
<file path=[Content_Types].xml><?xml version="1.0" encoding="utf-8"?>
<Types xmlns="http://schemas.openxmlformats.org/package/2006/content-types">
  <Default ContentType="image/x-wmf" Extension="wmf"/>
  <Default ContentType="application/vnd.openxmlformats-officedocument.vmlDrawing" Extension="vml"/>
  <Default ContentType="application/vnd.openxmlformats-officedocument.oleObject" Extension="bin"/>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tableStyles+xml" PartName="/ppt/tableStyles2.xml"/>
  <Override ContentType="application/vnd.openxmlformats-officedocument.drawingml.diagramData+xml" PartName="/ppt/diagrams/data3.xml"/>
  <Override ContentType="application/vnd.openxmlformats-officedocument.drawingml.diagramData+xml" PartName="/ppt/diagrams/data2.xml"/>
  <Override ContentType="application/vnd.openxmlformats-officedocument.drawingml.diagramData+xml" PartName="/ppt/diagrams/data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presentation.main+xml" PartName="/ppt/presentation.xml"/>
  <Override ContentType="application/vnd.ms-office.drawingml.diagramDrawing+xml" PartName="/ppt/diagrams/drawing2.xml"/>
  <Override ContentType="application/vnd.ms-office.drawingml.diagramDrawing+xml" PartName="/ppt/diagrams/drawing1.xml"/>
  <Override ContentType="application/vnd.ms-office.drawingml.diagramDrawing+xml" PartName="/ppt/diagrams/drawing3.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drawingml.diagramLayout+xml" PartName="/ppt/diagrams/layout3.xml"/>
  <Override ContentType="application/vnd.openxmlformats-officedocument.drawingml.diagramLayout+xml" PartName="/ppt/diagrams/layout2.xml"/>
  <Override ContentType="application/vnd.openxmlformats-officedocument.drawingml.diagramLayout+xml" PartName="/ppt/diagrams/layout1.xml"/>
  <Override ContentType="application/vnd.openxmlformats-officedocument.drawingml.diagramStyle+xml" PartName="/ppt/diagrams/quickStyle2.xml"/>
  <Override ContentType="application/vnd.openxmlformats-officedocument.drawingml.diagramStyle+xml" PartName="/ppt/diagrams/quickStyle1.xml"/>
  <Override ContentType="application/vnd.openxmlformats-officedocument.drawingml.diagramStyle+xml" PartName="/ppt/diagrams/quickStyle3.xml"/>
  <Override ContentType="application/vnd.openxmlformats-officedocument.presentationml.notesMaster+xml" PartName="/ppt/notesMasters/notesMaster1.xml"/>
  <Override ContentType="application/vnd.openxmlformats-officedocument.presentationml.presProps+xml" PartName="/ppt/presProps2.xml"/>
  <Override ContentType="application/vnd.openxmlformats-officedocument.drawingml.diagramColors+xml" PartName="/ppt/diagrams/colors3.xml"/>
  <Override ContentType="application/vnd.openxmlformats-officedocument.drawingml.diagramColors+xml" PartName="/ppt/diagrams/colors2.xml"/>
  <Override ContentType="application/vnd.openxmlformats-officedocument.drawingml.diagramColors+xml" PartName="/ppt/diagrams/colors1.xml"/>
  <Override ContentType="application/vnd.openxmlformats-officedocument.presentationml.tags+xml" PartName="/ppt/tags/tag2.xml"/>
  <Override ContentType="application/vnd.openxmlformats-officedocument.presentationml.viewProps+xml" PartName="/ppt/viewProps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6858000" cx="9144000"/>
  <p:notesSz cx="6858000" cy="9144000"/>
  <p:custDataLst>
    <p:tags r:id="rId52"/>
  </p:custDataLst>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2.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2.xml><?xml version="1.0" encoding="utf-8"?>
<a:tblStyleLst xmlns:a="http://schemas.openxmlformats.org/drawingml/2006/main" xmlns:r="http://schemas.openxmlformats.org/officeDocument/2006/relationships" def="{90651C3A-4460-11DB-9652-00E08161165F}">
  <a:tblStyle styleId="{5C22544A-7EE6-4342-B048-85BDC9FD1C3A}" styleName="Medium Style 2 - Accent 1">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cmpd="sng" w="38100">
              <a:solidFill>
                <a:schemeClr val="lt1"/>
              </a:solidFill>
            </a:ln>
          </a:top>
        </a:tcBdr>
        <a:fill>
          <a:solidFill>
            <a:schemeClr val="accent1"/>
          </a:solidFill>
        </a:fill>
      </a:tcStyle>
    </a:lastRow>
    <a:firstRow>
      <a:tcTxStyle b="on">
        <a:fontRef idx="minor">
          <a:prstClr val="black"/>
        </a:fontRef>
        <a:schemeClr val="lt1"/>
      </a:tcTxStyle>
      <a:tcStyle>
        <a:tcBdr>
          <a:bottom>
            <a:ln cmpd="sng" w="38100">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cmpd="sng" w="38100">
              <a:solidFill>
                <a:schemeClr val="lt1"/>
              </a:solidFill>
            </a:ln>
          </a:top>
        </a:tcBdr>
        <a:fill>
          <a:solidFill>
            <a:schemeClr val="accent6"/>
          </a:solidFill>
        </a:fill>
      </a:tcStyle>
    </a:lastRow>
    <a:firstRow>
      <a:tcTxStyle b="on">
        <a:fontRef idx="minor">
          <a:prstClr val="black"/>
        </a:fontRef>
        <a:schemeClr val="lt1"/>
      </a:tcTxStyle>
      <a:tcStyle>
        <a:tcBdr>
          <a:bottom>
            <a:ln cmpd="sng" w="38100">
              <a:solidFill>
                <a:schemeClr val="lt1"/>
              </a:solidFill>
            </a:ln>
          </a:bottom>
        </a:tcBdr>
        <a:fill>
          <a:solidFill>
            <a:schemeClr val="accent6"/>
          </a:solidFill>
        </a:fill>
      </a:tcStyle>
    </a:firstRow>
  </a:tblStyle>
</a:tblStyleLst>
</file>

<file path=ppt/viewProps2.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2.xml"/><Relationship Id="rId3" Type="http://schemas.openxmlformats.org/officeDocument/2006/relationships/presProps" Target="presProps2.xml"/><Relationship Id="rId4" Type="http://schemas.openxmlformats.org/officeDocument/2006/relationships/tableStyles" Target="tableStyles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2" Type="http://schemas.openxmlformats.org/officeDocument/2006/relationships/tags" Target="tags/tag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700AB3-87CB-4397-B215-EF4684D84D13}" type="doc">
      <dgm:prSet loTypeId="urn:microsoft.com/office/officeart/2005/8/layout/process2" loCatId="process" qsTypeId="urn:microsoft.com/office/officeart/2005/8/quickstyle/simple1" qsCatId="simple" csTypeId="urn:microsoft.com/office/officeart/2005/8/colors/accent1_2" csCatId="accent1" phldr="1"/>
      <dgm:spPr/>
    </dgm:pt>
    <dgm:pt modelId="{FB917252-2266-4691-AE2E-CC18BBF4BF9A}">
      <dgm:prSet phldrT="[Text]"/>
      <dgm:spPr>
        <a:solidFill>
          <a:srgbClr val="FFC000"/>
        </a:solidFill>
      </dgm:spPr>
      <dgm:t>
        <a:bodyPr/>
        <a:lstStyle/>
        <a:p>
          <a:r>
            <a:rPr lang="en-IN" b="1" dirty="0">
              <a:solidFill>
                <a:schemeClr val="tx1"/>
              </a:solidFill>
              <a:latin typeface="Times New Roman" panose="02020603050405020304" pitchFamily="18" charset="0"/>
              <a:cs typeface="Times New Roman" panose="02020603050405020304" pitchFamily="18" charset="0"/>
            </a:rPr>
            <a:t>IPHS first drafted in 2007 : need for these standards. Continuous improvement of quality, improving infrastructure and human resource</a:t>
          </a:r>
        </a:p>
      </dgm:t>
    </dgm:pt>
    <dgm:pt modelId="{EC427FED-6DC0-4043-BD0A-01447D3A04CF}" type="parTrans" cxnId="{55A6CF70-2582-4A7A-9A13-2F1A38143BF3}">
      <dgm:prSet/>
      <dgm:spPr/>
      <dgm:t>
        <a:bodyPr/>
        <a:lstStyle/>
        <a:p>
          <a:endParaRPr lang="en-IN"/>
        </a:p>
      </dgm:t>
    </dgm:pt>
    <dgm:pt modelId="{CBC929B8-C653-4813-A458-B583CE8FC429}" type="sibTrans" cxnId="{55A6CF70-2582-4A7A-9A13-2F1A38143BF3}">
      <dgm:prSet/>
      <dgm:spPr>
        <a:solidFill>
          <a:schemeClr val="accent1"/>
        </a:solidFill>
      </dgm:spPr>
      <dgm:t>
        <a:bodyPr/>
        <a:lstStyle/>
        <a:p>
          <a:endParaRPr lang="en-IN"/>
        </a:p>
      </dgm:t>
    </dgm:pt>
    <dgm:pt modelId="{BBC27657-FCD9-4A40-9A6F-C076D5ECD01C}">
      <dgm:prSet phldrT="[Text]" custT="1"/>
      <dgm:spPr>
        <a:solidFill>
          <a:schemeClr val="bg1">
            <a:lumMod val="95000"/>
          </a:schemeClr>
        </a:solidFill>
      </dgm:spPr>
      <dgm:t>
        <a:bodyPr/>
        <a:lstStyle/>
        <a:p>
          <a:r>
            <a:rPr lang="en-IN" sz="2400" b="1" dirty="0">
              <a:solidFill>
                <a:schemeClr val="tx1"/>
              </a:solidFill>
              <a:latin typeface="Times New Roman" panose="02020603050405020304" pitchFamily="18" charset="0"/>
              <a:cs typeface="Times New Roman" panose="02020603050405020304" pitchFamily="18" charset="0"/>
            </a:rPr>
            <a:t>In 2012 : Evolving protocols of existing National Health Programmes, for NCDs and prevailing epidemiological situation in the country</a:t>
          </a:r>
        </a:p>
      </dgm:t>
    </dgm:pt>
    <dgm:pt modelId="{5E232491-D46D-4A64-9F06-DEB3C2E9732A}" type="parTrans" cxnId="{10786493-D1BB-4B73-A091-CA9C751BD852}">
      <dgm:prSet/>
      <dgm:spPr/>
      <dgm:t>
        <a:bodyPr/>
        <a:lstStyle/>
        <a:p>
          <a:endParaRPr lang="en-IN"/>
        </a:p>
      </dgm:t>
    </dgm:pt>
    <dgm:pt modelId="{8C9EE87E-4799-4D6C-8D0D-0E559E9BD2CA}" type="sibTrans" cxnId="{10786493-D1BB-4B73-A091-CA9C751BD852}">
      <dgm:prSet/>
      <dgm:spPr>
        <a:solidFill>
          <a:schemeClr val="accent1"/>
        </a:solidFill>
      </dgm:spPr>
      <dgm:t>
        <a:bodyPr/>
        <a:lstStyle/>
        <a:p>
          <a:endParaRPr lang="en-IN"/>
        </a:p>
      </dgm:t>
    </dgm:pt>
    <dgm:pt modelId="{295D67DC-4CC3-4D02-BDAA-BC4BDBD35429}">
      <dgm:prSet phldrT="[Text]" custT="1"/>
      <dgm:spPr>
        <a:solidFill>
          <a:srgbClr val="00B050"/>
        </a:solidFill>
      </dgm:spPr>
      <dgm:t>
        <a:bodyPr/>
        <a:lstStyle/>
        <a:p>
          <a:r>
            <a:rPr lang="en-IN" sz="2400" b="1" dirty="0">
              <a:solidFill>
                <a:schemeClr val="tx1"/>
              </a:solidFill>
              <a:latin typeface="Times New Roman" panose="02020603050405020304" pitchFamily="18" charset="0"/>
              <a:cs typeface="Times New Roman" panose="02020603050405020304" pitchFamily="18" charset="0"/>
            </a:rPr>
            <a:t>In 2022: NHP 2017 and SDG third goal                                               Added focus areas </a:t>
          </a:r>
        </a:p>
      </dgm:t>
    </dgm:pt>
    <dgm:pt modelId="{F924E00E-E891-40F0-A488-3AAE85D6538A}" type="parTrans" cxnId="{F0965666-5AB3-4C9F-A1A5-DCE05DB2BFB6}">
      <dgm:prSet/>
      <dgm:spPr/>
      <dgm:t>
        <a:bodyPr/>
        <a:lstStyle/>
        <a:p>
          <a:endParaRPr lang="en-IN"/>
        </a:p>
      </dgm:t>
    </dgm:pt>
    <dgm:pt modelId="{48804AA9-6E5C-4AA3-AD2A-E83A822AABEA}" type="sibTrans" cxnId="{F0965666-5AB3-4C9F-A1A5-DCE05DB2BFB6}">
      <dgm:prSet/>
      <dgm:spPr/>
      <dgm:t>
        <a:bodyPr/>
        <a:lstStyle/>
        <a:p>
          <a:endParaRPr lang="en-IN"/>
        </a:p>
      </dgm:t>
    </dgm:pt>
    <dgm:pt modelId="{09118BFE-BBE7-4A30-8AEC-2C0CD01FDFB8}" type="pres">
      <dgm:prSet presAssocID="{9A700AB3-87CB-4397-B215-EF4684D84D13}" presName="linearFlow" presStyleCnt="0">
        <dgm:presLayoutVars>
          <dgm:resizeHandles val="exact"/>
        </dgm:presLayoutVars>
      </dgm:prSet>
      <dgm:spPr/>
    </dgm:pt>
    <dgm:pt modelId="{F52977DE-08D7-4CDC-A159-4A0614A03670}" type="pres">
      <dgm:prSet presAssocID="{FB917252-2266-4691-AE2E-CC18BBF4BF9A}" presName="node" presStyleLbl="node1" presStyleIdx="0" presStyleCnt="3" custScaleX="333333">
        <dgm:presLayoutVars>
          <dgm:bulletEnabled val="1"/>
        </dgm:presLayoutVars>
      </dgm:prSet>
      <dgm:spPr/>
      <dgm:t>
        <a:bodyPr/>
        <a:lstStyle/>
        <a:p>
          <a:endParaRPr lang="en-IN"/>
        </a:p>
      </dgm:t>
    </dgm:pt>
    <dgm:pt modelId="{D0463021-BA64-4FB8-A261-900C7BB878BC}" type="pres">
      <dgm:prSet presAssocID="{CBC929B8-C653-4813-A458-B583CE8FC429}" presName="sibTrans" presStyleLbl="sibTrans2D1" presStyleIdx="0" presStyleCnt="2"/>
      <dgm:spPr/>
      <dgm:t>
        <a:bodyPr/>
        <a:lstStyle/>
        <a:p>
          <a:endParaRPr lang="en-IN"/>
        </a:p>
      </dgm:t>
    </dgm:pt>
    <dgm:pt modelId="{21EA2369-D329-44D3-AA09-05DEE38DF994}" type="pres">
      <dgm:prSet presAssocID="{CBC929B8-C653-4813-A458-B583CE8FC429}" presName="connectorText" presStyleLbl="sibTrans2D1" presStyleIdx="0" presStyleCnt="2"/>
      <dgm:spPr/>
      <dgm:t>
        <a:bodyPr/>
        <a:lstStyle/>
        <a:p>
          <a:endParaRPr lang="en-IN"/>
        </a:p>
      </dgm:t>
    </dgm:pt>
    <dgm:pt modelId="{ECA9D209-B766-4979-936B-FE29DDEA1625}" type="pres">
      <dgm:prSet presAssocID="{BBC27657-FCD9-4A40-9A6F-C076D5ECD01C}" presName="node" presStyleLbl="node1" presStyleIdx="1" presStyleCnt="3" custScaleX="333333">
        <dgm:presLayoutVars>
          <dgm:bulletEnabled val="1"/>
        </dgm:presLayoutVars>
      </dgm:prSet>
      <dgm:spPr/>
      <dgm:t>
        <a:bodyPr/>
        <a:lstStyle/>
        <a:p>
          <a:endParaRPr lang="en-IN"/>
        </a:p>
      </dgm:t>
    </dgm:pt>
    <dgm:pt modelId="{631C495C-DAAC-40A1-B564-542FFBB74D9E}" type="pres">
      <dgm:prSet presAssocID="{8C9EE87E-4799-4D6C-8D0D-0E559E9BD2CA}" presName="sibTrans" presStyleLbl="sibTrans2D1" presStyleIdx="1" presStyleCnt="2"/>
      <dgm:spPr/>
      <dgm:t>
        <a:bodyPr/>
        <a:lstStyle/>
        <a:p>
          <a:endParaRPr lang="en-IN"/>
        </a:p>
      </dgm:t>
    </dgm:pt>
    <dgm:pt modelId="{B3BC2C83-A7DB-4EF4-A427-774EAFC9788D}" type="pres">
      <dgm:prSet presAssocID="{8C9EE87E-4799-4D6C-8D0D-0E559E9BD2CA}" presName="connectorText" presStyleLbl="sibTrans2D1" presStyleIdx="1" presStyleCnt="2"/>
      <dgm:spPr/>
      <dgm:t>
        <a:bodyPr/>
        <a:lstStyle/>
        <a:p>
          <a:endParaRPr lang="en-IN"/>
        </a:p>
      </dgm:t>
    </dgm:pt>
    <dgm:pt modelId="{D8D488A8-9E50-4B74-8F7D-8E2BFBB05CEA}" type="pres">
      <dgm:prSet presAssocID="{295D67DC-4CC3-4D02-BDAA-BC4BDBD35429}" presName="node" presStyleLbl="node1" presStyleIdx="2" presStyleCnt="3" custScaleX="333333" custLinFactNeighborX="37975" custLinFactNeighborY="13686">
        <dgm:presLayoutVars>
          <dgm:bulletEnabled val="1"/>
        </dgm:presLayoutVars>
      </dgm:prSet>
      <dgm:spPr/>
      <dgm:t>
        <a:bodyPr/>
        <a:lstStyle/>
        <a:p>
          <a:endParaRPr lang="en-IN"/>
        </a:p>
      </dgm:t>
    </dgm:pt>
  </dgm:ptLst>
  <dgm:cxnLst>
    <dgm:cxn modelId="{81535715-11A9-4A5B-98A3-0208266E59D1}" type="presOf" srcId="{FB917252-2266-4691-AE2E-CC18BBF4BF9A}" destId="{F52977DE-08D7-4CDC-A159-4A0614A03670}" srcOrd="0" destOrd="0" presId="urn:microsoft.com/office/officeart/2005/8/layout/process2"/>
    <dgm:cxn modelId="{8CDA9AC0-79D6-4E8F-805F-C2714723774F}" type="presOf" srcId="{CBC929B8-C653-4813-A458-B583CE8FC429}" destId="{21EA2369-D329-44D3-AA09-05DEE38DF994}" srcOrd="1" destOrd="0" presId="urn:microsoft.com/office/officeart/2005/8/layout/process2"/>
    <dgm:cxn modelId="{55A6CF70-2582-4A7A-9A13-2F1A38143BF3}" srcId="{9A700AB3-87CB-4397-B215-EF4684D84D13}" destId="{FB917252-2266-4691-AE2E-CC18BBF4BF9A}" srcOrd="0" destOrd="0" parTransId="{EC427FED-6DC0-4043-BD0A-01447D3A04CF}" sibTransId="{CBC929B8-C653-4813-A458-B583CE8FC429}"/>
    <dgm:cxn modelId="{F0965666-5AB3-4C9F-A1A5-DCE05DB2BFB6}" srcId="{9A700AB3-87CB-4397-B215-EF4684D84D13}" destId="{295D67DC-4CC3-4D02-BDAA-BC4BDBD35429}" srcOrd="2" destOrd="0" parTransId="{F924E00E-E891-40F0-A488-3AAE85D6538A}" sibTransId="{48804AA9-6E5C-4AA3-AD2A-E83A822AABEA}"/>
    <dgm:cxn modelId="{252A0985-ADBA-4A8D-A983-CFEC3B74E754}" type="presOf" srcId="{BBC27657-FCD9-4A40-9A6F-C076D5ECD01C}" destId="{ECA9D209-B766-4979-936B-FE29DDEA1625}" srcOrd="0" destOrd="0" presId="urn:microsoft.com/office/officeart/2005/8/layout/process2"/>
    <dgm:cxn modelId="{284DAAD2-82C5-4999-AC3F-268F2D3012C5}" type="presOf" srcId="{8C9EE87E-4799-4D6C-8D0D-0E559E9BD2CA}" destId="{631C495C-DAAC-40A1-B564-542FFBB74D9E}" srcOrd="0" destOrd="0" presId="urn:microsoft.com/office/officeart/2005/8/layout/process2"/>
    <dgm:cxn modelId="{1B0D67EA-A591-4844-A2E1-DCA32AC71467}" type="presOf" srcId="{9A700AB3-87CB-4397-B215-EF4684D84D13}" destId="{09118BFE-BBE7-4A30-8AEC-2C0CD01FDFB8}" srcOrd="0" destOrd="0" presId="urn:microsoft.com/office/officeart/2005/8/layout/process2"/>
    <dgm:cxn modelId="{5B2134E1-4D36-4452-915A-A0B1F66BEC90}" type="presOf" srcId="{295D67DC-4CC3-4D02-BDAA-BC4BDBD35429}" destId="{D8D488A8-9E50-4B74-8F7D-8E2BFBB05CEA}" srcOrd="0" destOrd="0" presId="urn:microsoft.com/office/officeart/2005/8/layout/process2"/>
    <dgm:cxn modelId="{B0CFF728-0B2D-4AE0-BA04-B9790295ACF7}" type="presOf" srcId="{CBC929B8-C653-4813-A458-B583CE8FC429}" destId="{D0463021-BA64-4FB8-A261-900C7BB878BC}" srcOrd="0" destOrd="0" presId="urn:microsoft.com/office/officeart/2005/8/layout/process2"/>
    <dgm:cxn modelId="{10786493-D1BB-4B73-A091-CA9C751BD852}" srcId="{9A700AB3-87CB-4397-B215-EF4684D84D13}" destId="{BBC27657-FCD9-4A40-9A6F-C076D5ECD01C}" srcOrd="1" destOrd="0" parTransId="{5E232491-D46D-4A64-9F06-DEB3C2E9732A}" sibTransId="{8C9EE87E-4799-4D6C-8D0D-0E559E9BD2CA}"/>
    <dgm:cxn modelId="{B3C14DD3-A85E-4502-B199-C6532D2E1722}" type="presOf" srcId="{8C9EE87E-4799-4D6C-8D0D-0E559E9BD2CA}" destId="{B3BC2C83-A7DB-4EF4-A427-774EAFC9788D}" srcOrd="1" destOrd="0" presId="urn:microsoft.com/office/officeart/2005/8/layout/process2"/>
    <dgm:cxn modelId="{F7B4C662-D360-4A96-BCCA-C721A8DCD73A}" type="presParOf" srcId="{09118BFE-BBE7-4A30-8AEC-2C0CD01FDFB8}" destId="{F52977DE-08D7-4CDC-A159-4A0614A03670}" srcOrd="0" destOrd="0" presId="urn:microsoft.com/office/officeart/2005/8/layout/process2"/>
    <dgm:cxn modelId="{5DF4A90C-23A3-4F01-9463-02BB1EA96A2B}" type="presParOf" srcId="{09118BFE-BBE7-4A30-8AEC-2C0CD01FDFB8}" destId="{D0463021-BA64-4FB8-A261-900C7BB878BC}" srcOrd="1" destOrd="0" presId="urn:microsoft.com/office/officeart/2005/8/layout/process2"/>
    <dgm:cxn modelId="{F6C9B34D-E03B-436C-B1FE-2772D07C582D}" type="presParOf" srcId="{D0463021-BA64-4FB8-A261-900C7BB878BC}" destId="{21EA2369-D329-44D3-AA09-05DEE38DF994}" srcOrd="0" destOrd="0" presId="urn:microsoft.com/office/officeart/2005/8/layout/process2"/>
    <dgm:cxn modelId="{A5B29183-CA52-496D-B026-CF002C72BD1B}" type="presParOf" srcId="{09118BFE-BBE7-4A30-8AEC-2C0CD01FDFB8}" destId="{ECA9D209-B766-4979-936B-FE29DDEA1625}" srcOrd="2" destOrd="0" presId="urn:microsoft.com/office/officeart/2005/8/layout/process2"/>
    <dgm:cxn modelId="{CD7070E2-9BA1-4D51-A269-65689636BDFF}" type="presParOf" srcId="{09118BFE-BBE7-4A30-8AEC-2C0CD01FDFB8}" destId="{631C495C-DAAC-40A1-B564-542FFBB74D9E}" srcOrd="3" destOrd="0" presId="urn:microsoft.com/office/officeart/2005/8/layout/process2"/>
    <dgm:cxn modelId="{EE5BCF8B-EF55-4EAD-A8A4-98C50DAE72FC}" type="presParOf" srcId="{631C495C-DAAC-40A1-B564-542FFBB74D9E}" destId="{B3BC2C83-A7DB-4EF4-A427-774EAFC9788D}" srcOrd="0" destOrd="0" presId="urn:microsoft.com/office/officeart/2005/8/layout/process2"/>
    <dgm:cxn modelId="{39AC3652-DF77-434A-862B-72EE23314FE1}" type="presParOf" srcId="{09118BFE-BBE7-4A30-8AEC-2C0CD01FDFB8}" destId="{D8D488A8-9E50-4B74-8F7D-8E2BFBB05CEA}"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6D658-BF56-438B-A93A-296CE55F17B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N"/>
        </a:p>
      </dgm:t>
    </dgm:pt>
    <dgm:pt modelId="{B558AECF-9B31-4B94-BD35-C89226AAB9A7}">
      <dgm:prSet phldrT="[Text]" custT="1"/>
      <dgm:spPr>
        <a:solidFill>
          <a:schemeClr val="accent3">
            <a:lumMod val="40000"/>
            <a:lumOff val="60000"/>
          </a:schemeClr>
        </a:solidFill>
      </dgm:spPr>
      <dgm:t>
        <a:bodyPr/>
        <a:lstStyle/>
        <a:p>
          <a:r>
            <a:rPr lang="en-IN" sz="2000" b="1" dirty="0">
              <a:solidFill>
                <a:schemeClr val="tx1"/>
              </a:solidFill>
              <a:latin typeface="Times New Roman" panose="02020603050405020304" pitchFamily="18" charset="0"/>
              <a:cs typeface="Times New Roman" panose="02020603050405020304" pitchFamily="18" charset="0"/>
            </a:rPr>
            <a:t>Uniform benchmark for high quality services that are accountable, responsive and sensitive to the needs.</a:t>
          </a:r>
        </a:p>
      </dgm:t>
    </dgm:pt>
    <dgm:pt modelId="{EEA4ABD7-B36C-4BA0-BA79-9C30099287E6}" type="parTrans" cxnId="{632B888A-8AD4-4844-853D-7B83D208BC2F}">
      <dgm:prSet/>
      <dgm:spPr/>
      <dgm:t>
        <a:bodyPr/>
        <a:lstStyle/>
        <a:p>
          <a:endParaRPr lang="en-IN"/>
        </a:p>
      </dgm:t>
    </dgm:pt>
    <dgm:pt modelId="{06A6E03F-8640-48FE-8B15-38029A2E9CF8}" type="sibTrans" cxnId="{632B888A-8AD4-4844-853D-7B83D208BC2F}">
      <dgm:prSet/>
      <dgm:spPr/>
      <dgm:t>
        <a:bodyPr/>
        <a:lstStyle/>
        <a:p>
          <a:endParaRPr lang="en-IN">
            <a:latin typeface="Times New Roman" panose="02020603050405020304" pitchFamily="18" charset="0"/>
            <a:cs typeface="Times New Roman" panose="02020603050405020304" pitchFamily="18" charset="0"/>
          </a:endParaRPr>
        </a:p>
      </dgm:t>
    </dgm:pt>
    <dgm:pt modelId="{59ABAEC4-0C30-4DAD-9BF4-6358284002C1}">
      <dgm:prSet phldrT="[Text]"/>
      <dgm:spPr>
        <a:solidFill>
          <a:schemeClr val="accent4">
            <a:lumMod val="40000"/>
            <a:lumOff val="60000"/>
          </a:schemeClr>
        </a:solidFill>
      </dgm:spPr>
      <dgm:t>
        <a:bodyPr/>
        <a:lstStyle/>
        <a:p>
          <a:r>
            <a:rPr lang="en-IN" b="1" dirty="0">
              <a:solidFill>
                <a:schemeClr val="tx1"/>
              </a:solidFill>
              <a:latin typeface="Times New Roman" panose="02020603050405020304" pitchFamily="18" charset="0"/>
              <a:cs typeface="Times New Roman" panose="02020603050405020304" pitchFamily="18" charset="0"/>
            </a:rPr>
            <a:t>Minimum assured (essential) and achievable (desirable) services.</a:t>
          </a:r>
        </a:p>
      </dgm:t>
    </dgm:pt>
    <dgm:pt modelId="{861C6442-F814-4665-AE81-258CDD9B19F8}" type="parTrans" cxnId="{9134E0F3-319C-463F-BFC3-D228E13518A1}">
      <dgm:prSet/>
      <dgm:spPr/>
      <dgm:t>
        <a:bodyPr/>
        <a:lstStyle/>
        <a:p>
          <a:endParaRPr lang="en-IN"/>
        </a:p>
      </dgm:t>
    </dgm:pt>
    <dgm:pt modelId="{BDF9A43E-24A7-4357-B27E-1E4B10B062FA}" type="sibTrans" cxnId="{9134E0F3-319C-463F-BFC3-D228E13518A1}">
      <dgm:prSet/>
      <dgm:spPr/>
      <dgm:t>
        <a:bodyPr/>
        <a:lstStyle/>
        <a:p>
          <a:endParaRPr lang="en-IN"/>
        </a:p>
      </dgm:t>
    </dgm:pt>
    <dgm:pt modelId="{DCC43845-E848-4D22-B61E-0891BBC046A4}">
      <dgm:prSet phldrT="[Text]"/>
      <dgm:spPr>
        <a:solidFill>
          <a:schemeClr val="accent5">
            <a:lumMod val="40000"/>
            <a:lumOff val="60000"/>
          </a:schemeClr>
        </a:solidFill>
      </dgm:spPr>
      <dgm:t>
        <a:bodyPr/>
        <a:lstStyle/>
        <a:p>
          <a:r>
            <a:rPr lang="en-IN" b="1" dirty="0">
              <a:solidFill>
                <a:schemeClr val="tx1"/>
              </a:solidFill>
              <a:latin typeface="Times New Roman" panose="02020603050405020304" pitchFamily="18" charset="0"/>
              <a:cs typeface="Times New Roman" panose="02020603050405020304" pitchFamily="18" charset="0"/>
            </a:rPr>
            <a:t>Strengthening components of health systems</a:t>
          </a:r>
        </a:p>
      </dgm:t>
    </dgm:pt>
    <dgm:pt modelId="{FD643AFF-DEEF-4E51-B7E8-58626BE7416E}" type="parTrans" cxnId="{2DE25C52-5BB1-4433-BEB3-99D4E5638B25}">
      <dgm:prSet/>
      <dgm:spPr/>
      <dgm:t>
        <a:bodyPr/>
        <a:lstStyle/>
        <a:p>
          <a:endParaRPr lang="en-IN"/>
        </a:p>
      </dgm:t>
    </dgm:pt>
    <dgm:pt modelId="{7B5B86DC-32C2-4269-A0F3-01CD46977955}" type="sibTrans" cxnId="{2DE25C52-5BB1-4433-BEB3-99D4E5638B25}">
      <dgm:prSet/>
      <dgm:spPr/>
      <dgm:t>
        <a:bodyPr/>
        <a:lstStyle/>
        <a:p>
          <a:endParaRPr lang="en-IN"/>
        </a:p>
      </dgm:t>
    </dgm:pt>
    <dgm:pt modelId="{3577742D-C68D-45FD-85FA-70C155C2542A}">
      <dgm:prSet phldrT="[Text]"/>
      <dgm:spPr>
        <a:solidFill>
          <a:schemeClr val="accent1">
            <a:lumMod val="60000"/>
            <a:lumOff val="40000"/>
          </a:schemeClr>
        </a:solidFill>
      </dgm:spPr>
      <dgm:t>
        <a:bodyPr/>
        <a:lstStyle/>
        <a:p>
          <a:r>
            <a:rPr lang="en-IN" b="1" dirty="0">
              <a:solidFill>
                <a:schemeClr val="tx1"/>
              </a:solidFill>
              <a:latin typeface="Times New Roman" panose="02020603050405020304" pitchFamily="18" charset="0"/>
              <a:cs typeface="Times New Roman" panose="02020603050405020304" pitchFamily="18" charset="0"/>
            </a:rPr>
            <a:t>Facilitate monitoring and supervision of the facilities</a:t>
          </a:r>
        </a:p>
      </dgm:t>
    </dgm:pt>
    <dgm:pt modelId="{6F05A1C8-E62F-4CCB-A71F-E76C1BD8B26F}" type="parTrans" cxnId="{FD89ABC9-CDD7-4695-91D5-EEF901672503}">
      <dgm:prSet/>
      <dgm:spPr/>
      <dgm:t>
        <a:bodyPr/>
        <a:lstStyle/>
        <a:p>
          <a:endParaRPr lang="en-IN"/>
        </a:p>
      </dgm:t>
    </dgm:pt>
    <dgm:pt modelId="{93754ABA-75BE-4B41-B267-B1D9A285A33F}" type="sibTrans" cxnId="{FD89ABC9-CDD7-4695-91D5-EEF901672503}">
      <dgm:prSet/>
      <dgm:spPr/>
      <dgm:t>
        <a:bodyPr/>
        <a:lstStyle/>
        <a:p>
          <a:endParaRPr lang="en-IN"/>
        </a:p>
      </dgm:t>
    </dgm:pt>
    <dgm:pt modelId="{99DB12FA-0978-40E0-8B1B-77B16D3BEAB7}">
      <dgm:prSet phldrT="[Text]"/>
      <dgm:spPr>
        <a:solidFill>
          <a:schemeClr val="accent6">
            <a:lumMod val="40000"/>
            <a:lumOff val="60000"/>
          </a:schemeClr>
        </a:solidFill>
      </dgm:spPr>
      <dgm:t>
        <a:bodyPr/>
        <a:lstStyle/>
        <a:p>
          <a:r>
            <a:rPr lang="en-IN" b="1" dirty="0">
              <a:solidFill>
                <a:schemeClr val="tx1"/>
              </a:solidFill>
              <a:latin typeface="Times New Roman" panose="02020603050405020304" pitchFamily="18" charset="0"/>
              <a:cs typeface="Times New Roman" panose="02020603050405020304" pitchFamily="18" charset="0"/>
            </a:rPr>
            <a:t>Achieve and maintain an acceptable standard of the quality.</a:t>
          </a:r>
        </a:p>
      </dgm:t>
    </dgm:pt>
    <dgm:pt modelId="{1F48DF12-8DDB-4C28-AA4D-AD23EBC44636}" type="parTrans" cxnId="{9BAE4BD5-9DAC-47BD-8B3A-C4F060F236B2}">
      <dgm:prSet/>
      <dgm:spPr/>
      <dgm:t>
        <a:bodyPr/>
        <a:lstStyle/>
        <a:p>
          <a:endParaRPr lang="en-IN"/>
        </a:p>
      </dgm:t>
    </dgm:pt>
    <dgm:pt modelId="{E534BF24-0A88-41E4-8CA1-907D715DF7EC}" type="sibTrans" cxnId="{9BAE4BD5-9DAC-47BD-8B3A-C4F060F236B2}">
      <dgm:prSet/>
      <dgm:spPr/>
      <dgm:t>
        <a:bodyPr/>
        <a:lstStyle/>
        <a:p>
          <a:endParaRPr lang="en-IN"/>
        </a:p>
      </dgm:t>
    </dgm:pt>
    <dgm:pt modelId="{77FC4CE7-D953-477D-9BFA-D9A58B699EFF}">
      <dgm:prSet phldrT="[Text]"/>
      <dgm:spPr>
        <a:solidFill>
          <a:schemeClr val="tx2">
            <a:lumMod val="40000"/>
            <a:lumOff val="60000"/>
          </a:schemeClr>
        </a:solidFill>
      </dgm:spPr>
      <dgm:t>
        <a:bodyPr/>
        <a:lstStyle/>
        <a:p>
          <a:r>
            <a:rPr lang="en-IN" b="1" dirty="0">
              <a:solidFill>
                <a:schemeClr val="tx1"/>
              </a:solidFill>
              <a:latin typeface="Times New Roman" panose="02020603050405020304" pitchFamily="18" charset="0"/>
              <a:cs typeface="Times New Roman" panose="02020603050405020304" pitchFamily="18" charset="0"/>
            </a:rPr>
            <a:t>Provide guidance and tools for governance, leadership and evaluation.</a:t>
          </a:r>
        </a:p>
      </dgm:t>
    </dgm:pt>
    <dgm:pt modelId="{A63E930B-FCA4-481A-951D-D0177710173D}" type="parTrans" cxnId="{2E61F9FE-E0CE-4B27-989E-DB42AE6C90B5}">
      <dgm:prSet/>
      <dgm:spPr/>
      <dgm:t>
        <a:bodyPr/>
        <a:lstStyle/>
        <a:p>
          <a:endParaRPr lang="en-IN"/>
        </a:p>
      </dgm:t>
    </dgm:pt>
    <dgm:pt modelId="{8E4756FB-F2EF-448E-B04A-3B3D0256E1C1}" type="sibTrans" cxnId="{2E61F9FE-E0CE-4B27-989E-DB42AE6C90B5}">
      <dgm:prSet/>
      <dgm:spPr/>
      <dgm:t>
        <a:bodyPr/>
        <a:lstStyle/>
        <a:p>
          <a:endParaRPr lang="en-IN"/>
        </a:p>
      </dgm:t>
    </dgm:pt>
    <dgm:pt modelId="{03341D42-4696-4612-9166-97E4027724B5}" type="pres">
      <dgm:prSet presAssocID="{5016D658-BF56-438B-A93A-296CE55F17BC}" presName="Name0" presStyleCnt="0">
        <dgm:presLayoutVars>
          <dgm:chMax val="7"/>
          <dgm:chPref val="7"/>
          <dgm:dir/>
        </dgm:presLayoutVars>
      </dgm:prSet>
      <dgm:spPr/>
      <dgm:t>
        <a:bodyPr/>
        <a:lstStyle/>
        <a:p>
          <a:endParaRPr lang="en-IN"/>
        </a:p>
      </dgm:t>
    </dgm:pt>
    <dgm:pt modelId="{01D9A421-8242-4C2B-9EBE-D57F4E3CCC5B}" type="pres">
      <dgm:prSet presAssocID="{5016D658-BF56-438B-A93A-296CE55F17BC}" presName="Name1" presStyleCnt="0"/>
      <dgm:spPr/>
    </dgm:pt>
    <dgm:pt modelId="{E98FEE8C-DCE0-486D-A5E4-E94ECC942718}" type="pres">
      <dgm:prSet presAssocID="{5016D658-BF56-438B-A93A-296CE55F17BC}" presName="cycle" presStyleCnt="0"/>
      <dgm:spPr/>
    </dgm:pt>
    <dgm:pt modelId="{BAEF057A-D604-433A-A4B6-3F66FFB63131}" type="pres">
      <dgm:prSet presAssocID="{5016D658-BF56-438B-A93A-296CE55F17BC}" presName="srcNode" presStyleLbl="node1" presStyleIdx="0" presStyleCnt="6"/>
      <dgm:spPr/>
    </dgm:pt>
    <dgm:pt modelId="{5499DB88-2CBA-4F44-B52E-EAFB8534A5DB}" type="pres">
      <dgm:prSet presAssocID="{5016D658-BF56-438B-A93A-296CE55F17BC}" presName="conn" presStyleLbl="parChTrans1D2" presStyleIdx="0" presStyleCnt="1"/>
      <dgm:spPr/>
      <dgm:t>
        <a:bodyPr/>
        <a:lstStyle/>
        <a:p>
          <a:endParaRPr lang="en-IN"/>
        </a:p>
      </dgm:t>
    </dgm:pt>
    <dgm:pt modelId="{B84DBC7C-9BAA-427C-8A58-5A0CC1EF4D97}" type="pres">
      <dgm:prSet presAssocID="{5016D658-BF56-438B-A93A-296CE55F17BC}" presName="extraNode" presStyleLbl="node1" presStyleIdx="0" presStyleCnt="6"/>
      <dgm:spPr/>
    </dgm:pt>
    <dgm:pt modelId="{4DA4F020-9EF0-4084-A710-FF969D6455E3}" type="pres">
      <dgm:prSet presAssocID="{5016D658-BF56-438B-A93A-296CE55F17BC}" presName="dstNode" presStyleLbl="node1" presStyleIdx="0" presStyleCnt="6"/>
      <dgm:spPr/>
    </dgm:pt>
    <dgm:pt modelId="{1B4C553B-9C0B-4C0D-A78E-AD9697370F1F}" type="pres">
      <dgm:prSet presAssocID="{B558AECF-9B31-4B94-BD35-C89226AAB9A7}" presName="text_1" presStyleLbl="node1" presStyleIdx="0" presStyleCnt="6">
        <dgm:presLayoutVars>
          <dgm:bulletEnabled val="1"/>
        </dgm:presLayoutVars>
      </dgm:prSet>
      <dgm:spPr/>
      <dgm:t>
        <a:bodyPr/>
        <a:lstStyle/>
        <a:p>
          <a:endParaRPr lang="en-IN"/>
        </a:p>
      </dgm:t>
    </dgm:pt>
    <dgm:pt modelId="{994F5A43-CBCF-4BA9-9BD5-5B7F1250B1B4}" type="pres">
      <dgm:prSet presAssocID="{B558AECF-9B31-4B94-BD35-C89226AAB9A7}" presName="accent_1" presStyleCnt="0"/>
      <dgm:spPr/>
    </dgm:pt>
    <dgm:pt modelId="{1C99D4ED-039D-40BA-9C4E-87E204DC0B64}" type="pres">
      <dgm:prSet presAssocID="{B558AECF-9B31-4B94-BD35-C89226AAB9A7}" presName="accentRepeatNode" presStyleLbl="solidFgAcc1" presStyleIdx="0" presStyleCnt="6"/>
      <dgm:spPr/>
    </dgm:pt>
    <dgm:pt modelId="{545B2D9A-CDE4-4CD1-A85A-446F24DDCB59}" type="pres">
      <dgm:prSet presAssocID="{59ABAEC4-0C30-4DAD-9BF4-6358284002C1}" presName="text_2" presStyleLbl="node1" presStyleIdx="1" presStyleCnt="6">
        <dgm:presLayoutVars>
          <dgm:bulletEnabled val="1"/>
        </dgm:presLayoutVars>
      </dgm:prSet>
      <dgm:spPr/>
      <dgm:t>
        <a:bodyPr/>
        <a:lstStyle/>
        <a:p>
          <a:endParaRPr lang="en-IN"/>
        </a:p>
      </dgm:t>
    </dgm:pt>
    <dgm:pt modelId="{EE87D3A9-455E-4645-9EE4-FA816DF8D38D}" type="pres">
      <dgm:prSet presAssocID="{59ABAEC4-0C30-4DAD-9BF4-6358284002C1}" presName="accent_2" presStyleCnt="0"/>
      <dgm:spPr/>
    </dgm:pt>
    <dgm:pt modelId="{F2DF4E24-8BFE-4E3D-92C2-C3AD5196041B}" type="pres">
      <dgm:prSet presAssocID="{59ABAEC4-0C30-4DAD-9BF4-6358284002C1}" presName="accentRepeatNode" presStyleLbl="solidFgAcc1" presStyleIdx="1" presStyleCnt="6"/>
      <dgm:spPr/>
    </dgm:pt>
    <dgm:pt modelId="{7DC97F11-F06B-4904-8BBE-9EB8B85F5056}" type="pres">
      <dgm:prSet presAssocID="{DCC43845-E848-4D22-B61E-0891BBC046A4}" presName="text_3" presStyleLbl="node1" presStyleIdx="2" presStyleCnt="6">
        <dgm:presLayoutVars>
          <dgm:bulletEnabled val="1"/>
        </dgm:presLayoutVars>
      </dgm:prSet>
      <dgm:spPr/>
      <dgm:t>
        <a:bodyPr/>
        <a:lstStyle/>
        <a:p>
          <a:endParaRPr lang="en-IN"/>
        </a:p>
      </dgm:t>
    </dgm:pt>
    <dgm:pt modelId="{A090ED6C-6A03-4429-BA81-52315DC9943F}" type="pres">
      <dgm:prSet presAssocID="{DCC43845-E848-4D22-B61E-0891BBC046A4}" presName="accent_3" presStyleCnt="0"/>
      <dgm:spPr/>
    </dgm:pt>
    <dgm:pt modelId="{3983C3B6-77D3-49A5-91B5-807C7E0F51A0}" type="pres">
      <dgm:prSet presAssocID="{DCC43845-E848-4D22-B61E-0891BBC046A4}" presName="accentRepeatNode" presStyleLbl="solidFgAcc1" presStyleIdx="2" presStyleCnt="6"/>
      <dgm:spPr/>
    </dgm:pt>
    <dgm:pt modelId="{A70BEFF5-7509-428A-8FE4-A59FD543037C}" type="pres">
      <dgm:prSet presAssocID="{99DB12FA-0978-40E0-8B1B-77B16D3BEAB7}" presName="text_4" presStyleLbl="node1" presStyleIdx="3" presStyleCnt="6">
        <dgm:presLayoutVars>
          <dgm:bulletEnabled val="1"/>
        </dgm:presLayoutVars>
      </dgm:prSet>
      <dgm:spPr/>
      <dgm:t>
        <a:bodyPr/>
        <a:lstStyle/>
        <a:p>
          <a:endParaRPr lang="en-IN"/>
        </a:p>
      </dgm:t>
    </dgm:pt>
    <dgm:pt modelId="{7DE0B6A5-B293-4D78-98F4-590E9B87E9B0}" type="pres">
      <dgm:prSet presAssocID="{99DB12FA-0978-40E0-8B1B-77B16D3BEAB7}" presName="accent_4" presStyleCnt="0"/>
      <dgm:spPr/>
    </dgm:pt>
    <dgm:pt modelId="{21DDE42C-BAD0-4670-901D-3EBEED7D3F5C}" type="pres">
      <dgm:prSet presAssocID="{99DB12FA-0978-40E0-8B1B-77B16D3BEAB7}" presName="accentRepeatNode" presStyleLbl="solidFgAcc1" presStyleIdx="3" presStyleCnt="6"/>
      <dgm:spPr/>
    </dgm:pt>
    <dgm:pt modelId="{15D17B0C-06DB-4F17-B53B-EEB4FCADC1B2}" type="pres">
      <dgm:prSet presAssocID="{77FC4CE7-D953-477D-9BFA-D9A58B699EFF}" presName="text_5" presStyleLbl="node1" presStyleIdx="4" presStyleCnt="6">
        <dgm:presLayoutVars>
          <dgm:bulletEnabled val="1"/>
        </dgm:presLayoutVars>
      </dgm:prSet>
      <dgm:spPr/>
      <dgm:t>
        <a:bodyPr/>
        <a:lstStyle/>
        <a:p>
          <a:endParaRPr lang="en-IN"/>
        </a:p>
      </dgm:t>
    </dgm:pt>
    <dgm:pt modelId="{B1428D06-A4F0-4742-904F-DD2071625469}" type="pres">
      <dgm:prSet presAssocID="{77FC4CE7-D953-477D-9BFA-D9A58B699EFF}" presName="accent_5" presStyleCnt="0"/>
      <dgm:spPr/>
    </dgm:pt>
    <dgm:pt modelId="{65CDF955-E8FD-4005-9D4E-8F93AB13227A}" type="pres">
      <dgm:prSet presAssocID="{77FC4CE7-D953-477D-9BFA-D9A58B699EFF}" presName="accentRepeatNode" presStyleLbl="solidFgAcc1" presStyleIdx="4" presStyleCnt="6"/>
      <dgm:spPr/>
    </dgm:pt>
    <dgm:pt modelId="{32C21193-4737-4F97-92E7-C6613B3020CA}" type="pres">
      <dgm:prSet presAssocID="{3577742D-C68D-45FD-85FA-70C155C2542A}" presName="text_6" presStyleLbl="node1" presStyleIdx="5" presStyleCnt="6">
        <dgm:presLayoutVars>
          <dgm:bulletEnabled val="1"/>
        </dgm:presLayoutVars>
      </dgm:prSet>
      <dgm:spPr/>
      <dgm:t>
        <a:bodyPr/>
        <a:lstStyle/>
        <a:p>
          <a:endParaRPr lang="en-IN"/>
        </a:p>
      </dgm:t>
    </dgm:pt>
    <dgm:pt modelId="{8C57B92A-9CA4-42B6-9D13-9C5E417CEB44}" type="pres">
      <dgm:prSet presAssocID="{3577742D-C68D-45FD-85FA-70C155C2542A}" presName="accent_6" presStyleCnt="0"/>
      <dgm:spPr/>
    </dgm:pt>
    <dgm:pt modelId="{C38DC040-115A-4B66-AC1B-E17D08B228BB}" type="pres">
      <dgm:prSet presAssocID="{3577742D-C68D-45FD-85FA-70C155C2542A}" presName="accentRepeatNode" presStyleLbl="solidFgAcc1" presStyleIdx="5" presStyleCnt="6"/>
      <dgm:spPr/>
    </dgm:pt>
  </dgm:ptLst>
  <dgm:cxnLst>
    <dgm:cxn modelId="{9C6A8362-235E-4FD1-BBB6-56201B657CC0}" type="presOf" srcId="{DCC43845-E848-4D22-B61E-0891BBC046A4}" destId="{7DC97F11-F06B-4904-8BBE-9EB8B85F5056}" srcOrd="0" destOrd="0" presId="urn:microsoft.com/office/officeart/2008/layout/VerticalCurvedList"/>
    <dgm:cxn modelId="{F25A29C8-7CEE-4997-9D29-89B8E0948599}" type="presOf" srcId="{59ABAEC4-0C30-4DAD-9BF4-6358284002C1}" destId="{545B2D9A-CDE4-4CD1-A85A-446F24DDCB59}" srcOrd="0" destOrd="0" presId="urn:microsoft.com/office/officeart/2008/layout/VerticalCurvedList"/>
    <dgm:cxn modelId="{9134E0F3-319C-463F-BFC3-D228E13518A1}" srcId="{5016D658-BF56-438B-A93A-296CE55F17BC}" destId="{59ABAEC4-0C30-4DAD-9BF4-6358284002C1}" srcOrd="1" destOrd="0" parTransId="{861C6442-F814-4665-AE81-258CDD9B19F8}" sibTransId="{BDF9A43E-24A7-4357-B27E-1E4B10B062FA}"/>
    <dgm:cxn modelId="{3B056793-8D93-4F64-802A-B41C57366986}" type="presOf" srcId="{3577742D-C68D-45FD-85FA-70C155C2542A}" destId="{32C21193-4737-4F97-92E7-C6613B3020CA}" srcOrd="0" destOrd="0" presId="urn:microsoft.com/office/officeart/2008/layout/VerticalCurvedList"/>
    <dgm:cxn modelId="{2268B8E7-ADA4-400F-911D-7EA8A0775376}" type="presOf" srcId="{99DB12FA-0978-40E0-8B1B-77B16D3BEAB7}" destId="{A70BEFF5-7509-428A-8FE4-A59FD543037C}" srcOrd="0" destOrd="0" presId="urn:microsoft.com/office/officeart/2008/layout/VerticalCurvedList"/>
    <dgm:cxn modelId="{0519A7C7-F55B-46BC-A4D7-3474CF81728B}" type="presOf" srcId="{06A6E03F-8640-48FE-8B15-38029A2E9CF8}" destId="{5499DB88-2CBA-4F44-B52E-EAFB8534A5DB}" srcOrd="0" destOrd="0" presId="urn:microsoft.com/office/officeart/2008/layout/VerticalCurvedList"/>
    <dgm:cxn modelId="{2DE25C52-5BB1-4433-BEB3-99D4E5638B25}" srcId="{5016D658-BF56-438B-A93A-296CE55F17BC}" destId="{DCC43845-E848-4D22-B61E-0891BBC046A4}" srcOrd="2" destOrd="0" parTransId="{FD643AFF-DEEF-4E51-B7E8-58626BE7416E}" sibTransId="{7B5B86DC-32C2-4269-A0F3-01CD46977955}"/>
    <dgm:cxn modelId="{CA585AFF-06B3-427B-9BB8-AFA40A58D789}" type="presOf" srcId="{5016D658-BF56-438B-A93A-296CE55F17BC}" destId="{03341D42-4696-4612-9166-97E4027724B5}" srcOrd="0" destOrd="0" presId="urn:microsoft.com/office/officeart/2008/layout/VerticalCurvedList"/>
    <dgm:cxn modelId="{FD89ABC9-CDD7-4695-91D5-EEF901672503}" srcId="{5016D658-BF56-438B-A93A-296CE55F17BC}" destId="{3577742D-C68D-45FD-85FA-70C155C2542A}" srcOrd="5" destOrd="0" parTransId="{6F05A1C8-E62F-4CCB-A71F-E76C1BD8B26F}" sibTransId="{93754ABA-75BE-4B41-B267-B1D9A285A33F}"/>
    <dgm:cxn modelId="{632B888A-8AD4-4844-853D-7B83D208BC2F}" srcId="{5016D658-BF56-438B-A93A-296CE55F17BC}" destId="{B558AECF-9B31-4B94-BD35-C89226AAB9A7}" srcOrd="0" destOrd="0" parTransId="{EEA4ABD7-B36C-4BA0-BA79-9C30099287E6}" sibTransId="{06A6E03F-8640-48FE-8B15-38029A2E9CF8}"/>
    <dgm:cxn modelId="{B6130584-4A39-4A8B-9B7C-FB195D0A14DF}" type="presOf" srcId="{B558AECF-9B31-4B94-BD35-C89226AAB9A7}" destId="{1B4C553B-9C0B-4C0D-A78E-AD9697370F1F}" srcOrd="0" destOrd="0" presId="urn:microsoft.com/office/officeart/2008/layout/VerticalCurvedList"/>
    <dgm:cxn modelId="{2E61F9FE-E0CE-4B27-989E-DB42AE6C90B5}" srcId="{5016D658-BF56-438B-A93A-296CE55F17BC}" destId="{77FC4CE7-D953-477D-9BFA-D9A58B699EFF}" srcOrd="4" destOrd="0" parTransId="{A63E930B-FCA4-481A-951D-D0177710173D}" sibTransId="{8E4756FB-F2EF-448E-B04A-3B3D0256E1C1}"/>
    <dgm:cxn modelId="{9BAE4BD5-9DAC-47BD-8B3A-C4F060F236B2}" srcId="{5016D658-BF56-438B-A93A-296CE55F17BC}" destId="{99DB12FA-0978-40E0-8B1B-77B16D3BEAB7}" srcOrd="3" destOrd="0" parTransId="{1F48DF12-8DDB-4C28-AA4D-AD23EBC44636}" sibTransId="{E534BF24-0A88-41E4-8CA1-907D715DF7EC}"/>
    <dgm:cxn modelId="{6DCC3EAE-5F69-4973-B091-70CC405D732F}" type="presOf" srcId="{77FC4CE7-D953-477D-9BFA-D9A58B699EFF}" destId="{15D17B0C-06DB-4F17-B53B-EEB4FCADC1B2}" srcOrd="0" destOrd="0" presId="urn:microsoft.com/office/officeart/2008/layout/VerticalCurvedList"/>
    <dgm:cxn modelId="{0B48EB59-E5A8-4C25-9603-ACDC488AC803}" type="presParOf" srcId="{03341D42-4696-4612-9166-97E4027724B5}" destId="{01D9A421-8242-4C2B-9EBE-D57F4E3CCC5B}" srcOrd="0" destOrd="0" presId="urn:microsoft.com/office/officeart/2008/layout/VerticalCurvedList"/>
    <dgm:cxn modelId="{3FDAA365-02CE-4D5A-9767-06BFF36659CB}" type="presParOf" srcId="{01D9A421-8242-4C2B-9EBE-D57F4E3CCC5B}" destId="{E98FEE8C-DCE0-486D-A5E4-E94ECC942718}" srcOrd="0" destOrd="0" presId="urn:microsoft.com/office/officeart/2008/layout/VerticalCurvedList"/>
    <dgm:cxn modelId="{7DE17D12-AB4E-436D-8A42-61AB0F7D200C}" type="presParOf" srcId="{E98FEE8C-DCE0-486D-A5E4-E94ECC942718}" destId="{BAEF057A-D604-433A-A4B6-3F66FFB63131}" srcOrd="0" destOrd="0" presId="urn:microsoft.com/office/officeart/2008/layout/VerticalCurvedList"/>
    <dgm:cxn modelId="{D9EB64B0-7495-40EB-BC1B-C3027A3AF9CC}" type="presParOf" srcId="{E98FEE8C-DCE0-486D-A5E4-E94ECC942718}" destId="{5499DB88-2CBA-4F44-B52E-EAFB8534A5DB}" srcOrd="1" destOrd="0" presId="urn:microsoft.com/office/officeart/2008/layout/VerticalCurvedList"/>
    <dgm:cxn modelId="{2F2104E9-33D4-4B12-AF3B-8E94F4754579}" type="presParOf" srcId="{E98FEE8C-DCE0-486D-A5E4-E94ECC942718}" destId="{B84DBC7C-9BAA-427C-8A58-5A0CC1EF4D97}" srcOrd="2" destOrd="0" presId="urn:microsoft.com/office/officeart/2008/layout/VerticalCurvedList"/>
    <dgm:cxn modelId="{ABC59981-9911-4ED4-9CCF-61EA40E99AA7}" type="presParOf" srcId="{E98FEE8C-DCE0-486D-A5E4-E94ECC942718}" destId="{4DA4F020-9EF0-4084-A710-FF969D6455E3}" srcOrd="3" destOrd="0" presId="urn:microsoft.com/office/officeart/2008/layout/VerticalCurvedList"/>
    <dgm:cxn modelId="{EFEBA18C-82B0-4558-B209-847E12DC183E}" type="presParOf" srcId="{01D9A421-8242-4C2B-9EBE-D57F4E3CCC5B}" destId="{1B4C553B-9C0B-4C0D-A78E-AD9697370F1F}" srcOrd="1" destOrd="0" presId="urn:microsoft.com/office/officeart/2008/layout/VerticalCurvedList"/>
    <dgm:cxn modelId="{417DE1D4-808E-4386-A725-45CEED74FE3A}" type="presParOf" srcId="{01D9A421-8242-4C2B-9EBE-D57F4E3CCC5B}" destId="{994F5A43-CBCF-4BA9-9BD5-5B7F1250B1B4}" srcOrd="2" destOrd="0" presId="urn:microsoft.com/office/officeart/2008/layout/VerticalCurvedList"/>
    <dgm:cxn modelId="{A1A27322-FFF1-47CA-B8B1-EAF50E3FA658}" type="presParOf" srcId="{994F5A43-CBCF-4BA9-9BD5-5B7F1250B1B4}" destId="{1C99D4ED-039D-40BA-9C4E-87E204DC0B64}" srcOrd="0" destOrd="0" presId="urn:microsoft.com/office/officeart/2008/layout/VerticalCurvedList"/>
    <dgm:cxn modelId="{E18380FE-FD55-4CCB-B86C-1DE64A1CBB7E}" type="presParOf" srcId="{01D9A421-8242-4C2B-9EBE-D57F4E3CCC5B}" destId="{545B2D9A-CDE4-4CD1-A85A-446F24DDCB59}" srcOrd="3" destOrd="0" presId="urn:microsoft.com/office/officeart/2008/layout/VerticalCurvedList"/>
    <dgm:cxn modelId="{94148DA7-AF4D-440A-BE5F-1B533B15B87F}" type="presParOf" srcId="{01D9A421-8242-4C2B-9EBE-D57F4E3CCC5B}" destId="{EE87D3A9-455E-4645-9EE4-FA816DF8D38D}" srcOrd="4" destOrd="0" presId="urn:microsoft.com/office/officeart/2008/layout/VerticalCurvedList"/>
    <dgm:cxn modelId="{B6C96294-63B7-4084-B752-D53D786FBC91}" type="presParOf" srcId="{EE87D3A9-455E-4645-9EE4-FA816DF8D38D}" destId="{F2DF4E24-8BFE-4E3D-92C2-C3AD5196041B}" srcOrd="0" destOrd="0" presId="urn:microsoft.com/office/officeart/2008/layout/VerticalCurvedList"/>
    <dgm:cxn modelId="{A160F3E2-2E78-44B3-935C-0BA4828BDA07}" type="presParOf" srcId="{01D9A421-8242-4C2B-9EBE-D57F4E3CCC5B}" destId="{7DC97F11-F06B-4904-8BBE-9EB8B85F5056}" srcOrd="5" destOrd="0" presId="urn:microsoft.com/office/officeart/2008/layout/VerticalCurvedList"/>
    <dgm:cxn modelId="{AA145844-9620-4909-8B0E-DEEDFE6A8AC5}" type="presParOf" srcId="{01D9A421-8242-4C2B-9EBE-D57F4E3CCC5B}" destId="{A090ED6C-6A03-4429-BA81-52315DC9943F}" srcOrd="6" destOrd="0" presId="urn:microsoft.com/office/officeart/2008/layout/VerticalCurvedList"/>
    <dgm:cxn modelId="{0A6C7A2A-1318-4A8C-8DBB-6916452C029C}" type="presParOf" srcId="{A090ED6C-6A03-4429-BA81-52315DC9943F}" destId="{3983C3B6-77D3-49A5-91B5-807C7E0F51A0}" srcOrd="0" destOrd="0" presId="urn:microsoft.com/office/officeart/2008/layout/VerticalCurvedList"/>
    <dgm:cxn modelId="{26117AD6-673B-41B8-B958-CC3C5DCABA05}" type="presParOf" srcId="{01D9A421-8242-4C2B-9EBE-D57F4E3CCC5B}" destId="{A70BEFF5-7509-428A-8FE4-A59FD543037C}" srcOrd="7" destOrd="0" presId="urn:microsoft.com/office/officeart/2008/layout/VerticalCurvedList"/>
    <dgm:cxn modelId="{2EA3B891-3344-4A1C-B93F-766A9CEACF14}" type="presParOf" srcId="{01D9A421-8242-4C2B-9EBE-D57F4E3CCC5B}" destId="{7DE0B6A5-B293-4D78-98F4-590E9B87E9B0}" srcOrd="8" destOrd="0" presId="urn:microsoft.com/office/officeart/2008/layout/VerticalCurvedList"/>
    <dgm:cxn modelId="{BAF1DB8B-C5D5-4DBD-A104-C830704A8FC9}" type="presParOf" srcId="{7DE0B6A5-B293-4D78-98F4-590E9B87E9B0}" destId="{21DDE42C-BAD0-4670-901D-3EBEED7D3F5C}" srcOrd="0" destOrd="0" presId="urn:microsoft.com/office/officeart/2008/layout/VerticalCurvedList"/>
    <dgm:cxn modelId="{A396CD49-B456-456E-BFCF-96B9064FF2CA}" type="presParOf" srcId="{01D9A421-8242-4C2B-9EBE-D57F4E3CCC5B}" destId="{15D17B0C-06DB-4F17-B53B-EEB4FCADC1B2}" srcOrd="9" destOrd="0" presId="urn:microsoft.com/office/officeart/2008/layout/VerticalCurvedList"/>
    <dgm:cxn modelId="{A0500FC1-3B2C-4E73-AED3-866A92D09A8B}" type="presParOf" srcId="{01D9A421-8242-4C2B-9EBE-D57F4E3CCC5B}" destId="{B1428D06-A4F0-4742-904F-DD2071625469}" srcOrd="10" destOrd="0" presId="urn:microsoft.com/office/officeart/2008/layout/VerticalCurvedList"/>
    <dgm:cxn modelId="{50DBF814-75B7-4A28-89A1-0BF34C53ED7E}" type="presParOf" srcId="{B1428D06-A4F0-4742-904F-DD2071625469}" destId="{65CDF955-E8FD-4005-9D4E-8F93AB13227A}" srcOrd="0" destOrd="0" presId="urn:microsoft.com/office/officeart/2008/layout/VerticalCurvedList"/>
    <dgm:cxn modelId="{AA86B6FB-2AB4-4214-91EC-902F85F1BCD0}" type="presParOf" srcId="{01D9A421-8242-4C2B-9EBE-D57F4E3CCC5B}" destId="{32C21193-4737-4F97-92E7-C6613B3020CA}" srcOrd="11" destOrd="0" presId="urn:microsoft.com/office/officeart/2008/layout/VerticalCurvedList"/>
    <dgm:cxn modelId="{79914D6B-50F9-4227-972F-4EFE7CB2DBF7}" type="presParOf" srcId="{01D9A421-8242-4C2B-9EBE-D57F4E3CCC5B}" destId="{8C57B92A-9CA4-42B6-9D13-9C5E417CEB44}" srcOrd="12" destOrd="0" presId="urn:microsoft.com/office/officeart/2008/layout/VerticalCurvedList"/>
    <dgm:cxn modelId="{F5113528-9D61-478C-9350-7820C7AF7C56}" type="presParOf" srcId="{8C57B92A-9CA4-42B6-9D13-9C5E417CEB44}" destId="{C38DC040-115A-4B66-AC1B-E17D08B228B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4AD062-442C-4638-BD31-E1BB68F3FAFF}"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en-IN"/>
        </a:p>
      </dgm:t>
    </dgm:pt>
    <dgm:pt modelId="{9B3EC04B-68B8-4645-8D0D-0277CCD5441A}">
      <dgm:prSet phldrT="[Text]" custT="1"/>
      <dgm:spPr/>
      <dgm:t>
        <a:bodyPr/>
        <a:lstStyle/>
        <a:p>
          <a:r>
            <a:rPr lang="en-IN" sz="2000" dirty="0">
              <a:latin typeface="Times New Roman" panose="02020603050405020304" pitchFamily="18" charset="0"/>
              <a:cs typeface="Times New Roman" panose="02020603050405020304" pitchFamily="18" charset="0"/>
            </a:rPr>
            <a:t>Risk management</a:t>
          </a:r>
        </a:p>
      </dgm:t>
    </dgm:pt>
    <dgm:pt modelId="{B28AB949-816B-46D9-8049-E2A412C97C81}" type="parTrans" cxnId="{A1E7805D-301D-4783-B24E-0ABB93EA6439}">
      <dgm:prSet/>
      <dgm:spPr/>
      <dgm:t>
        <a:bodyPr/>
        <a:lstStyle/>
        <a:p>
          <a:endParaRPr lang="en-IN"/>
        </a:p>
      </dgm:t>
    </dgm:pt>
    <dgm:pt modelId="{E4A9E07B-8BE2-4462-A62A-C13A658523B7}" type="sibTrans" cxnId="{A1E7805D-301D-4783-B24E-0ABB93EA6439}">
      <dgm:prSet/>
      <dgm:spPr/>
      <dgm:t>
        <a:bodyPr/>
        <a:lstStyle/>
        <a:p>
          <a:endParaRPr lang="en-IN"/>
        </a:p>
      </dgm:t>
    </dgm:pt>
    <dgm:pt modelId="{7335425B-ADA5-4AC7-A706-81C3C9607E9A}">
      <dgm:prSet phldrT="[Text]" custT="1"/>
      <dgm:spPr/>
      <dgm:t>
        <a:bodyPr/>
        <a:lstStyle/>
        <a:p>
          <a:endParaRPr lang="en-IN" sz="2000" dirty="0" smtClean="0">
            <a:latin typeface="Times New Roman" panose="02020603050405020304" pitchFamily="18" charset="0"/>
            <a:cs typeface="Times New Roman" panose="02020603050405020304" pitchFamily="18" charset="0"/>
          </a:endParaRPr>
        </a:p>
        <a:p>
          <a:r>
            <a:rPr lang="en-IN" sz="2000" dirty="0" smtClean="0">
              <a:latin typeface="Times New Roman" panose="02020603050405020304" pitchFamily="18" charset="0"/>
              <a:cs typeface="Times New Roman" panose="02020603050405020304" pitchFamily="18" charset="0"/>
            </a:rPr>
            <a:t>Evidence </a:t>
          </a:r>
          <a:r>
            <a:rPr lang="en-IN" sz="2000" dirty="0">
              <a:latin typeface="Times New Roman" panose="02020603050405020304" pitchFamily="18" charset="0"/>
              <a:cs typeface="Times New Roman" panose="02020603050405020304" pitchFamily="18" charset="0"/>
            </a:rPr>
            <a:t>based care</a:t>
          </a:r>
        </a:p>
      </dgm:t>
    </dgm:pt>
    <dgm:pt modelId="{8DE3D4E1-88E1-40DC-BC98-D9F1120D2703}" type="parTrans" cxnId="{ADE09A78-436B-49F3-93FD-07DC7857A94E}">
      <dgm:prSet/>
      <dgm:spPr/>
      <dgm:t>
        <a:bodyPr/>
        <a:lstStyle/>
        <a:p>
          <a:endParaRPr lang="en-IN"/>
        </a:p>
      </dgm:t>
    </dgm:pt>
    <dgm:pt modelId="{9C128707-6835-4D48-8D8F-161B8170DA77}" type="sibTrans" cxnId="{ADE09A78-436B-49F3-93FD-07DC7857A94E}">
      <dgm:prSet/>
      <dgm:spPr/>
      <dgm:t>
        <a:bodyPr/>
        <a:lstStyle/>
        <a:p>
          <a:endParaRPr lang="en-IN"/>
        </a:p>
      </dgm:t>
    </dgm:pt>
    <dgm:pt modelId="{4A119156-DC09-41E8-B1EC-AFEF08160743}">
      <dgm:prSet phldrT="[Text]" custT="1"/>
      <dgm:spPr/>
      <dgm:t>
        <a:bodyPr/>
        <a:lstStyle/>
        <a:p>
          <a:endParaRPr lang="en-US" sz="2000" dirty="0" smtClean="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endParaRPr lang="en-IN" sz="2000" dirty="0" smtClean="0">
            <a:latin typeface="Times New Roman" panose="02020603050405020304" pitchFamily="18" charset="0"/>
            <a:cs typeface="Times New Roman" panose="02020603050405020304" pitchFamily="18" charset="0"/>
          </a:endParaRPr>
        </a:p>
        <a:p>
          <a:r>
            <a:rPr lang="en-IN" sz="2000" dirty="0" smtClean="0">
              <a:latin typeface="Times New Roman" panose="02020603050405020304" pitchFamily="18" charset="0"/>
              <a:cs typeface="Times New Roman" panose="02020603050405020304" pitchFamily="18" charset="0"/>
            </a:rPr>
            <a:t>Patient </a:t>
          </a:r>
          <a:r>
            <a:rPr lang="en-IN" sz="2000" dirty="0">
              <a:latin typeface="Times New Roman" panose="02020603050405020304" pitchFamily="18" charset="0"/>
              <a:cs typeface="Times New Roman" panose="02020603050405020304" pitchFamily="18" charset="0"/>
            </a:rPr>
            <a:t>involvement</a:t>
          </a:r>
        </a:p>
      </dgm:t>
    </dgm:pt>
    <dgm:pt modelId="{B545A2EF-83A2-4F2F-9E6E-5D462A3FD610}" type="parTrans" cxnId="{AD67CF79-8985-4F9E-94B3-208582CA4DEE}">
      <dgm:prSet/>
      <dgm:spPr/>
      <dgm:t>
        <a:bodyPr/>
        <a:lstStyle/>
        <a:p>
          <a:endParaRPr lang="en-IN"/>
        </a:p>
      </dgm:t>
    </dgm:pt>
    <dgm:pt modelId="{3E9FC088-16DC-4847-B9D3-E26C4EC45A6E}" type="sibTrans" cxnId="{AD67CF79-8985-4F9E-94B3-208582CA4DEE}">
      <dgm:prSet/>
      <dgm:spPr/>
      <dgm:t>
        <a:bodyPr/>
        <a:lstStyle/>
        <a:p>
          <a:endParaRPr lang="en-IN"/>
        </a:p>
      </dgm:t>
    </dgm:pt>
    <dgm:pt modelId="{3FABA53C-2745-45B2-A685-53CE2D4B0356}">
      <dgm:prSet phldrT="[Text]" custT="1"/>
      <dgm:spPr/>
      <dgm:t>
        <a:bodyPr/>
        <a:lstStyle/>
        <a:p>
          <a:r>
            <a:rPr lang="en-IN" sz="2000" dirty="0">
              <a:latin typeface="Times New Roman" panose="02020603050405020304" pitchFamily="18" charset="0"/>
              <a:cs typeface="Times New Roman" panose="02020603050405020304" pitchFamily="18" charset="0"/>
            </a:rPr>
            <a:t>Internal </a:t>
          </a:r>
        </a:p>
      </dgm:t>
    </dgm:pt>
    <dgm:pt modelId="{F769C70B-0280-41FE-BC4F-F7FF0E1D6594}" type="parTrans" cxnId="{A2F4C410-1629-432E-A996-963F7F32ECC6}">
      <dgm:prSet/>
      <dgm:spPr/>
      <dgm:t>
        <a:bodyPr/>
        <a:lstStyle/>
        <a:p>
          <a:endParaRPr lang="en-IN"/>
        </a:p>
      </dgm:t>
    </dgm:pt>
    <dgm:pt modelId="{79AC9E4C-7B05-4B99-ADC0-FA5E34AF4C8B}" type="sibTrans" cxnId="{A2F4C410-1629-432E-A996-963F7F32ECC6}">
      <dgm:prSet/>
      <dgm:spPr/>
      <dgm:t>
        <a:bodyPr/>
        <a:lstStyle/>
        <a:p>
          <a:endParaRPr lang="en-IN"/>
        </a:p>
      </dgm:t>
    </dgm:pt>
    <dgm:pt modelId="{F4D1F72C-A20F-493A-ADEF-C673F4CB094B}">
      <dgm:prSet phldrT="[Text]" custT="1"/>
      <dgm:spPr/>
      <dgm:t>
        <a:bodyPr/>
        <a:lstStyle/>
        <a:p>
          <a:r>
            <a:rPr lang="en-IN" sz="2000" dirty="0">
              <a:latin typeface="Times New Roman" panose="02020603050405020304" pitchFamily="18" charset="0"/>
              <a:cs typeface="Times New Roman" panose="02020603050405020304" pitchFamily="18" charset="0"/>
            </a:rPr>
            <a:t>Clinical Audit</a:t>
          </a:r>
        </a:p>
      </dgm:t>
    </dgm:pt>
    <dgm:pt modelId="{0FBB3D08-0DD8-4C44-94D8-FD445D88B1D8}" type="parTrans" cxnId="{F08672C3-8AC6-4548-A52B-9BA832BAF5B9}">
      <dgm:prSet/>
      <dgm:spPr/>
      <dgm:t>
        <a:bodyPr/>
        <a:lstStyle/>
        <a:p>
          <a:endParaRPr lang="en-IN"/>
        </a:p>
      </dgm:t>
    </dgm:pt>
    <dgm:pt modelId="{4C747F88-BF14-4594-AC7F-3FC6FB0D4E33}" type="sibTrans" cxnId="{F08672C3-8AC6-4548-A52B-9BA832BAF5B9}">
      <dgm:prSet/>
      <dgm:spPr/>
      <dgm:t>
        <a:bodyPr/>
        <a:lstStyle/>
        <a:p>
          <a:endParaRPr lang="en-IN"/>
        </a:p>
      </dgm:t>
    </dgm:pt>
    <dgm:pt modelId="{285A3E90-76A7-44CE-8849-8BD5544F0033}">
      <dgm:prSet phldrT="[Text]"/>
      <dgm:spPr/>
      <dgm:t>
        <a:bodyPr/>
        <a:lstStyle/>
        <a:p>
          <a:r>
            <a:rPr lang="en-IN" b="1" dirty="0">
              <a:latin typeface="Times New Roman" panose="02020603050405020304" pitchFamily="18" charset="0"/>
              <a:cs typeface="Times New Roman" panose="02020603050405020304" pitchFamily="18" charset="0"/>
            </a:rPr>
            <a:t>Clinical Governance</a:t>
          </a:r>
        </a:p>
      </dgm:t>
    </dgm:pt>
    <dgm:pt modelId="{EF699EED-85D6-4CBF-B030-304C930E9840}" type="parTrans" cxnId="{E0D0194B-485B-4003-9BC1-6BBD5CCB6DC6}">
      <dgm:prSet/>
      <dgm:spPr/>
      <dgm:t>
        <a:bodyPr/>
        <a:lstStyle/>
        <a:p>
          <a:endParaRPr lang="en-IN"/>
        </a:p>
      </dgm:t>
    </dgm:pt>
    <dgm:pt modelId="{F5CC71A7-4718-418D-BF5C-4E314C985E0E}" type="sibTrans" cxnId="{E0D0194B-485B-4003-9BC1-6BBD5CCB6DC6}">
      <dgm:prSet/>
      <dgm:spPr/>
      <dgm:t>
        <a:bodyPr/>
        <a:lstStyle/>
        <a:p>
          <a:endParaRPr lang="en-IN"/>
        </a:p>
      </dgm:t>
    </dgm:pt>
    <dgm:pt modelId="{2D31DA79-9B9C-4B0C-86CF-7A133DF95725}">
      <dgm:prSet phldrT="[Text]" custT="1"/>
      <dgm:spPr/>
      <dgm:t>
        <a:bodyPr/>
        <a:lstStyle/>
        <a:p>
          <a:r>
            <a:rPr lang="en-IN" sz="2000" b="0" dirty="0">
              <a:latin typeface="Times New Roman" panose="02020603050405020304" pitchFamily="18" charset="0"/>
              <a:cs typeface="Times New Roman" panose="02020603050405020304" pitchFamily="18" charset="0"/>
            </a:rPr>
            <a:t>RKS</a:t>
          </a:r>
        </a:p>
      </dgm:t>
    </dgm:pt>
    <dgm:pt modelId="{FB9194F9-4EF5-42DF-BD9F-D4CB3794194A}" type="parTrans" cxnId="{62EF8D3E-6E7F-4AF4-B215-9EBBB3484A33}">
      <dgm:prSet/>
      <dgm:spPr/>
      <dgm:t>
        <a:bodyPr/>
        <a:lstStyle/>
        <a:p>
          <a:endParaRPr lang="en-IN"/>
        </a:p>
      </dgm:t>
    </dgm:pt>
    <dgm:pt modelId="{6CE3D42E-A2F7-4F1C-92F8-203D42167A5A}" type="sibTrans" cxnId="{62EF8D3E-6E7F-4AF4-B215-9EBBB3484A33}">
      <dgm:prSet/>
      <dgm:spPr/>
      <dgm:t>
        <a:bodyPr/>
        <a:lstStyle/>
        <a:p>
          <a:endParaRPr lang="en-IN"/>
        </a:p>
      </dgm:t>
    </dgm:pt>
    <dgm:pt modelId="{20F336F1-0B11-4AE4-BF52-B64A64E03A99}">
      <dgm:prSet/>
      <dgm:spPr/>
      <dgm:t>
        <a:bodyPr/>
        <a:lstStyle/>
        <a:p>
          <a:r>
            <a:rPr lang="en-IN" b="1" dirty="0">
              <a:latin typeface="Times New Roman" panose="02020603050405020304" pitchFamily="18" charset="0"/>
              <a:cs typeface="Times New Roman" panose="02020603050405020304" pitchFamily="18" charset="0"/>
            </a:rPr>
            <a:t>Monitoring</a:t>
          </a:r>
        </a:p>
      </dgm:t>
    </dgm:pt>
    <dgm:pt modelId="{F9315C26-7480-4839-A220-A6FE6D764752}" type="parTrans" cxnId="{1BA47F45-8EEF-4B5B-A43E-4AB2B77E94B7}">
      <dgm:prSet/>
      <dgm:spPr/>
      <dgm:t>
        <a:bodyPr/>
        <a:lstStyle/>
        <a:p>
          <a:endParaRPr lang="en-IN"/>
        </a:p>
      </dgm:t>
    </dgm:pt>
    <dgm:pt modelId="{6F9F179B-8C7A-4C45-813B-D1E2CC459034}" type="sibTrans" cxnId="{1BA47F45-8EEF-4B5B-A43E-4AB2B77E94B7}">
      <dgm:prSet/>
      <dgm:spPr/>
      <dgm:t>
        <a:bodyPr/>
        <a:lstStyle/>
        <a:p>
          <a:endParaRPr lang="en-IN"/>
        </a:p>
      </dgm:t>
    </dgm:pt>
    <dgm:pt modelId="{83733876-22A6-4518-9424-833C5C41B204}">
      <dgm:prSet phldrT="[Text]" custT="1"/>
      <dgm:spPr/>
      <dgm:t>
        <a:bodyPr/>
        <a:lstStyle/>
        <a:p>
          <a:r>
            <a:rPr lang="en-IN" sz="2000" dirty="0">
              <a:latin typeface="Times New Roman" panose="02020603050405020304" pitchFamily="18" charset="0"/>
              <a:cs typeface="Times New Roman" panose="02020603050405020304" pitchFamily="18" charset="0"/>
            </a:rPr>
            <a:t>External</a:t>
          </a:r>
        </a:p>
      </dgm:t>
    </dgm:pt>
    <dgm:pt modelId="{CD999108-CD91-4869-87F5-D8576EE70077}" type="parTrans" cxnId="{9FAB8EA7-B5E5-4DE9-BDED-B3207C883710}">
      <dgm:prSet/>
      <dgm:spPr/>
      <dgm:t>
        <a:bodyPr/>
        <a:lstStyle/>
        <a:p>
          <a:endParaRPr lang="en-IN"/>
        </a:p>
      </dgm:t>
    </dgm:pt>
    <dgm:pt modelId="{18DF650B-93D6-45CD-9E36-40750DBB8538}" type="sibTrans" cxnId="{9FAB8EA7-B5E5-4DE9-BDED-B3207C883710}">
      <dgm:prSet/>
      <dgm:spPr/>
      <dgm:t>
        <a:bodyPr/>
        <a:lstStyle/>
        <a:p>
          <a:endParaRPr lang="en-IN"/>
        </a:p>
      </dgm:t>
    </dgm:pt>
    <dgm:pt modelId="{C435A5C8-7BC6-4C3D-AEF2-0AE5D5D73967}">
      <dgm:prSet/>
      <dgm:spPr/>
      <dgm:t>
        <a:bodyPr/>
        <a:lstStyle/>
        <a:p>
          <a:r>
            <a:rPr lang="en-IN" b="1" dirty="0">
              <a:latin typeface="Times New Roman" panose="02020603050405020304" pitchFamily="18" charset="0"/>
              <a:cs typeface="Times New Roman" panose="02020603050405020304" pitchFamily="18" charset="0"/>
            </a:rPr>
            <a:t>Governance</a:t>
          </a:r>
        </a:p>
      </dgm:t>
    </dgm:pt>
    <dgm:pt modelId="{637B4A77-0B7C-4E0C-A189-B8DA34D1DF1A}" type="parTrans" cxnId="{9E010144-EBC5-4932-A569-7D9037E91743}">
      <dgm:prSet/>
      <dgm:spPr/>
      <dgm:t>
        <a:bodyPr/>
        <a:lstStyle/>
        <a:p>
          <a:endParaRPr lang="en-IN"/>
        </a:p>
      </dgm:t>
    </dgm:pt>
    <dgm:pt modelId="{266C3088-C05A-4386-9F91-AAE3DC6089A4}" type="sibTrans" cxnId="{9E010144-EBC5-4932-A569-7D9037E91743}">
      <dgm:prSet/>
      <dgm:spPr/>
      <dgm:t>
        <a:bodyPr/>
        <a:lstStyle/>
        <a:p>
          <a:endParaRPr lang="en-IN"/>
        </a:p>
      </dgm:t>
    </dgm:pt>
    <dgm:pt modelId="{6512E7C4-34F9-456F-8AE0-3DBBB47AD755}">
      <dgm:prSet phldrT="[Text]" custT="1"/>
      <dgm:spPr/>
      <dgm:t>
        <a:bodyPr/>
        <a:lstStyle/>
        <a:p>
          <a:r>
            <a:rPr lang="en-IN" sz="2000" b="0" dirty="0">
              <a:latin typeface="Times New Roman" panose="02020603050405020304" pitchFamily="18" charset="0"/>
              <a:cs typeface="Times New Roman" panose="02020603050405020304" pitchFamily="18" charset="0"/>
            </a:rPr>
            <a:t>Accountability</a:t>
          </a:r>
        </a:p>
      </dgm:t>
    </dgm:pt>
    <dgm:pt modelId="{E8FAFA72-8D80-4C2B-BA79-B7D0DB62F421}" type="parTrans" cxnId="{C0E1F3AD-6574-41DB-BB24-6B152071926E}">
      <dgm:prSet/>
      <dgm:spPr/>
      <dgm:t>
        <a:bodyPr/>
        <a:lstStyle/>
        <a:p>
          <a:endParaRPr lang="en-IN"/>
        </a:p>
      </dgm:t>
    </dgm:pt>
    <dgm:pt modelId="{3BE26EA9-CEFE-4E63-87B3-7559A81498B9}" type="sibTrans" cxnId="{C0E1F3AD-6574-41DB-BB24-6B152071926E}">
      <dgm:prSet/>
      <dgm:spPr/>
      <dgm:t>
        <a:bodyPr/>
        <a:lstStyle/>
        <a:p>
          <a:endParaRPr lang="en-IN"/>
        </a:p>
      </dgm:t>
    </dgm:pt>
    <dgm:pt modelId="{5E5522B0-93AF-4A6B-8774-3F21E6CBFE6B}">
      <dgm:prSet phldrT="[Text]" custT="1"/>
      <dgm:spPr/>
      <dgm:t>
        <a:bodyPr/>
        <a:lstStyle/>
        <a:p>
          <a:r>
            <a:rPr lang="en-IN" sz="2000" b="0" dirty="0">
              <a:latin typeface="Times New Roman" panose="02020603050405020304" pitchFamily="18" charset="0"/>
              <a:cs typeface="Times New Roman" panose="02020603050405020304" pitchFamily="18" charset="0"/>
            </a:rPr>
            <a:t>Grievance redressal</a:t>
          </a:r>
        </a:p>
      </dgm:t>
    </dgm:pt>
    <dgm:pt modelId="{0C62DA50-6C9B-46B0-9A0B-31D722A0804B}" type="parTrans" cxnId="{AD9C0A6C-95D6-4A08-90E9-A41CDBE9803D}">
      <dgm:prSet/>
      <dgm:spPr/>
      <dgm:t>
        <a:bodyPr/>
        <a:lstStyle/>
        <a:p>
          <a:endParaRPr lang="en-IN"/>
        </a:p>
      </dgm:t>
    </dgm:pt>
    <dgm:pt modelId="{FA1D80B6-8D4D-4DB0-BDDB-A2EB2D308A97}" type="sibTrans" cxnId="{AD9C0A6C-95D6-4A08-90E9-A41CDBE9803D}">
      <dgm:prSet/>
      <dgm:spPr/>
      <dgm:t>
        <a:bodyPr/>
        <a:lstStyle/>
        <a:p>
          <a:endParaRPr lang="en-IN"/>
        </a:p>
      </dgm:t>
    </dgm:pt>
    <dgm:pt modelId="{9FAD3CF7-2FA9-4118-B955-07DC45C878B0}">
      <dgm:prSet phldrT="[Text]" custT="1"/>
      <dgm:spPr/>
      <dgm:t>
        <a:bodyPr/>
        <a:lstStyle/>
        <a:p>
          <a:pPr algn="ctr"/>
          <a:endParaRPr lang="en-IN" sz="2000" b="0" dirty="0" smtClean="0">
            <a:latin typeface="Times New Roman" panose="02020603050405020304" pitchFamily="18" charset="0"/>
            <a:cs typeface="Times New Roman" panose="02020603050405020304" pitchFamily="18" charset="0"/>
          </a:endParaRPr>
        </a:p>
        <a:p>
          <a:pPr algn="ctr"/>
          <a:r>
            <a:rPr lang="en-IN" sz="2000" b="0" dirty="0" smtClean="0">
              <a:latin typeface="Times New Roman" panose="02020603050405020304" pitchFamily="18" charset="0"/>
              <a:cs typeface="Times New Roman" panose="02020603050405020304" pitchFamily="18" charset="0"/>
            </a:rPr>
            <a:t>    Patient </a:t>
          </a:r>
          <a:r>
            <a:rPr lang="en-IN" sz="2000" b="0" dirty="0" err="1">
              <a:latin typeface="Times New Roman" panose="02020603050405020304" pitchFamily="18" charset="0"/>
              <a:cs typeface="Times New Roman" panose="02020603050405020304" pitchFamily="18" charset="0"/>
            </a:rPr>
            <a:t>centered</a:t>
          </a:r>
          <a:r>
            <a:rPr lang="en-IN" sz="2000" b="0" dirty="0">
              <a:latin typeface="Times New Roman" panose="02020603050405020304" pitchFamily="18" charset="0"/>
              <a:cs typeface="Times New Roman" panose="02020603050405020304" pitchFamily="18" charset="0"/>
            </a:rPr>
            <a:t> services</a:t>
          </a:r>
        </a:p>
      </dgm:t>
    </dgm:pt>
    <dgm:pt modelId="{577C4A39-6958-43D9-B190-EEC135351816}" type="parTrans" cxnId="{33ACAFAB-2BB5-4B89-93AD-00633BD4B4A1}">
      <dgm:prSet/>
      <dgm:spPr/>
      <dgm:t>
        <a:bodyPr/>
        <a:lstStyle/>
        <a:p>
          <a:endParaRPr lang="en-IN"/>
        </a:p>
      </dgm:t>
    </dgm:pt>
    <dgm:pt modelId="{845A6FDF-ECFA-419B-B852-71EC883EB2E2}" type="sibTrans" cxnId="{33ACAFAB-2BB5-4B89-93AD-00633BD4B4A1}">
      <dgm:prSet/>
      <dgm:spPr/>
      <dgm:t>
        <a:bodyPr/>
        <a:lstStyle/>
        <a:p>
          <a:endParaRPr lang="en-IN"/>
        </a:p>
      </dgm:t>
    </dgm:pt>
    <dgm:pt modelId="{3F730A13-8154-4617-8658-25B33795B515}">
      <dgm:prSet phldrT="[Text]" custT="1"/>
      <dgm:spPr/>
      <dgm:t>
        <a:bodyPr/>
        <a:lstStyle/>
        <a:p>
          <a:pPr algn="l"/>
          <a:endParaRPr lang="en-IN" sz="2000" b="0" dirty="0" smtClean="0">
            <a:latin typeface="Times New Roman" panose="02020603050405020304" pitchFamily="18" charset="0"/>
            <a:cs typeface="Times New Roman" panose="02020603050405020304" pitchFamily="18" charset="0"/>
          </a:endParaRPr>
        </a:p>
        <a:p>
          <a:pPr algn="l"/>
          <a:r>
            <a:rPr lang="en-IN" sz="2000" b="0" dirty="0" smtClean="0">
              <a:latin typeface="Times New Roman" panose="02020603050405020304" pitchFamily="18" charset="0"/>
              <a:cs typeface="Times New Roman" panose="02020603050405020304" pitchFamily="18" charset="0"/>
            </a:rPr>
            <a:t>Compliance </a:t>
          </a:r>
          <a:r>
            <a:rPr lang="en-IN" sz="2000" b="0" dirty="0">
              <a:latin typeface="Times New Roman" panose="02020603050405020304" pitchFamily="18" charset="0"/>
              <a:cs typeface="Times New Roman" panose="02020603050405020304" pitchFamily="18" charset="0"/>
            </a:rPr>
            <a:t>with norms</a:t>
          </a:r>
        </a:p>
      </dgm:t>
    </dgm:pt>
    <dgm:pt modelId="{358A80E6-D520-4C0C-B1A6-AA25EE09CCFD}" type="parTrans" cxnId="{A79C2976-13A2-449D-8FDC-798E03536C3E}">
      <dgm:prSet/>
      <dgm:spPr/>
      <dgm:t>
        <a:bodyPr/>
        <a:lstStyle/>
        <a:p>
          <a:endParaRPr lang="en-IN"/>
        </a:p>
      </dgm:t>
    </dgm:pt>
    <dgm:pt modelId="{AAA95EAC-90EC-4A92-9130-2C141F200EA5}" type="sibTrans" cxnId="{A79C2976-13A2-449D-8FDC-798E03536C3E}">
      <dgm:prSet/>
      <dgm:spPr/>
      <dgm:t>
        <a:bodyPr/>
        <a:lstStyle/>
        <a:p>
          <a:endParaRPr lang="en-IN"/>
        </a:p>
      </dgm:t>
    </dgm:pt>
    <dgm:pt modelId="{A07092E7-523B-41EC-AE6F-F0BBFA4D25AA}">
      <dgm:prSet phldrT="[Text]" custT="1"/>
      <dgm:spPr/>
      <dgm:t>
        <a:bodyPr/>
        <a:lstStyle/>
        <a:p>
          <a:endParaRPr lang="en-US" sz="2000" dirty="0" smtClean="0">
            <a:latin typeface="Times New Roman" panose="02020603050405020304" pitchFamily="18" charset="0"/>
            <a:cs typeface="Times New Roman" panose="02020603050405020304" pitchFamily="18" charset="0"/>
          </a:endParaRPr>
        </a:p>
        <a:p>
          <a:endParaRPr lang="en-IN" sz="2000" dirty="0" smtClean="0">
            <a:latin typeface="Times New Roman" panose="02020603050405020304" pitchFamily="18" charset="0"/>
            <a:cs typeface="Times New Roman" panose="02020603050405020304" pitchFamily="18" charset="0"/>
          </a:endParaRPr>
        </a:p>
        <a:p>
          <a:r>
            <a:rPr lang="en-IN" sz="2000" dirty="0" smtClean="0">
              <a:latin typeface="Times New Roman" panose="02020603050405020304" pitchFamily="18" charset="0"/>
              <a:cs typeface="Times New Roman" panose="02020603050405020304" pitchFamily="18" charset="0"/>
            </a:rPr>
            <a:t>Training</a:t>
          </a:r>
          <a:r>
            <a:rPr lang="en-IN" sz="2000" dirty="0">
              <a:latin typeface="Times New Roman" panose="02020603050405020304" pitchFamily="18" charset="0"/>
              <a:cs typeface="Times New Roman" panose="02020603050405020304" pitchFamily="18" charset="0"/>
            </a:rPr>
            <a:t>, education</a:t>
          </a:r>
        </a:p>
      </dgm:t>
    </dgm:pt>
    <dgm:pt modelId="{D45631B7-2F9C-48F8-8CB4-6732ADD2B4C4}" type="parTrans" cxnId="{AE4171D2-3F79-4175-9D01-4D54E068A1D1}">
      <dgm:prSet/>
      <dgm:spPr/>
      <dgm:t>
        <a:bodyPr/>
        <a:lstStyle/>
        <a:p>
          <a:endParaRPr lang="en-IN"/>
        </a:p>
      </dgm:t>
    </dgm:pt>
    <dgm:pt modelId="{005DE4A6-E174-432F-A2C5-2E348F50B36E}" type="sibTrans" cxnId="{AE4171D2-3F79-4175-9D01-4D54E068A1D1}">
      <dgm:prSet/>
      <dgm:spPr/>
      <dgm:t>
        <a:bodyPr/>
        <a:lstStyle/>
        <a:p>
          <a:endParaRPr lang="en-IN"/>
        </a:p>
      </dgm:t>
    </dgm:pt>
    <dgm:pt modelId="{E4AEC15C-5918-4270-AEB8-F98BD917BA95}" type="pres">
      <dgm:prSet presAssocID="{964AD062-442C-4638-BD31-E1BB68F3FAFF}" presName="layout" presStyleCnt="0">
        <dgm:presLayoutVars>
          <dgm:chMax/>
          <dgm:chPref/>
          <dgm:dir/>
          <dgm:resizeHandles/>
        </dgm:presLayoutVars>
      </dgm:prSet>
      <dgm:spPr/>
      <dgm:t>
        <a:bodyPr/>
        <a:lstStyle/>
        <a:p>
          <a:endParaRPr lang="en-IN"/>
        </a:p>
      </dgm:t>
    </dgm:pt>
    <dgm:pt modelId="{7E9E14A1-3712-465C-9971-1E4825A13458}" type="pres">
      <dgm:prSet presAssocID="{285A3E90-76A7-44CE-8849-8BD5544F0033}" presName="root" presStyleCnt="0">
        <dgm:presLayoutVars>
          <dgm:chMax/>
          <dgm:chPref/>
        </dgm:presLayoutVars>
      </dgm:prSet>
      <dgm:spPr/>
    </dgm:pt>
    <dgm:pt modelId="{C97FE5D3-26DE-4F4B-9EC1-9B13510F08AA}" type="pres">
      <dgm:prSet presAssocID="{285A3E90-76A7-44CE-8849-8BD5544F0033}" presName="rootComposite" presStyleCnt="0">
        <dgm:presLayoutVars/>
      </dgm:prSet>
      <dgm:spPr/>
    </dgm:pt>
    <dgm:pt modelId="{FDC44924-51F7-48BC-8BFB-271784309600}" type="pres">
      <dgm:prSet presAssocID="{285A3E90-76A7-44CE-8849-8BD5544F0033}" presName="ParentAccent" presStyleLbl="alignNode1" presStyleIdx="0" presStyleCnt="3"/>
      <dgm:spPr/>
    </dgm:pt>
    <dgm:pt modelId="{1621F89B-E3E4-4498-8651-2C540B739A1E}" type="pres">
      <dgm:prSet presAssocID="{285A3E90-76A7-44CE-8849-8BD5544F0033}" presName="ParentSmallAccent" presStyleLbl="fgAcc1" presStyleIdx="0" presStyleCnt="3"/>
      <dgm:spPr/>
    </dgm:pt>
    <dgm:pt modelId="{ACE724C3-F81B-4A62-983D-024317D8E5DA}" type="pres">
      <dgm:prSet presAssocID="{285A3E90-76A7-44CE-8849-8BD5544F0033}" presName="Parent" presStyleLbl="revTx" presStyleIdx="0" presStyleCnt="15">
        <dgm:presLayoutVars>
          <dgm:chMax/>
          <dgm:chPref val="4"/>
          <dgm:bulletEnabled val="1"/>
        </dgm:presLayoutVars>
      </dgm:prSet>
      <dgm:spPr/>
      <dgm:t>
        <a:bodyPr/>
        <a:lstStyle/>
        <a:p>
          <a:endParaRPr lang="en-IN"/>
        </a:p>
      </dgm:t>
    </dgm:pt>
    <dgm:pt modelId="{CE874477-0D76-4F66-AE2A-606703DD42D7}" type="pres">
      <dgm:prSet presAssocID="{285A3E90-76A7-44CE-8849-8BD5544F0033}" presName="childShape" presStyleCnt="0">
        <dgm:presLayoutVars>
          <dgm:chMax val="0"/>
          <dgm:chPref val="0"/>
        </dgm:presLayoutVars>
      </dgm:prSet>
      <dgm:spPr/>
    </dgm:pt>
    <dgm:pt modelId="{80057C71-CAEA-4F5F-974F-4AE5F48F43BE}" type="pres">
      <dgm:prSet presAssocID="{9B3EC04B-68B8-4645-8D0D-0277CCD5441A}" presName="childComposite" presStyleCnt="0">
        <dgm:presLayoutVars>
          <dgm:chMax val="0"/>
          <dgm:chPref val="0"/>
        </dgm:presLayoutVars>
      </dgm:prSet>
      <dgm:spPr/>
    </dgm:pt>
    <dgm:pt modelId="{CF04B9F6-7B0D-4CE0-89B7-E05ADE1756D1}" type="pres">
      <dgm:prSet presAssocID="{9B3EC04B-68B8-4645-8D0D-0277CCD5441A}" presName="ChildAccent" presStyleLbl="solidFgAcc1" presStyleIdx="0" presStyleCnt="12"/>
      <dgm:spPr/>
    </dgm:pt>
    <dgm:pt modelId="{F162D1EE-A7E8-4A81-88AC-05AE81CA76B3}" type="pres">
      <dgm:prSet presAssocID="{9B3EC04B-68B8-4645-8D0D-0277CCD5441A}" presName="Child" presStyleLbl="revTx" presStyleIdx="1" presStyleCnt="15">
        <dgm:presLayoutVars>
          <dgm:chMax val="0"/>
          <dgm:chPref val="0"/>
          <dgm:bulletEnabled val="1"/>
        </dgm:presLayoutVars>
      </dgm:prSet>
      <dgm:spPr/>
      <dgm:t>
        <a:bodyPr/>
        <a:lstStyle/>
        <a:p>
          <a:endParaRPr lang="en-IN"/>
        </a:p>
      </dgm:t>
    </dgm:pt>
    <dgm:pt modelId="{034B0FA4-5DA1-4885-9738-50BFDE7E50CF}" type="pres">
      <dgm:prSet presAssocID="{F4D1F72C-A20F-493A-ADEF-C673F4CB094B}" presName="childComposite" presStyleCnt="0">
        <dgm:presLayoutVars>
          <dgm:chMax val="0"/>
          <dgm:chPref val="0"/>
        </dgm:presLayoutVars>
      </dgm:prSet>
      <dgm:spPr/>
    </dgm:pt>
    <dgm:pt modelId="{D8F642C0-CE66-4AA6-AFF6-E28C5A3078FB}" type="pres">
      <dgm:prSet presAssocID="{F4D1F72C-A20F-493A-ADEF-C673F4CB094B}" presName="ChildAccent" presStyleLbl="solidFgAcc1" presStyleIdx="1" presStyleCnt="12"/>
      <dgm:spPr/>
    </dgm:pt>
    <dgm:pt modelId="{5E3A19BB-1311-40FB-B236-2E7BCF30DA8D}" type="pres">
      <dgm:prSet presAssocID="{F4D1F72C-A20F-493A-ADEF-C673F4CB094B}" presName="Child" presStyleLbl="revTx" presStyleIdx="2" presStyleCnt="15">
        <dgm:presLayoutVars>
          <dgm:chMax val="0"/>
          <dgm:chPref val="0"/>
          <dgm:bulletEnabled val="1"/>
        </dgm:presLayoutVars>
      </dgm:prSet>
      <dgm:spPr/>
      <dgm:t>
        <a:bodyPr/>
        <a:lstStyle/>
        <a:p>
          <a:endParaRPr lang="en-IN"/>
        </a:p>
      </dgm:t>
    </dgm:pt>
    <dgm:pt modelId="{544942CA-B28A-4D32-8EAB-40E5198031CD}" type="pres">
      <dgm:prSet presAssocID="{7335425B-ADA5-4AC7-A706-81C3C9607E9A}" presName="childComposite" presStyleCnt="0">
        <dgm:presLayoutVars>
          <dgm:chMax val="0"/>
          <dgm:chPref val="0"/>
        </dgm:presLayoutVars>
      </dgm:prSet>
      <dgm:spPr/>
    </dgm:pt>
    <dgm:pt modelId="{1879E1A2-D238-4349-8324-8284B1229E8B}" type="pres">
      <dgm:prSet presAssocID="{7335425B-ADA5-4AC7-A706-81C3C9607E9A}" presName="ChildAccent" presStyleLbl="solidFgAcc1" presStyleIdx="2" presStyleCnt="12" custLinFactNeighborX="-2678" custLinFactNeighborY="97610"/>
      <dgm:spPr/>
    </dgm:pt>
    <dgm:pt modelId="{75123B80-155A-4A2F-AC1F-376CA7FC5172}" type="pres">
      <dgm:prSet presAssocID="{7335425B-ADA5-4AC7-A706-81C3C9607E9A}" presName="Child" presStyleLbl="revTx" presStyleIdx="3" presStyleCnt="15">
        <dgm:presLayoutVars>
          <dgm:chMax val="0"/>
          <dgm:chPref val="0"/>
          <dgm:bulletEnabled val="1"/>
        </dgm:presLayoutVars>
      </dgm:prSet>
      <dgm:spPr/>
      <dgm:t>
        <a:bodyPr/>
        <a:lstStyle/>
        <a:p>
          <a:endParaRPr lang="en-IN"/>
        </a:p>
      </dgm:t>
    </dgm:pt>
    <dgm:pt modelId="{57845C3C-E38E-45F7-9A3B-9A39E2314B48}" type="pres">
      <dgm:prSet presAssocID="{A07092E7-523B-41EC-AE6F-F0BBFA4D25AA}" presName="childComposite" presStyleCnt="0">
        <dgm:presLayoutVars>
          <dgm:chMax val="0"/>
          <dgm:chPref val="0"/>
        </dgm:presLayoutVars>
      </dgm:prSet>
      <dgm:spPr/>
    </dgm:pt>
    <dgm:pt modelId="{C9CF2D43-CF77-4C19-A402-381E8AB4CD87}" type="pres">
      <dgm:prSet presAssocID="{A07092E7-523B-41EC-AE6F-F0BBFA4D25AA}" presName="ChildAccent" presStyleLbl="solidFgAcc1" presStyleIdx="3" presStyleCnt="12" custLinFactY="76105" custLinFactNeighborX="34422" custLinFactNeighborY="100000"/>
      <dgm:spPr/>
    </dgm:pt>
    <dgm:pt modelId="{F40A55CE-0ECC-4495-B417-11854DCE8A43}" type="pres">
      <dgm:prSet presAssocID="{A07092E7-523B-41EC-AE6F-F0BBFA4D25AA}" presName="Child" presStyleLbl="revTx" presStyleIdx="4" presStyleCnt="15">
        <dgm:presLayoutVars>
          <dgm:chMax val="0"/>
          <dgm:chPref val="0"/>
          <dgm:bulletEnabled val="1"/>
        </dgm:presLayoutVars>
      </dgm:prSet>
      <dgm:spPr/>
      <dgm:t>
        <a:bodyPr/>
        <a:lstStyle/>
        <a:p>
          <a:endParaRPr lang="en-IN"/>
        </a:p>
      </dgm:t>
    </dgm:pt>
    <dgm:pt modelId="{C8CF76EF-B0CA-4FBD-8C1E-90D80C27143D}" type="pres">
      <dgm:prSet presAssocID="{4A119156-DC09-41E8-B1EC-AFEF08160743}" presName="childComposite" presStyleCnt="0">
        <dgm:presLayoutVars>
          <dgm:chMax val="0"/>
          <dgm:chPref val="0"/>
        </dgm:presLayoutVars>
      </dgm:prSet>
      <dgm:spPr/>
    </dgm:pt>
    <dgm:pt modelId="{05EEF953-77FF-4A91-AE41-138605651180}" type="pres">
      <dgm:prSet presAssocID="{4A119156-DC09-41E8-B1EC-AFEF08160743}" presName="ChildAccent" presStyleLbl="solidFgAcc1" presStyleIdx="4" presStyleCnt="12" custLinFactY="100000" custLinFactNeighborX="-1880" custLinFactNeighborY="142417"/>
      <dgm:spPr/>
    </dgm:pt>
    <dgm:pt modelId="{9F64D3C2-C63D-4A5C-B715-EA8540DFC2D1}" type="pres">
      <dgm:prSet presAssocID="{4A119156-DC09-41E8-B1EC-AFEF08160743}" presName="Child" presStyleLbl="revTx" presStyleIdx="5" presStyleCnt="15">
        <dgm:presLayoutVars>
          <dgm:chMax val="0"/>
          <dgm:chPref val="0"/>
          <dgm:bulletEnabled val="1"/>
        </dgm:presLayoutVars>
      </dgm:prSet>
      <dgm:spPr/>
      <dgm:t>
        <a:bodyPr/>
        <a:lstStyle/>
        <a:p>
          <a:endParaRPr lang="en-IN"/>
        </a:p>
      </dgm:t>
    </dgm:pt>
    <dgm:pt modelId="{C39E2D12-307D-4CD4-A2E6-3D47AE4E26DE}" type="pres">
      <dgm:prSet presAssocID="{C435A5C8-7BC6-4C3D-AEF2-0AE5D5D73967}" presName="root" presStyleCnt="0">
        <dgm:presLayoutVars>
          <dgm:chMax/>
          <dgm:chPref/>
        </dgm:presLayoutVars>
      </dgm:prSet>
      <dgm:spPr/>
    </dgm:pt>
    <dgm:pt modelId="{EAAABDC8-ACC1-4C28-9BB7-123C3E7676FA}" type="pres">
      <dgm:prSet presAssocID="{C435A5C8-7BC6-4C3D-AEF2-0AE5D5D73967}" presName="rootComposite" presStyleCnt="0">
        <dgm:presLayoutVars/>
      </dgm:prSet>
      <dgm:spPr/>
    </dgm:pt>
    <dgm:pt modelId="{2BA04F01-42A6-4B0F-96CE-EAE6DABCA29F}" type="pres">
      <dgm:prSet presAssocID="{C435A5C8-7BC6-4C3D-AEF2-0AE5D5D73967}" presName="ParentAccent" presStyleLbl="alignNode1" presStyleIdx="1" presStyleCnt="3"/>
      <dgm:spPr/>
    </dgm:pt>
    <dgm:pt modelId="{26B21E6E-8499-46F3-B1F1-7C1AC7F1BA68}" type="pres">
      <dgm:prSet presAssocID="{C435A5C8-7BC6-4C3D-AEF2-0AE5D5D73967}" presName="ParentSmallAccent" presStyleLbl="fgAcc1" presStyleIdx="1" presStyleCnt="3"/>
      <dgm:spPr/>
    </dgm:pt>
    <dgm:pt modelId="{0DAF8E01-D583-4BCA-BC01-30A03F85FA92}" type="pres">
      <dgm:prSet presAssocID="{C435A5C8-7BC6-4C3D-AEF2-0AE5D5D73967}" presName="Parent" presStyleLbl="revTx" presStyleIdx="6" presStyleCnt="15">
        <dgm:presLayoutVars>
          <dgm:chMax/>
          <dgm:chPref val="4"/>
          <dgm:bulletEnabled val="1"/>
        </dgm:presLayoutVars>
      </dgm:prSet>
      <dgm:spPr/>
      <dgm:t>
        <a:bodyPr/>
        <a:lstStyle/>
        <a:p>
          <a:endParaRPr lang="en-IN"/>
        </a:p>
      </dgm:t>
    </dgm:pt>
    <dgm:pt modelId="{7F643AE6-2A1F-4028-8547-029BBF0162C1}" type="pres">
      <dgm:prSet presAssocID="{C435A5C8-7BC6-4C3D-AEF2-0AE5D5D73967}" presName="childShape" presStyleCnt="0">
        <dgm:presLayoutVars>
          <dgm:chMax val="0"/>
          <dgm:chPref val="0"/>
        </dgm:presLayoutVars>
      </dgm:prSet>
      <dgm:spPr/>
    </dgm:pt>
    <dgm:pt modelId="{D5FC13DF-BED0-49B4-BEAD-2860289C90B6}" type="pres">
      <dgm:prSet presAssocID="{2D31DA79-9B9C-4B0C-86CF-7A133DF95725}" presName="childComposite" presStyleCnt="0">
        <dgm:presLayoutVars>
          <dgm:chMax val="0"/>
          <dgm:chPref val="0"/>
        </dgm:presLayoutVars>
      </dgm:prSet>
      <dgm:spPr/>
    </dgm:pt>
    <dgm:pt modelId="{DE4175D4-E59F-4468-B483-0EE268A2BF6F}" type="pres">
      <dgm:prSet presAssocID="{2D31DA79-9B9C-4B0C-86CF-7A133DF95725}" presName="ChildAccent" presStyleLbl="solidFgAcc1" presStyleIdx="5" presStyleCnt="12"/>
      <dgm:spPr/>
    </dgm:pt>
    <dgm:pt modelId="{FAF2B57A-7331-4B5D-81FE-F53A126BD141}" type="pres">
      <dgm:prSet presAssocID="{2D31DA79-9B9C-4B0C-86CF-7A133DF95725}" presName="Child" presStyleLbl="revTx" presStyleIdx="7" presStyleCnt="15">
        <dgm:presLayoutVars>
          <dgm:chMax val="0"/>
          <dgm:chPref val="0"/>
          <dgm:bulletEnabled val="1"/>
        </dgm:presLayoutVars>
      </dgm:prSet>
      <dgm:spPr/>
      <dgm:t>
        <a:bodyPr/>
        <a:lstStyle/>
        <a:p>
          <a:endParaRPr lang="en-IN"/>
        </a:p>
      </dgm:t>
    </dgm:pt>
    <dgm:pt modelId="{366A18B2-E39A-4533-AC1D-7F8D7A8368FD}" type="pres">
      <dgm:prSet presAssocID="{6512E7C4-34F9-456F-8AE0-3DBBB47AD755}" presName="childComposite" presStyleCnt="0">
        <dgm:presLayoutVars>
          <dgm:chMax val="0"/>
          <dgm:chPref val="0"/>
        </dgm:presLayoutVars>
      </dgm:prSet>
      <dgm:spPr/>
    </dgm:pt>
    <dgm:pt modelId="{8EA78E78-AA70-4A99-B8D6-A855BB579E37}" type="pres">
      <dgm:prSet presAssocID="{6512E7C4-34F9-456F-8AE0-3DBBB47AD755}" presName="ChildAccent" presStyleLbl="solidFgAcc1" presStyleIdx="6" presStyleCnt="12"/>
      <dgm:spPr/>
    </dgm:pt>
    <dgm:pt modelId="{2DA7D41D-1D97-4B77-9F5C-25DF946F828B}" type="pres">
      <dgm:prSet presAssocID="{6512E7C4-34F9-456F-8AE0-3DBBB47AD755}" presName="Child" presStyleLbl="revTx" presStyleIdx="8" presStyleCnt="15">
        <dgm:presLayoutVars>
          <dgm:chMax val="0"/>
          <dgm:chPref val="0"/>
          <dgm:bulletEnabled val="1"/>
        </dgm:presLayoutVars>
      </dgm:prSet>
      <dgm:spPr/>
      <dgm:t>
        <a:bodyPr/>
        <a:lstStyle/>
        <a:p>
          <a:endParaRPr lang="en-IN"/>
        </a:p>
      </dgm:t>
    </dgm:pt>
    <dgm:pt modelId="{D7F06F70-A2F2-4F83-A7BB-D38A0FDAF8C1}" type="pres">
      <dgm:prSet presAssocID="{5E5522B0-93AF-4A6B-8774-3F21E6CBFE6B}" presName="childComposite" presStyleCnt="0">
        <dgm:presLayoutVars>
          <dgm:chMax val="0"/>
          <dgm:chPref val="0"/>
        </dgm:presLayoutVars>
      </dgm:prSet>
      <dgm:spPr/>
    </dgm:pt>
    <dgm:pt modelId="{93AA3B0C-9FB0-4F52-95E6-A6EC004EEA16}" type="pres">
      <dgm:prSet presAssocID="{5E5522B0-93AF-4A6B-8774-3F21E6CBFE6B}" presName="ChildAccent" presStyleLbl="solidFgAcc1" presStyleIdx="7" presStyleCnt="12"/>
      <dgm:spPr/>
    </dgm:pt>
    <dgm:pt modelId="{EC1FF13F-7145-4060-B137-3A1CF5B9E545}" type="pres">
      <dgm:prSet presAssocID="{5E5522B0-93AF-4A6B-8774-3F21E6CBFE6B}" presName="Child" presStyleLbl="revTx" presStyleIdx="9" presStyleCnt="15">
        <dgm:presLayoutVars>
          <dgm:chMax val="0"/>
          <dgm:chPref val="0"/>
          <dgm:bulletEnabled val="1"/>
        </dgm:presLayoutVars>
      </dgm:prSet>
      <dgm:spPr/>
      <dgm:t>
        <a:bodyPr/>
        <a:lstStyle/>
        <a:p>
          <a:endParaRPr lang="en-IN"/>
        </a:p>
      </dgm:t>
    </dgm:pt>
    <dgm:pt modelId="{2BDCF058-DA3B-443D-8E7C-2F5F3B11D02E}" type="pres">
      <dgm:prSet presAssocID="{9FAD3CF7-2FA9-4118-B955-07DC45C878B0}" presName="childComposite" presStyleCnt="0">
        <dgm:presLayoutVars>
          <dgm:chMax val="0"/>
          <dgm:chPref val="0"/>
        </dgm:presLayoutVars>
      </dgm:prSet>
      <dgm:spPr/>
    </dgm:pt>
    <dgm:pt modelId="{E994E492-A160-43B7-A9F7-8480F01D708F}" type="pres">
      <dgm:prSet presAssocID="{9FAD3CF7-2FA9-4118-B955-07DC45C878B0}" presName="ChildAccent" presStyleLbl="solidFgAcc1" presStyleIdx="8" presStyleCnt="12" custLinFactNeighborX="43563" custLinFactNeighborY="62526"/>
      <dgm:spPr/>
    </dgm:pt>
    <dgm:pt modelId="{ACE5991E-1B94-43D1-A118-A333C789A8A0}" type="pres">
      <dgm:prSet presAssocID="{9FAD3CF7-2FA9-4118-B955-07DC45C878B0}" presName="Child" presStyleLbl="revTx" presStyleIdx="10" presStyleCnt="15" custScaleX="117880" custScaleY="137949">
        <dgm:presLayoutVars>
          <dgm:chMax val="0"/>
          <dgm:chPref val="0"/>
          <dgm:bulletEnabled val="1"/>
        </dgm:presLayoutVars>
      </dgm:prSet>
      <dgm:spPr/>
      <dgm:t>
        <a:bodyPr/>
        <a:lstStyle/>
        <a:p>
          <a:endParaRPr lang="en-IN"/>
        </a:p>
      </dgm:t>
    </dgm:pt>
    <dgm:pt modelId="{1403EFA4-8D14-4827-A4AA-4EADFD096E86}" type="pres">
      <dgm:prSet presAssocID="{3F730A13-8154-4617-8658-25B33795B515}" presName="childComposite" presStyleCnt="0">
        <dgm:presLayoutVars>
          <dgm:chMax val="0"/>
          <dgm:chPref val="0"/>
        </dgm:presLayoutVars>
      </dgm:prSet>
      <dgm:spPr/>
    </dgm:pt>
    <dgm:pt modelId="{E8BFC82E-7E97-4F75-931C-B6D3B3FBC648}" type="pres">
      <dgm:prSet presAssocID="{3F730A13-8154-4617-8658-25B33795B515}" presName="ChildAccent" presStyleLbl="solidFgAcc1" presStyleIdx="9" presStyleCnt="12" custLinFactNeighborX="-69614" custLinFactNeighborY="62595"/>
      <dgm:spPr/>
    </dgm:pt>
    <dgm:pt modelId="{FD51EC5D-3FC0-45BD-9B0F-27A0B13230F9}" type="pres">
      <dgm:prSet presAssocID="{3F730A13-8154-4617-8658-25B33795B515}" presName="Child" presStyleLbl="revTx" presStyleIdx="11" presStyleCnt="15" custScaleY="189313">
        <dgm:presLayoutVars>
          <dgm:chMax val="0"/>
          <dgm:chPref val="0"/>
          <dgm:bulletEnabled val="1"/>
        </dgm:presLayoutVars>
      </dgm:prSet>
      <dgm:spPr/>
      <dgm:t>
        <a:bodyPr/>
        <a:lstStyle/>
        <a:p>
          <a:endParaRPr lang="en-IN"/>
        </a:p>
      </dgm:t>
    </dgm:pt>
    <dgm:pt modelId="{B4F98961-8F26-4DA2-8295-E84A7C8C60FE}" type="pres">
      <dgm:prSet presAssocID="{20F336F1-0B11-4AE4-BF52-B64A64E03A99}" presName="root" presStyleCnt="0">
        <dgm:presLayoutVars>
          <dgm:chMax/>
          <dgm:chPref/>
        </dgm:presLayoutVars>
      </dgm:prSet>
      <dgm:spPr/>
    </dgm:pt>
    <dgm:pt modelId="{61FC6860-223E-4335-A6CA-49C07C95CA62}" type="pres">
      <dgm:prSet presAssocID="{20F336F1-0B11-4AE4-BF52-B64A64E03A99}" presName="rootComposite" presStyleCnt="0">
        <dgm:presLayoutVars/>
      </dgm:prSet>
      <dgm:spPr/>
    </dgm:pt>
    <dgm:pt modelId="{69FBEB11-7C18-4249-8B30-0E5FD630AF87}" type="pres">
      <dgm:prSet presAssocID="{20F336F1-0B11-4AE4-BF52-B64A64E03A99}" presName="ParentAccent" presStyleLbl="alignNode1" presStyleIdx="2" presStyleCnt="3"/>
      <dgm:spPr/>
    </dgm:pt>
    <dgm:pt modelId="{83980829-BA74-4964-B545-277C6E8EFD11}" type="pres">
      <dgm:prSet presAssocID="{20F336F1-0B11-4AE4-BF52-B64A64E03A99}" presName="ParentSmallAccent" presStyleLbl="fgAcc1" presStyleIdx="2" presStyleCnt="3"/>
      <dgm:spPr/>
    </dgm:pt>
    <dgm:pt modelId="{F5F33439-9CB5-4220-A3AA-D120867B1D93}" type="pres">
      <dgm:prSet presAssocID="{20F336F1-0B11-4AE4-BF52-B64A64E03A99}" presName="Parent" presStyleLbl="revTx" presStyleIdx="12" presStyleCnt="15">
        <dgm:presLayoutVars>
          <dgm:chMax/>
          <dgm:chPref val="4"/>
          <dgm:bulletEnabled val="1"/>
        </dgm:presLayoutVars>
      </dgm:prSet>
      <dgm:spPr/>
      <dgm:t>
        <a:bodyPr/>
        <a:lstStyle/>
        <a:p>
          <a:endParaRPr lang="en-IN"/>
        </a:p>
      </dgm:t>
    </dgm:pt>
    <dgm:pt modelId="{F06DE53E-7679-4E6E-9565-AB1F7EFCF094}" type="pres">
      <dgm:prSet presAssocID="{20F336F1-0B11-4AE4-BF52-B64A64E03A99}" presName="childShape" presStyleCnt="0">
        <dgm:presLayoutVars>
          <dgm:chMax val="0"/>
          <dgm:chPref val="0"/>
        </dgm:presLayoutVars>
      </dgm:prSet>
      <dgm:spPr/>
    </dgm:pt>
    <dgm:pt modelId="{0C998167-643D-4D9A-A3BE-EB6FF4EF1F50}" type="pres">
      <dgm:prSet presAssocID="{3FABA53C-2745-45B2-A685-53CE2D4B0356}" presName="childComposite" presStyleCnt="0">
        <dgm:presLayoutVars>
          <dgm:chMax val="0"/>
          <dgm:chPref val="0"/>
        </dgm:presLayoutVars>
      </dgm:prSet>
      <dgm:spPr/>
    </dgm:pt>
    <dgm:pt modelId="{73BC841E-767F-48A0-B5B4-F5E6211053EB}" type="pres">
      <dgm:prSet presAssocID="{3FABA53C-2745-45B2-A685-53CE2D4B0356}" presName="ChildAccent" presStyleLbl="solidFgAcc1" presStyleIdx="10" presStyleCnt="12"/>
      <dgm:spPr/>
    </dgm:pt>
    <dgm:pt modelId="{48259449-D80E-4CB8-8D1E-F9C71CD3CBED}" type="pres">
      <dgm:prSet presAssocID="{3FABA53C-2745-45B2-A685-53CE2D4B0356}" presName="Child" presStyleLbl="revTx" presStyleIdx="13" presStyleCnt="15">
        <dgm:presLayoutVars>
          <dgm:chMax val="0"/>
          <dgm:chPref val="0"/>
          <dgm:bulletEnabled val="1"/>
        </dgm:presLayoutVars>
      </dgm:prSet>
      <dgm:spPr/>
      <dgm:t>
        <a:bodyPr/>
        <a:lstStyle/>
        <a:p>
          <a:endParaRPr lang="en-IN"/>
        </a:p>
      </dgm:t>
    </dgm:pt>
    <dgm:pt modelId="{BB4A2E31-2E68-4783-BB29-7117AF9C5D30}" type="pres">
      <dgm:prSet presAssocID="{83733876-22A6-4518-9424-833C5C41B204}" presName="childComposite" presStyleCnt="0">
        <dgm:presLayoutVars>
          <dgm:chMax val="0"/>
          <dgm:chPref val="0"/>
        </dgm:presLayoutVars>
      </dgm:prSet>
      <dgm:spPr/>
    </dgm:pt>
    <dgm:pt modelId="{2E749BBA-40E5-41BB-B52F-5AD98121C5AC}" type="pres">
      <dgm:prSet presAssocID="{83733876-22A6-4518-9424-833C5C41B204}" presName="ChildAccent" presStyleLbl="solidFgAcc1" presStyleIdx="11" presStyleCnt="12"/>
      <dgm:spPr/>
    </dgm:pt>
    <dgm:pt modelId="{E82D9211-D239-455B-8B35-FA64F254D9D3}" type="pres">
      <dgm:prSet presAssocID="{83733876-22A6-4518-9424-833C5C41B204}" presName="Child" presStyleLbl="revTx" presStyleIdx="14" presStyleCnt="15">
        <dgm:presLayoutVars>
          <dgm:chMax val="0"/>
          <dgm:chPref val="0"/>
          <dgm:bulletEnabled val="1"/>
        </dgm:presLayoutVars>
      </dgm:prSet>
      <dgm:spPr/>
      <dgm:t>
        <a:bodyPr/>
        <a:lstStyle/>
        <a:p>
          <a:endParaRPr lang="en-IN"/>
        </a:p>
      </dgm:t>
    </dgm:pt>
  </dgm:ptLst>
  <dgm:cxnLst>
    <dgm:cxn modelId="{3C55F349-299A-466D-BA4B-9C17DC4672EC}" type="presOf" srcId="{2D31DA79-9B9C-4B0C-86CF-7A133DF95725}" destId="{FAF2B57A-7331-4B5D-81FE-F53A126BD141}" srcOrd="0" destOrd="0" presId="urn:microsoft.com/office/officeart/2008/layout/SquareAccentList"/>
    <dgm:cxn modelId="{83B5DFBD-42C6-4643-890A-D929B3EDFF3F}" type="presOf" srcId="{A07092E7-523B-41EC-AE6F-F0BBFA4D25AA}" destId="{F40A55CE-0ECC-4495-B417-11854DCE8A43}" srcOrd="0" destOrd="0" presId="urn:microsoft.com/office/officeart/2008/layout/SquareAccentList"/>
    <dgm:cxn modelId="{81B3ABD5-9E2E-492C-853F-C49837127522}" type="presOf" srcId="{5E5522B0-93AF-4A6B-8774-3F21E6CBFE6B}" destId="{EC1FF13F-7145-4060-B137-3A1CF5B9E545}" srcOrd="0" destOrd="0" presId="urn:microsoft.com/office/officeart/2008/layout/SquareAccentList"/>
    <dgm:cxn modelId="{507E53A3-67EA-41F1-BF8F-DC3A2CB5207E}" type="presOf" srcId="{20F336F1-0B11-4AE4-BF52-B64A64E03A99}" destId="{F5F33439-9CB5-4220-A3AA-D120867B1D93}" srcOrd="0" destOrd="0" presId="urn:microsoft.com/office/officeart/2008/layout/SquareAccentList"/>
    <dgm:cxn modelId="{FD7A6FFC-1E43-4B94-9A01-CE523702A0C8}" type="presOf" srcId="{4A119156-DC09-41E8-B1EC-AFEF08160743}" destId="{9F64D3C2-C63D-4A5C-B715-EA8540DFC2D1}" srcOrd="0" destOrd="0" presId="urn:microsoft.com/office/officeart/2008/layout/SquareAccentList"/>
    <dgm:cxn modelId="{A2F4C410-1629-432E-A996-963F7F32ECC6}" srcId="{20F336F1-0B11-4AE4-BF52-B64A64E03A99}" destId="{3FABA53C-2745-45B2-A685-53CE2D4B0356}" srcOrd="0" destOrd="0" parTransId="{F769C70B-0280-41FE-BC4F-F7FF0E1D6594}" sibTransId="{79AC9E4C-7B05-4B99-ADC0-FA5E34AF4C8B}"/>
    <dgm:cxn modelId="{1BA47F45-8EEF-4B5B-A43E-4AB2B77E94B7}" srcId="{964AD062-442C-4638-BD31-E1BB68F3FAFF}" destId="{20F336F1-0B11-4AE4-BF52-B64A64E03A99}" srcOrd="2" destOrd="0" parTransId="{F9315C26-7480-4839-A220-A6FE6D764752}" sibTransId="{6F9F179B-8C7A-4C45-813B-D1E2CC459034}"/>
    <dgm:cxn modelId="{C0E1F3AD-6574-41DB-BB24-6B152071926E}" srcId="{C435A5C8-7BC6-4C3D-AEF2-0AE5D5D73967}" destId="{6512E7C4-34F9-456F-8AE0-3DBBB47AD755}" srcOrd="1" destOrd="0" parTransId="{E8FAFA72-8D80-4C2B-BA79-B7D0DB62F421}" sibTransId="{3BE26EA9-CEFE-4E63-87B3-7559A81498B9}"/>
    <dgm:cxn modelId="{7095C1E4-0499-48B6-80EE-78D526DEE135}" type="presOf" srcId="{9B3EC04B-68B8-4645-8D0D-0277CCD5441A}" destId="{F162D1EE-A7E8-4A81-88AC-05AE81CA76B3}" srcOrd="0" destOrd="0" presId="urn:microsoft.com/office/officeart/2008/layout/SquareAccentList"/>
    <dgm:cxn modelId="{62EF8D3E-6E7F-4AF4-B215-9EBBB3484A33}" srcId="{C435A5C8-7BC6-4C3D-AEF2-0AE5D5D73967}" destId="{2D31DA79-9B9C-4B0C-86CF-7A133DF95725}" srcOrd="0" destOrd="0" parTransId="{FB9194F9-4EF5-42DF-BD9F-D4CB3794194A}" sibTransId="{6CE3D42E-A2F7-4F1C-92F8-203D42167A5A}"/>
    <dgm:cxn modelId="{F08672C3-8AC6-4548-A52B-9BA832BAF5B9}" srcId="{285A3E90-76A7-44CE-8849-8BD5544F0033}" destId="{F4D1F72C-A20F-493A-ADEF-C673F4CB094B}" srcOrd="1" destOrd="0" parTransId="{0FBB3D08-0DD8-4C44-94D8-FD445D88B1D8}" sibTransId="{4C747F88-BF14-4594-AC7F-3FC6FB0D4E33}"/>
    <dgm:cxn modelId="{AE4171D2-3F79-4175-9D01-4D54E068A1D1}" srcId="{285A3E90-76A7-44CE-8849-8BD5544F0033}" destId="{A07092E7-523B-41EC-AE6F-F0BBFA4D25AA}" srcOrd="3" destOrd="0" parTransId="{D45631B7-2F9C-48F8-8CB4-6732ADD2B4C4}" sibTransId="{005DE4A6-E174-432F-A2C5-2E348F50B36E}"/>
    <dgm:cxn modelId="{607A6EA3-98C7-499A-A3AA-0C67ED528F69}" type="presOf" srcId="{3F730A13-8154-4617-8658-25B33795B515}" destId="{FD51EC5D-3FC0-45BD-9B0F-27A0B13230F9}" srcOrd="0" destOrd="0" presId="urn:microsoft.com/office/officeart/2008/layout/SquareAccentList"/>
    <dgm:cxn modelId="{9E010144-EBC5-4932-A569-7D9037E91743}" srcId="{964AD062-442C-4638-BD31-E1BB68F3FAFF}" destId="{C435A5C8-7BC6-4C3D-AEF2-0AE5D5D73967}" srcOrd="1" destOrd="0" parTransId="{637B4A77-0B7C-4E0C-A189-B8DA34D1DF1A}" sibTransId="{266C3088-C05A-4386-9F91-AAE3DC6089A4}"/>
    <dgm:cxn modelId="{039EB4C5-0A59-4A2A-95E6-2B7C3EBB9E44}" type="presOf" srcId="{C435A5C8-7BC6-4C3D-AEF2-0AE5D5D73967}" destId="{0DAF8E01-D583-4BCA-BC01-30A03F85FA92}" srcOrd="0" destOrd="0" presId="urn:microsoft.com/office/officeart/2008/layout/SquareAccentList"/>
    <dgm:cxn modelId="{E2A51C9A-51EE-483E-998F-D5511041734A}" type="presOf" srcId="{3FABA53C-2745-45B2-A685-53CE2D4B0356}" destId="{48259449-D80E-4CB8-8D1E-F9C71CD3CBED}" srcOrd="0" destOrd="0" presId="urn:microsoft.com/office/officeart/2008/layout/SquareAccentList"/>
    <dgm:cxn modelId="{57B5D799-0724-4C4E-AF43-F88C1B95ABF8}" type="presOf" srcId="{9FAD3CF7-2FA9-4118-B955-07DC45C878B0}" destId="{ACE5991E-1B94-43D1-A118-A333C789A8A0}" srcOrd="0" destOrd="0" presId="urn:microsoft.com/office/officeart/2008/layout/SquareAccentList"/>
    <dgm:cxn modelId="{35882364-B3EC-42B5-8B6C-DA47419CED56}" type="presOf" srcId="{6512E7C4-34F9-456F-8AE0-3DBBB47AD755}" destId="{2DA7D41D-1D97-4B77-9F5C-25DF946F828B}" srcOrd="0" destOrd="0" presId="urn:microsoft.com/office/officeart/2008/layout/SquareAccentList"/>
    <dgm:cxn modelId="{9EE65D8C-D5E1-42D7-90C6-6493289C22AE}" type="presOf" srcId="{285A3E90-76A7-44CE-8849-8BD5544F0033}" destId="{ACE724C3-F81B-4A62-983D-024317D8E5DA}" srcOrd="0" destOrd="0" presId="urn:microsoft.com/office/officeart/2008/layout/SquareAccentList"/>
    <dgm:cxn modelId="{ADE09A78-436B-49F3-93FD-07DC7857A94E}" srcId="{285A3E90-76A7-44CE-8849-8BD5544F0033}" destId="{7335425B-ADA5-4AC7-A706-81C3C9607E9A}" srcOrd="2" destOrd="0" parTransId="{8DE3D4E1-88E1-40DC-BC98-D9F1120D2703}" sibTransId="{9C128707-6835-4D48-8D8F-161B8170DA77}"/>
    <dgm:cxn modelId="{A1E7805D-301D-4783-B24E-0ABB93EA6439}" srcId="{285A3E90-76A7-44CE-8849-8BD5544F0033}" destId="{9B3EC04B-68B8-4645-8D0D-0277CCD5441A}" srcOrd="0" destOrd="0" parTransId="{B28AB949-816B-46D9-8049-E2A412C97C81}" sibTransId="{E4A9E07B-8BE2-4462-A62A-C13A658523B7}"/>
    <dgm:cxn modelId="{AD67CF79-8985-4F9E-94B3-208582CA4DEE}" srcId="{285A3E90-76A7-44CE-8849-8BD5544F0033}" destId="{4A119156-DC09-41E8-B1EC-AFEF08160743}" srcOrd="4" destOrd="0" parTransId="{B545A2EF-83A2-4F2F-9E6E-5D462A3FD610}" sibTransId="{3E9FC088-16DC-4847-B9D3-E26C4EC45A6E}"/>
    <dgm:cxn modelId="{A79C2976-13A2-449D-8FDC-798E03536C3E}" srcId="{C435A5C8-7BC6-4C3D-AEF2-0AE5D5D73967}" destId="{3F730A13-8154-4617-8658-25B33795B515}" srcOrd="4" destOrd="0" parTransId="{358A80E6-D520-4C0C-B1A6-AA25EE09CCFD}" sibTransId="{AAA95EAC-90EC-4A92-9130-2C141F200EA5}"/>
    <dgm:cxn modelId="{8199B016-DD0C-4046-BC96-FE58747BA1AC}" type="presOf" srcId="{F4D1F72C-A20F-493A-ADEF-C673F4CB094B}" destId="{5E3A19BB-1311-40FB-B236-2E7BCF30DA8D}" srcOrd="0" destOrd="0" presId="urn:microsoft.com/office/officeart/2008/layout/SquareAccentList"/>
    <dgm:cxn modelId="{E0D0194B-485B-4003-9BC1-6BBD5CCB6DC6}" srcId="{964AD062-442C-4638-BD31-E1BB68F3FAFF}" destId="{285A3E90-76A7-44CE-8849-8BD5544F0033}" srcOrd="0" destOrd="0" parTransId="{EF699EED-85D6-4CBF-B030-304C930E9840}" sibTransId="{F5CC71A7-4718-418D-BF5C-4E314C985E0E}"/>
    <dgm:cxn modelId="{FBA1276A-68DF-4B9C-B814-BF54BB016F13}" type="presOf" srcId="{7335425B-ADA5-4AC7-A706-81C3C9607E9A}" destId="{75123B80-155A-4A2F-AC1F-376CA7FC5172}" srcOrd="0" destOrd="0" presId="urn:microsoft.com/office/officeart/2008/layout/SquareAccentList"/>
    <dgm:cxn modelId="{71956587-00AE-4414-9F82-FF07D34A213E}" type="presOf" srcId="{83733876-22A6-4518-9424-833C5C41B204}" destId="{E82D9211-D239-455B-8B35-FA64F254D9D3}" srcOrd="0" destOrd="0" presId="urn:microsoft.com/office/officeart/2008/layout/SquareAccentList"/>
    <dgm:cxn modelId="{9FAB8EA7-B5E5-4DE9-BDED-B3207C883710}" srcId="{20F336F1-0B11-4AE4-BF52-B64A64E03A99}" destId="{83733876-22A6-4518-9424-833C5C41B204}" srcOrd="1" destOrd="0" parTransId="{CD999108-CD91-4869-87F5-D8576EE70077}" sibTransId="{18DF650B-93D6-45CD-9E36-40750DBB8538}"/>
    <dgm:cxn modelId="{33ACAFAB-2BB5-4B89-93AD-00633BD4B4A1}" srcId="{C435A5C8-7BC6-4C3D-AEF2-0AE5D5D73967}" destId="{9FAD3CF7-2FA9-4118-B955-07DC45C878B0}" srcOrd="3" destOrd="0" parTransId="{577C4A39-6958-43D9-B190-EEC135351816}" sibTransId="{845A6FDF-ECFA-419B-B852-71EC883EB2E2}"/>
    <dgm:cxn modelId="{AD9C0A6C-95D6-4A08-90E9-A41CDBE9803D}" srcId="{C435A5C8-7BC6-4C3D-AEF2-0AE5D5D73967}" destId="{5E5522B0-93AF-4A6B-8774-3F21E6CBFE6B}" srcOrd="2" destOrd="0" parTransId="{0C62DA50-6C9B-46B0-9A0B-31D722A0804B}" sibTransId="{FA1D80B6-8D4D-4DB0-BDDB-A2EB2D308A97}"/>
    <dgm:cxn modelId="{9CF709F3-262D-4217-9544-A21B815ABA97}" type="presOf" srcId="{964AD062-442C-4638-BD31-E1BB68F3FAFF}" destId="{E4AEC15C-5918-4270-AEB8-F98BD917BA95}" srcOrd="0" destOrd="0" presId="urn:microsoft.com/office/officeart/2008/layout/SquareAccentList"/>
    <dgm:cxn modelId="{9F7BD927-6161-4E2A-A168-06D8C5740BFC}" type="presParOf" srcId="{E4AEC15C-5918-4270-AEB8-F98BD917BA95}" destId="{7E9E14A1-3712-465C-9971-1E4825A13458}" srcOrd="0" destOrd="0" presId="urn:microsoft.com/office/officeart/2008/layout/SquareAccentList"/>
    <dgm:cxn modelId="{10E4504B-9532-4F78-BE82-CA1078DA89D9}" type="presParOf" srcId="{7E9E14A1-3712-465C-9971-1E4825A13458}" destId="{C97FE5D3-26DE-4F4B-9EC1-9B13510F08AA}" srcOrd="0" destOrd="0" presId="urn:microsoft.com/office/officeart/2008/layout/SquareAccentList"/>
    <dgm:cxn modelId="{B193BB23-A7F8-49E2-AC85-FD9660AAC0FE}" type="presParOf" srcId="{C97FE5D3-26DE-4F4B-9EC1-9B13510F08AA}" destId="{FDC44924-51F7-48BC-8BFB-271784309600}" srcOrd="0" destOrd="0" presId="urn:microsoft.com/office/officeart/2008/layout/SquareAccentList"/>
    <dgm:cxn modelId="{1A2D2200-86DD-4E7A-A46C-F318739E05AF}" type="presParOf" srcId="{C97FE5D3-26DE-4F4B-9EC1-9B13510F08AA}" destId="{1621F89B-E3E4-4498-8651-2C540B739A1E}" srcOrd="1" destOrd="0" presId="urn:microsoft.com/office/officeart/2008/layout/SquareAccentList"/>
    <dgm:cxn modelId="{EA4CE3DF-8E26-4F0F-B198-EEC6F01BCEB3}" type="presParOf" srcId="{C97FE5D3-26DE-4F4B-9EC1-9B13510F08AA}" destId="{ACE724C3-F81B-4A62-983D-024317D8E5DA}" srcOrd="2" destOrd="0" presId="urn:microsoft.com/office/officeart/2008/layout/SquareAccentList"/>
    <dgm:cxn modelId="{80B59046-235C-4C71-904F-E0A89A43279B}" type="presParOf" srcId="{7E9E14A1-3712-465C-9971-1E4825A13458}" destId="{CE874477-0D76-4F66-AE2A-606703DD42D7}" srcOrd="1" destOrd="0" presId="urn:microsoft.com/office/officeart/2008/layout/SquareAccentList"/>
    <dgm:cxn modelId="{D1F949CC-078C-43AA-A401-AD8D60F259BB}" type="presParOf" srcId="{CE874477-0D76-4F66-AE2A-606703DD42D7}" destId="{80057C71-CAEA-4F5F-974F-4AE5F48F43BE}" srcOrd="0" destOrd="0" presId="urn:microsoft.com/office/officeart/2008/layout/SquareAccentList"/>
    <dgm:cxn modelId="{48BF2E80-ED6F-469B-AD48-F7E5CD7DCD96}" type="presParOf" srcId="{80057C71-CAEA-4F5F-974F-4AE5F48F43BE}" destId="{CF04B9F6-7B0D-4CE0-89B7-E05ADE1756D1}" srcOrd="0" destOrd="0" presId="urn:microsoft.com/office/officeart/2008/layout/SquareAccentList"/>
    <dgm:cxn modelId="{9A27027F-4D45-46E3-A9C5-E3F2F2BD3870}" type="presParOf" srcId="{80057C71-CAEA-4F5F-974F-4AE5F48F43BE}" destId="{F162D1EE-A7E8-4A81-88AC-05AE81CA76B3}" srcOrd="1" destOrd="0" presId="urn:microsoft.com/office/officeart/2008/layout/SquareAccentList"/>
    <dgm:cxn modelId="{4089A0ED-941E-4908-A530-2E9C09C0BE74}" type="presParOf" srcId="{CE874477-0D76-4F66-AE2A-606703DD42D7}" destId="{034B0FA4-5DA1-4885-9738-50BFDE7E50CF}" srcOrd="1" destOrd="0" presId="urn:microsoft.com/office/officeart/2008/layout/SquareAccentList"/>
    <dgm:cxn modelId="{888C8945-6639-4656-8077-E9EF7D4ABBB5}" type="presParOf" srcId="{034B0FA4-5DA1-4885-9738-50BFDE7E50CF}" destId="{D8F642C0-CE66-4AA6-AFF6-E28C5A3078FB}" srcOrd="0" destOrd="0" presId="urn:microsoft.com/office/officeart/2008/layout/SquareAccentList"/>
    <dgm:cxn modelId="{C5B94280-8FD2-4D6B-900D-4543B7DB47EA}" type="presParOf" srcId="{034B0FA4-5DA1-4885-9738-50BFDE7E50CF}" destId="{5E3A19BB-1311-40FB-B236-2E7BCF30DA8D}" srcOrd="1" destOrd="0" presId="urn:microsoft.com/office/officeart/2008/layout/SquareAccentList"/>
    <dgm:cxn modelId="{705EDBCC-899F-4249-8500-6863F10248CC}" type="presParOf" srcId="{CE874477-0D76-4F66-AE2A-606703DD42D7}" destId="{544942CA-B28A-4D32-8EAB-40E5198031CD}" srcOrd="2" destOrd="0" presId="urn:microsoft.com/office/officeart/2008/layout/SquareAccentList"/>
    <dgm:cxn modelId="{92FA3EE9-8897-4F5B-97A6-946ECD19F92F}" type="presParOf" srcId="{544942CA-B28A-4D32-8EAB-40E5198031CD}" destId="{1879E1A2-D238-4349-8324-8284B1229E8B}" srcOrd="0" destOrd="0" presId="urn:microsoft.com/office/officeart/2008/layout/SquareAccentList"/>
    <dgm:cxn modelId="{FD2379C1-844B-443B-932E-D51AE035A05C}" type="presParOf" srcId="{544942CA-B28A-4D32-8EAB-40E5198031CD}" destId="{75123B80-155A-4A2F-AC1F-376CA7FC5172}" srcOrd="1" destOrd="0" presId="urn:microsoft.com/office/officeart/2008/layout/SquareAccentList"/>
    <dgm:cxn modelId="{EC9C0F4D-0808-4672-9855-7E5D957F047F}" type="presParOf" srcId="{CE874477-0D76-4F66-AE2A-606703DD42D7}" destId="{57845C3C-E38E-45F7-9A3B-9A39E2314B48}" srcOrd="3" destOrd="0" presId="urn:microsoft.com/office/officeart/2008/layout/SquareAccentList"/>
    <dgm:cxn modelId="{14763689-38B0-4AD5-A918-CB4648D5EAF9}" type="presParOf" srcId="{57845C3C-E38E-45F7-9A3B-9A39E2314B48}" destId="{C9CF2D43-CF77-4C19-A402-381E8AB4CD87}" srcOrd="0" destOrd="0" presId="urn:microsoft.com/office/officeart/2008/layout/SquareAccentList"/>
    <dgm:cxn modelId="{6353395B-FAB2-400C-8F76-C6C7235329A6}" type="presParOf" srcId="{57845C3C-E38E-45F7-9A3B-9A39E2314B48}" destId="{F40A55CE-0ECC-4495-B417-11854DCE8A43}" srcOrd="1" destOrd="0" presId="urn:microsoft.com/office/officeart/2008/layout/SquareAccentList"/>
    <dgm:cxn modelId="{6ACBEACE-2596-410B-8BBB-59EC1FC72976}" type="presParOf" srcId="{CE874477-0D76-4F66-AE2A-606703DD42D7}" destId="{C8CF76EF-B0CA-4FBD-8C1E-90D80C27143D}" srcOrd="4" destOrd="0" presId="urn:microsoft.com/office/officeart/2008/layout/SquareAccentList"/>
    <dgm:cxn modelId="{1227CFC9-CD5F-4DB2-86EA-0D04B404CE78}" type="presParOf" srcId="{C8CF76EF-B0CA-4FBD-8C1E-90D80C27143D}" destId="{05EEF953-77FF-4A91-AE41-138605651180}" srcOrd="0" destOrd="0" presId="urn:microsoft.com/office/officeart/2008/layout/SquareAccentList"/>
    <dgm:cxn modelId="{B02B5868-2AB5-46E0-BD7F-9F6BA3E678A5}" type="presParOf" srcId="{C8CF76EF-B0CA-4FBD-8C1E-90D80C27143D}" destId="{9F64D3C2-C63D-4A5C-B715-EA8540DFC2D1}" srcOrd="1" destOrd="0" presId="urn:microsoft.com/office/officeart/2008/layout/SquareAccentList"/>
    <dgm:cxn modelId="{7E8FA6CD-0B08-416C-B930-66B823C42F9C}" type="presParOf" srcId="{E4AEC15C-5918-4270-AEB8-F98BD917BA95}" destId="{C39E2D12-307D-4CD4-A2E6-3D47AE4E26DE}" srcOrd="1" destOrd="0" presId="urn:microsoft.com/office/officeart/2008/layout/SquareAccentList"/>
    <dgm:cxn modelId="{4E570D03-F35A-4B95-87CF-AC0130A21DA5}" type="presParOf" srcId="{C39E2D12-307D-4CD4-A2E6-3D47AE4E26DE}" destId="{EAAABDC8-ACC1-4C28-9BB7-123C3E7676FA}" srcOrd="0" destOrd="0" presId="urn:microsoft.com/office/officeart/2008/layout/SquareAccentList"/>
    <dgm:cxn modelId="{28038ECF-3AF8-4DDE-A7CB-9A6CB995FA71}" type="presParOf" srcId="{EAAABDC8-ACC1-4C28-9BB7-123C3E7676FA}" destId="{2BA04F01-42A6-4B0F-96CE-EAE6DABCA29F}" srcOrd="0" destOrd="0" presId="urn:microsoft.com/office/officeart/2008/layout/SquareAccentList"/>
    <dgm:cxn modelId="{54F9DC09-747F-4E3E-8F4B-8FC6DEA921DA}" type="presParOf" srcId="{EAAABDC8-ACC1-4C28-9BB7-123C3E7676FA}" destId="{26B21E6E-8499-46F3-B1F1-7C1AC7F1BA68}" srcOrd="1" destOrd="0" presId="urn:microsoft.com/office/officeart/2008/layout/SquareAccentList"/>
    <dgm:cxn modelId="{DE0FE226-D200-42A4-A731-648AE2AF93D9}" type="presParOf" srcId="{EAAABDC8-ACC1-4C28-9BB7-123C3E7676FA}" destId="{0DAF8E01-D583-4BCA-BC01-30A03F85FA92}" srcOrd="2" destOrd="0" presId="urn:microsoft.com/office/officeart/2008/layout/SquareAccentList"/>
    <dgm:cxn modelId="{34174C69-DDCA-42A7-AA34-9C567BEA3C2D}" type="presParOf" srcId="{C39E2D12-307D-4CD4-A2E6-3D47AE4E26DE}" destId="{7F643AE6-2A1F-4028-8547-029BBF0162C1}" srcOrd="1" destOrd="0" presId="urn:microsoft.com/office/officeart/2008/layout/SquareAccentList"/>
    <dgm:cxn modelId="{277CC476-CE8D-4AB3-8A40-90F3B2F448B1}" type="presParOf" srcId="{7F643AE6-2A1F-4028-8547-029BBF0162C1}" destId="{D5FC13DF-BED0-49B4-BEAD-2860289C90B6}" srcOrd="0" destOrd="0" presId="urn:microsoft.com/office/officeart/2008/layout/SquareAccentList"/>
    <dgm:cxn modelId="{6C36F613-EA15-4872-9BAE-1D5B175293FB}" type="presParOf" srcId="{D5FC13DF-BED0-49B4-BEAD-2860289C90B6}" destId="{DE4175D4-E59F-4468-B483-0EE268A2BF6F}" srcOrd="0" destOrd="0" presId="urn:microsoft.com/office/officeart/2008/layout/SquareAccentList"/>
    <dgm:cxn modelId="{1E24FE88-E7E2-4BE5-99C3-CECB979E3381}" type="presParOf" srcId="{D5FC13DF-BED0-49B4-BEAD-2860289C90B6}" destId="{FAF2B57A-7331-4B5D-81FE-F53A126BD141}" srcOrd="1" destOrd="0" presId="urn:microsoft.com/office/officeart/2008/layout/SquareAccentList"/>
    <dgm:cxn modelId="{D9AE758F-7E04-40FC-BFE9-FC51A48C49DE}" type="presParOf" srcId="{7F643AE6-2A1F-4028-8547-029BBF0162C1}" destId="{366A18B2-E39A-4533-AC1D-7F8D7A8368FD}" srcOrd="1" destOrd="0" presId="urn:microsoft.com/office/officeart/2008/layout/SquareAccentList"/>
    <dgm:cxn modelId="{C79AC74A-3246-4A51-AE1E-399415749888}" type="presParOf" srcId="{366A18B2-E39A-4533-AC1D-7F8D7A8368FD}" destId="{8EA78E78-AA70-4A99-B8D6-A855BB579E37}" srcOrd="0" destOrd="0" presId="urn:microsoft.com/office/officeart/2008/layout/SquareAccentList"/>
    <dgm:cxn modelId="{D88E6134-CC9C-432D-B079-24690BE5A775}" type="presParOf" srcId="{366A18B2-E39A-4533-AC1D-7F8D7A8368FD}" destId="{2DA7D41D-1D97-4B77-9F5C-25DF946F828B}" srcOrd="1" destOrd="0" presId="urn:microsoft.com/office/officeart/2008/layout/SquareAccentList"/>
    <dgm:cxn modelId="{62FE05D8-3FB9-4B7D-9667-59227D9D62CE}" type="presParOf" srcId="{7F643AE6-2A1F-4028-8547-029BBF0162C1}" destId="{D7F06F70-A2F2-4F83-A7BB-D38A0FDAF8C1}" srcOrd="2" destOrd="0" presId="urn:microsoft.com/office/officeart/2008/layout/SquareAccentList"/>
    <dgm:cxn modelId="{E429FBFE-618F-4DCC-8B6E-C1F07A02C9A8}" type="presParOf" srcId="{D7F06F70-A2F2-4F83-A7BB-D38A0FDAF8C1}" destId="{93AA3B0C-9FB0-4F52-95E6-A6EC004EEA16}" srcOrd="0" destOrd="0" presId="urn:microsoft.com/office/officeart/2008/layout/SquareAccentList"/>
    <dgm:cxn modelId="{1D0FB138-9253-4174-8AC0-4BE6C73584C7}" type="presParOf" srcId="{D7F06F70-A2F2-4F83-A7BB-D38A0FDAF8C1}" destId="{EC1FF13F-7145-4060-B137-3A1CF5B9E545}" srcOrd="1" destOrd="0" presId="urn:microsoft.com/office/officeart/2008/layout/SquareAccentList"/>
    <dgm:cxn modelId="{05E96BEA-6719-486E-9E5A-63BB0219DBBF}" type="presParOf" srcId="{7F643AE6-2A1F-4028-8547-029BBF0162C1}" destId="{2BDCF058-DA3B-443D-8E7C-2F5F3B11D02E}" srcOrd="3" destOrd="0" presId="urn:microsoft.com/office/officeart/2008/layout/SquareAccentList"/>
    <dgm:cxn modelId="{0B5B5672-2ACB-4656-AF84-BCE99810995B}" type="presParOf" srcId="{2BDCF058-DA3B-443D-8E7C-2F5F3B11D02E}" destId="{E994E492-A160-43B7-A9F7-8480F01D708F}" srcOrd="0" destOrd="0" presId="urn:microsoft.com/office/officeart/2008/layout/SquareAccentList"/>
    <dgm:cxn modelId="{2A1F2E4A-627F-4392-B368-10D6F85B6245}" type="presParOf" srcId="{2BDCF058-DA3B-443D-8E7C-2F5F3B11D02E}" destId="{ACE5991E-1B94-43D1-A118-A333C789A8A0}" srcOrd="1" destOrd="0" presId="urn:microsoft.com/office/officeart/2008/layout/SquareAccentList"/>
    <dgm:cxn modelId="{7CBFD612-C87C-451C-AC18-8ED6563B9EA3}" type="presParOf" srcId="{7F643AE6-2A1F-4028-8547-029BBF0162C1}" destId="{1403EFA4-8D14-4827-A4AA-4EADFD096E86}" srcOrd="4" destOrd="0" presId="urn:microsoft.com/office/officeart/2008/layout/SquareAccentList"/>
    <dgm:cxn modelId="{FFBDD12F-E3E0-467A-A1AD-5BA9349D2C70}" type="presParOf" srcId="{1403EFA4-8D14-4827-A4AA-4EADFD096E86}" destId="{E8BFC82E-7E97-4F75-931C-B6D3B3FBC648}" srcOrd="0" destOrd="0" presId="urn:microsoft.com/office/officeart/2008/layout/SquareAccentList"/>
    <dgm:cxn modelId="{ABFB0479-1E96-4B1E-941C-C6B87F68F35A}" type="presParOf" srcId="{1403EFA4-8D14-4827-A4AA-4EADFD096E86}" destId="{FD51EC5D-3FC0-45BD-9B0F-27A0B13230F9}" srcOrd="1" destOrd="0" presId="urn:microsoft.com/office/officeart/2008/layout/SquareAccentList"/>
    <dgm:cxn modelId="{032300DA-1479-49BD-93B9-B89BFD3D8F91}" type="presParOf" srcId="{E4AEC15C-5918-4270-AEB8-F98BD917BA95}" destId="{B4F98961-8F26-4DA2-8295-E84A7C8C60FE}" srcOrd="2" destOrd="0" presId="urn:microsoft.com/office/officeart/2008/layout/SquareAccentList"/>
    <dgm:cxn modelId="{1A273C33-CB50-4403-A5D7-4171F66FFA75}" type="presParOf" srcId="{B4F98961-8F26-4DA2-8295-E84A7C8C60FE}" destId="{61FC6860-223E-4335-A6CA-49C07C95CA62}" srcOrd="0" destOrd="0" presId="urn:microsoft.com/office/officeart/2008/layout/SquareAccentList"/>
    <dgm:cxn modelId="{F133D037-810E-4E3C-B4A3-5D91E6A65594}" type="presParOf" srcId="{61FC6860-223E-4335-A6CA-49C07C95CA62}" destId="{69FBEB11-7C18-4249-8B30-0E5FD630AF87}" srcOrd="0" destOrd="0" presId="urn:microsoft.com/office/officeart/2008/layout/SquareAccentList"/>
    <dgm:cxn modelId="{7104E2A5-DA13-4AC3-A411-6F82BFDFE97C}" type="presParOf" srcId="{61FC6860-223E-4335-A6CA-49C07C95CA62}" destId="{83980829-BA74-4964-B545-277C6E8EFD11}" srcOrd="1" destOrd="0" presId="urn:microsoft.com/office/officeart/2008/layout/SquareAccentList"/>
    <dgm:cxn modelId="{17ED4C85-1C4E-44B3-B7C6-3DF4854F3466}" type="presParOf" srcId="{61FC6860-223E-4335-A6CA-49C07C95CA62}" destId="{F5F33439-9CB5-4220-A3AA-D120867B1D93}" srcOrd="2" destOrd="0" presId="urn:microsoft.com/office/officeart/2008/layout/SquareAccentList"/>
    <dgm:cxn modelId="{D370EABF-A02A-46B5-827C-8EE0F089ADE7}" type="presParOf" srcId="{B4F98961-8F26-4DA2-8295-E84A7C8C60FE}" destId="{F06DE53E-7679-4E6E-9565-AB1F7EFCF094}" srcOrd="1" destOrd="0" presId="urn:microsoft.com/office/officeart/2008/layout/SquareAccentList"/>
    <dgm:cxn modelId="{38B78271-6AFF-474B-AA52-9F72B63CAEDE}" type="presParOf" srcId="{F06DE53E-7679-4E6E-9565-AB1F7EFCF094}" destId="{0C998167-643D-4D9A-A3BE-EB6FF4EF1F50}" srcOrd="0" destOrd="0" presId="urn:microsoft.com/office/officeart/2008/layout/SquareAccentList"/>
    <dgm:cxn modelId="{4EC295B1-6363-4287-832E-9DD6A2B31D4F}" type="presParOf" srcId="{0C998167-643D-4D9A-A3BE-EB6FF4EF1F50}" destId="{73BC841E-767F-48A0-B5B4-F5E6211053EB}" srcOrd="0" destOrd="0" presId="urn:microsoft.com/office/officeart/2008/layout/SquareAccentList"/>
    <dgm:cxn modelId="{43A70432-2EFE-48DE-9562-C3816FFBBB49}" type="presParOf" srcId="{0C998167-643D-4D9A-A3BE-EB6FF4EF1F50}" destId="{48259449-D80E-4CB8-8D1E-F9C71CD3CBED}" srcOrd="1" destOrd="0" presId="urn:microsoft.com/office/officeart/2008/layout/SquareAccentList"/>
    <dgm:cxn modelId="{24ACCD35-D47B-4C0E-BDD1-A9B2F05D5E52}" type="presParOf" srcId="{F06DE53E-7679-4E6E-9565-AB1F7EFCF094}" destId="{BB4A2E31-2E68-4783-BB29-7117AF9C5D30}" srcOrd="1" destOrd="0" presId="urn:microsoft.com/office/officeart/2008/layout/SquareAccentList"/>
    <dgm:cxn modelId="{ADFE1D89-5C0B-4494-B458-9363E8477CB3}" type="presParOf" srcId="{BB4A2E31-2E68-4783-BB29-7117AF9C5D30}" destId="{2E749BBA-40E5-41BB-B52F-5AD98121C5AC}" srcOrd="0" destOrd="0" presId="urn:microsoft.com/office/officeart/2008/layout/SquareAccentList"/>
    <dgm:cxn modelId="{B505ABFE-3FD4-4B3E-89BA-7EC1AD5F9124}" type="presParOf" srcId="{BB4A2E31-2E68-4783-BB29-7117AF9C5D30}" destId="{E82D9211-D239-455B-8B35-FA64F254D9D3}"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2977DE-08D7-4CDC-A159-4A0614A03670}">
      <dsp:nvSpPr>
        <dsp:cNvPr id="0" name=""/>
        <dsp:cNvSpPr/>
      </dsp:nvSpPr>
      <dsp:spPr>
        <a:xfrm>
          <a:off x="0" y="2645"/>
          <a:ext cx="6096000" cy="1353343"/>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IN" sz="2100" b="1" kern="1200" dirty="0">
              <a:solidFill>
                <a:schemeClr val="tx1"/>
              </a:solidFill>
              <a:latin typeface="Times New Roman" panose="02020603050405020304" pitchFamily="18" charset="0"/>
              <a:cs typeface="Times New Roman" panose="02020603050405020304" pitchFamily="18" charset="0"/>
            </a:rPr>
            <a:t>IPHS first drafted in 2007 : need for these standards. Continuous improvement of quality, improving infrastructure and human resource</a:t>
          </a:r>
        </a:p>
      </dsp:txBody>
      <dsp:txXfrm>
        <a:off x="39638" y="42283"/>
        <a:ext cx="6016724" cy="1274067"/>
      </dsp:txXfrm>
    </dsp:sp>
    <dsp:sp modelId="{D0463021-BA64-4FB8-A261-900C7BB878BC}">
      <dsp:nvSpPr>
        <dsp:cNvPr id="0" name=""/>
        <dsp:cNvSpPr/>
      </dsp:nvSpPr>
      <dsp:spPr>
        <a:xfrm rot="5400000">
          <a:off x="2794248" y="1389823"/>
          <a:ext cx="507503" cy="609004"/>
        </a:xfrm>
        <a:prstGeom prst="rightArrow">
          <a:avLst>
            <a:gd name="adj1" fmla="val 60000"/>
            <a:gd name="adj2" fmla="val 50000"/>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IN" sz="1700" kern="1200"/>
        </a:p>
      </dsp:txBody>
      <dsp:txXfrm rot="-5400000">
        <a:off x="2865299" y="1440574"/>
        <a:ext cx="365402" cy="355252"/>
      </dsp:txXfrm>
    </dsp:sp>
    <dsp:sp modelId="{ECA9D209-B766-4979-936B-FE29DDEA1625}">
      <dsp:nvSpPr>
        <dsp:cNvPr id="0" name=""/>
        <dsp:cNvSpPr/>
      </dsp:nvSpPr>
      <dsp:spPr>
        <a:xfrm>
          <a:off x="0" y="2032661"/>
          <a:ext cx="6096000" cy="1353343"/>
        </a:xfrm>
        <a:prstGeom prst="roundRect">
          <a:avLst>
            <a:gd name="adj" fmla="val 10000"/>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IN" sz="2400" b="1" kern="1200" dirty="0">
              <a:solidFill>
                <a:schemeClr val="tx1"/>
              </a:solidFill>
              <a:latin typeface="Times New Roman" panose="02020603050405020304" pitchFamily="18" charset="0"/>
              <a:cs typeface="Times New Roman" panose="02020603050405020304" pitchFamily="18" charset="0"/>
            </a:rPr>
            <a:t>In 2012 : Evolving protocols of existing National Health Programmes, for NCDs and prevailing epidemiological situation in the country</a:t>
          </a:r>
        </a:p>
      </dsp:txBody>
      <dsp:txXfrm>
        <a:off x="39638" y="2072299"/>
        <a:ext cx="6016724" cy="1274067"/>
      </dsp:txXfrm>
    </dsp:sp>
    <dsp:sp modelId="{631C495C-DAAC-40A1-B564-542FFBB74D9E}">
      <dsp:nvSpPr>
        <dsp:cNvPr id="0" name=""/>
        <dsp:cNvSpPr/>
      </dsp:nvSpPr>
      <dsp:spPr>
        <a:xfrm rot="5400000">
          <a:off x="2793255" y="3421161"/>
          <a:ext cx="509488" cy="609004"/>
        </a:xfrm>
        <a:prstGeom prst="rightArrow">
          <a:avLst>
            <a:gd name="adj1" fmla="val 60000"/>
            <a:gd name="adj2" fmla="val 50000"/>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IN" sz="1700" kern="1200"/>
        </a:p>
      </dsp:txBody>
      <dsp:txXfrm rot="-5400000">
        <a:off x="2865298" y="3470919"/>
        <a:ext cx="365402" cy="356642"/>
      </dsp:txXfrm>
    </dsp:sp>
    <dsp:sp modelId="{D8D488A8-9E50-4B74-8F7D-8E2BFBB05CEA}">
      <dsp:nvSpPr>
        <dsp:cNvPr id="0" name=""/>
        <dsp:cNvSpPr/>
      </dsp:nvSpPr>
      <dsp:spPr>
        <a:xfrm>
          <a:off x="0" y="4065323"/>
          <a:ext cx="6096000" cy="1353343"/>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IN" sz="2400" b="1" kern="1200" dirty="0">
              <a:solidFill>
                <a:schemeClr val="tx1"/>
              </a:solidFill>
              <a:latin typeface="Times New Roman" panose="02020603050405020304" pitchFamily="18" charset="0"/>
              <a:cs typeface="Times New Roman" panose="02020603050405020304" pitchFamily="18" charset="0"/>
            </a:rPr>
            <a:t>In 2022: NHP 2017 and SDG third goal                                               Added focus areas </a:t>
          </a:r>
        </a:p>
      </dsp:txBody>
      <dsp:txXfrm>
        <a:off x="39638" y="4104961"/>
        <a:ext cx="6016724" cy="12740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99DB88-2CBA-4F44-B52E-EAFB8534A5DB}">
      <dsp:nvSpPr>
        <dsp:cNvPr id="0" name=""/>
        <dsp:cNvSpPr/>
      </dsp:nvSpPr>
      <dsp:spPr>
        <a:xfrm>
          <a:off x="-5579279" y="-854145"/>
          <a:ext cx="6642858" cy="6642858"/>
        </a:xfrm>
        <a:prstGeom prst="blockArc">
          <a:avLst>
            <a:gd name="adj1" fmla="val 18900000"/>
            <a:gd name="adj2" fmla="val 2700000"/>
            <a:gd name="adj3" fmla="val 32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4C553B-9C0B-4C0D-A78E-AD9697370F1F}">
      <dsp:nvSpPr>
        <dsp:cNvPr id="0" name=""/>
        <dsp:cNvSpPr/>
      </dsp:nvSpPr>
      <dsp:spPr>
        <a:xfrm>
          <a:off x="396393" y="259854"/>
          <a:ext cx="6783316" cy="519511"/>
        </a:xfrm>
        <a:prstGeom prst="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362" tIns="50800" rIns="50800" bIns="50800" numCol="1" spcCol="1270" anchor="ctr" anchorCtr="0">
          <a:noAutofit/>
        </a:bodyPr>
        <a:lstStyle/>
        <a:p>
          <a:pPr lvl="0" algn="l" defTabSz="889000">
            <a:lnSpc>
              <a:spcPct val="90000"/>
            </a:lnSpc>
            <a:spcBef>
              <a:spcPct val="0"/>
            </a:spcBef>
            <a:spcAft>
              <a:spcPct val="35000"/>
            </a:spcAft>
          </a:pPr>
          <a:r>
            <a:rPr lang="en-IN" sz="2000" b="1" kern="1200" dirty="0">
              <a:solidFill>
                <a:schemeClr val="tx1"/>
              </a:solidFill>
              <a:latin typeface="Times New Roman" panose="02020603050405020304" pitchFamily="18" charset="0"/>
              <a:cs typeface="Times New Roman" panose="02020603050405020304" pitchFamily="18" charset="0"/>
            </a:rPr>
            <a:t>Uniform benchmark for high quality services that are accountable, responsive and sensitive to the needs.</a:t>
          </a:r>
        </a:p>
      </dsp:txBody>
      <dsp:txXfrm>
        <a:off x="396393" y="259854"/>
        <a:ext cx="6783316" cy="519511"/>
      </dsp:txXfrm>
    </dsp:sp>
    <dsp:sp modelId="{1C99D4ED-039D-40BA-9C4E-87E204DC0B64}">
      <dsp:nvSpPr>
        <dsp:cNvPr id="0" name=""/>
        <dsp:cNvSpPr/>
      </dsp:nvSpPr>
      <dsp:spPr>
        <a:xfrm>
          <a:off x="71698" y="194915"/>
          <a:ext cx="649389" cy="64938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5B2D9A-CDE4-4CD1-A85A-446F24DDCB59}">
      <dsp:nvSpPr>
        <dsp:cNvPr id="0" name=""/>
        <dsp:cNvSpPr/>
      </dsp:nvSpPr>
      <dsp:spPr>
        <a:xfrm>
          <a:off x="823726" y="1039022"/>
          <a:ext cx="6355982" cy="519511"/>
        </a:xfrm>
        <a:prstGeom prst="rect">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362" tIns="40640" rIns="40640" bIns="40640" numCol="1" spcCol="1270" anchor="ctr" anchorCtr="0">
          <a:noAutofit/>
        </a:bodyPr>
        <a:lstStyle/>
        <a:p>
          <a:pPr lvl="0" algn="l" defTabSz="711200">
            <a:lnSpc>
              <a:spcPct val="90000"/>
            </a:lnSpc>
            <a:spcBef>
              <a:spcPct val="0"/>
            </a:spcBef>
            <a:spcAft>
              <a:spcPct val="35000"/>
            </a:spcAft>
          </a:pPr>
          <a:r>
            <a:rPr lang="en-IN" sz="1600" b="1" kern="1200" dirty="0">
              <a:solidFill>
                <a:schemeClr val="tx1"/>
              </a:solidFill>
              <a:latin typeface="Times New Roman" panose="02020603050405020304" pitchFamily="18" charset="0"/>
              <a:cs typeface="Times New Roman" panose="02020603050405020304" pitchFamily="18" charset="0"/>
            </a:rPr>
            <a:t>Minimum assured (essential) and achievable (desirable) services.</a:t>
          </a:r>
        </a:p>
      </dsp:txBody>
      <dsp:txXfrm>
        <a:off x="823726" y="1039022"/>
        <a:ext cx="6355982" cy="519511"/>
      </dsp:txXfrm>
    </dsp:sp>
    <dsp:sp modelId="{F2DF4E24-8BFE-4E3D-92C2-C3AD5196041B}">
      <dsp:nvSpPr>
        <dsp:cNvPr id="0" name=""/>
        <dsp:cNvSpPr/>
      </dsp:nvSpPr>
      <dsp:spPr>
        <a:xfrm>
          <a:off x="499032" y="974083"/>
          <a:ext cx="649389" cy="64938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C97F11-F06B-4904-8BBE-9EB8B85F5056}">
      <dsp:nvSpPr>
        <dsp:cNvPr id="0" name=""/>
        <dsp:cNvSpPr/>
      </dsp:nvSpPr>
      <dsp:spPr>
        <a:xfrm>
          <a:off x="1019135" y="1818190"/>
          <a:ext cx="6160573" cy="519511"/>
        </a:xfrm>
        <a:prstGeom prst="rect">
          <a:avLst/>
        </a:prstGeom>
        <a:solidFill>
          <a:schemeClr val="accent5">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362" tIns="40640" rIns="40640" bIns="40640" numCol="1" spcCol="1270" anchor="ctr" anchorCtr="0">
          <a:noAutofit/>
        </a:bodyPr>
        <a:lstStyle/>
        <a:p>
          <a:pPr lvl="0" algn="l" defTabSz="711200">
            <a:lnSpc>
              <a:spcPct val="90000"/>
            </a:lnSpc>
            <a:spcBef>
              <a:spcPct val="0"/>
            </a:spcBef>
            <a:spcAft>
              <a:spcPct val="35000"/>
            </a:spcAft>
          </a:pPr>
          <a:r>
            <a:rPr lang="en-IN" sz="1600" b="1" kern="1200" dirty="0">
              <a:solidFill>
                <a:schemeClr val="tx1"/>
              </a:solidFill>
              <a:latin typeface="Times New Roman" panose="02020603050405020304" pitchFamily="18" charset="0"/>
              <a:cs typeface="Times New Roman" panose="02020603050405020304" pitchFamily="18" charset="0"/>
            </a:rPr>
            <a:t>Strengthening components of health systems</a:t>
          </a:r>
        </a:p>
      </dsp:txBody>
      <dsp:txXfrm>
        <a:off x="1019135" y="1818190"/>
        <a:ext cx="6160573" cy="519511"/>
      </dsp:txXfrm>
    </dsp:sp>
    <dsp:sp modelId="{3983C3B6-77D3-49A5-91B5-807C7E0F51A0}">
      <dsp:nvSpPr>
        <dsp:cNvPr id="0" name=""/>
        <dsp:cNvSpPr/>
      </dsp:nvSpPr>
      <dsp:spPr>
        <a:xfrm>
          <a:off x="694441" y="1753251"/>
          <a:ext cx="649389" cy="64938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0BEFF5-7509-428A-8FE4-A59FD543037C}">
      <dsp:nvSpPr>
        <dsp:cNvPr id="0" name=""/>
        <dsp:cNvSpPr/>
      </dsp:nvSpPr>
      <dsp:spPr>
        <a:xfrm>
          <a:off x="1019135" y="2596865"/>
          <a:ext cx="6160573" cy="519511"/>
        </a:xfrm>
        <a:prstGeom prst="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362" tIns="40640" rIns="40640" bIns="40640" numCol="1" spcCol="1270" anchor="ctr" anchorCtr="0">
          <a:noAutofit/>
        </a:bodyPr>
        <a:lstStyle/>
        <a:p>
          <a:pPr lvl="0" algn="l" defTabSz="711200">
            <a:lnSpc>
              <a:spcPct val="90000"/>
            </a:lnSpc>
            <a:spcBef>
              <a:spcPct val="0"/>
            </a:spcBef>
            <a:spcAft>
              <a:spcPct val="35000"/>
            </a:spcAft>
          </a:pPr>
          <a:r>
            <a:rPr lang="en-IN" sz="1600" b="1" kern="1200" dirty="0">
              <a:solidFill>
                <a:schemeClr val="tx1"/>
              </a:solidFill>
              <a:latin typeface="Times New Roman" panose="02020603050405020304" pitchFamily="18" charset="0"/>
              <a:cs typeface="Times New Roman" panose="02020603050405020304" pitchFamily="18" charset="0"/>
            </a:rPr>
            <a:t>Achieve and maintain an acceptable standard of the quality.</a:t>
          </a:r>
        </a:p>
      </dsp:txBody>
      <dsp:txXfrm>
        <a:off x="1019135" y="2596865"/>
        <a:ext cx="6160573" cy="519511"/>
      </dsp:txXfrm>
    </dsp:sp>
    <dsp:sp modelId="{21DDE42C-BAD0-4670-901D-3EBEED7D3F5C}">
      <dsp:nvSpPr>
        <dsp:cNvPr id="0" name=""/>
        <dsp:cNvSpPr/>
      </dsp:nvSpPr>
      <dsp:spPr>
        <a:xfrm>
          <a:off x="694441" y="2531926"/>
          <a:ext cx="649389" cy="64938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D17B0C-06DB-4F17-B53B-EEB4FCADC1B2}">
      <dsp:nvSpPr>
        <dsp:cNvPr id="0" name=""/>
        <dsp:cNvSpPr/>
      </dsp:nvSpPr>
      <dsp:spPr>
        <a:xfrm>
          <a:off x="823726" y="3376033"/>
          <a:ext cx="6355982" cy="519511"/>
        </a:xfrm>
        <a:prstGeom prst="rect">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362" tIns="40640" rIns="40640" bIns="40640" numCol="1" spcCol="1270" anchor="ctr" anchorCtr="0">
          <a:noAutofit/>
        </a:bodyPr>
        <a:lstStyle/>
        <a:p>
          <a:pPr lvl="0" algn="l" defTabSz="711200">
            <a:lnSpc>
              <a:spcPct val="90000"/>
            </a:lnSpc>
            <a:spcBef>
              <a:spcPct val="0"/>
            </a:spcBef>
            <a:spcAft>
              <a:spcPct val="35000"/>
            </a:spcAft>
          </a:pPr>
          <a:r>
            <a:rPr lang="en-IN" sz="1600" b="1" kern="1200" dirty="0">
              <a:solidFill>
                <a:schemeClr val="tx1"/>
              </a:solidFill>
              <a:latin typeface="Times New Roman" panose="02020603050405020304" pitchFamily="18" charset="0"/>
              <a:cs typeface="Times New Roman" panose="02020603050405020304" pitchFamily="18" charset="0"/>
            </a:rPr>
            <a:t>Provide guidance and tools for governance, leadership and evaluation.</a:t>
          </a:r>
        </a:p>
      </dsp:txBody>
      <dsp:txXfrm>
        <a:off x="823726" y="3376033"/>
        <a:ext cx="6355982" cy="519511"/>
      </dsp:txXfrm>
    </dsp:sp>
    <dsp:sp modelId="{65CDF955-E8FD-4005-9D4E-8F93AB13227A}">
      <dsp:nvSpPr>
        <dsp:cNvPr id="0" name=""/>
        <dsp:cNvSpPr/>
      </dsp:nvSpPr>
      <dsp:spPr>
        <a:xfrm>
          <a:off x="499032" y="3311094"/>
          <a:ext cx="649389" cy="64938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C21193-4737-4F97-92E7-C6613B3020CA}">
      <dsp:nvSpPr>
        <dsp:cNvPr id="0" name=""/>
        <dsp:cNvSpPr/>
      </dsp:nvSpPr>
      <dsp:spPr>
        <a:xfrm>
          <a:off x="396393" y="4155201"/>
          <a:ext cx="6783316" cy="519511"/>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362" tIns="40640" rIns="40640" bIns="40640" numCol="1" spcCol="1270" anchor="ctr" anchorCtr="0">
          <a:noAutofit/>
        </a:bodyPr>
        <a:lstStyle/>
        <a:p>
          <a:pPr lvl="0" algn="l" defTabSz="711200">
            <a:lnSpc>
              <a:spcPct val="90000"/>
            </a:lnSpc>
            <a:spcBef>
              <a:spcPct val="0"/>
            </a:spcBef>
            <a:spcAft>
              <a:spcPct val="35000"/>
            </a:spcAft>
          </a:pPr>
          <a:r>
            <a:rPr lang="en-IN" sz="1600" b="1" kern="1200" dirty="0">
              <a:solidFill>
                <a:schemeClr val="tx1"/>
              </a:solidFill>
              <a:latin typeface="Times New Roman" panose="02020603050405020304" pitchFamily="18" charset="0"/>
              <a:cs typeface="Times New Roman" panose="02020603050405020304" pitchFamily="18" charset="0"/>
            </a:rPr>
            <a:t>Facilitate monitoring and supervision of the facilities</a:t>
          </a:r>
        </a:p>
      </dsp:txBody>
      <dsp:txXfrm>
        <a:off x="396393" y="4155201"/>
        <a:ext cx="6783316" cy="519511"/>
      </dsp:txXfrm>
    </dsp:sp>
    <dsp:sp modelId="{C38DC040-115A-4B66-AC1B-E17D08B228BB}">
      <dsp:nvSpPr>
        <dsp:cNvPr id="0" name=""/>
        <dsp:cNvSpPr/>
      </dsp:nvSpPr>
      <dsp:spPr>
        <a:xfrm>
          <a:off x="71698" y="4090262"/>
          <a:ext cx="649389" cy="649389"/>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C44924-51F7-48BC-8BFB-271784309600}">
      <dsp:nvSpPr>
        <dsp:cNvPr id="0" name=""/>
        <dsp:cNvSpPr/>
      </dsp:nvSpPr>
      <dsp:spPr>
        <a:xfrm>
          <a:off x="524" y="597438"/>
          <a:ext cx="2826859" cy="33257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21F89B-E3E4-4498-8651-2C540B739A1E}">
      <dsp:nvSpPr>
        <dsp:cNvPr id="0" name=""/>
        <dsp:cNvSpPr/>
      </dsp:nvSpPr>
      <dsp:spPr>
        <a:xfrm>
          <a:off x="524" y="722339"/>
          <a:ext cx="207671" cy="20767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E724C3-F81B-4A62-983D-024317D8E5DA}">
      <dsp:nvSpPr>
        <dsp:cNvPr id="0" name=""/>
        <dsp:cNvSpPr/>
      </dsp:nvSpPr>
      <dsp:spPr>
        <a:xfrm>
          <a:off x="524" y="0"/>
          <a:ext cx="2826859" cy="597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en-IN" sz="2400" b="1" kern="1200" dirty="0">
              <a:latin typeface="Times New Roman" panose="02020603050405020304" pitchFamily="18" charset="0"/>
              <a:cs typeface="Times New Roman" panose="02020603050405020304" pitchFamily="18" charset="0"/>
            </a:rPr>
            <a:t>Clinical Governance</a:t>
          </a:r>
        </a:p>
      </dsp:txBody>
      <dsp:txXfrm>
        <a:off x="524" y="0"/>
        <a:ext cx="2826859" cy="597438"/>
      </dsp:txXfrm>
    </dsp:sp>
    <dsp:sp modelId="{CF04B9F6-7B0D-4CE0-89B7-E05ADE1756D1}">
      <dsp:nvSpPr>
        <dsp:cNvPr id="0" name=""/>
        <dsp:cNvSpPr/>
      </dsp:nvSpPr>
      <dsp:spPr>
        <a:xfrm>
          <a:off x="524" y="1206414"/>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62D1EE-A7E8-4A81-88AC-05AE81CA76B3}">
      <dsp:nvSpPr>
        <dsp:cNvPr id="0" name=""/>
        <dsp:cNvSpPr/>
      </dsp:nvSpPr>
      <dsp:spPr>
        <a:xfrm>
          <a:off x="198404" y="1068212"/>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IN" sz="2000" kern="1200" dirty="0">
              <a:latin typeface="Times New Roman" panose="02020603050405020304" pitchFamily="18" charset="0"/>
              <a:cs typeface="Times New Roman" panose="02020603050405020304" pitchFamily="18" charset="0"/>
            </a:rPr>
            <a:t>Risk management</a:t>
          </a:r>
        </a:p>
      </dsp:txBody>
      <dsp:txXfrm>
        <a:off x="198404" y="1068212"/>
        <a:ext cx="2628979" cy="484070"/>
      </dsp:txXfrm>
    </dsp:sp>
    <dsp:sp modelId="{D8F642C0-CE66-4AA6-AFF6-E28C5A3078FB}">
      <dsp:nvSpPr>
        <dsp:cNvPr id="0" name=""/>
        <dsp:cNvSpPr/>
      </dsp:nvSpPr>
      <dsp:spPr>
        <a:xfrm>
          <a:off x="524" y="1690485"/>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3A19BB-1311-40FB-B236-2E7BCF30DA8D}">
      <dsp:nvSpPr>
        <dsp:cNvPr id="0" name=""/>
        <dsp:cNvSpPr/>
      </dsp:nvSpPr>
      <dsp:spPr>
        <a:xfrm>
          <a:off x="198404" y="1552283"/>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IN" sz="2000" kern="1200" dirty="0">
              <a:latin typeface="Times New Roman" panose="02020603050405020304" pitchFamily="18" charset="0"/>
              <a:cs typeface="Times New Roman" panose="02020603050405020304" pitchFamily="18" charset="0"/>
            </a:rPr>
            <a:t>Clinical Audit</a:t>
          </a:r>
        </a:p>
      </dsp:txBody>
      <dsp:txXfrm>
        <a:off x="198404" y="1552283"/>
        <a:ext cx="2628979" cy="484070"/>
      </dsp:txXfrm>
    </dsp:sp>
    <dsp:sp modelId="{1879E1A2-D238-4349-8324-8284B1229E8B}">
      <dsp:nvSpPr>
        <dsp:cNvPr id="0" name=""/>
        <dsp:cNvSpPr/>
      </dsp:nvSpPr>
      <dsp:spPr>
        <a:xfrm>
          <a:off x="0" y="2377258"/>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123B80-155A-4A2F-AC1F-376CA7FC5172}">
      <dsp:nvSpPr>
        <dsp:cNvPr id="0" name=""/>
        <dsp:cNvSpPr/>
      </dsp:nvSpPr>
      <dsp:spPr>
        <a:xfrm>
          <a:off x="198404" y="2036353"/>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IN" sz="2000" kern="1200" dirty="0" smtClean="0">
            <a:latin typeface="Times New Roman" panose="02020603050405020304" pitchFamily="18" charset="0"/>
            <a:cs typeface="Times New Roman" panose="02020603050405020304" pitchFamily="18" charset="0"/>
          </a:endParaRPr>
        </a:p>
        <a:p>
          <a:pPr lvl="0" algn="l" defTabSz="889000">
            <a:lnSpc>
              <a:spcPct val="90000"/>
            </a:lnSpc>
            <a:spcBef>
              <a:spcPct val="0"/>
            </a:spcBef>
            <a:spcAft>
              <a:spcPct val="35000"/>
            </a:spcAft>
          </a:pPr>
          <a:r>
            <a:rPr lang="en-IN" sz="2000" kern="1200" dirty="0" smtClean="0">
              <a:latin typeface="Times New Roman" panose="02020603050405020304" pitchFamily="18" charset="0"/>
              <a:cs typeface="Times New Roman" panose="02020603050405020304" pitchFamily="18" charset="0"/>
            </a:rPr>
            <a:t>Evidence </a:t>
          </a:r>
          <a:r>
            <a:rPr lang="en-IN" sz="2000" kern="1200" dirty="0">
              <a:latin typeface="Times New Roman" panose="02020603050405020304" pitchFamily="18" charset="0"/>
              <a:cs typeface="Times New Roman" panose="02020603050405020304" pitchFamily="18" charset="0"/>
            </a:rPr>
            <a:t>based care</a:t>
          </a:r>
        </a:p>
      </dsp:txBody>
      <dsp:txXfrm>
        <a:off x="198404" y="2036353"/>
        <a:ext cx="2628979" cy="484070"/>
      </dsp:txXfrm>
    </dsp:sp>
    <dsp:sp modelId="{C9CF2D43-CF77-4C19-A402-381E8AB4CD87}">
      <dsp:nvSpPr>
        <dsp:cNvPr id="0" name=""/>
        <dsp:cNvSpPr/>
      </dsp:nvSpPr>
      <dsp:spPr>
        <a:xfrm>
          <a:off x="72007" y="3024336"/>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0A55CE-0ECC-4495-B417-11854DCE8A43}">
      <dsp:nvSpPr>
        <dsp:cNvPr id="0" name=""/>
        <dsp:cNvSpPr/>
      </dsp:nvSpPr>
      <dsp:spPr>
        <a:xfrm>
          <a:off x="198404" y="2520423"/>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US" sz="2000" kern="1200" dirty="0" smtClean="0">
            <a:latin typeface="Times New Roman" panose="02020603050405020304" pitchFamily="18" charset="0"/>
            <a:cs typeface="Times New Roman" panose="02020603050405020304" pitchFamily="18" charset="0"/>
          </a:endParaRPr>
        </a:p>
        <a:p>
          <a:pPr lvl="0" algn="l" defTabSz="889000">
            <a:lnSpc>
              <a:spcPct val="90000"/>
            </a:lnSpc>
            <a:spcBef>
              <a:spcPct val="0"/>
            </a:spcBef>
            <a:spcAft>
              <a:spcPct val="35000"/>
            </a:spcAft>
          </a:pPr>
          <a:endParaRPr lang="en-IN" sz="2000" kern="1200" dirty="0" smtClean="0">
            <a:latin typeface="Times New Roman" panose="02020603050405020304" pitchFamily="18" charset="0"/>
            <a:cs typeface="Times New Roman" panose="02020603050405020304" pitchFamily="18" charset="0"/>
          </a:endParaRPr>
        </a:p>
        <a:p>
          <a:pPr lvl="0" algn="l" defTabSz="889000">
            <a:lnSpc>
              <a:spcPct val="90000"/>
            </a:lnSpc>
            <a:spcBef>
              <a:spcPct val="0"/>
            </a:spcBef>
            <a:spcAft>
              <a:spcPct val="35000"/>
            </a:spcAft>
          </a:pPr>
          <a:r>
            <a:rPr lang="en-IN" sz="2000" kern="1200" dirty="0" smtClean="0">
              <a:latin typeface="Times New Roman" panose="02020603050405020304" pitchFamily="18" charset="0"/>
              <a:cs typeface="Times New Roman" panose="02020603050405020304" pitchFamily="18" charset="0"/>
            </a:rPr>
            <a:t>Training</a:t>
          </a:r>
          <a:r>
            <a:rPr lang="en-IN" sz="2000" kern="1200" dirty="0">
              <a:latin typeface="Times New Roman" panose="02020603050405020304" pitchFamily="18" charset="0"/>
              <a:cs typeface="Times New Roman" panose="02020603050405020304" pitchFamily="18" charset="0"/>
            </a:rPr>
            <a:t>, education</a:t>
          </a:r>
        </a:p>
      </dsp:txBody>
      <dsp:txXfrm>
        <a:off x="198404" y="2520423"/>
        <a:ext cx="2628979" cy="484070"/>
      </dsp:txXfrm>
    </dsp:sp>
    <dsp:sp modelId="{05EEF953-77FF-4A91-AE41-138605651180}">
      <dsp:nvSpPr>
        <dsp:cNvPr id="0" name=""/>
        <dsp:cNvSpPr/>
      </dsp:nvSpPr>
      <dsp:spPr>
        <a:xfrm>
          <a:off x="0" y="3646114"/>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64D3C2-C63D-4A5C-B715-EA8540DFC2D1}">
      <dsp:nvSpPr>
        <dsp:cNvPr id="0" name=""/>
        <dsp:cNvSpPr/>
      </dsp:nvSpPr>
      <dsp:spPr>
        <a:xfrm>
          <a:off x="198404" y="3004494"/>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US" sz="2000" kern="1200" dirty="0" smtClean="0">
            <a:latin typeface="Times New Roman" panose="02020603050405020304" pitchFamily="18" charset="0"/>
            <a:cs typeface="Times New Roman" panose="02020603050405020304" pitchFamily="18" charset="0"/>
          </a:endParaRPr>
        </a:p>
        <a:p>
          <a:pPr lvl="0" algn="l" defTabSz="889000">
            <a:lnSpc>
              <a:spcPct val="90000"/>
            </a:lnSpc>
            <a:spcBef>
              <a:spcPct val="0"/>
            </a:spcBef>
            <a:spcAft>
              <a:spcPct val="35000"/>
            </a:spcAft>
          </a:pPr>
          <a:endParaRPr lang="en-US" sz="2000" kern="1200" dirty="0" smtClean="0">
            <a:latin typeface="Times New Roman" panose="02020603050405020304" pitchFamily="18" charset="0"/>
            <a:cs typeface="Times New Roman" panose="02020603050405020304" pitchFamily="18" charset="0"/>
          </a:endParaRPr>
        </a:p>
        <a:p>
          <a:pPr lvl="0" algn="l" defTabSz="889000">
            <a:lnSpc>
              <a:spcPct val="90000"/>
            </a:lnSpc>
            <a:spcBef>
              <a:spcPct val="0"/>
            </a:spcBef>
            <a:spcAft>
              <a:spcPct val="35000"/>
            </a:spcAft>
          </a:pPr>
          <a:endParaRPr lang="en-IN" sz="2000" kern="1200" dirty="0" smtClean="0">
            <a:latin typeface="Times New Roman" panose="02020603050405020304" pitchFamily="18" charset="0"/>
            <a:cs typeface="Times New Roman" panose="02020603050405020304" pitchFamily="18" charset="0"/>
          </a:endParaRPr>
        </a:p>
        <a:p>
          <a:pPr lvl="0" algn="l" defTabSz="889000">
            <a:lnSpc>
              <a:spcPct val="90000"/>
            </a:lnSpc>
            <a:spcBef>
              <a:spcPct val="0"/>
            </a:spcBef>
            <a:spcAft>
              <a:spcPct val="35000"/>
            </a:spcAft>
          </a:pPr>
          <a:r>
            <a:rPr lang="en-IN" sz="2000" kern="1200" dirty="0" smtClean="0">
              <a:latin typeface="Times New Roman" panose="02020603050405020304" pitchFamily="18" charset="0"/>
              <a:cs typeface="Times New Roman" panose="02020603050405020304" pitchFamily="18" charset="0"/>
            </a:rPr>
            <a:t>Patient </a:t>
          </a:r>
          <a:r>
            <a:rPr lang="en-IN" sz="2000" kern="1200" dirty="0">
              <a:latin typeface="Times New Roman" panose="02020603050405020304" pitchFamily="18" charset="0"/>
              <a:cs typeface="Times New Roman" panose="02020603050405020304" pitchFamily="18" charset="0"/>
            </a:rPr>
            <a:t>involvement</a:t>
          </a:r>
        </a:p>
      </dsp:txBody>
      <dsp:txXfrm>
        <a:off x="198404" y="3004494"/>
        <a:ext cx="2628979" cy="484070"/>
      </dsp:txXfrm>
    </dsp:sp>
    <dsp:sp modelId="{2BA04F01-42A6-4B0F-96CE-EAE6DABCA29F}">
      <dsp:nvSpPr>
        <dsp:cNvPr id="0" name=""/>
        <dsp:cNvSpPr/>
      </dsp:nvSpPr>
      <dsp:spPr>
        <a:xfrm>
          <a:off x="2968727" y="597438"/>
          <a:ext cx="2826859" cy="33257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B21E6E-8499-46F3-B1F1-7C1AC7F1BA68}">
      <dsp:nvSpPr>
        <dsp:cNvPr id="0" name=""/>
        <dsp:cNvSpPr/>
      </dsp:nvSpPr>
      <dsp:spPr>
        <a:xfrm>
          <a:off x="2968727" y="722339"/>
          <a:ext cx="207671" cy="20767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AF8E01-D583-4BCA-BC01-30A03F85FA92}">
      <dsp:nvSpPr>
        <dsp:cNvPr id="0" name=""/>
        <dsp:cNvSpPr/>
      </dsp:nvSpPr>
      <dsp:spPr>
        <a:xfrm>
          <a:off x="2968727" y="0"/>
          <a:ext cx="2826859" cy="597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en-IN" sz="2400" b="1" kern="1200" dirty="0">
              <a:latin typeface="Times New Roman" panose="02020603050405020304" pitchFamily="18" charset="0"/>
              <a:cs typeface="Times New Roman" panose="02020603050405020304" pitchFamily="18" charset="0"/>
            </a:rPr>
            <a:t>Governance</a:t>
          </a:r>
        </a:p>
      </dsp:txBody>
      <dsp:txXfrm>
        <a:off x="2968727" y="0"/>
        <a:ext cx="2826859" cy="597438"/>
      </dsp:txXfrm>
    </dsp:sp>
    <dsp:sp modelId="{DE4175D4-E59F-4468-B483-0EE268A2BF6F}">
      <dsp:nvSpPr>
        <dsp:cNvPr id="0" name=""/>
        <dsp:cNvSpPr/>
      </dsp:nvSpPr>
      <dsp:spPr>
        <a:xfrm>
          <a:off x="3240908" y="1206414"/>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F2B57A-7331-4B5D-81FE-F53A126BD141}">
      <dsp:nvSpPr>
        <dsp:cNvPr id="0" name=""/>
        <dsp:cNvSpPr/>
      </dsp:nvSpPr>
      <dsp:spPr>
        <a:xfrm>
          <a:off x="3438788" y="1068212"/>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IN" sz="2000" b="0" kern="1200" dirty="0">
              <a:latin typeface="Times New Roman" panose="02020603050405020304" pitchFamily="18" charset="0"/>
              <a:cs typeface="Times New Roman" panose="02020603050405020304" pitchFamily="18" charset="0"/>
            </a:rPr>
            <a:t>RKS</a:t>
          </a:r>
        </a:p>
      </dsp:txBody>
      <dsp:txXfrm>
        <a:off x="3438788" y="1068212"/>
        <a:ext cx="2628979" cy="484070"/>
      </dsp:txXfrm>
    </dsp:sp>
    <dsp:sp modelId="{8EA78E78-AA70-4A99-B8D6-A855BB579E37}">
      <dsp:nvSpPr>
        <dsp:cNvPr id="0" name=""/>
        <dsp:cNvSpPr/>
      </dsp:nvSpPr>
      <dsp:spPr>
        <a:xfrm>
          <a:off x="3240908" y="1690485"/>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A7D41D-1D97-4B77-9F5C-25DF946F828B}">
      <dsp:nvSpPr>
        <dsp:cNvPr id="0" name=""/>
        <dsp:cNvSpPr/>
      </dsp:nvSpPr>
      <dsp:spPr>
        <a:xfrm>
          <a:off x="3438788" y="1552283"/>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IN" sz="2000" b="0" kern="1200" dirty="0">
              <a:latin typeface="Times New Roman" panose="02020603050405020304" pitchFamily="18" charset="0"/>
              <a:cs typeface="Times New Roman" panose="02020603050405020304" pitchFamily="18" charset="0"/>
            </a:rPr>
            <a:t>Accountability</a:t>
          </a:r>
        </a:p>
      </dsp:txBody>
      <dsp:txXfrm>
        <a:off x="3438788" y="1552283"/>
        <a:ext cx="2628979" cy="484070"/>
      </dsp:txXfrm>
    </dsp:sp>
    <dsp:sp modelId="{93AA3B0C-9FB0-4F52-95E6-A6EC004EEA16}">
      <dsp:nvSpPr>
        <dsp:cNvPr id="0" name=""/>
        <dsp:cNvSpPr/>
      </dsp:nvSpPr>
      <dsp:spPr>
        <a:xfrm>
          <a:off x="3240908" y="2174555"/>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1FF13F-7145-4060-B137-3A1CF5B9E545}">
      <dsp:nvSpPr>
        <dsp:cNvPr id="0" name=""/>
        <dsp:cNvSpPr/>
      </dsp:nvSpPr>
      <dsp:spPr>
        <a:xfrm>
          <a:off x="3438788" y="2036353"/>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IN" sz="2000" b="0" kern="1200" dirty="0">
              <a:latin typeface="Times New Roman" panose="02020603050405020304" pitchFamily="18" charset="0"/>
              <a:cs typeface="Times New Roman" panose="02020603050405020304" pitchFamily="18" charset="0"/>
            </a:rPr>
            <a:t>Grievance redressal</a:t>
          </a:r>
        </a:p>
      </dsp:txBody>
      <dsp:txXfrm>
        <a:off x="3438788" y="2036353"/>
        <a:ext cx="2628979" cy="484070"/>
      </dsp:txXfrm>
    </dsp:sp>
    <dsp:sp modelId="{E994E492-A160-43B7-A9F7-8480F01D708F}">
      <dsp:nvSpPr>
        <dsp:cNvPr id="0" name=""/>
        <dsp:cNvSpPr/>
      </dsp:nvSpPr>
      <dsp:spPr>
        <a:xfrm>
          <a:off x="3096343" y="2880321"/>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E5991E-1B94-43D1-A118-A333C789A8A0}">
      <dsp:nvSpPr>
        <dsp:cNvPr id="0" name=""/>
        <dsp:cNvSpPr/>
      </dsp:nvSpPr>
      <dsp:spPr>
        <a:xfrm>
          <a:off x="2968727" y="2520423"/>
          <a:ext cx="3099041" cy="667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endParaRPr lang="en-IN" sz="2000" b="0" kern="1200" dirty="0" smtClean="0">
            <a:latin typeface="Times New Roman" panose="02020603050405020304" pitchFamily="18" charset="0"/>
            <a:cs typeface="Times New Roman" panose="02020603050405020304" pitchFamily="18" charset="0"/>
          </a:endParaRPr>
        </a:p>
        <a:p>
          <a:pPr lvl="0" algn="ctr" defTabSz="889000">
            <a:lnSpc>
              <a:spcPct val="90000"/>
            </a:lnSpc>
            <a:spcBef>
              <a:spcPct val="0"/>
            </a:spcBef>
            <a:spcAft>
              <a:spcPct val="35000"/>
            </a:spcAft>
          </a:pPr>
          <a:r>
            <a:rPr lang="en-IN" sz="2000" b="0" kern="1200" dirty="0" smtClean="0">
              <a:latin typeface="Times New Roman" panose="02020603050405020304" pitchFamily="18" charset="0"/>
              <a:cs typeface="Times New Roman" panose="02020603050405020304" pitchFamily="18" charset="0"/>
            </a:rPr>
            <a:t>    Patient </a:t>
          </a:r>
          <a:r>
            <a:rPr lang="en-IN" sz="2000" b="0" kern="1200" dirty="0" err="1">
              <a:latin typeface="Times New Roman" panose="02020603050405020304" pitchFamily="18" charset="0"/>
              <a:cs typeface="Times New Roman" panose="02020603050405020304" pitchFamily="18" charset="0"/>
            </a:rPr>
            <a:t>centered</a:t>
          </a:r>
          <a:r>
            <a:rPr lang="en-IN" sz="2000" b="0" kern="1200" dirty="0">
              <a:latin typeface="Times New Roman" panose="02020603050405020304" pitchFamily="18" charset="0"/>
              <a:cs typeface="Times New Roman" panose="02020603050405020304" pitchFamily="18" charset="0"/>
            </a:rPr>
            <a:t> services</a:t>
          </a:r>
        </a:p>
      </dsp:txBody>
      <dsp:txXfrm>
        <a:off x="2968727" y="2520423"/>
        <a:ext cx="3099041" cy="667770"/>
      </dsp:txXfrm>
    </dsp:sp>
    <dsp:sp modelId="{E8BFC82E-7E97-4F75-931C-B6D3B3FBC648}">
      <dsp:nvSpPr>
        <dsp:cNvPr id="0" name=""/>
        <dsp:cNvSpPr/>
      </dsp:nvSpPr>
      <dsp:spPr>
        <a:xfrm>
          <a:off x="3096344" y="3672553"/>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51EC5D-3FC0-45BD-9B0F-27A0B13230F9}">
      <dsp:nvSpPr>
        <dsp:cNvPr id="0" name=""/>
        <dsp:cNvSpPr/>
      </dsp:nvSpPr>
      <dsp:spPr>
        <a:xfrm>
          <a:off x="3438788" y="3188194"/>
          <a:ext cx="2628979" cy="91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endParaRPr lang="en-IN" sz="2000" b="0" kern="1200" dirty="0" smtClean="0">
            <a:latin typeface="Times New Roman" panose="02020603050405020304" pitchFamily="18" charset="0"/>
            <a:cs typeface="Times New Roman" panose="02020603050405020304" pitchFamily="18" charset="0"/>
          </a:endParaRPr>
        </a:p>
        <a:p>
          <a:pPr lvl="0" algn="l" defTabSz="889000">
            <a:lnSpc>
              <a:spcPct val="90000"/>
            </a:lnSpc>
            <a:spcBef>
              <a:spcPct val="0"/>
            </a:spcBef>
            <a:spcAft>
              <a:spcPct val="35000"/>
            </a:spcAft>
          </a:pPr>
          <a:r>
            <a:rPr lang="en-IN" sz="2000" b="0" kern="1200" dirty="0" smtClean="0">
              <a:latin typeface="Times New Roman" panose="02020603050405020304" pitchFamily="18" charset="0"/>
              <a:cs typeface="Times New Roman" panose="02020603050405020304" pitchFamily="18" charset="0"/>
            </a:rPr>
            <a:t>Compliance </a:t>
          </a:r>
          <a:r>
            <a:rPr lang="en-IN" sz="2000" b="0" kern="1200" dirty="0">
              <a:latin typeface="Times New Roman" panose="02020603050405020304" pitchFamily="18" charset="0"/>
              <a:cs typeface="Times New Roman" panose="02020603050405020304" pitchFamily="18" charset="0"/>
            </a:rPr>
            <a:t>with norms</a:t>
          </a:r>
        </a:p>
      </dsp:txBody>
      <dsp:txXfrm>
        <a:off x="3438788" y="3188194"/>
        <a:ext cx="2628979" cy="916408"/>
      </dsp:txXfrm>
    </dsp:sp>
    <dsp:sp modelId="{69FBEB11-7C18-4249-8B30-0E5FD630AF87}">
      <dsp:nvSpPr>
        <dsp:cNvPr id="0" name=""/>
        <dsp:cNvSpPr/>
      </dsp:nvSpPr>
      <dsp:spPr>
        <a:xfrm>
          <a:off x="6209111" y="597438"/>
          <a:ext cx="2826859" cy="33257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980829-BA74-4964-B545-277C6E8EFD11}">
      <dsp:nvSpPr>
        <dsp:cNvPr id="0" name=""/>
        <dsp:cNvSpPr/>
      </dsp:nvSpPr>
      <dsp:spPr>
        <a:xfrm>
          <a:off x="6209111" y="722339"/>
          <a:ext cx="207671" cy="20767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F33439-9CB5-4220-A3AA-D120867B1D93}">
      <dsp:nvSpPr>
        <dsp:cNvPr id="0" name=""/>
        <dsp:cNvSpPr/>
      </dsp:nvSpPr>
      <dsp:spPr>
        <a:xfrm>
          <a:off x="6209111" y="0"/>
          <a:ext cx="2826859" cy="597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en-IN" sz="2400" b="1" kern="1200" dirty="0">
              <a:latin typeface="Times New Roman" panose="02020603050405020304" pitchFamily="18" charset="0"/>
              <a:cs typeface="Times New Roman" panose="02020603050405020304" pitchFamily="18" charset="0"/>
            </a:rPr>
            <a:t>Monitoring</a:t>
          </a:r>
        </a:p>
      </dsp:txBody>
      <dsp:txXfrm>
        <a:off x="6209111" y="0"/>
        <a:ext cx="2826859" cy="597438"/>
      </dsp:txXfrm>
    </dsp:sp>
    <dsp:sp modelId="{73BC841E-767F-48A0-B5B4-F5E6211053EB}">
      <dsp:nvSpPr>
        <dsp:cNvPr id="0" name=""/>
        <dsp:cNvSpPr/>
      </dsp:nvSpPr>
      <dsp:spPr>
        <a:xfrm>
          <a:off x="6209111" y="1206414"/>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259449-D80E-4CB8-8D1E-F9C71CD3CBED}">
      <dsp:nvSpPr>
        <dsp:cNvPr id="0" name=""/>
        <dsp:cNvSpPr/>
      </dsp:nvSpPr>
      <dsp:spPr>
        <a:xfrm>
          <a:off x="6406991" y="1068212"/>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IN" sz="2000" kern="1200" dirty="0">
              <a:latin typeface="Times New Roman" panose="02020603050405020304" pitchFamily="18" charset="0"/>
              <a:cs typeface="Times New Roman" panose="02020603050405020304" pitchFamily="18" charset="0"/>
            </a:rPr>
            <a:t>Internal </a:t>
          </a:r>
        </a:p>
      </dsp:txBody>
      <dsp:txXfrm>
        <a:off x="6406991" y="1068212"/>
        <a:ext cx="2628979" cy="484070"/>
      </dsp:txXfrm>
    </dsp:sp>
    <dsp:sp modelId="{2E749BBA-40E5-41BB-B52F-5AD98121C5AC}">
      <dsp:nvSpPr>
        <dsp:cNvPr id="0" name=""/>
        <dsp:cNvSpPr/>
      </dsp:nvSpPr>
      <dsp:spPr>
        <a:xfrm>
          <a:off x="6209111" y="1690485"/>
          <a:ext cx="207666" cy="207666"/>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2D9211-D239-455B-8B35-FA64F254D9D3}">
      <dsp:nvSpPr>
        <dsp:cNvPr id="0" name=""/>
        <dsp:cNvSpPr/>
      </dsp:nvSpPr>
      <dsp:spPr>
        <a:xfrm>
          <a:off x="6406991" y="1552283"/>
          <a:ext cx="2628979" cy="48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IN" sz="2000" kern="1200" dirty="0">
              <a:latin typeface="Times New Roman" panose="02020603050405020304" pitchFamily="18" charset="0"/>
              <a:cs typeface="Times New Roman" panose="02020603050405020304" pitchFamily="18" charset="0"/>
            </a:rPr>
            <a:t>External</a:t>
          </a:r>
        </a:p>
      </dsp:txBody>
      <dsp:txXfrm>
        <a:off x="6406991" y="1552283"/>
        <a:ext cx="2628979" cy="48407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917CF9-1F17-4F6A-9524-9BA4652FEC48}" type="datetimeFigureOut">
              <a:rPr lang="en-IN" smtClean="0"/>
              <a:t>11-09-2023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9E0D88-8615-47D7-B552-54EAA322E17A}" type="slidenum">
              <a:rPr lang="en-IN" smtClean="0"/>
              <a:t>‹#›</a:t>
            </a:fld>
            <a:endParaRPr lang="en-IN"/>
          </a:p>
        </p:txBody>
      </p:sp>
    </p:spTree>
    <p:extLst>
      <p:ext uri="{BB962C8B-B14F-4D97-AF65-F5344CB8AC3E}">
        <p14:creationId xmlns:p14="http://schemas.microsoft.com/office/powerpoint/2010/main" val="376654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C9E0D88-8615-47D7-B552-54EAA322E17A}" type="slidenum">
              <a:rPr lang="en-IN" smtClean="0"/>
              <a:t>10</a:t>
            </a:fld>
            <a:endParaRPr lang="en-IN"/>
          </a:p>
        </p:txBody>
      </p:sp>
    </p:spTree>
    <p:extLst>
      <p:ext uri="{BB962C8B-B14F-4D97-AF65-F5344CB8AC3E}">
        <p14:creationId xmlns:p14="http://schemas.microsoft.com/office/powerpoint/2010/main" val="2403044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C9E0D88-8615-47D7-B552-54EAA322E17A}" type="slidenum">
              <a:rPr lang="en-IN" smtClean="0"/>
              <a:t>12</a:t>
            </a:fld>
            <a:endParaRPr lang="en-IN"/>
          </a:p>
        </p:txBody>
      </p:sp>
    </p:spTree>
    <p:extLst>
      <p:ext uri="{BB962C8B-B14F-4D97-AF65-F5344CB8AC3E}">
        <p14:creationId xmlns:p14="http://schemas.microsoft.com/office/powerpoint/2010/main" val="4650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D8C3EF7-CBD5-44C2-8AB4-9D46447EC664}" type="slidenum">
              <a:rPr lang="en-IN" smtClean="0"/>
              <a:t>14</a:t>
            </a:fld>
            <a:endParaRPr lang="en-IN"/>
          </a:p>
        </p:txBody>
      </p:sp>
    </p:spTree>
    <p:extLst>
      <p:ext uri="{BB962C8B-B14F-4D97-AF65-F5344CB8AC3E}">
        <p14:creationId xmlns:p14="http://schemas.microsoft.com/office/powerpoint/2010/main" val="1337354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D8C3EF7-CBD5-44C2-8AB4-9D46447EC664}" type="slidenum">
              <a:rPr lang="en-IN" smtClean="0"/>
              <a:t>18</a:t>
            </a:fld>
            <a:endParaRPr lang="en-IN"/>
          </a:p>
        </p:txBody>
      </p:sp>
    </p:spTree>
    <p:extLst>
      <p:ext uri="{BB962C8B-B14F-4D97-AF65-F5344CB8AC3E}">
        <p14:creationId xmlns:p14="http://schemas.microsoft.com/office/powerpoint/2010/main" val="3413711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C718FED-1A0E-45A3-8D72-42263F7AFD59}" type="datetimeFigureOut">
              <a:rPr lang="en-IN" smtClean="0"/>
              <a:t>11-09-2023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1768090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718FED-1A0E-45A3-8D72-42263F7AFD59}" type="datetimeFigureOut">
              <a:rPr lang="en-IN" smtClean="0"/>
              <a:t>11-09-2023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1086235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718FED-1A0E-45A3-8D72-42263F7AFD59}" type="datetimeFigureOut">
              <a:rPr lang="en-IN" smtClean="0"/>
              <a:t>11-09-2023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511532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C718FED-1A0E-45A3-8D72-42263F7AFD59}" type="datetimeFigureOut">
              <a:rPr lang="en-IN" smtClean="0"/>
              <a:t>11-09-2023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3742182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C718FED-1A0E-45A3-8D72-42263F7AFD59}" type="datetimeFigureOut">
              <a:rPr lang="en-IN" smtClean="0"/>
              <a:t>11-09-2023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3619814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C718FED-1A0E-45A3-8D72-42263F7AFD59}" type="datetimeFigureOut">
              <a:rPr lang="en-IN" smtClean="0"/>
              <a:t>11-09-2023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433825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18FED-1A0E-45A3-8D72-42263F7AFD59}" type="datetimeFigureOut">
              <a:rPr lang="en-IN" smtClean="0"/>
              <a:t>11-09-2023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2814858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18FED-1A0E-45A3-8D72-42263F7AFD59}" type="datetimeFigureOut">
              <a:rPr lang="en-IN" smtClean="0"/>
              <a:t>11-09-2023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1034601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18FED-1A0E-45A3-8D72-42263F7AFD59}" type="datetimeFigureOut">
              <a:rPr lang="en-IN" smtClean="0"/>
              <a:t>11-09-2023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149922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718FED-1A0E-45A3-8D72-42263F7AFD59}" type="datetimeFigureOut">
              <a:rPr lang="en-IN" smtClean="0"/>
              <a:t>11-09-2023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210839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718FED-1A0E-45A3-8D72-42263F7AFD59}" type="datetimeFigureOut">
              <a:rPr lang="en-IN" smtClean="0"/>
              <a:t>11-09-2023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6D9707-7B0A-4A82-ABBA-0802406E2CDE}" type="slidenum">
              <a:rPr lang="en-IN" smtClean="0"/>
              <a:t>‹#›</a:t>
            </a:fld>
            <a:endParaRPr lang="en-IN"/>
          </a:p>
        </p:txBody>
      </p:sp>
    </p:spTree>
    <p:extLst>
      <p:ext uri="{BB962C8B-B14F-4D97-AF65-F5344CB8AC3E}">
        <p14:creationId xmlns:p14="http://schemas.microsoft.com/office/powerpoint/2010/main" val="2074748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18FED-1A0E-45A3-8D72-42263F7AFD59}" type="datetimeFigureOut">
              <a:rPr lang="en-IN" smtClean="0"/>
              <a:t>11-09-2023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6D9707-7B0A-4A82-ABBA-0802406E2CDE}" type="slidenum">
              <a:rPr lang="en-IN" smtClean="0"/>
              <a:t>‹#›</a:t>
            </a:fld>
            <a:endParaRPr lang="en-IN"/>
          </a:p>
        </p:txBody>
      </p:sp>
    </p:spTree>
    <p:extLst>
      <p:ext uri="{BB962C8B-B14F-4D97-AF65-F5344CB8AC3E}">
        <p14:creationId xmlns:p14="http://schemas.microsoft.com/office/powerpoint/2010/main" val="3995400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nhmharyana.gov.in/page?id=214"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hyperlink" Target="https://nhm.gov.in/index1.php?lang=1&amp;level=2&amp;sublinkid=971&amp;lid=154"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itchFamily="18" charset="0"/>
                <a:cs typeface="Times New Roman" pitchFamily="18" charset="0"/>
              </a:rPr>
              <a:t>Previous Year Questions</a:t>
            </a:r>
            <a:endParaRPr lang="en-IN"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a:latin typeface="Times New Roman" pitchFamily="18" charset="0"/>
                <a:cs typeface="Times New Roman" pitchFamily="18" charset="0"/>
              </a:rPr>
              <a:t>Discuss in details the services indicated as essential and desirable that should be provided at CHC as per IPHS with special emphasis on National health programs through CHC. </a:t>
            </a:r>
            <a:r>
              <a:rPr lang="en-US" sz="2400" dirty="0" smtClean="0">
                <a:latin typeface="Times New Roman" pitchFamily="18" charset="0"/>
                <a:cs typeface="Times New Roman" pitchFamily="18" charset="0"/>
              </a:rPr>
              <a:t>2017 </a:t>
            </a:r>
          </a:p>
          <a:p>
            <a:pPr algn="just"/>
            <a:r>
              <a:rPr lang="en-US" sz="2400" dirty="0" smtClean="0">
                <a:latin typeface="Times New Roman" pitchFamily="18" charset="0"/>
                <a:cs typeface="Times New Roman" pitchFamily="18" charset="0"/>
              </a:rPr>
              <a:t>What </a:t>
            </a:r>
            <a:r>
              <a:rPr lang="en-US" sz="2400" dirty="0">
                <a:latin typeface="Times New Roman" pitchFamily="18" charset="0"/>
                <a:cs typeface="Times New Roman" pitchFamily="18" charset="0"/>
              </a:rPr>
              <a:t>are IPHS for health centers (SC). Write current status of those norms met by 3 tier system of health care in India. 2015, </a:t>
            </a:r>
            <a:r>
              <a:rPr lang="en-US" sz="2400" dirty="0" smtClean="0">
                <a:latin typeface="Times New Roman" pitchFamily="18" charset="0"/>
                <a:cs typeface="Times New Roman" pitchFamily="18" charset="0"/>
              </a:rPr>
              <a:t>2016</a:t>
            </a:r>
          </a:p>
          <a:p>
            <a:pPr algn="just"/>
            <a:r>
              <a:rPr lang="en-IN" sz="2400" dirty="0">
                <a:latin typeface="Times New Roman" pitchFamily="18" charset="0"/>
                <a:cs typeface="Times New Roman" pitchFamily="18" charset="0"/>
              </a:rPr>
              <a:t>IPHS for PHC. </a:t>
            </a:r>
            <a:r>
              <a:rPr lang="en-IN" sz="2400" dirty="0" smtClean="0">
                <a:latin typeface="Times New Roman" pitchFamily="18" charset="0"/>
                <a:cs typeface="Times New Roman" pitchFamily="18" charset="0"/>
              </a:rPr>
              <a:t>2016,2013</a:t>
            </a:r>
          </a:p>
          <a:p>
            <a:pPr marL="0" indent="0" algn="just">
              <a:buNone/>
            </a:pPr>
            <a:endParaRPr lang="en-US" sz="2400" dirty="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marL="0" indent="0" algn="just">
              <a:buNone/>
            </a:pPr>
            <a:endParaRPr lang="en-IN"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655330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
          <p:cNvSpPr txBox="1"/>
          <p:nvPr>
            <p:ph type="ctrTitle"/>
          </p:nvPr>
        </p:nvSpPr>
        <p:spPr>
          <a:xfrm>
            <a:off x="611560" y="764704"/>
            <a:ext cx="7772400" cy="1470000"/>
          </a:xfrm>
          <a:prstGeom prst="rect">
            <a:avLst/>
          </a:prstGeom>
          <a:gradFill>
            <a:gsLst>
              <a:gs pos="0">
                <a:srgbClr val="992D2B"/>
              </a:gs>
              <a:gs pos="80000">
                <a:srgbClr val="C93D39"/>
              </a:gs>
              <a:gs pos="100000">
                <a:srgbClr val="CD3A36"/>
              </a:gs>
            </a:gsLst>
            <a:lin ang="16200038" scaled="0"/>
          </a:gradFill>
          <a:ln cap="flat" cmpd="sng" w="9525">
            <a:solidFill>
              <a:srgbClr val="BD4B48"/>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5400"/>
              <a:buFont typeface="Calibri"/>
              <a:buNone/>
            </a:pPr>
            <a:br>
              <a:rPr lang="en-US" sz="5400">
                <a:solidFill>
                  <a:schemeClr val="lt1"/>
                </a:solidFill>
                <a:latin typeface="Calibri"/>
                <a:ea typeface="Calibri"/>
                <a:cs typeface="Calibri"/>
                <a:sym typeface="Calibri"/>
              </a:rPr>
            </a:br>
            <a:r>
              <a:rPr lang="en-US" sz="5400">
                <a:solidFill>
                  <a:schemeClr val="lt1"/>
                </a:solidFill>
                <a:latin typeface="Calibri"/>
                <a:ea typeface="Calibri"/>
                <a:cs typeface="Calibri"/>
                <a:sym typeface="Calibri"/>
              </a:rPr>
              <a:t>IPHS 2022 </a:t>
            </a:r>
            <a:endParaRPr sz="5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itchFamily="18" charset="0"/>
                <a:cs typeface="Times New Roman" pitchFamily="18" charset="0"/>
              </a:rPr>
              <a:t>OVERVIEW </a:t>
            </a:r>
            <a:endParaRPr lang="en-IN"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b="1" dirty="0" smtClean="0">
                <a:latin typeface="Times New Roman" panose="02020603050405020304" pitchFamily="18" charset="0"/>
                <a:cs typeface="Times New Roman" panose="02020603050405020304" pitchFamily="18" charset="0"/>
              </a:rPr>
              <a:t>What is IPHS?</a:t>
            </a:r>
          </a:p>
          <a:p>
            <a:r>
              <a:rPr lang="en-US" sz="2400" b="1" dirty="0" smtClean="0">
                <a:latin typeface="Times New Roman" panose="02020603050405020304" pitchFamily="18" charset="0"/>
                <a:cs typeface="Times New Roman" panose="02020603050405020304" pitchFamily="18" charset="0"/>
              </a:rPr>
              <a:t>Evolution </a:t>
            </a:r>
          </a:p>
          <a:p>
            <a:r>
              <a:rPr lang="en-US" sz="2400" b="1" dirty="0" smtClean="0">
                <a:latin typeface="Times New Roman" panose="02020603050405020304" pitchFamily="18" charset="0"/>
                <a:cs typeface="Times New Roman" panose="02020603050405020304" pitchFamily="18" charset="0"/>
              </a:rPr>
              <a:t>Objectives </a:t>
            </a:r>
          </a:p>
          <a:p>
            <a:r>
              <a:rPr lang="en-US" sz="2400" b="1" dirty="0" err="1" smtClean="0">
                <a:latin typeface="Times New Roman" panose="02020603050405020304" pitchFamily="18" charset="0"/>
                <a:cs typeface="Times New Roman" panose="02020603050405020304" pitchFamily="18" charset="0"/>
              </a:rPr>
              <a:t>Priciples</a:t>
            </a:r>
            <a:r>
              <a:rPr lang="en-US" sz="2400" b="1" dirty="0" smtClean="0">
                <a:latin typeface="Times New Roman" panose="02020603050405020304" pitchFamily="18" charset="0"/>
                <a:cs typeface="Times New Roman" panose="02020603050405020304" pitchFamily="18" charset="0"/>
              </a:rPr>
              <a:t> </a:t>
            </a:r>
          </a:p>
          <a:p>
            <a:r>
              <a:rPr lang="en-US" sz="2400" b="1" dirty="0" smtClean="0">
                <a:latin typeface="Times New Roman" panose="02020603050405020304" pitchFamily="18" charset="0"/>
                <a:cs typeface="Times New Roman" panose="02020603050405020304" pitchFamily="18" charset="0"/>
              </a:rPr>
              <a:t>Components of Revised IPHS</a:t>
            </a:r>
          </a:p>
          <a:p>
            <a:r>
              <a:rPr lang="en-US" sz="2400" b="1" dirty="0">
                <a:latin typeface="Times New Roman" pitchFamily="18" charset="0"/>
                <a:cs typeface="Times New Roman" pitchFamily="18" charset="0"/>
              </a:rPr>
              <a:t>D</a:t>
            </a:r>
            <a:r>
              <a:rPr lang="en-US" sz="2400" b="1" dirty="0" smtClean="0">
                <a:latin typeface="Times New Roman" panose="02020603050405020304" pitchFamily="18" charset="0"/>
                <a:cs typeface="Times New Roman" panose="02020603050405020304" pitchFamily="18" charset="0"/>
              </a:rPr>
              <a:t>ifferences between the two versions</a:t>
            </a:r>
          </a:p>
          <a:p>
            <a:r>
              <a:rPr lang="en-US" sz="2400" b="1" dirty="0" smtClean="0">
                <a:latin typeface="Times New Roman" panose="02020603050405020304" pitchFamily="18" charset="0"/>
                <a:cs typeface="Times New Roman" panose="02020603050405020304" pitchFamily="18" charset="0"/>
              </a:rPr>
              <a:t>SWOT analysis of IPHS 2022</a:t>
            </a:r>
          </a:p>
          <a:p>
            <a:r>
              <a:rPr lang="en-US" sz="2400" b="1" dirty="0" smtClean="0">
                <a:latin typeface="Times New Roman" panose="02020603050405020304" pitchFamily="18" charset="0"/>
                <a:cs typeface="Times New Roman" panose="02020603050405020304" pitchFamily="18" charset="0"/>
              </a:rPr>
              <a:t>Key </a:t>
            </a:r>
            <a:r>
              <a:rPr lang="en-US" sz="2400" b="1" dirty="0">
                <a:latin typeface="Times New Roman" pitchFamily="18" charset="0"/>
                <a:cs typeface="Times New Roman" pitchFamily="18" charset="0"/>
              </a:rPr>
              <a:t>barriers and state-level initiatives</a:t>
            </a:r>
            <a:r>
              <a:rPr lang="en-US" sz="2400" b="1" dirty="0" smtClean="0">
                <a:latin typeface="Times New Roman" panose="02020603050405020304" pitchFamily="18" charset="0"/>
                <a:cs typeface="Times New Roman" panose="02020603050405020304" pitchFamily="18" charset="0"/>
              </a:rPr>
              <a:t> </a:t>
            </a:r>
          </a:p>
          <a:p>
            <a:r>
              <a:rPr lang="en-US" sz="2400" b="1" dirty="0" smtClean="0">
                <a:latin typeface="Times New Roman" panose="02020603050405020304" pitchFamily="18" charset="0"/>
                <a:cs typeface="Times New Roman" panose="02020603050405020304" pitchFamily="18" charset="0"/>
              </a:rPr>
              <a:t>Haryana</a:t>
            </a:r>
          </a:p>
          <a:p>
            <a:endParaRPr lang="en-US" sz="2400" b="1" dirty="0" smtClean="0">
              <a:latin typeface="Times New Roman" panose="02020603050405020304" pitchFamily="18" charset="0"/>
              <a:cs typeface="Times New Roman" panose="02020603050405020304" pitchFamily="18" charset="0"/>
            </a:endParaRPr>
          </a:p>
          <a:p>
            <a:endParaRPr lang="en-IN"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972368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t>INDIAN PUBLIC HEALTH STANDARDS</a:t>
            </a:r>
            <a:endParaRPr lang="en-US" sz="3200" b="1">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7544" y="1340768"/>
            <a:ext cx="8229600" cy="5184576"/>
          </a:xfrm>
        </p:spPr>
        <p:txBody>
          <a:bodyPr>
            <a:normAutofit lnSpcReduction="10000"/>
          </a:bodyPr>
          <a:lstStyle/>
          <a:p>
            <a:pPr algn="just">
              <a:lnSpc>
                <a:spcPct val="150000"/>
              </a:lnSpc>
            </a:pPr>
            <a:r>
              <a:rPr lang="en-US" sz="2400" dirty="0">
                <a:latin typeface="Times New Roman" panose="02020603050405020304" pitchFamily="18" charset="0"/>
                <a:cs typeface="Times New Roman" panose="02020603050405020304" pitchFamily="18" charset="0"/>
                <a:sym typeface="+mn-ea"/>
              </a:rPr>
              <a:t>A set of uniform standards to provide norms and benchmarks for quality public health facilities at all levels</a:t>
            </a: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rPr>
              <a:t>Deliver quality services to all citizens with dignity and respect. </a:t>
            </a:r>
          </a:p>
          <a:p>
            <a:pPr algn="just">
              <a:lnSpc>
                <a:spcPct val="150000"/>
              </a:lnSpc>
            </a:pPr>
            <a:r>
              <a:rPr lang="en-US" sz="2400" dirty="0">
                <a:latin typeface="Times New Roman" panose="02020603050405020304" pitchFamily="18" charset="0"/>
                <a:cs typeface="Times New Roman" panose="02020603050405020304" pitchFamily="18" charset="0"/>
                <a:sym typeface="+mn-ea"/>
              </a:rPr>
              <a:t>Reference point for public health care infrastructure planning and </a:t>
            </a:r>
            <a:r>
              <a:rPr lang="en-US" sz="2400" dirty="0" err="1">
                <a:latin typeface="Times New Roman" panose="02020603050405020304" pitchFamily="18" charset="0"/>
                <a:cs typeface="Times New Roman" panose="02020603050405020304" pitchFamily="18" charset="0"/>
                <a:sym typeface="+mn-ea"/>
              </a:rPr>
              <a:t>upgradation</a:t>
            </a:r>
            <a:r>
              <a:rPr lang="en-US" sz="2400" dirty="0">
                <a:latin typeface="Times New Roman" panose="02020603050405020304" pitchFamily="18" charset="0"/>
                <a:cs typeface="Times New Roman" panose="02020603050405020304" pitchFamily="18" charset="0"/>
                <a:sym typeface="+mn-ea"/>
              </a:rPr>
              <a:t> in the States and UTs. </a:t>
            </a:r>
            <a:endParaRPr lang="en-US" sz="2400" dirty="0" smtClean="0">
              <a:latin typeface="Times New Roman" panose="02020603050405020304" pitchFamily="18" charset="0"/>
              <a:cs typeface="Times New Roman" panose="02020603050405020304" pitchFamily="18" charset="0"/>
              <a:sym typeface="+mn-ea"/>
            </a:endParaRPr>
          </a:p>
          <a:p>
            <a:pPr algn="just">
              <a:lnSpc>
                <a:spcPct val="150000"/>
              </a:lnSpc>
            </a:pPr>
            <a:r>
              <a:rPr lang="en-US" sz="2400" dirty="0">
                <a:latin typeface="Times New Roman" panose="02020603050405020304" pitchFamily="18" charset="0"/>
                <a:cs typeface="Times New Roman" panose="02020603050405020304" pitchFamily="18" charset="0"/>
                <a:sym typeface="+mn-ea"/>
              </a:rPr>
              <a:t>Designed to provide guidance on the health system components such as infrastructure, human resource, drugs, diagnostics, equipment, quality, and governance requirements for delivering health services at these facilities</a:t>
            </a:r>
            <a:endParaRPr lang="en-US" sz="2400" dirty="0">
              <a:latin typeface="Times New Roman" panose="02020603050405020304" pitchFamily="18" charset="0"/>
              <a:cs typeface="Times New Roman" panose="02020603050405020304" pitchFamily="18" charset="0"/>
            </a:endParaRPr>
          </a:p>
          <a:p>
            <a:pPr marL="0" indent="0" algn="just">
              <a:lnSpc>
                <a:spcPct val="150000"/>
              </a:lnSpc>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937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 id="{403F06FD-F93B-CD44-2D41-A52BB1872BBE}"/>
              </a:ext>
            </a:extLst>
          </p:cNvPr>
          <p:cNvGraphicFramePr/>
          <p:nvPr>
            <p:extLst>
              <p:ext uri="{D42A27DB-BD31-4B8C-83A1-F6EECF244321}">
                <p14:modId xmlns:p14="http://schemas.microsoft.com/office/powerpoint/2010/main" val="2532577574"/>
              </p:ext>
            </p:extLst>
          </p:nvPr>
        </p:nvGraphicFramePr>
        <p:xfrm>
          <a:off x="1524000" y="1159502"/>
          <a:ext cx="6096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xmlns="" id="{D8E56CC9-6E1A-E8CD-6C57-9624D0F35AC1}"/>
              </a:ext>
            </a:extLst>
          </p:cNvPr>
          <p:cNvSpPr txBox="1"/>
          <p:nvPr/>
        </p:nvSpPr>
        <p:spPr>
          <a:xfrm>
            <a:off x="1197975" y="266217"/>
            <a:ext cx="6927449" cy="707886"/>
          </a:xfrm>
          <a:prstGeom prst="rect">
            <a:avLst/>
          </a:prstGeom>
          <a:solidFill>
            <a:schemeClr val="bg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4000" b="1" dirty="0">
                <a:latin typeface="New times roman"/>
              </a:rPr>
              <a:t>Evolution over the years</a:t>
            </a:r>
          </a:p>
        </p:txBody>
      </p:sp>
    </p:spTree>
    <p:extLst>
      <p:ext uri="{BB962C8B-B14F-4D97-AF65-F5344CB8AC3E}">
        <p14:creationId xmlns:p14="http://schemas.microsoft.com/office/powerpoint/2010/main" val="1390793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solidFill>
                  <a:schemeClr val="accent5">
                    <a:lumMod val="75000"/>
                  </a:schemeClr>
                </a:solidFill>
                <a:latin typeface="Times New Roman" panose="02020603050405020304" pitchFamily="18" charset="0"/>
                <a:cs typeface="Times New Roman" panose="02020603050405020304" pitchFamily="18" charset="0"/>
              </a:rPr>
              <a:t>CURRENT </a:t>
            </a: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 CRITICISMS OF HEALTHCARE</a:t>
            </a:r>
            <a:endParaRPr lang="en-US" sz="32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lnSpc>
                <a:spcPct val="150000"/>
              </a:lnSpc>
              <a:buNone/>
            </a:pPr>
            <a:r>
              <a:rPr lang="en-US" sz="2000" b="1" dirty="0">
                <a:solidFill>
                  <a:schemeClr val="accent3">
                    <a:lumMod val="75000"/>
                  </a:schemeClr>
                </a:solidFill>
                <a:latin typeface="Times New Roman" panose="02020603050405020304" pitchFamily="18" charset="0"/>
                <a:cs typeface="Times New Roman" panose="02020603050405020304" pitchFamily="18" charset="0"/>
              </a:rPr>
              <a:t>Predominantly Urban</a:t>
            </a:r>
            <a:r>
              <a:rPr lang="en-US" sz="2000" b="1" dirty="0">
                <a:latin typeface="Times New Roman" panose="02020603050405020304" pitchFamily="18" charset="0"/>
                <a:cs typeface="Times New Roman" panose="02020603050405020304" pitchFamily="18" charset="0"/>
              </a:rPr>
              <a:t>	    </a:t>
            </a:r>
            <a:r>
              <a:rPr lang="en-US" sz="2000" b="1" dirty="0">
                <a:solidFill>
                  <a:schemeClr val="accent6"/>
                </a:solidFill>
                <a:latin typeface="Times New Roman" panose="02020603050405020304" pitchFamily="18" charset="0"/>
                <a:cs typeface="Times New Roman" panose="02020603050405020304" pitchFamily="18" charset="0"/>
              </a:rPr>
              <a:t>Curative</a:t>
            </a:r>
            <a:r>
              <a:rPr lang="en-US" sz="2000" b="1" dirty="0">
                <a:latin typeface="Times New Roman" panose="02020603050405020304" pitchFamily="18" charset="0"/>
                <a:cs typeface="Times New Roman" panose="02020603050405020304" pitchFamily="18" charset="0"/>
              </a:rPr>
              <a:t>	         </a:t>
            </a:r>
            <a:r>
              <a:rPr lang="en-US" sz="2000" b="1" dirty="0">
                <a:solidFill>
                  <a:schemeClr val="accent2"/>
                </a:solidFill>
                <a:latin typeface="Times New Roman" panose="02020603050405020304" pitchFamily="18" charset="0"/>
                <a:cs typeface="Times New Roman" panose="02020603050405020304" pitchFamily="18" charset="0"/>
              </a:rPr>
              <a:t>Caters to a small </a:t>
            </a:r>
            <a:r>
              <a:rPr lang="en-US" sz="2000" b="1" dirty="0">
                <a:solidFill>
                  <a:schemeClr val="accent3">
                    <a:lumMod val="75000"/>
                  </a:schemeClr>
                </a:solidFill>
                <a:latin typeface="Times New Roman" panose="02020603050405020304" pitchFamily="18" charset="0"/>
                <a:cs typeface="Times New Roman" panose="02020603050405020304" pitchFamily="18" charset="0"/>
              </a:rPr>
              <a:t>population</a:t>
            </a:r>
          </a:p>
          <a:p>
            <a:pPr marL="0" indent="0">
              <a:lnSpc>
                <a:spcPct val="150000"/>
              </a:lnSpc>
              <a:buNone/>
            </a:pPr>
            <a:endParaRPr lang="en-US" sz="2800" b="1" dirty="0">
              <a:latin typeface="Times New Roman" panose="02020603050405020304" pitchFamily="18" charset="0"/>
              <a:cs typeface="Times New Roman" panose="02020603050405020304" pitchFamily="18" charset="0"/>
            </a:endParaRPr>
          </a:p>
          <a:p>
            <a:pPr marL="0" indent="0">
              <a:lnSpc>
                <a:spcPct val="150000"/>
              </a:lnSpc>
              <a:buNone/>
            </a:pPr>
            <a:endParaRPr lang="en-US" sz="2800" b="1" dirty="0">
              <a:latin typeface="Times New Roman" panose="02020603050405020304" pitchFamily="18" charset="0"/>
              <a:cs typeface="Times New Roman" panose="02020603050405020304" pitchFamily="18" charset="0"/>
            </a:endParaRPr>
          </a:p>
          <a:p>
            <a:pPr marL="0" indent="0">
              <a:lnSpc>
                <a:spcPct val="150000"/>
              </a:lnSpc>
              <a:buNone/>
            </a:pPr>
            <a:endParaRPr lang="en-US" sz="2800" b="1" dirty="0">
              <a:latin typeface="Times New Roman" panose="02020603050405020304" pitchFamily="18" charset="0"/>
              <a:cs typeface="Times New Roman" panose="02020603050405020304" pitchFamily="18" charset="0"/>
            </a:endParaRPr>
          </a:p>
          <a:p>
            <a:pPr marL="0" indent="0">
              <a:lnSpc>
                <a:spcPct val="150000"/>
              </a:lnSpc>
              <a:buNone/>
            </a:pPr>
            <a:endParaRPr lang="en-US" sz="2800" b="1" dirty="0">
              <a:latin typeface="Times New Roman" panose="02020603050405020304" pitchFamily="18" charset="0"/>
              <a:cs typeface="Times New Roman" panose="02020603050405020304" pitchFamily="18" charset="0"/>
            </a:endParaRPr>
          </a:p>
          <a:p>
            <a:pPr marL="0" indent="0">
              <a:lnSpc>
                <a:spcPct val="150000"/>
              </a:lnSpc>
              <a:buNone/>
            </a:pPr>
            <a:endParaRPr lang="en-US" sz="2800" b="1" dirty="0">
              <a:latin typeface="Times New Roman" panose="02020603050405020304" pitchFamily="18" charset="0"/>
              <a:cs typeface="Times New Roman" panose="02020603050405020304" pitchFamily="18" charset="0"/>
            </a:endParaRPr>
          </a:p>
        </p:txBody>
      </p:sp>
      <p:pic>
        <p:nvPicPr>
          <p:cNvPr id="107" name="Picture 106"/>
          <p:cNvPicPr/>
          <p:nvPr/>
        </p:nvPicPr>
        <p:blipFill>
          <a:blip r:embed="rId3"/>
          <a:stretch>
            <a:fillRect/>
          </a:stretch>
        </p:blipFill>
        <p:spPr>
          <a:xfrm>
            <a:off x="4572000" y="3429000"/>
            <a:ext cx="0" cy="0"/>
          </a:xfrm>
          <a:prstGeom prst="rect">
            <a:avLst/>
          </a:prstGeom>
          <a:noFill/>
          <a:ln w="9525">
            <a:noFill/>
          </a:ln>
        </p:spPr>
      </p:pic>
      <p:pic>
        <p:nvPicPr>
          <p:cNvPr id="108" name="Picture 107"/>
          <p:cNvPicPr/>
          <p:nvPr/>
        </p:nvPicPr>
        <p:blipFill>
          <a:blip r:embed="rId3"/>
          <a:stretch>
            <a:fillRect/>
          </a:stretch>
        </p:blipFill>
        <p:spPr>
          <a:xfrm>
            <a:off x="628650" y="2949575"/>
            <a:ext cx="2436495" cy="2533650"/>
          </a:xfrm>
          <a:prstGeom prst="rect">
            <a:avLst/>
          </a:prstGeom>
          <a:noFill/>
          <a:ln w="9525">
            <a:noFill/>
          </a:ln>
        </p:spPr>
      </p:pic>
      <p:pic>
        <p:nvPicPr>
          <p:cNvPr id="109" name="Picture 108"/>
          <p:cNvPicPr/>
          <p:nvPr/>
        </p:nvPicPr>
        <p:blipFill>
          <a:blip r:embed="rId4"/>
          <a:stretch>
            <a:fillRect/>
          </a:stretch>
        </p:blipFill>
        <p:spPr>
          <a:xfrm>
            <a:off x="4572000" y="3429000"/>
            <a:ext cx="0" cy="0"/>
          </a:xfrm>
          <a:prstGeom prst="rect">
            <a:avLst/>
          </a:prstGeom>
          <a:noFill/>
          <a:ln w="9525">
            <a:noFill/>
          </a:ln>
        </p:spPr>
      </p:pic>
      <p:pic>
        <p:nvPicPr>
          <p:cNvPr id="110" name="Picture 109"/>
          <p:cNvPicPr/>
          <p:nvPr/>
        </p:nvPicPr>
        <p:blipFill>
          <a:blip r:embed="rId4"/>
          <a:stretch>
            <a:fillRect/>
          </a:stretch>
        </p:blipFill>
        <p:spPr>
          <a:xfrm>
            <a:off x="3214212" y="2949575"/>
            <a:ext cx="2019776" cy="2533650"/>
          </a:xfrm>
          <a:prstGeom prst="rect">
            <a:avLst/>
          </a:prstGeom>
          <a:noFill/>
          <a:ln w="9525">
            <a:noFill/>
          </a:ln>
        </p:spPr>
      </p:pic>
      <p:pic>
        <p:nvPicPr>
          <p:cNvPr id="111" name="Picture 110"/>
          <p:cNvPicPr/>
          <p:nvPr/>
        </p:nvPicPr>
        <p:blipFill>
          <a:blip r:embed="rId5"/>
          <a:stretch>
            <a:fillRect/>
          </a:stretch>
        </p:blipFill>
        <p:spPr>
          <a:xfrm>
            <a:off x="4572000" y="3429000"/>
            <a:ext cx="0" cy="0"/>
          </a:xfrm>
          <a:prstGeom prst="rect">
            <a:avLst/>
          </a:prstGeom>
          <a:noFill/>
          <a:ln w="9525">
            <a:noFill/>
          </a:ln>
        </p:spPr>
      </p:pic>
      <p:pic>
        <p:nvPicPr>
          <p:cNvPr id="112" name="Picture 111"/>
          <p:cNvPicPr/>
          <p:nvPr/>
        </p:nvPicPr>
        <p:blipFill>
          <a:blip r:embed="rId5"/>
          <a:stretch>
            <a:fillRect/>
          </a:stretch>
        </p:blipFill>
        <p:spPr>
          <a:xfrm>
            <a:off x="5383054" y="2856866"/>
            <a:ext cx="2981325" cy="2626995"/>
          </a:xfrm>
          <a:prstGeom prst="rect">
            <a:avLst/>
          </a:prstGeom>
          <a:noFill/>
          <a:ln w="9525">
            <a:noFill/>
          </a:ln>
        </p:spPr>
      </p:pic>
    </p:spTree>
    <p:extLst>
      <p:ext uri="{BB962C8B-B14F-4D97-AF65-F5344CB8AC3E}">
        <p14:creationId xmlns:p14="http://schemas.microsoft.com/office/powerpoint/2010/main" val="2263721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4E38F41-9894-48EA-2B65-8474BEE0A3EF}"/>
              </a:ext>
            </a:extLst>
          </p:cNvPr>
          <p:cNvSpPr txBox="1"/>
          <p:nvPr/>
        </p:nvSpPr>
        <p:spPr>
          <a:xfrm>
            <a:off x="868101" y="555586"/>
            <a:ext cx="7248646"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4800" b="1" dirty="0">
                <a:latin typeface="Times New Roman" panose="02020603050405020304" pitchFamily="18" charset="0"/>
                <a:cs typeface="Times New Roman" panose="02020603050405020304" pitchFamily="18" charset="0"/>
              </a:rPr>
              <a:t>Objectives</a:t>
            </a:r>
          </a:p>
        </p:txBody>
      </p:sp>
      <p:pic>
        <p:nvPicPr>
          <p:cNvPr id="4" name="Picture 3">
            <a:extLst>
              <a:ext uri="{FF2B5EF4-FFF2-40B4-BE49-F238E27FC236}">
                <a16:creationId xmlns:a16="http://schemas.microsoft.com/office/drawing/2014/main" xmlns="" id="{7D0372FA-9851-D635-FB9B-FE40A383AAF2}"/>
              </a:ext>
            </a:extLst>
          </p:cNvPr>
          <p:cNvPicPr>
            <a:picLocks noChangeAspect="1"/>
          </p:cNvPicPr>
          <p:nvPr/>
        </p:nvPicPr>
        <p:blipFill>
          <a:blip r:embed="rId2"/>
          <a:stretch>
            <a:fillRect/>
          </a:stretch>
        </p:blipFill>
        <p:spPr>
          <a:xfrm>
            <a:off x="868101" y="555586"/>
            <a:ext cx="972274" cy="1070676"/>
          </a:xfrm>
          <a:prstGeom prst="rect">
            <a:avLst/>
          </a:prstGeom>
        </p:spPr>
      </p:pic>
      <p:graphicFrame>
        <p:nvGraphicFramePr>
          <p:cNvPr id="5" name="Diagram 4">
            <a:extLst>
              <a:ext uri="{FF2B5EF4-FFF2-40B4-BE49-F238E27FC236}">
                <a16:creationId xmlns:a16="http://schemas.microsoft.com/office/drawing/2014/main" xmlns="" id="{6F6A76DB-6089-1E91-BE39-FDBEBD2D015F}"/>
              </a:ext>
            </a:extLst>
          </p:cNvPr>
          <p:cNvGraphicFramePr/>
          <p:nvPr>
            <p:extLst>
              <p:ext uri="{D42A27DB-BD31-4B8C-83A1-F6EECF244321}">
                <p14:modId xmlns:p14="http://schemas.microsoft.com/office/powerpoint/2010/main" val="3809471016"/>
              </p:ext>
            </p:extLst>
          </p:nvPr>
        </p:nvGraphicFramePr>
        <p:xfrm>
          <a:off x="868101" y="1715085"/>
          <a:ext cx="7248646" cy="49345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7641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rPr>
              <a:t>INDIAN PUBLIC HEALTH STANDARDS 2022</a:t>
            </a:r>
            <a:br>
              <a:rPr lang="en-US" sz="3200" b="1">
                <a:solidFill>
                  <a:schemeClr val="accent5">
                    <a:lumMod val="75000"/>
                  </a:schemeClr>
                </a:solidFill>
                <a:latin typeface="Times New Roman" panose="02020603050405020304" pitchFamily="18" charset="0"/>
                <a:cs typeface="Times New Roman" panose="02020603050405020304" pitchFamily="18" charset="0"/>
              </a:rPr>
            </a:br>
            <a:r>
              <a:rPr lang="en-US" sz="3200" b="1">
                <a:solidFill>
                  <a:schemeClr val="accent5">
                    <a:lumMod val="75000"/>
                  </a:schemeClr>
                </a:solidFill>
                <a:latin typeface="Times New Roman" panose="02020603050405020304" pitchFamily="18" charset="0"/>
                <a:cs typeface="Times New Roman" panose="02020603050405020304" pitchFamily="18" charset="0"/>
              </a:rPr>
              <a:t>MAJOR ADDITIONS</a:t>
            </a:r>
          </a:p>
        </p:txBody>
      </p:sp>
      <p:sp>
        <p:nvSpPr>
          <p:cNvPr id="4" name="Rectangles 3"/>
          <p:cNvSpPr/>
          <p:nvPr/>
        </p:nvSpPr>
        <p:spPr>
          <a:xfrm>
            <a:off x="188119" y="2099945"/>
            <a:ext cx="2629376" cy="1421130"/>
          </a:xfrm>
          <a:prstGeom prst="rect">
            <a:avLst/>
          </a:prstGeom>
          <a:ln w="28575" cmpd="sng">
            <a:solidFill>
              <a:schemeClr val="accent1">
                <a:shade val="50000"/>
              </a:schemeClr>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a:latin typeface="Times New Roman" panose="02020603050405020304" pitchFamily="18" charset="0"/>
                <a:cs typeface="Times New Roman" panose="02020603050405020304" pitchFamily="18" charset="0"/>
                <a:sym typeface="+mn-ea"/>
              </a:rPr>
              <a:t>Health and Wellness Centres</a:t>
            </a:r>
          </a:p>
        </p:txBody>
      </p:sp>
      <p:sp>
        <p:nvSpPr>
          <p:cNvPr id="5" name="Rectangles 4"/>
          <p:cNvSpPr/>
          <p:nvPr/>
        </p:nvSpPr>
        <p:spPr>
          <a:xfrm>
            <a:off x="3257551" y="2099945"/>
            <a:ext cx="2629376" cy="1421130"/>
          </a:xfrm>
          <a:prstGeom prst="rect">
            <a:avLst/>
          </a:prstGeom>
          <a:ln w="28575" cmpd="sng">
            <a:solidFill>
              <a:schemeClr val="accent1">
                <a:shade val="50000"/>
              </a:schemeClr>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a:latin typeface="Times New Roman" panose="02020603050405020304" pitchFamily="18" charset="0"/>
                <a:cs typeface="Times New Roman" panose="02020603050405020304" pitchFamily="18" charset="0"/>
                <a:sym typeface="+mn-ea"/>
              </a:rPr>
              <a:t>Urban Health</a:t>
            </a:r>
          </a:p>
        </p:txBody>
      </p:sp>
      <p:sp>
        <p:nvSpPr>
          <p:cNvPr id="6" name="Rectangles 5"/>
          <p:cNvSpPr/>
          <p:nvPr/>
        </p:nvSpPr>
        <p:spPr>
          <a:xfrm>
            <a:off x="6326982" y="2099945"/>
            <a:ext cx="2629376" cy="1421130"/>
          </a:xfrm>
          <a:prstGeom prst="rect">
            <a:avLst/>
          </a:prstGeom>
          <a:ln w="28575" cmpd="sng">
            <a:solidFill>
              <a:schemeClr val="accent1">
                <a:shade val="50000"/>
              </a:schemeClr>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a:latin typeface="Times New Roman" panose="02020603050405020304" pitchFamily="18" charset="0"/>
                <a:cs typeface="Times New Roman" panose="02020603050405020304" pitchFamily="18" charset="0"/>
                <a:sym typeface="+mn-ea"/>
              </a:rPr>
              <a:t>Critical Care</a:t>
            </a:r>
          </a:p>
        </p:txBody>
      </p:sp>
      <p:sp>
        <p:nvSpPr>
          <p:cNvPr id="8" name="Rectangles 7"/>
          <p:cNvSpPr/>
          <p:nvPr/>
        </p:nvSpPr>
        <p:spPr>
          <a:xfrm>
            <a:off x="1820704" y="4172585"/>
            <a:ext cx="2629376" cy="1421130"/>
          </a:xfrm>
          <a:prstGeom prst="rect">
            <a:avLst/>
          </a:prstGeom>
          <a:ln w="28575" cmpd="sng">
            <a:solidFill>
              <a:schemeClr val="accent1">
                <a:shade val="50000"/>
              </a:schemeClr>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a:latin typeface="Times New Roman" panose="02020603050405020304" pitchFamily="18" charset="0"/>
                <a:cs typeface="Times New Roman" panose="02020603050405020304" pitchFamily="18" charset="0"/>
                <a:sym typeface="+mn-ea"/>
              </a:rPr>
              <a:t>Time to Care</a:t>
            </a:r>
          </a:p>
        </p:txBody>
      </p:sp>
      <p:sp>
        <p:nvSpPr>
          <p:cNvPr id="9" name="Rectangles 8"/>
          <p:cNvSpPr/>
          <p:nvPr/>
        </p:nvSpPr>
        <p:spPr>
          <a:xfrm>
            <a:off x="4890136" y="4172585"/>
            <a:ext cx="2629376" cy="1421130"/>
          </a:xfrm>
          <a:prstGeom prst="rect">
            <a:avLst/>
          </a:prstGeom>
          <a:ln w="28575" cmpd="sng">
            <a:solidFill>
              <a:schemeClr val="accent1">
                <a:shade val="50000"/>
              </a:schemeClr>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a:latin typeface="Times New Roman" panose="02020603050405020304" pitchFamily="18" charset="0"/>
                <a:cs typeface="Times New Roman" panose="02020603050405020304" pitchFamily="18" charset="0"/>
                <a:sym typeface="+mn-ea"/>
              </a:rPr>
              <a:t>Screening and Surveillance</a:t>
            </a:r>
          </a:p>
        </p:txBody>
      </p:sp>
    </p:spTree>
    <p:extLst>
      <p:ext uri="{BB962C8B-B14F-4D97-AF65-F5344CB8AC3E}">
        <p14:creationId xmlns:p14="http://schemas.microsoft.com/office/powerpoint/2010/main" val="427049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8" grpId="0" animBg="1"/>
      <p:bldP spid="8" grpId="1" animBg="1"/>
      <p:bldP spid="9" grpId="0" animBg="1"/>
      <p:bldP spid="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half" idx="1"/>
          </p:nvPr>
        </p:nvGraphicFramePr>
        <p:xfrm>
          <a:off x="-64" y="1310640"/>
          <a:ext cx="2281367" cy="4351338"/>
        </p:xfrm>
        <a:graphic>
          <a:graphicData uri="http://schemas.openxmlformats.org/presentationml/2006/ole">
            <mc:AlternateContent xmlns:mc="http://schemas.openxmlformats.org/markup-compatibility/2006">
              <mc:Choice xmlns:v="urn:schemas-microsoft-com:vml" Requires="v">
                <p:oleObj spid="_x0000_s3286" r:id="rId3" imgW="5067300" imgH="7248525" progId="Paint.Picture">
                  <p:embed/>
                </p:oleObj>
              </mc:Choice>
              <mc:Fallback>
                <p:oleObj r:id="rId3" imgW="5067300" imgH="7248525" progId="Paint.Picture">
                  <p:embed/>
                  <p:pic>
                    <p:nvPicPr>
                      <p:cNvPr id="0" name=""/>
                      <p:cNvPicPr/>
                      <p:nvPr/>
                    </p:nvPicPr>
                    <p:blipFill>
                      <a:blip r:embed="rId4"/>
                      <a:stretch>
                        <a:fillRect/>
                      </a:stretch>
                    </p:blipFill>
                    <p:spPr>
                      <a:xfrm>
                        <a:off x="-64" y="1310640"/>
                        <a:ext cx="2281367" cy="4351338"/>
                      </a:xfrm>
                      <a:prstGeom prst="rect">
                        <a:avLst/>
                      </a:prstGeom>
                    </p:spPr>
                  </p:pic>
                </p:oleObj>
              </mc:Fallback>
            </mc:AlternateContent>
          </a:graphicData>
        </a:graphic>
      </p:graphicFrame>
      <p:graphicFrame>
        <p:nvGraphicFramePr>
          <p:cNvPr id="7" name="Content Placeholder 6"/>
          <p:cNvGraphicFramePr>
            <a:graphicFrameLocks noGrp="1"/>
          </p:cNvGraphicFramePr>
          <p:nvPr>
            <p:ph sz="half" idx="2"/>
          </p:nvPr>
        </p:nvGraphicFramePr>
        <p:xfrm>
          <a:off x="2257427" y="1310640"/>
          <a:ext cx="2308856" cy="4351338"/>
        </p:xfrm>
        <a:graphic>
          <a:graphicData uri="http://schemas.openxmlformats.org/presentationml/2006/ole">
            <mc:AlternateContent xmlns:mc="http://schemas.openxmlformats.org/markup-compatibility/2006">
              <mc:Choice xmlns:v="urn:schemas-microsoft-com:vml" Requires="v">
                <p:oleObj spid="_x0000_s3287" r:id="rId5" imgW="5114925" imgH="7229475" progId="Paint.Picture">
                  <p:embed/>
                </p:oleObj>
              </mc:Choice>
              <mc:Fallback>
                <p:oleObj r:id="rId5" imgW="5114925" imgH="7229475" progId="Paint.Picture">
                  <p:embed/>
                  <p:pic>
                    <p:nvPicPr>
                      <p:cNvPr id="0" name=""/>
                      <p:cNvPicPr/>
                      <p:nvPr/>
                    </p:nvPicPr>
                    <p:blipFill>
                      <a:blip r:embed="rId6"/>
                      <a:stretch>
                        <a:fillRect/>
                      </a:stretch>
                    </p:blipFill>
                    <p:spPr>
                      <a:xfrm>
                        <a:off x="2257427" y="1310640"/>
                        <a:ext cx="2308856" cy="4351338"/>
                      </a:xfrm>
                      <a:prstGeom prst="rect">
                        <a:avLst/>
                      </a:prstGeom>
                    </p:spPr>
                  </p:pic>
                </p:oleObj>
              </mc:Fallback>
            </mc:AlternateContent>
          </a:graphicData>
        </a:graphic>
      </p:graphicFrame>
      <p:graphicFrame>
        <p:nvGraphicFramePr>
          <p:cNvPr id="10" name="Object 9"/>
          <p:cNvGraphicFramePr/>
          <p:nvPr/>
        </p:nvGraphicFramePr>
        <p:xfrm>
          <a:off x="4542473" y="1310640"/>
          <a:ext cx="2423160" cy="4351020"/>
        </p:xfrm>
        <a:graphic>
          <a:graphicData uri="http://schemas.openxmlformats.org/presentationml/2006/ole">
            <mc:AlternateContent xmlns:mc="http://schemas.openxmlformats.org/markup-compatibility/2006">
              <mc:Choice xmlns:v="urn:schemas-microsoft-com:vml" Requires="v">
                <p:oleObj spid="_x0000_s3288" r:id="rId7" imgW="5095875" imgH="7258050" progId="Paint.Picture">
                  <p:embed/>
                </p:oleObj>
              </mc:Choice>
              <mc:Fallback>
                <p:oleObj r:id="rId7" imgW="5095875" imgH="7258050" progId="Paint.Picture">
                  <p:embed/>
                  <p:pic>
                    <p:nvPicPr>
                      <p:cNvPr id="0" name=""/>
                      <p:cNvPicPr/>
                      <p:nvPr/>
                    </p:nvPicPr>
                    <p:blipFill>
                      <a:blip r:embed="rId8"/>
                      <a:stretch>
                        <a:fillRect/>
                      </a:stretch>
                    </p:blipFill>
                    <p:spPr>
                      <a:xfrm>
                        <a:off x="4542473" y="1310640"/>
                        <a:ext cx="2423160" cy="4351020"/>
                      </a:xfrm>
                      <a:prstGeom prst="rect">
                        <a:avLst/>
                      </a:prstGeom>
                    </p:spPr>
                  </p:pic>
                </p:oleObj>
              </mc:Fallback>
            </mc:AlternateContent>
          </a:graphicData>
        </a:graphic>
      </p:graphicFrame>
      <p:graphicFrame>
        <p:nvGraphicFramePr>
          <p:cNvPr id="12" name="Object 11"/>
          <p:cNvGraphicFramePr/>
          <p:nvPr/>
        </p:nvGraphicFramePr>
        <p:xfrm>
          <a:off x="6925627" y="1310640"/>
          <a:ext cx="2243138" cy="4351020"/>
        </p:xfrm>
        <a:graphic>
          <a:graphicData uri="http://schemas.openxmlformats.org/presentationml/2006/ole">
            <mc:AlternateContent xmlns:mc="http://schemas.openxmlformats.org/markup-compatibility/2006">
              <mc:Choice xmlns:v="urn:schemas-microsoft-com:vml" Requires="v">
                <p:oleObj spid="_x0000_s3289" r:id="rId9" imgW="5086350" imgH="7258050" progId="Paint.Picture">
                  <p:embed/>
                </p:oleObj>
              </mc:Choice>
              <mc:Fallback>
                <p:oleObj r:id="rId9" imgW="5086350" imgH="7258050" progId="Paint.Picture">
                  <p:embed/>
                  <p:pic>
                    <p:nvPicPr>
                      <p:cNvPr id="0" name=""/>
                      <p:cNvPicPr/>
                      <p:nvPr/>
                    </p:nvPicPr>
                    <p:blipFill>
                      <a:blip r:embed="rId10"/>
                      <a:stretch>
                        <a:fillRect/>
                      </a:stretch>
                    </p:blipFill>
                    <p:spPr>
                      <a:xfrm>
                        <a:off x="6925627" y="1310640"/>
                        <a:ext cx="2243138" cy="4351020"/>
                      </a:xfrm>
                      <a:prstGeom prst="rect">
                        <a:avLst/>
                      </a:prstGeom>
                    </p:spPr>
                  </p:pic>
                </p:oleObj>
              </mc:Fallback>
            </mc:AlternateContent>
          </a:graphicData>
        </a:graphic>
      </p:graphicFrame>
    </p:spTree>
    <p:extLst>
      <p:ext uri="{BB962C8B-B14F-4D97-AF65-F5344CB8AC3E}">
        <p14:creationId xmlns:p14="http://schemas.microsoft.com/office/powerpoint/2010/main" val="1991955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32656"/>
            <a:ext cx="8229600" cy="1084982"/>
          </a:xfrm>
          <a:solidFill>
            <a:srgbClr val="FFC000"/>
          </a:solidFill>
        </p:spPr>
        <p:txBody>
          <a:bodyPr>
            <a:normAutofit/>
          </a:bodyPr>
          <a:lstStyle/>
          <a:p>
            <a:r>
              <a:rPr lang="en-IN" sz="3600" b="1" dirty="0">
                <a:solidFill>
                  <a:schemeClr val="accent4">
                    <a:lumMod val="75000"/>
                  </a:schemeClr>
                </a:solidFill>
                <a:highlight>
                  <a:srgbClr val="FFFF00"/>
                </a:highlight>
                <a:latin typeface="Times New Roman" pitchFamily="18" charset="0"/>
                <a:cs typeface="Times New Roman" pitchFamily="18" charset="0"/>
              </a:rPr>
              <a:t>General Principles </a:t>
            </a:r>
            <a:r>
              <a:rPr lang="en-IN" sz="3600" b="1" u="sng" cap="all" dirty="0">
                <a:solidFill>
                  <a:schemeClr val="accent4">
                    <a:lumMod val="75000"/>
                  </a:schemeClr>
                </a:solidFill>
                <a:highlight>
                  <a:srgbClr val="FFFF00"/>
                </a:highlight>
                <a:latin typeface="Times New Roman" pitchFamily="18" charset="0"/>
                <a:cs typeface="Times New Roman" pitchFamily="18" charset="0"/>
              </a:rPr>
              <a:t>of IPHS 2022</a:t>
            </a:r>
            <a:endParaRPr lang="en-IN" sz="3600" dirty="0">
              <a:solidFill>
                <a:schemeClr val="accent4">
                  <a:lumMod val="75000"/>
                </a:schemeClr>
              </a:solidFill>
              <a:latin typeface="Times New Roman" pitchFamily="18" charset="0"/>
              <a:cs typeface="Times New Roman" pitchFamily="18" charset="0"/>
            </a:endParaRPr>
          </a:p>
        </p:txBody>
      </p:sp>
      <p:sp>
        <p:nvSpPr>
          <p:cNvPr id="6" name="Content Placeholder 5"/>
          <p:cNvSpPr>
            <a:spLocks noGrp="1"/>
          </p:cNvSpPr>
          <p:nvPr>
            <p:ph idx="1"/>
          </p:nvPr>
        </p:nvSpPr>
        <p:spPr>
          <a:xfrm>
            <a:off x="457200" y="1600200"/>
            <a:ext cx="8229600" cy="5257800"/>
          </a:xfrm>
        </p:spPr>
        <p:txBody>
          <a:bodyPr>
            <a:normAutofit/>
          </a:bodyPr>
          <a:lstStyle/>
          <a:p>
            <a:pPr marL="0" indent="0" algn="just">
              <a:buNone/>
            </a:pPr>
            <a:r>
              <a:rPr lang="en-US" sz="2000" b="1" dirty="0" smtClean="0">
                <a:solidFill>
                  <a:schemeClr val="accent6">
                    <a:lumMod val="75000"/>
                  </a:schemeClr>
                </a:solidFill>
                <a:latin typeface="Times New Roman" pitchFamily="18" charset="0"/>
                <a:cs typeface="Times New Roman" pitchFamily="18" charset="0"/>
              </a:rPr>
              <a:t>FACILITIES : </a:t>
            </a:r>
          </a:p>
          <a:p>
            <a:pPr algn="just">
              <a:buFont typeface="Wingdings" panose="05000000000000000000" pitchFamily="2" charset="2"/>
              <a:buChar char="q"/>
            </a:pPr>
            <a:r>
              <a:rPr lang="en-US" sz="2000" b="1" dirty="0" smtClean="0">
                <a:solidFill>
                  <a:schemeClr val="accent2">
                    <a:lumMod val="50000"/>
                  </a:schemeClr>
                </a:solidFill>
                <a:latin typeface="Times New Roman" pitchFamily="18" charset="0"/>
                <a:cs typeface="Times New Roman" pitchFamily="18" charset="0"/>
              </a:rPr>
              <a:t>Number </a:t>
            </a:r>
            <a:r>
              <a:rPr lang="en-US" sz="2000" b="1" dirty="0">
                <a:solidFill>
                  <a:schemeClr val="accent2">
                    <a:lumMod val="50000"/>
                  </a:schemeClr>
                </a:solidFill>
                <a:latin typeface="Times New Roman" pitchFamily="18" charset="0"/>
                <a:cs typeface="Times New Roman" pitchFamily="18" charset="0"/>
              </a:rPr>
              <a:t>of in-patient hospital beds </a:t>
            </a:r>
            <a:r>
              <a:rPr lang="en-US" sz="2000" dirty="0">
                <a:latin typeface="Times New Roman" pitchFamily="18" charset="0"/>
                <a:cs typeface="Times New Roman" pitchFamily="18" charset="0"/>
              </a:rPr>
              <a:t>in a district should be based on population of the district against the standards for bed </a:t>
            </a:r>
            <a:r>
              <a:rPr lang="en-US" sz="2000" dirty="0" smtClean="0">
                <a:latin typeface="Times New Roman" pitchFamily="18" charset="0"/>
                <a:cs typeface="Times New Roman" pitchFamily="18" charset="0"/>
              </a:rPr>
              <a:t>requirement</a:t>
            </a:r>
            <a:endParaRPr lang="en-US" sz="2000" dirty="0">
              <a:latin typeface="Times New Roman" pitchFamily="18" charset="0"/>
              <a:cs typeface="Times New Roman" pitchFamily="18" charset="0"/>
            </a:endParaRPr>
          </a:p>
          <a:p>
            <a:pPr algn="just">
              <a:buFont typeface="Wingdings" panose="05000000000000000000" pitchFamily="2" charset="2"/>
              <a:buChar char="q"/>
            </a:pPr>
            <a:r>
              <a:rPr lang="en-US" sz="2000" dirty="0">
                <a:solidFill>
                  <a:schemeClr val="tx1">
                    <a:lumMod val="65000"/>
                    <a:lumOff val="35000"/>
                  </a:schemeClr>
                </a:solidFill>
                <a:latin typeface="Times New Roman" pitchFamily="18" charset="0"/>
                <a:cs typeface="Times New Roman" pitchFamily="18" charset="0"/>
              </a:rPr>
              <a:t> </a:t>
            </a:r>
            <a:r>
              <a:rPr lang="en-US" sz="2000" b="1" dirty="0">
                <a:solidFill>
                  <a:schemeClr val="accent2">
                    <a:lumMod val="50000"/>
                  </a:schemeClr>
                </a:solidFill>
                <a:latin typeface="Times New Roman" pitchFamily="18" charset="0"/>
                <a:cs typeface="Times New Roman" pitchFamily="18" charset="0"/>
              </a:rPr>
              <a:t>MCH wing </a:t>
            </a:r>
            <a:r>
              <a:rPr lang="en-US" sz="2000" dirty="0">
                <a:latin typeface="Times New Roman" pitchFamily="18" charset="0"/>
                <a:cs typeface="Times New Roman" pitchFamily="18" charset="0"/>
              </a:rPr>
              <a:t>should only be proposed if available beds are unable to fulfill the requirement of maternal and child health </a:t>
            </a:r>
            <a:r>
              <a:rPr lang="en-US" sz="2000" dirty="0" smtClean="0">
                <a:latin typeface="Times New Roman" pitchFamily="18" charset="0"/>
                <a:cs typeface="Times New Roman" pitchFamily="18" charset="0"/>
              </a:rPr>
              <a:t>needs</a:t>
            </a:r>
            <a:endParaRPr lang="en-US" sz="2000" b="1" dirty="0" smtClean="0">
              <a:latin typeface="Times New Roman" pitchFamily="18" charset="0"/>
              <a:cs typeface="Times New Roman" pitchFamily="18" charset="0"/>
            </a:endParaRPr>
          </a:p>
          <a:p>
            <a:pPr marL="0" indent="0" algn="just">
              <a:buNone/>
            </a:pPr>
            <a:r>
              <a:rPr lang="en-IN" sz="2000" b="1" dirty="0" smtClean="0">
                <a:solidFill>
                  <a:schemeClr val="accent6">
                    <a:lumMod val="75000"/>
                  </a:schemeClr>
                </a:solidFill>
                <a:latin typeface="Times New Roman" pitchFamily="18" charset="0"/>
                <a:cs typeface="Times New Roman" pitchFamily="18" charset="0"/>
              </a:rPr>
              <a:t>Services</a:t>
            </a:r>
            <a:endParaRPr lang="en-IN" sz="2000" b="1" dirty="0">
              <a:solidFill>
                <a:schemeClr val="accent6">
                  <a:lumMod val="75000"/>
                </a:schemeClr>
              </a:solidFill>
              <a:latin typeface="Times New Roman" pitchFamily="18" charset="0"/>
              <a:cs typeface="Times New Roman" pitchFamily="18" charset="0"/>
            </a:endParaRPr>
          </a:p>
          <a:p>
            <a:pPr algn="just">
              <a:buFont typeface="Wingdings" panose="05000000000000000000" pitchFamily="2" charset="2"/>
              <a:buChar char="q"/>
            </a:pPr>
            <a:r>
              <a:rPr lang="en-US" sz="2000" dirty="0">
                <a:latin typeface="Times New Roman" pitchFamily="18" charset="0"/>
                <a:cs typeface="Times New Roman" pitchFamily="18" charset="0"/>
              </a:rPr>
              <a:t>Services as per IPHS must be assured and then states are free to add more services based on local needs </a:t>
            </a:r>
          </a:p>
          <a:p>
            <a:pPr algn="just">
              <a:buFont typeface="Wingdings" panose="05000000000000000000" pitchFamily="2" charset="2"/>
              <a:buChar char="q"/>
            </a:pPr>
            <a:r>
              <a:rPr lang="en-US" sz="2000" dirty="0">
                <a:latin typeface="Times New Roman" pitchFamily="18" charset="0"/>
                <a:cs typeface="Times New Roman" pitchFamily="18" charset="0"/>
              </a:rPr>
              <a:t>Requirement of </a:t>
            </a:r>
            <a:r>
              <a:rPr lang="en-US" sz="2000" b="1" dirty="0">
                <a:solidFill>
                  <a:schemeClr val="accent2">
                    <a:lumMod val="50000"/>
                  </a:schemeClr>
                </a:solidFill>
                <a:latin typeface="Times New Roman" pitchFamily="18" charset="0"/>
                <a:cs typeface="Times New Roman" pitchFamily="18" charset="0"/>
              </a:rPr>
              <a:t>infrastructure, HRH, drugs, diagnostics </a:t>
            </a:r>
            <a:r>
              <a:rPr lang="en-US" sz="2000" dirty="0">
                <a:latin typeface="Times New Roman" pitchFamily="18" charset="0"/>
                <a:cs typeface="Times New Roman" pitchFamily="18" charset="0"/>
              </a:rPr>
              <a:t>and </a:t>
            </a:r>
            <a:r>
              <a:rPr lang="en-US" sz="2000" b="1" dirty="0">
                <a:solidFill>
                  <a:schemeClr val="accent2">
                    <a:lumMod val="50000"/>
                  </a:schemeClr>
                </a:solidFill>
                <a:latin typeface="Times New Roman" pitchFamily="18" charset="0"/>
                <a:cs typeface="Times New Roman" pitchFamily="18" charset="0"/>
              </a:rPr>
              <a:t>equipment</a:t>
            </a:r>
            <a:r>
              <a:rPr lang="en-US" sz="2000" dirty="0">
                <a:latin typeface="Times New Roman" pitchFamily="18" charset="0"/>
                <a:cs typeface="Times New Roman" pitchFamily="18" charset="0"/>
              </a:rPr>
              <a:t> should be based on list of services </a:t>
            </a:r>
          </a:p>
          <a:p>
            <a:pPr algn="just">
              <a:buFont typeface="Wingdings" panose="05000000000000000000" pitchFamily="2" charset="2"/>
              <a:buChar char="q"/>
            </a:pPr>
            <a:r>
              <a:rPr lang="en-US" sz="2000" b="1" dirty="0">
                <a:solidFill>
                  <a:schemeClr val="accent2">
                    <a:lumMod val="50000"/>
                  </a:schemeClr>
                </a:solidFill>
                <a:latin typeface="Times New Roman" pitchFamily="18" charset="0"/>
                <a:cs typeface="Times New Roman" pitchFamily="18" charset="0"/>
              </a:rPr>
              <a:t>AYUSH </a:t>
            </a:r>
            <a:r>
              <a:rPr lang="en-US" sz="2000" dirty="0">
                <a:latin typeface="Times New Roman" pitchFamily="18" charset="0"/>
                <a:cs typeface="Times New Roman" pitchFamily="18" charset="0"/>
              </a:rPr>
              <a:t>services have been retained in IPHS 2022 as </a:t>
            </a:r>
            <a:r>
              <a:rPr lang="en-US" sz="2000" b="1" dirty="0" smtClean="0">
                <a:solidFill>
                  <a:schemeClr val="accent1">
                    <a:lumMod val="50000"/>
                  </a:schemeClr>
                </a:solidFill>
                <a:latin typeface="Times New Roman" pitchFamily="18" charset="0"/>
                <a:cs typeface="Times New Roman" pitchFamily="18" charset="0"/>
              </a:rPr>
              <a:t>desirable</a:t>
            </a:r>
          </a:p>
          <a:p>
            <a:pPr marL="0" indent="0" algn="just">
              <a:buNone/>
            </a:pPr>
            <a:r>
              <a:rPr lang="en-IN" sz="2000" b="1" dirty="0">
                <a:solidFill>
                  <a:schemeClr val="accent6">
                    <a:lumMod val="75000"/>
                  </a:schemeClr>
                </a:solidFill>
                <a:latin typeface="Times New Roman" pitchFamily="18" charset="0"/>
                <a:cs typeface="Times New Roman" pitchFamily="18" charset="0"/>
              </a:rPr>
              <a:t>Standards and </a:t>
            </a:r>
            <a:r>
              <a:rPr lang="en-IN" sz="2000" b="1" dirty="0" smtClean="0">
                <a:solidFill>
                  <a:schemeClr val="accent6">
                    <a:lumMod val="75000"/>
                  </a:schemeClr>
                </a:solidFill>
                <a:latin typeface="Times New Roman" pitchFamily="18" charset="0"/>
                <a:cs typeface="Times New Roman" pitchFamily="18" charset="0"/>
              </a:rPr>
              <a:t>regulations</a:t>
            </a:r>
          </a:p>
          <a:p>
            <a:pPr algn="just">
              <a:buFont typeface="Wingdings" pitchFamily="2" charset="2"/>
              <a:buChar char="q"/>
            </a:pPr>
            <a:r>
              <a:rPr lang="en-US" sz="2000" b="1" dirty="0">
                <a:solidFill>
                  <a:schemeClr val="accent2">
                    <a:lumMod val="50000"/>
                  </a:schemeClr>
                </a:solidFill>
                <a:latin typeface="Times New Roman" pitchFamily="18" charset="0"/>
                <a:cs typeface="Times New Roman" pitchFamily="18" charset="0"/>
              </a:rPr>
              <a:t>Citizen’s charter </a:t>
            </a:r>
            <a:r>
              <a:rPr lang="en-US" sz="2000" dirty="0">
                <a:latin typeface="Times New Roman" pitchFamily="18" charset="0"/>
                <a:cs typeface="Times New Roman" pitchFamily="18" charset="0"/>
              </a:rPr>
              <a:t>should be prominently displayed near the entrance of the facility</a:t>
            </a:r>
            <a:endParaRPr lang="en-IN" sz="2000" dirty="0">
              <a:latin typeface="Times New Roman" pitchFamily="18" charset="0"/>
              <a:cs typeface="Times New Roman" pitchFamily="18" charset="0"/>
            </a:endParaRPr>
          </a:p>
          <a:p>
            <a:pPr marL="0" indent="0" algn="just">
              <a:buNone/>
            </a:pPr>
            <a:endParaRPr lang="en-IN" sz="2000" b="1" dirty="0">
              <a:solidFill>
                <a:schemeClr val="accent1">
                  <a:lumMod val="50000"/>
                </a:schemeClr>
              </a:solidFill>
              <a:latin typeface="Times New Roman" pitchFamily="18" charset="0"/>
              <a:cs typeface="Times New Roman" pitchFamily="18" charset="0"/>
            </a:endParaRPr>
          </a:p>
          <a:p>
            <a:pPr marL="0" indent="0" algn="just">
              <a:buNone/>
            </a:pPr>
            <a:endParaRPr lang="en-IN" sz="2000" dirty="0">
              <a:solidFill>
                <a:schemeClr val="tx1">
                  <a:lumMod val="65000"/>
                  <a:lumOff val="35000"/>
                </a:schemeClr>
              </a:solidFill>
              <a:latin typeface="Times New Roman" pitchFamily="18" charset="0"/>
              <a:cs typeface="Times New Roman" pitchFamily="18" charset="0"/>
            </a:endParaRPr>
          </a:p>
          <a:p>
            <a:pPr marL="0" indent="0" algn="just">
              <a:buNone/>
            </a:pPr>
            <a:endParaRPr lang="en-IN" sz="2000" dirty="0">
              <a:latin typeface="Times New Roman" pitchFamily="18" charset="0"/>
              <a:cs typeface="Times New Roman" pitchFamily="18" charset="0"/>
            </a:endParaRPr>
          </a:p>
        </p:txBody>
      </p:sp>
    </p:spTree>
    <p:extLst>
      <p:ext uri="{BB962C8B-B14F-4D97-AF65-F5344CB8AC3E}">
        <p14:creationId xmlns:p14="http://schemas.microsoft.com/office/powerpoint/2010/main" val="3300162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8.jpeg">
            <a:extLst>
              <a:ext uri="{FF2B5EF4-FFF2-40B4-BE49-F238E27FC236}">
                <a16:creationId xmlns:a16="http://schemas.microsoft.com/office/drawing/2014/main" xmlns="" id="{9421046F-C805-401C-D85A-FABA0BFF5DE9}"/>
              </a:ext>
            </a:extLst>
          </p:cNvPr>
          <p:cNvPicPr>
            <a:picLocks noChangeAspect="1"/>
          </p:cNvPicPr>
          <p:nvPr/>
        </p:nvPicPr>
        <p:blipFill>
          <a:blip r:embed="rId2" cstate="print"/>
          <a:stretch>
            <a:fillRect/>
          </a:stretch>
        </p:blipFill>
        <p:spPr>
          <a:xfrm rot="5400000">
            <a:off x="1979875" y="-2084072"/>
            <a:ext cx="6648775" cy="10825565"/>
          </a:xfrm>
          <a:prstGeom prst="rect">
            <a:avLst/>
          </a:prstGeom>
        </p:spPr>
      </p:pic>
    </p:spTree>
    <p:extLst>
      <p:ext uri="{BB962C8B-B14F-4D97-AF65-F5344CB8AC3E}">
        <p14:creationId xmlns:p14="http://schemas.microsoft.com/office/powerpoint/2010/main" val="16670576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t>INDIAN PUBLIC HEALTH STANDARDS 2022</a:t>
            </a:r>
            <a:b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br>
            <a: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t>SALIENT FEATURES</a:t>
            </a:r>
            <a:endParaRPr lang="en-US" sz="3200" b="1">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4" name="Rectangles 3"/>
          <p:cNvSpPr/>
          <p:nvPr/>
        </p:nvSpPr>
        <p:spPr>
          <a:xfrm>
            <a:off x="470536" y="2007235"/>
            <a:ext cx="2433161" cy="3058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None/>
            </a:pPr>
            <a:r>
              <a:rPr lang="en-US" sz="2400" b="1" dirty="0" smtClean="0">
                <a:solidFill>
                  <a:schemeClr val="tx1"/>
                </a:solidFill>
                <a:latin typeface="Times New Roman" panose="02020603050405020304" pitchFamily="18" charset="0"/>
                <a:cs typeface="Times New Roman" panose="02020603050405020304" pitchFamily="18" charset="0"/>
                <a:sym typeface="+mn-ea"/>
              </a:rPr>
              <a:t>Human</a:t>
            </a:r>
          </a:p>
          <a:p>
            <a:pPr algn="l">
              <a:buNone/>
            </a:pPr>
            <a:r>
              <a:rPr lang="en-US" sz="2400" b="1" dirty="0" smtClean="0">
                <a:solidFill>
                  <a:schemeClr val="tx1"/>
                </a:solidFill>
                <a:latin typeface="Times New Roman" panose="02020603050405020304" pitchFamily="18" charset="0"/>
                <a:cs typeface="Times New Roman" panose="02020603050405020304" pitchFamily="18" charset="0"/>
                <a:sym typeface="+mn-ea"/>
              </a:rPr>
              <a:t>Resources</a:t>
            </a:r>
            <a:endParaRPr lang="en-US" sz="2400" b="1" dirty="0">
              <a:solidFill>
                <a:schemeClr val="tx1"/>
              </a:solidFill>
              <a:latin typeface="Times New Roman" panose="02020603050405020304" pitchFamily="18" charset="0"/>
              <a:cs typeface="Times New Roman" panose="02020603050405020304" pitchFamily="18" charset="0"/>
            </a:endParaRPr>
          </a:p>
          <a:p>
            <a:pPr marL="342900" indent="-342900" algn="l">
              <a:lnSpc>
                <a:spcPct val="150000"/>
              </a:lnSpc>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sym typeface="+mn-ea"/>
              </a:rPr>
              <a:t>Health Systems Approach</a:t>
            </a:r>
            <a:endParaRPr lang="en-US" sz="2400" dirty="0">
              <a:solidFill>
                <a:schemeClr val="tx1"/>
              </a:solidFill>
              <a:latin typeface="Times New Roman" panose="02020603050405020304" pitchFamily="18" charset="0"/>
              <a:cs typeface="Times New Roman" panose="02020603050405020304" pitchFamily="18" charset="0"/>
            </a:endParaRPr>
          </a:p>
          <a:p>
            <a:pPr marL="342900" indent="-342900" algn="l">
              <a:lnSpc>
                <a:spcPct val="150000"/>
              </a:lnSpc>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sym typeface="+mn-ea"/>
              </a:rPr>
              <a:t>GDMO</a:t>
            </a:r>
            <a:endParaRPr lang="en-US" sz="2400" dirty="0">
              <a:solidFill>
                <a:schemeClr val="tx1"/>
              </a:solidFill>
              <a:latin typeface="Times New Roman" panose="02020603050405020304" pitchFamily="18" charset="0"/>
              <a:cs typeface="Times New Roman" panose="02020603050405020304" pitchFamily="18" charset="0"/>
            </a:endParaRPr>
          </a:p>
          <a:p>
            <a:pPr marL="342900" indent="-342900" algn="l">
              <a:lnSpc>
                <a:spcPct val="150000"/>
              </a:lnSpc>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sym typeface="+mn-ea"/>
              </a:rPr>
              <a:t>Nurses</a:t>
            </a:r>
            <a:endParaRPr lang="en-US" sz="2400" dirty="0">
              <a:solidFill>
                <a:schemeClr val="tx1"/>
              </a:solidFill>
              <a:latin typeface="Times New Roman" panose="02020603050405020304" pitchFamily="18" charset="0"/>
              <a:cs typeface="Times New Roman" panose="02020603050405020304" pitchFamily="18" charset="0"/>
            </a:endParaRPr>
          </a:p>
          <a:p>
            <a:pPr marL="342900" indent="-342900" algn="l"/>
            <a:endParaRPr lang="en-US" sz="2400" b="1" dirty="0">
              <a:solidFill>
                <a:schemeClr val="tx1"/>
              </a:solidFill>
              <a:latin typeface="Times New Roman" panose="02020603050405020304" pitchFamily="18" charset="0"/>
              <a:cs typeface="Times New Roman" panose="02020603050405020304" pitchFamily="18" charset="0"/>
            </a:endParaRPr>
          </a:p>
        </p:txBody>
      </p:sp>
      <p:sp>
        <p:nvSpPr>
          <p:cNvPr id="5" name="Rectangles 4"/>
          <p:cNvSpPr/>
          <p:nvPr/>
        </p:nvSpPr>
        <p:spPr>
          <a:xfrm>
            <a:off x="3458051" y="2007235"/>
            <a:ext cx="2409825" cy="32124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buNone/>
            </a:pPr>
            <a:r>
              <a:rPr lang="en-US" sz="2400" b="1" dirty="0">
                <a:solidFill>
                  <a:schemeClr val="tx1"/>
                </a:solidFill>
                <a:latin typeface="Times New Roman" panose="02020603050405020304" pitchFamily="18" charset="0"/>
                <a:cs typeface="Times New Roman" panose="02020603050405020304" pitchFamily="18" charset="0"/>
                <a:sym typeface="+mn-ea"/>
              </a:rPr>
              <a:t>Infrastructure</a:t>
            </a:r>
            <a:endParaRPr lang="en-US" sz="2400" b="1"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sym typeface="+mn-ea"/>
              </a:rPr>
              <a:t>Disable friendly</a:t>
            </a:r>
            <a:endParaRPr lang="en-US" sz="2400"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sym typeface="+mn-ea"/>
              </a:rPr>
              <a:t>Green and climate resistant</a:t>
            </a:r>
          </a:p>
        </p:txBody>
      </p:sp>
      <p:sp>
        <p:nvSpPr>
          <p:cNvPr id="6" name="Rectangles 5"/>
          <p:cNvSpPr/>
          <p:nvPr/>
        </p:nvSpPr>
        <p:spPr>
          <a:xfrm>
            <a:off x="6421755" y="2007236"/>
            <a:ext cx="2525554" cy="37980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None/>
            </a:pPr>
            <a:r>
              <a:rPr lang="en-US" sz="2400" b="1" dirty="0">
                <a:solidFill>
                  <a:schemeClr val="tx1"/>
                </a:solidFill>
                <a:latin typeface="Times New Roman" panose="02020603050405020304" pitchFamily="18" charset="0"/>
                <a:cs typeface="Times New Roman" panose="02020603050405020304" pitchFamily="18" charset="0"/>
                <a:sym typeface="+mn-ea"/>
              </a:rPr>
              <a:t>Services </a:t>
            </a:r>
            <a:endParaRPr lang="en-US" sz="2400" b="1"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err="1">
                <a:solidFill>
                  <a:schemeClr val="tx1"/>
                </a:solidFill>
                <a:latin typeface="Times New Roman" panose="02020603050405020304" pitchFamily="18" charset="0"/>
                <a:cs typeface="Times New Roman" panose="02020603050405020304" pitchFamily="18" charset="0"/>
                <a:sym typeface="+mn-ea"/>
              </a:rPr>
              <a:t>Speciality</a:t>
            </a:r>
            <a:r>
              <a:rPr lang="en-US" sz="2400" dirty="0">
                <a:solidFill>
                  <a:schemeClr val="tx1"/>
                </a:solidFill>
                <a:latin typeface="Times New Roman" panose="02020603050405020304" pitchFamily="18" charset="0"/>
                <a:cs typeface="Times New Roman" panose="02020603050405020304" pitchFamily="18" charset="0"/>
                <a:sym typeface="+mn-ea"/>
              </a:rPr>
              <a:t> services</a:t>
            </a:r>
            <a:endParaRPr lang="en-US" sz="2400"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sym typeface="+mn-ea"/>
              </a:rPr>
              <a:t>Free drugs and diagnostics</a:t>
            </a:r>
            <a:endParaRPr lang="en-US" sz="2400"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sym typeface="+mn-ea"/>
              </a:rPr>
              <a:t>Patient friendly services</a:t>
            </a:r>
          </a:p>
        </p:txBody>
      </p:sp>
    </p:spTree>
    <p:extLst>
      <p:ext uri="{BB962C8B-B14F-4D97-AF65-F5344CB8AC3E}">
        <p14:creationId xmlns:p14="http://schemas.microsoft.com/office/powerpoint/2010/main" val="364787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 xmlns:a16="http://schemas.microsoft.com/office/drawing/2014/main" id="{35DCD290-7BA5-7B77-7C86-AD50830CFD58}"/>
              </a:ext>
            </a:extLst>
          </p:cNvPr>
          <p:cNvGraphicFramePr/>
          <p:nvPr>
            <p:extLst>
              <p:ext uri="{D42A27DB-BD31-4B8C-83A1-F6EECF244321}">
                <p14:modId xmlns:p14="http://schemas.microsoft.com/office/powerpoint/2010/main" val="892093954"/>
              </p:ext>
            </p:extLst>
          </p:nvPr>
        </p:nvGraphicFramePr>
        <p:xfrm>
          <a:off x="107504" y="764704"/>
          <a:ext cx="903649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a:xfrm>
            <a:off x="457200" y="274638"/>
            <a:ext cx="8229600" cy="490066"/>
          </a:xfrm>
        </p:spPr>
        <p:style>
          <a:lnRef idx="2">
            <a:schemeClr val="accent1"/>
          </a:lnRef>
          <a:fillRef idx="1">
            <a:schemeClr val="lt1"/>
          </a:fillRef>
          <a:effectRef idx="0">
            <a:schemeClr val="accent1"/>
          </a:effectRef>
          <a:fontRef idx="minor">
            <a:schemeClr val="dk1"/>
          </a:fontRef>
        </p:style>
        <p:txBody>
          <a:bodyPr>
            <a:noAutofit/>
          </a:bodyPr>
          <a:lstStyle/>
          <a:p>
            <a:r>
              <a:rPr lang="en-US" sz="3600" b="1" dirty="0" smtClean="0">
                <a:latin typeface="Times New Roman" pitchFamily="18" charset="0"/>
                <a:cs typeface="Times New Roman" pitchFamily="18" charset="0"/>
              </a:rPr>
              <a:t>Implementation of IPHS</a:t>
            </a:r>
            <a:endParaRPr lang="en-IN"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15814146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1F4FD30C-F0DE-E54F-657D-D02681BE904D}"/>
              </a:ext>
            </a:extLst>
          </p:cNvPr>
          <p:cNvSpPr txBox="1"/>
          <p:nvPr/>
        </p:nvSpPr>
        <p:spPr>
          <a:xfrm>
            <a:off x="772611" y="335666"/>
            <a:ext cx="7760825" cy="707886"/>
          </a:xfrm>
          <a:prstGeom prst="rect">
            <a:avLst/>
          </a:prstGeom>
          <a:solidFill>
            <a:schemeClr val="accent1"/>
          </a:solidFill>
        </p:spPr>
        <p:txBody>
          <a:bodyPr wrap="square" rtlCol="0">
            <a:spAutoFit/>
          </a:bodyPr>
          <a:lstStyle/>
          <a:p>
            <a:pPr algn="ctr"/>
            <a:r>
              <a:rPr lang="en-IN" sz="4000" b="1" dirty="0">
                <a:latin typeface="Times New Roman" panose="02020603050405020304" pitchFamily="18" charset="0"/>
                <a:cs typeface="Times New Roman" panose="02020603050405020304" pitchFamily="18" charset="0"/>
              </a:rPr>
              <a:t>Quality assurance under IPHS</a:t>
            </a:r>
          </a:p>
        </p:txBody>
      </p:sp>
      <p:sp>
        <p:nvSpPr>
          <p:cNvPr id="4" name="TextBox 3">
            <a:extLst>
              <a:ext uri="{FF2B5EF4-FFF2-40B4-BE49-F238E27FC236}">
                <a16:creationId xmlns="" xmlns:a16="http://schemas.microsoft.com/office/drawing/2014/main" id="{6462D70A-A14B-3962-F1E3-0C3BCCA4FE1D}"/>
              </a:ext>
            </a:extLst>
          </p:cNvPr>
          <p:cNvSpPr txBox="1"/>
          <p:nvPr/>
        </p:nvSpPr>
        <p:spPr>
          <a:xfrm>
            <a:off x="237285" y="3836839"/>
            <a:ext cx="1840375" cy="3539430"/>
          </a:xfrm>
          <a:prstGeom prst="rect">
            <a:avLst/>
          </a:prstGeom>
          <a:solidFill>
            <a:schemeClr val="accent6">
              <a:lumMod val="40000"/>
              <a:lumOff val="60000"/>
            </a:schemeClr>
          </a:solidFill>
          <a:ln>
            <a:solidFill>
              <a:schemeClr val="accent1"/>
            </a:solidFill>
          </a:ln>
        </p:spPr>
        <p:txBody>
          <a:bodyPr wrap="square" rtlCol="0">
            <a:spAutoFit/>
          </a:bodyPr>
          <a:lstStyle/>
          <a:p>
            <a:pPr algn="ctr"/>
            <a:r>
              <a:rPr lang="en-IN" sz="2800" dirty="0">
                <a:latin typeface="Times New Roman" panose="02020603050405020304" pitchFamily="18" charset="0"/>
                <a:cs typeface="Times New Roman" panose="02020603050405020304" pitchFamily="18" charset="0"/>
              </a:rPr>
              <a:t>Award scheme where facilities are assessed at three levels</a:t>
            </a:r>
          </a:p>
          <a:p>
            <a:pPr algn="ctr"/>
            <a:endParaRPr lang="en-IN"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82710FF6-07CB-6E2E-4747-F52F14C7C48F}"/>
              </a:ext>
            </a:extLst>
          </p:cNvPr>
          <p:cNvSpPr txBox="1"/>
          <p:nvPr/>
        </p:nvSpPr>
        <p:spPr>
          <a:xfrm>
            <a:off x="2505919" y="1250067"/>
            <a:ext cx="1840375" cy="3108543"/>
          </a:xfrm>
          <a:prstGeom prst="rect">
            <a:avLst/>
          </a:prstGeom>
          <a:solidFill>
            <a:schemeClr val="accent2">
              <a:lumMod val="40000"/>
              <a:lumOff val="60000"/>
            </a:schemeClr>
          </a:solidFill>
          <a:ln>
            <a:solidFill>
              <a:schemeClr val="accent1"/>
            </a:solidFill>
          </a:ln>
        </p:spPr>
        <p:txBody>
          <a:bodyPr wrap="square" rtlCol="0">
            <a:spAutoFit/>
          </a:bodyPr>
          <a:lstStyle/>
          <a:p>
            <a:pPr algn="ctr"/>
            <a:endParaRPr lang="en-IN" sz="2800" dirty="0">
              <a:latin typeface="Times New Roman" panose="02020603050405020304" pitchFamily="18" charset="0"/>
              <a:cs typeface="Times New Roman" panose="02020603050405020304" pitchFamily="18" charset="0"/>
            </a:endParaRPr>
          </a:p>
          <a:p>
            <a:pPr algn="ctr"/>
            <a:r>
              <a:rPr lang="en-IN" sz="2800" dirty="0" err="1">
                <a:latin typeface="Times New Roman" panose="02020603050405020304" pitchFamily="18" charset="0"/>
                <a:cs typeface="Times New Roman" panose="02020603050405020304" pitchFamily="18" charset="0"/>
              </a:rPr>
              <a:t>QoC</a:t>
            </a:r>
            <a:r>
              <a:rPr lang="en-IN" sz="2800" dirty="0">
                <a:latin typeface="Times New Roman" panose="02020603050405020304" pitchFamily="18" charset="0"/>
                <a:cs typeface="Times New Roman" panose="02020603050405020304" pitchFamily="18" charset="0"/>
              </a:rPr>
              <a:t> in Labour Room and Maternity OT</a:t>
            </a:r>
          </a:p>
          <a:p>
            <a:pPr algn="ctr"/>
            <a:endParaRPr lang="en-IN"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AE5B3A2D-6FE5-4955-8D0C-DEB1561B8088}"/>
              </a:ext>
            </a:extLst>
          </p:cNvPr>
          <p:cNvSpPr txBox="1"/>
          <p:nvPr/>
        </p:nvSpPr>
        <p:spPr>
          <a:xfrm>
            <a:off x="4879238" y="4047514"/>
            <a:ext cx="1840375" cy="3108543"/>
          </a:xfrm>
          <a:prstGeom prst="rect">
            <a:avLst/>
          </a:prstGeom>
          <a:solidFill>
            <a:schemeClr val="accent6">
              <a:lumMod val="40000"/>
              <a:lumOff val="60000"/>
            </a:schemeClr>
          </a:solidFill>
          <a:ln>
            <a:solidFill>
              <a:schemeClr val="accent1"/>
            </a:solidFill>
          </a:ln>
        </p:spPr>
        <p:txBody>
          <a:bodyPr wrap="square" rtlCol="0">
            <a:spAutoFit/>
          </a:bodyPr>
          <a:lstStyle/>
          <a:p>
            <a:pPr algn="ctr"/>
            <a:endParaRPr lang="en-IN" sz="2800" dirty="0">
              <a:latin typeface="Times New Roman" panose="02020603050405020304" pitchFamily="18" charset="0"/>
              <a:cs typeface="Times New Roman" panose="02020603050405020304" pitchFamily="18" charset="0"/>
            </a:endParaRPr>
          </a:p>
          <a:p>
            <a:pPr algn="ctr"/>
            <a:r>
              <a:rPr lang="en-IN" sz="2800" dirty="0">
                <a:latin typeface="Times New Roman" panose="02020603050405020304" pitchFamily="18" charset="0"/>
                <a:cs typeface="Times New Roman" panose="02020603050405020304" pitchFamily="18" charset="0"/>
              </a:rPr>
              <a:t>Ensuring child friendly health services</a:t>
            </a:r>
          </a:p>
          <a:p>
            <a:pPr algn="ctr"/>
            <a:endParaRPr lang="en-IN" sz="2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489605EF-F40F-1581-FA85-4D57C3D9844F}"/>
              </a:ext>
            </a:extLst>
          </p:cNvPr>
          <p:cNvSpPr txBox="1"/>
          <p:nvPr/>
        </p:nvSpPr>
        <p:spPr>
          <a:xfrm>
            <a:off x="7001618" y="1250066"/>
            <a:ext cx="1905098" cy="3046988"/>
          </a:xfrm>
          <a:prstGeom prst="rect">
            <a:avLst/>
          </a:prstGeom>
          <a:solidFill>
            <a:schemeClr val="accent2">
              <a:lumMod val="40000"/>
              <a:lumOff val="60000"/>
            </a:schemeClr>
          </a:solidFill>
          <a:ln>
            <a:solidFill>
              <a:schemeClr val="accent1"/>
            </a:solidFill>
          </a:ln>
        </p:spPr>
        <p:txBody>
          <a:bodyPr wrap="square" rtlCol="0">
            <a:spAutoFit/>
          </a:bodyPr>
          <a:lstStyle/>
          <a:p>
            <a:pPr algn="ctr"/>
            <a:endParaRPr lang="en-IN" sz="2400" dirty="0">
              <a:latin typeface="Times New Roman" panose="02020603050405020304" pitchFamily="18" charset="0"/>
              <a:cs typeface="Times New Roman" panose="02020603050405020304" pitchFamily="18" charset="0"/>
            </a:endParaRPr>
          </a:p>
          <a:p>
            <a:pPr algn="ctr"/>
            <a:r>
              <a:rPr lang="en-IN" sz="2400" dirty="0">
                <a:latin typeface="Times New Roman" panose="02020603050405020304" pitchFamily="18" charset="0"/>
                <a:cs typeface="Times New Roman" panose="02020603050405020304" pitchFamily="18" charset="0"/>
              </a:rPr>
              <a:t>Inputs to identify “Dissatisfiers” and further actions to mitigate them</a:t>
            </a:r>
          </a:p>
          <a:p>
            <a:pPr algn="ctr"/>
            <a:endParaRPr lang="en-IN" sz="24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 xmlns:a16="http://schemas.microsoft.com/office/drawing/2014/main" id="{21D81503-78BF-0180-D527-6EEA55130F77}"/>
              </a:ext>
            </a:extLst>
          </p:cNvPr>
          <p:cNvPicPr>
            <a:picLocks noChangeAspect="1"/>
          </p:cNvPicPr>
          <p:nvPr/>
        </p:nvPicPr>
        <p:blipFill>
          <a:blip r:embed="rId3"/>
          <a:stretch>
            <a:fillRect/>
          </a:stretch>
        </p:blipFill>
        <p:spPr>
          <a:xfrm>
            <a:off x="237285" y="1245906"/>
            <a:ext cx="1905098" cy="2590933"/>
          </a:xfrm>
          <a:prstGeom prst="rect">
            <a:avLst/>
          </a:prstGeom>
        </p:spPr>
      </p:pic>
      <p:pic>
        <p:nvPicPr>
          <p:cNvPr id="11" name="Picture 10">
            <a:extLst>
              <a:ext uri="{FF2B5EF4-FFF2-40B4-BE49-F238E27FC236}">
                <a16:creationId xmlns="" xmlns:a16="http://schemas.microsoft.com/office/drawing/2014/main" id="{C6D9CC64-A4CC-09C1-09F4-FB368E4FBBB1}"/>
              </a:ext>
            </a:extLst>
          </p:cNvPr>
          <p:cNvPicPr>
            <a:picLocks noChangeAspect="1"/>
          </p:cNvPicPr>
          <p:nvPr/>
        </p:nvPicPr>
        <p:blipFill>
          <a:blip r:embed="rId4"/>
          <a:stretch>
            <a:fillRect/>
          </a:stretch>
        </p:blipFill>
        <p:spPr>
          <a:xfrm>
            <a:off x="2572907" y="4239022"/>
            <a:ext cx="1905098" cy="2590932"/>
          </a:xfrm>
          <a:prstGeom prst="rect">
            <a:avLst/>
          </a:prstGeom>
        </p:spPr>
      </p:pic>
      <p:pic>
        <p:nvPicPr>
          <p:cNvPr id="13" name="Picture 12">
            <a:extLst>
              <a:ext uri="{FF2B5EF4-FFF2-40B4-BE49-F238E27FC236}">
                <a16:creationId xmlns="" xmlns:a16="http://schemas.microsoft.com/office/drawing/2014/main" id="{4B6F1688-DDBC-3BAF-7B04-327F0F2E262A}"/>
              </a:ext>
            </a:extLst>
          </p:cNvPr>
          <p:cNvPicPr>
            <a:picLocks noChangeAspect="1"/>
          </p:cNvPicPr>
          <p:nvPr/>
        </p:nvPicPr>
        <p:blipFill>
          <a:blip r:embed="rId5"/>
          <a:stretch>
            <a:fillRect/>
          </a:stretch>
        </p:blipFill>
        <p:spPr>
          <a:xfrm>
            <a:off x="4804610" y="1255430"/>
            <a:ext cx="1905098" cy="2571882"/>
          </a:xfrm>
          <a:prstGeom prst="rect">
            <a:avLst/>
          </a:prstGeom>
        </p:spPr>
      </p:pic>
      <p:pic>
        <p:nvPicPr>
          <p:cNvPr id="15" name="Picture 14">
            <a:extLst>
              <a:ext uri="{FF2B5EF4-FFF2-40B4-BE49-F238E27FC236}">
                <a16:creationId xmlns="" xmlns:a16="http://schemas.microsoft.com/office/drawing/2014/main" id="{02065939-97DD-F00E-7AB5-BBAA3C8285C9}"/>
              </a:ext>
            </a:extLst>
          </p:cNvPr>
          <p:cNvPicPr>
            <a:picLocks noChangeAspect="1"/>
          </p:cNvPicPr>
          <p:nvPr/>
        </p:nvPicPr>
        <p:blipFill>
          <a:blip r:embed="rId6"/>
          <a:stretch>
            <a:fillRect/>
          </a:stretch>
        </p:blipFill>
        <p:spPr>
          <a:xfrm>
            <a:off x="6972633" y="4077828"/>
            <a:ext cx="1934083" cy="2565532"/>
          </a:xfrm>
          <a:prstGeom prst="rect">
            <a:avLst/>
          </a:prstGeom>
        </p:spPr>
      </p:pic>
    </p:spTree>
    <p:extLst>
      <p:ext uri="{BB962C8B-B14F-4D97-AF65-F5344CB8AC3E}">
        <p14:creationId xmlns:p14="http://schemas.microsoft.com/office/powerpoint/2010/main" val="2393130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t>INDIAN PUBLIC HEALTH STANDARDS 2022</a:t>
            </a:r>
            <a:b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br>
            <a: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t>COMPLIANCE</a:t>
            </a:r>
          </a:p>
        </p:txBody>
      </p:sp>
      <p:sp>
        <p:nvSpPr>
          <p:cNvPr id="4" name="Content Placeholder 3"/>
          <p:cNvSpPr>
            <a:spLocks noGrp="1"/>
          </p:cNvSpPr>
          <p:nvPr>
            <p:ph idx="1"/>
          </p:nvPr>
        </p:nvSpPr>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Support to states for ensuring IPHS compliance by monitoring through </a:t>
            </a:r>
            <a:r>
              <a:rPr lang="en-US" sz="2400" dirty="0" err="1">
                <a:latin typeface="Times New Roman" panose="02020603050405020304" pitchFamily="18" charset="0"/>
                <a:cs typeface="Times New Roman" panose="02020603050405020304" pitchFamily="18" charset="0"/>
              </a:rPr>
              <a:t>coniditionality</a:t>
            </a:r>
            <a:r>
              <a:rPr lang="en-US" sz="2400" dirty="0">
                <a:latin typeface="Times New Roman" panose="02020603050405020304" pitchFamily="18" charset="0"/>
                <a:cs typeface="Times New Roman" panose="02020603050405020304" pitchFamily="18" charset="0"/>
              </a:rPr>
              <a:t> framework</a:t>
            </a:r>
          </a:p>
          <a:p>
            <a:pPr algn="just">
              <a:lnSpc>
                <a:spcPct val="150000"/>
              </a:lnSpc>
            </a:pPr>
            <a:r>
              <a:rPr lang="en-US" sz="2400" dirty="0">
                <a:latin typeface="Times New Roman" panose="02020603050405020304" pitchFamily="18" charset="0"/>
                <a:cs typeface="Times New Roman" panose="02020603050405020304" pitchFamily="18" charset="0"/>
              </a:rPr>
              <a:t>Output indicator of achieving IPHS compliance in 50% of facilities by the end of 2025-26 added under NHM</a:t>
            </a:r>
          </a:p>
        </p:txBody>
      </p:sp>
    </p:spTree>
    <p:extLst>
      <p:ext uri="{BB962C8B-B14F-4D97-AF65-F5344CB8AC3E}">
        <p14:creationId xmlns:p14="http://schemas.microsoft.com/office/powerpoint/2010/main" val="8288107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91B2094-CBE3-BEAF-1798-C54AF6F2FAB9}"/>
              </a:ext>
            </a:extLst>
          </p:cNvPr>
          <p:cNvSpPr txBox="1"/>
          <p:nvPr/>
        </p:nvSpPr>
        <p:spPr>
          <a:xfrm>
            <a:off x="467544" y="2348880"/>
            <a:ext cx="8025493" cy="378565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endParaRPr lang="en-US" sz="2400" dirty="0" smtClean="0">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Care </a:t>
            </a:r>
            <a:r>
              <a:rPr lang="en-US" sz="2400" dirty="0">
                <a:latin typeface="Times New Roman" panose="02020603050405020304" pitchFamily="18" charset="0"/>
                <a:cs typeface="Times New Roman" panose="02020603050405020304" pitchFamily="18" charset="0"/>
              </a:rPr>
              <a:t>in Pregnancy and Childbirth</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Neonatal </a:t>
            </a:r>
            <a:r>
              <a:rPr lang="en-US" sz="2400" dirty="0">
                <a:latin typeface="Times New Roman" panose="02020603050405020304" pitchFamily="18" charset="0"/>
                <a:cs typeface="Times New Roman" panose="02020603050405020304" pitchFamily="18" charset="0"/>
              </a:rPr>
              <a:t>and Infant Health Care Services</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Childhood </a:t>
            </a:r>
            <a:r>
              <a:rPr lang="en-US" sz="2400" dirty="0">
                <a:latin typeface="Times New Roman" panose="02020603050405020304" pitchFamily="18" charset="0"/>
                <a:cs typeface="Times New Roman" panose="02020603050405020304" pitchFamily="18" charset="0"/>
              </a:rPr>
              <a:t>and Adolescent Health Care Services</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Family </a:t>
            </a:r>
            <a:r>
              <a:rPr lang="en-US" sz="2400" dirty="0">
                <a:latin typeface="Times New Roman" panose="02020603050405020304" pitchFamily="18" charset="0"/>
                <a:cs typeface="Times New Roman" panose="02020603050405020304" pitchFamily="18" charset="0"/>
              </a:rPr>
              <a:t>Planning, Contraceptive Services, and other </a:t>
            </a:r>
            <a:r>
              <a:rPr lang="en-US" sz="2400" dirty="0" smtClean="0">
                <a:latin typeface="Times New Roman" panose="02020603050405020304" pitchFamily="18" charset="0"/>
                <a:cs typeface="Times New Roman" panose="02020603050405020304" pitchFamily="18" charset="0"/>
              </a:rPr>
              <a:t> Reproductive </a:t>
            </a:r>
            <a:r>
              <a:rPr lang="en-US" sz="2400" dirty="0">
                <a:latin typeface="Times New Roman" panose="02020603050405020304" pitchFamily="18" charset="0"/>
                <a:cs typeface="Times New Roman" panose="02020603050405020304" pitchFamily="18" charset="0"/>
              </a:rPr>
              <a:t>Health Care Services</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Management </a:t>
            </a:r>
            <a:r>
              <a:rPr lang="en-US" sz="2400" dirty="0">
                <a:latin typeface="Times New Roman" panose="02020603050405020304" pitchFamily="18" charset="0"/>
                <a:cs typeface="Times New Roman" panose="02020603050405020304" pitchFamily="18" charset="0"/>
              </a:rPr>
              <a:t>of Communicable Diseases: National Health Programmes</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General </a:t>
            </a:r>
            <a:r>
              <a:rPr lang="en-US" sz="2400" dirty="0">
                <a:latin typeface="Times New Roman" panose="02020603050405020304" pitchFamily="18" charset="0"/>
                <a:cs typeface="Times New Roman" panose="02020603050405020304" pitchFamily="18" charset="0"/>
              </a:rPr>
              <a:t>Out-patient Care for Acute Simple Illnesses and Minor </a:t>
            </a:r>
            <a:r>
              <a:rPr lang="en-US" sz="2400" dirty="0" smtClean="0">
                <a:latin typeface="Times New Roman" panose="02020603050405020304" pitchFamily="18" charset="0"/>
                <a:cs typeface="Times New Roman" panose="02020603050405020304" pitchFamily="18" charset="0"/>
              </a:rPr>
              <a:t>Ailments</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xmlns="" id="{ECAA057D-9FB9-08DD-4EA6-5BF754EA33F6}"/>
              </a:ext>
            </a:extLst>
          </p:cNvPr>
          <p:cNvSpPr txBox="1"/>
          <p:nvPr/>
        </p:nvSpPr>
        <p:spPr>
          <a:xfrm>
            <a:off x="467544" y="233951"/>
            <a:ext cx="8261219" cy="138499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n-US" sz="2800" b="1" dirty="0">
                <a:latin typeface="Times New Roman" panose="02020603050405020304" pitchFamily="18" charset="0"/>
                <a:cs typeface="Times New Roman" panose="02020603050405020304" pitchFamily="18" charset="0"/>
              </a:rPr>
              <a:t>The twelve packages envisaged under Comprehensive Primary Healthcare services (CPHC) are:</a:t>
            </a:r>
          </a:p>
        </p:txBody>
      </p:sp>
    </p:spTree>
    <p:extLst>
      <p:ext uri="{BB962C8B-B14F-4D97-AF65-F5344CB8AC3E}">
        <p14:creationId xmlns:p14="http://schemas.microsoft.com/office/powerpoint/2010/main" val="8324004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525963"/>
          </a:xfrm>
        </p:spPr>
        <p:style>
          <a:lnRef idx="2">
            <a:schemeClr val="accent6"/>
          </a:lnRef>
          <a:fillRef idx="1">
            <a:schemeClr val="lt1"/>
          </a:fillRef>
          <a:effectRef idx="0">
            <a:schemeClr val="accent6"/>
          </a:effectRef>
          <a:fontRef idx="minor">
            <a:schemeClr val="dk1"/>
          </a:fontRef>
        </p:style>
        <p:txBody>
          <a:bodyPr>
            <a:normAutofit/>
          </a:bodyPr>
          <a:lstStyle/>
          <a:p>
            <a:pPr marL="457200" indent="-457200" algn="just">
              <a:buFont typeface="+mj-lt"/>
              <a:buAutoNum type="arabicPeriod" startAt="7"/>
            </a:pPr>
            <a:r>
              <a:rPr lang="en-US" sz="2400" dirty="0" smtClean="0">
                <a:latin typeface="Times New Roman" panose="02020603050405020304" pitchFamily="18" charset="0"/>
                <a:cs typeface="Times New Roman" panose="02020603050405020304" pitchFamily="18" charset="0"/>
              </a:rPr>
              <a:t>Screening, Prevention, Control and Management of Non-communicable Diseases</a:t>
            </a:r>
          </a:p>
          <a:p>
            <a:pPr marL="457200" indent="-457200" algn="just">
              <a:buFont typeface="+mj-lt"/>
              <a:buAutoNum type="arabicPeriod" startAt="7"/>
            </a:pPr>
            <a:r>
              <a:rPr lang="en-US" sz="2400" dirty="0" smtClean="0">
                <a:latin typeface="Times New Roman" panose="02020603050405020304" pitchFamily="18" charset="0"/>
                <a:cs typeface="Times New Roman" panose="02020603050405020304" pitchFamily="18" charset="0"/>
              </a:rPr>
              <a:t>Care for Common Ophthalmic and ENT Problems</a:t>
            </a:r>
          </a:p>
          <a:p>
            <a:pPr marL="457200" indent="-457200" algn="just">
              <a:buFont typeface="+mj-lt"/>
              <a:buAutoNum type="arabicPeriod" startAt="7"/>
            </a:pPr>
            <a:r>
              <a:rPr lang="en-US" sz="2400" dirty="0" smtClean="0">
                <a:latin typeface="Times New Roman" panose="02020603050405020304" pitchFamily="18" charset="0"/>
                <a:cs typeface="Times New Roman" panose="02020603050405020304" pitchFamily="18" charset="0"/>
              </a:rPr>
              <a:t>Basic Oral Health Care</a:t>
            </a:r>
          </a:p>
          <a:p>
            <a:pPr marL="457200" indent="-457200" algn="just">
              <a:buFont typeface="+mj-lt"/>
              <a:buAutoNum type="arabicPeriod" startAt="7"/>
            </a:pPr>
            <a:r>
              <a:rPr lang="en-US" sz="2400" dirty="0" smtClean="0">
                <a:latin typeface="Times New Roman" panose="02020603050405020304" pitchFamily="18" charset="0"/>
                <a:cs typeface="Times New Roman" panose="02020603050405020304" pitchFamily="18" charset="0"/>
              </a:rPr>
              <a:t>Elderly and Palliative Health Care Services</a:t>
            </a:r>
          </a:p>
          <a:p>
            <a:pPr marL="457200" indent="-457200" algn="just">
              <a:buFont typeface="+mj-lt"/>
              <a:buAutoNum type="arabicPeriod" startAt="7"/>
            </a:pPr>
            <a:r>
              <a:rPr lang="en-US" sz="2400" dirty="0" smtClean="0">
                <a:latin typeface="Times New Roman" panose="02020603050405020304" pitchFamily="18" charset="0"/>
                <a:cs typeface="Times New Roman" panose="02020603050405020304" pitchFamily="18" charset="0"/>
              </a:rPr>
              <a:t>Emergency Medical Services including Burns and Trauma</a:t>
            </a:r>
          </a:p>
          <a:p>
            <a:pPr marL="457200" indent="-457200" algn="just">
              <a:buFont typeface="+mj-lt"/>
              <a:buAutoNum type="arabicPeriod" startAt="7"/>
            </a:pPr>
            <a:r>
              <a:rPr lang="en-US" sz="2400" dirty="0" smtClean="0">
                <a:latin typeface="Times New Roman" panose="02020603050405020304" pitchFamily="18" charset="0"/>
                <a:cs typeface="Times New Roman" panose="02020603050405020304" pitchFamily="18" charset="0"/>
              </a:rPr>
              <a:t>Screening and Basic Management of Mental Health Ailments</a:t>
            </a:r>
          </a:p>
          <a:p>
            <a:pPr marL="457200" indent="-457200">
              <a:buFont typeface="+mj-lt"/>
              <a:buAutoNum type="arabicPeriod" startAt="7"/>
            </a:pPr>
            <a:endParaRPr lang="en-IN" sz="2400" dirty="0"/>
          </a:p>
        </p:txBody>
      </p:sp>
    </p:spTree>
    <p:extLst>
      <p:ext uri="{BB962C8B-B14F-4D97-AF65-F5344CB8AC3E}">
        <p14:creationId xmlns:p14="http://schemas.microsoft.com/office/powerpoint/2010/main" val="16227076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94E0B922-E497-8655-2152-9A8641A4CE42}"/>
              </a:ext>
            </a:extLst>
          </p:cNvPr>
          <p:cNvSpPr txBox="1"/>
          <p:nvPr/>
        </p:nvSpPr>
        <p:spPr>
          <a:xfrm>
            <a:off x="269422" y="1283538"/>
            <a:ext cx="4176162" cy="923330"/>
          </a:xfrm>
          <a:prstGeom prst="rect">
            <a:avLst/>
          </a:prstGeom>
          <a:solidFill>
            <a:schemeClr val="accent4">
              <a:lumMod val="60000"/>
              <a:lumOff val="4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Health and Wellness Centers-Sub Health Centre </a:t>
            </a:r>
          </a:p>
          <a:p>
            <a:pPr algn="ctr"/>
            <a:endParaRPr lang="en-IN" b="1"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xmlns="" id="{809AFE1B-A886-2F6C-1EE9-1AD1D65B4497}"/>
              </a:ext>
            </a:extLst>
          </p:cNvPr>
          <p:cNvSpPr txBox="1"/>
          <p:nvPr/>
        </p:nvSpPr>
        <p:spPr>
          <a:xfrm>
            <a:off x="269422" y="2079172"/>
            <a:ext cx="2286000" cy="923330"/>
          </a:xfrm>
          <a:prstGeom prst="rect">
            <a:avLst/>
          </a:prstGeom>
          <a:solidFill>
            <a:schemeClr val="accent4">
              <a:lumMod val="40000"/>
              <a:lumOff val="6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Rural Sub Health Centers</a:t>
            </a:r>
          </a:p>
          <a:p>
            <a:pPr algn="ctr"/>
            <a:r>
              <a:rPr lang="en-US" b="1" dirty="0">
                <a:latin typeface="Times New Roman" panose="02020603050405020304" pitchFamily="18" charset="0"/>
                <a:cs typeface="Times New Roman" panose="02020603050405020304" pitchFamily="18" charset="0"/>
              </a:rPr>
              <a:t>(SHC)</a:t>
            </a:r>
            <a:endParaRPr lang="en-IN" b="1"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xmlns="" id="{29968500-5EFE-BDB5-0AD1-382671D682A6}"/>
              </a:ext>
            </a:extLst>
          </p:cNvPr>
          <p:cNvSpPr txBox="1"/>
          <p:nvPr/>
        </p:nvSpPr>
        <p:spPr>
          <a:xfrm>
            <a:off x="2555422" y="2079172"/>
            <a:ext cx="1890162" cy="646331"/>
          </a:xfrm>
          <a:prstGeom prst="rect">
            <a:avLst/>
          </a:prstGeom>
          <a:solidFill>
            <a:schemeClr val="accent4">
              <a:lumMod val="40000"/>
              <a:lumOff val="6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Urban SHC </a:t>
            </a:r>
          </a:p>
          <a:p>
            <a:pPr algn="ctr"/>
            <a:endParaRPr lang="en-IN" b="1"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xmlns="" id="{7C847746-6779-CB31-6AAB-7C86675C3002}"/>
              </a:ext>
            </a:extLst>
          </p:cNvPr>
          <p:cNvSpPr txBox="1"/>
          <p:nvPr/>
        </p:nvSpPr>
        <p:spPr>
          <a:xfrm>
            <a:off x="293086" y="2924183"/>
            <a:ext cx="2286000" cy="646331"/>
          </a:xfrm>
          <a:prstGeom prst="rect">
            <a:avLst/>
          </a:prstGeom>
          <a:solidFill>
            <a:schemeClr val="accent4">
              <a:lumMod val="20000"/>
              <a:lumOff val="80000"/>
            </a:schemeClr>
          </a:solidFill>
          <a:ln>
            <a:solidFill>
              <a:schemeClr val="accent4"/>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5000- Plains</a:t>
            </a:r>
          </a:p>
          <a:p>
            <a:pPr algn="ctr"/>
            <a:r>
              <a:rPr lang="en-US" dirty="0">
                <a:latin typeface="Times New Roman" panose="02020603050405020304" pitchFamily="18" charset="0"/>
                <a:cs typeface="Times New Roman" panose="02020603050405020304" pitchFamily="18" charset="0"/>
              </a:rPr>
              <a:t>3000- Hilly/ Tribal</a:t>
            </a:r>
            <a:endParaRPr lang="en-IN"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B6C3A078-0A92-1126-D949-15D7C351950E}"/>
              </a:ext>
            </a:extLst>
          </p:cNvPr>
          <p:cNvSpPr txBox="1"/>
          <p:nvPr/>
        </p:nvSpPr>
        <p:spPr>
          <a:xfrm>
            <a:off x="2555422" y="2838213"/>
            <a:ext cx="1890162" cy="646331"/>
          </a:xfrm>
          <a:prstGeom prst="rect">
            <a:avLst/>
          </a:prstGeom>
          <a:solidFill>
            <a:schemeClr val="accent4">
              <a:lumMod val="20000"/>
              <a:lumOff val="80000"/>
            </a:schemeClr>
          </a:solidFill>
          <a:ln>
            <a:solidFill>
              <a:schemeClr val="accent4"/>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15,000 to</a:t>
            </a:r>
          </a:p>
          <a:p>
            <a:pPr algn="ctr"/>
            <a:r>
              <a:rPr lang="en-US" dirty="0">
                <a:latin typeface="Times New Roman" panose="02020603050405020304" pitchFamily="18" charset="0"/>
                <a:cs typeface="Times New Roman" panose="02020603050405020304" pitchFamily="18" charset="0"/>
              </a:rPr>
              <a:t>20,000</a:t>
            </a:r>
            <a:endParaRPr lang="en-IN"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AF83BA68-6D9E-9802-22F6-4811AD31908F}"/>
              </a:ext>
            </a:extLst>
          </p:cNvPr>
          <p:cNvSpPr txBox="1"/>
          <p:nvPr/>
        </p:nvSpPr>
        <p:spPr>
          <a:xfrm>
            <a:off x="4572000" y="1269244"/>
            <a:ext cx="4176162" cy="646331"/>
          </a:xfrm>
          <a:prstGeom prst="rect">
            <a:avLst/>
          </a:prstGeom>
          <a:solidFill>
            <a:schemeClr val="accent6">
              <a:lumMod val="60000"/>
              <a:lumOff val="4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Health and Wellness Centers-</a:t>
            </a:r>
          </a:p>
          <a:p>
            <a:pPr algn="ctr"/>
            <a:r>
              <a:rPr lang="en-US" b="1" dirty="0">
                <a:latin typeface="Times New Roman" panose="02020603050405020304" pitchFamily="18" charset="0"/>
                <a:cs typeface="Times New Roman" panose="02020603050405020304" pitchFamily="18" charset="0"/>
              </a:rPr>
              <a:t>Primary Health Centre </a:t>
            </a:r>
            <a:endParaRPr lang="en-IN" b="1"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xmlns="" id="{768ADD18-589C-D154-05FC-25E4C8FF1195}"/>
              </a:ext>
            </a:extLst>
          </p:cNvPr>
          <p:cNvSpPr txBox="1"/>
          <p:nvPr/>
        </p:nvSpPr>
        <p:spPr>
          <a:xfrm>
            <a:off x="4572000" y="2079171"/>
            <a:ext cx="1371600" cy="646331"/>
          </a:xfrm>
          <a:prstGeom prst="rect">
            <a:avLst/>
          </a:prstGeom>
          <a:solidFill>
            <a:schemeClr val="accent6">
              <a:lumMod val="40000"/>
              <a:lumOff val="6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Rural PHC </a:t>
            </a:r>
          </a:p>
          <a:p>
            <a:pPr algn="ctr"/>
            <a:endParaRPr lang="en-IN" b="1"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6BDE92C9-A661-6429-341A-72FD337117DC}"/>
              </a:ext>
            </a:extLst>
          </p:cNvPr>
          <p:cNvSpPr txBox="1"/>
          <p:nvPr/>
        </p:nvSpPr>
        <p:spPr>
          <a:xfrm>
            <a:off x="5974281" y="2079170"/>
            <a:ext cx="1371600" cy="646331"/>
          </a:xfrm>
          <a:prstGeom prst="rect">
            <a:avLst/>
          </a:prstGeom>
          <a:solidFill>
            <a:schemeClr val="accent6">
              <a:lumMod val="40000"/>
              <a:lumOff val="6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Urban PHC </a:t>
            </a:r>
          </a:p>
          <a:p>
            <a:pPr algn="ctr"/>
            <a:endParaRPr lang="en-IN" b="1"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xmlns="" id="{1A80C4C1-933D-E251-2A5C-4E6D7B35F138}"/>
              </a:ext>
            </a:extLst>
          </p:cNvPr>
          <p:cNvSpPr txBox="1"/>
          <p:nvPr/>
        </p:nvSpPr>
        <p:spPr>
          <a:xfrm>
            <a:off x="7376562" y="2089073"/>
            <a:ext cx="1371600" cy="646331"/>
          </a:xfrm>
          <a:prstGeom prst="rect">
            <a:avLst/>
          </a:prstGeom>
          <a:solidFill>
            <a:schemeClr val="accent6">
              <a:lumMod val="40000"/>
              <a:lumOff val="6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Urban  </a:t>
            </a:r>
          </a:p>
          <a:p>
            <a:pPr algn="ctr"/>
            <a:r>
              <a:rPr lang="en-IN" b="1" dirty="0">
                <a:latin typeface="Times New Roman" panose="02020603050405020304" pitchFamily="18" charset="0"/>
                <a:cs typeface="Times New Roman" panose="02020603050405020304" pitchFamily="18" charset="0"/>
              </a:rPr>
              <a:t>Polyclinics</a:t>
            </a:r>
          </a:p>
        </p:txBody>
      </p:sp>
      <p:sp>
        <p:nvSpPr>
          <p:cNvPr id="2" name="TextBox 1">
            <a:extLst>
              <a:ext uri="{FF2B5EF4-FFF2-40B4-BE49-F238E27FC236}">
                <a16:creationId xmlns:a16="http://schemas.microsoft.com/office/drawing/2014/main" xmlns="" id="{AC8576E5-4507-32A1-C1C3-0DA644636D03}"/>
              </a:ext>
            </a:extLst>
          </p:cNvPr>
          <p:cNvSpPr txBox="1"/>
          <p:nvPr/>
        </p:nvSpPr>
        <p:spPr>
          <a:xfrm>
            <a:off x="4572000" y="2838213"/>
            <a:ext cx="1371600" cy="1200329"/>
          </a:xfrm>
          <a:prstGeom prst="rect">
            <a:avLst/>
          </a:prstGeom>
          <a:solidFill>
            <a:schemeClr val="accent6">
              <a:lumMod val="20000"/>
              <a:lumOff val="80000"/>
            </a:schemeClr>
          </a:solidFill>
          <a:ln>
            <a:solidFill>
              <a:schemeClr val="accent4"/>
            </a:solidFill>
          </a:ln>
        </p:spPr>
        <p:txBody>
          <a:bodyPr wrap="square" rtlCol="0">
            <a:spAutoFit/>
          </a:bodyPr>
          <a:lstStyle/>
          <a:p>
            <a:pPr algn="just"/>
            <a:r>
              <a:rPr lang="en-US" dirty="0">
                <a:latin typeface="Times New Roman" panose="02020603050405020304" pitchFamily="18" charset="0"/>
                <a:cs typeface="Times New Roman" panose="02020603050405020304" pitchFamily="18" charset="0"/>
              </a:rPr>
              <a:t>30,000-Plains </a:t>
            </a:r>
            <a:r>
              <a:rPr lang="en-IN" dirty="0">
                <a:latin typeface="Times New Roman" panose="02020603050405020304" pitchFamily="18" charset="0"/>
                <a:cs typeface="Times New Roman" panose="02020603050405020304" pitchFamily="18" charset="0"/>
              </a:rPr>
              <a:t>20,000-Hilly/</a:t>
            </a:r>
            <a:r>
              <a:rPr lang="en-IN" dirty="0" err="1">
                <a:latin typeface="Times New Roman" panose="02020603050405020304" pitchFamily="18" charset="0"/>
                <a:cs typeface="Times New Roman" panose="02020603050405020304" pitchFamily="18" charset="0"/>
              </a:rPr>
              <a:t>Trib</a:t>
            </a:r>
            <a:endParaRPr lang="en-IN"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7F2D16DF-7B4B-FB35-0323-DEE34D436D17}"/>
              </a:ext>
            </a:extLst>
          </p:cNvPr>
          <p:cNvSpPr txBox="1"/>
          <p:nvPr/>
        </p:nvSpPr>
        <p:spPr>
          <a:xfrm>
            <a:off x="5974281" y="2838213"/>
            <a:ext cx="1371600" cy="646331"/>
          </a:xfrm>
          <a:prstGeom prst="rect">
            <a:avLst/>
          </a:prstGeom>
          <a:solidFill>
            <a:schemeClr val="accent6">
              <a:lumMod val="20000"/>
              <a:lumOff val="80000"/>
            </a:schemeClr>
          </a:solidFill>
          <a:ln>
            <a:solidFill>
              <a:schemeClr val="accent4"/>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50,000</a:t>
            </a:r>
          </a:p>
          <a:p>
            <a:pPr algn="ctr"/>
            <a:endParaRPr lang="en-IN"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2C6BAEAD-BBA8-BAE3-F961-E0C4827B6758}"/>
              </a:ext>
            </a:extLst>
          </p:cNvPr>
          <p:cNvSpPr txBox="1"/>
          <p:nvPr/>
        </p:nvSpPr>
        <p:spPr>
          <a:xfrm>
            <a:off x="7376562" y="2838213"/>
            <a:ext cx="1371600" cy="923330"/>
          </a:xfrm>
          <a:prstGeom prst="rect">
            <a:avLst/>
          </a:prstGeom>
          <a:solidFill>
            <a:schemeClr val="accent6">
              <a:lumMod val="20000"/>
              <a:lumOff val="80000"/>
            </a:schemeClr>
          </a:solidFill>
          <a:ln>
            <a:solidFill>
              <a:schemeClr val="accent4"/>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2.5 to 3 Lakh</a:t>
            </a:r>
          </a:p>
          <a:p>
            <a:pPr algn="ctr"/>
            <a:endParaRPr lang="en-IN"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B776326C-3132-8373-0C21-5FADA95F3020}"/>
              </a:ext>
            </a:extLst>
          </p:cNvPr>
          <p:cNvSpPr txBox="1"/>
          <p:nvPr/>
        </p:nvSpPr>
        <p:spPr>
          <a:xfrm>
            <a:off x="217343" y="4004967"/>
            <a:ext cx="4176162" cy="646331"/>
          </a:xfrm>
          <a:prstGeom prst="rect">
            <a:avLst/>
          </a:prstGeom>
          <a:solidFill>
            <a:schemeClr val="accent3">
              <a:lumMod val="75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CHCs</a:t>
            </a:r>
          </a:p>
          <a:p>
            <a:pPr algn="ctr"/>
            <a:endParaRPr lang="en-IN" b="1"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xmlns="" id="{2AF3AFC0-CB36-68C4-6F8C-8179C4A21285}"/>
              </a:ext>
            </a:extLst>
          </p:cNvPr>
          <p:cNvSpPr txBox="1"/>
          <p:nvPr/>
        </p:nvSpPr>
        <p:spPr>
          <a:xfrm>
            <a:off x="237623" y="4848555"/>
            <a:ext cx="2286000" cy="646331"/>
          </a:xfrm>
          <a:prstGeom prst="rect">
            <a:avLst/>
          </a:prstGeom>
          <a:solidFill>
            <a:schemeClr val="accent3">
              <a:lumMod val="60000"/>
              <a:lumOff val="4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Rural CHCs</a:t>
            </a:r>
          </a:p>
          <a:p>
            <a:pPr algn="ctr"/>
            <a:endParaRPr lang="en-IN"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xmlns="" id="{79CB8EF0-37D7-F064-D058-2A1D69F25117}"/>
              </a:ext>
            </a:extLst>
          </p:cNvPr>
          <p:cNvSpPr txBox="1"/>
          <p:nvPr/>
        </p:nvSpPr>
        <p:spPr>
          <a:xfrm>
            <a:off x="2523623" y="4848555"/>
            <a:ext cx="1890162" cy="646331"/>
          </a:xfrm>
          <a:prstGeom prst="rect">
            <a:avLst/>
          </a:prstGeom>
          <a:solidFill>
            <a:schemeClr val="accent3">
              <a:lumMod val="60000"/>
              <a:lumOff val="4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Urban CHCs </a:t>
            </a:r>
          </a:p>
          <a:p>
            <a:pPr algn="ctr"/>
            <a:endParaRPr lang="en-IN" b="1"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5ADA4C9F-049B-ED8D-D421-877DD6D5C83D}"/>
              </a:ext>
            </a:extLst>
          </p:cNvPr>
          <p:cNvSpPr txBox="1"/>
          <p:nvPr/>
        </p:nvSpPr>
        <p:spPr>
          <a:xfrm>
            <a:off x="237623" y="5649715"/>
            <a:ext cx="2286000" cy="646331"/>
          </a:xfrm>
          <a:prstGeom prst="rect">
            <a:avLst/>
          </a:prstGeom>
          <a:solidFill>
            <a:schemeClr val="accent3">
              <a:lumMod val="20000"/>
              <a:lumOff val="80000"/>
            </a:schemeClr>
          </a:solidFill>
          <a:ln>
            <a:solidFill>
              <a:schemeClr val="accent4"/>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1,20,000- Plains</a:t>
            </a:r>
          </a:p>
          <a:p>
            <a:pPr algn="ctr"/>
            <a:r>
              <a:rPr lang="en-US" dirty="0">
                <a:latin typeface="Times New Roman" panose="02020603050405020304" pitchFamily="18" charset="0"/>
                <a:cs typeface="Times New Roman" panose="02020603050405020304" pitchFamily="18" charset="0"/>
              </a:rPr>
              <a:t>80,000- Hilly/ Tribal</a:t>
            </a:r>
            <a:endParaRPr lang="en-IN"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xmlns="" id="{C3F7911D-3720-DEA1-9FD2-B270FFB570B6}"/>
              </a:ext>
            </a:extLst>
          </p:cNvPr>
          <p:cNvSpPr txBox="1"/>
          <p:nvPr/>
        </p:nvSpPr>
        <p:spPr>
          <a:xfrm>
            <a:off x="2523623" y="5649714"/>
            <a:ext cx="1890162" cy="923330"/>
          </a:xfrm>
          <a:prstGeom prst="rect">
            <a:avLst/>
          </a:prstGeom>
          <a:solidFill>
            <a:schemeClr val="accent3">
              <a:lumMod val="20000"/>
              <a:lumOff val="80000"/>
            </a:schemeClr>
          </a:solidFill>
          <a:ln>
            <a:solidFill>
              <a:schemeClr val="accent4"/>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5Lakh- Metros</a:t>
            </a:r>
          </a:p>
          <a:p>
            <a:pPr algn="ctr"/>
            <a:r>
              <a:rPr lang="en-US" dirty="0">
                <a:latin typeface="Times New Roman" panose="02020603050405020304" pitchFamily="18" charset="0"/>
                <a:cs typeface="Times New Roman" panose="02020603050405020304" pitchFamily="18" charset="0"/>
              </a:rPr>
              <a:t>2.5 Lakh – Non-metro</a:t>
            </a:r>
            <a:endParaRPr lang="en-IN" dirty="0">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xmlns="" id="{9339F899-036B-02DE-4A3B-4056991EAF17}"/>
              </a:ext>
            </a:extLst>
          </p:cNvPr>
          <p:cNvSpPr txBox="1"/>
          <p:nvPr/>
        </p:nvSpPr>
        <p:spPr>
          <a:xfrm>
            <a:off x="4572000" y="3994523"/>
            <a:ext cx="4176162" cy="646331"/>
          </a:xfrm>
          <a:prstGeom prst="rect">
            <a:avLst/>
          </a:prstGeom>
          <a:solidFill>
            <a:schemeClr val="accent1">
              <a:lumMod val="75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SDH/DH</a:t>
            </a:r>
          </a:p>
          <a:p>
            <a:pPr algn="ctr"/>
            <a:endParaRPr lang="en-IN" b="1"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xmlns="" id="{74660FF2-7919-B06B-C425-82ECEE10937C}"/>
              </a:ext>
            </a:extLst>
          </p:cNvPr>
          <p:cNvSpPr txBox="1"/>
          <p:nvPr/>
        </p:nvSpPr>
        <p:spPr>
          <a:xfrm>
            <a:off x="4602681" y="4890672"/>
            <a:ext cx="1371600" cy="923330"/>
          </a:xfrm>
          <a:prstGeom prst="rect">
            <a:avLst/>
          </a:prstGeom>
          <a:solidFill>
            <a:schemeClr val="accent1">
              <a:lumMod val="60000"/>
              <a:lumOff val="4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&lt;5 Lakh Functional DH</a:t>
            </a:r>
            <a:endParaRPr lang="en-IN" b="1"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xmlns="" id="{8A37259E-585D-9F2D-8277-750E209C40CF}"/>
              </a:ext>
            </a:extLst>
          </p:cNvPr>
          <p:cNvSpPr txBox="1"/>
          <p:nvPr/>
        </p:nvSpPr>
        <p:spPr>
          <a:xfrm>
            <a:off x="6004962" y="4890671"/>
            <a:ext cx="1371600" cy="923330"/>
          </a:xfrm>
          <a:prstGeom prst="rect">
            <a:avLst/>
          </a:prstGeom>
          <a:solidFill>
            <a:schemeClr val="accent1">
              <a:lumMod val="60000"/>
              <a:lumOff val="40000"/>
            </a:schemeClr>
          </a:solidFill>
          <a:ln>
            <a:solidFill>
              <a:schemeClr val="accent4"/>
            </a:solidFill>
          </a:ln>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5 to 10 Lakh</a:t>
            </a:r>
          </a:p>
          <a:p>
            <a:pPr algn="ctr"/>
            <a:endParaRPr lang="en-IN" b="1" dirty="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xmlns="" id="{105BDB18-A6FD-074D-C448-A9774F01123A}"/>
              </a:ext>
            </a:extLst>
          </p:cNvPr>
          <p:cNvSpPr txBox="1"/>
          <p:nvPr/>
        </p:nvSpPr>
        <p:spPr>
          <a:xfrm>
            <a:off x="4602681" y="5788213"/>
            <a:ext cx="1371600" cy="646331"/>
          </a:xfrm>
          <a:prstGeom prst="rect">
            <a:avLst/>
          </a:prstGeom>
          <a:solidFill>
            <a:schemeClr val="accent1">
              <a:lumMod val="20000"/>
              <a:lumOff val="80000"/>
            </a:schemeClr>
          </a:solidFill>
          <a:ln>
            <a:solidFill>
              <a:schemeClr val="accent4"/>
            </a:solidFill>
          </a:ln>
        </p:spPr>
        <p:txBody>
          <a:bodyPr wrap="square" rtlCol="0">
            <a:spAutoFit/>
          </a:bodyPr>
          <a:lstStyle/>
          <a:p>
            <a:pPr algn="ctr"/>
            <a:r>
              <a:rPr lang="en-IN" dirty="0">
                <a:latin typeface="Times New Roman" panose="02020603050405020304" pitchFamily="18" charset="0"/>
                <a:cs typeface="Times New Roman" panose="02020603050405020304" pitchFamily="18" charset="0"/>
              </a:rPr>
              <a:t>No SDH</a:t>
            </a:r>
          </a:p>
          <a:p>
            <a:pPr algn="ctr"/>
            <a:endParaRPr lang="en-IN" dirty="0">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xmlns="" id="{BD0D05C5-AACB-004B-F68A-51D8D00825E4}"/>
              </a:ext>
            </a:extLst>
          </p:cNvPr>
          <p:cNvSpPr txBox="1"/>
          <p:nvPr/>
        </p:nvSpPr>
        <p:spPr>
          <a:xfrm>
            <a:off x="6004962" y="5649714"/>
            <a:ext cx="1371600" cy="646331"/>
          </a:xfrm>
          <a:prstGeom prst="rect">
            <a:avLst/>
          </a:prstGeom>
          <a:solidFill>
            <a:schemeClr val="accent1">
              <a:lumMod val="20000"/>
              <a:lumOff val="80000"/>
            </a:schemeClr>
          </a:solidFill>
          <a:ln>
            <a:solidFill>
              <a:schemeClr val="accent4"/>
            </a:solidFill>
          </a:ln>
        </p:spPr>
        <p:txBody>
          <a:bodyPr wrap="square" rtlCol="0">
            <a:spAutoFit/>
          </a:bodyPr>
          <a:lstStyle/>
          <a:p>
            <a:pPr algn="ctr"/>
            <a:r>
              <a:rPr lang="en-IN" dirty="0">
                <a:latin typeface="Times New Roman" panose="02020603050405020304" pitchFamily="18" charset="0"/>
                <a:cs typeface="Times New Roman" panose="02020603050405020304" pitchFamily="18" charset="0"/>
              </a:rPr>
              <a:t>SDH</a:t>
            </a:r>
          </a:p>
          <a:p>
            <a:pPr algn="ctr"/>
            <a:endParaRPr lang="en-IN" dirty="0">
              <a:latin typeface="Times New Roman" panose="020206030504050203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xmlns="" id="{E95C0AD9-21FC-B6C0-A6C8-653A3C140FB9}"/>
              </a:ext>
            </a:extLst>
          </p:cNvPr>
          <p:cNvSpPr txBox="1"/>
          <p:nvPr/>
        </p:nvSpPr>
        <p:spPr>
          <a:xfrm>
            <a:off x="2523623" y="188640"/>
            <a:ext cx="4432349" cy="707886"/>
          </a:xfrm>
          <a:prstGeom prst="rect">
            <a:avLst/>
          </a:prstGeom>
          <a:solidFill>
            <a:schemeClr val="accent1"/>
          </a:solidFill>
          <a:ln>
            <a:solidFill>
              <a:schemeClr val="accent1"/>
            </a:solidFill>
          </a:ln>
        </p:spPr>
        <p:txBody>
          <a:bodyPr wrap="square" rtlCol="0">
            <a:spAutoFit/>
          </a:bodyPr>
          <a:lstStyle/>
          <a:p>
            <a:pPr algn="ctr"/>
            <a:r>
              <a:rPr lang="en-IN" sz="4000" dirty="0">
                <a:latin typeface="Times New Roman" panose="02020603050405020304" pitchFamily="18" charset="0"/>
                <a:cs typeface="Times New Roman" panose="02020603050405020304" pitchFamily="18" charset="0"/>
              </a:rPr>
              <a:t>Population Norms</a:t>
            </a:r>
          </a:p>
        </p:txBody>
      </p:sp>
    </p:spTree>
    <p:extLst>
      <p:ext uri="{BB962C8B-B14F-4D97-AF65-F5344CB8AC3E}">
        <p14:creationId xmlns:p14="http://schemas.microsoft.com/office/powerpoint/2010/main" val="41597050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E0B8D5F6-94CA-EB5B-10AD-6FC553C709D7}"/>
              </a:ext>
            </a:extLst>
          </p:cNvPr>
          <p:cNvSpPr>
            <a:spLocks noGrp="1"/>
          </p:cNvSpPr>
          <p:nvPr>
            <p:ph type="title"/>
          </p:nvPr>
        </p:nvSpPr>
        <p:spPr>
          <a:xfrm>
            <a:off x="685332" y="40731"/>
            <a:ext cx="7773338" cy="605435"/>
          </a:xfrm>
        </p:spPr>
        <p:txBody>
          <a:bodyPr>
            <a:normAutofit/>
          </a:bodyPr>
          <a:lstStyle/>
          <a:p>
            <a:r>
              <a:rPr lang="en-IN" sz="3200" b="1" dirty="0">
                <a:solidFill>
                  <a:schemeClr val="accent1">
                    <a:lumMod val="50000"/>
                  </a:schemeClr>
                </a:solidFill>
                <a:highlight>
                  <a:srgbClr val="FFFF00"/>
                </a:highlight>
              </a:rPr>
              <a:t>IPHS 2022 - Classification</a:t>
            </a:r>
          </a:p>
        </p:txBody>
      </p:sp>
      <p:graphicFrame>
        <p:nvGraphicFramePr>
          <p:cNvPr id="7" name="Content Placeholder 6">
            <a:extLst>
              <a:ext uri="{FF2B5EF4-FFF2-40B4-BE49-F238E27FC236}">
                <a16:creationId xmlns:a16="http://schemas.microsoft.com/office/drawing/2014/main" xmlns="" id="{B78BB5DC-722F-7011-48DF-F05E09160CA1}"/>
              </a:ext>
            </a:extLst>
          </p:cNvPr>
          <p:cNvGraphicFramePr>
            <a:graphicFrameLocks noGrp="1"/>
          </p:cNvGraphicFramePr>
          <p:nvPr>
            <p:ph sz="quarter" idx="4294967295"/>
            <p:extLst>
              <p:ext uri="{D42A27DB-BD31-4B8C-83A1-F6EECF244321}">
                <p14:modId xmlns:p14="http://schemas.microsoft.com/office/powerpoint/2010/main" val="1697002678"/>
              </p:ext>
            </p:extLst>
          </p:nvPr>
        </p:nvGraphicFramePr>
        <p:xfrm>
          <a:off x="-180527" y="764705"/>
          <a:ext cx="9433046" cy="6638916"/>
        </p:xfrm>
        <a:graphic>
          <a:graphicData uri="http://schemas.openxmlformats.org/drawingml/2006/table">
            <a:tbl>
              <a:tblPr firstRow="1" firstCol="1" lastRow="1" lastCol="1" bandRow="1" bandCol="1"/>
              <a:tblGrid>
                <a:gridCol w="1832422">
                  <a:extLst>
                    <a:ext uri="{9D8B030D-6E8A-4147-A177-3AD203B41FA5}">
                      <a16:colId xmlns:a16="http://schemas.microsoft.com/office/drawing/2014/main" xmlns="" val="1885413114"/>
                    </a:ext>
                  </a:extLst>
                </a:gridCol>
                <a:gridCol w="1908344">
                  <a:extLst>
                    <a:ext uri="{9D8B030D-6E8A-4147-A177-3AD203B41FA5}">
                      <a16:colId xmlns:a16="http://schemas.microsoft.com/office/drawing/2014/main" xmlns="" val="1862464528"/>
                    </a:ext>
                  </a:extLst>
                </a:gridCol>
                <a:gridCol w="1912299">
                  <a:extLst>
                    <a:ext uri="{9D8B030D-6E8A-4147-A177-3AD203B41FA5}">
                      <a16:colId xmlns:a16="http://schemas.microsoft.com/office/drawing/2014/main" xmlns="" val="1071250134"/>
                    </a:ext>
                  </a:extLst>
                </a:gridCol>
                <a:gridCol w="1900439">
                  <a:extLst>
                    <a:ext uri="{9D8B030D-6E8A-4147-A177-3AD203B41FA5}">
                      <a16:colId xmlns:a16="http://schemas.microsoft.com/office/drawing/2014/main" xmlns="" val="2734716727"/>
                    </a:ext>
                  </a:extLst>
                </a:gridCol>
                <a:gridCol w="1879542">
                  <a:extLst>
                    <a:ext uri="{9D8B030D-6E8A-4147-A177-3AD203B41FA5}">
                      <a16:colId xmlns:a16="http://schemas.microsoft.com/office/drawing/2014/main" xmlns="" val="1037196188"/>
                    </a:ext>
                  </a:extLst>
                </a:gridCol>
              </a:tblGrid>
              <a:tr h="328877">
                <a:tc gridSpan="4">
                  <a:txBody>
                    <a:bodyPr/>
                    <a:lstStyle/>
                    <a:p>
                      <a:r>
                        <a:rPr lang="en-US" sz="1300" dirty="0">
                          <a:effectLst/>
                          <a:latin typeface="Times New Roman" panose="02020603050405020304" pitchFamily="18" charset="0"/>
                          <a:ea typeface="Calibri" panose="020F0502020204030204" pitchFamily="34" charset="0"/>
                          <a:cs typeface="Calibri" panose="020F0502020204030204" pitchFamily="34"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28575" cap="flat" cmpd="sng" algn="ctr">
                      <a:solidFill>
                        <a:srgbClr val="FFFFFF"/>
                      </a:solidFill>
                      <a:prstDash val="solid"/>
                      <a:round/>
                      <a:headEnd type="none" w="med" len="med"/>
                      <a:tailEnd type="none" w="med" len="med"/>
                    </a:lnR>
                    <a:lnT>
                      <a:noFill/>
                    </a:lnT>
                    <a:lnB>
                      <a:noFill/>
                    </a:lnB>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r>
                        <a:rPr lang="en-US" sz="3200" baseline="0" dirty="0" smtClean="0">
                          <a:solidFill>
                            <a:schemeClr val="bg1"/>
                          </a:solidFill>
                          <a:effectLst/>
                          <a:latin typeface="Times New Roman" pitchFamily="18" charset="0"/>
                          <a:ea typeface="Calibri" panose="020F0502020204030204" pitchFamily="34" charset="0"/>
                          <a:cs typeface="Times New Roman" pitchFamily="18" charset="0"/>
                        </a:rPr>
                        <a:t>        DH </a:t>
                      </a:r>
                      <a:endParaRPr lang="en-IN" sz="3200" dirty="0">
                        <a:solidFill>
                          <a:schemeClr val="bg1"/>
                        </a:solidFill>
                        <a:effectLst/>
                        <a:latin typeface="Times New Roman" pitchFamily="18" charset="0"/>
                        <a:ea typeface="Calibri" panose="020F0502020204030204" pitchFamily="34" charset="0"/>
                        <a:cs typeface="Times New Roman" pitchFamily="18" charset="0"/>
                      </a:endParaRPr>
                    </a:p>
                  </a:txBody>
                  <a:tcPr marL="0" marR="0" marT="0" marB="0">
                    <a:lnL w="28575" cap="flat" cmpd="sng" algn="ctr">
                      <a:solidFill>
                        <a:srgbClr val="FFFFFF"/>
                      </a:solidFill>
                      <a:prstDash val="solid"/>
                      <a:round/>
                      <a:headEnd type="none" w="med" len="med"/>
                      <a:tailEnd type="none" w="med" len="med"/>
                    </a:lnL>
                    <a:lnR>
                      <a:noFill/>
                    </a:lnR>
                    <a:lnT w="28575" cap="flat" cmpd="sng" algn="ctr">
                      <a:solidFill>
                        <a:srgbClr val="C2BC80"/>
                      </a:solidFill>
                      <a:prstDash val="solid"/>
                      <a:round/>
                      <a:headEnd type="none" w="med" len="med"/>
                      <a:tailEnd type="none" w="med" len="med"/>
                    </a:lnT>
                    <a:lnB>
                      <a:noFill/>
                    </a:lnB>
                    <a:solidFill>
                      <a:srgbClr val="A39B4E"/>
                    </a:solidFill>
                  </a:tcPr>
                </a:tc>
                <a:extLst>
                  <a:ext uri="{0D108BD9-81ED-4DB2-BD59-A6C34878D82A}">
                    <a16:rowId xmlns:a16="http://schemas.microsoft.com/office/drawing/2014/main" xmlns="" val="1935713020"/>
                  </a:ext>
                </a:extLst>
              </a:tr>
              <a:tr h="31163">
                <a:tc gridSpan="3">
                  <a:txBody>
                    <a:bodyPr/>
                    <a:lstStyle/>
                    <a:p>
                      <a:r>
                        <a:rPr lang="en-US" sz="8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57150" cap="flat" cmpd="sng" algn="ctr">
                      <a:solidFill>
                        <a:srgbClr val="FFFFFF"/>
                      </a:solidFill>
                      <a:prstDash val="solid"/>
                      <a:round/>
                      <a:headEnd type="none" w="med" len="med"/>
                      <a:tailEnd type="none" w="med" len="med"/>
                    </a:lnR>
                    <a:lnT>
                      <a:noFill/>
                    </a:lnT>
                    <a:lnB>
                      <a:noFill/>
                    </a:lnB>
                  </a:tcPr>
                </a:tc>
                <a:tc hMerge="1">
                  <a:txBody>
                    <a:bodyPr/>
                    <a:lstStyle/>
                    <a:p>
                      <a:endParaRPr lang="en-IN"/>
                    </a:p>
                  </a:txBody>
                  <a:tcPr/>
                </a:tc>
                <a:tc hMerge="1">
                  <a:txBody>
                    <a:bodyPr/>
                    <a:lstStyle/>
                    <a:p>
                      <a:endParaRPr lang="en-IN"/>
                    </a:p>
                  </a:txBody>
                  <a:tcPr/>
                </a:tc>
                <a:tc rowSpan="2">
                  <a:txBody>
                    <a:bodyPr/>
                    <a:lstStyle/>
                    <a:p>
                      <a:r>
                        <a:rPr lang="en-US" sz="1500" dirty="0">
                          <a:effectLst/>
                          <a:latin typeface="Times New Roman" panose="02020603050405020304" pitchFamily="18" charset="0"/>
                          <a:ea typeface="Calibri" panose="020F0502020204030204" pitchFamily="34" charset="0"/>
                          <a:cs typeface="Calibri" panose="020F0502020204030204" pitchFamily="34" charset="0"/>
                        </a:rPr>
                        <a:t> </a:t>
                      </a:r>
                      <a:r>
                        <a:rPr lang="en-US" sz="3200" b="1" dirty="0" smtClean="0">
                          <a:solidFill>
                            <a:schemeClr val="bg1"/>
                          </a:solidFill>
                          <a:effectLst/>
                          <a:latin typeface="Times New Roman" panose="02020603050405020304" pitchFamily="18" charset="0"/>
                          <a:ea typeface="Calibri" panose="020F0502020204030204" pitchFamily="34" charset="0"/>
                          <a:cs typeface="Calibri" panose="020F0502020204030204" pitchFamily="34" charset="0"/>
                        </a:rPr>
                        <a:t>SDH </a:t>
                      </a:r>
                      <a:endParaRPr lang="en-IN"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9050" cap="flat" cmpd="sng" algn="ctr">
                      <a:solidFill>
                        <a:srgbClr val="9B8357"/>
                      </a:solidFill>
                      <a:prstDash val="solid"/>
                      <a:round/>
                      <a:headEnd type="none" w="med" len="med"/>
                      <a:tailEnd type="none" w="med" len="med"/>
                    </a:lnT>
                    <a:lnB>
                      <a:noFill/>
                    </a:lnB>
                    <a:solidFill>
                      <a:srgbClr val="746241"/>
                    </a:solidFill>
                  </a:tcPr>
                </a:tc>
                <a:tc rowSpan="2">
                  <a:txBody>
                    <a:bodyPr/>
                    <a:lstStyle/>
                    <a:p>
                      <a:pPr marL="896620" marR="879475" algn="l">
                        <a:spcBef>
                          <a:spcPts val="400"/>
                        </a:spcBef>
                        <a:spcAft>
                          <a:spcPts val="0"/>
                        </a:spcAft>
                      </a:pP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A39B4E"/>
                    </a:solidFill>
                  </a:tcPr>
                </a:tc>
                <a:extLst>
                  <a:ext uri="{0D108BD9-81ED-4DB2-BD59-A6C34878D82A}">
                    <a16:rowId xmlns:a16="http://schemas.microsoft.com/office/drawing/2014/main" xmlns="" val="2881949949"/>
                  </a:ext>
                </a:extLst>
              </a:tr>
              <a:tr h="197275">
                <a:tc gridSpan="2">
                  <a:txBody>
                    <a:bodyPr/>
                    <a:lstStyle/>
                    <a:p>
                      <a:pPr>
                        <a:spcBef>
                          <a:spcPts val="55"/>
                        </a:spcBef>
                      </a:pPr>
                      <a:r>
                        <a:rPr lang="en-US" sz="12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57150" cap="flat" cmpd="sng" algn="ctr">
                      <a:solidFill>
                        <a:srgbClr val="FFFFFF"/>
                      </a:solidFill>
                      <a:prstDash val="solid"/>
                      <a:round/>
                      <a:headEnd type="none" w="med" len="med"/>
                      <a:tailEnd type="none" w="med" len="med"/>
                    </a:lnR>
                    <a:lnT>
                      <a:noFill/>
                    </a:lnT>
                    <a:lnB>
                      <a:noFill/>
                    </a:lnB>
                  </a:tcPr>
                </a:tc>
                <a:tc hMerge="1">
                  <a:txBody>
                    <a:bodyPr/>
                    <a:lstStyle/>
                    <a:p>
                      <a:endParaRPr lang="en-IN"/>
                    </a:p>
                  </a:txBody>
                  <a:tcPr/>
                </a:tc>
                <a:tc>
                  <a:txBody>
                    <a:bodyPr/>
                    <a:lstStyle/>
                    <a:p>
                      <a:r>
                        <a:rPr lang="en-US" sz="11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644030"/>
                    </a:solidFill>
                  </a:tcP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xmlns="" val="2172275577"/>
                  </a:ext>
                </a:extLst>
              </a:tr>
              <a:tr h="174257">
                <a:tc>
                  <a:txBody>
                    <a:bodyPr/>
                    <a:lstStyle/>
                    <a:p>
                      <a:r>
                        <a:rPr lang="en-US" sz="1200" dirty="0">
                          <a:effectLst/>
                          <a:latin typeface="Times New Roman" panose="02020603050405020304" pitchFamily="18" charset="0"/>
                          <a:ea typeface="Calibri" panose="020F0502020204030204" pitchFamily="34" charset="0"/>
                          <a:cs typeface="Calibri" panose="020F0502020204030204" pitchFamily="34"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38100" cap="flat" cmpd="sng" algn="ctr">
                      <a:solidFill>
                        <a:srgbClr val="FFFFFF"/>
                      </a:solidFill>
                      <a:prstDash val="solid"/>
                      <a:round/>
                      <a:headEnd type="none" w="med" len="med"/>
                      <a:tailEnd type="none" w="med" len="med"/>
                    </a:lnR>
                    <a:lnT>
                      <a:noFill/>
                    </a:lnT>
                    <a:lnB w="19050" cap="flat" cmpd="sng" algn="ctr">
                      <a:solidFill>
                        <a:srgbClr val="E48312"/>
                      </a:solidFill>
                      <a:prstDash val="solid"/>
                      <a:round/>
                      <a:headEnd type="none" w="med" len="med"/>
                      <a:tailEnd type="none" w="med" len="med"/>
                    </a:lnB>
                  </a:tcPr>
                </a:tc>
                <a:tc rowSpan="4">
                  <a:txBody>
                    <a:bodyPr/>
                    <a:lstStyle/>
                    <a:p>
                      <a:pPr>
                        <a:spcBef>
                          <a:spcPts val="15"/>
                        </a:spcBef>
                      </a:pPr>
                      <a:r>
                        <a:rPr lang="en-US" sz="2900" b="1" dirty="0">
                          <a:solidFill>
                            <a:schemeClr val="bg1"/>
                          </a:solidFill>
                          <a:effectLst/>
                          <a:latin typeface="Trebuchet MS" panose="020B0603020202020204" pitchFamily="34" charset="0"/>
                          <a:ea typeface="Calibri" panose="020F0502020204030204" pitchFamily="34" charset="0"/>
                          <a:cs typeface="Times New Roman" panose="02020603050405020304" pitchFamily="18" charset="0"/>
                        </a:rPr>
                        <a:t> </a:t>
                      </a:r>
                      <a:r>
                        <a:rPr lang="en-US" sz="2900" b="1" dirty="0" smtClean="0">
                          <a:solidFill>
                            <a:schemeClr val="bg1"/>
                          </a:solidFill>
                          <a:effectLst/>
                          <a:latin typeface="Trebuchet MS" panose="020B0603020202020204" pitchFamily="34" charset="0"/>
                          <a:ea typeface="Calibri" panose="020F0502020204030204" pitchFamily="34" charset="0"/>
                          <a:cs typeface="Times New Roman" panose="02020603050405020304" pitchFamily="18" charset="0"/>
                        </a:rPr>
                        <a:t>PHC</a:t>
                      </a:r>
                      <a:endParaRPr lang="en-IN"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3810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8E4221"/>
                    </a:solidFill>
                  </a:tcPr>
                </a:tc>
                <a:tc rowSpan="3">
                  <a:txBody>
                    <a:bodyPr/>
                    <a:lstStyle/>
                    <a:p>
                      <a:pPr>
                        <a:spcBef>
                          <a:spcPts val="5"/>
                        </a:spcBef>
                      </a:pPr>
                      <a:r>
                        <a:rPr lang="en-US" sz="1800" b="1" dirty="0">
                          <a:solidFill>
                            <a:schemeClr val="bg1"/>
                          </a:solidFill>
                          <a:effectLst/>
                          <a:latin typeface="Trebuchet MS" panose="020B0603020202020204" pitchFamily="34" charset="0"/>
                          <a:ea typeface="Calibri" panose="020F0502020204030204" pitchFamily="34" charset="0"/>
                          <a:cs typeface="Times New Roman" panose="02020603050405020304" pitchFamily="18" charset="0"/>
                        </a:rPr>
                        <a:t> </a:t>
                      </a:r>
                      <a:r>
                        <a:rPr lang="en-US" sz="3200" b="1" dirty="0" smtClean="0">
                          <a:solidFill>
                            <a:schemeClr val="bg1"/>
                          </a:solidFill>
                          <a:effectLst/>
                          <a:latin typeface="Trebuchet MS" panose="020B0603020202020204" pitchFamily="34" charset="0"/>
                          <a:ea typeface="Calibri" panose="020F0502020204030204" pitchFamily="34" charset="0"/>
                          <a:cs typeface="Times New Roman" panose="02020603050405020304" pitchFamily="18" charset="0"/>
                        </a:rPr>
                        <a:t>CHC</a:t>
                      </a:r>
                      <a:r>
                        <a:rPr lang="en-US" sz="3200" b="1" baseline="0" dirty="0" smtClean="0">
                          <a:solidFill>
                            <a:schemeClr val="bg1"/>
                          </a:solidFill>
                          <a:effectLst/>
                          <a:latin typeface="Trebuchet MS" panose="020B0603020202020204" pitchFamily="34" charset="0"/>
                          <a:ea typeface="Calibri" panose="020F0502020204030204" pitchFamily="34" charset="0"/>
                          <a:cs typeface="Times New Roman" panose="02020603050405020304" pitchFamily="18" charset="0"/>
                        </a:rPr>
                        <a:t> </a:t>
                      </a:r>
                      <a:endParaRPr lang="en-IN"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644030"/>
                    </a:solidFill>
                  </a:tcPr>
                </a:tc>
                <a:tc rowSpan="2">
                  <a:txBody>
                    <a:bodyPr/>
                    <a:lstStyle/>
                    <a:p>
                      <a:pPr marL="822325" marR="817880" algn="l">
                        <a:spcBef>
                          <a:spcPts val="775"/>
                        </a:spcBef>
                        <a:spcAft>
                          <a:spcPts val="0"/>
                        </a:spcAf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a:noFill/>
                    </a:lnT>
                    <a:lnB>
                      <a:noFill/>
                    </a:lnB>
                    <a:solidFill>
                      <a:srgbClr val="746241"/>
                    </a:solidFill>
                  </a:tcPr>
                </a:tc>
                <a:tc>
                  <a:txBody>
                    <a:bodyPr/>
                    <a:lstStyle/>
                    <a:p>
                      <a:r>
                        <a:rPr lang="en-US" sz="1200" dirty="0">
                          <a:effectLst/>
                          <a:latin typeface="Times New Roman" panose="02020603050405020304" pitchFamily="18" charset="0"/>
                          <a:ea typeface="Calibri" panose="020F0502020204030204" pitchFamily="34" charset="0"/>
                          <a:cs typeface="Calibri" panose="020F0502020204030204" pitchFamily="34"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A39B4E"/>
                    </a:solidFill>
                  </a:tcPr>
                </a:tc>
                <a:extLst>
                  <a:ext uri="{0D108BD9-81ED-4DB2-BD59-A6C34878D82A}">
                    <a16:rowId xmlns:a16="http://schemas.microsoft.com/office/drawing/2014/main" xmlns="" val="3248863808"/>
                  </a:ext>
                </a:extLst>
              </a:tr>
              <a:tr h="550776">
                <a:tc rowSpan="4">
                  <a:txBody>
                    <a:bodyPr/>
                    <a:lstStyle/>
                    <a:p>
                      <a:pPr>
                        <a:spcBef>
                          <a:spcPts val="30"/>
                        </a:spcBef>
                      </a:pPr>
                      <a:r>
                        <a:rPr lang="en-US" sz="27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700" b="1"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dirty="0" smtClean="0">
                          <a:solidFill>
                            <a:srgbClr val="FFFFFF"/>
                          </a:solidFill>
                          <a:effectLst/>
                          <a:latin typeface="Trebuchet MS" panose="020B0603020202020204" pitchFamily="34" charset="0"/>
                          <a:ea typeface="Calibri" panose="020F0502020204030204" pitchFamily="34" charset="0"/>
                          <a:cs typeface="Times New Roman" panose="02020603050405020304" pitchFamily="18" charset="0"/>
                        </a:rPr>
                        <a:t>Sub-Centre</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38100" cap="flat" cmpd="sng" algn="ctr">
                      <a:solidFill>
                        <a:srgbClr val="FFFFFF"/>
                      </a:solidFill>
                      <a:prstDash val="solid"/>
                      <a:round/>
                      <a:headEnd type="none" w="med" len="med"/>
                      <a:tailEnd type="none" w="med" len="med"/>
                    </a:lnR>
                    <a:lnT w="19050" cap="flat" cmpd="sng" algn="ctr">
                      <a:solidFill>
                        <a:srgbClr val="E48312"/>
                      </a:solidFill>
                      <a:prstDash val="solid"/>
                      <a:round/>
                      <a:headEnd type="none" w="med" len="med"/>
                      <a:tailEnd type="none" w="med" len="med"/>
                    </a:lnT>
                    <a:lnB>
                      <a:noFill/>
                    </a:lnB>
                    <a:solidFill>
                      <a:srgbClr val="AB620E"/>
                    </a:solidFill>
                  </a:tcPr>
                </a:tc>
                <a:tc vMerge="1">
                  <a:txBody>
                    <a:bodyPr/>
                    <a:lstStyle/>
                    <a:p>
                      <a:endParaRPr lang="en-IN"/>
                    </a:p>
                  </a:txBody>
                  <a:tcPr/>
                </a:tc>
                <a:tc vMerge="1">
                  <a:txBody>
                    <a:bodyPr/>
                    <a:lstStyle/>
                    <a:p>
                      <a:endParaRPr lang="en-IN"/>
                    </a:p>
                  </a:txBody>
                  <a:tcPr/>
                </a:tc>
                <a:tc vMerge="1">
                  <a:txBody>
                    <a:bodyPr/>
                    <a:lstStyle/>
                    <a:p>
                      <a:endParaRPr lang="en-IN"/>
                    </a:p>
                  </a:txBody>
                  <a:tcPr/>
                </a:tc>
                <a:tc rowSpan="5">
                  <a:txBody>
                    <a:bodyPr/>
                    <a:lstStyle/>
                    <a:p>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55"/>
                        </a:spcBef>
                      </a:pPr>
                      <a:r>
                        <a:rPr lang="en-US" sz="17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marR="193675">
                        <a:lnSpc>
                          <a:spcPct val="92000"/>
                        </a:lnSpc>
                        <a:spcAft>
                          <a:spcPts val="0"/>
                        </a:spcAft>
                        <a:tabLst>
                          <a:tab pos="1118235" algn="l"/>
                          <a:tab pos="1670685" algn="l"/>
                        </a:tabLs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Bed	Strength</a:t>
                      </a:r>
                      <a:r>
                        <a:rPr lang="en-US" sz="1500" b="1" spc="-38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based		on</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a:lnSpc>
                          <a:spcPts val="1825"/>
                        </a:lnSpc>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Population</a:t>
                      </a:r>
                      <a:r>
                        <a:rPr lang="en-US" sz="1500" b="1" spc="38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norms: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40"/>
                        </a:spcBef>
                      </a:pPr>
                      <a:r>
                        <a:rPr lang="en-US" sz="19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a:spcBef>
                          <a:spcPts val="5"/>
                        </a:spcBef>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&lt;2</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lakhs</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-50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a:spcBef>
                          <a:spcPts val="275"/>
                        </a:spcBef>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2-5</a:t>
                      </a:r>
                      <a:r>
                        <a:rPr lang="en-US" sz="1500" b="1" spc="8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lakhs</a:t>
                      </a:r>
                      <a:r>
                        <a:rPr lang="en-US" sz="1500" b="1" spc="9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-100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a:spcBef>
                          <a:spcPts val="275"/>
                        </a:spcBef>
                        <a:spcAft>
                          <a:spcPts val="0"/>
                        </a:spcAft>
                      </a:pP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5-10</a:t>
                      </a:r>
                      <a:r>
                        <a:rPr lang="en-US" sz="1500" b="1" spc="-6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lakhs</a:t>
                      </a:r>
                      <a:r>
                        <a:rPr lang="en-US" sz="1500" b="1" spc="-6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r>
                        <a:rPr lang="en-US" sz="1500" b="1" spc="-6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200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a:spcBef>
                          <a:spcPts val="255"/>
                        </a:spcBef>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10-20</a:t>
                      </a:r>
                      <a:r>
                        <a:rPr lang="en-US" sz="1500" b="1" spc="13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lakhs</a:t>
                      </a:r>
                      <a:r>
                        <a:rPr lang="en-US" sz="1500" b="1" spc="14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r>
                        <a:rPr lang="en-US" sz="1500" b="1" spc="15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300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a:spcBef>
                          <a:spcPts val="275"/>
                        </a:spcBef>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20-30</a:t>
                      </a:r>
                      <a:r>
                        <a:rPr lang="en-US" sz="1500" b="1" spc="13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lakhs</a:t>
                      </a:r>
                      <a:r>
                        <a:rPr lang="en-US" sz="1500" b="1" spc="14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r>
                        <a:rPr lang="en-US" sz="1500" b="1" spc="15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400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54940">
                        <a:spcBef>
                          <a:spcPts val="180"/>
                        </a:spcBef>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&gt;30</a:t>
                      </a:r>
                      <a:r>
                        <a:rPr lang="en-US" sz="1500" b="1" spc="1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lakhs</a:t>
                      </a:r>
                      <a:r>
                        <a:rPr lang="en-US" sz="1500" b="1" spc="2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r>
                        <a:rPr lang="en-US" sz="1500" b="1" spc="2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500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C2BC80"/>
                    </a:solidFill>
                  </a:tcPr>
                </a:tc>
                <a:extLst>
                  <a:ext uri="{0D108BD9-81ED-4DB2-BD59-A6C34878D82A}">
                    <a16:rowId xmlns:a16="http://schemas.microsoft.com/office/drawing/2014/main" xmlns="" val="113099761"/>
                  </a:ext>
                </a:extLst>
              </a:tr>
              <a:tr h="222909">
                <a:tc vMerge="1">
                  <a:txBody>
                    <a:bodyPr/>
                    <a:lstStyle/>
                    <a:p>
                      <a:endParaRPr lang="en-IN"/>
                    </a:p>
                  </a:txBody>
                  <a:tcPr/>
                </a:tc>
                <a:tc vMerge="1">
                  <a:txBody>
                    <a:bodyPr/>
                    <a:lstStyle/>
                    <a:p>
                      <a:endParaRPr lang="en-IN"/>
                    </a:p>
                  </a:txBody>
                  <a:tcPr/>
                </a:tc>
                <a:tc vMerge="1">
                  <a:txBody>
                    <a:bodyPr/>
                    <a:lstStyle/>
                    <a:p>
                      <a:endParaRPr lang="en-IN"/>
                    </a:p>
                  </a:txBody>
                  <a:tcPr/>
                </a:tc>
                <a:tc rowSpan="9">
                  <a:txBody>
                    <a:bodyPr/>
                    <a:lstStyle/>
                    <a:p>
                      <a:pPr>
                        <a:spcBef>
                          <a:spcPts val="25"/>
                        </a:spcBef>
                      </a:pPr>
                      <a:r>
                        <a:rPr lang="en-US" sz="24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75895" algn="just"/>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Up</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to</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100</a:t>
                      </a:r>
                      <a:r>
                        <a:rPr lang="en-US" sz="1500" b="1" spc="-1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beds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75895" marR="169545" algn="just">
                        <a:lnSpc>
                          <a:spcPct val="92000"/>
                        </a:lnSpc>
                        <a:spcBef>
                          <a:spcPts val="270"/>
                        </a:spcBef>
                        <a:spcAft>
                          <a:spcPts val="0"/>
                        </a:spcAft>
                      </a:pP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&lt;5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 population</a:t>
                      </a:r>
                      <a:r>
                        <a:rPr lang="en-US" sz="1500" b="1" spc="-41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r>
                        <a:rPr lang="en-US" sz="1500" b="1" spc="-6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no</a:t>
                      </a:r>
                      <a:r>
                        <a:rPr lang="en-US" sz="1500" b="1" spc="-6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SDH.</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5"/>
                        </a:spcBef>
                      </a:pPr>
                      <a:r>
                        <a:rPr lang="en-US" sz="22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75895" marR="169545" algn="just">
                        <a:lnSpc>
                          <a:spcPct val="92000"/>
                        </a:lnSpc>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5-10</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lakh</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one</a:t>
                      </a:r>
                      <a:r>
                        <a:rPr lang="en-US" sz="1500" b="1" spc="-45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SDH.</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45"/>
                        </a:spcBef>
                      </a:pPr>
                      <a:r>
                        <a:rPr lang="en-US" sz="21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75895" marR="169545" algn="just">
                        <a:lnSpc>
                          <a:spcPct val="92000"/>
                        </a:lnSpc>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Thereafter,</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every</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10-lakh</a:t>
                      </a:r>
                      <a:r>
                        <a:rPr lang="en-US" sz="1500" b="1" spc="1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population</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75895" algn="just">
                        <a:lnSpc>
                          <a:spcPts val="1825"/>
                        </a:lnSpc>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r>
                        <a:rPr lang="en-US" sz="1500" b="1" spc="3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one</a:t>
                      </a:r>
                      <a:r>
                        <a:rPr lang="en-US" sz="1500" b="1" spc="2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SDH</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a:noFill/>
                    </a:lnT>
                    <a:lnB>
                      <a:noFill/>
                    </a:lnB>
                    <a:solidFill>
                      <a:srgbClr val="9B8357"/>
                    </a:solidFill>
                  </a:tcPr>
                </a:tc>
                <a:tc vMerge="1">
                  <a:txBody>
                    <a:bodyPr/>
                    <a:lstStyle/>
                    <a:p>
                      <a:endParaRPr lang="en-IN"/>
                    </a:p>
                  </a:txBody>
                  <a:tcPr/>
                </a:tc>
                <a:extLst>
                  <a:ext uri="{0D108BD9-81ED-4DB2-BD59-A6C34878D82A}">
                    <a16:rowId xmlns:a16="http://schemas.microsoft.com/office/drawing/2014/main" xmlns="" val="2452471575"/>
                  </a:ext>
                </a:extLst>
              </a:tr>
              <a:tr h="137022">
                <a:tc vMerge="1">
                  <a:txBody>
                    <a:bodyPr/>
                    <a:lstStyle/>
                    <a:p>
                      <a:endParaRPr lang="en-IN"/>
                    </a:p>
                  </a:txBody>
                  <a:tcPr/>
                </a:tc>
                <a:tc vMerge="1">
                  <a:txBody>
                    <a:bodyPr/>
                    <a:lstStyle/>
                    <a:p>
                      <a:endParaRPr lang="en-IN"/>
                    </a:p>
                  </a:txBody>
                  <a:tcPr/>
                </a:tc>
                <a:tc rowSpan="3">
                  <a:txBody>
                    <a:bodyPr/>
                    <a:lstStyle/>
                    <a:p>
                      <a:pPr>
                        <a:spcBef>
                          <a:spcPts val="25"/>
                        </a:spcBef>
                      </a:pPr>
                      <a:r>
                        <a:rPr lang="en-US" sz="27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84785"/>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Rural</a:t>
                      </a:r>
                      <a:r>
                        <a:rPr lang="en-US" sz="1800" b="1" spc="7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Facilities: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184785">
                        <a:lnSpc>
                          <a:spcPct val="92000"/>
                        </a:lnSpc>
                        <a:spcBef>
                          <a:spcPts val="270"/>
                        </a:spcBef>
                        <a:spcAft>
                          <a:spcPts val="0"/>
                        </a:spcAft>
                      </a:pP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1.</a:t>
                      </a:r>
                      <a:r>
                        <a:rPr lang="en-US" sz="1800" spc="22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Non-</a:t>
                      </a:r>
                      <a:r>
                        <a:rPr lang="en-US" sz="1800" spc="23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FRU</a:t>
                      </a:r>
                      <a:r>
                        <a:rPr lang="en-US" sz="1800" spc="22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(30</a:t>
                      </a:r>
                      <a:r>
                        <a:rPr lang="en-US" sz="1800" spc="-48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beds)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184785">
                        <a:lnSpc>
                          <a:spcPts val="1865"/>
                        </a:lnSpc>
                        <a:spcBef>
                          <a:spcPts val="305"/>
                        </a:spcBef>
                        <a:spcAft>
                          <a:spcPts val="0"/>
                        </a:spcAft>
                        <a:tabLst>
                          <a:tab pos="645795" algn="l"/>
                          <a:tab pos="1332230" algn="l"/>
                        </a:tabLst>
                      </a:pP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2.	FRU	(30-50</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184785">
                        <a:lnSpc>
                          <a:spcPts val="1865"/>
                        </a:lnSpc>
                      </a:pP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beds)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20"/>
                        </a:spcBef>
                      </a:pPr>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184785"/>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Urban</a:t>
                      </a:r>
                      <a:r>
                        <a:rPr lang="en-US" sz="1800" b="1" spc="14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Facilities: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184785">
                        <a:spcBef>
                          <a:spcPts val="275"/>
                        </a:spcBef>
                        <a:spcAft>
                          <a:spcPts val="0"/>
                        </a:spcAft>
                      </a:pP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1.</a:t>
                      </a:r>
                      <a:r>
                        <a:rPr lang="en-US" sz="1800" b="1" spc="-9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UCHC</a:t>
                      </a:r>
                      <a:r>
                        <a:rPr lang="en-US" sz="1800" spc="-8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(50</a:t>
                      </a:r>
                      <a:r>
                        <a:rPr lang="en-US" sz="1800" spc="-9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beds)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865640"/>
                    </a:solidFill>
                  </a:tcP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xmlns="" val="84805808"/>
                  </a:ext>
                </a:extLst>
              </a:tr>
              <a:tr h="144469">
                <a:tc vMerge="1">
                  <a:txBody>
                    <a:bodyPr/>
                    <a:lstStyle/>
                    <a:p>
                      <a:endParaRPr lang="en-IN"/>
                    </a:p>
                  </a:txBody>
                  <a:tcPr/>
                </a:tc>
                <a:tc rowSpan="2">
                  <a:txBody>
                    <a:bodyPr/>
                    <a:lstStyle/>
                    <a:p>
                      <a:pPr marL="121285" marR="227965" algn="just">
                        <a:lnSpc>
                          <a:spcPct val="92000"/>
                        </a:lnSpc>
                        <a:spcBef>
                          <a:spcPts val="1130"/>
                        </a:spcBef>
                        <a:spcAft>
                          <a:spcPts val="0"/>
                        </a:spcAft>
                      </a:pPr>
                      <a:r>
                        <a:rPr lang="en-US" sz="11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Now known as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Health</a:t>
                      </a:r>
                      <a:r>
                        <a:rPr lang="en-US" sz="1500" b="1" spc="-45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and</a:t>
                      </a:r>
                      <a:r>
                        <a:rPr lang="en-US" sz="15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Wellness</a:t>
                      </a:r>
                      <a:r>
                        <a:rPr lang="en-US" sz="1500" b="1" spc="-45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Centre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5"/>
                        </a:spcBef>
                      </a:pP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21285" algn="just"/>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Rural</a:t>
                      </a:r>
                      <a:r>
                        <a:rPr lang="en-US" sz="1500" b="1" spc="7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Facilities: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21285">
                        <a:spcBef>
                          <a:spcPts val="275"/>
                        </a:spcBef>
                        <a:spcAft>
                          <a:spcPts val="0"/>
                        </a:spcAft>
                        <a:tabLst>
                          <a:tab pos="464185" algn="l"/>
                        </a:tabLs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1.	PHC</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21285" algn="just">
                        <a:spcBef>
                          <a:spcPts val="255"/>
                        </a:spcBef>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2.</a:t>
                      </a:r>
                      <a:r>
                        <a:rPr lang="en-US" sz="1500" b="1" spc="59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24/7</a:t>
                      </a:r>
                      <a:r>
                        <a:rPr lang="en-US" sz="1500" b="1" spc="-1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PHC</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40"/>
                        </a:spcBef>
                      </a:pPr>
                      <a:r>
                        <a:rPr lang="en-US" sz="19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21285" algn="just">
                        <a:spcBef>
                          <a:spcPts val="5"/>
                        </a:spcBef>
                        <a:spcAft>
                          <a:spcPts val="0"/>
                        </a:spcAft>
                      </a:pP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Urban</a:t>
                      </a:r>
                      <a:r>
                        <a:rPr lang="en-US" sz="1500" b="1" spc="14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5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Facilities: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464185" indent="-342900">
                        <a:spcBef>
                          <a:spcPts val="275"/>
                        </a:spcBef>
                        <a:spcAft>
                          <a:spcPts val="0"/>
                        </a:spcAft>
                        <a:buAutoNum type="arabicPeriod"/>
                        <a:tabLst>
                          <a:tab pos="464185" algn="l"/>
                        </a:tabLst>
                      </a:pPr>
                      <a:r>
                        <a:rPr lang="en-US" sz="1500" b="1" dirty="0" smtClean="0">
                          <a:solidFill>
                            <a:srgbClr val="FFFFFF"/>
                          </a:solidFill>
                          <a:effectLst/>
                          <a:latin typeface="Tahoma" panose="020B0604030504040204" pitchFamily="34" charset="0"/>
                          <a:ea typeface="Calibri" panose="020F0502020204030204" pitchFamily="34" charset="0"/>
                          <a:cs typeface="Calibri" panose="020F0502020204030204" pitchFamily="34" charset="0"/>
                        </a:rPr>
                        <a:t>UPHC</a:t>
                      </a:r>
                      <a:endParaRPr lang="en-IN" sz="1100" b="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64185" indent="-342900">
                        <a:spcBef>
                          <a:spcPts val="275"/>
                        </a:spcBef>
                        <a:spcAft>
                          <a:spcPts val="0"/>
                        </a:spcAft>
                        <a:buAutoNum type="arabicPeriod"/>
                        <a:tabLst>
                          <a:tab pos="464185" algn="l"/>
                        </a:tabLst>
                      </a:pPr>
                      <a:r>
                        <a:rPr lang="en-US" sz="1500" b="1" dirty="0" smtClean="0">
                          <a:solidFill>
                            <a:srgbClr val="FFFFFF"/>
                          </a:solidFill>
                          <a:effectLst/>
                          <a:latin typeface="Tahoma" panose="020B0604030504040204" pitchFamily="34" charset="0"/>
                          <a:ea typeface="Calibri" panose="020F0502020204030204" pitchFamily="34" charset="0"/>
                          <a:cs typeface="Calibri" panose="020F0502020204030204" pitchFamily="34" charset="0"/>
                        </a:rPr>
                        <a:t>24*7</a:t>
                      </a:r>
                      <a:r>
                        <a:rPr lang="en-US" sz="1500" b="1" baseline="0" dirty="0" smtClean="0">
                          <a:solidFill>
                            <a:srgbClr val="FFFFFF"/>
                          </a:solidFill>
                          <a:effectLst/>
                          <a:latin typeface="Tahoma" panose="020B0604030504040204" pitchFamily="34" charset="0"/>
                          <a:ea typeface="Calibri" panose="020F0502020204030204" pitchFamily="34" charset="0"/>
                          <a:cs typeface="Calibri" panose="020F0502020204030204" pitchFamily="34" charset="0"/>
                        </a:rPr>
                        <a:t> UPHC</a:t>
                      </a:r>
                    </a:p>
                    <a:p>
                      <a:pPr marL="464185" indent="-342900">
                        <a:spcBef>
                          <a:spcPts val="275"/>
                        </a:spcBef>
                        <a:spcAft>
                          <a:spcPts val="0"/>
                        </a:spcAft>
                        <a:buAutoNum type="arabicPeriod"/>
                        <a:tabLst>
                          <a:tab pos="464185" algn="l"/>
                        </a:tabLst>
                      </a:pPr>
                      <a:r>
                        <a:rPr lang="en-US" sz="1500" b="1" baseline="0" dirty="0" smtClean="0">
                          <a:solidFill>
                            <a:srgbClr val="FFFFFF"/>
                          </a:solidFill>
                          <a:effectLst/>
                          <a:latin typeface="Tahoma" panose="020B0604030504040204" pitchFamily="34" charset="0"/>
                          <a:ea typeface="Calibri" panose="020F0502020204030204" pitchFamily="34" charset="0"/>
                          <a:cs typeface="Calibri" panose="020F0502020204030204" pitchFamily="34" charset="0"/>
                        </a:rPr>
                        <a:t>Polyclinics</a:t>
                      </a:r>
                      <a:endParaRPr lang="en-US" sz="1500" b="1" dirty="0" smtClean="0">
                        <a:solidFill>
                          <a:srgbClr val="FFFFFF"/>
                        </a:solidFill>
                        <a:effectLst/>
                        <a:latin typeface="Tahoma" panose="020B0604030504040204" pitchFamily="34" charset="0"/>
                        <a:ea typeface="Calibri" panose="020F0502020204030204" pitchFamily="34" charset="0"/>
                        <a:cs typeface="Calibri" panose="020F0502020204030204" pitchFamily="34" charset="0"/>
                      </a:endParaRPr>
                    </a:p>
                  </a:txBody>
                  <a:tcPr marL="0" marR="0" marT="0" marB="0">
                    <a:lnL w="3810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BD582C"/>
                    </a:solidFill>
                  </a:tcPr>
                </a:tc>
                <a:tc vMerge="1">
                  <a:txBody>
                    <a:bodyPr/>
                    <a:lstStyle/>
                    <a:p>
                      <a:endParaRPr lang="en-IN"/>
                    </a:p>
                  </a:txBody>
                  <a:tcP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xmlns="" val="1894366296"/>
                  </a:ext>
                </a:extLst>
              </a:tr>
              <a:tr h="2632132">
                <a:tc>
                  <a:txBody>
                    <a:bodyPr/>
                    <a:lstStyle/>
                    <a:p>
                      <a:pPr>
                        <a:spcBef>
                          <a:spcPts val="15"/>
                        </a:spcBef>
                      </a:pPr>
                      <a:r>
                        <a:rPr lang="en-US" sz="25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marL="196850" marR="156210" algn="just">
                        <a:lnSpc>
                          <a:spcPct val="92000"/>
                        </a:lnSpc>
                        <a:spcAft>
                          <a:spcPts val="0"/>
                        </a:spcAft>
                      </a:pPr>
                      <a:r>
                        <a:rPr lang="en-US" sz="1800" dirty="0">
                          <a:solidFill>
                            <a:srgbClr val="FFFFFF"/>
                          </a:solidFill>
                          <a:effectLst/>
                          <a:latin typeface="Tahoma" panose="020B0604030504040204" pitchFamily="34" charset="0"/>
                          <a:ea typeface="Calibri" panose="020F0502020204030204" pitchFamily="34" charset="0"/>
                          <a:cs typeface="Calibri" panose="020F0502020204030204" pitchFamily="34" charset="0"/>
                        </a:rPr>
                        <a:t>Now known as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Health</a:t>
                      </a:r>
                      <a:r>
                        <a:rPr lang="en-US" sz="1800" b="1" spc="-45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and</a:t>
                      </a:r>
                      <a:r>
                        <a:rPr lang="en-US" sz="18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Wellness</a:t>
                      </a:r>
                      <a:r>
                        <a:rPr lang="en-US" sz="1800" b="1" spc="-45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Centre</a:t>
                      </a:r>
                      <a:r>
                        <a:rPr lang="en-US" sz="1800" b="1" spc="-8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0"/>
                        </a:spcBef>
                      </a:pPr>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196850" marR="156210" algn="just">
                        <a:lnSpc>
                          <a:spcPct val="92000"/>
                        </a:lnSpc>
                        <a:spcAft>
                          <a:spcPts val="0"/>
                        </a:spcAft>
                      </a:pP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Rural</a:t>
                      </a:r>
                      <a:r>
                        <a:rPr lang="en-US" sz="18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and</a:t>
                      </a:r>
                      <a:r>
                        <a:rPr lang="en-US" sz="1800" b="1" spc="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Urban</a:t>
                      </a:r>
                      <a:r>
                        <a:rPr lang="en-US" sz="1800" b="1" spc="-435" dirty="0">
                          <a:solidFill>
                            <a:srgbClr val="FFFFFF"/>
                          </a:solidFill>
                          <a:effectLst/>
                          <a:latin typeface="Tahoma" panose="020B0604030504040204" pitchFamily="34" charset="0"/>
                          <a:ea typeface="Calibri" panose="020F0502020204030204" pitchFamily="34" charset="0"/>
                          <a:cs typeface="Calibri" panose="020F0502020204030204" pitchFamily="34" charset="0"/>
                        </a:rPr>
                        <a:t>        </a:t>
                      </a:r>
                      <a:r>
                        <a:rPr lang="en-US" sz="1800" b="1" dirty="0">
                          <a:solidFill>
                            <a:srgbClr val="FFFFFF"/>
                          </a:solidFill>
                          <a:effectLst/>
                          <a:latin typeface="Tahoma" panose="020B0604030504040204" pitchFamily="34" charset="0"/>
                          <a:ea typeface="Calibri" panose="020F0502020204030204" pitchFamily="34" charset="0"/>
                          <a:cs typeface="Calibri" panose="020F0502020204030204" pitchFamily="34" charset="0"/>
                        </a:rPr>
                        <a:t>HWCs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38100" cap="flat" cmpd="sng" algn="ctr">
                      <a:solidFill>
                        <a:srgbClr val="FFFFFF"/>
                      </a:solidFill>
                      <a:prstDash val="solid"/>
                      <a:round/>
                      <a:headEnd type="none" w="med" len="med"/>
                      <a:tailEnd type="none" w="med" len="med"/>
                    </a:lnR>
                    <a:lnT>
                      <a:noFill/>
                    </a:lnT>
                    <a:lnB>
                      <a:noFill/>
                    </a:lnB>
                    <a:solidFill>
                      <a:srgbClr val="E48312"/>
                    </a:solidFill>
                  </a:tcPr>
                </a:tc>
                <a:tc vMerge="1">
                  <a:txBody>
                    <a:bodyPr/>
                    <a:lstStyle/>
                    <a:p>
                      <a:endParaRPr lang="en-IN" dirty="0"/>
                    </a:p>
                  </a:txBody>
                  <a:tcPr/>
                </a:tc>
                <a:tc vMerge="1">
                  <a:txBody>
                    <a:bodyPr/>
                    <a:lstStyle/>
                    <a:p>
                      <a:endParaRPr lang="en-IN"/>
                    </a:p>
                  </a:txBody>
                  <a:tcP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xmlns="" val="4079798169"/>
                  </a:ext>
                </a:extLst>
              </a:tr>
              <a:tr h="212980">
                <a:tc>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38100" cap="flat" cmpd="sng" algn="ctr">
                      <a:solidFill>
                        <a:srgbClr val="FFFFFF"/>
                      </a:solidFill>
                      <a:prstDash val="solid"/>
                      <a:round/>
                      <a:headEnd type="none" w="med" len="med"/>
                      <a:tailEnd type="none" w="med" len="med"/>
                    </a:lnR>
                    <a:lnT>
                      <a:noFill/>
                    </a:lnT>
                    <a:lnB>
                      <a:noFill/>
                    </a:lnB>
                    <a:solidFill>
                      <a:srgbClr val="E48312"/>
                    </a:solidFill>
                  </a:tcPr>
                </a:tc>
                <a:tc>
                  <a:txBody>
                    <a:bodyPr/>
                    <a:lstStyle/>
                    <a:p>
                      <a:endParaRPr lang="en-IN"/>
                    </a:p>
                  </a:txBody>
                  <a:tcPr marL="0" marR="0" marT="0" marB="0">
                    <a:lnL w="3810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BD582C"/>
                    </a:solidFill>
                  </a:tcPr>
                </a:tc>
                <a:tc>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865640"/>
                    </a:solidFill>
                  </a:tcPr>
                </a:tc>
                <a:tc vMerge="1">
                  <a:txBody>
                    <a:bodyPr/>
                    <a:lstStyle/>
                    <a:p>
                      <a:endParaRPr lang="en-IN"/>
                    </a:p>
                  </a:txBody>
                  <a:tcPr/>
                </a:tc>
                <a:tc>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C2BC80"/>
                    </a:solidFill>
                  </a:tcPr>
                </a:tc>
                <a:extLst>
                  <a:ext uri="{0D108BD9-81ED-4DB2-BD59-A6C34878D82A}">
                    <a16:rowId xmlns:a16="http://schemas.microsoft.com/office/drawing/2014/main" xmlns="" val="1435681033"/>
                  </a:ext>
                </a:extLst>
              </a:tr>
              <a:tr h="300853">
                <a:tc>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38100" cap="flat" cmpd="sng" algn="ctr">
                      <a:solidFill>
                        <a:srgbClr val="FFFFFF"/>
                      </a:solidFill>
                      <a:prstDash val="solid"/>
                      <a:round/>
                      <a:headEnd type="none" w="med" len="med"/>
                      <a:tailEnd type="none" w="med" len="med"/>
                    </a:lnR>
                    <a:lnT>
                      <a:noFill/>
                    </a:lnT>
                    <a:lnB>
                      <a:noFill/>
                    </a:lnB>
                    <a:solidFill>
                      <a:srgbClr val="E48312"/>
                    </a:solidFill>
                  </a:tcPr>
                </a:tc>
                <a:tc>
                  <a:txBody>
                    <a:bodyPr/>
                    <a:lstStyle/>
                    <a:p>
                      <a:endParaRPr lang="en-IN" dirty="0"/>
                    </a:p>
                  </a:txBody>
                  <a:tcPr marL="0" marR="0" marT="0" marB="0">
                    <a:lnL w="3810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BD582C"/>
                    </a:solidFill>
                  </a:tcPr>
                </a:tc>
                <a:tc>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865640"/>
                    </a:solidFill>
                  </a:tcPr>
                </a:tc>
                <a:tc vMerge="1">
                  <a:txBody>
                    <a:bodyPr/>
                    <a:lstStyle/>
                    <a:p>
                      <a:endParaRPr lang="en-IN"/>
                    </a:p>
                  </a:txBody>
                  <a:tcPr/>
                </a:tc>
                <a:tc>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C2BC80"/>
                    </a:solidFill>
                  </a:tcPr>
                </a:tc>
                <a:extLst>
                  <a:ext uri="{0D108BD9-81ED-4DB2-BD59-A6C34878D82A}">
                    <a16:rowId xmlns:a16="http://schemas.microsoft.com/office/drawing/2014/main" xmlns="" val="4231666953"/>
                  </a:ext>
                </a:extLst>
              </a:tr>
              <a:tr h="129576">
                <a:tc>
                  <a:txBody>
                    <a:bodyPr/>
                    <a:lstStyle/>
                    <a:p>
                      <a:r>
                        <a:rPr lang="en-US" sz="9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38100" cap="flat" cmpd="sng" algn="ctr">
                      <a:solidFill>
                        <a:srgbClr val="FFFFFF"/>
                      </a:solidFill>
                      <a:prstDash val="solid"/>
                      <a:round/>
                      <a:headEnd type="none" w="med" len="med"/>
                      <a:tailEnd type="none" w="med" len="med"/>
                    </a:lnR>
                    <a:lnT>
                      <a:noFill/>
                    </a:lnT>
                    <a:lnB>
                      <a:noFill/>
                    </a:lnB>
                  </a:tcPr>
                </a:tc>
                <a:tc>
                  <a:txBody>
                    <a:bodyPr/>
                    <a:lstStyle/>
                    <a:p>
                      <a:r>
                        <a:rPr lang="en-US" sz="9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3810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BD582C"/>
                    </a:solidFill>
                  </a:tcPr>
                </a:tc>
                <a:tc rowSpan="2">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a:noFill/>
                    </a:lnT>
                    <a:lnB>
                      <a:noFill/>
                    </a:lnB>
                    <a:solidFill>
                      <a:srgbClr val="865640"/>
                    </a:solidFill>
                  </a:tcPr>
                </a:tc>
                <a:tc vMerge="1">
                  <a:txBody>
                    <a:bodyPr/>
                    <a:lstStyle/>
                    <a:p>
                      <a:endParaRPr lang="en-IN"/>
                    </a:p>
                  </a:txBody>
                  <a:tcPr/>
                </a:tc>
                <a:tc>
                  <a:txBody>
                    <a:bodyPr/>
                    <a:lstStyle/>
                    <a:p>
                      <a:r>
                        <a:rPr lang="en-US" sz="9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C2BC80"/>
                    </a:solidFill>
                  </a:tcPr>
                </a:tc>
                <a:extLst>
                  <a:ext uri="{0D108BD9-81ED-4DB2-BD59-A6C34878D82A}">
                    <a16:rowId xmlns:a16="http://schemas.microsoft.com/office/drawing/2014/main" xmlns="" val="2762372006"/>
                  </a:ext>
                </a:extLst>
              </a:tr>
              <a:tr h="72483">
                <a:tc gridSpan="2">
                  <a:txBody>
                    <a:bodyPr/>
                    <a:lstStyle/>
                    <a:p>
                      <a:r>
                        <a:rPr lang="en-US" sz="4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57150" cap="flat" cmpd="sng" algn="ctr">
                      <a:solidFill>
                        <a:srgbClr val="FFFFFF"/>
                      </a:solidFill>
                      <a:prstDash val="solid"/>
                      <a:round/>
                      <a:headEnd type="none" w="med" len="med"/>
                      <a:tailEnd type="none" w="med" len="med"/>
                    </a:lnR>
                    <a:lnT>
                      <a:noFill/>
                    </a:lnT>
                    <a:lnB>
                      <a:noFill/>
                    </a:lnB>
                  </a:tcPr>
                </a:tc>
                <a:tc hMerge="1">
                  <a:txBody>
                    <a:bodyPr/>
                    <a:lstStyle/>
                    <a:p>
                      <a:endParaRPr lang="en-IN"/>
                    </a:p>
                  </a:txBody>
                  <a:tcPr/>
                </a:tc>
                <a:tc vMerge="1">
                  <a:txBody>
                    <a:bodyPr/>
                    <a:lstStyle/>
                    <a:p>
                      <a:endParaRPr lang="en-IN"/>
                    </a:p>
                  </a:txBody>
                  <a:tcPr/>
                </a:tc>
                <a:tc vMerge="1">
                  <a:txBody>
                    <a:bodyPr/>
                    <a:lstStyle/>
                    <a:p>
                      <a:endParaRPr lang="en-IN"/>
                    </a:p>
                  </a:txBody>
                  <a:tcPr/>
                </a:tc>
                <a:tc>
                  <a:txBody>
                    <a:bodyPr/>
                    <a:lstStyle/>
                    <a:p>
                      <a:r>
                        <a:rPr lang="en-US" sz="4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C2BC80"/>
                    </a:solidFill>
                  </a:tcPr>
                </a:tc>
                <a:extLst>
                  <a:ext uri="{0D108BD9-81ED-4DB2-BD59-A6C34878D82A}">
                    <a16:rowId xmlns:a16="http://schemas.microsoft.com/office/drawing/2014/main" xmlns="" val="2506266986"/>
                  </a:ext>
                </a:extLst>
              </a:tr>
              <a:tr h="100781">
                <a:tc gridSpan="3">
                  <a:txBody>
                    <a:bodyPr/>
                    <a:lstStyle/>
                    <a:p>
                      <a:r>
                        <a:rPr lang="en-US" sz="7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57150" cap="flat" cmpd="sng" algn="ctr">
                      <a:solidFill>
                        <a:srgbClr val="FFFFFF"/>
                      </a:solidFill>
                      <a:prstDash val="solid"/>
                      <a:round/>
                      <a:headEnd type="none" w="med" len="med"/>
                      <a:tailEnd type="none" w="med" len="med"/>
                    </a:lnR>
                    <a:lnT>
                      <a:noFill/>
                    </a:lnT>
                    <a:lnB>
                      <a:noFill/>
                    </a:lnB>
                  </a:tcPr>
                </a:tc>
                <a:tc hMerge="1">
                  <a:txBody>
                    <a:bodyPr/>
                    <a:lstStyle/>
                    <a:p>
                      <a:endParaRPr lang="en-IN"/>
                    </a:p>
                  </a:txBody>
                  <a:tcPr/>
                </a:tc>
                <a:tc hMerge="1">
                  <a:txBody>
                    <a:bodyPr/>
                    <a:lstStyle/>
                    <a:p>
                      <a:endParaRPr lang="en-IN"/>
                    </a:p>
                  </a:txBody>
                  <a:tcPr/>
                </a:tc>
                <a:tc vMerge="1">
                  <a:txBody>
                    <a:bodyPr/>
                    <a:lstStyle/>
                    <a:p>
                      <a:endParaRPr lang="en-IN"/>
                    </a:p>
                  </a:txBody>
                  <a:tcPr/>
                </a:tc>
                <a:tc rowSpan="2">
                  <a:txBody>
                    <a:bodyPr/>
                    <a:lstStyle/>
                    <a:p>
                      <a:r>
                        <a:rPr lang="en-US" sz="1500">
                          <a:effectLst/>
                          <a:latin typeface="Times New Roman" panose="02020603050405020304" pitchFamily="18" charset="0"/>
                          <a:ea typeface="Calibri" panose="020F0502020204030204" pitchFamily="34" charset="0"/>
                          <a:cs typeface="Calibri" panose="020F0502020204030204" pitchFamily="34"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FFFFFF"/>
                      </a:solidFill>
                      <a:prstDash val="solid"/>
                      <a:round/>
                      <a:headEnd type="none" w="med" len="med"/>
                      <a:tailEnd type="none" w="med" len="med"/>
                    </a:lnL>
                    <a:lnR>
                      <a:noFill/>
                    </a:lnR>
                    <a:lnT>
                      <a:noFill/>
                    </a:lnT>
                    <a:lnB>
                      <a:noFill/>
                    </a:lnB>
                    <a:solidFill>
                      <a:srgbClr val="C2BC80"/>
                    </a:solidFill>
                  </a:tcPr>
                </a:tc>
                <a:extLst>
                  <a:ext uri="{0D108BD9-81ED-4DB2-BD59-A6C34878D82A}">
                    <a16:rowId xmlns:a16="http://schemas.microsoft.com/office/drawing/2014/main" xmlns="" val="2194705801"/>
                  </a:ext>
                </a:extLst>
              </a:tr>
              <a:tr h="103263">
                <a:tc gridSpan="4">
                  <a:txBody>
                    <a:bodyPr/>
                    <a:lstStyle/>
                    <a:p>
                      <a:r>
                        <a:rPr lang="en-US" sz="700" dirty="0">
                          <a:effectLst/>
                          <a:latin typeface="Times New Roman" panose="02020603050405020304" pitchFamily="18" charset="0"/>
                          <a:ea typeface="Calibri" panose="020F0502020204030204" pitchFamily="34" charset="0"/>
                          <a:cs typeface="Calibri" panose="020F0502020204030204" pitchFamily="34"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w="28575" cap="flat" cmpd="sng" algn="ctr">
                      <a:solidFill>
                        <a:srgbClr val="FFFFFF"/>
                      </a:solidFill>
                      <a:prstDash val="solid"/>
                      <a:round/>
                      <a:headEnd type="none" w="med" len="med"/>
                      <a:tailEnd type="none" w="med" len="med"/>
                    </a:lnR>
                    <a:lnT>
                      <a:noFill/>
                    </a:lnT>
                    <a:lnB>
                      <a:noFill/>
                    </a:lnB>
                  </a:tcPr>
                </a:tc>
                <a:tc hMerge="1">
                  <a:txBody>
                    <a:bodyPr/>
                    <a:lstStyle/>
                    <a:p>
                      <a:endParaRPr lang="en-IN"/>
                    </a:p>
                  </a:txBody>
                  <a:tcPr/>
                </a:tc>
                <a:tc hMerge="1">
                  <a:txBody>
                    <a:bodyPr/>
                    <a:lstStyle/>
                    <a:p>
                      <a:endParaRPr lang="en-IN"/>
                    </a:p>
                  </a:txBody>
                  <a:tcPr/>
                </a:tc>
                <a:tc hMerge="1">
                  <a:txBody>
                    <a:bodyPr/>
                    <a:lstStyle/>
                    <a:p>
                      <a:endParaRPr lang="en-IN"/>
                    </a:p>
                  </a:txBody>
                  <a:tcPr/>
                </a:tc>
                <a:tc vMerge="1">
                  <a:txBody>
                    <a:bodyPr/>
                    <a:lstStyle/>
                    <a:p>
                      <a:endParaRPr lang="en-IN"/>
                    </a:p>
                  </a:txBody>
                  <a:tcPr/>
                </a:tc>
                <a:extLst>
                  <a:ext uri="{0D108BD9-81ED-4DB2-BD59-A6C34878D82A}">
                    <a16:rowId xmlns:a16="http://schemas.microsoft.com/office/drawing/2014/main" xmlns="" val="1671014865"/>
                  </a:ext>
                </a:extLst>
              </a:tr>
            </a:tbl>
          </a:graphicData>
        </a:graphic>
      </p:graphicFrame>
      <p:grpSp>
        <p:nvGrpSpPr>
          <p:cNvPr id="8" name="Group 1">
            <a:extLst>
              <a:ext uri="{FF2B5EF4-FFF2-40B4-BE49-F238E27FC236}">
                <a16:creationId xmlns:a16="http://schemas.microsoft.com/office/drawing/2014/main" xmlns="" id="{A6673B38-32F2-BF00-9424-01CE04349240}"/>
              </a:ext>
            </a:extLst>
          </p:cNvPr>
          <p:cNvGrpSpPr>
            <a:grpSpLocks/>
          </p:cNvGrpSpPr>
          <p:nvPr/>
        </p:nvGrpSpPr>
        <p:grpSpPr bwMode="auto">
          <a:xfrm>
            <a:off x="-51767" y="0"/>
            <a:ext cx="1577579" cy="1588"/>
            <a:chOff x="0" y="0"/>
            <a:chExt cx="3312" cy="2"/>
          </a:xfrm>
        </p:grpSpPr>
        <p:sp>
          <p:nvSpPr>
            <p:cNvPr id="9" name="Rectangle 2">
              <a:extLst>
                <a:ext uri="{FF2B5EF4-FFF2-40B4-BE49-F238E27FC236}">
                  <a16:creationId xmlns:a16="http://schemas.microsoft.com/office/drawing/2014/main" xmlns="" id="{4A120BA3-49DE-EA60-A283-415A73E84F0A}"/>
                </a:ext>
              </a:extLst>
            </p:cNvPr>
            <p:cNvSpPr>
              <a:spLocks noChangeArrowheads="1"/>
            </p:cNvSpPr>
            <p:nvPr/>
          </p:nvSpPr>
          <p:spPr bwMode="auto">
            <a:xfrm>
              <a:off x="0" y="0"/>
              <a:ext cx="3312" cy="2"/>
            </a:xfrm>
            <a:prstGeom prst="rect">
              <a:avLst/>
            </a:prstGeom>
            <a:solidFill>
              <a:srgbClr val="BD58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
        <p:nvSpPr>
          <p:cNvPr id="2" name="Slide Number Placeholder 1">
            <a:extLst>
              <a:ext uri="{FF2B5EF4-FFF2-40B4-BE49-F238E27FC236}">
                <a16:creationId xmlns:a16="http://schemas.microsoft.com/office/drawing/2014/main" xmlns="" id="{0A345F6E-8A0C-AD8D-C875-204403A782A1}"/>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24565250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100" name="Content Placeholder 99"/>
          <p:cNvPicPr>
            <a:picLocks noGrp="1"/>
          </p:cNvPicPr>
          <p:nvPr>
            <p:ph idx="1"/>
          </p:nvPr>
        </p:nvPicPr>
        <p:blipFill>
          <a:blip r:embed="rId2"/>
          <a:stretch>
            <a:fillRect/>
          </a:stretch>
        </p:blipFill>
        <p:spPr>
          <a:xfrm>
            <a:off x="0" y="-635"/>
            <a:ext cx="9143524" cy="6859270"/>
          </a:xfrm>
          <a:prstGeom prst="rect">
            <a:avLst/>
          </a:prstGeom>
          <a:noFill/>
          <a:ln w="9525">
            <a:noFill/>
          </a:ln>
        </p:spPr>
      </p:pic>
    </p:spTree>
    <p:extLst>
      <p:ext uri="{BB962C8B-B14F-4D97-AF65-F5344CB8AC3E}">
        <p14:creationId xmlns:p14="http://schemas.microsoft.com/office/powerpoint/2010/main" val="7645080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71AE575-499B-7784-B8D3-8EBA11B79A9C}"/>
              </a:ext>
            </a:extLst>
          </p:cNvPr>
          <p:cNvSpPr txBox="1"/>
          <p:nvPr/>
        </p:nvSpPr>
        <p:spPr>
          <a:xfrm>
            <a:off x="107504" y="188640"/>
            <a:ext cx="8820472" cy="1077218"/>
          </a:xfrm>
          <a:prstGeom prst="rect">
            <a:avLst/>
          </a:prstGeom>
          <a:solidFill>
            <a:schemeClr val="accent4">
              <a:lumMod val="60000"/>
              <a:lumOff val="40000"/>
            </a:schemeClr>
          </a:solidFill>
        </p:spPr>
        <p:txBody>
          <a:bodyPr wrap="square" rtlCol="0">
            <a:spAutoFit/>
          </a:bodyPr>
          <a:lstStyle/>
          <a:p>
            <a:pPr algn="ctr"/>
            <a:r>
              <a:rPr lang="en-IN" sz="3200" b="1" dirty="0">
                <a:latin typeface="Times New Roman" panose="02020603050405020304" pitchFamily="18" charset="0"/>
                <a:cs typeface="Times New Roman" panose="02020603050405020304" pitchFamily="18" charset="0"/>
              </a:rPr>
              <a:t>Health And WELLNESS  Centre – Sub Health Centre</a:t>
            </a:r>
          </a:p>
        </p:txBody>
      </p:sp>
      <p:sp>
        <p:nvSpPr>
          <p:cNvPr id="3" name="TextBox 2">
            <a:extLst>
              <a:ext uri="{FF2B5EF4-FFF2-40B4-BE49-F238E27FC236}">
                <a16:creationId xmlns:a16="http://schemas.microsoft.com/office/drawing/2014/main" xmlns="" id="{EC50B9D9-F0D4-0C7A-7FE8-EB9C8C2F3C63}"/>
              </a:ext>
            </a:extLst>
          </p:cNvPr>
          <p:cNvSpPr txBox="1"/>
          <p:nvPr/>
        </p:nvSpPr>
        <p:spPr>
          <a:xfrm>
            <a:off x="107504" y="1412776"/>
            <a:ext cx="2916821" cy="3416320"/>
          </a:xfrm>
          <a:prstGeom prst="rect">
            <a:avLst/>
          </a:prstGeom>
          <a:solidFill>
            <a:schemeClr val="accent5">
              <a:lumMod val="20000"/>
              <a:lumOff val="80000"/>
            </a:schemeClr>
          </a:solid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Infrastructure</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AB-HWC Branding</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Health and Wellness Room</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Examination Room</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Day-Care Room</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Laboratory</a:t>
            </a:r>
          </a:p>
          <a:p>
            <a:pPr marL="285750" indent="-28575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xmlns="" id="{8D7876C5-C4F3-277E-6D30-C4A54DFF1133}"/>
              </a:ext>
            </a:extLst>
          </p:cNvPr>
          <p:cNvSpPr txBox="1"/>
          <p:nvPr/>
        </p:nvSpPr>
        <p:spPr>
          <a:xfrm>
            <a:off x="107504" y="5198290"/>
            <a:ext cx="2916821" cy="1200329"/>
          </a:xfrm>
          <a:prstGeom prst="rect">
            <a:avLst/>
          </a:prstGeom>
          <a:solidFill>
            <a:schemeClr val="accent5">
              <a:lumMod val="20000"/>
              <a:lumOff val="80000"/>
            </a:schemeClr>
          </a:solid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Community Participation</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Jan Arogya Samiti</a:t>
            </a:r>
          </a:p>
        </p:txBody>
      </p:sp>
      <p:sp>
        <p:nvSpPr>
          <p:cNvPr id="5" name="TextBox 4">
            <a:extLst>
              <a:ext uri="{FF2B5EF4-FFF2-40B4-BE49-F238E27FC236}">
                <a16:creationId xmlns:a16="http://schemas.microsoft.com/office/drawing/2014/main" xmlns="" id="{8F89F713-92F2-4C92-B851-10FBA6DA752C}"/>
              </a:ext>
            </a:extLst>
          </p:cNvPr>
          <p:cNvSpPr txBox="1"/>
          <p:nvPr/>
        </p:nvSpPr>
        <p:spPr>
          <a:xfrm>
            <a:off x="3131840" y="1447982"/>
            <a:ext cx="2916821" cy="2000548"/>
          </a:xfrm>
          <a:prstGeom prst="rect">
            <a:avLst/>
          </a:prstGeom>
          <a:solidFill>
            <a:schemeClr val="accent5">
              <a:lumMod val="20000"/>
              <a:lumOff val="80000"/>
            </a:schemeClr>
          </a:solid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Human Resource</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CHO ( Community Health Officer)</a:t>
            </a:r>
          </a:p>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MPHW (one female + one male)</a:t>
            </a:r>
          </a:p>
          <a:p>
            <a:pPr marL="285750" indent="-285750">
              <a:buFont typeface="Arial" panose="020B0604020202020204" pitchFamily="34" charset="0"/>
              <a:buChar char="•"/>
            </a:pPr>
            <a:endParaRPr lang="en-IN"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59C0D5C8-DF0F-8B1E-769D-D4C80783BD3B}"/>
              </a:ext>
            </a:extLst>
          </p:cNvPr>
          <p:cNvSpPr txBox="1"/>
          <p:nvPr/>
        </p:nvSpPr>
        <p:spPr>
          <a:xfrm>
            <a:off x="3161680" y="3782519"/>
            <a:ext cx="2916821" cy="1692771"/>
          </a:xfrm>
          <a:prstGeom prst="rect">
            <a:avLst/>
          </a:prstGeom>
          <a:solidFill>
            <a:schemeClr val="accent5">
              <a:lumMod val="20000"/>
              <a:lumOff val="80000"/>
            </a:schemeClr>
          </a:solid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Clinical Services</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 Outpatient care</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Teleconsultation for comprehensive </a:t>
            </a:r>
            <a:r>
              <a:rPr lang="en-IN" sz="2000" dirty="0" smtClean="0">
                <a:latin typeface="Times New Roman" panose="02020603050405020304" pitchFamily="18" charset="0"/>
                <a:cs typeface="Times New Roman" panose="02020603050405020304" pitchFamily="18" charset="0"/>
              </a:rPr>
              <a:t>services</a:t>
            </a:r>
            <a:endParaRPr lang="en-IN"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005D604B-8273-A395-1524-C3EEE4142075}"/>
              </a:ext>
            </a:extLst>
          </p:cNvPr>
          <p:cNvSpPr txBox="1"/>
          <p:nvPr/>
        </p:nvSpPr>
        <p:spPr>
          <a:xfrm>
            <a:off x="6241367" y="1422764"/>
            <a:ext cx="2916821" cy="2862322"/>
          </a:xfrm>
          <a:prstGeom prst="rect">
            <a:avLst/>
          </a:prstGeom>
          <a:solidFill>
            <a:schemeClr val="accent5">
              <a:lumMod val="20000"/>
              <a:lumOff val="80000"/>
            </a:schemeClr>
          </a:solid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Outreach Services</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Mental health</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Elderly</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Palliative care</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Population-based screening</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IN"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B5EC1FBA-445A-FE1A-3EAA-90BDDB320CFB}"/>
              </a:ext>
            </a:extLst>
          </p:cNvPr>
          <p:cNvSpPr txBox="1"/>
          <p:nvPr/>
        </p:nvSpPr>
        <p:spPr>
          <a:xfrm>
            <a:off x="6227179" y="4581128"/>
            <a:ext cx="2916821" cy="1754326"/>
          </a:xfrm>
          <a:prstGeom prst="rect">
            <a:avLst/>
          </a:prstGeom>
          <a:solidFill>
            <a:schemeClr val="accent5">
              <a:lumMod val="20000"/>
              <a:lumOff val="80000"/>
            </a:schemeClr>
          </a:solidFill>
        </p:spPr>
        <p:txBody>
          <a:bodyPr wrap="square" rtlCol="0">
            <a:spAutoFit/>
          </a:bodyPr>
          <a:lstStyle/>
          <a:p>
            <a:pPr algn="ctr"/>
            <a:r>
              <a:rPr lang="en-IN" sz="1800" b="1" dirty="0">
                <a:latin typeface="Times New Roman" panose="02020603050405020304" pitchFamily="18" charset="0"/>
                <a:cs typeface="Times New Roman" panose="02020603050405020304" pitchFamily="18" charset="0"/>
              </a:rPr>
              <a:t>Diagnostics &amp; Medicines</a:t>
            </a:r>
          </a:p>
          <a:p>
            <a:pPr marL="342900" indent="-342900">
              <a:buFont typeface="Arial" panose="020B0604020202020204" pitchFamily="34" charset="0"/>
              <a:buChar char="•"/>
            </a:pPr>
            <a:r>
              <a:rPr lang="en-IN" sz="1800" dirty="0">
                <a:latin typeface="Times New Roman" panose="02020603050405020304" pitchFamily="18" charset="0"/>
                <a:cs typeface="Times New Roman" panose="02020603050405020304" pitchFamily="18" charset="0"/>
              </a:rPr>
              <a:t>18 tests and various models of delivery including Hub and Spoke</a:t>
            </a:r>
          </a:p>
          <a:p>
            <a:pPr marL="342900" indent="-342900">
              <a:buFont typeface="Arial" panose="020B0604020202020204" pitchFamily="34" charset="0"/>
              <a:buChar char="•"/>
            </a:pPr>
            <a:r>
              <a:rPr lang="en-IN" sz="1800" dirty="0">
                <a:latin typeface="Times New Roman" panose="02020603050405020304" pitchFamily="18" charset="0"/>
                <a:cs typeface="Times New Roman" panose="02020603050405020304" pitchFamily="18" charset="0"/>
              </a:rPr>
              <a:t>Essential List of Medicines</a:t>
            </a:r>
          </a:p>
        </p:txBody>
      </p:sp>
    </p:spTree>
    <p:extLst>
      <p:ext uri="{BB962C8B-B14F-4D97-AF65-F5344CB8AC3E}">
        <p14:creationId xmlns:p14="http://schemas.microsoft.com/office/powerpoint/2010/main" val="3212091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101" name="Content Placeholder 100"/>
          <p:cNvPicPr>
            <a:picLocks noGrp="1"/>
          </p:cNvPicPr>
          <p:nvPr>
            <p:ph idx="1"/>
          </p:nvPr>
        </p:nvPicPr>
        <p:blipFill>
          <a:blip r:embed="rId2"/>
          <a:stretch>
            <a:fillRect/>
          </a:stretch>
        </p:blipFill>
        <p:spPr>
          <a:xfrm>
            <a:off x="1" y="-635"/>
            <a:ext cx="9144476" cy="6858000"/>
          </a:xfrm>
          <a:prstGeom prst="rect">
            <a:avLst/>
          </a:prstGeom>
          <a:noFill/>
          <a:ln w="9525">
            <a:noFill/>
          </a:ln>
        </p:spPr>
      </p:pic>
    </p:spTree>
    <p:extLst>
      <p:ext uri="{BB962C8B-B14F-4D97-AF65-F5344CB8AC3E}">
        <p14:creationId xmlns:p14="http://schemas.microsoft.com/office/powerpoint/2010/main" val="42678806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sym typeface="+mn-ea"/>
              </a:rPr>
              <a:t>PRIMARY HEALTH CENTRE</a:t>
            </a:r>
            <a:endParaRPr lang="en-US" sz="3200" b="1">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Bed Requirement at Primary Health Centres</a:t>
            </a:r>
          </a:p>
          <a:p>
            <a:endParaRPr lang="en-US">
              <a:latin typeface="Times New Roman" panose="02020603050405020304" pitchFamily="18" charset="0"/>
              <a:cs typeface="Times New Roman" panose="02020603050405020304" pitchFamily="18" charset="0"/>
            </a:endParaRPr>
          </a:p>
          <a:p>
            <a:endParaRPr lang="en-US">
              <a:latin typeface="Times New Roman" panose="02020603050405020304" pitchFamily="18" charset="0"/>
              <a:cs typeface="Times New Roman" panose="02020603050405020304" pitchFamily="18" charset="0"/>
            </a:endParaRPr>
          </a:p>
        </p:txBody>
      </p:sp>
      <p:graphicFrame>
        <p:nvGraphicFramePr>
          <p:cNvPr id="5" name="Table 4"/>
          <p:cNvGraphicFramePr/>
          <p:nvPr/>
        </p:nvGraphicFramePr>
        <p:xfrm>
          <a:off x="549116" y="2857500"/>
          <a:ext cx="8135303" cy="2834640"/>
        </p:xfrm>
        <a:graphic>
          <a:graphicData uri="http://schemas.openxmlformats.org/drawingml/2006/table">
            <a:tbl>
              <a:tblPr firstRow="1" bandRow="1">
                <a:tableStyleId>{5C22544A-7EE6-4342-B048-85BDC9FD1C3A}</a:tableStyleId>
              </a:tblPr>
              <a:tblGrid>
                <a:gridCol w="1006316">
                  <a:extLst>
                    <a:ext uri="{9D8B030D-6E8A-4147-A177-3AD203B41FA5}">
                      <a16:colId xmlns="" xmlns:a16="http://schemas.microsoft.com/office/drawing/2014/main" val="20000"/>
                    </a:ext>
                  </a:extLst>
                </a:gridCol>
                <a:gridCol w="1134428">
                  <a:extLst>
                    <a:ext uri="{9D8B030D-6E8A-4147-A177-3AD203B41FA5}">
                      <a16:colId xmlns="" xmlns:a16="http://schemas.microsoft.com/office/drawing/2014/main" val="20001"/>
                    </a:ext>
                  </a:extLst>
                </a:gridCol>
                <a:gridCol w="1110139">
                  <a:extLst>
                    <a:ext uri="{9D8B030D-6E8A-4147-A177-3AD203B41FA5}">
                      <a16:colId xmlns="" xmlns:a16="http://schemas.microsoft.com/office/drawing/2014/main" val="20002"/>
                    </a:ext>
                  </a:extLst>
                </a:gridCol>
                <a:gridCol w="1215866">
                  <a:extLst>
                    <a:ext uri="{9D8B030D-6E8A-4147-A177-3AD203B41FA5}">
                      <a16:colId xmlns="" xmlns:a16="http://schemas.microsoft.com/office/drawing/2014/main" val="20003"/>
                    </a:ext>
                  </a:extLst>
                </a:gridCol>
                <a:gridCol w="1273016">
                  <a:extLst>
                    <a:ext uri="{9D8B030D-6E8A-4147-A177-3AD203B41FA5}">
                      <a16:colId xmlns="" xmlns:a16="http://schemas.microsoft.com/office/drawing/2014/main" val="20004"/>
                    </a:ext>
                  </a:extLst>
                </a:gridCol>
                <a:gridCol w="1064419">
                  <a:extLst>
                    <a:ext uri="{9D8B030D-6E8A-4147-A177-3AD203B41FA5}">
                      <a16:colId xmlns="" xmlns:a16="http://schemas.microsoft.com/office/drawing/2014/main" val="20005"/>
                    </a:ext>
                  </a:extLst>
                </a:gridCol>
                <a:gridCol w="1331119">
                  <a:extLst>
                    <a:ext uri="{9D8B030D-6E8A-4147-A177-3AD203B41FA5}">
                      <a16:colId xmlns="" xmlns:a16="http://schemas.microsoft.com/office/drawing/2014/main" val="20006"/>
                    </a:ext>
                  </a:extLst>
                </a:gridCol>
              </a:tblGrid>
              <a:tr h="381000">
                <a:tc rowSpan="3">
                  <a:txBody>
                    <a:bodyPr/>
                    <a:lstStyle/>
                    <a:p>
                      <a:pPr algn="ctr">
                        <a:buNone/>
                      </a:pPr>
                      <a:r>
                        <a:rPr lang="en-US" altLang="zh-CN" sz="2400">
                          <a:latin typeface="Times New Roman" panose="02020603050405020304" pitchFamily="18" charset="0"/>
                          <a:cs typeface="Times New Roman" panose="02020603050405020304" pitchFamily="18" charset="0"/>
                        </a:rPr>
                        <a:t>Number of Beds</a:t>
                      </a:r>
                    </a:p>
                  </a:txBody>
                  <a:tcPr marL="68580" marR="68580"/>
                </a:tc>
                <a:tc gridSpan="2">
                  <a:txBody>
                    <a:bodyPr/>
                    <a:lstStyle/>
                    <a:p>
                      <a:pPr algn="ctr">
                        <a:buNone/>
                      </a:pPr>
                      <a:r>
                        <a:rPr lang="en-US" sz="2400">
                          <a:latin typeface="Times New Roman" panose="02020603050405020304" pitchFamily="18" charset="0"/>
                          <a:cs typeface="Times New Roman" panose="02020603050405020304" pitchFamily="18" charset="0"/>
                        </a:rPr>
                        <a:t>PHC </a:t>
                      </a:r>
                    </a:p>
                  </a:txBody>
                  <a:tcPr marL="68580" marR="68580"/>
                </a:tc>
                <a:tc hMerge="1">
                  <a:txBody>
                    <a:bodyPr/>
                    <a:lstStyle/>
                    <a:p>
                      <a:endParaRPr lang="en-US"/>
                    </a:p>
                  </a:txBody>
                  <a:tcPr/>
                </a:tc>
                <a:tc gridSpan="2">
                  <a:txBody>
                    <a:bodyPr/>
                    <a:lstStyle/>
                    <a:p>
                      <a:pPr algn="ctr">
                        <a:buNone/>
                      </a:pPr>
                      <a:r>
                        <a:rPr lang="en-US" sz="2400">
                          <a:latin typeface="Times New Roman" panose="02020603050405020304" pitchFamily="18" charset="0"/>
                          <a:cs typeface="Times New Roman" panose="02020603050405020304" pitchFamily="18" charset="0"/>
                          <a:sym typeface="+mn-ea"/>
                        </a:rPr>
                        <a:t>UPHC </a:t>
                      </a:r>
                    </a:p>
                  </a:txBody>
                  <a:tcPr marL="68580" marR="68580"/>
                </a:tc>
                <a:tc hMerge="1">
                  <a:txBody>
                    <a:bodyPr/>
                    <a:lstStyle/>
                    <a:p>
                      <a:endParaRPr lang="en-US"/>
                    </a:p>
                  </a:txBody>
                  <a:tcPr/>
                </a:tc>
                <a:tc gridSpan="2">
                  <a:txBody>
                    <a:bodyPr/>
                    <a:lstStyle/>
                    <a:p>
                      <a:pPr algn="ctr">
                        <a:buNone/>
                      </a:pPr>
                      <a:r>
                        <a:rPr lang="en-US" sz="2400">
                          <a:latin typeface="Times New Roman" panose="02020603050405020304" pitchFamily="18" charset="0"/>
                          <a:cs typeface="Times New Roman" panose="02020603050405020304" pitchFamily="18" charset="0"/>
                          <a:sym typeface="+mn-ea"/>
                        </a:rPr>
                        <a:t>24x7 PHC/UPHC</a:t>
                      </a:r>
                    </a:p>
                  </a:txBody>
                  <a:tcPr marL="68580" marR="68580"/>
                </a:tc>
                <a:tc hMerge="1">
                  <a:txBody>
                    <a:bodyPr/>
                    <a:lstStyle/>
                    <a:p>
                      <a:endParaRPr lang="en-US"/>
                    </a:p>
                  </a:txBody>
                  <a:tcPr/>
                </a:tc>
                <a:extLst>
                  <a:ext uri="{0D108BD9-81ED-4DB2-BD59-A6C34878D82A}">
                    <a16:rowId xmlns="" xmlns:a16="http://schemas.microsoft.com/office/drawing/2014/main" val="10000"/>
                  </a:ext>
                </a:extLst>
              </a:tr>
              <a:tr h="381000">
                <a:tc vMerge="1">
                  <a:txBody>
                    <a:bodyPr/>
                    <a:lstStyle/>
                    <a:p>
                      <a:endParaRPr lang="en-US"/>
                    </a:p>
                  </a:txBody>
                  <a:tcPr/>
                </a:tc>
                <a:tc>
                  <a:txBody>
                    <a:bodyPr/>
                    <a:lstStyle/>
                    <a:p>
                      <a:pPr algn="ctr">
                        <a:buNone/>
                      </a:pPr>
                      <a:r>
                        <a:rPr lang="en-US" sz="2400">
                          <a:latin typeface="Times New Roman" panose="02020603050405020304" pitchFamily="18" charset="0"/>
                          <a:cs typeface="Times New Roman" panose="02020603050405020304" pitchFamily="18" charset="0"/>
                        </a:rPr>
                        <a:t>Essential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Desirable</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Essential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Desirable</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Essential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Desirable</a:t>
                      </a:r>
                    </a:p>
                  </a:txBody>
                  <a:tcPr marL="68580" marR="68580"/>
                </a:tc>
                <a:extLst>
                  <a:ext uri="{0D108BD9-81ED-4DB2-BD59-A6C34878D82A}">
                    <a16:rowId xmlns="" xmlns:a16="http://schemas.microsoft.com/office/drawing/2014/main" val="10001"/>
                  </a:ext>
                </a:extLst>
              </a:tr>
              <a:tr h="381000">
                <a:tc vMerge="1">
                  <a:txBody>
                    <a:bodyPr/>
                    <a:lstStyle/>
                    <a:p>
                      <a:endParaRPr lang="en-US"/>
                    </a:p>
                  </a:txBody>
                  <a:tcPr/>
                </a:tc>
                <a:tc>
                  <a:txBody>
                    <a:bodyPr/>
                    <a:lstStyle/>
                    <a:p>
                      <a:pPr algn="ctr">
                        <a:buNone/>
                      </a:pPr>
                      <a:r>
                        <a:rPr lang="en-US" sz="2400">
                          <a:latin typeface="Times New Roman" panose="02020603050405020304" pitchFamily="18" charset="0"/>
                          <a:cs typeface="Times New Roman" panose="02020603050405020304" pitchFamily="18" charset="0"/>
                        </a:rPr>
                        <a:t>2 Beds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4 Beds</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2 Day care </a:t>
                      </a:r>
                      <a:endParaRPr lang="en-US" sz="2400">
                        <a:latin typeface="Times New Roman" panose="02020603050405020304" pitchFamily="18" charset="0"/>
                        <a:cs typeface="Times New Roman" panose="02020603050405020304" pitchFamily="18" charset="0"/>
                      </a:endParaRPr>
                    </a:p>
                    <a:p>
                      <a:pPr algn="ctr">
                        <a:buNone/>
                      </a:pPr>
                      <a:r>
                        <a:rPr lang="en-US" sz="2400">
                          <a:latin typeface="Times New Roman" panose="02020603050405020304" pitchFamily="18" charset="0"/>
                          <a:cs typeface="Times New Roman" panose="02020603050405020304" pitchFamily="18" charset="0"/>
                          <a:sym typeface="+mn-ea"/>
                        </a:rPr>
                        <a:t>Beds</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4 Day care </a:t>
                      </a:r>
                      <a:endParaRPr lang="en-US" sz="2400">
                        <a:latin typeface="Times New Roman" panose="02020603050405020304" pitchFamily="18" charset="0"/>
                        <a:cs typeface="Times New Roman" panose="02020603050405020304" pitchFamily="18" charset="0"/>
                      </a:endParaRPr>
                    </a:p>
                    <a:p>
                      <a:pPr algn="ctr">
                        <a:buNone/>
                      </a:pPr>
                      <a:r>
                        <a:rPr lang="en-US" sz="2400">
                          <a:latin typeface="Times New Roman" panose="02020603050405020304" pitchFamily="18" charset="0"/>
                          <a:cs typeface="Times New Roman" panose="02020603050405020304" pitchFamily="18" charset="0"/>
                          <a:sym typeface="+mn-ea"/>
                        </a:rPr>
                        <a:t>Beds</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6 Beds</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4 Beds</a:t>
                      </a:r>
                      <a:endParaRPr lang="en-US" sz="2400">
                        <a:latin typeface="Times New Roman" panose="02020603050405020304" pitchFamily="18" charset="0"/>
                        <a:cs typeface="Times New Roman" panose="02020603050405020304" pitchFamily="18" charset="0"/>
                      </a:endParaRPr>
                    </a:p>
                    <a:p>
                      <a:pPr algn="ctr">
                        <a:buNone/>
                      </a:pPr>
                      <a:endParaRPr lang="en-US" sz="2400">
                        <a:latin typeface="Times New Roman" panose="02020603050405020304" pitchFamily="18" charset="0"/>
                        <a:cs typeface="Times New Roman" panose="02020603050405020304" pitchFamily="18" charset="0"/>
                      </a:endParaRPr>
                    </a:p>
                  </a:txBody>
                  <a:tcPr marL="68580" marR="6858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8196084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4211103-BCA4-6009-8EFE-CFACE370B8B5}"/>
              </a:ext>
            </a:extLst>
          </p:cNvPr>
          <p:cNvSpPr txBox="1"/>
          <p:nvPr/>
        </p:nvSpPr>
        <p:spPr>
          <a:xfrm>
            <a:off x="797442" y="829340"/>
            <a:ext cx="7551774" cy="70788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4000" b="1" dirty="0">
                <a:latin typeface="Times New Roman" panose="02020603050405020304" pitchFamily="18" charset="0"/>
                <a:cs typeface="Times New Roman" panose="02020603050405020304" pitchFamily="18" charset="0"/>
              </a:rPr>
              <a:t>Specialist related services</a:t>
            </a:r>
          </a:p>
        </p:txBody>
      </p:sp>
      <p:sp>
        <p:nvSpPr>
          <p:cNvPr id="3" name="TextBox 2">
            <a:extLst>
              <a:ext uri="{FF2B5EF4-FFF2-40B4-BE49-F238E27FC236}">
                <a16:creationId xmlns:a16="http://schemas.microsoft.com/office/drawing/2014/main" xmlns="" id="{46FE7CBC-A36D-42A3-C328-78A5B93CAF43}"/>
              </a:ext>
            </a:extLst>
          </p:cNvPr>
          <p:cNvSpPr txBox="1"/>
          <p:nvPr/>
        </p:nvSpPr>
        <p:spPr>
          <a:xfrm>
            <a:off x="797442" y="1871331"/>
            <a:ext cx="7734998" cy="3785652"/>
          </a:xfrm>
          <a:prstGeom prst="rect">
            <a:avLst/>
          </a:prstGeom>
          <a:noFill/>
          <a:ln>
            <a:solidFill>
              <a:schemeClr val="accent1"/>
            </a:solidFill>
          </a:ln>
        </p:spPr>
        <p:txBody>
          <a:bodyPr wrap="square" rtlCol="0">
            <a:spAutoFit/>
          </a:bodyPr>
          <a:lstStyle/>
          <a:p>
            <a:r>
              <a:rPr lang="en-IN" sz="2000" b="1" dirty="0">
                <a:latin typeface="Times New Roman" panose="02020603050405020304" pitchFamily="18" charset="0"/>
                <a:cs typeface="Times New Roman" panose="02020603050405020304" pitchFamily="18" charset="0"/>
              </a:rPr>
              <a:t>Multi-speciality polyclinics at UPHC</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Provision of Dental, Physiotherapy, Optometrist services</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Diagnostics</a:t>
            </a:r>
          </a:p>
          <a:p>
            <a:endParaRPr lang="en-IN" sz="2000"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Fixed day rotational multi-speciality OPD for a minimum of 6 specialities </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Obstetrics and Gynaecology</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Psychiatry</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Medicine</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Dermatology</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Paediatrics</a:t>
            </a:r>
          </a:p>
          <a:p>
            <a:pPr marL="285750" indent="-285750">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Ophthalmology</a:t>
            </a:r>
          </a:p>
        </p:txBody>
      </p:sp>
    </p:spTree>
    <p:extLst>
      <p:ext uri="{BB962C8B-B14F-4D97-AF65-F5344CB8AC3E}">
        <p14:creationId xmlns:p14="http://schemas.microsoft.com/office/powerpoint/2010/main" val="3068345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102" name="Content Placeholder 101"/>
          <p:cNvPicPr>
            <a:picLocks noGrp="1"/>
          </p:cNvPicPr>
          <p:nvPr>
            <p:ph idx="1"/>
          </p:nvPr>
        </p:nvPicPr>
        <p:blipFill>
          <a:blip r:embed="rId2"/>
          <a:stretch>
            <a:fillRect/>
          </a:stretch>
        </p:blipFill>
        <p:spPr>
          <a:xfrm>
            <a:off x="0" y="635"/>
            <a:ext cx="9144000" cy="6857365"/>
          </a:xfrm>
          <a:prstGeom prst="rect">
            <a:avLst/>
          </a:prstGeom>
          <a:noFill/>
          <a:ln w="9525">
            <a:noFill/>
          </a:ln>
        </p:spPr>
      </p:pic>
    </p:spTree>
    <p:extLst>
      <p:ext uri="{BB962C8B-B14F-4D97-AF65-F5344CB8AC3E}">
        <p14:creationId xmlns:p14="http://schemas.microsoft.com/office/powerpoint/2010/main" val="1563212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rPr>
              <a:t>COMMUNITY HEALTH CENTRE</a:t>
            </a:r>
            <a:br>
              <a:rPr lang="en-US" sz="3200" b="1">
                <a:solidFill>
                  <a:schemeClr val="accent5">
                    <a:lumMod val="75000"/>
                  </a:schemeClr>
                </a:solidFill>
                <a:latin typeface="Times New Roman" panose="02020603050405020304" pitchFamily="18" charset="0"/>
                <a:cs typeface="Times New Roman" panose="02020603050405020304" pitchFamily="18" charset="0"/>
              </a:rPr>
            </a:br>
            <a:r>
              <a:rPr lang="en-US" sz="3200" b="1">
                <a:solidFill>
                  <a:schemeClr val="accent5">
                    <a:lumMod val="75000"/>
                  </a:schemeClr>
                </a:solidFill>
                <a:latin typeface="Times New Roman" panose="02020603050405020304" pitchFamily="18" charset="0"/>
                <a:cs typeface="Times New Roman" panose="02020603050405020304" pitchFamily="18" charset="0"/>
              </a:rPr>
              <a:t>CLASSIFICATION</a:t>
            </a:r>
          </a:p>
        </p:txBody>
      </p:sp>
      <p:sp>
        <p:nvSpPr>
          <p:cNvPr id="3" name="Content Placeholder 2"/>
          <p:cNvSpPr>
            <a:spLocks noGrp="1"/>
          </p:cNvSpPr>
          <p:nvPr>
            <p:ph idx="1"/>
          </p:nvPr>
        </p:nvSpPr>
        <p:spPr/>
        <p:txBody>
          <a:bodyPr>
            <a:noAutofit/>
          </a:bodyPr>
          <a:lstStyle/>
          <a:p>
            <a:pPr>
              <a:lnSpc>
                <a:spcPct val="150000"/>
              </a:lnSpc>
            </a:pPr>
            <a:r>
              <a:rPr lang="en-US" sz="2400" dirty="0">
                <a:latin typeface="Times New Roman" panose="02020603050405020304" pitchFamily="18" charset="0"/>
                <a:cs typeface="Times New Roman" panose="02020603050405020304" pitchFamily="18" charset="0"/>
              </a:rPr>
              <a:t>Non-FRU CHCs (rural)</a:t>
            </a:r>
          </a:p>
          <a:p>
            <a:pPr>
              <a:lnSpc>
                <a:spcPct val="150000"/>
              </a:lnSpc>
            </a:pPr>
            <a:r>
              <a:rPr lang="en-US" sz="2400" dirty="0">
                <a:latin typeface="Times New Roman" panose="02020603050405020304" pitchFamily="18" charset="0"/>
                <a:cs typeface="Times New Roman" panose="02020603050405020304" pitchFamily="18" charset="0"/>
              </a:rPr>
              <a:t>FRU CHCs (rural and urban</a:t>
            </a:r>
            <a:r>
              <a:rPr lang="en-US" sz="2400" dirty="0" smtClean="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CHCs in rural areas can be either non-FRU CHC or FRU CHC, the UCHC in urban areas will function only as FRU UCHCs.</a:t>
            </a:r>
          </a:p>
          <a:p>
            <a:pPr marL="285750" indent="-285750" algn="just"/>
            <a:r>
              <a:rPr lang="en-US" sz="2400" dirty="0" smtClean="0">
                <a:latin typeface="Times New Roman" panose="02020603050405020304" pitchFamily="18" charset="0"/>
                <a:cs typeface="Times New Roman" panose="02020603050405020304" pitchFamily="18" charset="0"/>
              </a:rPr>
              <a:t>For </a:t>
            </a:r>
            <a:r>
              <a:rPr lang="en-US" sz="2400" dirty="0">
                <a:latin typeface="Times New Roman" panose="02020603050405020304" pitchFamily="18" charset="0"/>
                <a:cs typeface="Times New Roman" panose="02020603050405020304" pitchFamily="18" charset="0"/>
              </a:rPr>
              <a:t>FRU CHCs in rural areas, 30 beds, </a:t>
            </a:r>
            <a:r>
              <a:rPr lang="en-US" sz="2400" u="sng" dirty="0">
                <a:latin typeface="Times New Roman" panose="02020603050405020304" pitchFamily="18" charset="0"/>
                <a:cs typeface="Times New Roman" panose="02020603050405020304" pitchFamily="18" charset="0"/>
              </a:rPr>
              <a:t>maternity and surgical services </a:t>
            </a:r>
            <a:r>
              <a:rPr lang="en-US" sz="2400" dirty="0">
                <a:latin typeface="Times New Roman" panose="02020603050405020304" pitchFamily="18" charset="0"/>
                <a:cs typeface="Times New Roman" panose="02020603050405020304" pitchFamily="18" charset="0"/>
              </a:rPr>
              <a:t>will be </a:t>
            </a:r>
            <a:r>
              <a:rPr lang="en-US" sz="2400" b="1" dirty="0">
                <a:latin typeface="Times New Roman" panose="02020603050405020304" pitchFamily="18" charset="0"/>
                <a:cs typeface="Times New Roman" panose="02020603050405020304" pitchFamily="18" charset="0"/>
              </a:rPr>
              <a:t>essential</a:t>
            </a:r>
            <a:r>
              <a:rPr lang="en-US" sz="2400" dirty="0">
                <a:latin typeface="Times New Roman" panose="02020603050405020304" pitchFamily="18" charset="0"/>
                <a:cs typeface="Times New Roman" panose="02020603050405020304" pitchFamily="18" charset="0"/>
              </a:rPr>
              <a:t> while in a 50 bedded FRU CHC, </a:t>
            </a:r>
            <a:r>
              <a:rPr lang="en-US" sz="2400" u="sng" dirty="0">
                <a:latin typeface="Times New Roman" panose="02020603050405020304" pitchFamily="18" charset="0"/>
                <a:cs typeface="Times New Roman" panose="02020603050405020304" pitchFamily="18" charset="0"/>
              </a:rPr>
              <a:t>additional ophthalmic, </a:t>
            </a:r>
            <a:r>
              <a:rPr lang="en-US" sz="2400" u="sng" dirty="0" err="1">
                <a:latin typeface="Times New Roman" panose="02020603050405020304" pitchFamily="18" charset="0"/>
                <a:cs typeface="Times New Roman" panose="02020603050405020304" pitchFamily="18" charset="0"/>
              </a:rPr>
              <a:t>orthopaedic</a:t>
            </a:r>
            <a:r>
              <a:rPr lang="en-US" sz="2400" u="sng" dirty="0">
                <a:latin typeface="Times New Roman" panose="02020603050405020304" pitchFamily="18" charset="0"/>
                <a:cs typeface="Times New Roman" panose="02020603050405020304" pitchFamily="18" charset="0"/>
              </a:rPr>
              <a:t>, and ENT services </a:t>
            </a:r>
            <a:r>
              <a:rPr lang="en-US" sz="2400" dirty="0">
                <a:latin typeface="Times New Roman" panose="02020603050405020304" pitchFamily="18" charset="0"/>
                <a:cs typeface="Times New Roman" panose="02020603050405020304" pitchFamily="18" charset="0"/>
              </a:rPr>
              <a:t>will be </a:t>
            </a:r>
            <a:r>
              <a:rPr lang="en-US" sz="2400" b="1" dirty="0">
                <a:latin typeface="Times New Roman" panose="02020603050405020304" pitchFamily="18" charset="0"/>
                <a:cs typeface="Times New Roman" panose="02020603050405020304" pitchFamily="18" charset="0"/>
              </a:rPr>
              <a:t>desirable</a:t>
            </a:r>
            <a:r>
              <a:rPr lang="en-US" sz="2400" dirty="0">
                <a:latin typeface="Times New Roman" panose="02020603050405020304" pitchFamily="18" charset="0"/>
                <a:cs typeface="Times New Roman" panose="02020603050405020304" pitchFamily="18" charset="0"/>
              </a:rPr>
              <a:t>. </a:t>
            </a: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030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104" name="Content Placeholder 103"/>
          <p:cNvPicPr>
            <a:picLocks noGrp="1"/>
          </p:cNvPicPr>
          <p:nvPr>
            <p:ph idx="1"/>
          </p:nvPr>
        </p:nvPicPr>
        <p:blipFill>
          <a:blip r:embed="rId2"/>
          <a:stretch>
            <a:fillRect/>
          </a:stretch>
        </p:blipFill>
        <p:spPr>
          <a:xfrm>
            <a:off x="1" y="635"/>
            <a:ext cx="9144476" cy="6857365"/>
          </a:xfrm>
          <a:prstGeom prst="rect">
            <a:avLst/>
          </a:prstGeom>
          <a:noFill/>
          <a:ln w="9525">
            <a:noFill/>
          </a:ln>
        </p:spPr>
      </p:pic>
    </p:spTree>
    <p:extLst>
      <p:ext uri="{BB962C8B-B14F-4D97-AF65-F5344CB8AC3E}">
        <p14:creationId xmlns:p14="http://schemas.microsoft.com/office/powerpoint/2010/main" val="42926328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rPr>
              <a:t>DISTRICT HOSPITAL</a:t>
            </a:r>
          </a:p>
        </p:txBody>
      </p:sp>
      <p:sp>
        <p:nvSpPr>
          <p:cNvPr id="5" name="Content Placeholder 4"/>
          <p:cNvSpPr>
            <a:spLocks noGrp="1"/>
          </p:cNvSpPr>
          <p:nvPr>
            <p:ph idx="1"/>
          </p:nvPr>
        </p:nvSpPr>
        <p:spPr/>
        <p:txBody>
          <a:bodyPr>
            <a:normAutofit/>
          </a:bodyPr>
          <a:lstStyle/>
          <a:p>
            <a:pPr>
              <a:lnSpc>
                <a:spcPct val="150000"/>
              </a:lnSpc>
            </a:pPr>
            <a:r>
              <a:rPr lang="en-US" sz="2400" dirty="0" err="1">
                <a:latin typeface="Times New Roman" panose="02020603050405020304" pitchFamily="18" charset="0"/>
                <a:cs typeface="Times New Roman" panose="02020603050405020304" pitchFamily="18" charset="0"/>
              </a:rPr>
              <a:t>Bhore</a:t>
            </a:r>
            <a:r>
              <a:rPr lang="en-US" sz="2400" dirty="0">
                <a:latin typeface="Times New Roman" panose="02020603050405020304" pitchFamily="18" charset="0"/>
                <a:cs typeface="Times New Roman" panose="02020603050405020304" pitchFamily="18" charset="0"/>
              </a:rPr>
              <a:t> Committee (1946) - 1/1000 population. </a:t>
            </a:r>
            <a:r>
              <a:rPr lang="en-US" sz="2400" b="1" dirty="0">
                <a:latin typeface="Times New Roman" panose="02020603050405020304" pitchFamily="18" charset="0"/>
                <a:cs typeface="Times New Roman" panose="02020603050405020304" pitchFamily="18" charset="0"/>
              </a:rPr>
              <a:t>Essential</a:t>
            </a:r>
            <a:endParaRPr lang="en-US" sz="2400" dirty="0">
              <a:latin typeface="Times New Roman" panose="02020603050405020304" pitchFamily="18" charset="0"/>
              <a:cs typeface="Times New Roman" panose="02020603050405020304" pitchFamily="18" charset="0"/>
            </a:endParaRPr>
          </a:p>
          <a:p>
            <a:pPr>
              <a:lnSpc>
                <a:spcPct val="150000"/>
              </a:lnSpc>
            </a:pPr>
            <a:r>
              <a:rPr lang="en-US" sz="2400" dirty="0">
                <a:latin typeface="Times New Roman" panose="02020603050405020304" pitchFamily="18" charset="0"/>
                <a:cs typeface="Times New Roman" panose="02020603050405020304" pitchFamily="18" charset="0"/>
              </a:rPr>
              <a:t>National Health Policy (2017) - 2/1000 population. </a:t>
            </a:r>
            <a:r>
              <a:rPr lang="en-US" sz="2400" b="1" dirty="0">
                <a:latin typeface="Times New Roman" panose="02020603050405020304" pitchFamily="18" charset="0"/>
                <a:cs typeface="Times New Roman" panose="02020603050405020304" pitchFamily="18" charset="0"/>
                <a:sym typeface="+mn-ea"/>
              </a:rPr>
              <a:t>Desirable</a:t>
            </a:r>
            <a:endParaRPr lang="en-US" sz="2400" b="1" dirty="0">
              <a:latin typeface="Times New Roman" panose="02020603050405020304" pitchFamily="18" charset="0"/>
              <a:cs typeface="Times New Roman" panose="02020603050405020304" pitchFamily="18" charset="0"/>
            </a:endParaRPr>
          </a:p>
          <a:p>
            <a:pPr marL="0" indent="0" algn="ctr">
              <a:lnSpc>
                <a:spcPct val="150000"/>
              </a:lnSpc>
              <a:buNone/>
            </a:pPr>
            <a:r>
              <a:rPr lang="en-US" sz="2400" dirty="0">
                <a:latin typeface="Times New Roman" panose="02020603050405020304" pitchFamily="18" charset="0"/>
                <a:cs typeface="Times New Roman" panose="02020603050405020304" pitchFamily="18" charset="0"/>
                <a:sym typeface="+mn-ea"/>
              </a:rPr>
              <a:t>(several states are yet to achieve this!)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930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rPr>
              <a:t>DISTRICT HOSPITAL</a:t>
            </a:r>
          </a:p>
        </p:txBody>
      </p:sp>
      <p:graphicFrame>
        <p:nvGraphicFramePr>
          <p:cNvPr id="4" name="Content Placeholder 3"/>
          <p:cNvGraphicFramePr>
            <a:graphicFrameLocks noGrp="1"/>
          </p:cNvGraphicFramePr>
          <p:nvPr>
            <p:ph idx="1"/>
          </p:nvPr>
        </p:nvGraphicFramePr>
        <p:xfrm>
          <a:off x="1496378" y="1531620"/>
          <a:ext cx="6544152" cy="4663440"/>
        </p:xfrm>
        <a:graphic>
          <a:graphicData uri="http://schemas.openxmlformats.org/drawingml/2006/table">
            <a:tbl>
              <a:tblPr firstRow="1" bandRow="1">
                <a:tableStyleId>{5C22544A-7EE6-4342-B048-85BDC9FD1C3A}</a:tableStyleId>
              </a:tblPr>
              <a:tblGrid>
                <a:gridCol w="1761173">
                  <a:extLst>
                    <a:ext uri="{9D8B030D-6E8A-4147-A177-3AD203B41FA5}">
                      <a16:colId xmlns="" xmlns:a16="http://schemas.microsoft.com/office/drawing/2014/main" val="20000"/>
                    </a:ext>
                  </a:extLst>
                </a:gridCol>
                <a:gridCol w="3057525">
                  <a:extLst>
                    <a:ext uri="{9D8B030D-6E8A-4147-A177-3AD203B41FA5}">
                      <a16:colId xmlns="" xmlns:a16="http://schemas.microsoft.com/office/drawing/2014/main" val="20001"/>
                    </a:ext>
                  </a:extLst>
                </a:gridCol>
                <a:gridCol w="1725454">
                  <a:extLst>
                    <a:ext uri="{9D8B030D-6E8A-4147-A177-3AD203B41FA5}">
                      <a16:colId xmlns="" xmlns:a16="http://schemas.microsoft.com/office/drawing/2014/main" val="20002"/>
                    </a:ext>
                  </a:extLst>
                </a:gridCol>
              </a:tblGrid>
              <a:tr h="640080">
                <a:tc>
                  <a:txBody>
                    <a:bodyPr/>
                    <a:lstStyle/>
                    <a:p>
                      <a:pPr algn="ctr">
                        <a:buNone/>
                      </a:pPr>
                      <a:r>
                        <a:rPr lang="en-US" sz="2400">
                          <a:latin typeface="Times New Roman" panose="02020603050405020304" pitchFamily="18" charset="0"/>
                          <a:cs typeface="Times New Roman" panose="02020603050405020304" pitchFamily="18" charset="0"/>
                        </a:rPr>
                        <a:t>Population</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 Essential beds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sym typeface="+mn-ea"/>
                        </a:rPr>
                        <a:t>Desirable beds</a:t>
                      </a:r>
                      <a:endParaRPr lang="en-US" sz="2400">
                        <a:latin typeface="Times New Roman" panose="02020603050405020304" pitchFamily="18" charset="0"/>
                        <a:cs typeface="Times New Roman" panose="02020603050405020304" pitchFamily="18" charset="0"/>
                      </a:endParaRPr>
                    </a:p>
                    <a:p>
                      <a:pPr algn="ctr">
                        <a:buNone/>
                      </a:pPr>
                      <a:endParaRPr lang="en-US" sz="2400">
                        <a:latin typeface="Times New Roman" panose="02020603050405020304" pitchFamily="18" charset="0"/>
                        <a:cs typeface="Times New Roman" panose="02020603050405020304" pitchFamily="18" charset="0"/>
                      </a:endParaRPr>
                    </a:p>
                  </a:txBody>
                  <a:tcPr marL="68580" marR="68580"/>
                </a:tc>
                <a:extLst>
                  <a:ext uri="{0D108BD9-81ED-4DB2-BD59-A6C34878D82A}">
                    <a16:rowId xmlns="" xmlns:a16="http://schemas.microsoft.com/office/drawing/2014/main" val="10000"/>
                  </a:ext>
                </a:extLst>
              </a:tr>
              <a:tr h="381000">
                <a:tc>
                  <a:txBody>
                    <a:bodyPr/>
                    <a:lstStyle/>
                    <a:p>
                      <a:pPr>
                        <a:buNone/>
                      </a:pPr>
                      <a:r>
                        <a:rPr lang="en-US" sz="2400">
                          <a:latin typeface="Times New Roman" panose="02020603050405020304" pitchFamily="18" charset="0"/>
                          <a:cs typeface="Times New Roman" panose="02020603050405020304" pitchFamily="18" charset="0"/>
                        </a:rPr>
                        <a:t>&lt; 2 lakh</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50 + 15 additional </a:t>
                      </a:r>
                    </a:p>
                    <a:p>
                      <a:pPr algn="ctr">
                        <a:buNone/>
                      </a:pPr>
                      <a:r>
                        <a:rPr lang="en-US" sz="2400">
                          <a:latin typeface="Times New Roman" panose="02020603050405020304" pitchFamily="18" charset="0"/>
                          <a:cs typeface="Times New Roman" panose="02020603050405020304" pitchFamily="18" charset="0"/>
                        </a:rPr>
                        <a:t>(Emergency and day care beds)</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100</a:t>
                      </a:r>
                    </a:p>
                  </a:txBody>
                  <a:tcPr marL="68580" marR="68580"/>
                </a:tc>
                <a:extLst>
                  <a:ext uri="{0D108BD9-81ED-4DB2-BD59-A6C34878D82A}">
                    <a16:rowId xmlns="" xmlns:a16="http://schemas.microsoft.com/office/drawing/2014/main" val="10001"/>
                  </a:ext>
                </a:extLst>
              </a:tr>
              <a:tr h="381000">
                <a:tc>
                  <a:txBody>
                    <a:bodyPr/>
                    <a:lstStyle/>
                    <a:p>
                      <a:pPr>
                        <a:buNone/>
                      </a:pPr>
                      <a:r>
                        <a:rPr lang="en-US" sz="2400">
                          <a:latin typeface="Times New Roman" panose="02020603050405020304" pitchFamily="18" charset="0"/>
                          <a:cs typeface="Times New Roman" panose="02020603050405020304" pitchFamily="18" charset="0"/>
                        </a:rPr>
                        <a:t>2–5 lakh</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100 beds + 25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200</a:t>
                      </a:r>
                    </a:p>
                  </a:txBody>
                  <a:tcPr marL="68580" marR="68580"/>
                </a:tc>
                <a:extLst>
                  <a:ext uri="{0D108BD9-81ED-4DB2-BD59-A6C34878D82A}">
                    <a16:rowId xmlns="" xmlns:a16="http://schemas.microsoft.com/office/drawing/2014/main" val="10002"/>
                  </a:ext>
                </a:extLst>
              </a:tr>
              <a:tr h="381000">
                <a:tc>
                  <a:txBody>
                    <a:bodyPr/>
                    <a:lstStyle/>
                    <a:p>
                      <a:pPr>
                        <a:buNone/>
                      </a:pPr>
                      <a:r>
                        <a:rPr lang="en-US" sz="2400">
                          <a:latin typeface="Times New Roman" panose="02020603050405020304" pitchFamily="18" charset="0"/>
                          <a:cs typeface="Times New Roman" panose="02020603050405020304" pitchFamily="18" charset="0"/>
                        </a:rPr>
                        <a:t>5–10 lakh</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200 beds + 38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300</a:t>
                      </a:r>
                    </a:p>
                  </a:txBody>
                  <a:tcPr marL="68580" marR="68580"/>
                </a:tc>
                <a:extLst>
                  <a:ext uri="{0D108BD9-81ED-4DB2-BD59-A6C34878D82A}">
                    <a16:rowId xmlns="" xmlns:a16="http://schemas.microsoft.com/office/drawing/2014/main" val="10003"/>
                  </a:ext>
                </a:extLst>
              </a:tr>
              <a:tr h="381000">
                <a:tc>
                  <a:txBody>
                    <a:bodyPr/>
                    <a:lstStyle/>
                    <a:p>
                      <a:pPr>
                        <a:buNone/>
                      </a:pPr>
                      <a:r>
                        <a:rPr lang="en-US" sz="2400">
                          <a:latin typeface="Times New Roman" panose="02020603050405020304" pitchFamily="18" charset="0"/>
                          <a:cs typeface="Times New Roman" panose="02020603050405020304" pitchFamily="18" charset="0"/>
                        </a:rPr>
                        <a:t>10–20 lakh</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300 beds + 49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400</a:t>
                      </a:r>
                    </a:p>
                  </a:txBody>
                  <a:tcPr marL="68580" marR="68580"/>
                </a:tc>
                <a:extLst>
                  <a:ext uri="{0D108BD9-81ED-4DB2-BD59-A6C34878D82A}">
                    <a16:rowId xmlns="" xmlns:a16="http://schemas.microsoft.com/office/drawing/2014/main" val="10004"/>
                  </a:ext>
                </a:extLst>
              </a:tr>
              <a:tr h="381000">
                <a:tc>
                  <a:txBody>
                    <a:bodyPr/>
                    <a:lstStyle/>
                    <a:p>
                      <a:pPr>
                        <a:buNone/>
                      </a:pPr>
                      <a:r>
                        <a:rPr lang="en-US" sz="2400">
                          <a:latin typeface="Times New Roman" panose="02020603050405020304" pitchFamily="18" charset="0"/>
                          <a:cs typeface="Times New Roman" panose="02020603050405020304" pitchFamily="18" charset="0"/>
                        </a:rPr>
                        <a:t>20–30 lakh</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400 beds + 60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500</a:t>
                      </a:r>
                    </a:p>
                  </a:txBody>
                  <a:tcPr marL="68580" marR="68580"/>
                </a:tc>
                <a:extLst>
                  <a:ext uri="{0D108BD9-81ED-4DB2-BD59-A6C34878D82A}">
                    <a16:rowId xmlns="" xmlns:a16="http://schemas.microsoft.com/office/drawing/2014/main" val="10005"/>
                  </a:ext>
                </a:extLst>
              </a:tr>
              <a:tr h="381000">
                <a:tc>
                  <a:txBody>
                    <a:bodyPr/>
                    <a:lstStyle/>
                    <a:p>
                      <a:pPr>
                        <a:buNone/>
                      </a:pPr>
                      <a:r>
                        <a:rPr lang="en-US" sz="2400">
                          <a:latin typeface="Times New Roman" panose="02020603050405020304" pitchFamily="18" charset="0"/>
                          <a:cs typeface="Times New Roman" panose="02020603050405020304" pitchFamily="18" charset="0"/>
                        </a:rPr>
                        <a:t>&gt; 30 lakhs</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500 beds + 65 </a:t>
                      </a:r>
                    </a:p>
                  </a:txBody>
                  <a:tcPr marL="68580" marR="68580"/>
                </a:tc>
                <a:tc>
                  <a:txBody>
                    <a:bodyPr/>
                    <a:lstStyle/>
                    <a:p>
                      <a:pPr algn="ctr">
                        <a:buNone/>
                      </a:pPr>
                      <a:r>
                        <a:rPr lang="en-US" sz="2400">
                          <a:latin typeface="Times New Roman" panose="02020603050405020304" pitchFamily="18" charset="0"/>
                          <a:cs typeface="Times New Roman" panose="02020603050405020304" pitchFamily="18" charset="0"/>
                        </a:rPr>
                        <a:t>700</a:t>
                      </a:r>
                    </a:p>
                  </a:txBody>
                  <a:tcPr marL="68580" marR="68580"/>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269192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rPr>
              <a:t>DISTRICT HOSPITAL</a:t>
            </a:r>
          </a:p>
        </p:txBody>
      </p:sp>
      <p:sp>
        <p:nvSpPr>
          <p:cNvPr id="3" name="Content Placeholder 2"/>
          <p:cNvSpPr>
            <a:spLocks noGrp="1"/>
          </p:cNvSpPr>
          <p:nvPr>
            <p:ph idx="1"/>
          </p:nvPr>
        </p:nvSpPr>
        <p:spPr/>
        <p:txBody>
          <a:bodyPr/>
          <a:lstStyle/>
          <a:p>
            <a:pPr marL="0" indent="0">
              <a:lnSpc>
                <a:spcPct val="150000"/>
              </a:lnSpc>
              <a:buNone/>
            </a:pPr>
            <a:r>
              <a:rPr lang="en-US" b="1">
                <a:latin typeface="Times New Roman" panose="02020603050405020304" pitchFamily="18" charset="0"/>
                <a:cs typeface="Times New Roman" panose="02020603050405020304" pitchFamily="18" charset="0"/>
              </a:rPr>
              <a:t>Three pillars; </a:t>
            </a:r>
          </a:p>
          <a:p>
            <a:pPr marL="971550" lvl="1" indent="-514350">
              <a:lnSpc>
                <a:spcPct val="150000"/>
              </a:lnSpc>
              <a:buAutoNum type="arabicPeriod"/>
            </a:pPr>
            <a:r>
              <a:rPr lang="en-US" sz="2800">
                <a:latin typeface="Times New Roman" panose="02020603050405020304" pitchFamily="18" charset="0"/>
                <a:cs typeface="Times New Roman" panose="02020603050405020304" pitchFamily="18" charset="0"/>
              </a:rPr>
              <a:t>Clinical care</a:t>
            </a:r>
          </a:p>
          <a:p>
            <a:pPr marL="971550" lvl="1" indent="-514350">
              <a:lnSpc>
                <a:spcPct val="150000"/>
              </a:lnSpc>
              <a:buAutoNum type="arabicPeriod"/>
            </a:pPr>
            <a:r>
              <a:rPr lang="en-US" sz="2800">
                <a:latin typeface="Times New Roman" panose="02020603050405020304" pitchFamily="18" charset="0"/>
                <a:cs typeface="Times New Roman" panose="02020603050405020304" pitchFamily="18" charset="0"/>
              </a:rPr>
              <a:t>Knowledge hub </a:t>
            </a:r>
          </a:p>
          <a:p>
            <a:pPr marL="971550" lvl="1" indent="-514350">
              <a:lnSpc>
                <a:spcPct val="150000"/>
              </a:lnSpc>
              <a:buAutoNum type="arabicPeriod"/>
            </a:pPr>
            <a:r>
              <a:rPr lang="en-US" sz="2800">
                <a:latin typeface="Times New Roman" panose="02020603050405020304" pitchFamily="18" charset="0"/>
                <a:cs typeface="Times New Roman" panose="02020603050405020304" pitchFamily="18" charset="0"/>
              </a:rPr>
              <a:t>Public health programme </a:t>
            </a:r>
          </a:p>
          <a:p>
            <a:pPr marL="0" indent="0">
              <a:lnSpc>
                <a:spcPct val="150000"/>
              </a:lnSpc>
              <a:buNone/>
            </a:pP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271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7998885"/>
              </p:ext>
            </p:extLst>
          </p:nvPr>
        </p:nvGraphicFramePr>
        <p:xfrm>
          <a:off x="323528" y="980728"/>
          <a:ext cx="8640959" cy="5613400"/>
        </p:xfrm>
        <a:graphic>
          <a:graphicData uri="http://schemas.openxmlformats.org/drawingml/2006/table">
            <a:tbl>
              <a:tblPr firstRow="1" bandRow="1">
                <a:tableStyleId>{93296810-A885-4BE3-A3E7-6D5BEEA58F35}</a:tableStyleId>
              </a:tblPr>
              <a:tblGrid>
                <a:gridCol w="1156312"/>
                <a:gridCol w="3470377"/>
                <a:gridCol w="4014270"/>
              </a:tblGrid>
              <a:tr h="370840">
                <a:tc>
                  <a:txBody>
                    <a:bodyPr/>
                    <a:lstStyle/>
                    <a:p>
                      <a:pPr algn="just"/>
                      <a:r>
                        <a:rPr lang="en-US" sz="1800" dirty="0" smtClean="0"/>
                        <a:t>S NO </a:t>
                      </a:r>
                      <a:endParaRPr lang="en-IN" sz="1800" dirty="0"/>
                    </a:p>
                  </a:txBody>
                  <a:tcPr/>
                </a:tc>
                <a:tc>
                  <a:txBody>
                    <a:bodyPr/>
                    <a:lstStyle/>
                    <a:p>
                      <a:pPr algn="just"/>
                      <a:r>
                        <a:rPr lang="en-US" sz="1800" dirty="0" smtClean="0"/>
                        <a:t>IPHS</a:t>
                      </a:r>
                      <a:r>
                        <a:rPr lang="en-US" sz="1800" baseline="0" dirty="0" smtClean="0"/>
                        <a:t> 2012 </a:t>
                      </a:r>
                      <a:endParaRPr lang="en-IN" sz="1800" dirty="0"/>
                    </a:p>
                  </a:txBody>
                  <a:tcPr/>
                </a:tc>
                <a:tc>
                  <a:txBody>
                    <a:bodyPr/>
                    <a:lstStyle/>
                    <a:p>
                      <a:pPr algn="just"/>
                      <a:r>
                        <a:rPr lang="en-US" sz="1800" dirty="0" smtClean="0"/>
                        <a:t>IPHS</a:t>
                      </a:r>
                      <a:r>
                        <a:rPr lang="en-US" sz="1800" baseline="0" dirty="0" smtClean="0"/>
                        <a:t> 2022 </a:t>
                      </a:r>
                      <a:endParaRPr lang="en-IN" sz="1800" dirty="0"/>
                    </a:p>
                  </a:txBody>
                  <a:tcPr/>
                </a:tc>
              </a:tr>
              <a:tr h="370840">
                <a:tc>
                  <a:txBody>
                    <a:bodyPr/>
                    <a:lstStyle/>
                    <a:p>
                      <a:pPr algn="just"/>
                      <a:r>
                        <a:rPr lang="en-US" sz="1800" dirty="0" smtClean="0"/>
                        <a:t>1.</a:t>
                      </a:r>
                      <a:endParaRPr lang="en-IN" sz="18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dirty="0" smtClean="0">
                          <a:latin typeface="Times New Roman" pitchFamily="18" charset="0"/>
                          <a:cs typeface="Times New Roman" pitchFamily="18" charset="0"/>
                        </a:rPr>
                        <a:t>Scope and Coverage</a:t>
                      </a:r>
                      <a:endParaRPr lang="en-IN" sz="1800" b="0" dirty="0" smtClean="0">
                        <a:latin typeface="+mn-lt"/>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focused on primary healthcare services and the infrastructure</a:t>
                      </a:r>
                      <a:endParaRPr lang="en-US" sz="1800" b="1" dirty="0" smtClean="0">
                        <a:latin typeface="Times New Roman" pitchFamily="18" charset="0"/>
                        <a:cs typeface="Times New Roman" pitchFamily="18" charset="0"/>
                      </a:endParaRPr>
                    </a:p>
                  </a:txBody>
                  <a:tcPr/>
                </a:tc>
                <a:tc>
                  <a:txBody>
                    <a:bodyPr/>
                    <a:lstStyle/>
                    <a:p>
                      <a:pPr algn="just"/>
                      <a:r>
                        <a:rPr lang="en-US" sz="1800" dirty="0" smtClean="0">
                          <a:latin typeface="Times New Roman" pitchFamily="18" charset="0"/>
                          <a:cs typeface="Times New Roman" pitchFamily="18" charset="0"/>
                        </a:rPr>
                        <a:t>includes surveillance, health promotion, disease prevention, emergency response.</a:t>
                      </a:r>
                      <a:endParaRPr lang="en-IN" sz="1800" dirty="0"/>
                    </a:p>
                  </a:txBody>
                  <a:tcPr/>
                </a:tc>
              </a:tr>
              <a:tr h="370840">
                <a:tc>
                  <a:txBody>
                    <a:bodyPr/>
                    <a:lstStyle/>
                    <a:p>
                      <a:pPr algn="just"/>
                      <a:r>
                        <a:rPr lang="en-US" sz="1800" dirty="0" smtClean="0"/>
                        <a:t>2.</a:t>
                      </a:r>
                      <a:endParaRPr lang="en-IN" sz="18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dirty="0" smtClean="0">
                          <a:latin typeface="Times New Roman" pitchFamily="18" charset="0"/>
                          <a:cs typeface="Times New Roman" pitchFamily="18" charset="0"/>
                        </a:rPr>
                        <a:t>Holistic Approach</a:t>
                      </a:r>
                      <a:endParaRPr lang="en-US" sz="1800" dirty="0" smtClean="0">
                        <a:latin typeface="Times New Roman" pitchFamily="18" charset="0"/>
                        <a:cs typeface="Times New Roman" pitchFamily="18" charset="0"/>
                      </a:endParaRPr>
                    </a:p>
                    <a:p>
                      <a:pPr algn="just"/>
                      <a:r>
                        <a:rPr lang="en-US" sz="1800" dirty="0" smtClean="0">
                          <a:latin typeface="Times New Roman" pitchFamily="18" charset="0"/>
                          <a:cs typeface="Times New Roman" pitchFamily="18" charset="0"/>
                        </a:rPr>
                        <a:t>limited focus </a:t>
                      </a:r>
                      <a:endParaRPr lang="en-IN" sz="1800" dirty="0"/>
                    </a:p>
                  </a:txBody>
                  <a:tcPr/>
                </a:tc>
                <a:tc>
                  <a:txBody>
                    <a:bodyPr/>
                    <a:lstStyle/>
                    <a:p>
                      <a:pPr algn="just"/>
                      <a:r>
                        <a:rPr lang="en-US" sz="1800" dirty="0" smtClean="0">
                          <a:latin typeface="Times New Roman" pitchFamily="18" charset="0"/>
                          <a:cs typeface="Times New Roman" pitchFamily="18" charset="0"/>
                        </a:rPr>
                        <a:t>addressing social determinants of health.</a:t>
                      </a:r>
                      <a:endParaRPr lang="en-IN" sz="1800" dirty="0"/>
                    </a:p>
                  </a:txBody>
                  <a:tcPr/>
                </a:tc>
              </a:tr>
              <a:tr h="370840">
                <a:tc>
                  <a:txBody>
                    <a:bodyPr/>
                    <a:lstStyle/>
                    <a:p>
                      <a:pPr algn="just"/>
                      <a:r>
                        <a:rPr lang="en-US" sz="1800" dirty="0" smtClean="0"/>
                        <a:t>3.</a:t>
                      </a:r>
                      <a:endParaRPr lang="en-IN" sz="1800" dirty="0"/>
                    </a:p>
                  </a:txBody>
                  <a:tcPr/>
                </a:tc>
                <a:tc>
                  <a:txBody>
                    <a:bodyPr/>
                    <a:lstStyle/>
                    <a:p>
                      <a:pPr algn="just"/>
                      <a:r>
                        <a:rPr lang="en-US" sz="1800" b="1" dirty="0" smtClean="0"/>
                        <a:t>Inclusivity and Participation</a:t>
                      </a:r>
                    </a:p>
                    <a:p>
                      <a:pPr algn="just"/>
                      <a:r>
                        <a:rPr lang="en-US" sz="1800" dirty="0" smtClean="0"/>
                        <a:t>did not explicitly highlight the need for inclusive engagement of stakeholders.</a:t>
                      </a:r>
                      <a:endParaRPr lang="en-IN" sz="18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dirty="0" smtClean="0"/>
                        <a:t>encourages involving local communities, stakeholders, and civil society organizations in the process.</a:t>
                      </a:r>
                    </a:p>
                    <a:p>
                      <a:pPr algn="just"/>
                      <a:endParaRPr lang="en-IN" sz="1800" dirty="0"/>
                    </a:p>
                  </a:txBody>
                  <a:tcPr/>
                </a:tc>
              </a:tr>
              <a:tr h="370840">
                <a:tc>
                  <a:txBody>
                    <a:bodyPr/>
                    <a:lstStyle/>
                    <a:p>
                      <a:pPr algn="just"/>
                      <a:r>
                        <a:rPr lang="en-US" sz="1800" dirty="0" smtClean="0"/>
                        <a:t>4.</a:t>
                      </a:r>
                      <a:endParaRPr lang="en-IN" sz="1800" dirty="0"/>
                    </a:p>
                  </a:txBody>
                  <a:tcPr/>
                </a:tc>
                <a:tc>
                  <a:txBody>
                    <a:bodyPr/>
                    <a:lstStyle/>
                    <a:p>
                      <a:pPr algn="just"/>
                      <a:r>
                        <a:rPr lang="en-US" sz="1800" b="1" dirty="0" smtClean="0"/>
                        <a:t>Implementation Strategies </a:t>
                      </a:r>
                    </a:p>
                    <a:p>
                      <a:pPr algn="just"/>
                      <a:r>
                        <a:rPr lang="en-US" sz="1800" dirty="0" smtClean="0"/>
                        <a:t>did not have the same level of emphasis </a:t>
                      </a:r>
                      <a:endParaRPr lang="en-IN" sz="1800" dirty="0"/>
                    </a:p>
                  </a:txBody>
                  <a:tcPr/>
                </a:tc>
                <a:tc>
                  <a:txBody>
                    <a:bodyPr/>
                    <a:lstStyle/>
                    <a:p>
                      <a:pPr algn="just"/>
                      <a:r>
                        <a:rPr lang="en-US" sz="1800" dirty="0" smtClean="0"/>
                        <a:t>acknowledges the need for countries to develop plans, allocate resources, and set targets to achieve the standards.</a:t>
                      </a:r>
                      <a:endParaRPr lang="en-IN" sz="1800" dirty="0"/>
                    </a:p>
                  </a:txBody>
                  <a:tcPr/>
                </a:tc>
              </a:tr>
              <a:tr h="370840">
                <a:tc>
                  <a:txBody>
                    <a:bodyPr/>
                    <a:lstStyle/>
                    <a:p>
                      <a:pPr algn="just"/>
                      <a:r>
                        <a:rPr lang="en-US" sz="1800" dirty="0" smtClean="0"/>
                        <a:t>5.</a:t>
                      </a:r>
                      <a:endParaRPr lang="en-IN" sz="1800" dirty="0"/>
                    </a:p>
                  </a:txBody>
                  <a:tcPr/>
                </a:tc>
                <a:tc>
                  <a:txBody>
                    <a:bodyPr/>
                    <a:lstStyle/>
                    <a:p>
                      <a:pPr algn="just"/>
                      <a:r>
                        <a:rPr lang="en-US" sz="1800" b="1" dirty="0" smtClean="0">
                          <a:latin typeface="Times New Roman" pitchFamily="18" charset="0"/>
                          <a:cs typeface="Times New Roman" pitchFamily="18" charset="0"/>
                        </a:rPr>
                        <a:t>COVID-19 Considerations</a:t>
                      </a:r>
                    </a:p>
                    <a:p>
                      <a:pPr algn="just"/>
                      <a:r>
                        <a:rPr lang="en-US" sz="1800" dirty="0" smtClean="0">
                          <a:latin typeface="Times New Roman" pitchFamily="18" charset="0"/>
                          <a:cs typeface="Times New Roman" pitchFamily="18" charset="0"/>
                        </a:rPr>
                        <a:t>did not explicitly address pandemic preparedness and response</a:t>
                      </a:r>
                      <a:r>
                        <a:rPr lang="en-US" sz="1600" dirty="0" smtClean="0">
                          <a:latin typeface="Times New Roman" pitchFamily="18" charset="0"/>
                          <a:cs typeface="Times New Roman" pitchFamily="18" charset="0"/>
                        </a:rPr>
                        <a:t>.</a:t>
                      </a:r>
                      <a:endParaRPr lang="en-IN" sz="1800" dirty="0"/>
                    </a:p>
                  </a:txBody>
                  <a:tcPr/>
                </a:tc>
                <a:tc>
                  <a:txBody>
                    <a:bodyPr/>
                    <a:lstStyle/>
                    <a:p>
                      <a:pPr marL="0" marR="0" lvl="1" indent="0" algn="just"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provides guidelines for countries to strengthen their systems to prevent, detect, and respond to outbreaks and emergencies.</a:t>
                      </a:r>
                    </a:p>
                    <a:p>
                      <a:pPr algn="just"/>
                      <a:endParaRPr lang="en-IN" sz="1800" dirty="0"/>
                    </a:p>
                  </a:txBody>
                  <a:tcPr/>
                </a:tc>
              </a:tr>
            </a:tbl>
          </a:graphicData>
        </a:graphic>
      </p:graphicFrame>
      <p:sp>
        <p:nvSpPr>
          <p:cNvPr id="6" name="Title 1"/>
          <p:cNvSpPr>
            <a:spLocks noGrp="1"/>
          </p:cNvSpPr>
          <p:nvPr>
            <p:ph type="title"/>
          </p:nvPr>
        </p:nvSpPr>
        <p:spPr>
          <a:xfrm>
            <a:off x="395536" y="0"/>
            <a:ext cx="8496944" cy="90872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en-US" sz="2400" b="1" dirty="0">
                <a:solidFill>
                  <a:schemeClr val="accent2"/>
                </a:solidFill>
                <a:latin typeface="Times New Roman" pitchFamily="18" charset="0"/>
                <a:cs typeface="Times New Roman" pitchFamily="18" charset="0"/>
              </a:rPr>
              <a:t>IPHS 2022 and IPHS </a:t>
            </a:r>
            <a:r>
              <a:rPr lang="en-US" sz="2400" b="1" dirty="0" smtClean="0">
                <a:solidFill>
                  <a:schemeClr val="accent2"/>
                </a:solidFill>
                <a:latin typeface="Times New Roman" pitchFamily="18" charset="0"/>
                <a:cs typeface="Times New Roman" pitchFamily="18" charset="0"/>
              </a:rPr>
              <a:t>2012 differences between the two versions.</a:t>
            </a:r>
            <a:endParaRPr lang="en-IN" sz="2400" b="1" dirty="0">
              <a:solidFill>
                <a:schemeClr val="accent2"/>
              </a:solidFill>
              <a:latin typeface="Times New Roman" pitchFamily="18" charset="0"/>
              <a:cs typeface="Times New Roman" pitchFamily="18" charset="0"/>
            </a:endParaRPr>
          </a:p>
        </p:txBody>
      </p:sp>
    </p:spTree>
    <p:extLst>
      <p:ext uri="{BB962C8B-B14F-4D97-AF65-F5344CB8AC3E}">
        <p14:creationId xmlns:p14="http://schemas.microsoft.com/office/powerpoint/2010/main" val="23894033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268761"/>
            <a:ext cx="8229600" cy="5040560"/>
          </a:xfrm>
        </p:spPr>
        <p:txBody>
          <a:bodyPr>
            <a:normAutofit/>
          </a:bodyPr>
          <a:lstStyle/>
          <a:p>
            <a:pPr algn="just"/>
            <a:r>
              <a:rPr lang="en-US" sz="2400" dirty="0" smtClean="0">
                <a:latin typeface="Times New Roman" pitchFamily="18" charset="0"/>
                <a:cs typeface="Times New Roman" pitchFamily="18" charset="0"/>
              </a:rPr>
              <a:t>In summary, IPHS 2022 represents an expansion and improvement upon IPHS 2012.</a:t>
            </a:r>
          </a:p>
          <a:p>
            <a:pPr algn="just"/>
            <a:r>
              <a:rPr lang="en-US" sz="2400" dirty="0" smtClean="0">
                <a:latin typeface="Times New Roman" pitchFamily="18" charset="0"/>
                <a:cs typeface="Times New Roman" pitchFamily="18" charset="0"/>
              </a:rPr>
              <a:t>It takes a more comprehensive and holistic approach to public health, addresses social determinants, emphasizes inclusivity and participation, and incorporates lessons learned from the COVID-19 pandemic. </a:t>
            </a:r>
          </a:p>
          <a:p>
            <a:pPr algn="just"/>
            <a:r>
              <a:rPr lang="en-US" sz="2400" dirty="0" smtClean="0">
                <a:latin typeface="Times New Roman" pitchFamily="18" charset="0"/>
                <a:cs typeface="Times New Roman" pitchFamily="18" charset="0"/>
              </a:rPr>
              <a:t>These changes reflect a recognition of the evolving challenges and opportunities in public health and aim to guide country in building resilient and effective systems</a:t>
            </a:r>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23442966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88640"/>
            <a:ext cx="6480720" cy="936104"/>
          </a:xfrm>
          <a:effectLst>
            <a:glow rad="139700">
              <a:schemeClr val="accent6">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normAutofit/>
          </a:bodyPr>
          <a:lstStyle/>
          <a:p>
            <a:r>
              <a:rPr lang="en-US" sz="3600" b="1" dirty="0" smtClean="0"/>
              <a:t>SWOT analysis of IPHS 2022</a:t>
            </a:r>
            <a:endParaRPr lang="en-IN" sz="3600" b="1" dirty="0"/>
          </a:p>
        </p:txBody>
      </p:sp>
      <p:sp>
        <p:nvSpPr>
          <p:cNvPr id="3" name="Content Placeholder 2"/>
          <p:cNvSpPr>
            <a:spLocks noGrp="1"/>
          </p:cNvSpPr>
          <p:nvPr>
            <p:ph idx="1"/>
          </p:nvPr>
        </p:nvSpPr>
        <p:spPr>
          <a:xfrm>
            <a:off x="107504" y="1196752"/>
            <a:ext cx="8928992" cy="5544616"/>
          </a:xfrm>
        </p:spPr>
        <p:style>
          <a:lnRef idx="2">
            <a:schemeClr val="accent2"/>
          </a:lnRef>
          <a:fillRef idx="1">
            <a:schemeClr val="lt1"/>
          </a:fillRef>
          <a:effectRef idx="0">
            <a:schemeClr val="accent2"/>
          </a:effectRef>
          <a:fontRef idx="minor">
            <a:schemeClr val="dk1"/>
          </a:fontRef>
        </p:style>
        <p:txBody>
          <a:bodyPr>
            <a:noAutofit/>
          </a:bodyPr>
          <a:lstStyle/>
          <a:p>
            <a:pPr marL="0" indent="0" algn="just">
              <a:buNone/>
            </a:pPr>
            <a:endParaRPr lang="en-IN" sz="1400" b="1" dirty="0">
              <a:solidFill>
                <a:schemeClr val="accent2"/>
              </a:solidFill>
            </a:endParaRPr>
          </a:p>
        </p:txBody>
      </p:sp>
      <p:sp>
        <p:nvSpPr>
          <p:cNvPr id="4" name="Rounded Rectangle 3"/>
          <p:cNvSpPr/>
          <p:nvPr/>
        </p:nvSpPr>
        <p:spPr>
          <a:xfrm>
            <a:off x="179512" y="1988840"/>
            <a:ext cx="4032448" cy="468052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ounded Rectangle 4"/>
          <p:cNvSpPr/>
          <p:nvPr/>
        </p:nvSpPr>
        <p:spPr>
          <a:xfrm>
            <a:off x="4644008" y="1988840"/>
            <a:ext cx="3960440" cy="468052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359532" y="1988840"/>
            <a:ext cx="3672408" cy="5687711"/>
          </a:xfrm>
          <a:prstGeom prst="rect">
            <a:avLst/>
          </a:prstGeom>
          <a:noFill/>
        </p:spPr>
        <p:txBody>
          <a:bodyPr wrap="square" rtlCol="0">
            <a:spAutoFit/>
          </a:bodyPr>
          <a:lstStyle/>
          <a:p>
            <a:pPr marL="285750" lvl="0" indent="-285750" algn="just">
              <a:buFont typeface="Wingdings" pitchFamily="2" charset="2"/>
              <a:buChar char="v"/>
            </a:pPr>
            <a:endParaRPr lang="en-US" sz="2000" b="1" dirty="0" smtClean="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endParaRPr>
          </a:p>
          <a:p>
            <a:pPr marL="285750" lvl="0" indent="-285750" algn="just">
              <a:buFont typeface="Wingdings" pitchFamily="2" charset="2"/>
              <a:buChar char="v"/>
            </a:pPr>
            <a:endParaRPr lang="en-US" sz="2000" b="1" dirty="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endParaRPr>
          </a:p>
          <a:p>
            <a:pPr marL="285750" lvl="0" indent="-285750" algn="just">
              <a:buFont typeface="Wingdings" pitchFamily="2" charset="2"/>
              <a:buChar char="v"/>
            </a:pPr>
            <a:r>
              <a:rPr lang="en-US" sz="2000" b="1" dirty="0" smtClean="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rPr>
              <a:t>Shift </a:t>
            </a:r>
            <a:r>
              <a:rPr lang="en-US" sz="2000" b="1" dirty="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rPr>
              <a:t>of focus from creation of strong infrastructure to improving the quality of health care </a:t>
            </a:r>
            <a:r>
              <a:rPr lang="en-US" sz="2000" b="1" dirty="0" smtClean="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rPr>
              <a:t>delivery</a:t>
            </a:r>
          </a:p>
          <a:p>
            <a:pPr lvl="0" algn="just"/>
            <a:endParaRPr lang="en-US" sz="2000" b="1" dirty="0" smtClean="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endParaRPr>
          </a:p>
          <a:p>
            <a:pPr marL="342900" marR="149225" lvl="0" indent="-342900" algn="just">
              <a:lnSpc>
                <a:spcPct val="103000"/>
              </a:lnSpc>
              <a:spcBef>
                <a:spcPts val="35"/>
              </a:spcBef>
              <a:spcAft>
                <a:spcPts val="0"/>
              </a:spcAft>
              <a:buSzPts val="1400"/>
              <a:buFont typeface="Wingdings" pitchFamily="2" charset="2"/>
              <a:buChar char="v"/>
              <a:tabLst>
                <a:tab pos="532765" algn="l"/>
                <a:tab pos="533400" algn="l"/>
              </a:tabLst>
            </a:pPr>
            <a:r>
              <a:rPr lang="en-US" sz="2000" b="1" dirty="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rPr>
              <a:t>Responsive to changes in policies and goals/ priorities</a:t>
            </a:r>
            <a:r>
              <a:rPr lang="en-US" sz="2000" b="1" dirty="0" smtClean="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rPr>
              <a:t>.</a:t>
            </a:r>
          </a:p>
          <a:p>
            <a:pPr marR="149225" lvl="0" algn="just">
              <a:lnSpc>
                <a:spcPct val="103000"/>
              </a:lnSpc>
              <a:spcBef>
                <a:spcPts val="35"/>
              </a:spcBef>
              <a:spcAft>
                <a:spcPts val="0"/>
              </a:spcAft>
              <a:buSzPts val="1400"/>
              <a:tabLst>
                <a:tab pos="532765" algn="l"/>
                <a:tab pos="533400" algn="l"/>
              </a:tabLst>
            </a:pPr>
            <a:endParaRPr lang="en-IN" sz="2000" b="1" dirty="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342900" marR="735330" lvl="0" indent="-342900" algn="just">
              <a:lnSpc>
                <a:spcPct val="103000"/>
              </a:lnSpc>
              <a:spcBef>
                <a:spcPts val="25"/>
              </a:spcBef>
              <a:spcAft>
                <a:spcPts val="0"/>
              </a:spcAft>
              <a:buSzPts val="1400"/>
              <a:buFont typeface="Wingdings" pitchFamily="2" charset="2"/>
              <a:buChar char="v"/>
              <a:tabLst>
                <a:tab pos="532765" algn="l"/>
                <a:tab pos="533400" algn="l"/>
              </a:tabLst>
            </a:pPr>
            <a:r>
              <a:rPr lang="en-US" sz="2000" b="1" dirty="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rPr>
              <a:t>It is forward looking.</a:t>
            </a:r>
            <a:endParaRPr lang="en-IN" sz="2000" b="1" dirty="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285750" lvl="0" indent="-285750" algn="just">
              <a:buFont typeface="Wingdings" pitchFamily="2" charset="2"/>
              <a:buChar char="v"/>
            </a:pPr>
            <a:endParaRPr lang="en-US" sz="2000" b="1" dirty="0" smtClean="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endParaRPr>
          </a:p>
          <a:p>
            <a:pPr marL="285750" lvl="0" indent="-285750" algn="just">
              <a:buFont typeface="Wingdings" pitchFamily="2" charset="2"/>
              <a:buChar char="v"/>
            </a:pPr>
            <a:endParaRPr lang="en-US" sz="2000" b="1" dirty="0" smtClean="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MT"/>
              <a:ea typeface="Arial MT"/>
              <a:cs typeface="Arial MT"/>
            </a:endParaRPr>
          </a:p>
          <a:p>
            <a:pPr marL="285750" lvl="0" indent="-285750" algn="just">
              <a:buFont typeface="Wingdings" pitchFamily="2" charset="2"/>
              <a:buChar char="v"/>
            </a:pPr>
            <a:endParaRPr lang="en-IN" sz="2000" b="1" dirty="0">
              <a:ln w="10160">
                <a:solidFill>
                  <a:schemeClr val="accent5"/>
                </a:solidFill>
                <a:prstDash val="solid"/>
              </a:ln>
              <a:solidFill>
                <a:schemeClr val="accent4">
                  <a:lumMod val="60000"/>
                  <a:lumOff val="40000"/>
                </a:schemeClr>
              </a:solidFill>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285750" indent="-285750" algn="just">
              <a:buFont typeface="Wingdings" pitchFamily="2" charset="2"/>
              <a:buChar char="v"/>
            </a:pPr>
            <a:endParaRPr lang="en-IN" sz="2000" dirty="0">
              <a:solidFill>
                <a:schemeClr val="accent4">
                  <a:lumMod val="60000"/>
                  <a:lumOff val="40000"/>
                </a:schemeClr>
              </a:solidFill>
            </a:endParaRPr>
          </a:p>
        </p:txBody>
      </p:sp>
      <p:sp>
        <p:nvSpPr>
          <p:cNvPr id="10" name="TextBox 9"/>
          <p:cNvSpPr txBox="1"/>
          <p:nvPr/>
        </p:nvSpPr>
        <p:spPr>
          <a:xfrm>
            <a:off x="5004048" y="2564904"/>
            <a:ext cx="3384376" cy="2985433"/>
          </a:xfrm>
          <a:prstGeom prst="rect">
            <a:avLst/>
          </a:prstGeom>
          <a:noFill/>
        </p:spPr>
        <p:txBody>
          <a:bodyPr wrap="square" rtlCol="0">
            <a:spAutoFit/>
          </a:bodyPr>
          <a:lstStyle/>
          <a:p>
            <a:pPr marL="342900" marR="292100" lvl="0" indent="-342900">
              <a:lnSpc>
                <a:spcPct val="120000"/>
              </a:lnSpc>
              <a:spcBef>
                <a:spcPts val="630"/>
              </a:spcBef>
              <a:spcAft>
                <a:spcPts val="0"/>
              </a:spcAft>
              <a:buSzPts val="1400"/>
              <a:buFont typeface="Arial MT"/>
              <a:buChar char="●"/>
              <a:tabLst>
                <a:tab pos="532765" algn="l"/>
                <a:tab pos="533400" algn="l"/>
              </a:tabLst>
            </a:pPr>
            <a:r>
              <a:rPr lang="en-US" sz="2000" b="1" dirty="0">
                <a:ln w="10160">
                  <a:solidFill>
                    <a:schemeClr val="accent5"/>
                  </a:solidFill>
                  <a:prstDash val="solid"/>
                </a:ln>
                <a:latin typeface="Times New Roman" pitchFamily="18" charset="0"/>
                <a:ea typeface="Arial MT"/>
                <a:cs typeface="Times New Roman" pitchFamily="18" charset="0"/>
              </a:rPr>
              <a:t>Shortage of human resource</a:t>
            </a:r>
            <a:endParaRPr lang="en-IN" sz="2000" b="1" dirty="0">
              <a:ln w="10160">
                <a:solidFill>
                  <a:schemeClr val="accent5"/>
                </a:solidFill>
                <a:prstDash val="solid"/>
              </a:ln>
              <a:latin typeface="Times New Roman" pitchFamily="18" charset="0"/>
              <a:ea typeface="Arial MT"/>
              <a:cs typeface="Times New Roman" pitchFamily="18" charset="0"/>
            </a:endParaRPr>
          </a:p>
          <a:p>
            <a:pPr marL="342900" marR="95250" lvl="0" indent="-342900">
              <a:lnSpc>
                <a:spcPct val="120000"/>
              </a:lnSpc>
              <a:spcAft>
                <a:spcPts val="0"/>
              </a:spcAft>
              <a:buSzPts val="1400"/>
              <a:buFont typeface="Arial MT"/>
              <a:buChar char="●"/>
              <a:tabLst>
                <a:tab pos="532765" algn="l"/>
                <a:tab pos="533400" algn="l"/>
              </a:tabLst>
            </a:pPr>
            <a:r>
              <a:rPr lang="en-US" sz="2000" b="1" dirty="0">
                <a:ln w="10160">
                  <a:solidFill>
                    <a:schemeClr val="accent5"/>
                  </a:solidFill>
                  <a:prstDash val="solid"/>
                </a:ln>
                <a:latin typeface="Times New Roman" pitchFamily="18" charset="0"/>
                <a:ea typeface="Arial MT"/>
                <a:cs typeface="Times New Roman" pitchFamily="18" charset="0"/>
              </a:rPr>
              <a:t>Lack of willingness to serve in the rural areas</a:t>
            </a:r>
            <a:endParaRPr lang="en-IN" sz="2000" b="1" dirty="0">
              <a:ln w="10160">
                <a:solidFill>
                  <a:schemeClr val="accent5"/>
                </a:solidFill>
                <a:prstDash val="solid"/>
              </a:ln>
              <a:latin typeface="Times New Roman" pitchFamily="18" charset="0"/>
              <a:ea typeface="Arial MT"/>
              <a:cs typeface="Times New Roman" pitchFamily="18" charset="0"/>
            </a:endParaRPr>
          </a:p>
          <a:p>
            <a:pPr marL="342900" marR="472440" lvl="0" indent="-342900">
              <a:lnSpc>
                <a:spcPct val="120000"/>
              </a:lnSpc>
              <a:spcAft>
                <a:spcPts val="0"/>
              </a:spcAft>
              <a:buSzPts val="1400"/>
              <a:buFont typeface="Arial MT"/>
              <a:buChar char="●"/>
              <a:tabLst>
                <a:tab pos="532765" algn="l"/>
                <a:tab pos="533400" algn="l"/>
              </a:tabLst>
            </a:pPr>
            <a:r>
              <a:rPr lang="en-US" sz="2000" b="1" dirty="0">
                <a:ln w="10160">
                  <a:solidFill>
                    <a:schemeClr val="accent5"/>
                  </a:solidFill>
                  <a:prstDash val="solid"/>
                </a:ln>
                <a:latin typeface="Times New Roman" pitchFamily="18" charset="0"/>
                <a:ea typeface="Arial MT"/>
                <a:cs typeface="Times New Roman" pitchFamily="18" charset="0"/>
              </a:rPr>
              <a:t>Absence of transparent transfer policy</a:t>
            </a:r>
            <a:endParaRPr lang="en-IN" sz="2000" b="1" dirty="0">
              <a:ln w="10160">
                <a:solidFill>
                  <a:schemeClr val="accent5"/>
                </a:solidFill>
                <a:prstDash val="solid"/>
              </a:ln>
              <a:latin typeface="Times New Roman" pitchFamily="18" charset="0"/>
              <a:ea typeface="Arial MT"/>
              <a:cs typeface="Times New Roman" pitchFamily="18" charset="0"/>
            </a:endParaRPr>
          </a:p>
          <a:p>
            <a:endParaRPr lang="en-IN" sz="2000" dirty="0">
              <a:latin typeface="Times New Roman" pitchFamily="18" charset="0"/>
              <a:cs typeface="Times New Roman" pitchFamily="18" charset="0"/>
            </a:endParaRPr>
          </a:p>
        </p:txBody>
      </p:sp>
      <p:sp>
        <p:nvSpPr>
          <p:cNvPr id="13" name="Rectangle 12"/>
          <p:cNvSpPr/>
          <p:nvPr/>
        </p:nvSpPr>
        <p:spPr>
          <a:xfrm>
            <a:off x="783658" y="1277246"/>
            <a:ext cx="2736304" cy="50405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Times New Roman" pitchFamily="18" charset="0"/>
                <a:cs typeface="Times New Roman" pitchFamily="18" charset="0"/>
              </a:rPr>
              <a:t>Strengths</a:t>
            </a:r>
            <a:endParaRPr lang="en-IN" sz="2800" b="1" dirty="0">
              <a:solidFill>
                <a:schemeClr val="tx1"/>
              </a:solidFill>
              <a:latin typeface="Times New Roman" pitchFamily="18" charset="0"/>
              <a:cs typeface="Times New Roman" pitchFamily="18" charset="0"/>
            </a:endParaRPr>
          </a:p>
        </p:txBody>
      </p:sp>
      <p:sp>
        <p:nvSpPr>
          <p:cNvPr id="14" name="Rectangle 13"/>
          <p:cNvSpPr/>
          <p:nvPr/>
        </p:nvSpPr>
        <p:spPr>
          <a:xfrm>
            <a:off x="5220072" y="1277246"/>
            <a:ext cx="2736304" cy="5262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Times New Roman" pitchFamily="18" charset="0"/>
                <a:cs typeface="Times New Roman" pitchFamily="18" charset="0"/>
              </a:rPr>
              <a:t>Weakness </a:t>
            </a:r>
            <a:endParaRPr lang="en-IN"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7830305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476672"/>
            <a:ext cx="8928992" cy="6264696"/>
          </a:xfrm>
        </p:spPr>
        <p:style>
          <a:lnRef idx="2">
            <a:schemeClr val="accent2"/>
          </a:lnRef>
          <a:fillRef idx="1">
            <a:schemeClr val="lt1"/>
          </a:fillRef>
          <a:effectRef idx="0">
            <a:schemeClr val="accent2"/>
          </a:effectRef>
          <a:fontRef idx="minor">
            <a:schemeClr val="dk1"/>
          </a:fontRef>
        </p:style>
        <p:txBody>
          <a:bodyPr>
            <a:noAutofit/>
          </a:bodyPr>
          <a:lstStyle/>
          <a:p>
            <a:pPr marL="0" indent="0" algn="just">
              <a:buNone/>
            </a:pPr>
            <a:endParaRPr lang="en-IN" sz="1400" b="1" dirty="0">
              <a:solidFill>
                <a:schemeClr val="accent2"/>
              </a:solidFill>
            </a:endParaRPr>
          </a:p>
        </p:txBody>
      </p:sp>
      <p:sp>
        <p:nvSpPr>
          <p:cNvPr id="4" name="Rounded Rectangle 3"/>
          <p:cNvSpPr/>
          <p:nvPr/>
        </p:nvSpPr>
        <p:spPr>
          <a:xfrm>
            <a:off x="179512" y="1988840"/>
            <a:ext cx="4032448" cy="468052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ounded Rectangle 4"/>
          <p:cNvSpPr/>
          <p:nvPr/>
        </p:nvSpPr>
        <p:spPr>
          <a:xfrm>
            <a:off x="4644008" y="1988840"/>
            <a:ext cx="3960440" cy="468052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359532" y="2319319"/>
            <a:ext cx="3672408" cy="4019562"/>
          </a:xfrm>
          <a:prstGeom prst="rect">
            <a:avLst/>
          </a:prstGeom>
          <a:noFill/>
        </p:spPr>
        <p:txBody>
          <a:bodyPr wrap="square" rtlCol="0">
            <a:spAutoFit/>
          </a:bodyPr>
          <a:lstStyle/>
          <a:p>
            <a:pPr marL="342900" marR="253365" lvl="0" indent="-342900" algn="just">
              <a:lnSpc>
                <a:spcPct val="98000"/>
              </a:lnSpc>
              <a:spcBef>
                <a:spcPts val="575"/>
              </a:spcBef>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Increase in use of Information technology and innovations in healthcare delivery</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342900" marR="290830" lvl="0" indent="-342900" algn="just">
              <a:lnSpc>
                <a:spcPct val="98000"/>
              </a:lnSpc>
              <a:spcBef>
                <a:spcPts val="15"/>
              </a:spcBef>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Government’s commitment to achieve UHC through insurance schemes, </a:t>
            </a:r>
            <a:r>
              <a:rPr lang="en-US" sz="2000" b="1" dirty="0" err="1">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etc</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342900" marR="353060" lvl="0" indent="-342900" algn="just">
              <a:lnSpc>
                <a:spcPct val="98000"/>
              </a:lnSpc>
              <a:spcBef>
                <a:spcPts val="10"/>
              </a:spcBef>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Community Ownership for health</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342900" marR="141605" lvl="0" indent="-342900" algn="just">
              <a:lnSpc>
                <a:spcPct val="98000"/>
              </a:lnSpc>
              <a:spcBef>
                <a:spcPts val="10"/>
              </a:spcBef>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Expanding network of Medical colleges</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285750" indent="-285750" algn="just">
              <a:buFont typeface="Wingdings" pitchFamily="2" charset="2"/>
              <a:buChar char="v"/>
            </a:pPr>
            <a:endParaRPr lang="en-IN" sz="2000" dirty="0"/>
          </a:p>
        </p:txBody>
      </p:sp>
      <p:sp>
        <p:nvSpPr>
          <p:cNvPr id="10" name="TextBox 9"/>
          <p:cNvSpPr txBox="1"/>
          <p:nvPr/>
        </p:nvSpPr>
        <p:spPr>
          <a:xfrm>
            <a:off x="5016391" y="2268536"/>
            <a:ext cx="3384376" cy="4070345"/>
          </a:xfrm>
          <a:prstGeom prst="rect">
            <a:avLst/>
          </a:prstGeom>
          <a:noFill/>
        </p:spPr>
        <p:txBody>
          <a:bodyPr wrap="square" rtlCol="0">
            <a:spAutoFit/>
          </a:bodyPr>
          <a:lstStyle/>
          <a:p>
            <a:pPr marL="342900" lvl="0" indent="-342900" algn="just">
              <a:spcBef>
                <a:spcPts val="630"/>
              </a:spcBef>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Inadequate funds</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342900" marR="244475" lvl="0" indent="-342900" algn="just">
              <a:lnSpc>
                <a:spcPct val="120000"/>
              </a:lnSpc>
              <a:spcBef>
                <a:spcPts val="320"/>
              </a:spcBef>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Implementation challenges at state level</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342900" marR="165100" lvl="0" indent="-342900" algn="just">
              <a:lnSpc>
                <a:spcPct val="120000"/>
              </a:lnSpc>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Overcrowding of secondary and tertiary care facilities</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marL="342900" marR="175895" lvl="0" indent="-342900" algn="just">
              <a:lnSpc>
                <a:spcPct val="120000"/>
              </a:lnSpc>
              <a:spcBef>
                <a:spcPts val="5"/>
              </a:spcBef>
              <a:spcAft>
                <a:spcPts val="0"/>
              </a:spcAft>
              <a:buSzPts val="1400"/>
              <a:buFont typeface="Arial MT"/>
              <a:buChar char="●"/>
              <a:tabLst>
                <a:tab pos="532765" algn="l"/>
                <a:tab pos="533400" algn="l"/>
              </a:tabLst>
            </a:pPr>
            <a:r>
              <a:rPr lang="en-US" sz="2000" b="1" dirty="0">
                <a:ln w="10160">
                  <a:solidFill>
                    <a:schemeClr val="accent5"/>
                  </a:solidFill>
                  <a:prstDash val="solid"/>
                </a:ln>
                <a:effectLst>
                  <a:outerShdw blurRad="38100" dist="22860" dir="5400000" algn="tl" rotWithShape="0">
                    <a:srgbClr val="000000">
                      <a:alpha val="30000"/>
                    </a:srgbClr>
                  </a:outerShdw>
                </a:effectLst>
                <a:latin typeface="Arial MT"/>
                <a:ea typeface="Arial MT"/>
                <a:cs typeface="Arial MT"/>
              </a:rPr>
              <a:t>Operationalizing various services at different facilities</a:t>
            </a:r>
            <a:endParaRPr lang="en-IN" sz="2000" b="1" dirty="0">
              <a:ln w="10160">
                <a:solidFill>
                  <a:schemeClr val="accent5"/>
                </a:solidFill>
                <a:prstDash val="solid"/>
              </a:ln>
              <a:effectLst>
                <a:outerShdw blurRad="38100" dist="22860" dir="5400000" algn="tl" rotWithShape="0">
                  <a:srgbClr val="000000">
                    <a:alpha val="30000"/>
                  </a:srgbClr>
                </a:outerShdw>
              </a:effectLst>
              <a:latin typeface="Arial" panose="020B0604020202020204" pitchFamily="34" charset="0"/>
              <a:ea typeface="Arial MT"/>
              <a:cs typeface="Arial MT"/>
            </a:endParaRPr>
          </a:p>
          <a:p>
            <a:pPr algn="just"/>
            <a:endParaRPr lang="en-IN" sz="2000" dirty="0">
              <a:latin typeface="Times New Roman" pitchFamily="18" charset="0"/>
              <a:cs typeface="Times New Roman" pitchFamily="18" charset="0"/>
            </a:endParaRPr>
          </a:p>
        </p:txBody>
      </p:sp>
      <p:sp>
        <p:nvSpPr>
          <p:cNvPr id="13" name="Rectangle 12"/>
          <p:cNvSpPr/>
          <p:nvPr/>
        </p:nvSpPr>
        <p:spPr>
          <a:xfrm>
            <a:off x="359532" y="908720"/>
            <a:ext cx="3276364" cy="87258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Times New Roman" pitchFamily="18" charset="0"/>
                <a:cs typeface="Times New Roman" pitchFamily="18" charset="0"/>
              </a:rPr>
              <a:t>OPPORTUNITY </a:t>
            </a:r>
            <a:endParaRPr lang="en-IN" sz="2800" b="1" dirty="0">
              <a:solidFill>
                <a:schemeClr val="tx1"/>
              </a:solidFill>
              <a:latin typeface="Times New Roman" pitchFamily="18" charset="0"/>
              <a:cs typeface="Times New Roman" pitchFamily="18" charset="0"/>
            </a:endParaRPr>
          </a:p>
        </p:txBody>
      </p:sp>
      <p:sp>
        <p:nvSpPr>
          <p:cNvPr id="14" name="Rectangle 13"/>
          <p:cNvSpPr/>
          <p:nvPr/>
        </p:nvSpPr>
        <p:spPr>
          <a:xfrm>
            <a:off x="5220072" y="908720"/>
            <a:ext cx="2736304" cy="894744"/>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Times New Roman" pitchFamily="18" charset="0"/>
                <a:cs typeface="Times New Roman" pitchFamily="18" charset="0"/>
              </a:rPr>
              <a:t>CHALLENGES </a:t>
            </a:r>
            <a:endParaRPr lang="en-IN"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37683675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Autofit/>
          </a:bodyPr>
          <a:lstStyle/>
          <a:p>
            <a:r>
              <a:rPr lang="en-US" sz="3600" dirty="0" smtClean="0">
                <a:latin typeface="Times New Roman" pitchFamily="18" charset="0"/>
                <a:cs typeface="Times New Roman" pitchFamily="18" charset="0"/>
              </a:rPr>
              <a:t>Some List </a:t>
            </a:r>
            <a:r>
              <a:rPr lang="en-US" sz="3600" dirty="0">
                <a:latin typeface="Times New Roman" pitchFamily="18" charset="0"/>
                <a:cs typeface="Times New Roman" pitchFamily="18" charset="0"/>
              </a:rPr>
              <a:t>of key barriers and state-level initiatives to address them</a:t>
            </a:r>
            <a:endParaRPr lang="en-IN"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514350" indent="-514350" algn="just">
              <a:buFont typeface="+mj-lt"/>
              <a:buAutoNum type="arabicPeriod"/>
            </a:pPr>
            <a:r>
              <a:rPr lang="en-US" sz="2400" b="1" dirty="0">
                <a:solidFill>
                  <a:schemeClr val="accent2"/>
                </a:solidFill>
                <a:latin typeface="Times New Roman" pitchFamily="18" charset="0"/>
                <a:cs typeface="Times New Roman" pitchFamily="18" charset="0"/>
              </a:rPr>
              <a:t>Infrastructure (Beyond Health sector</a:t>
            </a:r>
            <a:r>
              <a:rPr lang="en-US" sz="2400" b="1" dirty="0" smtClean="0">
                <a:solidFill>
                  <a:schemeClr val="accent2"/>
                </a:solidFill>
                <a:latin typeface="Times New Roman" pitchFamily="18" charset="0"/>
                <a:cs typeface="Times New Roman" pitchFamily="18" charset="0"/>
              </a:rPr>
              <a:t>)</a:t>
            </a:r>
          </a:p>
          <a:p>
            <a:pPr marL="457200" indent="-457200" algn="just">
              <a:buFont typeface="+mj-lt"/>
              <a:buAutoNum type="alphaUcPeriod"/>
            </a:pPr>
            <a:r>
              <a:rPr lang="en-US" sz="2400" b="1" dirty="0" smtClean="0">
                <a:latin typeface="Times New Roman" pitchFamily="18" charset="0"/>
                <a:cs typeface="Times New Roman" pitchFamily="18" charset="0"/>
              </a:rPr>
              <a:t>Lack </a:t>
            </a:r>
            <a:r>
              <a:rPr lang="en-US" sz="2400" b="1" dirty="0">
                <a:latin typeface="Times New Roman" pitchFamily="18" charset="0"/>
                <a:cs typeface="Times New Roman" pitchFamily="18" charset="0"/>
              </a:rPr>
              <a:t>of electricity in peripheral health facilities </a:t>
            </a:r>
            <a:endParaRPr lang="en-US" sz="2400" b="1" dirty="0" smtClean="0">
              <a:latin typeface="Times New Roman" pitchFamily="18" charset="0"/>
              <a:cs typeface="Times New Roman" pitchFamily="18" charset="0"/>
            </a:endParaRPr>
          </a:p>
          <a:p>
            <a:pPr marL="857250" lvl="1" indent="-457200" algn="just">
              <a:buFont typeface="Wingdings" pitchFamily="2" charset="2"/>
              <a:buChar char="v"/>
            </a:pPr>
            <a:r>
              <a:rPr lang="en-US" sz="2000" dirty="0" err="1" smtClean="0">
                <a:latin typeface="Times New Roman" pitchFamily="18" charset="0"/>
                <a:cs typeface="Times New Roman" pitchFamily="18" charset="0"/>
              </a:rPr>
              <a:t>Silko</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foundation work in the area of solar </a:t>
            </a:r>
            <a:r>
              <a:rPr lang="en-US" sz="2000" dirty="0" smtClean="0">
                <a:latin typeface="Times New Roman" pitchFamily="18" charset="0"/>
                <a:cs typeface="Times New Roman" pitchFamily="18" charset="0"/>
              </a:rPr>
              <a:t>energy.</a:t>
            </a:r>
          </a:p>
          <a:p>
            <a:pPr marL="857250" lvl="1" indent="-457200" algn="just">
              <a:buFont typeface="Wingdings" pitchFamily="2" charset="2"/>
              <a:buChar char="v"/>
            </a:pPr>
            <a:r>
              <a:rPr lang="en-US" sz="2000" dirty="0" err="1" smtClean="0">
                <a:latin typeface="Times New Roman" pitchFamily="18" charset="0"/>
                <a:cs typeface="Times New Roman" pitchFamily="18" charset="0"/>
              </a:rPr>
              <a:t>Silko</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has agreed to power 100 SHCs with solar lights through Corporate Social Responsibility (CSR) funds wherein the contribution by the private player was fixed at 40% and the government would fund the remaining 60%. </a:t>
            </a:r>
            <a:r>
              <a:rPr lang="en-US" sz="2000" b="1" dirty="0">
                <a:latin typeface="Times New Roman" pitchFamily="18" charset="0"/>
                <a:cs typeface="Times New Roman" pitchFamily="18" charset="0"/>
              </a:rPr>
              <a:t>(Meghalaya</a:t>
            </a:r>
            <a:r>
              <a:rPr lang="en-US" sz="2000" b="1" dirty="0" smtClean="0">
                <a:latin typeface="Times New Roman" pitchFamily="18" charset="0"/>
                <a:cs typeface="Times New Roman" pitchFamily="18" charset="0"/>
              </a:rPr>
              <a:t>)</a:t>
            </a:r>
          </a:p>
          <a:p>
            <a:pPr marL="857250" lvl="1" indent="-457200" algn="just">
              <a:buFont typeface="+mj-lt"/>
              <a:buAutoNum type="alphaUcPeriod"/>
            </a:pPr>
            <a:endParaRPr lang="en-US" sz="2000" dirty="0" smtClean="0">
              <a:latin typeface="Times New Roman" pitchFamily="18" charset="0"/>
              <a:cs typeface="Times New Roman" pitchFamily="18" charset="0"/>
            </a:endParaRPr>
          </a:p>
          <a:p>
            <a:pPr marL="457200" indent="-457200" algn="just">
              <a:buFont typeface="+mj-lt"/>
              <a:buAutoNum type="alphaUcPeriod"/>
            </a:pPr>
            <a:r>
              <a:rPr lang="en-US" sz="2400" b="1" dirty="0" smtClean="0">
                <a:latin typeface="Times New Roman" pitchFamily="18" charset="0"/>
                <a:cs typeface="Times New Roman" pitchFamily="18" charset="0"/>
              </a:rPr>
              <a:t>Lack </a:t>
            </a:r>
            <a:r>
              <a:rPr lang="en-US" sz="2400" b="1" dirty="0">
                <a:latin typeface="Times New Roman" pitchFamily="18" charset="0"/>
                <a:cs typeface="Times New Roman" pitchFamily="18" charset="0"/>
              </a:rPr>
              <a:t>of local identity to health </a:t>
            </a:r>
            <a:r>
              <a:rPr lang="en-US" sz="2400" b="1" dirty="0" smtClean="0">
                <a:latin typeface="Times New Roman" pitchFamily="18" charset="0"/>
                <a:cs typeface="Times New Roman" pitchFamily="18" charset="0"/>
              </a:rPr>
              <a:t>facilities</a:t>
            </a:r>
          </a:p>
          <a:p>
            <a:pPr lvl="1" algn="just">
              <a:buFont typeface="Wingdings" pitchFamily="2" charset="2"/>
              <a:buChar char="v"/>
            </a:pPr>
            <a:r>
              <a:rPr lang="en-US" sz="2000" dirty="0" smtClean="0">
                <a:latin typeface="Times New Roman" pitchFamily="18" charset="0"/>
                <a:cs typeface="Times New Roman" pitchFamily="18" charset="0"/>
              </a:rPr>
              <a:t>Branding </a:t>
            </a:r>
            <a:r>
              <a:rPr lang="en-US" sz="2000" dirty="0">
                <a:latin typeface="Times New Roman" pitchFamily="18" charset="0"/>
                <a:cs typeface="Times New Roman" pitchFamily="18" charset="0"/>
              </a:rPr>
              <a:t>of AB-HWC as </a:t>
            </a:r>
            <a:r>
              <a:rPr lang="en-US" sz="2000" dirty="0">
                <a:solidFill>
                  <a:schemeClr val="accent2"/>
                </a:solidFill>
                <a:latin typeface="Times New Roman" pitchFamily="18" charset="0"/>
                <a:cs typeface="Times New Roman" pitchFamily="18" charset="0"/>
              </a:rPr>
              <a:t>“</a:t>
            </a:r>
            <a:r>
              <a:rPr lang="en-US" sz="2000" dirty="0" err="1">
                <a:solidFill>
                  <a:schemeClr val="accent2"/>
                </a:solidFill>
                <a:latin typeface="Times New Roman" pitchFamily="18" charset="0"/>
                <a:cs typeface="Times New Roman" pitchFamily="18" charset="0"/>
              </a:rPr>
              <a:t>Tandurust</a:t>
            </a:r>
            <a:r>
              <a:rPr lang="en-US" sz="2000" dirty="0">
                <a:solidFill>
                  <a:schemeClr val="accent2"/>
                </a:solidFill>
                <a:latin typeface="Times New Roman" pitchFamily="18" charset="0"/>
                <a:cs typeface="Times New Roman" pitchFamily="18" charset="0"/>
              </a:rPr>
              <a:t> Punjab </a:t>
            </a:r>
            <a:r>
              <a:rPr lang="en-US" sz="2000" dirty="0" err="1">
                <a:solidFill>
                  <a:schemeClr val="accent2"/>
                </a:solidFill>
                <a:latin typeface="Times New Roman" pitchFamily="18" charset="0"/>
                <a:cs typeface="Times New Roman" pitchFamily="18" charset="0"/>
              </a:rPr>
              <a:t>Sehat</a:t>
            </a:r>
            <a:r>
              <a:rPr lang="en-US" sz="2000" dirty="0">
                <a:solidFill>
                  <a:schemeClr val="accent2"/>
                </a:solidFill>
                <a:latin typeface="Times New Roman" pitchFamily="18" charset="0"/>
                <a:cs typeface="Times New Roman" pitchFamily="18" charset="0"/>
              </a:rPr>
              <a:t> Kendra” </a:t>
            </a:r>
            <a:r>
              <a:rPr lang="en-US" sz="2000" dirty="0">
                <a:latin typeface="Times New Roman" pitchFamily="18" charset="0"/>
                <a:cs typeface="Times New Roman" pitchFamily="18" charset="0"/>
              </a:rPr>
              <a:t>in Punjabi to give local identity and ownership. </a:t>
            </a:r>
            <a:r>
              <a:rPr lang="en-US" sz="2000" b="1" dirty="0">
                <a:latin typeface="Times New Roman" pitchFamily="18" charset="0"/>
                <a:cs typeface="Times New Roman" pitchFamily="18" charset="0"/>
              </a:rPr>
              <a:t>(Punjab)</a:t>
            </a:r>
            <a:endParaRPr lang="en-IN"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40945028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14350" indent="-514350" algn="l">
              <a:buFont typeface="+mj-lt"/>
              <a:buAutoNum type="arabicPeriod" startAt="2"/>
            </a:pPr>
            <a:r>
              <a:rPr lang="en-IN" sz="2400" b="1" dirty="0">
                <a:solidFill>
                  <a:schemeClr val="accent2"/>
                </a:solidFill>
                <a:latin typeface="Times New Roman" pitchFamily="18" charset="0"/>
                <a:cs typeface="Times New Roman" pitchFamily="18" charset="0"/>
              </a:rPr>
              <a:t>Health Promotion &amp; </a:t>
            </a:r>
            <a:r>
              <a:rPr lang="en-IN" sz="2400" b="1" dirty="0" smtClean="0">
                <a:solidFill>
                  <a:schemeClr val="accent2"/>
                </a:solidFill>
                <a:latin typeface="Times New Roman" pitchFamily="18" charset="0"/>
                <a:cs typeface="Times New Roman" pitchFamily="18" charset="0"/>
              </a:rPr>
              <a:t>Community Participation</a:t>
            </a:r>
            <a:endParaRPr lang="en-IN" sz="2400" b="1" dirty="0">
              <a:solidFill>
                <a:schemeClr val="accent2"/>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514350" indent="-514350" algn="just">
              <a:buFont typeface="+mj-lt"/>
              <a:buAutoNum type="alphaUcPeriod"/>
            </a:pPr>
            <a:r>
              <a:rPr lang="en-US" sz="2400" b="1" dirty="0" smtClean="0">
                <a:latin typeface="Times New Roman" pitchFamily="18" charset="0"/>
                <a:cs typeface="Times New Roman" pitchFamily="18" charset="0"/>
              </a:rPr>
              <a:t>Lack </a:t>
            </a:r>
            <a:r>
              <a:rPr lang="en-US" sz="2400" b="1" dirty="0">
                <a:latin typeface="Times New Roman" pitchFamily="18" charset="0"/>
                <a:cs typeface="Times New Roman" pitchFamily="18" charset="0"/>
              </a:rPr>
              <a:t>of Yoga trainer for Yoga sessions in </a:t>
            </a:r>
            <a:r>
              <a:rPr lang="en-US" sz="2400" b="1" dirty="0" smtClean="0">
                <a:latin typeface="Times New Roman" pitchFamily="18" charset="0"/>
                <a:cs typeface="Times New Roman" pitchFamily="18" charset="0"/>
              </a:rPr>
              <a:t>HWCs</a:t>
            </a:r>
          </a:p>
          <a:p>
            <a:pPr marL="1085850" lvl="2" indent="-285750" algn="just">
              <a:buFont typeface="Wingdings" pitchFamily="2" charset="2"/>
              <a:buChar char="v"/>
            </a:pPr>
            <a:r>
              <a:rPr lang="en-US" sz="1800" dirty="0">
                <a:latin typeface="Times New Roman" pitchFamily="18" charset="0"/>
                <a:cs typeface="Times New Roman" pitchFamily="18" charset="0"/>
              </a:rPr>
              <a:t>Training in </a:t>
            </a:r>
            <a:r>
              <a:rPr lang="en-US" sz="1800" dirty="0" smtClean="0">
                <a:latin typeface="Times New Roman" pitchFamily="18" charset="0"/>
                <a:cs typeface="Times New Roman" pitchFamily="18" charset="0"/>
              </a:rPr>
              <a:t>Yoga provided </a:t>
            </a:r>
            <a:r>
              <a:rPr lang="en-US" sz="1800" dirty="0">
                <a:latin typeface="Times New Roman" pitchFamily="18" charset="0"/>
                <a:cs typeface="Times New Roman" pitchFamily="18" charset="0"/>
              </a:rPr>
              <a:t>to CHOs for conducting training sessions in the HWC </a:t>
            </a:r>
            <a:r>
              <a:rPr lang="en-US" sz="1800" b="1" dirty="0">
                <a:latin typeface="Times New Roman" pitchFamily="18" charset="0"/>
                <a:cs typeface="Times New Roman" pitchFamily="18" charset="0"/>
              </a:rPr>
              <a:t>(Uttar Pradesh, Sikkim</a:t>
            </a:r>
            <a:r>
              <a:rPr lang="en-US" sz="1800" b="1" dirty="0" smtClean="0">
                <a:latin typeface="Times New Roman" pitchFamily="18" charset="0"/>
                <a:cs typeface="Times New Roman" pitchFamily="18" charset="0"/>
              </a:rPr>
              <a:t>, </a:t>
            </a:r>
            <a:r>
              <a:rPr lang="en-US" sz="1800" b="1" dirty="0">
                <a:latin typeface="Times New Roman" pitchFamily="18" charset="0"/>
                <a:cs typeface="Times New Roman" pitchFamily="18" charset="0"/>
              </a:rPr>
              <a:t>Gujarat</a:t>
            </a:r>
            <a:r>
              <a:rPr lang="en-US" sz="1800" b="1" dirty="0" smtClean="0">
                <a:latin typeface="Times New Roman" pitchFamily="18" charset="0"/>
                <a:cs typeface="Times New Roman" pitchFamily="18" charset="0"/>
              </a:rPr>
              <a:t>)</a:t>
            </a:r>
          </a:p>
          <a:p>
            <a:pPr marL="1085850" lvl="2" indent="-285750" algn="just">
              <a:buFont typeface="Wingdings" pitchFamily="2" charset="2"/>
              <a:buChar char="v"/>
            </a:pPr>
            <a:endParaRPr lang="en-US" sz="1800" b="1" dirty="0" smtClean="0">
              <a:latin typeface="Times New Roman" pitchFamily="18" charset="0"/>
              <a:cs typeface="Times New Roman" pitchFamily="18" charset="0"/>
            </a:endParaRPr>
          </a:p>
          <a:p>
            <a:pPr marL="457200" indent="-514350" algn="just">
              <a:buFont typeface="+mj-lt"/>
              <a:buAutoNum type="alphaUcPeriod"/>
            </a:pPr>
            <a:r>
              <a:rPr lang="en-IN" sz="2400" b="1" dirty="0">
                <a:latin typeface="Times New Roman" pitchFamily="18" charset="0"/>
                <a:cs typeface="Times New Roman" pitchFamily="18" charset="0"/>
              </a:rPr>
              <a:t>Non-adoption of healthy </a:t>
            </a:r>
            <a:r>
              <a:rPr lang="en-IN" sz="2400" b="1" dirty="0" smtClean="0">
                <a:latin typeface="Times New Roman" pitchFamily="18" charset="0"/>
                <a:cs typeface="Times New Roman" pitchFamily="18" charset="0"/>
              </a:rPr>
              <a:t>lifestyle</a:t>
            </a:r>
          </a:p>
          <a:p>
            <a:pPr lvl="2" algn="just">
              <a:buFont typeface="Wingdings" pitchFamily="2" charset="2"/>
              <a:buChar char="v"/>
            </a:pPr>
            <a:r>
              <a:rPr lang="en-US" sz="1800" b="1" dirty="0">
                <a:latin typeface="Times New Roman" pitchFamily="18" charset="0"/>
                <a:cs typeface="Times New Roman" pitchFamily="18" charset="0"/>
              </a:rPr>
              <a:t> </a:t>
            </a:r>
            <a:r>
              <a:rPr lang="en-US" sz="1800" b="1" dirty="0">
                <a:solidFill>
                  <a:schemeClr val="accent2"/>
                </a:solidFill>
                <a:latin typeface="Times New Roman" pitchFamily="18" charset="0"/>
                <a:cs typeface="Times New Roman" pitchFamily="18" charset="0"/>
              </a:rPr>
              <a:t>“</a:t>
            </a:r>
            <a:r>
              <a:rPr lang="en-US" sz="1800" b="1" dirty="0" err="1">
                <a:solidFill>
                  <a:schemeClr val="accent2"/>
                </a:solidFill>
                <a:latin typeface="Times New Roman" pitchFamily="18" charset="0"/>
                <a:cs typeface="Times New Roman" pitchFamily="18" charset="0"/>
              </a:rPr>
              <a:t>Jawabdar</a:t>
            </a:r>
            <a:r>
              <a:rPr lang="en-US" sz="1800" b="1" dirty="0">
                <a:solidFill>
                  <a:schemeClr val="accent2"/>
                </a:solidFill>
                <a:latin typeface="Times New Roman" pitchFamily="18" charset="0"/>
                <a:cs typeface="Times New Roman" pitchFamily="18" charset="0"/>
              </a:rPr>
              <a:t> </a:t>
            </a:r>
            <a:r>
              <a:rPr lang="en-US" sz="1800" b="1" dirty="0" err="1">
                <a:solidFill>
                  <a:schemeClr val="accent2"/>
                </a:solidFill>
                <a:latin typeface="Times New Roman" pitchFamily="18" charset="0"/>
                <a:cs typeface="Times New Roman" pitchFamily="18" charset="0"/>
              </a:rPr>
              <a:t>Kutumb</a:t>
            </a:r>
            <a:r>
              <a:rPr lang="en-US" sz="1800" b="1" dirty="0">
                <a:solidFill>
                  <a:schemeClr val="accent2"/>
                </a:solidFill>
                <a:latin typeface="Times New Roman" pitchFamily="18" charset="0"/>
                <a:cs typeface="Times New Roman" pitchFamily="18" charset="0"/>
              </a:rPr>
              <a:t>” </a:t>
            </a:r>
            <a:r>
              <a:rPr lang="en-US" sz="1800" dirty="0">
                <a:latin typeface="Times New Roman" pitchFamily="18" charset="0"/>
                <a:cs typeface="Times New Roman" pitchFamily="18" charset="0"/>
              </a:rPr>
              <a:t>– Responsible Family to be scored based on one indicator for each package of services. Families doing well will be felicitated. </a:t>
            </a:r>
            <a:r>
              <a:rPr lang="en-US" sz="1800" b="1" dirty="0">
                <a:latin typeface="Times New Roman" pitchFamily="18" charset="0"/>
                <a:cs typeface="Times New Roman" pitchFamily="18" charset="0"/>
              </a:rPr>
              <a:t>(Maharashtra)</a:t>
            </a:r>
            <a:r>
              <a:rPr lang="en-US" sz="1800" b="1" dirty="0" smtClean="0">
                <a:latin typeface="Times New Roman" pitchFamily="18" charset="0"/>
                <a:cs typeface="Times New Roman" pitchFamily="18" charset="0"/>
              </a:rPr>
              <a:t> </a:t>
            </a:r>
          </a:p>
          <a:p>
            <a:pPr lvl="2" algn="just">
              <a:buFont typeface="Wingdings" pitchFamily="2" charset="2"/>
              <a:buChar char="v"/>
            </a:pPr>
            <a:endParaRPr lang="en-US" sz="1800" b="1" dirty="0" smtClean="0">
              <a:latin typeface="Times New Roman" pitchFamily="18" charset="0"/>
              <a:cs typeface="Times New Roman" pitchFamily="18" charset="0"/>
            </a:endParaRPr>
          </a:p>
          <a:p>
            <a:pPr marL="514350" indent="-514350" algn="just">
              <a:buFont typeface="+mj-lt"/>
              <a:buAutoNum type="alphaUcPeriod"/>
            </a:pPr>
            <a:r>
              <a:rPr lang="en-IN" sz="2000" b="1" dirty="0">
                <a:latin typeface="Times New Roman" pitchFamily="18" charset="0"/>
                <a:cs typeface="Times New Roman" pitchFamily="18" charset="0"/>
              </a:rPr>
              <a:t>Lack of Community </a:t>
            </a:r>
            <a:r>
              <a:rPr lang="en-IN" sz="2000" b="1" dirty="0" smtClean="0">
                <a:latin typeface="Times New Roman" pitchFamily="18" charset="0"/>
                <a:cs typeface="Times New Roman" pitchFamily="18" charset="0"/>
              </a:rPr>
              <a:t>Participation</a:t>
            </a:r>
          </a:p>
          <a:p>
            <a:pPr marL="1085850" lvl="2" algn="just">
              <a:buFont typeface="Wingdings" pitchFamily="2" charset="2"/>
              <a:buChar char="v"/>
            </a:pPr>
            <a:r>
              <a:rPr lang="en-US" sz="1800" dirty="0" smtClean="0">
                <a:latin typeface="Times New Roman" pitchFamily="18" charset="0"/>
                <a:cs typeface="Times New Roman" pitchFamily="18" charset="0"/>
              </a:rPr>
              <a:t>Community </a:t>
            </a:r>
            <a:r>
              <a:rPr lang="en-US" sz="1800" dirty="0">
                <a:latin typeface="Times New Roman" pitchFamily="18" charset="0"/>
                <a:cs typeface="Times New Roman" pitchFamily="18" charset="0"/>
              </a:rPr>
              <a:t>mobilization by orientation of village leaders on </a:t>
            </a:r>
            <a:r>
              <a:rPr lang="en-US" sz="1800" dirty="0" smtClean="0">
                <a:latin typeface="Times New Roman" pitchFamily="18" charset="0"/>
                <a:cs typeface="Times New Roman" pitchFamily="18" charset="0"/>
              </a:rPr>
              <a:t>PHC </a:t>
            </a:r>
            <a:r>
              <a:rPr lang="en-US" sz="1800" dirty="0">
                <a:latin typeface="Times New Roman" pitchFamily="18" charset="0"/>
                <a:cs typeface="Times New Roman" pitchFamily="18" charset="0"/>
              </a:rPr>
              <a:t>with emphasis on community participation through VHNSCs. Committees mobilized local funds, monitored constructions. Has increased community ownership. </a:t>
            </a:r>
            <a:r>
              <a:rPr lang="en-US" sz="1800" b="1" dirty="0">
                <a:latin typeface="Times New Roman" pitchFamily="18" charset="0"/>
                <a:cs typeface="Times New Roman" pitchFamily="18" charset="0"/>
              </a:rPr>
              <a:t>(Nagaland, Manipur)</a:t>
            </a:r>
            <a:r>
              <a:rPr lang="en-US" sz="1800" b="1"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27599131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742950" indent="-742950" algn="l">
              <a:buFont typeface="+mj-lt"/>
              <a:buAutoNum type="arabicPeriod" startAt="3"/>
            </a:pPr>
            <a:r>
              <a:rPr lang="en-IN" sz="2800" b="1" dirty="0">
                <a:solidFill>
                  <a:schemeClr val="accent2"/>
                </a:solidFill>
                <a:latin typeface="Times New Roman" pitchFamily="18" charset="0"/>
                <a:cs typeface="Times New Roman" pitchFamily="18" charset="0"/>
              </a:rPr>
              <a:t>Expanded range of services</a:t>
            </a:r>
          </a:p>
        </p:txBody>
      </p:sp>
      <p:sp>
        <p:nvSpPr>
          <p:cNvPr id="3" name="Content Placeholder 2"/>
          <p:cNvSpPr>
            <a:spLocks noGrp="1"/>
          </p:cNvSpPr>
          <p:nvPr>
            <p:ph idx="1"/>
          </p:nvPr>
        </p:nvSpPr>
        <p:spPr/>
        <p:txBody>
          <a:bodyPr>
            <a:normAutofit/>
          </a:bodyPr>
          <a:lstStyle/>
          <a:p>
            <a:pPr marL="514350" indent="-514350" algn="just">
              <a:buFont typeface="+mj-lt"/>
              <a:buAutoNum type="arabicPeriod"/>
            </a:pPr>
            <a:r>
              <a:rPr lang="en-US" sz="2400" b="1" dirty="0">
                <a:latin typeface="Times New Roman" pitchFamily="18" charset="0"/>
                <a:cs typeface="Times New Roman" pitchFamily="18" charset="0"/>
              </a:rPr>
              <a:t>Lack of access to </a:t>
            </a:r>
            <a:r>
              <a:rPr lang="en-US" sz="2400" b="1" dirty="0" smtClean="0">
                <a:latin typeface="Times New Roman" pitchFamily="18" charset="0"/>
                <a:cs typeface="Times New Roman" pitchFamily="18" charset="0"/>
              </a:rPr>
              <a:t>emergency care</a:t>
            </a:r>
          </a:p>
          <a:p>
            <a:pPr lvl="2" algn="just">
              <a:buFont typeface="Wingdings" pitchFamily="2" charset="2"/>
              <a:buChar char="v"/>
            </a:pPr>
            <a:r>
              <a:rPr lang="en-US" sz="1800" dirty="0">
                <a:latin typeface="Times New Roman" pitchFamily="18" charset="0"/>
                <a:cs typeface="Times New Roman" pitchFamily="18" charset="0"/>
              </a:rPr>
              <a:t>104 Mobile medical services with a centralized roster of doctors for making monthly visit to all SHC-HWCs. </a:t>
            </a:r>
            <a:r>
              <a:rPr lang="en-US" sz="1800" b="1" dirty="0">
                <a:latin typeface="Times New Roman" pitchFamily="18" charset="0"/>
                <a:cs typeface="Times New Roman" pitchFamily="18" charset="0"/>
              </a:rPr>
              <a:t>(Andhra Pradesh</a:t>
            </a:r>
            <a:r>
              <a:rPr lang="en-US" sz="1800" b="1" dirty="0" smtClean="0">
                <a:latin typeface="Times New Roman" pitchFamily="18" charset="0"/>
                <a:cs typeface="Times New Roman" pitchFamily="18" charset="0"/>
              </a:rPr>
              <a:t>)</a:t>
            </a:r>
          </a:p>
          <a:p>
            <a:pPr marL="914400" lvl="2" indent="0" algn="just">
              <a:buNone/>
            </a:pPr>
            <a:endParaRPr lang="en-US" sz="1800" b="1" dirty="0" smtClean="0">
              <a:latin typeface="Times New Roman" pitchFamily="18" charset="0"/>
              <a:cs typeface="Times New Roman" pitchFamily="18" charset="0"/>
            </a:endParaRPr>
          </a:p>
          <a:p>
            <a:pPr lvl="2" algn="just">
              <a:buFont typeface="Wingdings" pitchFamily="2" charset="2"/>
              <a:buChar char="v"/>
            </a:pPr>
            <a:r>
              <a:rPr lang="en-US" sz="1800" dirty="0">
                <a:latin typeface="Times New Roman" pitchFamily="18" charset="0"/>
                <a:cs typeface="Times New Roman" pitchFamily="18" charset="0"/>
              </a:rPr>
              <a:t>Bike ambulances used to provide emergency medical interventions in field. These bikes are available for carrying medicines, vaccines, diagnostics and other field travel. “First responder” role has been added to it</a:t>
            </a:r>
            <a:r>
              <a:rPr lang="en-US" sz="1800" b="1" dirty="0">
                <a:latin typeface="Times New Roman" pitchFamily="18" charset="0"/>
                <a:cs typeface="Times New Roman" pitchFamily="18" charset="0"/>
              </a:rPr>
              <a:t>. (Arunachal Pradesh, Chhattisgarh, Assam</a:t>
            </a:r>
            <a:r>
              <a:rPr lang="en-US" sz="1800" b="1" dirty="0" smtClean="0">
                <a:latin typeface="Times New Roman" pitchFamily="18" charset="0"/>
                <a:cs typeface="Times New Roman" pitchFamily="18" charset="0"/>
              </a:rPr>
              <a:t>)</a:t>
            </a:r>
          </a:p>
          <a:p>
            <a:pPr marL="914400" lvl="2" indent="0" algn="just">
              <a:buNone/>
            </a:pPr>
            <a:endParaRPr lang="en-US" sz="1800" b="1" dirty="0" smtClean="0">
              <a:latin typeface="Times New Roman" pitchFamily="18" charset="0"/>
              <a:cs typeface="Times New Roman" pitchFamily="18" charset="0"/>
            </a:endParaRPr>
          </a:p>
          <a:p>
            <a:pPr marL="514350" indent="-514350" algn="just">
              <a:buFont typeface="+mj-lt"/>
              <a:buAutoNum type="arabicPeriod"/>
            </a:pPr>
            <a:r>
              <a:rPr lang="en-IN" sz="2400" b="1" dirty="0">
                <a:latin typeface="Times New Roman" pitchFamily="18" charset="0"/>
                <a:cs typeface="Times New Roman" pitchFamily="18" charset="0"/>
              </a:rPr>
              <a:t>Lack of Integrated </a:t>
            </a:r>
            <a:r>
              <a:rPr lang="en-IN" sz="2400" b="1" dirty="0" smtClean="0">
                <a:latin typeface="Times New Roman" pitchFamily="18" charset="0"/>
                <a:cs typeface="Times New Roman" pitchFamily="18" charset="0"/>
              </a:rPr>
              <a:t>care</a:t>
            </a:r>
          </a:p>
          <a:p>
            <a:pPr marL="1543050" lvl="3" indent="-285750" algn="just">
              <a:buFont typeface="Wingdings" pitchFamily="2" charset="2"/>
              <a:buChar char="v"/>
            </a:pPr>
            <a:r>
              <a:rPr lang="en-US" sz="1800" b="1" dirty="0" err="1">
                <a:latin typeface="Times New Roman" pitchFamily="18" charset="0"/>
                <a:cs typeface="Times New Roman" pitchFamily="18" charset="0"/>
              </a:rPr>
              <a:t>Aarogya</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Samanvay</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 Integration of </a:t>
            </a:r>
            <a:r>
              <a:rPr lang="en-US" sz="1800" dirty="0" err="1">
                <a:latin typeface="Times New Roman" pitchFamily="18" charset="0"/>
                <a:cs typeface="Times New Roman" pitchFamily="18" charset="0"/>
              </a:rPr>
              <a:t>Allopathy</a:t>
            </a:r>
            <a:r>
              <a:rPr lang="en-US" sz="1800" dirty="0">
                <a:latin typeface="Times New Roman" pitchFamily="18" charset="0"/>
                <a:cs typeface="Times New Roman" pitchFamily="18" charset="0"/>
              </a:rPr>
              <a:t> and Ayurveda/ Yoga by training of the CHOs to integrate them. </a:t>
            </a:r>
            <a:r>
              <a:rPr lang="en-US" sz="1800" b="1" dirty="0">
                <a:latin typeface="Times New Roman" pitchFamily="18" charset="0"/>
                <a:cs typeface="Times New Roman" pitchFamily="18" charset="0"/>
              </a:rPr>
              <a:t>(Gujarat)</a:t>
            </a:r>
            <a:endParaRPr lang="en-IN" sz="1800" b="1" dirty="0" smtClean="0">
              <a:latin typeface="Times New Roman" pitchFamily="18" charset="0"/>
              <a:cs typeface="Times New Roman" pitchFamily="18" charset="0"/>
            </a:endParaRPr>
          </a:p>
          <a:p>
            <a:pPr lvl="2" algn="just">
              <a:buFont typeface="Wingdings" pitchFamily="2" charset="2"/>
              <a:buChar char="v"/>
            </a:pPr>
            <a:endParaRPr lang="en-US" sz="18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206964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012974"/>
          </a:xfrm>
        </p:spPr>
        <p:style>
          <a:lnRef idx="1">
            <a:schemeClr val="accent3"/>
          </a:lnRef>
          <a:fillRef idx="2">
            <a:schemeClr val="accent3"/>
          </a:fillRef>
          <a:effectRef idx="1">
            <a:schemeClr val="accent3"/>
          </a:effectRef>
          <a:fontRef idx="minor">
            <a:schemeClr val="dk1"/>
          </a:fontRef>
        </p:style>
        <p:txBody>
          <a:bodyPr/>
          <a:lstStyle/>
          <a:p>
            <a:r>
              <a:rPr lang="en-US" dirty="0" smtClean="0"/>
              <a:t>HARYANA</a:t>
            </a:r>
            <a:endParaRPr lang="en-IN" dirty="0"/>
          </a:p>
        </p:txBody>
      </p:sp>
      <p:sp>
        <p:nvSpPr>
          <p:cNvPr id="3" name="Content Placeholder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rmAutofit fontScale="77500" lnSpcReduction="20000"/>
          </a:bodyPr>
          <a:lstStyle/>
          <a:p>
            <a:pPr algn="just"/>
            <a:r>
              <a:rPr lang="en-US" dirty="0" smtClean="0">
                <a:latin typeface="Times New Roman" pitchFamily="18" charset="0"/>
                <a:cs typeface="Times New Roman" pitchFamily="18" charset="0"/>
              </a:rPr>
              <a:t>Under </a:t>
            </a:r>
            <a:r>
              <a:rPr lang="en-US" dirty="0" err="1">
                <a:latin typeface="Times New Roman" pitchFamily="18" charset="0"/>
                <a:cs typeface="Times New Roman" pitchFamily="18" charset="0"/>
              </a:rPr>
              <a:t>Ayushsman</a:t>
            </a:r>
            <a:r>
              <a:rPr lang="en-US" dirty="0">
                <a:latin typeface="Times New Roman" pitchFamily="18" charset="0"/>
                <a:cs typeface="Times New Roman" pitchFamily="18" charset="0"/>
              </a:rPr>
              <a:t> Bharat, provision of additional human resource for Sub Health Centre level Health &amp; Wellness </a:t>
            </a:r>
            <a:r>
              <a:rPr lang="en-US" dirty="0" err="1">
                <a:latin typeface="Times New Roman" pitchFamily="18" charset="0"/>
                <a:cs typeface="Times New Roman" pitchFamily="18" charset="0"/>
              </a:rPr>
              <a:t>Centres</a:t>
            </a:r>
            <a:r>
              <a:rPr lang="en-US" dirty="0">
                <a:latin typeface="Times New Roman" pitchFamily="18" charset="0"/>
                <a:cs typeface="Times New Roman" pitchFamily="18" charset="0"/>
              </a:rPr>
              <a:t> has been made; who are Community Health Officers (i.e. BAMS or BSc. Nursing with 6 month certificate course in community health</a:t>
            </a:r>
            <a:r>
              <a:rPr lang="en-US" dirty="0" smtClean="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Presently</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Total 1285 Community Health Officers</a:t>
            </a:r>
            <a:r>
              <a:rPr lang="en-US" dirty="0">
                <a:latin typeface="Times New Roman" pitchFamily="18" charset="0"/>
                <a:cs typeface="Times New Roman" pitchFamily="18" charset="0"/>
              </a:rPr>
              <a:t> are working at the Sub Centre level Health &amp; Wellness </a:t>
            </a:r>
            <a:r>
              <a:rPr lang="en-US" dirty="0" err="1">
                <a:latin typeface="Times New Roman" pitchFamily="18" charset="0"/>
                <a:cs typeface="Times New Roman" pitchFamily="18" charset="0"/>
              </a:rPr>
              <a:t>Centres</a:t>
            </a:r>
            <a:r>
              <a:rPr lang="en-US" dirty="0" smtClean="0">
                <a:latin typeface="Times New Roman" pitchFamily="18" charset="0"/>
                <a:cs typeface="Times New Roman" pitchFamily="18" charset="0"/>
              </a:rPr>
              <a:t>.</a:t>
            </a:r>
          </a:p>
          <a:p>
            <a:pPr marL="0" indent="0" algn="just">
              <a:buNone/>
            </a:pP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exam for next phase of recruitment of </a:t>
            </a:r>
            <a:r>
              <a:rPr lang="en-US" b="1" dirty="0">
                <a:latin typeface="Times New Roman" pitchFamily="18" charset="0"/>
                <a:cs typeface="Times New Roman" pitchFamily="18" charset="0"/>
              </a:rPr>
              <a:t>527 CHOs </a:t>
            </a:r>
            <a:r>
              <a:rPr lang="en-US" dirty="0">
                <a:latin typeface="Times New Roman" pitchFamily="18" charset="0"/>
                <a:cs typeface="Times New Roman" pitchFamily="18" charset="0"/>
              </a:rPr>
              <a:t>has been conducted and consequently their joining at respective SC-HWC is under process</a:t>
            </a:r>
            <a:r>
              <a:rPr lang="en-US" dirty="0" smtClean="0">
                <a:latin typeface="Times New Roman" pitchFamily="18" charset="0"/>
                <a:cs typeface="Times New Roman" pitchFamily="18" charset="0"/>
              </a:rPr>
              <a:t>.</a:t>
            </a:r>
          </a:p>
          <a:p>
            <a:pPr marL="0" indent="0" algn="just">
              <a:buNone/>
            </a:pPr>
            <a:endParaRPr lang="en-US"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xmlns="" id="{24426E43-DF29-CC59-32C6-E81E5AAD8093}"/>
              </a:ext>
            </a:extLst>
          </p:cNvPr>
          <p:cNvSpPr txBox="1"/>
          <p:nvPr/>
        </p:nvSpPr>
        <p:spPr>
          <a:xfrm>
            <a:off x="413658" y="6357648"/>
            <a:ext cx="7543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hlinkClick r:id="rId2">
                  <a:extLst>
                    <a:ext uri="{A12FA001-AC4F-418D-AE19-62706E023703}">
                      <ahyp:hlinkClr xmlns:ahyp="http://schemas.microsoft.com/office/drawing/2018/hyperlinkcolor" xmlns="" val="tx"/>
                    </a:ext>
                  </a:extLst>
                </a:hlinkClick>
              </a:rPr>
              <a:t> source</a:t>
            </a:r>
            <a:r>
              <a:rPr lang="en-US" dirty="0">
                <a:solidFill>
                  <a:srgbClr val="90BB23"/>
                </a:solidFill>
                <a:hlinkClick r:id="rId2">
                  <a:extLst>
                    <a:ext uri="{A12FA001-AC4F-418D-AE19-62706E023703}">
                      <ahyp:hlinkClr xmlns:ahyp="http://schemas.microsoft.com/office/drawing/2018/hyperlinkcolor" xmlns="" val="tx"/>
                    </a:ext>
                  </a:extLst>
                </a:hlinkClick>
              </a:rPr>
              <a:t>: National Health Mission, Haryana (nhmharyana.gov.in)</a:t>
            </a:r>
            <a:endParaRPr lang="en-IN" dirty="0"/>
          </a:p>
        </p:txBody>
      </p:sp>
    </p:spTree>
    <p:extLst>
      <p:ext uri="{BB962C8B-B14F-4D97-AF65-F5344CB8AC3E}">
        <p14:creationId xmlns:p14="http://schemas.microsoft.com/office/powerpoint/2010/main" val="27826632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style>
          <a:lnRef idx="2">
            <a:schemeClr val="accent3"/>
          </a:lnRef>
          <a:fillRef idx="1">
            <a:schemeClr val="lt1"/>
          </a:fillRef>
          <a:effectRef idx="0">
            <a:schemeClr val="accent3"/>
          </a:effectRef>
          <a:fontRef idx="minor">
            <a:schemeClr val="dk1"/>
          </a:fontRef>
        </p:style>
        <p:txBody>
          <a:bodyPr>
            <a:normAutofit/>
          </a:bodyPr>
          <a:lstStyle/>
          <a:p>
            <a:pPr algn="just"/>
            <a:r>
              <a:rPr lang="en-US" sz="2800" dirty="0">
                <a:latin typeface="Times New Roman" pitchFamily="18" charset="0"/>
                <a:cs typeface="Times New Roman" pitchFamily="18" charset="0"/>
              </a:rPr>
              <a:t>As on </a:t>
            </a:r>
            <a:r>
              <a:rPr lang="en-US" sz="2800" b="1" dirty="0">
                <a:solidFill>
                  <a:schemeClr val="accent2"/>
                </a:solidFill>
                <a:latin typeface="Times New Roman" pitchFamily="18" charset="0"/>
                <a:cs typeface="Times New Roman" pitchFamily="18" charset="0"/>
              </a:rPr>
              <a:t>06/06/2023</a:t>
            </a:r>
            <a:r>
              <a:rPr lang="en-US" sz="2800" dirty="0">
                <a:solidFill>
                  <a:schemeClr val="accent2"/>
                </a:solidFill>
                <a:latin typeface="Times New Roman" pitchFamily="18" charset="0"/>
                <a:cs typeface="Times New Roman" pitchFamily="18" charset="0"/>
              </a:rPr>
              <a:t>, </a:t>
            </a:r>
            <a:r>
              <a:rPr lang="en-US" sz="2800" dirty="0">
                <a:latin typeface="Times New Roman" pitchFamily="18" charset="0"/>
                <a:cs typeface="Times New Roman" pitchFamily="18" charset="0"/>
              </a:rPr>
              <a:t>Total </a:t>
            </a:r>
            <a:r>
              <a:rPr lang="en-US" sz="2800" b="1" dirty="0">
                <a:latin typeface="Times New Roman" pitchFamily="18" charset="0"/>
                <a:cs typeface="Times New Roman" pitchFamily="18" charset="0"/>
              </a:rPr>
              <a:t>2055 </a:t>
            </a:r>
            <a:r>
              <a:rPr lang="en-US" sz="2800" b="1" dirty="0" err="1">
                <a:latin typeface="Times New Roman" pitchFamily="18" charset="0"/>
                <a:cs typeface="Times New Roman" pitchFamily="18" charset="0"/>
              </a:rPr>
              <a:t>Ayushman</a:t>
            </a:r>
            <a:r>
              <a:rPr lang="en-US" sz="2800" b="1" dirty="0">
                <a:latin typeface="Times New Roman" pitchFamily="18" charset="0"/>
                <a:cs typeface="Times New Roman" pitchFamily="18" charset="0"/>
              </a:rPr>
              <a:t> Bharat-Health &amp; Wellness </a:t>
            </a:r>
            <a:r>
              <a:rPr lang="en-US" sz="2800" b="1" dirty="0" err="1">
                <a:latin typeface="Times New Roman" pitchFamily="18" charset="0"/>
                <a:cs typeface="Times New Roman" pitchFamily="18" charset="0"/>
              </a:rPr>
              <a:t>Centres</a:t>
            </a:r>
            <a:r>
              <a:rPr lang="en-US" sz="2800" dirty="0">
                <a:latin typeface="Times New Roman" pitchFamily="18" charset="0"/>
                <a:cs typeface="Times New Roman" pitchFamily="18" charset="0"/>
              </a:rPr>
              <a:t> are operational in the State: </a:t>
            </a:r>
          </a:p>
          <a:p>
            <a:pPr marL="914400" lvl="1" indent="-514350" algn="just">
              <a:buFont typeface="+mj-lt"/>
              <a:buAutoNum type="arabicPeriod"/>
            </a:pPr>
            <a:r>
              <a:rPr lang="en-US" sz="2400" dirty="0">
                <a:latin typeface="Times New Roman" pitchFamily="18" charset="0"/>
                <a:cs typeface="Times New Roman" pitchFamily="18" charset="0"/>
              </a:rPr>
              <a:t>      1466 are Sub </a:t>
            </a:r>
            <a:r>
              <a:rPr lang="en-US" sz="2400" dirty="0" err="1">
                <a:latin typeface="Times New Roman" pitchFamily="18" charset="0"/>
                <a:cs typeface="Times New Roman" pitchFamily="18" charset="0"/>
              </a:rPr>
              <a:t>Centres</a:t>
            </a:r>
            <a:endParaRPr lang="en-US" sz="2400" dirty="0">
              <a:latin typeface="Times New Roman" pitchFamily="18" charset="0"/>
              <a:cs typeface="Times New Roman" pitchFamily="18" charset="0"/>
            </a:endParaRPr>
          </a:p>
          <a:p>
            <a:pPr marL="914400" lvl="1" indent="-514350" algn="just">
              <a:buFont typeface="+mj-lt"/>
              <a:buAutoNum type="arabicPeriod"/>
            </a:pPr>
            <a:r>
              <a:rPr lang="en-US" sz="2400" dirty="0">
                <a:latin typeface="Times New Roman" pitchFamily="18" charset="0"/>
                <a:cs typeface="Times New Roman" pitchFamily="18" charset="0"/>
              </a:rPr>
              <a:t>       391 are Rural PHCs</a:t>
            </a:r>
          </a:p>
          <a:p>
            <a:pPr marL="914400" lvl="1" indent="-514350" algn="just">
              <a:buFont typeface="+mj-lt"/>
              <a:buAutoNum type="arabicPeriod"/>
            </a:pPr>
            <a:r>
              <a:rPr lang="en-US" sz="2400" dirty="0">
                <a:latin typeface="Times New Roman" pitchFamily="18" charset="0"/>
                <a:cs typeface="Times New Roman" pitchFamily="18" charset="0"/>
              </a:rPr>
              <a:t>       107 are Urban PHCs and </a:t>
            </a:r>
          </a:p>
          <a:p>
            <a:pPr marL="914400" lvl="1" indent="-514350" algn="just">
              <a:buFont typeface="+mj-lt"/>
              <a:buAutoNum type="arabicPeriod"/>
            </a:pPr>
            <a:r>
              <a:rPr lang="en-US" sz="2400" dirty="0">
                <a:latin typeface="Times New Roman" pitchFamily="18" charset="0"/>
                <a:cs typeface="Times New Roman" pitchFamily="18" charset="0"/>
              </a:rPr>
              <a:t>        91are UHWCs.</a:t>
            </a:r>
          </a:p>
          <a:p>
            <a:pPr marL="0" indent="0" algn="just">
              <a:buNone/>
            </a:pPr>
            <a:endParaRPr lang="en-US" sz="2800" dirty="0">
              <a:latin typeface="Times New Roman" pitchFamily="18" charset="0"/>
              <a:cs typeface="Times New Roman" pitchFamily="18" charset="0"/>
            </a:endParaRPr>
          </a:p>
          <a:p>
            <a:pPr marL="0" indent="0" algn="just">
              <a:buNone/>
            </a:pPr>
            <a:endParaRPr lang="en-IN" sz="2800" dirty="0">
              <a:latin typeface="Times New Roman" pitchFamily="18" charset="0"/>
              <a:cs typeface="Times New Roman" pitchFamily="18" charset="0"/>
            </a:endParaRPr>
          </a:p>
          <a:p>
            <a:endParaRPr lang="en-IN" sz="2800" dirty="0"/>
          </a:p>
        </p:txBody>
      </p:sp>
    </p:spTree>
    <p:extLst>
      <p:ext uri="{BB962C8B-B14F-4D97-AF65-F5344CB8AC3E}">
        <p14:creationId xmlns:p14="http://schemas.microsoft.com/office/powerpoint/2010/main" val="38262791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style>
          <a:lnRef idx="2">
            <a:schemeClr val="accent3"/>
          </a:lnRef>
          <a:fillRef idx="1">
            <a:schemeClr val="lt1"/>
          </a:fillRef>
          <a:effectRef idx="0">
            <a:schemeClr val="accent3"/>
          </a:effectRef>
          <a:fontRef idx="minor">
            <a:schemeClr val="dk1"/>
          </a:fontRef>
        </p:style>
        <p:txBody>
          <a:bodyPr>
            <a:normAutofit/>
          </a:bodyPr>
          <a:lstStyle/>
          <a:p>
            <a:pPr algn="just"/>
            <a:r>
              <a:rPr lang="en-US" sz="2400" dirty="0">
                <a:latin typeface="Times New Roman" pitchFamily="18" charset="0"/>
                <a:cs typeface="Times New Roman" pitchFamily="18" charset="0"/>
              </a:rPr>
              <a:t>In Aspirational District </a:t>
            </a:r>
            <a:r>
              <a:rPr lang="en-US" sz="2400" dirty="0" err="1">
                <a:latin typeface="Times New Roman" pitchFamily="18" charset="0"/>
                <a:cs typeface="Times New Roman" pitchFamily="18" charset="0"/>
              </a:rPr>
              <a:t>Mewat</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Nuh</a:t>
            </a:r>
            <a:r>
              <a:rPr lang="en-US" sz="2400" dirty="0">
                <a:latin typeface="Times New Roman" pitchFamily="18" charset="0"/>
                <a:cs typeface="Times New Roman" pitchFamily="18" charset="0"/>
              </a:rPr>
              <a:t>, all standalone 17 Rural-PHCs and 44 Sub </a:t>
            </a:r>
            <a:r>
              <a:rPr lang="en-US" sz="2400" dirty="0" err="1">
                <a:latin typeface="Times New Roman" pitchFamily="18" charset="0"/>
                <a:cs typeface="Times New Roman" pitchFamily="18" charset="0"/>
              </a:rPr>
              <a:t>Centres</a:t>
            </a:r>
            <a:r>
              <a:rPr lang="en-US" sz="2400" dirty="0">
                <a:latin typeface="Times New Roman" pitchFamily="18" charset="0"/>
                <a:cs typeface="Times New Roman" pitchFamily="18" charset="0"/>
              </a:rPr>
              <a:t> have been transformed into HWCs in 2018-19, itself</a:t>
            </a:r>
            <a:r>
              <a:rPr lang="en-US" sz="2400" dirty="0" smtClean="0">
                <a:latin typeface="Times New Roman" pitchFamily="18" charset="0"/>
                <a:cs typeface="Times New Roman" pitchFamily="18" charset="0"/>
              </a:rPr>
              <a:t>.</a:t>
            </a:r>
          </a:p>
          <a:p>
            <a:pPr marL="0" indent="0" algn="just">
              <a:buNone/>
            </a:pPr>
            <a:endParaRPr lang="en-US" sz="2400" dirty="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Best </a:t>
            </a:r>
            <a:r>
              <a:rPr lang="en-IN" sz="2400" dirty="0">
                <a:latin typeface="Times New Roman" pitchFamily="18" charset="0"/>
                <a:cs typeface="Times New Roman" pitchFamily="18" charset="0"/>
              </a:rPr>
              <a:t>HWCs were facilitated at National Level by </a:t>
            </a:r>
            <a:r>
              <a:rPr lang="en-IN" sz="2400" dirty="0" err="1">
                <a:latin typeface="Times New Roman" pitchFamily="18" charset="0"/>
                <a:cs typeface="Times New Roman" pitchFamily="18" charset="0"/>
              </a:rPr>
              <a:t>MoHFW</a:t>
            </a:r>
            <a:r>
              <a:rPr lang="en-IN" sz="2400" dirty="0">
                <a:latin typeface="Times New Roman" pitchFamily="18" charset="0"/>
                <a:cs typeface="Times New Roman" pitchFamily="18" charset="0"/>
              </a:rPr>
              <a:t> on Universal Health Coverage Day i.e. 12.12.2020</a:t>
            </a:r>
          </a:p>
          <a:p>
            <a:pPr marL="914400" lvl="1" indent="-514350" algn="just">
              <a:buFont typeface="+mj-lt"/>
              <a:buAutoNum type="arabicPeriod"/>
            </a:pPr>
            <a:r>
              <a:rPr lang="en-IN" sz="2400" dirty="0" smtClean="0">
                <a:latin typeface="Times New Roman" pitchFamily="18" charset="0"/>
                <a:cs typeface="Times New Roman" pitchFamily="18" charset="0"/>
              </a:rPr>
              <a:t>SC </a:t>
            </a:r>
            <a:r>
              <a:rPr lang="en-IN" sz="2400" dirty="0" err="1">
                <a:latin typeface="Times New Roman" pitchFamily="18" charset="0"/>
                <a:cs typeface="Times New Roman" pitchFamily="18" charset="0"/>
              </a:rPr>
              <a:t>Shekrawa</a:t>
            </a:r>
            <a:r>
              <a:rPr lang="en-IN" sz="2400" dirty="0">
                <a:latin typeface="Times New Roman" pitchFamily="18" charset="0"/>
                <a:cs typeface="Times New Roman" pitchFamily="18" charset="0"/>
              </a:rPr>
              <a:t> (</a:t>
            </a:r>
            <a:r>
              <a:rPr lang="en-IN" sz="2400" dirty="0" err="1">
                <a:latin typeface="Times New Roman" pitchFamily="18" charset="0"/>
                <a:cs typeface="Times New Roman" pitchFamily="18" charset="0"/>
              </a:rPr>
              <a:t>Mewat</a:t>
            </a:r>
            <a:r>
              <a:rPr lang="en-IN" sz="2400" dirty="0">
                <a:latin typeface="Times New Roman" pitchFamily="18" charset="0"/>
                <a:cs typeface="Times New Roman" pitchFamily="18" charset="0"/>
              </a:rPr>
              <a:t>)</a:t>
            </a:r>
          </a:p>
          <a:p>
            <a:pPr marL="914400" lvl="1" indent="-514350" algn="just">
              <a:buFont typeface="+mj-lt"/>
              <a:buAutoNum type="arabicPeriod"/>
            </a:pPr>
            <a:r>
              <a:rPr lang="en-IN" sz="2400" dirty="0" smtClean="0">
                <a:latin typeface="Times New Roman" pitchFamily="18" charset="0"/>
                <a:cs typeface="Times New Roman" pitchFamily="18" charset="0"/>
              </a:rPr>
              <a:t>PHC</a:t>
            </a:r>
            <a:r>
              <a:rPr lang="en-IN" sz="2400" dirty="0">
                <a:latin typeface="Times New Roman" pitchFamily="18" charset="0"/>
                <a:cs typeface="Times New Roman" pitchFamily="18" charset="0"/>
              </a:rPr>
              <a:t>, </a:t>
            </a:r>
            <a:r>
              <a:rPr lang="en-IN" sz="2400" dirty="0" err="1">
                <a:latin typeface="Times New Roman" pitchFamily="18" charset="0"/>
                <a:cs typeface="Times New Roman" pitchFamily="18" charset="0"/>
              </a:rPr>
              <a:t>Wazirabad</a:t>
            </a:r>
            <a:r>
              <a:rPr lang="en-IN" sz="2400" dirty="0">
                <a:latin typeface="Times New Roman" pitchFamily="18" charset="0"/>
                <a:cs typeface="Times New Roman" pitchFamily="18" charset="0"/>
              </a:rPr>
              <a:t> (</a:t>
            </a:r>
            <a:r>
              <a:rPr lang="en-IN" sz="2400" dirty="0" err="1">
                <a:latin typeface="Times New Roman" pitchFamily="18" charset="0"/>
                <a:cs typeface="Times New Roman" pitchFamily="18" charset="0"/>
              </a:rPr>
              <a:t>Gurugram</a:t>
            </a:r>
            <a:r>
              <a:rPr lang="en-IN" sz="2400" dirty="0">
                <a:latin typeface="Times New Roman" pitchFamily="18" charset="0"/>
                <a:cs typeface="Times New Roman" pitchFamily="18" charset="0"/>
              </a:rPr>
              <a:t>)</a:t>
            </a:r>
          </a:p>
          <a:p>
            <a:pPr marL="914400" lvl="1" indent="-514350" algn="just">
              <a:buFont typeface="+mj-lt"/>
              <a:buAutoNum type="arabicPeriod"/>
            </a:pPr>
            <a:r>
              <a:rPr lang="en-IN" sz="2400" dirty="0" smtClean="0">
                <a:latin typeface="Times New Roman" pitchFamily="18" charset="0"/>
                <a:cs typeface="Times New Roman" pitchFamily="18" charset="0"/>
              </a:rPr>
              <a:t>UPHC</a:t>
            </a:r>
            <a:r>
              <a:rPr lang="en-IN" sz="2400" dirty="0">
                <a:latin typeface="Times New Roman" pitchFamily="18" charset="0"/>
                <a:cs typeface="Times New Roman" pitchFamily="18" charset="0"/>
              </a:rPr>
              <a:t>, </a:t>
            </a:r>
            <a:r>
              <a:rPr lang="en-IN" sz="2400" dirty="0" err="1">
                <a:latin typeface="Times New Roman" pitchFamily="18" charset="0"/>
                <a:cs typeface="Times New Roman" pitchFamily="18" charset="0"/>
              </a:rPr>
              <a:t>Chabyana</a:t>
            </a:r>
            <a:r>
              <a:rPr lang="en-IN" sz="2400" dirty="0">
                <a:latin typeface="Times New Roman" pitchFamily="18" charset="0"/>
                <a:cs typeface="Times New Roman" pitchFamily="18" charset="0"/>
              </a:rPr>
              <a:t> (</a:t>
            </a:r>
            <a:r>
              <a:rPr lang="en-IN" sz="2400" dirty="0" err="1">
                <a:latin typeface="Times New Roman" pitchFamily="18" charset="0"/>
                <a:cs typeface="Times New Roman" pitchFamily="18" charset="0"/>
              </a:rPr>
              <a:t>Ambala</a:t>
            </a:r>
            <a:r>
              <a:rPr lang="en-IN" sz="2400" dirty="0" smtClean="0">
                <a:latin typeface="Times New Roman" pitchFamily="18" charset="0"/>
                <a:cs typeface="Times New Roman" pitchFamily="18" charset="0"/>
              </a:rPr>
              <a:t>)</a:t>
            </a:r>
          </a:p>
          <a:p>
            <a:pPr marL="400050" lvl="1" indent="0" algn="just">
              <a:buNone/>
            </a:pPr>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9540899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style>
          <a:lnRef idx="2">
            <a:schemeClr val="accent3"/>
          </a:lnRef>
          <a:fillRef idx="1">
            <a:schemeClr val="lt1"/>
          </a:fillRef>
          <a:effectRef idx="0">
            <a:schemeClr val="accent3"/>
          </a:effectRef>
          <a:fontRef idx="minor">
            <a:schemeClr val="dk1"/>
          </a:fontRef>
        </p:style>
        <p:txBody>
          <a:bodyPr>
            <a:noAutofit/>
          </a:bodyPr>
          <a:lstStyle/>
          <a:p>
            <a:pPr algn="just"/>
            <a:r>
              <a:rPr lang="en-IN" sz="2400" dirty="0">
                <a:latin typeface="Times New Roman" pitchFamily="18" charset="0"/>
                <a:cs typeface="Times New Roman" pitchFamily="18" charset="0"/>
              </a:rPr>
              <a:t>E- </a:t>
            </a:r>
            <a:r>
              <a:rPr lang="en-IN" sz="2400" dirty="0" err="1">
                <a:latin typeface="Times New Roman" pitchFamily="18" charset="0"/>
                <a:cs typeface="Times New Roman" pitchFamily="18" charset="0"/>
              </a:rPr>
              <a:t>Sanjeevani</a:t>
            </a:r>
            <a:r>
              <a:rPr lang="en-IN" sz="2400" dirty="0">
                <a:latin typeface="Times New Roman" pitchFamily="18" charset="0"/>
                <a:cs typeface="Times New Roman" pitchFamily="18" charset="0"/>
              </a:rPr>
              <a:t> Tele- consultation --- E- </a:t>
            </a:r>
            <a:r>
              <a:rPr lang="en-IN" sz="2400" dirty="0" err="1">
                <a:latin typeface="Times New Roman" pitchFamily="18" charset="0"/>
                <a:cs typeface="Times New Roman" pitchFamily="18" charset="0"/>
              </a:rPr>
              <a:t>Sanjeevani</a:t>
            </a:r>
            <a:r>
              <a:rPr lang="en-IN" sz="2400" dirty="0">
                <a:latin typeface="Times New Roman" pitchFamily="18" charset="0"/>
                <a:cs typeface="Times New Roman" pitchFamily="18" charset="0"/>
              </a:rPr>
              <a:t> HWC Tele-consultation services have been initiated among all the Districts in the State. Approx. 2,23,921 Tele-consultation have been conducted till date i.e., 06-06-2023 through AB-HWCs. (Source: esanjeevani.mohfw.gov.in)</a:t>
            </a:r>
          </a:p>
          <a:p>
            <a:pPr marL="0" indent="0" algn="just">
              <a:buNone/>
            </a:pPr>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45 SC: HWCs have been taken up for NQAS Certification by HSHRC. 73 PHCs and 11 UPHCs are NQAS certified</a:t>
            </a:r>
            <a:r>
              <a:rPr lang="en-IN" sz="2400" dirty="0" smtClean="0">
                <a:latin typeface="Times New Roman" pitchFamily="18" charset="0"/>
                <a:cs typeface="Times New Roman" pitchFamily="18" charset="0"/>
              </a:rPr>
              <a:t>.</a:t>
            </a:r>
          </a:p>
          <a:p>
            <a:pPr marL="0" indent="0" algn="just">
              <a:buNone/>
            </a:pPr>
            <a:endParaRPr lang="en-IN" sz="2400" dirty="0" smtClean="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Total </a:t>
            </a:r>
            <a:r>
              <a:rPr lang="en-US" sz="2400" dirty="0" err="1">
                <a:latin typeface="Times New Roman" pitchFamily="18" charset="0"/>
                <a:cs typeface="Times New Roman" pitchFamily="18" charset="0"/>
              </a:rPr>
              <a:t>Kayakalp</a:t>
            </a:r>
            <a:r>
              <a:rPr lang="en-US" sz="2400" dirty="0">
                <a:latin typeface="Times New Roman" pitchFamily="18" charset="0"/>
                <a:cs typeface="Times New Roman" pitchFamily="18" charset="0"/>
              </a:rPr>
              <a:t> Award winning PHCs has been increased from 128 to 143 and SHCs from 39 to 105 for the FY 2022-23 in the state.</a:t>
            </a:r>
          </a:p>
          <a:p>
            <a:pPr marL="0" indent="0" algn="just">
              <a:buNone/>
            </a:pPr>
            <a:endParaRPr lang="en-US" sz="2400" dirty="0">
              <a:latin typeface="Times New Roman" pitchFamily="18" charset="0"/>
              <a:cs typeface="Times New Roman" pitchFamily="18" charset="0"/>
            </a:endParaRPr>
          </a:p>
          <a:p>
            <a:pPr algn="just"/>
            <a:endParaRPr lang="en-IN" sz="2400" dirty="0">
              <a:latin typeface="Times New Roman" pitchFamily="18" charset="0"/>
              <a:cs typeface="Times New Roman" pitchFamily="18" charset="0"/>
            </a:endParaRPr>
          </a:p>
          <a:p>
            <a:pPr algn="just"/>
            <a:endParaRPr lang="en-IN" sz="2400" dirty="0">
              <a:latin typeface="Times New Roman" pitchFamily="18" charset="0"/>
              <a:cs typeface="Times New Roman" pitchFamily="18" charset="0"/>
            </a:endParaRPr>
          </a:p>
          <a:p>
            <a:pPr marL="0" indent="0">
              <a:buNone/>
            </a:pPr>
            <a:endParaRPr lang="en-IN" sz="2400" dirty="0"/>
          </a:p>
        </p:txBody>
      </p:sp>
    </p:spTree>
    <p:extLst>
      <p:ext uri="{BB962C8B-B14F-4D97-AF65-F5344CB8AC3E}">
        <p14:creationId xmlns:p14="http://schemas.microsoft.com/office/powerpoint/2010/main" val="21490180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29600" cy="6336704"/>
          </a:xfrm>
        </p:spPr>
        <p:style>
          <a:lnRef idx="2">
            <a:schemeClr val="accent3"/>
          </a:lnRef>
          <a:fillRef idx="1">
            <a:schemeClr val="lt1"/>
          </a:fillRef>
          <a:effectRef idx="0">
            <a:schemeClr val="accent3"/>
          </a:effectRef>
          <a:fontRef idx="minor">
            <a:schemeClr val="dk1"/>
          </a:fontRef>
        </p:style>
        <p:txBody>
          <a:bodyPr>
            <a:noAutofit/>
          </a:bodyPr>
          <a:lstStyle/>
          <a:p>
            <a:pPr algn="just">
              <a:buFont typeface="Wingdings" pitchFamily="2" charset="2"/>
              <a:buChar char="§"/>
            </a:pPr>
            <a:r>
              <a:rPr lang="en-IN" sz="2000" dirty="0" smtClean="0">
                <a:latin typeface="Times New Roman" pitchFamily="18" charset="0"/>
                <a:cs typeface="Times New Roman" pitchFamily="18" charset="0"/>
              </a:rPr>
              <a:t>6 </a:t>
            </a:r>
            <a:r>
              <a:rPr lang="en-IN" sz="2000" dirty="0">
                <a:latin typeface="Times New Roman" pitchFamily="18" charset="0"/>
                <a:cs typeface="Times New Roman" pitchFamily="18" charset="0"/>
              </a:rPr>
              <a:t>specialized MCH hospitals are being established in the state at:</a:t>
            </a:r>
          </a:p>
          <a:p>
            <a:pPr marL="400050" lvl="1" indent="0" algn="just">
              <a:buNone/>
            </a:pPr>
            <a:r>
              <a:rPr lang="en-IN" sz="2000" b="1" dirty="0">
                <a:latin typeface="Times New Roman" pitchFamily="18" charset="0"/>
                <a:cs typeface="Times New Roman" pitchFamily="18" charset="0"/>
              </a:rPr>
              <a:t>1.   </a:t>
            </a:r>
            <a:r>
              <a:rPr lang="en-IN" sz="2000" dirty="0">
                <a:latin typeface="Times New Roman" pitchFamily="18" charset="0"/>
                <a:cs typeface="Times New Roman" pitchFamily="18" charset="0"/>
              </a:rPr>
              <a:t>District Civil Hospital </a:t>
            </a:r>
            <a:r>
              <a:rPr lang="en-IN" sz="2000" dirty="0" err="1">
                <a:latin typeface="Times New Roman" pitchFamily="18" charset="0"/>
                <a:cs typeface="Times New Roman" pitchFamily="18" charset="0"/>
              </a:rPr>
              <a:t>Panchkula</a:t>
            </a:r>
            <a:r>
              <a:rPr lang="en-IN" sz="2000" dirty="0">
                <a:latin typeface="Times New Roman" pitchFamily="18" charset="0"/>
                <a:cs typeface="Times New Roman" pitchFamily="18" charset="0"/>
              </a:rPr>
              <a:t>,</a:t>
            </a:r>
          </a:p>
          <a:p>
            <a:pPr marL="400050" lvl="1" indent="0" algn="just">
              <a:buNone/>
            </a:pPr>
            <a:r>
              <a:rPr lang="en-IN" sz="2000" b="1" dirty="0">
                <a:latin typeface="Times New Roman" pitchFamily="18" charset="0"/>
                <a:cs typeface="Times New Roman" pitchFamily="18" charset="0"/>
              </a:rPr>
              <a:t>2.   </a:t>
            </a:r>
            <a:r>
              <a:rPr lang="en-IN" sz="2000" dirty="0">
                <a:latin typeface="Times New Roman" pitchFamily="18" charset="0"/>
                <a:cs typeface="Times New Roman" pitchFamily="18" charset="0"/>
              </a:rPr>
              <a:t>District  Civil Hospital, </a:t>
            </a:r>
            <a:r>
              <a:rPr lang="en-IN" sz="2000" dirty="0" err="1">
                <a:latin typeface="Times New Roman" pitchFamily="18" charset="0"/>
                <a:cs typeface="Times New Roman" pitchFamily="18" charset="0"/>
              </a:rPr>
              <a:t>Panipat</a:t>
            </a:r>
            <a:r>
              <a:rPr lang="en-IN" sz="2000" dirty="0">
                <a:latin typeface="Times New Roman" pitchFamily="18" charset="0"/>
                <a:cs typeface="Times New Roman" pitchFamily="18" charset="0"/>
              </a:rPr>
              <a:t> and</a:t>
            </a:r>
          </a:p>
          <a:p>
            <a:pPr marL="400050" lvl="1" indent="0" algn="just">
              <a:buNone/>
            </a:pPr>
            <a:r>
              <a:rPr lang="en-IN" sz="2000" b="1" dirty="0">
                <a:latin typeface="Times New Roman" pitchFamily="18" charset="0"/>
                <a:cs typeface="Times New Roman" pitchFamily="18" charset="0"/>
              </a:rPr>
              <a:t>3.   </a:t>
            </a:r>
            <a:r>
              <a:rPr lang="en-IN" sz="2000" dirty="0" err="1">
                <a:latin typeface="Times New Roman" pitchFamily="18" charset="0"/>
                <a:cs typeface="Times New Roman" pitchFamily="18" charset="0"/>
              </a:rPr>
              <a:t>Shaheed</a:t>
            </a:r>
            <a:r>
              <a:rPr lang="en-IN" sz="2000" dirty="0">
                <a:latin typeface="Times New Roman" pitchFamily="18" charset="0"/>
                <a:cs typeface="Times New Roman" pitchFamily="18" charset="0"/>
              </a:rPr>
              <a:t> </a:t>
            </a:r>
            <a:r>
              <a:rPr lang="en-IN" sz="2000" dirty="0" err="1">
                <a:latin typeface="Times New Roman" pitchFamily="18" charset="0"/>
                <a:cs typeface="Times New Roman" pitchFamily="18" charset="0"/>
              </a:rPr>
              <a:t>Hasan</a:t>
            </a:r>
            <a:r>
              <a:rPr lang="en-IN" sz="2000" dirty="0">
                <a:latin typeface="Times New Roman" pitchFamily="18" charset="0"/>
                <a:cs typeface="Times New Roman" pitchFamily="18" charset="0"/>
              </a:rPr>
              <a:t> Khan </a:t>
            </a:r>
            <a:r>
              <a:rPr lang="en-IN" sz="2000" dirty="0" err="1">
                <a:latin typeface="Times New Roman" pitchFamily="18" charset="0"/>
                <a:cs typeface="Times New Roman" pitchFamily="18" charset="0"/>
              </a:rPr>
              <a:t>Mewati</a:t>
            </a:r>
            <a:r>
              <a:rPr lang="en-IN" sz="2000" dirty="0">
                <a:latin typeface="Times New Roman" pitchFamily="18" charset="0"/>
                <a:cs typeface="Times New Roman" pitchFamily="18" charset="0"/>
              </a:rPr>
              <a:t> </a:t>
            </a:r>
            <a:r>
              <a:rPr lang="en-IN" sz="2000" dirty="0" err="1">
                <a:latin typeface="Times New Roman" pitchFamily="18" charset="0"/>
                <a:cs typeface="Times New Roman" pitchFamily="18" charset="0"/>
              </a:rPr>
              <a:t>Govt</a:t>
            </a:r>
            <a:r>
              <a:rPr lang="en-IN" sz="2000" dirty="0">
                <a:latin typeface="Times New Roman" pitchFamily="18" charset="0"/>
                <a:cs typeface="Times New Roman" pitchFamily="18" charset="0"/>
              </a:rPr>
              <a:t> Medical College, </a:t>
            </a:r>
            <a:r>
              <a:rPr lang="en-IN" sz="2000" dirty="0" err="1">
                <a:latin typeface="Times New Roman" pitchFamily="18" charset="0"/>
                <a:cs typeface="Times New Roman" pitchFamily="18" charset="0"/>
              </a:rPr>
              <a:t>Nalhar</a:t>
            </a:r>
            <a:r>
              <a:rPr lang="en-IN" sz="2000" dirty="0">
                <a:latin typeface="Times New Roman" pitchFamily="18" charset="0"/>
                <a:cs typeface="Times New Roman" pitchFamily="18" charset="0"/>
              </a:rPr>
              <a:t>, </a:t>
            </a:r>
            <a:r>
              <a:rPr lang="en-IN" sz="2000" dirty="0" err="1">
                <a:latin typeface="Times New Roman" pitchFamily="18" charset="0"/>
                <a:cs typeface="Times New Roman" pitchFamily="18" charset="0"/>
              </a:rPr>
              <a:t>Nuh</a:t>
            </a:r>
            <a:r>
              <a:rPr lang="en-IN" sz="2000" dirty="0">
                <a:latin typeface="Times New Roman" pitchFamily="18" charset="0"/>
                <a:cs typeface="Times New Roman" pitchFamily="18" charset="0"/>
              </a:rPr>
              <a:t>.</a:t>
            </a:r>
          </a:p>
          <a:p>
            <a:pPr marL="400050" lvl="1" indent="0" algn="just">
              <a:buNone/>
            </a:pPr>
            <a:r>
              <a:rPr lang="en-IN" sz="2000" b="1" dirty="0">
                <a:latin typeface="Times New Roman" pitchFamily="18" charset="0"/>
                <a:cs typeface="Times New Roman" pitchFamily="18" charset="0"/>
              </a:rPr>
              <a:t>4.   </a:t>
            </a:r>
            <a:r>
              <a:rPr lang="en-IN" sz="2000" dirty="0">
                <a:latin typeface="Times New Roman" pitchFamily="18" charset="0"/>
                <a:cs typeface="Times New Roman" pitchFamily="18" charset="0"/>
              </a:rPr>
              <a:t>District Civil Hospital Faridabad</a:t>
            </a:r>
          </a:p>
          <a:p>
            <a:pPr marL="400050" lvl="1" indent="0" algn="just">
              <a:buNone/>
            </a:pPr>
            <a:r>
              <a:rPr lang="en-IN" sz="2000" b="1" dirty="0">
                <a:latin typeface="Times New Roman" pitchFamily="18" charset="0"/>
                <a:cs typeface="Times New Roman" pitchFamily="18" charset="0"/>
              </a:rPr>
              <a:t>5.   </a:t>
            </a:r>
            <a:r>
              <a:rPr lang="en-IN" sz="2000" dirty="0">
                <a:latin typeface="Times New Roman" pitchFamily="18" charset="0"/>
                <a:cs typeface="Times New Roman" pitchFamily="18" charset="0"/>
              </a:rPr>
              <a:t>District Civil Hospital </a:t>
            </a:r>
            <a:r>
              <a:rPr lang="en-IN" sz="2000" dirty="0" err="1">
                <a:latin typeface="Times New Roman" pitchFamily="18" charset="0"/>
                <a:cs typeface="Times New Roman" pitchFamily="18" charset="0"/>
              </a:rPr>
              <a:t>Palwal</a:t>
            </a:r>
            <a:endParaRPr lang="en-IN" sz="2000" dirty="0">
              <a:latin typeface="Times New Roman" pitchFamily="18" charset="0"/>
              <a:cs typeface="Times New Roman" pitchFamily="18" charset="0"/>
            </a:endParaRPr>
          </a:p>
          <a:p>
            <a:pPr marL="400050" lvl="1" indent="0" algn="just">
              <a:buNone/>
            </a:pPr>
            <a:r>
              <a:rPr lang="en-IN" sz="2000" b="1" dirty="0">
                <a:latin typeface="Times New Roman" pitchFamily="18" charset="0"/>
                <a:cs typeface="Times New Roman" pitchFamily="18" charset="0"/>
              </a:rPr>
              <a:t>6.   </a:t>
            </a:r>
            <a:r>
              <a:rPr lang="en-IN" sz="2000" dirty="0">
                <a:latin typeface="Times New Roman" pitchFamily="18" charset="0"/>
                <a:cs typeface="Times New Roman" pitchFamily="18" charset="0"/>
              </a:rPr>
              <a:t>District Civil Hospital </a:t>
            </a:r>
            <a:r>
              <a:rPr lang="en-IN" sz="2000" dirty="0" err="1" smtClean="0">
                <a:latin typeface="Times New Roman" pitchFamily="18" charset="0"/>
                <a:cs typeface="Times New Roman" pitchFamily="18" charset="0"/>
              </a:rPr>
              <a:t>Sonipat</a:t>
            </a:r>
            <a:endParaRPr lang="en-IN" sz="2000" dirty="0" smtClean="0">
              <a:latin typeface="Times New Roman" pitchFamily="18" charset="0"/>
              <a:cs typeface="Times New Roman" pitchFamily="18" charset="0"/>
            </a:endParaRPr>
          </a:p>
          <a:p>
            <a:pPr marL="400050" lvl="1" indent="0" algn="just">
              <a:buNone/>
            </a:pPr>
            <a:endParaRPr lang="en-IN" sz="2800" dirty="0">
              <a:latin typeface="Times New Roman" pitchFamily="18" charset="0"/>
              <a:cs typeface="Times New Roman" pitchFamily="18" charset="0"/>
            </a:endParaRPr>
          </a:p>
          <a:p>
            <a:pPr algn="just">
              <a:buFont typeface="Wingdings" pitchFamily="2" charset="2"/>
              <a:buChar char="§"/>
            </a:pPr>
            <a:r>
              <a:rPr lang="en-IN" sz="2000" dirty="0">
                <a:latin typeface="Times New Roman" pitchFamily="18" charset="0"/>
                <a:cs typeface="Times New Roman" pitchFamily="18" charset="0"/>
              </a:rPr>
              <a:t>Also </a:t>
            </a:r>
            <a:r>
              <a:rPr lang="en-IN" sz="2000" dirty="0" smtClean="0">
                <a:latin typeface="Times New Roman" pitchFamily="18" charset="0"/>
                <a:cs typeface="Times New Roman" pitchFamily="18" charset="0"/>
              </a:rPr>
              <a:t>in </a:t>
            </a:r>
            <a:r>
              <a:rPr lang="en-IN" sz="2000" dirty="0">
                <a:latin typeface="Times New Roman" pitchFamily="18" charset="0"/>
                <a:cs typeface="Times New Roman" pitchFamily="18" charset="0"/>
              </a:rPr>
              <a:t>2023-24, 2 new MCH Wings at </a:t>
            </a:r>
            <a:r>
              <a:rPr lang="en-IN" sz="2000" dirty="0" err="1">
                <a:latin typeface="Times New Roman" pitchFamily="18" charset="0"/>
                <a:cs typeface="Times New Roman" pitchFamily="18" charset="0"/>
              </a:rPr>
              <a:t>Kaithal</a:t>
            </a:r>
            <a:r>
              <a:rPr lang="en-IN" sz="2000" dirty="0">
                <a:latin typeface="Times New Roman" pitchFamily="18" charset="0"/>
                <a:cs typeface="Times New Roman" pitchFamily="18" charset="0"/>
              </a:rPr>
              <a:t> and </a:t>
            </a:r>
            <a:r>
              <a:rPr lang="en-IN" sz="2000" dirty="0" err="1">
                <a:latin typeface="Times New Roman" pitchFamily="18" charset="0"/>
                <a:cs typeface="Times New Roman" pitchFamily="18" charset="0"/>
              </a:rPr>
              <a:t>Sirsa</a:t>
            </a:r>
            <a:r>
              <a:rPr lang="en-IN" sz="2000" dirty="0">
                <a:latin typeface="Times New Roman" pitchFamily="18" charset="0"/>
                <a:cs typeface="Times New Roman" pitchFamily="18" charset="0"/>
              </a:rPr>
              <a:t> have been approved</a:t>
            </a:r>
            <a:r>
              <a:rPr lang="en-IN" sz="2000" dirty="0" smtClean="0">
                <a:latin typeface="Times New Roman" pitchFamily="18" charset="0"/>
                <a:cs typeface="Times New Roman" pitchFamily="18" charset="0"/>
              </a:rPr>
              <a:t>.</a:t>
            </a:r>
          </a:p>
          <a:p>
            <a:pPr marL="0" indent="0" algn="just">
              <a:buNone/>
            </a:pPr>
            <a:endParaRPr lang="en-IN" sz="2000" dirty="0">
              <a:latin typeface="Times New Roman" pitchFamily="18" charset="0"/>
              <a:cs typeface="Times New Roman" pitchFamily="18" charset="0"/>
            </a:endParaRPr>
          </a:p>
          <a:p>
            <a:pPr algn="just">
              <a:buFont typeface="Wingdings" pitchFamily="2" charset="2"/>
              <a:buChar char="§"/>
            </a:pPr>
            <a:r>
              <a:rPr lang="en-IN" sz="2000" dirty="0" smtClean="0">
                <a:latin typeface="Times New Roman" pitchFamily="18" charset="0"/>
                <a:cs typeface="Times New Roman" pitchFamily="18" charset="0"/>
              </a:rPr>
              <a:t>Till </a:t>
            </a:r>
            <a:r>
              <a:rPr lang="en-IN" sz="2000" dirty="0">
                <a:latin typeface="Times New Roman" pitchFamily="18" charset="0"/>
                <a:cs typeface="Times New Roman" pitchFamily="18" charset="0"/>
              </a:rPr>
              <a:t>date, 8 obstetric HDU/ICUs are being established in the State</a:t>
            </a:r>
            <a:r>
              <a:rPr lang="en-IN" sz="2000" dirty="0" smtClean="0">
                <a:latin typeface="Times New Roman" pitchFamily="18" charset="0"/>
                <a:cs typeface="Times New Roman" pitchFamily="18" charset="0"/>
              </a:rPr>
              <a:t>.</a:t>
            </a:r>
          </a:p>
          <a:p>
            <a:pPr marL="0" indent="0" algn="just">
              <a:buNone/>
            </a:pPr>
            <a:r>
              <a:rPr lang="en-IN" sz="2000" dirty="0">
                <a:latin typeface="Times New Roman" pitchFamily="18" charset="0"/>
                <a:cs typeface="Times New Roman" pitchFamily="18" charset="0"/>
              </a:rPr>
              <a:t> </a:t>
            </a:r>
            <a:endParaRPr lang="en-IN" sz="2000" dirty="0" smtClean="0">
              <a:latin typeface="Times New Roman" pitchFamily="18" charset="0"/>
              <a:cs typeface="Times New Roman" pitchFamily="18" charset="0"/>
            </a:endParaRPr>
          </a:p>
          <a:p>
            <a:pPr algn="just">
              <a:buFont typeface="Wingdings" pitchFamily="2" charset="2"/>
              <a:buChar char="§"/>
            </a:pPr>
            <a:r>
              <a:rPr lang="en-IN" sz="2000" dirty="0" smtClean="0">
                <a:latin typeface="Times New Roman" pitchFamily="18" charset="0"/>
                <a:cs typeface="Times New Roman" pitchFamily="18" charset="0"/>
              </a:rPr>
              <a:t>5</a:t>
            </a:r>
            <a:r>
              <a:rPr lang="en-IN" sz="2000" dirty="0">
                <a:latin typeface="Times New Roman" pitchFamily="18" charset="0"/>
                <a:cs typeface="Times New Roman" pitchFamily="18" charset="0"/>
              </a:rPr>
              <a:t> at govt. Medical Colleges and 3 at Civil Hospitals- Faridabad, </a:t>
            </a:r>
            <a:r>
              <a:rPr lang="en-IN" sz="2000" dirty="0" err="1">
                <a:latin typeface="Times New Roman" pitchFamily="18" charset="0"/>
                <a:cs typeface="Times New Roman" pitchFamily="18" charset="0"/>
              </a:rPr>
              <a:t>Panchkula</a:t>
            </a:r>
            <a:r>
              <a:rPr lang="en-IN" sz="2000" dirty="0">
                <a:latin typeface="Times New Roman" pitchFamily="18" charset="0"/>
                <a:cs typeface="Times New Roman" pitchFamily="18" charset="0"/>
              </a:rPr>
              <a:t> and Sector 10 </a:t>
            </a:r>
            <a:r>
              <a:rPr lang="en-IN" sz="2000" dirty="0" err="1">
                <a:latin typeface="Times New Roman" pitchFamily="18" charset="0"/>
                <a:cs typeface="Times New Roman" pitchFamily="18" charset="0"/>
              </a:rPr>
              <a:t>Gurugram</a:t>
            </a:r>
            <a:r>
              <a:rPr lang="en-IN" sz="2000" dirty="0">
                <a:latin typeface="Times New Roman" pitchFamily="18" charset="0"/>
                <a:cs typeface="Times New Roman" pitchFamily="18" charset="0"/>
              </a:rPr>
              <a:t> </a:t>
            </a:r>
            <a:endParaRPr lang="en-IN" sz="2000" dirty="0" smtClean="0">
              <a:latin typeface="Times New Roman" pitchFamily="18" charset="0"/>
              <a:cs typeface="Times New Roman" pitchFamily="18" charset="0"/>
            </a:endParaRPr>
          </a:p>
          <a:p>
            <a:pPr algn="just">
              <a:buFont typeface="Wingdings" pitchFamily="2" charset="2"/>
              <a:buChar char="§"/>
            </a:pPr>
            <a:r>
              <a:rPr lang="en-IN" sz="2000" dirty="0" smtClean="0">
                <a:latin typeface="Times New Roman" pitchFamily="18" charset="0"/>
                <a:cs typeface="Times New Roman" pitchFamily="18" charset="0"/>
              </a:rPr>
              <a:t>Obs</a:t>
            </a:r>
            <a:r>
              <a:rPr lang="en-IN" sz="2000" dirty="0">
                <a:latin typeface="Times New Roman" pitchFamily="18" charset="0"/>
                <a:cs typeface="Times New Roman" pitchFamily="18" charset="0"/>
              </a:rPr>
              <a:t>. ICU/HDU at MAMC </a:t>
            </a:r>
            <a:r>
              <a:rPr lang="en-IN" sz="2000" dirty="0" err="1">
                <a:latin typeface="Times New Roman" pitchFamily="18" charset="0"/>
                <a:cs typeface="Times New Roman" pitchFamily="18" charset="0"/>
              </a:rPr>
              <a:t>Agroha</a:t>
            </a:r>
            <a:r>
              <a:rPr lang="en-IN" sz="2000" dirty="0">
                <a:latin typeface="Times New Roman" pitchFamily="18" charset="0"/>
                <a:cs typeface="Times New Roman" pitchFamily="18" charset="0"/>
              </a:rPr>
              <a:t>, BPSGMC </a:t>
            </a:r>
            <a:r>
              <a:rPr lang="en-IN" sz="2000" dirty="0" err="1">
                <a:latin typeface="Times New Roman" pitchFamily="18" charset="0"/>
                <a:cs typeface="Times New Roman" pitchFamily="18" charset="0"/>
              </a:rPr>
              <a:t>Sonipat</a:t>
            </a:r>
            <a:r>
              <a:rPr lang="en-IN" sz="2000" dirty="0">
                <a:latin typeface="Times New Roman" pitchFamily="18" charset="0"/>
                <a:cs typeface="Times New Roman" pitchFamily="18" charset="0"/>
              </a:rPr>
              <a:t>, CH Faridabad and CH Sector 10 </a:t>
            </a:r>
            <a:r>
              <a:rPr lang="en-IN" sz="2000" dirty="0" err="1">
                <a:latin typeface="Times New Roman" pitchFamily="18" charset="0"/>
                <a:cs typeface="Times New Roman" pitchFamily="18" charset="0"/>
              </a:rPr>
              <a:t>Gurugram</a:t>
            </a:r>
            <a:r>
              <a:rPr lang="en-IN" sz="2000" dirty="0">
                <a:latin typeface="Times New Roman" pitchFamily="18" charset="0"/>
                <a:cs typeface="Times New Roman" pitchFamily="18" charset="0"/>
              </a:rPr>
              <a:t> are functional. At PGIMS, </a:t>
            </a:r>
            <a:r>
              <a:rPr lang="en-IN" sz="2000" dirty="0" err="1">
                <a:latin typeface="Times New Roman" pitchFamily="18" charset="0"/>
                <a:cs typeface="Times New Roman" pitchFamily="18" charset="0"/>
              </a:rPr>
              <a:t>Rohtak</a:t>
            </a:r>
            <a:r>
              <a:rPr lang="en-IN" sz="2000" dirty="0">
                <a:latin typeface="Times New Roman" pitchFamily="18" charset="0"/>
                <a:cs typeface="Times New Roman" pitchFamily="18" charset="0"/>
              </a:rPr>
              <a:t> Obs. HDU </a:t>
            </a:r>
            <a:r>
              <a:rPr lang="en-IN" sz="2000" dirty="0" smtClean="0">
                <a:latin typeface="Times New Roman" pitchFamily="18" charset="0"/>
                <a:cs typeface="Times New Roman" pitchFamily="18" charset="0"/>
              </a:rPr>
              <a:t>is functional.</a:t>
            </a:r>
            <a:r>
              <a:rPr lang="en-IN" sz="2000" b="1" dirty="0">
                <a:latin typeface="Times New Roman" pitchFamily="18" charset="0"/>
                <a:cs typeface="Times New Roman" pitchFamily="18" charset="0"/>
              </a:rPr>
              <a:t/>
            </a:r>
            <a:br>
              <a:rPr lang="en-IN" sz="2000" b="1" dirty="0">
                <a:latin typeface="Times New Roman" pitchFamily="18" charset="0"/>
                <a:cs typeface="Times New Roman" pitchFamily="18" charset="0"/>
              </a:rPr>
            </a:br>
            <a:r>
              <a:rPr lang="en-IN" sz="2000" dirty="0">
                <a:latin typeface="Times New Roman" pitchFamily="18" charset="0"/>
                <a:cs typeface="Times New Roman" pitchFamily="18" charset="0"/>
              </a:rPr>
              <a:t> </a:t>
            </a:r>
          </a:p>
          <a:p>
            <a:pPr algn="just">
              <a:buFont typeface="Wingdings" pitchFamily="2" charset="2"/>
              <a:buChar char="§"/>
            </a:pPr>
            <a:endParaRPr lang="en-IN" sz="2000" dirty="0">
              <a:latin typeface="Times New Roman" pitchFamily="18" charset="0"/>
              <a:cs typeface="Times New Roman" pitchFamily="18" charset="0"/>
            </a:endParaRPr>
          </a:p>
        </p:txBody>
      </p:sp>
    </p:spTree>
    <p:extLst>
      <p:ext uri="{BB962C8B-B14F-4D97-AF65-F5344CB8AC3E}">
        <p14:creationId xmlns:p14="http://schemas.microsoft.com/office/powerpoint/2010/main" val="35149865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1173513E-3B03-5608-D045-B8AA75DF96EF}"/>
              </a:ext>
            </a:extLst>
          </p:cNvPr>
          <p:cNvSpPr txBox="1"/>
          <p:nvPr/>
        </p:nvSpPr>
        <p:spPr>
          <a:xfrm>
            <a:off x="789972" y="474562"/>
            <a:ext cx="7734782" cy="707886"/>
          </a:xfrm>
          <a:prstGeom prst="rect">
            <a:avLst/>
          </a:prstGeom>
          <a:solidFill>
            <a:schemeClr val="bg1"/>
          </a:solidFill>
        </p:spPr>
        <p:txBody>
          <a:bodyPr wrap="square" rtlCol="0">
            <a:spAutoFit/>
          </a:bodyPr>
          <a:lstStyle/>
          <a:p>
            <a:pPr algn="ctr"/>
            <a:r>
              <a:rPr lang="en-IN" sz="4000" b="1" dirty="0">
                <a:solidFill>
                  <a:schemeClr val="accent2">
                    <a:lumMod val="75000"/>
                  </a:schemeClr>
                </a:solidFill>
                <a:latin typeface="Times New Roman" panose="02020603050405020304" pitchFamily="18" charset="0"/>
                <a:cs typeface="Times New Roman" panose="02020603050405020304" pitchFamily="18" charset="0"/>
              </a:rPr>
              <a:t>Way Forward</a:t>
            </a:r>
          </a:p>
        </p:txBody>
      </p:sp>
      <p:sp>
        <p:nvSpPr>
          <p:cNvPr id="3" name="TextBox 2">
            <a:extLst>
              <a:ext uri="{FF2B5EF4-FFF2-40B4-BE49-F238E27FC236}">
                <a16:creationId xmlns="" xmlns:a16="http://schemas.microsoft.com/office/drawing/2014/main" id="{A7C02A4C-66D6-244B-5A57-CD45C2142E92}"/>
              </a:ext>
            </a:extLst>
          </p:cNvPr>
          <p:cNvSpPr txBox="1"/>
          <p:nvPr/>
        </p:nvSpPr>
        <p:spPr>
          <a:xfrm>
            <a:off x="632298" y="1551009"/>
            <a:ext cx="7892457" cy="830997"/>
          </a:xfrm>
          <a:prstGeom prst="rect">
            <a:avLst/>
          </a:prstGeom>
          <a:noFill/>
          <a:ln>
            <a:solidFill>
              <a:schemeClr val="accent1"/>
            </a:solidFill>
          </a:ln>
        </p:spPr>
        <p:txBody>
          <a:bodyPr wrap="square" rtlCol="0">
            <a:spAutoFit/>
          </a:bodyPr>
          <a:lstStyle/>
          <a:p>
            <a:pPr algn="just"/>
            <a:r>
              <a:rPr lang="en-IN" sz="2400" dirty="0">
                <a:latin typeface="Times New Roman" panose="02020603050405020304" pitchFamily="18" charset="0"/>
                <a:cs typeface="Times New Roman" panose="02020603050405020304" pitchFamily="18" charset="0"/>
              </a:rPr>
              <a:t>Regional/State Level Workshops</a:t>
            </a:r>
          </a:p>
          <a:p>
            <a:pPr algn="just"/>
            <a:endParaRPr lang="en-IN"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3CFF8CC7-C380-63A9-6581-CCDECD988D89}"/>
              </a:ext>
            </a:extLst>
          </p:cNvPr>
          <p:cNvSpPr txBox="1"/>
          <p:nvPr/>
        </p:nvSpPr>
        <p:spPr>
          <a:xfrm>
            <a:off x="632298" y="2736610"/>
            <a:ext cx="7892457" cy="830997"/>
          </a:xfrm>
          <a:prstGeom prst="rect">
            <a:avLst/>
          </a:prstGeom>
          <a:noFill/>
          <a:ln>
            <a:solidFill>
              <a:schemeClr val="accent1"/>
            </a:solidFill>
          </a:ln>
        </p:spPr>
        <p:txBody>
          <a:bodyPr wrap="square" rtlCol="0">
            <a:spAutoFit/>
          </a:bodyPr>
          <a:lstStyle/>
          <a:p>
            <a:pPr algn="just"/>
            <a:r>
              <a:rPr lang="en-IN" sz="2400" dirty="0">
                <a:latin typeface="Times New Roman" panose="02020603050405020304" pitchFamily="18" charset="0"/>
                <a:cs typeface="Times New Roman" panose="02020603050405020304" pitchFamily="18" charset="0"/>
              </a:rPr>
              <a:t>National and State Level Action Plans through dedicated team for implementation of IPHS</a:t>
            </a:r>
          </a:p>
        </p:txBody>
      </p:sp>
      <p:sp>
        <p:nvSpPr>
          <p:cNvPr id="5" name="TextBox 4">
            <a:extLst>
              <a:ext uri="{FF2B5EF4-FFF2-40B4-BE49-F238E27FC236}">
                <a16:creationId xmlns="" xmlns:a16="http://schemas.microsoft.com/office/drawing/2014/main" id="{A072271F-541E-B59C-9A90-3581E89C9393}"/>
              </a:ext>
            </a:extLst>
          </p:cNvPr>
          <p:cNvSpPr txBox="1"/>
          <p:nvPr/>
        </p:nvSpPr>
        <p:spPr>
          <a:xfrm>
            <a:off x="625771" y="3922211"/>
            <a:ext cx="7892457" cy="1200329"/>
          </a:xfrm>
          <a:prstGeom prst="rect">
            <a:avLst/>
          </a:prstGeom>
          <a:noFill/>
          <a:ln>
            <a:solidFill>
              <a:schemeClr val="accent1"/>
            </a:solidFill>
          </a:ln>
        </p:spPr>
        <p:txBody>
          <a:bodyPr wrap="square" rtlCol="0">
            <a:spAutoFit/>
          </a:bodyPr>
          <a:lstStyle/>
          <a:p>
            <a:pPr algn="just"/>
            <a:r>
              <a:rPr lang="en-IN" sz="2400" dirty="0">
                <a:latin typeface="Times New Roman" panose="02020603050405020304" pitchFamily="18" charset="0"/>
                <a:cs typeface="Times New Roman" panose="02020603050405020304" pitchFamily="18" charset="0"/>
              </a:rPr>
              <a:t>Advocacy for Public Health Management Cadre for improved compliance</a:t>
            </a:r>
          </a:p>
          <a:p>
            <a:pPr algn="just"/>
            <a:endParaRPr lang="en-IN"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32A6447B-C7AB-2615-3EB1-C1DB5688F24C}"/>
              </a:ext>
            </a:extLst>
          </p:cNvPr>
          <p:cNvSpPr txBox="1"/>
          <p:nvPr/>
        </p:nvSpPr>
        <p:spPr>
          <a:xfrm>
            <a:off x="622271" y="5528073"/>
            <a:ext cx="7892456" cy="830997"/>
          </a:xfrm>
          <a:prstGeom prst="rect">
            <a:avLst/>
          </a:prstGeom>
          <a:noFill/>
          <a:ln>
            <a:solidFill>
              <a:schemeClr val="accent1"/>
            </a:solidFill>
          </a:ln>
        </p:spPr>
        <p:txBody>
          <a:bodyPr wrap="square" rtlCol="0">
            <a:spAutoFit/>
          </a:bodyPr>
          <a:lstStyle/>
          <a:p>
            <a:pPr algn="just"/>
            <a:r>
              <a:rPr lang="en-IN" sz="2400" dirty="0">
                <a:latin typeface="Times New Roman" panose="02020603050405020304" pitchFamily="18" charset="0"/>
                <a:cs typeface="Times New Roman" panose="02020603050405020304" pitchFamily="18" charset="0"/>
              </a:rPr>
              <a:t>Regular Follow Up and Support to the States along with monitoring through conditionality framework.</a:t>
            </a:r>
          </a:p>
        </p:txBody>
      </p:sp>
    </p:spTree>
    <p:extLst>
      <p:ext uri="{BB962C8B-B14F-4D97-AF65-F5344CB8AC3E}">
        <p14:creationId xmlns:p14="http://schemas.microsoft.com/office/powerpoint/2010/main" val="12673697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solidFill>
                  <a:schemeClr val="accent5">
                    <a:lumMod val="75000"/>
                  </a:schemeClr>
                </a:solidFill>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p:txBody>
          <a:bodyPr>
            <a:normAutofit lnSpcReduction="10000"/>
          </a:bodyPr>
          <a:lstStyle/>
          <a:p>
            <a:pPr algn="just">
              <a:lnSpc>
                <a:spcPct val="150000"/>
              </a:lnSpc>
            </a:pPr>
            <a:r>
              <a:rPr lang="en-US" sz="2400" dirty="0">
                <a:solidFill>
                  <a:schemeClr val="tx1"/>
                </a:solidFill>
                <a:latin typeface="Times New Roman" panose="02020603050405020304" pitchFamily="18" charset="0"/>
                <a:cs typeface="Times New Roman" panose="02020603050405020304" pitchFamily="18" charset="0"/>
                <a:sym typeface="+mn-ea"/>
              </a:rPr>
              <a:t>Park </a:t>
            </a:r>
            <a:r>
              <a:rPr lang="en-US" sz="2400" dirty="0" err="1">
                <a:solidFill>
                  <a:schemeClr val="tx1"/>
                </a:solidFill>
                <a:latin typeface="Times New Roman" panose="02020603050405020304" pitchFamily="18" charset="0"/>
                <a:cs typeface="Times New Roman" panose="02020603050405020304" pitchFamily="18" charset="0"/>
                <a:sym typeface="+mn-ea"/>
              </a:rPr>
              <a:t>K.Textbook</a:t>
            </a:r>
            <a:r>
              <a:rPr lang="en-US" sz="2400" dirty="0">
                <a:solidFill>
                  <a:schemeClr val="tx1"/>
                </a:solidFill>
                <a:latin typeface="Times New Roman" panose="02020603050405020304" pitchFamily="18" charset="0"/>
                <a:cs typeface="Times New Roman" panose="02020603050405020304" pitchFamily="18" charset="0"/>
                <a:sym typeface="+mn-ea"/>
              </a:rPr>
              <a:t> of Preventive and Social Medicine, 27 ed. Jabalpur(India): </a:t>
            </a:r>
            <a:r>
              <a:rPr lang="en-US" sz="2400" dirty="0" err="1">
                <a:solidFill>
                  <a:schemeClr val="tx1"/>
                </a:solidFill>
                <a:latin typeface="Times New Roman" panose="02020603050405020304" pitchFamily="18" charset="0"/>
                <a:cs typeface="Times New Roman" panose="02020603050405020304" pitchFamily="18" charset="0"/>
                <a:sym typeface="+mn-ea"/>
              </a:rPr>
              <a:t>Banarsidas</a:t>
            </a:r>
            <a:r>
              <a:rPr lang="en-US" sz="2400" dirty="0">
                <a:solidFill>
                  <a:schemeClr val="tx1"/>
                </a:solidFill>
                <a:latin typeface="Times New Roman" panose="02020603050405020304" pitchFamily="18" charset="0"/>
                <a:cs typeface="Times New Roman" panose="02020603050405020304" pitchFamily="18" charset="0"/>
                <a:sym typeface="+mn-ea"/>
              </a:rPr>
              <a:t> </a:t>
            </a:r>
            <a:r>
              <a:rPr lang="en-US" sz="2400" dirty="0" err="1">
                <a:solidFill>
                  <a:schemeClr val="tx1"/>
                </a:solidFill>
                <a:latin typeface="Times New Roman" panose="02020603050405020304" pitchFamily="18" charset="0"/>
                <a:cs typeface="Times New Roman" panose="02020603050405020304" pitchFamily="18" charset="0"/>
                <a:sym typeface="+mn-ea"/>
              </a:rPr>
              <a:t>Bhanot</a:t>
            </a:r>
            <a:r>
              <a:rPr lang="en-US" sz="2400" dirty="0">
                <a:solidFill>
                  <a:schemeClr val="tx1"/>
                </a:solidFill>
                <a:latin typeface="Times New Roman" panose="02020603050405020304" pitchFamily="18" charset="0"/>
                <a:cs typeface="Times New Roman" panose="02020603050405020304" pitchFamily="18" charset="0"/>
                <a:sym typeface="+mn-ea"/>
              </a:rPr>
              <a:t> Publishers; 2022.</a:t>
            </a:r>
          </a:p>
          <a:p>
            <a:pPr algn="just">
              <a:lnSpc>
                <a:spcPct val="150000"/>
              </a:lnSpc>
            </a:pPr>
            <a:r>
              <a:rPr lang="en-US" sz="2400" dirty="0">
                <a:solidFill>
                  <a:schemeClr val="tx1"/>
                </a:solidFill>
                <a:latin typeface="Times New Roman" panose="02020603050405020304" pitchFamily="18" charset="0"/>
                <a:cs typeface="Times New Roman" panose="02020603050405020304" pitchFamily="18" charset="0"/>
                <a:sym typeface="+mn-ea"/>
              </a:rPr>
              <a:t>IPHS Revised Guidelines 2022 </a:t>
            </a:r>
            <a:r>
              <a:rPr lang="en-US" sz="2400" dirty="0" err="1">
                <a:solidFill>
                  <a:schemeClr val="tx1"/>
                </a:solidFill>
                <a:latin typeface="Times New Roman" panose="02020603050405020304" pitchFamily="18" charset="0"/>
                <a:cs typeface="Times New Roman" panose="02020603050405020304" pitchFamily="18" charset="0"/>
                <a:sym typeface="+mn-ea"/>
              </a:rPr>
              <a:t>Vol</a:t>
            </a:r>
            <a:r>
              <a:rPr lang="en-US" sz="2400" dirty="0">
                <a:solidFill>
                  <a:schemeClr val="tx1"/>
                </a:solidFill>
                <a:latin typeface="Times New Roman" panose="02020603050405020304" pitchFamily="18" charset="0"/>
                <a:cs typeface="Times New Roman" panose="02020603050405020304" pitchFamily="18" charset="0"/>
                <a:sym typeface="+mn-ea"/>
              </a:rPr>
              <a:t> 1-4 [Internet]. [cited 2022 June]. Available from:</a:t>
            </a:r>
            <a:r>
              <a:rPr lang="en-US" altLang="en-US" sz="2400" dirty="0">
                <a:solidFill>
                  <a:schemeClr val="tx1"/>
                </a:solidFill>
                <a:latin typeface="Times New Roman" panose="02020603050405020304" pitchFamily="18" charset="0"/>
                <a:cs typeface="Times New Roman" panose="02020603050405020304" pitchFamily="18" charset="0"/>
                <a:sym typeface="+mn-ea"/>
              </a:rPr>
              <a:t> </a:t>
            </a:r>
            <a:r>
              <a:rPr lang="en-US" sz="2400" dirty="0">
                <a:solidFill>
                  <a:schemeClr val="tx1"/>
                </a:solidFill>
                <a:latin typeface="Times New Roman" panose="02020603050405020304" pitchFamily="18" charset="0"/>
                <a:cs typeface="Times New Roman" panose="02020603050405020304" pitchFamily="18" charset="0"/>
                <a:sym typeface="+mn-ea"/>
                <a:hlinkClick r:id="rId2"/>
              </a:rPr>
              <a:t>https://</a:t>
            </a:r>
            <a:r>
              <a:rPr lang="en-US" sz="2400" dirty="0" smtClean="0">
                <a:solidFill>
                  <a:schemeClr val="tx1"/>
                </a:solidFill>
                <a:latin typeface="Times New Roman" panose="02020603050405020304" pitchFamily="18" charset="0"/>
                <a:cs typeface="Times New Roman" panose="02020603050405020304" pitchFamily="18" charset="0"/>
                <a:sym typeface="+mn-ea"/>
                <a:hlinkClick r:id="rId2"/>
              </a:rPr>
              <a:t>nhm.gov.in/index1.php?lang=1&amp;level=2&amp;sublinkid=971&amp;lid=154</a:t>
            </a:r>
            <a:endParaRPr lang="en-US" sz="2400" dirty="0" smtClean="0">
              <a:solidFill>
                <a:schemeClr val="tx1"/>
              </a:solidFill>
              <a:latin typeface="Times New Roman" panose="02020603050405020304" pitchFamily="18" charset="0"/>
              <a:cs typeface="Times New Roman" panose="02020603050405020304" pitchFamily="18" charset="0"/>
              <a:sym typeface="+mn-ea"/>
            </a:endParaRPr>
          </a:p>
          <a:p>
            <a:pPr algn="just">
              <a:lnSpc>
                <a:spcPct val="150000"/>
              </a:lnSpc>
            </a:pPr>
            <a:r>
              <a:rPr lang="en-US" sz="2400" dirty="0" smtClean="0">
                <a:latin typeface="Times New Roman" panose="02020603050405020304" pitchFamily="18" charset="0"/>
                <a:cs typeface="Times New Roman" panose="02020603050405020304" pitchFamily="18" charset="0"/>
                <a:sym typeface="+mn-ea"/>
              </a:rPr>
              <a:t>MOHFW. AB- Health and Wellness Report 2022 .</a:t>
            </a:r>
          </a:p>
          <a:p>
            <a:pPr algn="just">
              <a:lnSpc>
                <a:spcPct val="150000"/>
              </a:lnSpc>
            </a:pPr>
            <a:r>
              <a:rPr lang="en-US" sz="2400" dirty="0">
                <a:latin typeface="Times New Roman" panose="02020603050405020304" pitchFamily="18" charset="0"/>
                <a:cs typeface="Times New Roman" panose="02020603050405020304" pitchFamily="18" charset="0"/>
                <a:sym typeface="+mn-ea"/>
              </a:rPr>
              <a:t>IPHS 2022</a:t>
            </a:r>
            <a:r>
              <a:rPr lang="en-US" sz="2400" dirty="0" smtClean="0">
                <a:latin typeface="Times New Roman" panose="02020603050405020304" pitchFamily="18" charset="0"/>
                <a:cs typeface="Times New Roman" panose="02020603050405020304" pitchFamily="18" charset="0"/>
                <a:sym typeface="+mn-ea"/>
              </a:rPr>
              <a:t>.</a:t>
            </a:r>
            <a:r>
              <a:rPr lang="en-US" sz="2400" dirty="0">
                <a:latin typeface="Times New Roman" panose="02020603050405020304" pitchFamily="18" charset="0"/>
                <a:cs typeface="Times New Roman" panose="02020603050405020304" pitchFamily="18" charset="0"/>
                <a:sym typeface="+mn-ea"/>
              </a:rPr>
              <a:t> IAPSM </a:t>
            </a:r>
            <a:r>
              <a:rPr lang="en-US" sz="2400" dirty="0" err="1" smtClean="0">
                <a:latin typeface="Times New Roman" panose="02020603050405020304" pitchFamily="18" charset="0"/>
                <a:cs typeface="Times New Roman" panose="02020603050405020304" pitchFamily="18" charset="0"/>
                <a:sym typeface="+mn-ea"/>
              </a:rPr>
              <a:t>econnect</a:t>
            </a:r>
            <a:r>
              <a:rPr lang="en-US" sz="2400" dirty="0" smtClean="0">
                <a:latin typeface="Times New Roman" panose="02020603050405020304" pitchFamily="18" charset="0"/>
                <a:cs typeface="Times New Roman" panose="02020603050405020304" pitchFamily="18" charset="0"/>
                <a:sym typeface="+mn-ea"/>
              </a:rPr>
              <a:t>. 11 Aug 2022</a:t>
            </a:r>
            <a:endParaRPr lang="en-US" sz="2400" dirty="0">
              <a:latin typeface="Times New Roman" panose="02020603050405020304" pitchFamily="18" charset="0"/>
              <a:cs typeface="Times New Roman" panose="02020603050405020304" pitchFamily="18" charset="0"/>
              <a:sym typeface="+mn-ea"/>
            </a:endParaRPr>
          </a:p>
          <a:p>
            <a:pPr marL="0" indent="0" algn="just">
              <a:lnSpc>
                <a:spcPct val="150000"/>
              </a:lnSpc>
              <a:buNone/>
            </a:pPr>
            <a:endParaRPr lang="en-US" sz="2400" dirty="0" smtClean="0">
              <a:solidFill>
                <a:schemeClr val="tx1"/>
              </a:solidFill>
              <a:latin typeface="Times New Roman" panose="02020603050405020304" pitchFamily="18" charset="0"/>
              <a:cs typeface="Times New Roman" panose="02020603050405020304" pitchFamily="18" charset="0"/>
              <a:sym typeface="+mn-ea"/>
            </a:endParaRPr>
          </a:p>
          <a:p>
            <a:pPr algn="just">
              <a:lnSpc>
                <a:spcPct val="150000"/>
              </a:lnSpc>
            </a:pPr>
            <a:endParaRPr lang="en-US" sz="2400" dirty="0" smtClean="0">
              <a:solidFill>
                <a:schemeClr val="tx1"/>
              </a:solidFill>
              <a:latin typeface="Times New Roman" panose="02020603050405020304" pitchFamily="18" charset="0"/>
              <a:cs typeface="Times New Roman" panose="02020603050405020304" pitchFamily="18" charset="0"/>
              <a:sym typeface="+mn-ea"/>
            </a:endParaRPr>
          </a:p>
          <a:p>
            <a:pPr algn="just">
              <a:lnSpc>
                <a:spcPct val="150000"/>
              </a:lnSpc>
            </a:pPr>
            <a:endParaRPr lang="en-US" sz="2400" dirty="0">
              <a:solidFill>
                <a:schemeClr val="tx1"/>
              </a:solidFill>
              <a:latin typeface="Times New Roman" panose="02020603050405020304" pitchFamily="18" charset="0"/>
              <a:cs typeface="Times New Roman" panose="02020603050405020304" pitchFamily="18" charset="0"/>
              <a:sym typeface="+mn-ea"/>
            </a:endParaRPr>
          </a:p>
          <a:p>
            <a:pPr algn="just">
              <a:lnSpc>
                <a:spcPct val="150000"/>
              </a:lnSpc>
            </a:pPr>
            <a:endParaRPr lang="en-US" sz="2400" dirty="0"/>
          </a:p>
          <a:p>
            <a:pPr algn="just">
              <a:lnSpc>
                <a:spcPct val="150000"/>
              </a:lnSpc>
            </a:pPr>
            <a:endParaRPr lang="en-US" sz="2400" dirty="0">
              <a:solidFill>
                <a:schemeClr val="tx1"/>
              </a:solidFill>
              <a:latin typeface="Times New Roman" panose="02020603050405020304" pitchFamily="18" charset="0"/>
              <a:cs typeface="Times New Roman" panose="02020603050405020304" pitchFamily="18" charset="0"/>
              <a:sym typeface="+mn-ea"/>
            </a:endParaRPr>
          </a:p>
        </p:txBody>
      </p:sp>
    </p:spTree>
    <p:extLst>
      <p:ext uri="{BB962C8B-B14F-4D97-AF65-F5344CB8AC3E}">
        <p14:creationId xmlns:p14="http://schemas.microsoft.com/office/powerpoint/2010/main" val="355271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4929411"/>
          </a:xfrm>
        </p:spPr>
        <p:txBody>
          <a:bodyPr/>
          <a:lstStyle/>
          <a:p>
            <a:endParaRPr lang="en-IN" dirty="0"/>
          </a:p>
        </p:txBody>
      </p:sp>
      <p:sp>
        <p:nvSpPr>
          <p:cNvPr id="4" name="Rectangle 3"/>
          <p:cNvSpPr/>
          <p:nvPr/>
        </p:nvSpPr>
        <p:spPr>
          <a:xfrm>
            <a:off x="2555776" y="2348880"/>
            <a:ext cx="4320480" cy="158417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800" b="1" dirty="0" smtClean="0">
                <a:latin typeface="Times New Roman" pitchFamily="18" charset="0"/>
                <a:cs typeface="Times New Roman" pitchFamily="18" charset="0"/>
              </a:rPr>
              <a:t>THANK YOU </a:t>
            </a:r>
            <a:endParaRPr lang="en-IN" sz="4800" b="1" dirty="0">
              <a:latin typeface="Times New Roman" pitchFamily="18" charset="0"/>
              <a:cs typeface="Times New Roman" pitchFamily="18" charset="0"/>
            </a:endParaRPr>
          </a:p>
        </p:txBody>
      </p:sp>
    </p:spTree>
    <p:extLst>
      <p:ext uri="{BB962C8B-B14F-4D97-AF65-F5344CB8AC3E}">
        <p14:creationId xmlns:p14="http://schemas.microsoft.com/office/powerpoint/2010/main" val="3389578758"/>
      </p:ext>
    </p:extLst>
  </p:cSld>
  <p:clrMapOvr>
    <a:masterClrMapping/>
  </p:clrMapOvr>
  <p:timing>
    <p:tnLst>
      <p:par>
        <p:cTn id="1" dur="indefinite" restart="never" nodeType="tmRoot"/>
      </p:par>
    </p:tnLst>
  </p:timing>
</p:sld>
</file>

<file path=ppt/tags/tag2.xml><?xml version="1.0" encoding="utf-8"?>
<p:tagLst xmlns:a="http://schemas.openxmlformats.org/drawingml/2006/main" xmlns:r="http://schemas.openxmlformats.org/officeDocument/2006/relationships" xmlns:p="http://schemas.openxmlformats.org/presentationml/2006/main" xmlns:mc="http://schemas.openxmlformats.org/markup-compatibility/2006" xmlns:mv="urn:schemas-microsoft-com:mac:vml">
  <p:tag name="may_ignore_ucw" val="true"/>
  <p:tag name="ppt/slides/slide2.xml" val="1244459389"/>
  <p:tag name="ppt/diagrams/data1.xml" val="4165867377"/>
  <p:tag name="ppt/diagrams/data3.xml" val="3566777793"/>
  <p:tag name="ppt/diagrams/data2.xml" val="1546484265"/>
  <p:tag name="ppt/slides/slide45.xml" val="1115787385"/>
  <p:tag name="ppt/slides/slide24.xml" val="3662015068"/>
  <p:tag name="ppt/slides/slide25.xml" val="1652724645"/>
  <p:tag name="ppt/slides/slide26.xml" val="3414815569"/>
  <p:tag name="ppt/slides/slide27.xml" val="261103003"/>
  <p:tag name="ppt/slides/slide28.xml" val="395493297"/>
  <p:tag name="ppt/slides/slide23.xml" val="4005959819"/>
  <p:tag name="ppt/slides/slide22.xml" val="2955797651"/>
  <p:tag name="ppt/slides/slide21.xml" val="2690176393"/>
  <p:tag name="ppt/slides/slide16.xml" val="2281042834"/>
  <p:tag name="ppt/slides/slide17.xml" val="811456242"/>
  <p:tag name="ppt/slides/slide18.xml" val="2440580860"/>
  <p:tag name="ppt/slides/slide19.xml" val="317951129"/>
  <p:tag name="ppt/slides/slide20.xml" val="4117405323"/>
  <p:tag name="ppt/slides/slide29.xml" val="2842680647"/>
  <p:tag name="ppt/slides/slide30.xml" val="457039584"/>
  <p:tag name="ppt/slides/slide31.xml" val="553296925"/>
  <p:tag name="ppt/slides/slide39.xml" val="3981853322"/>
  <p:tag name="ppt/slides/slide40.xml" val="2151795353"/>
  <p:tag name="ppt/slides/slide41.xml" val="1233794620"/>
  <p:tag name="ppt/slides/slide42.xml" val="784364354"/>
  <p:tag name="ppt/slides/slide43.xml" val="2892937352"/>
  <p:tag name="ppt/slides/slide38.xml" val="1901713854"/>
  <p:tag name="ppt/slides/slide37.xml" val="623713054"/>
  <p:tag name="ppt/slides/slide36.xml" val="3173934273"/>
  <p:tag name="ppt/slides/slide32.xml" val="3362036883"/>
  <p:tag name="ppt/slides/slide33.xml" val="1214251943"/>
  <p:tag name="ppt/slides/slide34.xml" val="4107251137"/>
  <p:tag name="ppt/slides/slide35.xml" val="3416031375"/>
  <p:tag name="ppt/slides/slide15.xml" val="1747628774"/>
  <p:tag name="ppt/slides/slide14.xml" val="2969015079"/>
  <p:tag name="ppt/slides/slide13.xml" val="2964555763"/>
  <p:tag name="ppt/slides/slide5.xml" val="3023415118"/>
  <p:tag name="ppt/slides/slide4.xml" val="2659137544"/>
  <p:tag name="ppt/slides/slide3.xml" val="1089763807"/>
  <p:tag name="ppt/slides/slide1.xml" val="1512418320"/>
  <p:tag name="ppt/slides/slide6.xml" val="2291295967"/>
  <p:tag name="ppt/slides/slide44.xml" val="1630680770"/>
  <p:tag name="ppt/slides/slide8.xml" val="4157216220"/>
  <p:tag name="ppt/slides/slide12.xml" val="72140197"/>
  <p:tag name="ppt/slides/slide11.xml" val="3537696337"/>
  <p:tag name="ppt/slides/slide7.xml" val="996907148"/>
  <p:tag name="ppt/slides/slide9.xml" val="2667642382"/>
  <p:tag name="ppt/slides/slide10.xml" val="4106031797"/>
  <p:tag name="ppt/slideLayouts/slideLayout1.xml" val="2998726917"/>
  <p:tag name="ppt/slideMasters/slideMaster1.xml" val="845544812"/>
  <p:tag name="ppt/notesSlides/notesSlide1.xml" val="52128409"/>
  <p:tag name="ppt/notesSlides/notesSlide5.xml" val="1539527528"/>
  <p:tag name="ppt/slideLayouts/slideLayout9.xml" val="1636848941"/>
  <p:tag name="ppt/notesSlides/notesSlide2.xml" val="402439542"/>
  <p:tag name="ppt/slideLayouts/slideLayout11.xml" val="1650867527"/>
  <p:tag name="ppt/notesSlides/notesSlide4.xml" val="3232656891"/>
  <p:tag name="ppt/notesSlides/notesSlide3.xml" val="2408618898"/>
  <p:tag name="ppt/slideLayouts/slideLayout8.xml" val="1134124678"/>
  <p:tag name="ppt/slideLayouts/slideLayout10.xml" val="3385977257"/>
  <p:tag name="ppt/slideLayouts/slideLayout6.xml" val="1029502351"/>
  <p:tag name="ppt/slideLayouts/slideLayout2.xml" val="3072920063"/>
  <p:tag name="ppt/slideLayouts/slideLayout3.xml" val="4178467173"/>
  <p:tag name="ppt/slideLayouts/slideLayout7.xml" val="1127526443"/>
  <p:tag name="ppt/slideLayouts/slideLayout5.xml" val="2937467051"/>
  <p:tag name="ppt/slideLayouts/slideLayout4.xml" val="4093925940"/>
  <p:tag name="ppt/diagrams/quickStyle2.xml" val="2594491225"/>
  <p:tag name="ppt/notesMasters/notesMaster1.xml" val="394616695"/>
  <p:tag name="ppt/media/image2.jpeg" val="3679666076"/>
  <p:tag name="ppt/media/image4.png" val="2190317283"/>
  <p:tag name="ppt/theme/theme1.xml" val="1945010105"/>
  <p:tag name="ppt/diagrams/layout2.xml" val="3911328428"/>
  <p:tag name="ppt/media/image3.jpeg" val="1012263124"/>
  <p:tag name="ppt/diagrams/layout1.xml" val="4108588852"/>
  <p:tag name="ppt/theme/theme2.xml" val="1945010105"/>
  <p:tag name="ppt/diagrams/colors2.xml" val="1017298947"/>
  <p:tag name="ppt/diagrams/quickStyle1.xml" val="2594491225"/>
  <p:tag name="ppt/diagrams/colors1.xml" val="1017298947"/>
  <p:tag name="ppt/diagrams/drawing1.xml" val="1975508774"/>
  <p:tag name="ppt/media/image1.jpeg" val="3064658840"/>
  <p:tag name="ppt/media/image5.wmf" val="2791718738"/>
  <p:tag name="ppt/drawings/vmlDrawing1.vml" val="3155582543"/>
  <p:tag name="ppt/media/image12.png" val="915183301"/>
  <p:tag name="ppt/media/image11.png" val="3117648167"/>
  <p:tag name="ppt/media/image10.png" val="2244799691"/>
  <p:tag name="ppt/diagrams/drawing2.xml" val="1776724520"/>
  <p:tag name="ppt/media/image13.png" val="3203807630"/>
  <p:tag name="ppt/media/image14.jpeg" val="2622245286"/>
  <p:tag name="ppt/media/image15.jpeg" val="3821814716"/>
  <p:tag name="ppt/media/image16.jpeg" val="933521004"/>
  <p:tag name="ppt/media/image17.jpeg" val="1689549995"/>
  <p:tag name="ppt/diagrams/colors3.xml" val="1017298947"/>
  <p:tag name="ppt/diagrams/drawing3.xml" val="3184790560"/>
  <p:tag name="ppt/diagrams/layout3.xml" val="3540320017"/>
  <p:tag name="ppt/diagrams/quickStyle3.xml" val="2594491225"/>
  <p:tag name="ppt/media/image8.wmf" val="85906548"/>
  <p:tag name="ppt/media/image7.wmf" val="3471319701"/>
  <p:tag name="ppt/media/image6.wmf" val="3970035895"/>
  <p:tag name="ppt/media/image9.jpeg" val="70627834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