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1" r:id="rId3"/>
    <p:sldId id="282" r:id="rId4"/>
    <p:sldId id="283" r:id="rId5"/>
    <p:sldId id="284" r:id="rId6"/>
    <p:sldId id="260" r:id="rId7"/>
    <p:sldId id="285" r:id="rId8"/>
    <p:sldId id="257" r:id="rId9"/>
    <p:sldId id="287" r:id="rId10"/>
    <p:sldId id="286" r:id="rId11"/>
    <p:sldId id="261" r:id="rId12"/>
    <p:sldId id="259" r:id="rId13"/>
    <p:sldId id="262" r:id="rId14"/>
    <p:sldId id="265" r:id="rId15"/>
    <p:sldId id="263" r:id="rId16"/>
    <p:sldId id="266" r:id="rId17"/>
    <p:sldId id="264" r:id="rId18"/>
    <p:sldId id="267" r:id="rId19"/>
    <p:sldId id="268" r:id="rId20"/>
    <p:sldId id="270" r:id="rId21"/>
    <p:sldId id="271" r:id="rId22"/>
    <p:sldId id="272" r:id="rId23"/>
    <p:sldId id="273" r:id="rId24"/>
    <p:sldId id="274" r:id="rId25"/>
    <p:sldId id="275" r:id="rId26"/>
    <p:sldId id="278" r:id="rId27"/>
    <p:sldId id="279" r:id="rId28"/>
    <p:sldId id="276" r:id="rId29"/>
    <p:sldId id="280" r:id="rId30"/>
    <p:sldId id="27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8D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>
      <p:cViewPr varScale="1">
        <p:scale>
          <a:sx n="84" d="100"/>
          <a:sy n="84" d="100"/>
        </p:scale>
        <p:origin x="142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C1D0-F68B-4E90-81BE-B0B7CBF836B9}" type="datetimeFigureOut">
              <a:rPr lang="en-US" smtClean="0"/>
              <a:pPr/>
              <a:t>6/14/2024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1553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C1D0-F68B-4E90-81BE-B0B7CBF836B9}" type="datetimeFigureOut">
              <a:rPr lang="en-US" smtClean="0"/>
              <a:pPr/>
              <a:t>6/14/2024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3184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C1D0-F68B-4E90-81BE-B0B7CBF836B9}" type="datetimeFigureOut">
              <a:rPr lang="en-US" smtClean="0"/>
              <a:pPr/>
              <a:t>6/14/2024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2386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C1D0-F68B-4E90-81BE-B0B7CBF836B9}" type="datetimeFigureOut">
              <a:rPr lang="en-US" smtClean="0"/>
              <a:pPr/>
              <a:t>6/14/2024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1617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C1D0-F68B-4E90-81BE-B0B7CBF836B9}" type="datetimeFigureOut">
              <a:rPr lang="en-US" smtClean="0"/>
              <a:pPr/>
              <a:t>6/14/2024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862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C1D0-F68B-4E90-81BE-B0B7CBF836B9}" type="datetimeFigureOut">
              <a:rPr lang="en-US" smtClean="0"/>
              <a:pPr/>
              <a:t>6/14/2024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982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C1D0-F68B-4E90-81BE-B0B7CBF836B9}" type="datetimeFigureOut">
              <a:rPr lang="en-US" smtClean="0"/>
              <a:pPr/>
              <a:t>6/14/2024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35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C1D0-F68B-4E90-81BE-B0B7CBF836B9}" type="datetimeFigureOut">
              <a:rPr lang="en-US" smtClean="0"/>
              <a:pPr/>
              <a:t>6/14/2024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715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C1D0-F68B-4E90-81BE-B0B7CBF836B9}" type="datetimeFigureOut">
              <a:rPr lang="en-US" smtClean="0"/>
              <a:pPr/>
              <a:t>6/14/2024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6402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C1D0-F68B-4E90-81BE-B0B7CBF836B9}" type="datetimeFigureOut">
              <a:rPr lang="en-US" smtClean="0"/>
              <a:pPr/>
              <a:t>6/14/2024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925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C1D0-F68B-4E90-81BE-B0B7CBF836B9}" type="datetimeFigureOut">
              <a:rPr lang="en-US" smtClean="0"/>
              <a:pPr/>
              <a:t>6/14/2024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1366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2C1D0-F68B-4E90-81BE-B0B7CBF836B9}" type="datetimeFigureOut">
              <a:rPr lang="en-US" smtClean="0"/>
              <a:pPr/>
              <a:t>6/14/2024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66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cquired_immunity" TargetMode="External"/><Relationship Id="rId2" Type="http://schemas.openxmlformats.org/officeDocument/2006/relationships/hyperlink" Target="https://en.wikipedia.org/wiki/Dosage_for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Cancer" TargetMode="External"/><Relationship Id="rId4" Type="http://schemas.openxmlformats.org/officeDocument/2006/relationships/hyperlink" Target="https://en.wikipedia.org/wiki/Infectious_diseas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Vaccine_efficac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Role of Vaccine in disease control</a:t>
            </a:r>
            <a:endParaRPr lang="en-IN" sz="5400" b="1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96" y="3929066"/>
            <a:ext cx="8549648" cy="2928934"/>
          </a:xfrm>
        </p:spPr>
        <p:txBody>
          <a:bodyPr>
            <a:normAutofit/>
          </a:bodyPr>
          <a:lstStyle/>
          <a:p>
            <a:pPr algn="ctr"/>
            <a:r>
              <a:rPr lang="en-IN" b="1" dirty="0" smtClean="0"/>
              <a:t>                                      </a:t>
            </a:r>
          </a:p>
          <a:p>
            <a:pPr algn="ctr"/>
            <a:r>
              <a:rPr lang="en-IN" b="1" dirty="0" smtClean="0"/>
              <a:t>                                          </a:t>
            </a:r>
            <a:endParaRPr lang="en-IN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Disease control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Disease control-It </a:t>
            </a:r>
            <a:r>
              <a:rPr lang="en-US" dirty="0"/>
              <a:t>means reducing the number of new infections, the number of people currently infected, and the number of people who become sick or die from a disease in local </a:t>
            </a:r>
            <a:r>
              <a:rPr lang="en-US" dirty="0" smtClean="0"/>
              <a:t>settings.</a:t>
            </a:r>
            <a:endParaRPr lang="en-IN" dirty="0"/>
          </a:p>
          <a:p>
            <a:pPr marL="82296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98199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Elimination </a:t>
            </a:r>
            <a:r>
              <a:rPr lang="en-US" dirty="0" err="1" smtClean="0"/>
              <a:t>vs</a:t>
            </a:r>
            <a:r>
              <a:rPr lang="en-US" dirty="0" smtClean="0"/>
              <a:t> eradication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Elimination of an infectious disease is declared when the disease is no longer found or transmitted at a sustained rate within a geographic area.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Eradication of an infectious disease is declared when the disease is not found or transmitted anywhere in the world. 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17472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Vaccine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 </a:t>
            </a:r>
            <a:r>
              <a:rPr lang="en-US" b="1" dirty="0"/>
              <a:t>vaccine</a:t>
            </a:r>
            <a:r>
              <a:rPr lang="en-US" dirty="0"/>
              <a:t> is a biological </a:t>
            </a:r>
            <a:r>
              <a:rPr lang="en-US" dirty="0">
                <a:hlinkClick r:id="rId2" tooltip="Dosage form"/>
              </a:rPr>
              <a:t>preparation</a:t>
            </a:r>
            <a:r>
              <a:rPr lang="en-US" dirty="0"/>
              <a:t> that provides active </a:t>
            </a:r>
            <a:r>
              <a:rPr lang="en-US" dirty="0">
                <a:hlinkClick r:id="rId3" tooltip="Acquired immunity"/>
              </a:rPr>
              <a:t>acquired immunity</a:t>
            </a:r>
            <a:r>
              <a:rPr lang="en-US" dirty="0"/>
              <a:t> to a particular </a:t>
            </a:r>
            <a:r>
              <a:rPr lang="en-US" dirty="0">
                <a:hlinkClick r:id="rId4" tooltip="Infectious disease"/>
              </a:rPr>
              <a:t>infectious</a:t>
            </a:r>
            <a:r>
              <a:rPr lang="en-US" dirty="0"/>
              <a:t> or </a:t>
            </a:r>
            <a:r>
              <a:rPr lang="en-US" dirty="0">
                <a:hlinkClick r:id="rId5" tooltip="Cancer"/>
              </a:rPr>
              <a:t>malignant</a:t>
            </a:r>
            <a:r>
              <a:rPr lang="en-US" dirty="0"/>
              <a:t> disease.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agent stimulates the body's immune system to recognize the agent as a threat, destroy it, and recognize further and destroy any of the microorganisms associated with that agent that may encounter in the future.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5704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 </a:t>
            </a:r>
            <a:r>
              <a:rPr lang="en-US" u="sng" dirty="0">
                <a:hlinkClick r:id="rId2"/>
              </a:rPr>
              <a:t>efficacy</a:t>
            </a:r>
            <a:r>
              <a:rPr lang="en-US" dirty="0"/>
              <a:t> or performance of the vaccine is dependent on several factors: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disease itself (for some diseases vaccination performs better than for others)</a:t>
            </a:r>
          </a:p>
          <a:p>
            <a:r>
              <a:rPr lang="en-US" dirty="0"/>
              <a:t>the strain of vaccine (some vaccines are specific to, or at least most effective against, particular strains of the disease)</a:t>
            </a:r>
          </a:p>
          <a:p>
            <a:r>
              <a:rPr lang="en-US" dirty="0"/>
              <a:t>idiosyncratic response to vaccination; some individuals are "non-responders" to certain vaccines, meaning that they do not generate antibodies even after being vaccinated correctly.</a:t>
            </a:r>
          </a:p>
          <a:p>
            <a:r>
              <a:rPr lang="en-US" dirty="0"/>
              <a:t>Other  factors such as ethnicity, age, or genetic predisposition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90106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b="1" dirty="0" smtClean="0"/>
              <a:t>Types of vaccines</a:t>
            </a:r>
            <a:br>
              <a:rPr lang="en-IN" b="1" dirty="0" smtClean="0"/>
            </a:br>
            <a:endParaRPr lang="en-IN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28662" y="945816"/>
          <a:ext cx="8001032" cy="5912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16"/>
                <a:gridCol w="4000516"/>
              </a:tblGrid>
              <a:tr h="1089426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Types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Vaccine</a:t>
                      </a:r>
                      <a:endParaRPr lang="en-IN" sz="2400" dirty="0"/>
                    </a:p>
                  </a:txBody>
                  <a:tcPr/>
                </a:tc>
              </a:tr>
              <a:tr h="1089426">
                <a:tc>
                  <a:txBody>
                    <a:bodyPr/>
                    <a:lstStyle/>
                    <a:p>
                      <a:r>
                        <a:rPr kumimoji="0" lang="en-IN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Live attenuated vaccine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 BCG, OPV, </a:t>
                      </a:r>
                      <a:r>
                        <a:rPr kumimoji="0" lang="en-IN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Measles,  MMR,  Rotavirus,</a:t>
                      </a:r>
                      <a:endParaRPr lang="en-IN" sz="2400" dirty="0"/>
                    </a:p>
                  </a:txBody>
                  <a:tcPr/>
                </a:tc>
              </a:tr>
              <a:tr h="1089426">
                <a:tc>
                  <a:txBody>
                    <a:bodyPr/>
                    <a:lstStyle/>
                    <a:p>
                      <a:r>
                        <a:rPr kumimoji="0" lang="en-IN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Killed or inactivated vaccine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IN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IPV,  Rabies, Hepatitis A, Influenza</a:t>
                      </a:r>
                      <a:endParaRPr lang="en-IN" sz="2400" dirty="0"/>
                    </a:p>
                  </a:txBody>
                  <a:tcPr/>
                </a:tc>
              </a:tr>
              <a:tr h="1089426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Sub-unit (purified antigen)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Hepatitis-B,</a:t>
                      </a:r>
                      <a:r>
                        <a:rPr lang="en-IN" sz="2400" baseline="0" dirty="0" smtClean="0"/>
                        <a:t>  </a:t>
                      </a:r>
                      <a:r>
                        <a:rPr lang="en-IN" sz="2400" baseline="0" dirty="0" err="1" smtClean="0"/>
                        <a:t>Hib</a:t>
                      </a:r>
                      <a:r>
                        <a:rPr lang="en-IN" sz="2400" baseline="0" dirty="0" smtClean="0"/>
                        <a:t> (</a:t>
                      </a:r>
                      <a:r>
                        <a:rPr lang="en-IN" sz="2400" baseline="0" dirty="0" err="1" smtClean="0"/>
                        <a:t>Haemophillus</a:t>
                      </a:r>
                      <a:r>
                        <a:rPr lang="en-IN" sz="2400" baseline="0" dirty="0" smtClean="0"/>
                        <a:t> </a:t>
                      </a:r>
                      <a:r>
                        <a:rPr lang="en-IN" sz="2400" baseline="0" dirty="0" err="1" smtClean="0"/>
                        <a:t>influenzae</a:t>
                      </a:r>
                      <a:r>
                        <a:rPr lang="en-IN" sz="2400" baseline="0" dirty="0" smtClean="0"/>
                        <a:t> type-B), </a:t>
                      </a:r>
                      <a:r>
                        <a:rPr lang="en-IN" sz="2400" baseline="0" dirty="0" err="1" smtClean="0"/>
                        <a:t>Pnumococcal</a:t>
                      </a:r>
                      <a:endParaRPr lang="en-IN" sz="2400" baseline="0" dirty="0" smtClean="0"/>
                    </a:p>
                    <a:p>
                      <a:endParaRPr lang="en-IN" sz="2400" dirty="0"/>
                    </a:p>
                  </a:txBody>
                  <a:tcPr/>
                </a:tc>
              </a:tr>
              <a:tr h="1089426">
                <a:tc>
                  <a:txBody>
                    <a:bodyPr/>
                    <a:lstStyle/>
                    <a:p>
                      <a:r>
                        <a:rPr lang="en-IN" sz="2400" dirty="0" err="1" smtClean="0"/>
                        <a:t>Toxoid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err="1" smtClean="0"/>
                        <a:t>Tetnus</a:t>
                      </a:r>
                      <a:r>
                        <a:rPr lang="en-IN" sz="2400" dirty="0" smtClean="0"/>
                        <a:t> </a:t>
                      </a:r>
                      <a:r>
                        <a:rPr lang="en-IN" sz="2400" dirty="0" err="1" smtClean="0"/>
                        <a:t>toxoid</a:t>
                      </a:r>
                      <a:r>
                        <a:rPr lang="en-IN" sz="2400" dirty="0" smtClean="0"/>
                        <a:t>,</a:t>
                      </a:r>
                    </a:p>
                    <a:p>
                      <a:r>
                        <a:rPr lang="en-IN" sz="2400" dirty="0" smtClean="0"/>
                        <a:t>Diphtheria </a:t>
                      </a:r>
                      <a:r>
                        <a:rPr lang="en-IN" sz="2400" dirty="0" err="1" smtClean="0"/>
                        <a:t>toxoid</a:t>
                      </a:r>
                      <a:endParaRPr lang="en-IN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First vaccine developed -  </a:t>
            </a:r>
            <a:r>
              <a:rPr lang="en-US" b="1" dirty="0">
                <a:solidFill>
                  <a:srgbClr val="D5473B"/>
                </a:solidFill>
                <a:latin typeface="Times New Roman" pitchFamily="18" charset="0"/>
                <a:cs typeface="Times New Roman" pitchFamily="18" charset="0"/>
              </a:rPr>
              <a:t>Small</a:t>
            </a:r>
            <a:r>
              <a:rPr lang="en-US" b="1" spc="-4" dirty="0">
                <a:solidFill>
                  <a:srgbClr val="D5473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D5473B"/>
                </a:solidFill>
                <a:latin typeface="Times New Roman" pitchFamily="18" charset="0"/>
                <a:cs typeface="Times New Roman" pitchFamily="18" charset="0"/>
              </a:rPr>
              <a:t>pox</a:t>
            </a:r>
          </a:p>
          <a:p>
            <a:endParaRPr lang="en-US" b="1" dirty="0">
              <a:solidFill>
                <a:srgbClr val="D5473B"/>
              </a:solidFill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First vaccine was  developed by -</a:t>
            </a:r>
            <a:r>
              <a:rPr lang="en-US" b="1" spc="-2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D5473B"/>
                </a:solidFill>
                <a:latin typeface="Times New Roman" pitchFamily="18" charset="0"/>
                <a:cs typeface="Times New Roman" pitchFamily="18" charset="0"/>
              </a:rPr>
              <a:t>Edward  Jenner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09274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dirty="0" smtClean="0">
                <a:latin typeface="Arial Black" pitchFamily="34" charset="0"/>
              </a:rPr>
              <a:t>Immunization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62" y="1447800"/>
            <a:ext cx="8005026" cy="5410200"/>
          </a:xfrm>
        </p:spPr>
        <p:txBody>
          <a:bodyPr>
            <a:normAutofit/>
          </a:bodyPr>
          <a:lstStyle/>
          <a:p>
            <a:r>
              <a:rPr lang="en-IN" dirty="0" smtClean="0"/>
              <a:t>Def:-</a:t>
            </a:r>
          </a:p>
          <a:p>
            <a:pPr algn="just">
              <a:buNone/>
            </a:pPr>
            <a:r>
              <a:rPr lang="en-IN" dirty="0" smtClean="0"/>
              <a:t>  “</a:t>
            </a:r>
            <a:r>
              <a:rPr lang="en-IN" i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Immunization is the administration of all or part of a pathogen or preformed antibodies to elicit an immunological response that protects from disease.</a:t>
            </a:r>
            <a:r>
              <a:rPr lang="en-IN" i="1" dirty="0" smtClean="0">
                <a:latin typeface="Calibri" pitchFamily="34" charset="0"/>
                <a:cs typeface="Calibri" pitchFamily="34" charset="0"/>
              </a:rPr>
              <a:t>”</a:t>
            </a:r>
          </a:p>
          <a:p>
            <a:pPr>
              <a:buNone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Calibri" pitchFamily="34" charset="0"/>
                <a:cs typeface="Calibri" pitchFamily="34" charset="0"/>
              </a:rPr>
              <a:t>Considered one of the most cost effective health interventions of all times. </a:t>
            </a:r>
            <a:endParaRPr lang="en-IN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>
            <a:spLocks noGrp="1"/>
          </p:cNvSpPr>
          <p:nvPr>
            <p:ph idx="1"/>
          </p:nvPr>
        </p:nvSpPr>
        <p:spPr>
          <a:xfrm>
            <a:off x="467544" y="908720"/>
            <a:ext cx="8047806" cy="52682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37669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Herd immunity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It is a type of immunity that occurs when the vaccination of a portion of population provides protection to unprotected individual.</a:t>
            </a:r>
          </a:p>
          <a:p>
            <a:pPr>
              <a:buFont typeface="Wingdings" pitchFamily="2" charset="2"/>
              <a:buChar char="Ø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The higher the number of immune individuals, the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lower the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like hood that a susceptible people will come in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contact with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an infectious agent.</a:t>
            </a:r>
          </a:p>
          <a:p>
            <a:pPr>
              <a:buFont typeface="Wingdings" pitchFamily="2" charset="2"/>
              <a:buChar char="Ø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Resistance to spread of infectious disease in a group because of few susceptible members, making transmission unlikely.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3297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IN" sz="6600" dirty="0" smtClean="0"/>
          </a:p>
          <a:p>
            <a:pPr algn="ctr">
              <a:buNone/>
            </a:pPr>
            <a:r>
              <a:rPr lang="en-IN" sz="6600" dirty="0" smtClean="0">
                <a:latin typeface="Calibri" pitchFamily="34" charset="0"/>
                <a:cs typeface="Calibri" pitchFamily="34" charset="0"/>
              </a:rPr>
              <a:t>VPDs?</a:t>
            </a:r>
            <a:endParaRPr lang="en-IN" sz="6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0"/>
            <a:ext cx="7498080" cy="1143000"/>
          </a:xfrm>
        </p:spPr>
        <p:txBody>
          <a:bodyPr/>
          <a:lstStyle/>
          <a:p>
            <a:r>
              <a:rPr lang="en-IN" dirty="0" smtClean="0"/>
              <a:t>Vaccine Preventable Diseases: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Tuberculosis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00100" y="1000108"/>
          <a:ext cx="8001056" cy="5676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9249"/>
                <a:gridCol w="4491807"/>
              </a:tblGrid>
              <a:tr h="789717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 smtClean="0"/>
                        <a:t>Vaccine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 smtClean="0"/>
                        <a:t>Disease</a:t>
                      </a:r>
                      <a:endParaRPr lang="en-IN" sz="2800" dirty="0"/>
                    </a:p>
                  </a:txBody>
                  <a:tcPr/>
                </a:tc>
              </a:tr>
              <a:tr h="55858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BCG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Tuberculosis</a:t>
                      </a:r>
                      <a:endParaRPr lang="en-IN" sz="2400" dirty="0"/>
                    </a:p>
                  </a:txBody>
                  <a:tcPr/>
                </a:tc>
              </a:tr>
              <a:tr h="539321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OPV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Poliomyelitis</a:t>
                      </a:r>
                      <a:endParaRPr lang="en-IN" sz="2400" dirty="0"/>
                    </a:p>
                  </a:txBody>
                  <a:tcPr/>
                </a:tc>
              </a:tr>
              <a:tr h="539321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Hepatitis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Hepatitis-B</a:t>
                      </a:r>
                      <a:endParaRPr lang="en-IN" sz="2400" dirty="0"/>
                    </a:p>
                  </a:txBody>
                  <a:tcPr/>
                </a:tc>
              </a:tr>
              <a:tr h="539321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err="1" smtClean="0"/>
                        <a:t>Rota</a:t>
                      </a:r>
                      <a:r>
                        <a:rPr lang="en-IN" sz="2400" dirty="0" smtClean="0"/>
                        <a:t> </a:t>
                      </a:r>
                      <a:r>
                        <a:rPr lang="en-IN" sz="2400" dirty="0" err="1" smtClean="0"/>
                        <a:t>viruse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err="1" smtClean="0"/>
                        <a:t>Rota</a:t>
                      </a:r>
                      <a:r>
                        <a:rPr lang="en-IN" sz="2400" dirty="0" smtClean="0"/>
                        <a:t> virus diarrhoea</a:t>
                      </a:r>
                      <a:endParaRPr lang="en-IN" sz="2400" dirty="0"/>
                    </a:p>
                  </a:txBody>
                  <a:tcPr/>
                </a:tc>
              </a:tr>
              <a:tr h="789717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err="1" smtClean="0"/>
                        <a:t>Pentavalent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Diphtheria,  Tetanus,  </a:t>
                      </a:r>
                      <a:r>
                        <a:rPr lang="en-IN" sz="2400" dirty="0" err="1" smtClean="0"/>
                        <a:t>Pertusis</a:t>
                      </a:r>
                      <a:r>
                        <a:rPr lang="en-IN" sz="2400" dirty="0" smtClean="0"/>
                        <a:t>. Hepatitis-B,</a:t>
                      </a:r>
                      <a:r>
                        <a:rPr lang="en-IN" sz="2400" baseline="0" dirty="0" smtClean="0"/>
                        <a:t> Influenza</a:t>
                      </a:r>
                      <a:endParaRPr lang="en-IN" sz="2400" dirty="0"/>
                    </a:p>
                  </a:txBody>
                  <a:tcPr/>
                </a:tc>
              </a:tr>
              <a:tr h="55858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Measles-</a:t>
                      </a:r>
                      <a:r>
                        <a:rPr lang="en-IN" sz="2400" baseline="0" dirty="0" smtClean="0"/>
                        <a:t>Rubella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 smtClean="0"/>
                        <a:t>Measles-</a:t>
                      </a:r>
                      <a:r>
                        <a:rPr lang="en-IN" sz="2400" baseline="0" dirty="0" smtClean="0"/>
                        <a:t>Rubella</a:t>
                      </a:r>
                      <a:endParaRPr lang="en-IN" sz="2400" dirty="0" smtClean="0"/>
                    </a:p>
                  </a:txBody>
                  <a:tcPr/>
                </a:tc>
              </a:tr>
              <a:tr h="539321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Japanese encephalitis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 smtClean="0"/>
                        <a:t>Japanese encephalitis</a:t>
                      </a:r>
                    </a:p>
                  </a:txBody>
                  <a:tcPr/>
                </a:tc>
              </a:tr>
              <a:tr h="789717">
                <a:tc>
                  <a:txBody>
                    <a:bodyPr/>
                    <a:lstStyle/>
                    <a:p>
                      <a:pPr algn="ctr"/>
                      <a:r>
                        <a:rPr lang="en-IN" sz="2400" b="0" dirty="0" smtClean="0">
                          <a:latin typeface="Calibri" pitchFamily="34" charset="0"/>
                          <a:cs typeface="Calibri" pitchFamily="34" charset="0"/>
                        </a:rPr>
                        <a:t>Vitamin</a:t>
                      </a:r>
                      <a:r>
                        <a:rPr lang="en-IN" sz="2400" b="0" baseline="0" dirty="0" smtClean="0">
                          <a:latin typeface="Calibri" pitchFamily="34" charset="0"/>
                          <a:cs typeface="Calibri" pitchFamily="34" charset="0"/>
                        </a:rPr>
                        <a:t> - A</a:t>
                      </a:r>
                      <a:endParaRPr lang="en-IN" sz="2400" b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dirty="0" smtClean="0">
                          <a:latin typeface="Calibri" pitchFamily="34" charset="0"/>
                          <a:cs typeface="Calibri" pitchFamily="34" charset="0"/>
                        </a:rPr>
                        <a:t>Night Blindness</a:t>
                      </a:r>
                      <a:endParaRPr lang="en-IN" sz="2400" b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2500306"/>
            <a:ext cx="7926708" cy="1143000"/>
          </a:xfrm>
        </p:spPr>
        <p:txBody>
          <a:bodyPr>
            <a:normAutofit/>
          </a:bodyPr>
          <a:lstStyle/>
          <a:p>
            <a:r>
              <a:rPr lang="en-IN" b="1" dirty="0" smtClean="0"/>
              <a:t>National Immunization Schedule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4000" b="1" dirty="0" smtClean="0"/>
              <a:t>National Immunization Schedule.</a:t>
            </a:r>
            <a:r>
              <a:rPr lang="en-IN" sz="4000" dirty="0" smtClean="0"/>
              <a:t> </a:t>
            </a:r>
            <a:r>
              <a:rPr lang="en-IN" dirty="0" smtClean="0"/>
              <a:t>For pregnant women</a:t>
            </a:r>
            <a:endParaRPr lang="en-IN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1714488"/>
            <a:ext cx="914400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0"/>
            <a:ext cx="7498080" cy="928670"/>
          </a:xfrm>
        </p:spPr>
        <p:txBody>
          <a:bodyPr>
            <a:normAutofit/>
          </a:bodyPr>
          <a:lstStyle/>
          <a:p>
            <a:r>
              <a:rPr lang="en-IN" sz="3600" b="1" dirty="0" smtClean="0"/>
              <a:t>NIS. </a:t>
            </a:r>
            <a:r>
              <a:rPr lang="en-IN" sz="2800" b="1" dirty="0" smtClean="0"/>
              <a:t>f</a:t>
            </a:r>
            <a:r>
              <a:rPr lang="en-IN" sz="2800" dirty="0" smtClean="0"/>
              <a:t>or Infants</a:t>
            </a:r>
            <a:endParaRPr lang="en-IN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785794"/>
          <a:ext cx="9144000" cy="5474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8802"/>
                <a:gridCol w="1128818"/>
                <a:gridCol w="1375651"/>
                <a:gridCol w="1697422"/>
                <a:gridCol w="1143008"/>
                <a:gridCol w="1071570"/>
                <a:gridCol w="1428729"/>
              </a:tblGrid>
              <a:tr h="676275"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Vaccine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Due age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Max age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Dose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err="1" smtClean="0"/>
                        <a:t>Diluent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Route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Site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lang="en-IN" dirty="0" smtClean="0"/>
                        <a:t>BCG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At birth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Till</a:t>
                      </a:r>
                      <a:r>
                        <a:rPr lang="en-IN" baseline="0" dirty="0" smtClean="0"/>
                        <a:t>  one year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(0.05ml until</a:t>
                      </a:r>
                      <a:r>
                        <a:rPr lang="en-IN" baseline="0" dirty="0" smtClean="0"/>
                        <a:t> 1 month</a:t>
                      </a:r>
                      <a:r>
                        <a:rPr lang="en-IN" dirty="0" smtClean="0"/>
                        <a:t>) 0.1ml beyond</a:t>
                      </a:r>
                      <a:r>
                        <a:rPr lang="en-IN" baseline="0" dirty="0" smtClean="0"/>
                        <a:t> 1 month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Nacl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Intra-dermal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Upper</a:t>
                      </a:r>
                      <a:r>
                        <a:rPr lang="en-IN" baseline="0" dirty="0" smtClean="0"/>
                        <a:t> left arm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lang="en-IN" dirty="0" smtClean="0"/>
                        <a:t>Hepatitis</a:t>
                      </a:r>
                      <a:r>
                        <a:rPr lang="en-IN" baseline="0" dirty="0" smtClean="0"/>
                        <a:t>-B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At birth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Within</a:t>
                      </a:r>
                      <a:r>
                        <a:rPr lang="en-IN" baseline="0" dirty="0" smtClean="0"/>
                        <a:t> 24 hours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0.5ml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No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Intra muscular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Anto</a:t>
                      </a:r>
                      <a:r>
                        <a:rPr lang="en-IN" dirty="0" smtClean="0"/>
                        <a:t>-lateral side of mid thigh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lang="en-IN" dirty="0" smtClean="0"/>
                        <a:t>OPV-0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At birth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Within first 15 days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 drops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-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Oral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Oral</a:t>
                      </a:r>
                    </a:p>
                    <a:p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lang="en-IN" dirty="0" smtClean="0"/>
                        <a:t>OPV 1,2,3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At 6, 10, 14 weeks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Till 5 years of age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 drops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-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Oral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Oral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Pentavalent</a:t>
                      </a:r>
                      <a:r>
                        <a:rPr lang="en-IN" baseline="0" dirty="0" smtClean="0"/>
                        <a:t> 1, 2, 3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At 6, 10, 14 weeks</a:t>
                      </a:r>
                    </a:p>
                    <a:p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Till 1 years of age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0.5ml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No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Intra muscular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Anto</a:t>
                      </a:r>
                      <a:r>
                        <a:rPr lang="en-IN" dirty="0" smtClean="0"/>
                        <a:t>-lateral side of mid thigh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Rotaviruse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At 6, 10, 14 weeks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Till 1 years of age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5drops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No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Oral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Oral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lang="en-IN" dirty="0" smtClean="0"/>
                        <a:t>IPV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At 6, 14 weeks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Till 1 years of age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0.1ml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No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Intra-dermal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Upper arm Right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11222"/>
          </a:xfrm>
        </p:spPr>
        <p:txBody>
          <a:bodyPr/>
          <a:lstStyle/>
          <a:p>
            <a:r>
              <a:rPr lang="en-IN" sz="5400" b="1" dirty="0" smtClean="0"/>
              <a:t>NIS. </a:t>
            </a:r>
            <a:r>
              <a:rPr lang="en-IN" sz="4400" b="1" dirty="0" smtClean="0"/>
              <a:t>f</a:t>
            </a:r>
            <a:r>
              <a:rPr lang="en-IN" sz="4400" dirty="0" smtClean="0"/>
              <a:t>or Infants cont..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" y="1447800"/>
          <a:ext cx="9143995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5"/>
                <a:gridCol w="1306285"/>
                <a:gridCol w="1306285"/>
                <a:gridCol w="1306285"/>
                <a:gridCol w="1306285"/>
                <a:gridCol w="1306285"/>
                <a:gridCol w="130628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Vaccine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Due age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Max age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Dose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err="1" smtClean="0"/>
                        <a:t>Diluent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Route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Site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Measles/</a:t>
                      </a:r>
                      <a:r>
                        <a:rPr lang="en-IN" baseline="0" dirty="0" smtClean="0"/>
                        <a:t> MR-1</a:t>
                      </a:r>
                      <a:r>
                        <a:rPr lang="en-IN" baseline="30000" dirty="0" smtClean="0"/>
                        <a:t>st</a:t>
                      </a:r>
                      <a:r>
                        <a:rPr lang="en-IN" baseline="0" dirty="0" smtClean="0"/>
                        <a:t> dose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At 9-12 month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5 years of age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0.5ml 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Sterile water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Sub-</a:t>
                      </a:r>
                      <a:r>
                        <a:rPr lang="en-IN" dirty="0" err="1" smtClean="0"/>
                        <a:t>cutaneous</a:t>
                      </a:r>
                      <a:endParaRPr lang="en-IN" dirty="0" smtClean="0"/>
                    </a:p>
                    <a:p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Upper arm right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Japnese</a:t>
                      </a:r>
                      <a:r>
                        <a:rPr lang="en-IN" dirty="0" smtClean="0"/>
                        <a:t> encephalitis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At 9-12 month</a:t>
                      </a:r>
                    </a:p>
                    <a:p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15 years of age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0.5ml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Phosphate buffer solution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Sub-</a:t>
                      </a:r>
                      <a:r>
                        <a:rPr lang="en-IN" dirty="0" err="1" smtClean="0"/>
                        <a:t>cutaneous</a:t>
                      </a:r>
                      <a:endParaRPr lang="en-IN" dirty="0" smtClean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Upper arm left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Vit</a:t>
                      </a:r>
                      <a:r>
                        <a:rPr lang="en-IN" dirty="0" smtClean="0"/>
                        <a:t>-A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At</a:t>
                      </a:r>
                      <a:r>
                        <a:rPr lang="en-IN" baseline="0" dirty="0" smtClean="0"/>
                        <a:t> 9 months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5 years of age</a:t>
                      </a:r>
                    </a:p>
                    <a:p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1ml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-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Oral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Oral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290" y="0"/>
            <a:ext cx="7498080" cy="714356"/>
          </a:xfrm>
        </p:spPr>
        <p:txBody>
          <a:bodyPr>
            <a:normAutofit/>
          </a:bodyPr>
          <a:lstStyle/>
          <a:p>
            <a:r>
              <a:rPr lang="en-IN" dirty="0" smtClean="0"/>
              <a:t>NIS. for children cont..</a:t>
            </a:r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642917"/>
            <a:ext cx="9144000" cy="6215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IN" sz="4400" b="1" dirty="0" smtClean="0">
              <a:latin typeface="Calibri" pitchFamily="34" charset="0"/>
              <a:cs typeface="Calibri" pitchFamily="34" charset="0"/>
            </a:endParaRPr>
          </a:p>
          <a:p>
            <a:pPr algn="ctr">
              <a:buNone/>
            </a:pPr>
            <a:r>
              <a:rPr lang="en-IN" sz="5400" b="1" dirty="0" smtClean="0">
                <a:latin typeface="Calibri" pitchFamily="34" charset="0"/>
                <a:cs typeface="Calibri" pitchFamily="34" charset="0"/>
              </a:rPr>
              <a:t>Adverse </a:t>
            </a:r>
            <a:r>
              <a:rPr lang="en-IN" sz="5400" b="1" i="1" dirty="0" smtClean="0">
                <a:solidFill>
                  <a:schemeClr val="tx2"/>
                </a:solidFill>
              </a:rPr>
              <a:t>reactions</a:t>
            </a:r>
            <a:endParaRPr lang="en-IN" sz="5400" b="1" dirty="0" smtClean="0">
              <a:latin typeface="Calibri" pitchFamily="34" charset="0"/>
              <a:cs typeface="Calibri" pitchFamily="34" charset="0"/>
            </a:endParaRPr>
          </a:p>
          <a:p>
            <a:pPr algn="ctr">
              <a:buNone/>
            </a:pPr>
            <a:r>
              <a:rPr lang="en-IN" sz="5400" b="1" dirty="0" smtClean="0">
                <a:latin typeface="Calibri" pitchFamily="34" charset="0"/>
                <a:cs typeface="Calibri" pitchFamily="34" charset="0"/>
              </a:rPr>
              <a:t> &amp;</a:t>
            </a:r>
          </a:p>
          <a:p>
            <a:pPr algn="ctr">
              <a:buNone/>
            </a:pPr>
            <a:r>
              <a:rPr lang="en-IN" sz="5400" b="1" dirty="0" smtClean="0">
                <a:latin typeface="Calibri" pitchFamily="34" charset="0"/>
                <a:cs typeface="Calibri" pitchFamily="34" charset="0"/>
              </a:rPr>
              <a:t> Contraindication</a:t>
            </a:r>
            <a:endParaRPr lang="en-IN" sz="5400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Bacillus </a:t>
            </a:r>
            <a:r>
              <a:rPr lang="en-IN" b="1" dirty="0" err="1" smtClean="0"/>
              <a:t>Calmette</a:t>
            </a:r>
            <a:r>
              <a:rPr lang="en-IN" b="1" dirty="0" smtClean="0"/>
              <a:t> Guerin (BCG) vaccine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857364"/>
          <a:ext cx="9144000" cy="5000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488"/>
                <a:gridCol w="6286512"/>
              </a:tblGrid>
              <a:tr h="2083598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Adverse reactions</a:t>
                      </a:r>
                      <a:endParaRPr lang="en-IN" sz="2800" b="1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Local ulceration or discharging sinus;</a:t>
                      </a:r>
                    </a:p>
                    <a:p>
                      <a:r>
                        <a:rPr kumimoji="0" lang="en-IN" sz="2800" b="0" kern="1200" baseline="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axillary</a:t>
                      </a:r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lymphadenitis; disseminated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infection, </a:t>
                      </a:r>
                      <a:r>
                        <a:rPr kumimoji="0" lang="en-IN" sz="2800" b="0" kern="1200" baseline="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osteomyeltis</a:t>
                      </a:r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(in </a:t>
                      </a:r>
                      <a:r>
                        <a:rPr kumimoji="0" lang="en-IN" sz="2800" b="0" kern="1200" baseline="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immunodeficient</a:t>
                      </a:r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recipient)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Contraindication</a:t>
                      </a:r>
                      <a:endParaRPr lang="en-IN" sz="2800" b="1" i="1" dirty="0"/>
                    </a:p>
                  </a:txBody>
                  <a:tcPr>
                    <a:solidFill>
                      <a:srgbClr val="FC8D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Cellular immunodeficiency; symptomatic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HIV</a:t>
                      </a:r>
                    </a:p>
                  </a:txBody>
                  <a:tcPr>
                    <a:solidFill>
                      <a:srgbClr val="FC8D6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lang="en-IN" sz="2800" b="1" i="1" dirty="0" smtClean="0"/>
                        <a:t>Storage</a:t>
                      </a:r>
                      <a:endParaRPr lang="en-IN" sz="2800" b="1" i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2-8°C; sensitive to heat and light; discard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unused vaccine after 4 hr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Oral poliovirus (OPV) vaccine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857364"/>
          <a:ext cx="9144000" cy="5000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488"/>
                <a:gridCol w="6286512"/>
              </a:tblGrid>
              <a:tr h="2083598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Adverse reactions</a:t>
                      </a:r>
                      <a:endParaRPr lang="en-IN" sz="2800" b="1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Vaccine derived poliovirus; vaccine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associated paralytic </a:t>
                      </a:r>
                      <a:r>
                        <a:rPr kumimoji="0" lang="en-IN" sz="2800" b="0" kern="1200" baseline="0" dirty="0" err="1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poliomyeltis</a:t>
                      </a:r>
                      <a:endParaRPr kumimoji="0" lang="en-IN" sz="2800" b="0" kern="1200" baseline="0" dirty="0" smtClean="0">
                        <a:solidFill>
                          <a:schemeClr val="tx2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Contraindication</a:t>
                      </a:r>
                      <a:endParaRPr lang="en-IN" sz="2800" b="1" i="1" dirty="0"/>
                    </a:p>
                  </a:txBody>
                  <a:tcPr>
                    <a:solidFill>
                      <a:srgbClr val="FC8D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Inherited or acquired immunodeficiency;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symptomatic HIV</a:t>
                      </a:r>
                    </a:p>
                  </a:txBody>
                  <a:tcPr>
                    <a:solidFill>
                      <a:srgbClr val="FC8D6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lang="en-IN" sz="2800" b="1" i="1" dirty="0" smtClean="0"/>
                        <a:t>Storage</a:t>
                      </a:r>
                      <a:endParaRPr lang="en-IN" sz="2800" b="1" i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i="1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Storage 2-8°C; sensitive to heat;   </a:t>
                      </a:r>
                    </a:p>
                    <a:p>
                      <a:r>
                        <a:rPr kumimoji="0" lang="en-IN" sz="2800" b="0" i="1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use vaccine vial </a:t>
                      </a:r>
                      <a:r>
                        <a:rPr kumimoji="0" lang="en-IN" sz="2800" b="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monitor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err="1" smtClean="0"/>
              <a:t>Pentavalent</a:t>
            </a:r>
            <a:r>
              <a:rPr lang="en-IN" b="1" dirty="0" smtClean="0"/>
              <a:t> vaccine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857364"/>
          <a:ext cx="9144000" cy="4683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488"/>
                <a:gridCol w="6286512"/>
              </a:tblGrid>
              <a:tr h="1000132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Adverse reactions</a:t>
                      </a:r>
                      <a:endParaRPr lang="en-IN" sz="2800" b="1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Local pain, swelling, fever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Contraindication</a:t>
                      </a:r>
                      <a:endParaRPr lang="en-IN" sz="2800" b="1" i="1" dirty="0"/>
                    </a:p>
                  </a:txBody>
                  <a:tcPr>
                    <a:solidFill>
                      <a:srgbClr val="FC8D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(</a:t>
                      </a:r>
                      <a:r>
                        <a:rPr kumimoji="0" lang="en-IN" sz="2800" b="0" kern="1200" baseline="0" dirty="0" err="1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</a:t>
                      </a:r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) Progressive neurological disease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(administer DT or </a:t>
                      </a:r>
                      <a:r>
                        <a:rPr kumimoji="0" lang="en-IN" sz="2800" b="0" kern="1200" baseline="0" dirty="0" err="1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dT</a:t>
                      </a:r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instead); (ii) anaphylaxis after previous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dose; (iii) encephalopathy within 7 days of previous dose</a:t>
                      </a:r>
                    </a:p>
                  </a:txBody>
                  <a:tcPr>
                    <a:solidFill>
                      <a:srgbClr val="FC8D6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lang="en-IN" sz="2800" b="1" i="1" dirty="0" smtClean="0"/>
                        <a:t>Storage</a:t>
                      </a:r>
                      <a:endParaRPr lang="en-IN" sz="2800" b="1" i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2-8°C; sensitive to light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Measles Vaccine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857364"/>
          <a:ext cx="9144000" cy="4683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488"/>
                <a:gridCol w="6286512"/>
              </a:tblGrid>
              <a:tr h="1000132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Adverse reactions</a:t>
                      </a:r>
                      <a:endParaRPr lang="en-IN" sz="2800" b="1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Fever, transient macular rash ('measles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like' illness) 5-10 days later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Contraindication</a:t>
                      </a:r>
                      <a:endParaRPr lang="en-IN" sz="2800" b="1" i="1" dirty="0"/>
                    </a:p>
                  </a:txBody>
                  <a:tcPr>
                    <a:solidFill>
                      <a:srgbClr val="FC8D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(</a:t>
                      </a:r>
                      <a:r>
                        <a:rPr kumimoji="0" lang="en-IN" sz="2800" b="0" kern="1200" baseline="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</a:t>
                      </a:r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) Immunosuppressive therapy (e.g.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high dose corticosteroids);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(ii) malignancy; (iii) severe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immunodeficiency</a:t>
                      </a:r>
                      <a:endParaRPr kumimoji="0" lang="en-IN" sz="2800" b="0" i="1" kern="1200" baseline="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(iv) untreated tuberculosis</a:t>
                      </a:r>
                    </a:p>
                  </a:txBody>
                  <a:tcPr>
                    <a:solidFill>
                      <a:srgbClr val="FC8D6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lang="en-IN" sz="2800" b="1" i="1" dirty="0" smtClean="0"/>
                        <a:t>Storage</a:t>
                      </a:r>
                      <a:endParaRPr lang="en-IN" sz="2800" b="1" i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2-8°C; sensitive to heat and light; use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within 4-6 hrs of reconstitution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Rotavirus vaccine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857364"/>
          <a:ext cx="9144000" cy="3917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488"/>
                <a:gridCol w="6286512"/>
              </a:tblGrid>
              <a:tr h="1000132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Adverse reactions</a:t>
                      </a:r>
                      <a:endParaRPr lang="en-IN" sz="2800" b="1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800" b="0" baseline="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Intussusception</a:t>
                      </a:r>
                      <a:r>
                        <a:rPr lang="en-IN" sz="280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(rare)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Contraindication</a:t>
                      </a:r>
                      <a:endParaRPr lang="en-IN" sz="2800" b="1" i="1" dirty="0"/>
                    </a:p>
                  </a:txBody>
                  <a:tcPr>
                    <a:solidFill>
                      <a:srgbClr val="FC8D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IN" sz="2800" b="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l"/>
                      <a:r>
                        <a:rPr lang="en-IN" sz="280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Past history of </a:t>
                      </a:r>
                      <a:r>
                        <a:rPr lang="en-IN" sz="2800" b="0" baseline="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intussusception</a:t>
                      </a:r>
                      <a:r>
                        <a:rPr lang="en-IN" sz="280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; severe</a:t>
                      </a:r>
                    </a:p>
                    <a:p>
                      <a:pPr algn="l"/>
                      <a:r>
                        <a:rPr lang="en-IN" sz="280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immunodeficiency</a:t>
                      </a:r>
                      <a:endParaRPr kumimoji="0" lang="en-IN" sz="2800" b="0" kern="1200" baseline="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solidFill>
                      <a:srgbClr val="FC8D6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lang="en-IN" sz="2800" b="1" i="1" dirty="0" smtClean="0"/>
                        <a:t>Storage</a:t>
                      </a:r>
                      <a:endParaRPr lang="en-IN" sz="2800" b="1" i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2-8°C; do not freeze; protect from light;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use immediately after reconstitution or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opening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2285992"/>
            <a:ext cx="7498080" cy="3962408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 smtClean="0"/>
              <a:t>Immunization Programme</a:t>
            </a:r>
            <a:endParaRPr lang="en-IN" sz="48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Mission </a:t>
            </a:r>
            <a:r>
              <a:rPr lang="en-IN" b="1" dirty="0" err="1" smtClean="0"/>
              <a:t>Indradhanush</a:t>
            </a:r>
            <a:r>
              <a:rPr lang="en-IN" b="1" dirty="0" smtClean="0"/>
              <a:t> 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   To strengthen and re-energize the immunization programme and achieve full coverage at rapid pace, The Govt. of India launched </a:t>
            </a:r>
            <a:r>
              <a:rPr lang="en-IN" b="1" i="1" dirty="0" smtClean="0">
                <a:solidFill>
                  <a:srgbClr val="FF0000"/>
                </a:solidFill>
              </a:rPr>
              <a:t>‘Mission -</a:t>
            </a:r>
            <a:r>
              <a:rPr lang="en-IN" b="1" i="1" dirty="0" err="1" smtClean="0">
                <a:solidFill>
                  <a:srgbClr val="FF0000"/>
                </a:solidFill>
              </a:rPr>
              <a:t>Indradhanush</a:t>
            </a:r>
            <a:r>
              <a:rPr lang="en-IN" b="1" i="1" dirty="0" smtClean="0">
                <a:solidFill>
                  <a:srgbClr val="FF0000"/>
                </a:solidFill>
              </a:rPr>
              <a:t>’ </a:t>
            </a:r>
            <a:r>
              <a:rPr lang="en-IN" dirty="0" smtClean="0"/>
              <a:t>in December 2014.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It aims to immunize all children under the age of 2 years, as well as all pregnant women, against seven vaccine preventable diseases.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000108"/>
            <a:ext cx="7498080" cy="5248292"/>
          </a:xfrm>
        </p:spPr>
        <p:txBody>
          <a:bodyPr/>
          <a:lstStyle/>
          <a:p>
            <a:r>
              <a:rPr lang="en-IN" dirty="0" smtClean="0"/>
              <a:t>7 colours of </a:t>
            </a:r>
            <a:r>
              <a:rPr lang="en-IN" dirty="0" err="1" smtClean="0"/>
              <a:t>Indradhanush</a:t>
            </a:r>
            <a:r>
              <a:rPr lang="en-IN" dirty="0" smtClean="0"/>
              <a:t> represents prevention against 7 diseases i.e.  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00166" y="2143112"/>
          <a:ext cx="7358082" cy="45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281"/>
                <a:gridCol w="6495801"/>
              </a:tblGrid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dirty="0" err="1" smtClean="0"/>
                        <a:t>S.no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Disease</a:t>
                      </a:r>
                      <a:endParaRPr lang="en-IN" dirty="0"/>
                    </a:p>
                  </a:txBody>
                  <a:tcPr/>
                </a:tc>
              </a:tr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1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Diphtheria</a:t>
                      </a:r>
                      <a:endParaRPr lang="en-IN" sz="2400" b="1" dirty="0"/>
                    </a:p>
                  </a:txBody>
                  <a:tcPr/>
                </a:tc>
              </a:tr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2</a:t>
                      </a:r>
                      <a:endParaRPr lang="en-IN" sz="2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Tetanus</a:t>
                      </a:r>
                      <a:endParaRPr lang="en-IN" sz="2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3</a:t>
                      </a:r>
                      <a:endParaRPr lang="en-IN" sz="2400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err="1" smtClean="0"/>
                        <a:t>Pertusis</a:t>
                      </a:r>
                      <a:endParaRPr lang="en-IN" sz="2400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4</a:t>
                      </a:r>
                      <a:endParaRPr lang="en-IN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Polio</a:t>
                      </a:r>
                      <a:endParaRPr lang="en-IN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5</a:t>
                      </a:r>
                      <a:endParaRPr lang="en-IN" sz="24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Tuberculosis</a:t>
                      </a:r>
                      <a:endParaRPr lang="en-IN" sz="24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6</a:t>
                      </a:r>
                      <a:endParaRPr lang="en-IN" sz="24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Measles</a:t>
                      </a:r>
                      <a:endParaRPr lang="en-IN" sz="24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7</a:t>
                      </a:r>
                      <a:endParaRPr lang="en-IN" sz="2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Hep-B</a:t>
                      </a:r>
                      <a:endParaRPr lang="en-IN" sz="2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4414" y="285728"/>
            <a:ext cx="7719274" cy="6357982"/>
          </a:xfrm>
        </p:spPr>
        <p:txBody>
          <a:bodyPr/>
          <a:lstStyle/>
          <a:p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Newer vaccines added in Mission </a:t>
            </a:r>
            <a:r>
              <a:rPr lang="en-IN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Indradhanush</a:t>
            </a:r>
            <a:r>
              <a:rPr lang="en-IN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are:</a:t>
            </a:r>
          </a:p>
          <a:p>
            <a:endParaRPr lang="en-IN" dirty="0" smtClean="0"/>
          </a:p>
          <a:p>
            <a:pPr marL="653796" indent="-571500" algn="ctr">
              <a:buFont typeface="+mj-lt"/>
              <a:buAutoNum type="romanUcPeriod"/>
            </a:pPr>
            <a:r>
              <a:rPr lang="en-IN" dirty="0" smtClean="0"/>
              <a:t>IPV</a:t>
            </a:r>
          </a:p>
          <a:p>
            <a:pPr marL="653796" indent="-571500" algn="ctr">
              <a:buFont typeface="+mj-lt"/>
              <a:buAutoNum type="romanUcPeriod"/>
            </a:pPr>
            <a:r>
              <a:rPr lang="en-IN" dirty="0" err="1" smtClean="0"/>
              <a:t>Rota</a:t>
            </a:r>
            <a:r>
              <a:rPr lang="en-IN" dirty="0" smtClean="0"/>
              <a:t> </a:t>
            </a:r>
            <a:r>
              <a:rPr lang="en-IN" dirty="0" err="1" smtClean="0"/>
              <a:t>viruse</a:t>
            </a:r>
            <a:endParaRPr lang="en-IN" dirty="0" smtClean="0"/>
          </a:p>
          <a:p>
            <a:pPr marL="653796" indent="-571500" algn="ctr">
              <a:buFont typeface="+mj-lt"/>
              <a:buAutoNum type="romanUcPeriod"/>
            </a:pPr>
            <a:r>
              <a:rPr lang="en-IN" dirty="0" smtClean="0"/>
              <a:t>Japanese encephalitis</a:t>
            </a:r>
          </a:p>
          <a:p>
            <a:pPr marL="653796" indent="-571500" algn="ctr">
              <a:buFont typeface="+mj-lt"/>
              <a:buAutoNum type="romanUcPeriod"/>
            </a:pPr>
            <a:r>
              <a:rPr lang="en-IN" dirty="0" err="1" smtClean="0"/>
              <a:t>Pnuemococcal</a:t>
            </a:r>
            <a:r>
              <a:rPr lang="en-IN" dirty="0" smtClean="0"/>
              <a:t> vaccine</a:t>
            </a:r>
          </a:p>
          <a:p>
            <a:pPr marL="653796" indent="-571500" algn="ctr">
              <a:buFont typeface="+mj-lt"/>
              <a:buAutoNum type="romanUcPeriod"/>
            </a:pPr>
            <a:r>
              <a:rPr lang="en-IN" dirty="0" err="1" smtClean="0"/>
              <a:t>Haemophilus</a:t>
            </a:r>
            <a:r>
              <a:rPr lang="en-IN" dirty="0" smtClean="0"/>
              <a:t> </a:t>
            </a:r>
            <a:r>
              <a:rPr lang="en-IN" dirty="0" err="1" smtClean="0"/>
              <a:t>influenzae</a:t>
            </a:r>
            <a:r>
              <a:rPr lang="en-IN" dirty="0" smtClean="0"/>
              <a:t> type B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Intensified Mission-</a:t>
            </a:r>
            <a:r>
              <a:rPr lang="en-IN" dirty="0" err="1" smtClean="0"/>
              <a:t>Indradhanush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447800"/>
            <a:ext cx="8505092" cy="4800600"/>
          </a:xfrm>
        </p:spPr>
        <p:txBody>
          <a:bodyPr/>
          <a:lstStyle/>
          <a:p>
            <a:pPr algn="just"/>
            <a:r>
              <a:rPr lang="en-IN" dirty="0" smtClean="0"/>
              <a:t>To further intensify immunization programme, Govt. of India launched </a:t>
            </a:r>
            <a:r>
              <a:rPr lang="en-IN" b="1" i="1" dirty="0" smtClean="0">
                <a:solidFill>
                  <a:srgbClr val="FF0000"/>
                </a:solidFill>
              </a:rPr>
              <a:t>‘Intensified Mission-</a:t>
            </a:r>
            <a:r>
              <a:rPr lang="en-IN" b="1" i="1" dirty="0" err="1" smtClean="0">
                <a:solidFill>
                  <a:srgbClr val="FF0000"/>
                </a:solidFill>
              </a:rPr>
              <a:t>Indradhanush</a:t>
            </a:r>
            <a:r>
              <a:rPr lang="en-IN" b="1" i="1" dirty="0" smtClean="0">
                <a:solidFill>
                  <a:srgbClr val="FF0000"/>
                </a:solidFill>
              </a:rPr>
              <a:t>’  </a:t>
            </a:r>
            <a:r>
              <a:rPr lang="en-IN" dirty="0" smtClean="0"/>
              <a:t>in 2017. Which aims to reach each every child </a:t>
            </a:r>
            <a:r>
              <a:rPr lang="en-IN" dirty="0" err="1" smtClean="0"/>
              <a:t>upto</a:t>
            </a:r>
            <a:r>
              <a:rPr lang="en-IN" dirty="0" smtClean="0"/>
              <a:t> 2 years of age and all those pregnant women who have been left uncovered under routine immunization programme.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Other vaccines-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1557782"/>
              </p:ext>
            </p:extLst>
          </p:nvPr>
        </p:nvGraphicFramePr>
        <p:xfrm>
          <a:off x="628650" y="1825625"/>
          <a:ext cx="7886700" cy="316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/>
                <a:gridCol w="39433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Typhoid vaccine (</a:t>
                      </a:r>
                      <a:r>
                        <a:rPr lang="en-US" dirty="0" err="1" smtClean="0"/>
                        <a:t>vipolysaccharide</a:t>
                      </a:r>
                      <a:r>
                        <a:rPr lang="en-US" dirty="0" smtClean="0"/>
                        <a:t> vaccine )</a:t>
                      </a:r>
                      <a:endParaRPr lang="en-IN" dirty="0"/>
                    </a:p>
                  </a:txBody>
                  <a:tcPr marL="96163" marR="9616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Age above 2 years , single dose , repeat every</a:t>
                      </a:r>
                      <a:r>
                        <a:rPr lang="en-US" baseline="0" dirty="0" smtClean="0"/>
                        <a:t> 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baseline="0" dirty="0" smtClean="0"/>
                        <a:t>  year.</a:t>
                      </a:r>
                      <a:endParaRPr lang="en-IN" dirty="0"/>
                    </a:p>
                  </a:txBody>
                  <a:tcPr marL="96163" marR="9616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Cervical cancer vaccine (</a:t>
                      </a:r>
                      <a:r>
                        <a:rPr lang="en-US" dirty="0" err="1" smtClean="0"/>
                        <a:t>Cervarix</a:t>
                      </a:r>
                      <a:r>
                        <a:rPr lang="en-US" dirty="0" smtClean="0"/>
                        <a:t>)</a:t>
                      </a:r>
                      <a:endParaRPr lang="en-IN" dirty="0"/>
                    </a:p>
                  </a:txBody>
                  <a:tcPr marL="96163" marR="96163"/>
                </a:tc>
                <a:tc>
                  <a:txBody>
                    <a:bodyPr/>
                    <a:lstStyle/>
                    <a:p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People aged 9 to 14 years can be given two doses, six months apart. Above 15 years</a:t>
                      </a:r>
                      <a:r>
                        <a:rPr kumimoji="0" lang="en-US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three dose </a:t>
                      </a:r>
                      <a:r>
                        <a:rPr kumimoji="0" lang="en-US" b="0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recomanded</a:t>
                      </a:r>
                      <a:r>
                        <a:rPr kumimoji="0" lang="en-US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dirty="0"/>
                    </a:p>
                  </a:txBody>
                  <a:tcPr marL="96163" marR="9616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Cholera vaccine</a:t>
                      </a:r>
                      <a:r>
                        <a:rPr lang="en-US" baseline="0" dirty="0" smtClean="0"/>
                        <a:t> (</a:t>
                      </a:r>
                      <a:r>
                        <a:rPr kumimoji="0" lang="en-IN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Dukoral</a:t>
                      </a:r>
                      <a:r>
                        <a:rPr lang="en-US" baseline="0" dirty="0" smtClean="0"/>
                        <a:t>)</a:t>
                      </a:r>
                      <a:endParaRPr lang="en-IN" dirty="0"/>
                    </a:p>
                  </a:txBody>
                  <a:tcPr marL="96163" marR="96163"/>
                </a:tc>
                <a:tc>
                  <a:txBody>
                    <a:bodyPr/>
                    <a:lstStyle/>
                    <a:p>
                      <a:r>
                        <a:rPr kumimoji="0" lang="en-IN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Mainly used for travellers, </a:t>
                      </a:r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individuals over the age of 2 years, </a:t>
                      </a:r>
                      <a:r>
                        <a:rPr kumimoji="0" lang="en-IN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dose (gap not more than 06 months)</a:t>
                      </a:r>
                      <a:endParaRPr lang="en-IN" dirty="0"/>
                    </a:p>
                  </a:txBody>
                  <a:tcPr marL="96163" marR="9616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Rabies</a:t>
                      </a:r>
                      <a:r>
                        <a:rPr lang="en-US" baseline="0" dirty="0" smtClean="0"/>
                        <a:t> vaccine </a:t>
                      </a:r>
                      <a:endParaRPr lang="en-IN" dirty="0"/>
                    </a:p>
                  </a:txBody>
                  <a:tcPr marL="96163" marR="9616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At any age.</a:t>
                      </a:r>
                      <a:r>
                        <a:rPr lang="en-US" baseline="0" dirty="0" smtClean="0"/>
                        <a:t> (post exposure)</a:t>
                      </a:r>
                      <a:r>
                        <a:rPr lang="en-US" dirty="0" smtClean="0"/>
                        <a:t>0,3,7,14,28</a:t>
                      </a:r>
                      <a:endParaRPr lang="en-IN" dirty="0"/>
                    </a:p>
                  </a:txBody>
                  <a:tcPr marL="96163" marR="9616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Covid</a:t>
                      </a:r>
                      <a:r>
                        <a:rPr lang="en-US" dirty="0" smtClean="0"/>
                        <a:t> vaccine</a:t>
                      </a:r>
                      <a:r>
                        <a:rPr lang="en-US" baseline="0" dirty="0" smtClean="0"/>
                        <a:t> </a:t>
                      </a:r>
                      <a:endParaRPr lang="en-IN" dirty="0"/>
                    </a:p>
                  </a:txBody>
                  <a:tcPr marL="96163" marR="9616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Age above</a:t>
                      </a:r>
                      <a:r>
                        <a:rPr lang="en-US" baseline="0" dirty="0" smtClean="0"/>
                        <a:t> 6months . 1dose.</a:t>
                      </a:r>
                      <a:endParaRPr lang="en-IN" dirty="0"/>
                    </a:p>
                  </a:txBody>
                  <a:tcPr marL="96163" marR="9616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Pneumococcal vaccine</a:t>
                      </a:r>
                      <a:endParaRPr lang="en-IN" dirty="0"/>
                    </a:p>
                  </a:txBody>
                  <a:tcPr marL="96163" marR="9616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Babies,</a:t>
                      </a:r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(1st dose at 12 weeks and a booster dose at 1 year)</a:t>
                      </a:r>
                    </a:p>
                    <a:p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Adults</a:t>
                      </a:r>
                      <a:r>
                        <a:rPr kumimoji="0" lang="en-US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(65 and above 1 dose.)</a:t>
                      </a:r>
                      <a:endParaRPr lang="en-IN" dirty="0"/>
                    </a:p>
                  </a:txBody>
                  <a:tcPr marL="96163" marR="9616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85358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dirty="0" smtClean="0"/>
              <a:t>      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dirty="0" smtClean="0"/>
              <a:t>                  </a:t>
            </a:r>
            <a:r>
              <a:rPr lang="en-IN" sz="6600" dirty="0" smtClean="0">
                <a:latin typeface="Calibri" pitchFamily="34" charset="0"/>
                <a:cs typeface="Calibri" pitchFamily="34" charset="0"/>
              </a:rPr>
              <a:t>    End</a:t>
            </a:r>
            <a:endParaRPr lang="en-IN" sz="6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</TotalTime>
  <Words>1042</Words>
  <Application>Microsoft Office PowerPoint</Application>
  <PresentationFormat>On-screen Show (4:3)</PresentationFormat>
  <Paragraphs>266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Arial Black</vt:lpstr>
      <vt:lpstr>Calibri</vt:lpstr>
      <vt:lpstr>Calibri Light</vt:lpstr>
      <vt:lpstr>Times New Roman</vt:lpstr>
      <vt:lpstr>Wingdings</vt:lpstr>
      <vt:lpstr>Office Theme</vt:lpstr>
      <vt:lpstr>Role of Vaccine in disease control</vt:lpstr>
      <vt:lpstr>Disease control</vt:lpstr>
      <vt:lpstr>Elimination vs eradication</vt:lpstr>
      <vt:lpstr>Vaccine </vt:lpstr>
      <vt:lpstr>PowerPoint Presentation</vt:lpstr>
      <vt:lpstr>Types of vaccines </vt:lpstr>
      <vt:lpstr>PowerPoint Presentation</vt:lpstr>
      <vt:lpstr>Immunization</vt:lpstr>
      <vt:lpstr>PowerPoint Presentation</vt:lpstr>
      <vt:lpstr>Herd immunity</vt:lpstr>
      <vt:lpstr>PowerPoint Presentation</vt:lpstr>
      <vt:lpstr>Vaccine Preventable Diseases:</vt:lpstr>
      <vt:lpstr>National Immunization Schedule</vt:lpstr>
      <vt:lpstr>National Immunization Schedule. For pregnant women</vt:lpstr>
      <vt:lpstr>NIS. for Infants</vt:lpstr>
      <vt:lpstr>NIS. for Infants cont..</vt:lpstr>
      <vt:lpstr>NIS. for children cont..</vt:lpstr>
      <vt:lpstr>PowerPoint Presentation</vt:lpstr>
      <vt:lpstr>Bacillus Calmette Guerin (BCG) vaccine</vt:lpstr>
      <vt:lpstr>Oral poliovirus (OPV) vaccine</vt:lpstr>
      <vt:lpstr>Pentavalent vaccine</vt:lpstr>
      <vt:lpstr>Measles Vaccine</vt:lpstr>
      <vt:lpstr>Rotavirus vaccine</vt:lpstr>
      <vt:lpstr>PowerPoint Presentation</vt:lpstr>
      <vt:lpstr>Mission Indradhanush </vt:lpstr>
      <vt:lpstr>PowerPoint Presentation</vt:lpstr>
      <vt:lpstr>PowerPoint Presentation</vt:lpstr>
      <vt:lpstr>Intensified Mission-Indradhanush</vt:lpstr>
      <vt:lpstr>Other vaccines-</vt:lpstr>
      <vt:lpstr> 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Immunization</dc:title>
  <dc:creator>win 10</dc:creator>
  <cp:lastModifiedBy>HP</cp:lastModifiedBy>
  <cp:revision>35</cp:revision>
  <dcterms:created xsi:type="dcterms:W3CDTF">2019-01-08T16:46:07Z</dcterms:created>
  <dcterms:modified xsi:type="dcterms:W3CDTF">2024-06-14T08:06:01Z</dcterms:modified>
</cp:coreProperties>
</file>