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256" r:id="rId2"/>
    <p:sldId id="357" r:id="rId3"/>
    <p:sldId id="358" r:id="rId4"/>
    <p:sldId id="359" r:id="rId5"/>
    <p:sldId id="360" r:id="rId6"/>
    <p:sldId id="361" r:id="rId7"/>
    <p:sldId id="362" r:id="rId8"/>
    <p:sldId id="363" r:id="rId9"/>
    <p:sldId id="364" r:id="rId10"/>
    <p:sldId id="365" r:id="rId11"/>
    <p:sldId id="366" r:id="rId12"/>
    <p:sldId id="368" r:id="rId13"/>
    <p:sldId id="369"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8" r:id="rId28"/>
    <p:sldId id="319" r:id="rId29"/>
    <p:sldId id="320" r:id="rId30"/>
    <p:sldId id="317" r:id="rId31"/>
    <p:sldId id="257" r:id="rId32"/>
    <p:sldId id="258" r:id="rId33"/>
    <p:sldId id="278" r:id="rId34"/>
    <p:sldId id="279" r:id="rId35"/>
    <p:sldId id="280" r:id="rId36"/>
    <p:sldId id="259" r:id="rId37"/>
    <p:sldId id="261" r:id="rId38"/>
    <p:sldId id="262" r:id="rId39"/>
    <p:sldId id="264" r:id="rId40"/>
    <p:sldId id="263"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265" r:id="rId57"/>
    <p:sldId id="287" r:id="rId58"/>
    <p:sldId id="282" r:id="rId59"/>
    <p:sldId id="286" r:id="rId60"/>
    <p:sldId id="285" r:id="rId61"/>
    <p:sldId id="266" r:id="rId62"/>
    <p:sldId id="267" r:id="rId63"/>
    <p:sldId id="268" r:id="rId64"/>
    <p:sldId id="270" r:id="rId65"/>
    <p:sldId id="271" r:id="rId66"/>
    <p:sldId id="272" r:id="rId67"/>
    <p:sldId id="273" r:id="rId68"/>
    <p:sldId id="274" r:id="rId69"/>
    <p:sldId id="275" r:id="rId70"/>
    <p:sldId id="277"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9" r:id="rId92"/>
    <p:sldId id="350" r:id="rId93"/>
    <p:sldId id="351" r:id="rId94"/>
    <p:sldId id="352" r:id="rId95"/>
    <p:sldId id="353" r:id="rId96"/>
    <p:sldId id="354" r:id="rId97"/>
    <p:sldId id="355" r:id="rId98"/>
    <p:sldId id="356" r:id="rId99"/>
    <p:sldId id="276" r:id="rId100"/>
    <p:sldId id="348"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29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9D3082-5B6F-4C8E-B9A1-506C783C43F5}" type="datetimeFigureOut">
              <a:rPr lang="en-IN" smtClean="0"/>
              <a:pPr/>
              <a:t>15-06-2022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4F9258-20E5-4A1A-84A1-BC154229027A}"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28A5FC7-B0F3-4981-BBE8-2D2829F5898F}" type="slidenum">
              <a:rPr lang="en-IN" smtClean="0"/>
              <a:pPr/>
              <a:t>54</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C4F9258-20E5-4A1A-84A1-BC154229027A}" type="slidenum">
              <a:rPr lang="en-IN" smtClean="0"/>
              <a:pPr/>
              <a:t>61</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C4F9258-20E5-4A1A-84A1-BC154229027A}" type="slidenum">
              <a:rPr lang="en-IN" smtClean="0"/>
              <a:pPr/>
              <a:t>83</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C4F9258-20E5-4A1A-84A1-BC154229027A}" type="slidenum">
              <a:rPr lang="en-IN" smtClean="0"/>
              <a:pPr/>
              <a:t>98</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Notes Placeholder"/>
          <p:cNvSpPr>
            <a:spLocks noGrp="1"/>
          </p:cNvSpPr>
          <p:nvPr>
            <p:ph type="body" idx="1"/>
          </p:nvPr>
        </p:nvSpPr>
        <p:spPr bwMode="auto">
          <a:xfrm>
            <a:off x="-1610612736" y="-2147483648"/>
            <a:ext cx="0" cy="0"/>
          </a:xfrm>
          <a:prstGeom prst="rect">
            <a:avLst/>
          </a:prstGeom>
          <a:noFill/>
          <a:ln>
            <a:miter lim="800000"/>
            <a:headEnd/>
            <a:tailEnd/>
          </a:ln>
        </p:spPr>
        <p:txBody>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6AED34-FB54-43D4-8FA4-A8979740B1B1}" type="datetimeFigureOut">
              <a:rPr lang="en-IN" smtClean="0"/>
              <a:pPr/>
              <a:t>15-06-2022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0C89C27-5FB9-4702-9858-B9EFE5AA54CD}"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AED34-FB54-43D4-8FA4-A8979740B1B1}" type="datetimeFigureOut">
              <a:rPr lang="en-IN" smtClean="0"/>
              <a:pPr/>
              <a:t>15-06-2022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89C27-5FB9-4702-9858-B9EFE5AA54C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6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17" Type="http://schemas.openxmlformats.org/officeDocument/2006/relationships/image" Target="../media/image73.png"/><Relationship Id="rId2" Type="http://schemas.openxmlformats.org/officeDocument/2006/relationships/notesSlide" Target="../notesSlides/notesSlide8.xml"/><Relationship Id="rId16"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5" Type="http://schemas.openxmlformats.org/officeDocument/2006/relationships/image" Target="../media/image7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8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9144000" cy="6857999"/>
          </a:xfrm>
        </p:spPr>
        <p:txBody>
          <a:bodyPr>
            <a:noAutofit/>
          </a:bodyPr>
          <a:lstStyle/>
          <a:p>
            <a:r>
              <a:rPr lang="en-US" sz="9600" b="1" dirty="0" smtClean="0">
                <a:solidFill>
                  <a:srgbClr val="FF0000"/>
                </a:solidFill>
                <a:latin typeface="Times New Roman" pitchFamily="18" charset="0"/>
                <a:cs typeface="Times New Roman" pitchFamily="18" charset="0"/>
              </a:rPr>
              <a:t>HEALTH EDUCATION</a:t>
            </a:r>
            <a:endParaRPr lang="en-IN" sz="9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HEALTH EDUCATION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“Process of bringing scientific knowledge on health to the people to bring about changes in their knowledge, attitude and behavior for betterment of their health and health of community in which they live.”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OBJECTIVES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To encourage the people to adopt healthy lifestyles.</a:t>
            </a:r>
          </a:p>
          <a:p>
            <a:pPr marL="514350" indent="-514350">
              <a:buFont typeface="+mj-lt"/>
              <a:buAutoNum type="arabicPeriod"/>
            </a:pPr>
            <a:r>
              <a:rPr lang="en-US" dirty="0" smtClean="0">
                <a:latin typeface="Times New Roman" pitchFamily="18" charset="0"/>
                <a:cs typeface="Times New Roman" pitchFamily="18" charset="0"/>
              </a:rPr>
              <a:t>To encourage them to make best use of available health services.</a:t>
            </a:r>
          </a:p>
          <a:p>
            <a:pPr marL="514350" indent="-514350">
              <a:buFont typeface="+mj-lt"/>
              <a:buAutoNum type="arabicPeriod"/>
            </a:pPr>
            <a:r>
              <a:rPr lang="en-US" dirty="0" smtClean="0">
                <a:latin typeface="Times New Roman" pitchFamily="18" charset="0"/>
                <a:cs typeface="Times New Roman" pitchFamily="18" charset="0"/>
              </a:rPr>
              <a:t>To encourage them to change their attitude towards their own health.</a:t>
            </a:r>
          </a:p>
          <a:p>
            <a:pPr marL="514350" indent="-514350">
              <a:buFont typeface="+mj-lt"/>
              <a:buAutoNum type="arabicPeriod"/>
            </a:pPr>
            <a:r>
              <a:rPr lang="en-US" dirty="0" smtClean="0">
                <a:latin typeface="Times New Roman" pitchFamily="18" charset="0"/>
                <a:cs typeface="Times New Roman" pitchFamily="18" charset="0"/>
              </a:rPr>
              <a:t>To improve health of family and community at large.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HEALTH EDUCATION VERSUS HEALTH PROPAGANDA</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600200"/>
          <a:ext cx="9144000" cy="49682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US" sz="2000" dirty="0" smtClean="0">
                          <a:latin typeface="Times New Roman" pitchFamily="18" charset="0"/>
                          <a:cs typeface="Times New Roman" pitchFamily="18" charset="0"/>
                        </a:rPr>
                        <a:t>HEALTH EDUCATION</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HEALTH PROPAGANDA</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Knowledge is actively acquired</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Knowledge is passively acquired</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Makes people</a:t>
                      </a:r>
                      <a:r>
                        <a:rPr lang="en-US" sz="2000" baseline="0" dirty="0" smtClean="0">
                          <a:latin typeface="Times New Roman" pitchFamily="18" charset="0"/>
                          <a:cs typeface="Times New Roman" pitchFamily="18" charset="0"/>
                        </a:rPr>
                        <a:t> to think before acting</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Prevents thinking because of readymade information</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Mainly concerned with betterment of life.</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Concerned with sale of product.</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Appeals to reason.</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Appeals to consumer emotions.</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Aims at improvement of health.</a:t>
                      </a:r>
                      <a:endParaRPr lang="en-IN"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Aims to derive profit.</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Aims at changing attitude and behavior of people.</a:t>
                      </a:r>
                      <a:endParaRPr lang="en-IN"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Does not aims at changing attitude and behavior of people.</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Discipline primitive desires.</a:t>
                      </a:r>
                      <a:endParaRPr lang="en-IN"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Stimulates primitive desires</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Behavior concerned.</a:t>
                      </a:r>
                      <a:endParaRPr lang="en-IN"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Information</a:t>
                      </a:r>
                      <a:r>
                        <a:rPr lang="en-US" sz="2000" baseline="0" dirty="0" smtClean="0">
                          <a:latin typeface="Times New Roman" pitchFamily="18" charset="0"/>
                          <a:cs typeface="Times New Roman" pitchFamily="18" charset="0"/>
                        </a:rPr>
                        <a:t> concerned.</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Appeals people with reason</a:t>
                      </a:r>
                      <a:endParaRPr lang="en-IN"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Appeal people with emotion.</a:t>
                      </a:r>
                      <a:endParaRPr lang="en-IN" sz="2000" dirty="0">
                        <a:latin typeface="Times New Roman" pitchFamily="18" charset="0"/>
                        <a:cs typeface="Times New Roman" pitchFamily="18" charset="0"/>
                      </a:endParaRPr>
                    </a:p>
                  </a:txBody>
                  <a:tcPr/>
                </a:tc>
              </a:tr>
              <a:tr h="370840">
                <a:tc>
                  <a:txBody>
                    <a:bodyPr/>
                    <a:lstStyle/>
                    <a:p>
                      <a:r>
                        <a:rPr lang="en-US" sz="2000" dirty="0" smtClean="0">
                          <a:latin typeface="Times New Roman" pitchFamily="18" charset="0"/>
                          <a:cs typeface="Times New Roman" pitchFamily="18" charset="0"/>
                        </a:rPr>
                        <a:t>Develops refractive behavior.</a:t>
                      </a:r>
                      <a:endParaRPr lang="en-IN"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Develops reflexive</a:t>
                      </a:r>
                      <a:r>
                        <a:rPr lang="en-US" sz="2000" baseline="0" dirty="0" smtClean="0">
                          <a:latin typeface="Times New Roman" pitchFamily="18" charset="0"/>
                          <a:cs typeface="Times New Roman" pitchFamily="18" charset="0"/>
                        </a:rPr>
                        <a:t> behavior.</a:t>
                      </a:r>
                      <a:endParaRPr lang="en-IN"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APPROACHES IN HEALTH EDUCATION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itchFamily="18" charset="0"/>
                <a:cs typeface="Times New Roman" pitchFamily="18" charset="0"/>
              </a:rPr>
              <a:t>Regulatory approach.</a:t>
            </a:r>
          </a:p>
          <a:p>
            <a:pPr marL="514350" indent="-514350">
              <a:buFont typeface="+mj-lt"/>
              <a:buAutoNum type="arabicPeriod"/>
            </a:pPr>
            <a:r>
              <a:rPr lang="en-US" dirty="0" smtClean="0">
                <a:latin typeface="Times New Roman" pitchFamily="18" charset="0"/>
                <a:cs typeface="Times New Roman" pitchFamily="18" charset="0"/>
              </a:rPr>
              <a:t>Service approach</a:t>
            </a:r>
          </a:p>
          <a:p>
            <a:pPr marL="514350" indent="-514350">
              <a:buFont typeface="+mj-lt"/>
              <a:buAutoNum type="arabicPeriod"/>
            </a:pPr>
            <a:r>
              <a:rPr lang="en-US" dirty="0" smtClean="0">
                <a:latin typeface="Times New Roman" pitchFamily="18" charset="0"/>
                <a:cs typeface="Times New Roman" pitchFamily="18" charset="0"/>
              </a:rPr>
              <a:t>Health education approach</a:t>
            </a:r>
          </a:p>
          <a:p>
            <a:pPr marL="514350" indent="-514350">
              <a:buFont typeface="+mj-lt"/>
              <a:buAutoNum type="arabicPeriod"/>
            </a:pPr>
            <a:r>
              <a:rPr lang="en-US" dirty="0" smtClean="0">
                <a:latin typeface="Times New Roman" pitchFamily="18" charset="0"/>
                <a:cs typeface="Times New Roman" pitchFamily="18" charset="0"/>
              </a:rPr>
              <a:t>Primary health care approach</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Times New Roman" pitchFamily="18" charset="0"/>
                <a:cs typeface="Times New Roman" pitchFamily="18" charset="0"/>
              </a:rPr>
              <a:t>REGULATORY APPROACH</a:t>
            </a:r>
            <a:endParaRPr lang="en-IN" b="1"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Legal approach but Government to alter behavior of people for betterment of their health..</a:t>
            </a:r>
          </a:p>
          <a:p>
            <a:pPr>
              <a:buFont typeface="Wingdings" pitchFamily="2" charset="2"/>
              <a:buChar char="Ø"/>
            </a:pPr>
            <a:r>
              <a:rPr lang="en-US" dirty="0" smtClean="0">
                <a:latin typeface="Times New Roman" pitchFamily="18" charset="0"/>
                <a:cs typeface="Times New Roman" pitchFamily="18" charset="0"/>
              </a:rPr>
              <a:t>Vary from prohibition to impairment</a:t>
            </a:r>
          </a:p>
          <a:p>
            <a:pPr>
              <a:buNone/>
            </a:pPr>
            <a:r>
              <a:rPr lang="en-US" b="1" dirty="0" smtClean="0">
                <a:solidFill>
                  <a:srgbClr val="FF0000"/>
                </a:solidFill>
                <a:latin typeface="Times New Roman" pitchFamily="18" charset="0"/>
                <a:cs typeface="Times New Roman" pitchFamily="18" charset="0"/>
              </a:rPr>
              <a:t>MERIT:-</a:t>
            </a:r>
            <a:r>
              <a:rPr lang="en-US" dirty="0" smtClean="0">
                <a:latin typeface="Times New Roman" pitchFamily="18" charset="0"/>
                <a:cs typeface="Times New Roman" pitchFamily="18" charset="0"/>
              </a:rPr>
              <a:t> Simplest and quickest way.</a:t>
            </a:r>
          </a:p>
          <a:p>
            <a:pPr>
              <a:buNone/>
            </a:pPr>
            <a:r>
              <a:rPr lang="en-US" b="1" dirty="0" smtClean="0">
                <a:solidFill>
                  <a:srgbClr val="FF0000"/>
                </a:solidFill>
                <a:latin typeface="Times New Roman" pitchFamily="18" charset="0"/>
                <a:cs typeface="Times New Roman" pitchFamily="18" charset="0"/>
              </a:rPr>
              <a:t>DEMERITS:-</a:t>
            </a:r>
            <a:r>
              <a:rPr lang="en-US" dirty="0" smtClean="0">
                <a:latin typeface="Times New Roman" pitchFamily="18" charset="0"/>
                <a:cs typeface="Times New Roman" pitchFamily="18" charset="0"/>
              </a:rPr>
              <a:t>Disease may be controlled but not eradicated, cannot force people to act.</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SERVICE APPROACH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Wingdings" pitchFamily="2" charset="2"/>
              <a:buChar char="Ø"/>
            </a:pPr>
            <a:r>
              <a:rPr lang="en-US" dirty="0" smtClean="0">
                <a:latin typeface="Times New Roman" pitchFamily="18" charset="0"/>
                <a:cs typeface="Times New Roman" pitchFamily="18" charset="0"/>
              </a:rPr>
              <a:t>Providing healthcare services to individual doors based on assumption that people would use them to improve health.</a:t>
            </a:r>
          </a:p>
          <a:p>
            <a:pPr marL="514350" indent="-514350">
              <a:buFont typeface="Wingdings" pitchFamily="2" charset="2"/>
              <a:buChar char="Ø"/>
            </a:pPr>
            <a:r>
              <a:rPr lang="en-US" dirty="0" smtClean="0">
                <a:latin typeface="Times New Roman" pitchFamily="18" charset="0"/>
                <a:cs typeface="Times New Roman" pitchFamily="18" charset="0"/>
              </a:rPr>
              <a:t>People may not accept even if provided free of cost unless felt-need resulting in failure</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HEALTH EDUCATION APPROACH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Many health problems can be solved only through health education.</a:t>
            </a:r>
          </a:p>
          <a:p>
            <a:pPr>
              <a:buFont typeface="Wingdings" pitchFamily="2" charset="2"/>
              <a:buChar char="Ø"/>
            </a:pPr>
            <a:r>
              <a:rPr lang="en-US" dirty="0" smtClean="0">
                <a:latin typeface="Times New Roman" pitchFamily="18" charset="0"/>
                <a:cs typeface="Times New Roman" pitchFamily="18" charset="0"/>
              </a:rPr>
              <a:t>Results slow but enduring..</a:t>
            </a:r>
          </a:p>
          <a:p>
            <a:pPr>
              <a:buFont typeface="Wingdings" pitchFamily="2" charset="2"/>
              <a:buChar char="Ø"/>
            </a:pPr>
            <a:r>
              <a:rPr lang="en-US" dirty="0" smtClean="0">
                <a:latin typeface="Times New Roman" pitchFamily="18" charset="0"/>
                <a:cs typeface="Times New Roman" pitchFamily="18" charset="0"/>
              </a:rPr>
              <a:t>Attitudes and behavioral patterns formed early in life, health education started early in school and behavioral patterns more easily controlled among young population than adults.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PRIMARY HEALTHCARE APPROACH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New approach.</a:t>
            </a:r>
          </a:p>
          <a:p>
            <a:pPr>
              <a:buFont typeface="Wingdings" pitchFamily="2" charset="2"/>
              <a:buChar char="Ø"/>
            </a:pPr>
            <a:r>
              <a:rPr lang="en-US" dirty="0" smtClean="0">
                <a:latin typeface="Times New Roman" pitchFamily="18" charset="0"/>
                <a:cs typeface="Times New Roman" pitchFamily="18" charset="0"/>
              </a:rPr>
              <a:t>Heath-care service- Basic, essential, utilization provided by non medical persons starting from the people, by the people, of the people and for the people based on principles like equitable distribution, community participation, Intersectoral approach and appropriate technology .</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CONTENTS OF HEALTH EDUCATION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lnSpcReduction="10000"/>
          </a:bodyPr>
          <a:lstStyle/>
          <a:p>
            <a:pPr marL="514350" indent="-514350">
              <a:buFont typeface="+mj-lt"/>
              <a:buAutoNum type="arabicPeriod"/>
            </a:pPr>
            <a:r>
              <a:rPr lang="en-US" dirty="0" smtClean="0">
                <a:latin typeface="Times New Roman" pitchFamily="18" charset="0"/>
                <a:cs typeface="Times New Roman" pitchFamily="18" charset="0"/>
              </a:rPr>
              <a:t>Human biology</a:t>
            </a:r>
          </a:p>
          <a:p>
            <a:pPr marL="514350" indent="-514350">
              <a:buFont typeface="+mj-lt"/>
              <a:buAutoNum type="arabicPeriod"/>
            </a:pPr>
            <a:r>
              <a:rPr lang="en-US" dirty="0" smtClean="0">
                <a:latin typeface="Times New Roman" pitchFamily="18" charset="0"/>
                <a:cs typeface="Times New Roman" pitchFamily="18" charset="0"/>
              </a:rPr>
              <a:t>Personal hygiene</a:t>
            </a:r>
          </a:p>
          <a:p>
            <a:pPr marL="514350" indent="-514350">
              <a:buFont typeface="+mj-lt"/>
              <a:buAutoNum type="arabicPeriod"/>
            </a:pPr>
            <a:r>
              <a:rPr lang="en-US" dirty="0" smtClean="0">
                <a:latin typeface="Times New Roman" pitchFamily="18" charset="0"/>
                <a:cs typeface="Times New Roman" pitchFamily="18" charset="0"/>
              </a:rPr>
              <a:t>Nutrition</a:t>
            </a:r>
          </a:p>
          <a:p>
            <a:pPr marL="514350" indent="-514350">
              <a:buFont typeface="+mj-lt"/>
              <a:buAutoNum type="arabicPeriod"/>
            </a:pPr>
            <a:r>
              <a:rPr lang="en-US" dirty="0" smtClean="0">
                <a:latin typeface="Times New Roman" pitchFamily="18" charset="0"/>
                <a:cs typeface="Times New Roman" pitchFamily="18" charset="0"/>
              </a:rPr>
              <a:t>Environment</a:t>
            </a:r>
          </a:p>
          <a:p>
            <a:pPr marL="514350" indent="-514350">
              <a:buFont typeface="+mj-lt"/>
              <a:buAutoNum type="arabicPeriod"/>
            </a:pPr>
            <a:r>
              <a:rPr lang="en-US" dirty="0" smtClean="0">
                <a:latin typeface="Times New Roman" pitchFamily="18" charset="0"/>
                <a:cs typeface="Times New Roman" pitchFamily="18" charset="0"/>
              </a:rPr>
              <a:t>Prevention of accidents</a:t>
            </a:r>
          </a:p>
          <a:p>
            <a:pPr marL="514350" indent="-514350">
              <a:buFont typeface="+mj-lt"/>
              <a:buAutoNum type="arabicPeriod"/>
            </a:pPr>
            <a:r>
              <a:rPr lang="en-US" dirty="0" smtClean="0">
                <a:latin typeface="Times New Roman" pitchFamily="18" charset="0"/>
                <a:cs typeface="Times New Roman" pitchFamily="18" charset="0"/>
              </a:rPr>
              <a:t>Prevention of communicable diseases</a:t>
            </a:r>
          </a:p>
          <a:p>
            <a:pPr marL="514350" indent="-514350">
              <a:buFont typeface="+mj-lt"/>
              <a:buAutoNum type="arabicPeriod"/>
            </a:pPr>
            <a:r>
              <a:rPr lang="en-US" dirty="0" smtClean="0">
                <a:latin typeface="Times New Roman" pitchFamily="18" charset="0"/>
                <a:cs typeface="Times New Roman" pitchFamily="18" charset="0"/>
              </a:rPr>
              <a:t>Reproductive health</a:t>
            </a:r>
          </a:p>
          <a:p>
            <a:pPr marL="514350" indent="-514350">
              <a:buFont typeface="+mj-lt"/>
              <a:buAutoNum type="arabicPeriod"/>
            </a:pPr>
            <a:r>
              <a:rPr lang="en-US" dirty="0" smtClean="0">
                <a:latin typeface="Times New Roman" pitchFamily="18" charset="0"/>
                <a:cs typeface="Times New Roman" pitchFamily="18" charset="0"/>
              </a:rPr>
              <a:t>Population control</a:t>
            </a:r>
          </a:p>
          <a:p>
            <a:pPr marL="514350" indent="-514350">
              <a:buFont typeface="+mj-lt"/>
              <a:buAutoNum type="arabicPeriod"/>
            </a:pPr>
            <a:r>
              <a:rPr lang="en-US" dirty="0" smtClean="0">
                <a:latin typeface="Times New Roman" pitchFamily="18" charset="0"/>
                <a:cs typeface="Times New Roman" pitchFamily="18" charset="0"/>
              </a:rPr>
              <a:t>Mental health.</a:t>
            </a:r>
          </a:p>
          <a:p>
            <a:pPr marL="514350" indent="-514350">
              <a:buFont typeface="+mj-lt"/>
              <a:buAutoNum type="arabicPeriod"/>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PRINCIPLES OF HEALTH EDUCATION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rmAutofit fontScale="92500"/>
          </a:bodyPr>
          <a:lstStyle/>
          <a:p>
            <a:pPr marL="514350" indent="-514350">
              <a:buFont typeface="+mj-lt"/>
              <a:buAutoNum type="arabicPeriod"/>
            </a:pPr>
            <a:r>
              <a:rPr lang="en-US" b="1" dirty="0" smtClean="0">
                <a:solidFill>
                  <a:srgbClr val="FF0000"/>
                </a:solidFill>
                <a:latin typeface="Times New Roman" pitchFamily="18" charset="0"/>
                <a:cs typeface="Times New Roman" pitchFamily="18" charset="0"/>
              </a:rPr>
              <a:t>CREDIBILITY:-</a:t>
            </a:r>
            <a:r>
              <a:rPr lang="en-US" dirty="0" smtClean="0">
                <a:latin typeface="Times New Roman" pitchFamily="18" charset="0"/>
                <a:cs typeface="Times New Roman" pitchFamily="18" charset="0"/>
              </a:rPr>
              <a:t> Degree to which message perceived as trustworthy.</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CONTENT (INTEREST):-</a:t>
            </a:r>
            <a:r>
              <a:rPr lang="en-US" dirty="0" smtClean="0">
                <a:latin typeface="Times New Roman" pitchFamily="18" charset="0"/>
                <a:cs typeface="Times New Roman" pitchFamily="18" charset="0"/>
              </a:rPr>
              <a:t> People listen only which are of their interest, meaningful and felt-need</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CONTEXT:- </a:t>
            </a:r>
            <a:r>
              <a:rPr lang="en-US" dirty="0" smtClean="0">
                <a:latin typeface="Times New Roman" pitchFamily="18" charset="0"/>
                <a:cs typeface="Times New Roman" pitchFamily="18" charset="0"/>
              </a:rPr>
              <a:t>Should be relevant to receiver.</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CLARITY:-</a:t>
            </a:r>
            <a:r>
              <a:rPr lang="en-US" dirty="0" smtClean="0">
                <a:latin typeface="Times New Roman" pitchFamily="18" charset="0"/>
                <a:cs typeface="Times New Roman" pitchFamily="18" charset="0"/>
              </a:rPr>
              <a:t> Message should be in clear terms.</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CONSISTENCY:-</a:t>
            </a:r>
            <a:r>
              <a:rPr lang="en-US" dirty="0" smtClean="0">
                <a:latin typeface="Times New Roman" pitchFamily="18" charset="0"/>
                <a:cs typeface="Times New Roman" pitchFamily="18" charset="0"/>
              </a:rPr>
              <a:t> Consistent to penetrate into mind.</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CHANNELS:-</a:t>
            </a:r>
            <a:r>
              <a:rPr lang="en-US" dirty="0" smtClean="0">
                <a:latin typeface="Times New Roman" pitchFamily="18" charset="0"/>
                <a:cs typeface="Times New Roman" pitchFamily="18" charset="0"/>
              </a:rPr>
              <a:t>Existing channels use.</a:t>
            </a:r>
          </a:p>
          <a:p>
            <a:pPr marL="514350" indent="-514350">
              <a:buFont typeface="+mj-lt"/>
              <a:buAutoNum type="arabicPeriod"/>
            </a:pPr>
            <a:r>
              <a:rPr lang="en-US" b="1" dirty="0" smtClean="0">
                <a:solidFill>
                  <a:srgbClr val="FF0000"/>
                </a:solidFill>
                <a:latin typeface="Times New Roman" pitchFamily="18" charset="0"/>
                <a:cs typeface="Times New Roman" pitchFamily="18" charset="0"/>
              </a:rPr>
              <a:t>CAPABILITY OF AUDIENCE:-</a:t>
            </a:r>
            <a:r>
              <a:rPr lang="en-US" dirty="0" smtClean="0">
                <a:latin typeface="Times New Roman" pitchFamily="18" charset="0"/>
                <a:cs typeface="Times New Roman" pitchFamily="18" charset="0"/>
              </a:rPr>
              <a:t>Must be capable to understand.</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lnSpcReduction="10000"/>
          </a:bodyPr>
          <a:lstStyle/>
          <a:p>
            <a:pPr>
              <a:buNone/>
            </a:pPr>
            <a:r>
              <a:rPr lang="en-US" b="1" dirty="0" smtClean="0">
                <a:solidFill>
                  <a:srgbClr val="FF0000"/>
                </a:solidFill>
                <a:latin typeface="Times New Roman" pitchFamily="18" charset="0"/>
                <a:cs typeface="Times New Roman" pitchFamily="18" charset="0"/>
              </a:rPr>
              <a:t>8. PARTICIPATION:-</a:t>
            </a:r>
            <a:r>
              <a:rPr lang="en-US" dirty="0" smtClean="0">
                <a:latin typeface="Times New Roman" pitchFamily="18" charset="0"/>
                <a:cs typeface="Times New Roman" pitchFamily="18" charset="0"/>
              </a:rPr>
              <a:t> Motivated for participation.</a:t>
            </a:r>
          </a:p>
          <a:p>
            <a:pPr>
              <a:buNone/>
            </a:pPr>
            <a:r>
              <a:rPr lang="en-US" b="1" dirty="0" smtClean="0">
                <a:solidFill>
                  <a:srgbClr val="FF0000"/>
                </a:solidFill>
                <a:latin typeface="Times New Roman" pitchFamily="18" charset="0"/>
                <a:cs typeface="Times New Roman" pitchFamily="18" charset="0"/>
              </a:rPr>
              <a:t>9</a:t>
            </a: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MOTIVATION:-</a:t>
            </a:r>
            <a:r>
              <a:rPr lang="en-US" dirty="0" smtClean="0">
                <a:latin typeface="Times New Roman" pitchFamily="18" charset="0"/>
                <a:cs typeface="Times New Roman" pitchFamily="18" charset="0"/>
              </a:rPr>
              <a:t>Awakening desire among people to learn- by giving incentives (negative or positive.</a:t>
            </a:r>
          </a:p>
          <a:p>
            <a:pPr>
              <a:buNone/>
            </a:pPr>
            <a:r>
              <a:rPr lang="en-US" b="1" dirty="0" smtClean="0">
                <a:solidFill>
                  <a:srgbClr val="FF0000"/>
                </a:solidFill>
                <a:latin typeface="Times New Roman" pitchFamily="18" charset="0"/>
                <a:cs typeface="Times New Roman" pitchFamily="18" charset="0"/>
              </a:rPr>
              <a:t>10. COMPREHENSION:-</a:t>
            </a:r>
            <a:r>
              <a:rPr lang="en-US" dirty="0" smtClean="0">
                <a:latin typeface="Times New Roman" pitchFamily="18" charset="0"/>
                <a:cs typeface="Times New Roman" pitchFamily="18" charset="0"/>
              </a:rPr>
              <a:t>Educating people at level can understand and in same language and avoid difficult and strange words.</a:t>
            </a:r>
          </a:p>
          <a:p>
            <a:pPr>
              <a:buNone/>
            </a:pPr>
            <a:r>
              <a:rPr lang="en-US" b="1" dirty="0" smtClean="0">
                <a:solidFill>
                  <a:srgbClr val="FF0000"/>
                </a:solidFill>
                <a:latin typeface="Times New Roman" pitchFamily="18" charset="0"/>
                <a:cs typeface="Times New Roman" pitchFamily="18" charset="0"/>
              </a:rPr>
              <a:t>11.</a:t>
            </a: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REENFORCEMENT:-</a:t>
            </a:r>
            <a:r>
              <a:rPr lang="en-US" dirty="0" smtClean="0">
                <a:latin typeface="Times New Roman" pitchFamily="18" charset="0"/>
                <a:cs typeface="Times New Roman" pitchFamily="18" charset="0"/>
              </a:rPr>
              <a:t>Repetition of same message periodically in different ways.</a:t>
            </a:r>
          </a:p>
          <a:p>
            <a:pPr>
              <a:buNone/>
            </a:pPr>
            <a:r>
              <a:rPr lang="en-US" b="1" dirty="0" smtClean="0">
                <a:solidFill>
                  <a:srgbClr val="FF0000"/>
                </a:solidFill>
                <a:latin typeface="Times New Roman" pitchFamily="18" charset="0"/>
                <a:cs typeface="Times New Roman" pitchFamily="18" charset="0"/>
              </a:rPr>
              <a:t>12.LEARNING BY DOING:-</a:t>
            </a:r>
            <a:r>
              <a:rPr lang="en-US" dirty="0" smtClean="0">
                <a:latin typeface="Times New Roman" pitchFamily="18" charset="0"/>
                <a:cs typeface="Times New Roman" pitchFamily="18" charset="0"/>
              </a:rPr>
              <a:t>”If I hear, I forget, if I see I remember and I do I know”</a:t>
            </a:r>
          </a:p>
          <a:p>
            <a:pPr>
              <a:buNone/>
            </a:pPr>
            <a:r>
              <a:rPr lang="en-US" b="1" dirty="0" smtClean="0">
                <a:solidFill>
                  <a:srgbClr val="FF0000"/>
                </a:solidFill>
                <a:latin typeface="Times New Roman" pitchFamily="18" charset="0"/>
                <a:cs typeface="Times New Roman" pitchFamily="18" charset="0"/>
              </a:rPr>
              <a:t>13. KNOWN TO UNKNOWN:-</a:t>
            </a:r>
            <a:r>
              <a:rPr lang="en-US" dirty="0" smtClean="0">
                <a:latin typeface="Times New Roman" pitchFamily="18" charset="0"/>
                <a:cs typeface="Times New Roman" pitchFamily="18" charset="0"/>
              </a:rPr>
              <a:t>To people from a level what they know and understand and then proceeded to new knowledge, how ever long process.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b="1" dirty="0" smtClean="0">
                <a:solidFill>
                  <a:srgbClr val="FF0000"/>
                </a:solidFill>
                <a:latin typeface="Times New Roman" pitchFamily="18" charset="0"/>
                <a:cs typeface="Times New Roman" pitchFamily="18" charset="0"/>
              </a:rPr>
              <a:t>14. SETTING AN EXAMPLE:-</a:t>
            </a:r>
            <a:r>
              <a:rPr lang="en-US" dirty="0" smtClean="0">
                <a:latin typeface="Times New Roman" pitchFamily="18" charset="0"/>
                <a:cs typeface="Times New Roman" pitchFamily="18" charset="0"/>
              </a:rPr>
              <a:t>Himself should practice what he preaches.</a:t>
            </a:r>
          </a:p>
          <a:p>
            <a:pPr>
              <a:buNone/>
            </a:pPr>
            <a:r>
              <a:rPr lang="en-US" b="1" dirty="0" smtClean="0">
                <a:solidFill>
                  <a:srgbClr val="FF0000"/>
                </a:solidFill>
                <a:latin typeface="Times New Roman" pitchFamily="18" charset="0"/>
                <a:cs typeface="Times New Roman" pitchFamily="18" charset="0"/>
              </a:rPr>
              <a:t>15. GOOD HUMAN RELATIONS:- </a:t>
            </a:r>
            <a:r>
              <a:rPr lang="en-US" dirty="0" smtClean="0">
                <a:latin typeface="Times New Roman" pitchFamily="18" charset="0"/>
                <a:cs typeface="Times New Roman" pitchFamily="18" charset="0"/>
              </a:rPr>
              <a:t>Building good human relation with audiences.</a:t>
            </a:r>
          </a:p>
          <a:p>
            <a:pPr>
              <a:buNone/>
            </a:pPr>
            <a:r>
              <a:rPr lang="en-US" b="1" dirty="0" smtClean="0">
                <a:solidFill>
                  <a:srgbClr val="FF0000"/>
                </a:solidFill>
                <a:latin typeface="Times New Roman" pitchFamily="18" charset="0"/>
                <a:cs typeface="Times New Roman" pitchFamily="18" charset="0"/>
              </a:rPr>
              <a:t>16. FEEDBACK:-</a:t>
            </a:r>
            <a:r>
              <a:rPr lang="en-US" dirty="0" smtClean="0">
                <a:latin typeface="Times New Roman" pitchFamily="18" charset="0"/>
                <a:cs typeface="Times New Roman" pitchFamily="18" charset="0"/>
              </a:rPr>
              <a:t> Getting feedback</a:t>
            </a:r>
          </a:p>
          <a:p>
            <a:pPr>
              <a:buNone/>
            </a:pPr>
            <a:r>
              <a:rPr lang="en-US" b="1" dirty="0" smtClean="0">
                <a:solidFill>
                  <a:srgbClr val="FF0000"/>
                </a:solidFill>
                <a:latin typeface="Times New Roman" pitchFamily="18" charset="0"/>
                <a:cs typeface="Times New Roman" pitchFamily="18" charset="0"/>
              </a:rPr>
              <a:t>17. LEADERS:-</a:t>
            </a:r>
            <a:r>
              <a:rPr lang="en-US" dirty="0" smtClean="0">
                <a:latin typeface="Times New Roman" pitchFamily="18" charset="0"/>
                <a:cs typeface="Times New Roman" pitchFamily="18" charset="0"/>
              </a:rPr>
              <a:t>Involvement of </a:t>
            </a:r>
            <a:r>
              <a:rPr lang="en-US" smtClean="0">
                <a:latin typeface="Times New Roman" pitchFamily="18" charset="0"/>
                <a:cs typeface="Times New Roman" pitchFamily="18" charset="0"/>
              </a:rPr>
              <a:t>local leaders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363944"/>
            <a:ext cx="5467836" cy="690574"/>
          </a:xfrm>
          <a:prstGeom prst="rect">
            <a:avLst/>
          </a:prstGeom>
        </p:spPr>
        <p:txBody>
          <a:bodyPr vert="horz" wrap="square" lIns="0" tIns="13335" rIns="0" bIns="0" rtlCol="0">
            <a:spAutoFit/>
          </a:bodyPr>
          <a:lstStyle/>
          <a:p>
            <a:pPr marL="12700">
              <a:lnSpc>
                <a:spcPct val="100000"/>
              </a:lnSpc>
              <a:spcBef>
                <a:spcPts val="105"/>
              </a:spcBef>
            </a:pPr>
            <a:r>
              <a:rPr b="1" u="none" spc="-25" dirty="0">
                <a:solidFill>
                  <a:srgbClr val="FF0000"/>
                </a:solidFill>
                <a:latin typeface="Times New Roman" pitchFamily="18" charset="0"/>
                <a:cs typeface="Times New Roman" pitchFamily="18" charset="0"/>
              </a:rPr>
              <a:t>COMMUNICATION</a:t>
            </a:r>
          </a:p>
        </p:txBody>
      </p:sp>
      <p:sp>
        <p:nvSpPr>
          <p:cNvPr id="3" name="object 3"/>
          <p:cNvSpPr/>
          <p:nvPr/>
        </p:nvSpPr>
        <p:spPr>
          <a:xfrm>
            <a:off x="609600" y="1589532"/>
            <a:ext cx="3890392" cy="5268468"/>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688340" y="1612519"/>
            <a:ext cx="3595628" cy="4937890"/>
          </a:xfrm>
          <a:prstGeom prst="rect">
            <a:avLst/>
          </a:prstGeom>
        </p:spPr>
        <p:txBody>
          <a:bodyPr vert="horz" wrap="square" lIns="0" tIns="13335" rIns="0" bIns="0" rtlCol="0">
            <a:spAutoFit/>
          </a:bodyPr>
          <a:lstStyle/>
          <a:p>
            <a:pPr marL="332740" marR="5080" indent="-320040">
              <a:lnSpc>
                <a:spcPct val="100000"/>
              </a:lnSpc>
              <a:spcBef>
                <a:spcPts val="105"/>
              </a:spcBef>
              <a:buClr>
                <a:schemeClr val="tx1"/>
              </a:buClr>
              <a:buSzPct val="60344"/>
              <a:tabLst>
                <a:tab pos="333375" algn="l"/>
              </a:tabLst>
            </a:pPr>
            <a:r>
              <a:rPr lang="en-US" sz="2900" dirty="0" smtClean="0">
                <a:solidFill>
                  <a:srgbClr val="FFFF00"/>
                </a:solidFill>
                <a:latin typeface="Times New Roman" pitchFamily="18" charset="0"/>
                <a:cs typeface="Times New Roman" pitchFamily="18" charset="0"/>
              </a:rPr>
              <a:t>  </a:t>
            </a:r>
            <a:r>
              <a:rPr sz="3200" dirty="0" smtClean="0">
                <a:solidFill>
                  <a:srgbClr val="FFFF00"/>
                </a:solidFill>
                <a:latin typeface="Times New Roman" pitchFamily="18" charset="0"/>
                <a:cs typeface="Times New Roman" pitchFamily="18" charset="0"/>
              </a:rPr>
              <a:t>Communication </a:t>
            </a:r>
            <a:r>
              <a:rPr sz="3200" dirty="0">
                <a:solidFill>
                  <a:srgbClr val="FFFF00"/>
                </a:solidFill>
                <a:latin typeface="Times New Roman" pitchFamily="18" charset="0"/>
                <a:cs typeface="Times New Roman" pitchFamily="18" charset="0"/>
              </a:rPr>
              <a:t>is  regarded as a two  way process of  exchanging or  shaping ideas,  feelings and  information to</a:t>
            </a:r>
            <a:r>
              <a:rPr sz="3200" spc="-120" dirty="0">
                <a:solidFill>
                  <a:srgbClr val="FFFF00"/>
                </a:solidFill>
                <a:latin typeface="Times New Roman" pitchFamily="18" charset="0"/>
                <a:cs typeface="Times New Roman" pitchFamily="18" charset="0"/>
              </a:rPr>
              <a:t> </a:t>
            </a:r>
            <a:r>
              <a:rPr sz="3200" dirty="0">
                <a:solidFill>
                  <a:srgbClr val="FFFF00"/>
                </a:solidFill>
                <a:latin typeface="Times New Roman" pitchFamily="18" charset="0"/>
                <a:cs typeface="Times New Roman" pitchFamily="18" charset="0"/>
              </a:rPr>
              <a:t>bring  about desired  changes in human  </a:t>
            </a:r>
            <a:r>
              <a:rPr sz="3200" spc="-15" dirty="0">
                <a:solidFill>
                  <a:srgbClr val="FFFF00"/>
                </a:solidFill>
                <a:latin typeface="Times New Roman" pitchFamily="18" charset="0"/>
                <a:cs typeface="Times New Roman" pitchFamily="18" charset="0"/>
              </a:rPr>
              <a:t>behavior.</a:t>
            </a:r>
            <a:endParaRPr sz="3200" dirty="0">
              <a:latin typeface="Times New Roman" pitchFamily="18" charset="0"/>
              <a:cs typeface="Times New Roman" pitchFamily="18" charset="0"/>
            </a:endParaRPr>
          </a:p>
        </p:txBody>
      </p:sp>
      <p:sp>
        <p:nvSpPr>
          <p:cNvPr id="5" name="object 5"/>
          <p:cNvSpPr/>
          <p:nvPr/>
        </p:nvSpPr>
        <p:spPr>
          <a:xfrm>
            <a:off x="4800600" y="2362200"/>
            <a:ext cx="3593592" cy="241554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55576" y="980728"/>
            <a:ext cx="8657456" cy="449580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611560" y="1534362"/>
            <a:ext cx="8136904" cy="5071901"/>
          </a:xfrm>
          <a:prstGeom prst="rect">
            <a:avLst/>
          </a:prstGeom>
          <a:solidFill>
            <a:schemeClr val="bg1"/>
          </a:solidFill>
        </p:spPr>
        <p:txBody>
          <a:bodyPr vert="horz" wrap="square" lIns="0" tIns="57150" rIns="0" bIns="0" rtlCol="0">
            <a:spAutoFit/>
          </a:bodyPr>
          <a:lstStyle/>
          <a:p>
            <a:pPr marL="332740" indent="-320040" algn="ctr">
              <a:lnSpc>
                <a:spcPct val="100000"/>
              </a:lnSpc>
              <a:spcBef>
                <a:spcPts val="450"/>
              </a:spcBef>
              <a:buClr>
                <a:srgbClr val="DD8046"/>
              </a:buClr>
              <a:buSzPct val="60344"/>
              <a:tabLst>
                <a:tab pos="333375" algn="l"/>
              </a:tabLst>
            </a:pPr>
            <a:r>
              <a:rPr lang="en-IN" sz="3200" b="1" u="sng" dirty="0" smtClean="0">
                <a:solidFill>
                  <a:srgbClr val="FF0000"/>
                </a:solidFill>
                <a:uFill>
                  <a:solidFill>
                    <a:srgbClr val="000000"/>
                  </a:solidFill>
                </a:uFill>
                <a:latin typeface="Times New Roman" pitchFamily="18" charset="0"/>
                <a:cs typeface="Times New Roman" pitchFamily="18" charset="0"/>
              </a:rPr>
              <a:t>DEFINITION:-</a:t>
            </a:r>
            <a:endParaRPr lang="en-IN" sz="3200" b="1" u="sng" dirty="0" smtClean="0">
              <a:solidFill>
                <a:srgbClr val="FF0000"/>
              </a:solidFill>
              <a:latin typeface="Times New Roman" pitchFamily="18" charset="0"/>
              <a:cs typeface="Times New Roman" pitchFamily="18" charset="0"/>
            </a:endParaRPr>
          </a:p>
          <a:p>
            <a:pPr marL="332740" marR="5080" indent="-320040">
              <a:lnSpc>
                <a:spcPct val="90000"/>
              </a:lnSpc>
              <a:spcBef>
                <a:spcPts val="700"/>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Health </a:t>
            </a:r>
            <a:r>
              <a:rPr sz="3200" dirty="0">
                <a:latin typeface="Times New Roman" pitchFamily="18" charset="0"/>
                <a:cs typeface="Times New Roman" pitchFamily="18" charset="0"/>
              </a:rPr>
              <a:t>communication is defined as a key  strategy to inform the public about health  concern and to maintain important health  issues on the public agenda. The use of the  mass and multi media and other technological  innovations to disseminate useful health  information to the public, increases</a:t>
            </a:r>
            <a:r>
              <a:rPr sz="3200" spc="-145" dirty="0">
                <a:latin typeface="Times New Roman" pitchFamily="18" charset="0"/>
                <a:cs typeface="Times New Roman" pitchFamily="18" charset="0"/>
              </a:rPr>
              <a:t> </a:t>
            </a:r>
            <a:r>
              <a:rPr sz="3200" dirty="0">
                <a:latin typeface="Times New Roman" pitchFamily="18" charset="0"/>
                <a:cs typeface="Times New Roman" pitchFamily="18" charset="0"/>
              </a:rPr>
              <a:t>awareness  of specific aspects of individual and collective  health as well as importance of health in  development.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692696"/>
            <a:ext cx="9143999" cy="5206554"/>
          </a:xfrm>
          <a:prstGeom prst="rect">
            <a:avLst/>
          </a:prstGeom>
        </p:spPr>
        <p:txBody>
          <a:bodyPr vert="horz" wrap="square" lIns="0" tIns="12700" rIns="0" bIns="0" rtlCol="0">
            <a:spAutoFit/>
          </a:bodyPr>
          <a:lstStyle/>
          <a:p>
            <a:pPr marL="332740" marR="5080" indent="-320040">
              <a:lnSpc>
                <a:spcPct val="100000"/>
              </a:lnSpc>
              <a:spcBef>
                <a:spcPts val="10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Communication </a:t>
            </a:r>
            <a:r>
              <a:rPr sz="3200" dirty="0">
                <a:latin typeface="Times New Roman" pitchFamily="18" charset="0"/>
                <a:cs typeface="Times New Roman" pitchFamily="18" charset="0"/>
              </a:rPr>
              <a:t>is essentially the transfer of</a:t>
            </a:r>
            <a:r>
              <a:rPr sz="3200" spc="-40" dirty="0">
                <a:latin typeface="Times New Roman" pitchFamily="18" charset="0"/>
                <a:cs typeface="Times New Roman" pitchFamily="18" charset="0"/>
              </a:rPr>
              <a:t> </a:t>
            </a:r>
            <a:r>
              <a:rPr sz="3200" spc="-5" dirty="0">
                <a:latin typeface="Times New Roman" pitchFamily="18" charset="0"/>
                <a:cs typeface="Times New Roman" pitchFamily="18" charset="0"/>
              </a:rPr>
              <a:t>ideas,  messages or information </a:t>
            </a:r>
            <a:r>
              <a:rPr sz="3200" dirty="0">
                <a:latin typeface="Times New Roman" pitchFamily="18" charset="0"/>
                <a:cs typeface="Times New Roman" pitchFamily="18" charset="0"/>
              </a:rPr>
              <a:t>from </a:t>
            </a:r>
            <a:r>
              <a:rPr sz="3200" spc="-5" dirty="0">
                <a:latin typeface="Times New Roman" pitchFamily="18" charset="0"/>
                <a:cs typeface="Times New Roman" pitchFamily="18" charset="0"/>
              </a:rPr>
              <a:t>one person </a:t>
            </a:r>
            <a:r>
              <a:rPr sz="3200" dirty="0">
                <a:latin typeface="Times New Roman" pitchFamily="18" charset="0"/>
                <a:cs typeface="Times New Roman" pitchFamily="18" charset="0"/>
              </a:rPr>
              <a:t>to  </a:t>
            </a:r>
            <a:r>
              <a:rPr sz="3200" spc="-20" dirty="0">
                <a:latin typeface="Times New Roman" pitchFamily="18" charset="0"/>
                <a:cs typeface="Times New Roman" pitchFamily="18" charset="0"/>
              </a:rPr>
              <a:t>another.</a:t>
            </a:r>
            <a:endParaRPr sz="3200" dirty="0">
              <a:latin typeface="Times New Roman" pitchFamily="18" charset="0"/>
              <a:cs typeface="Times New Roman" pitchFamily="18" charset="0"/>
            </a:endParaRPr>
          </a:p>
          <a:p>
            <a:pPr marL="332740" marR="233679" indent="-320040">
              <a:lnSpc>
                <a:spcPct val="100000"/>
              </a:lnSpc>
              <a:spcBef>
                <a:spcPts val="700"/>
              </a:spcBef>
              <a:buClr>
                <a:schemeClr val="tx1"/>
              </a:buClr>
              <a:buSzPct val="59259"/>
              <a:buFont typeface="Wingdings" pitchFamily="2" charset="2"/>
              <a:buChar char="Ø"/>
              <a:tabLst>
                <a:tab pos="332740" algn="l"/>
                <a:tab pos="333375" algn="l"/>
              </a:tabLst>
            </a:pPr>
            <a:r>
              <a:rPr sz="3200" dirty="0">
                <a:latin typeface="Times New Roman" pitchFamily="18" charset="0"/>
                <a:cs typeface="Times New Roman" pitchFamily="18" charset="0"/>
              </a:rPr>
              <a:t>In this process a cycle of </a:t>
            </a:r>
            <a:r>
              <a:rPr sz="3200" spc="-5" dirty="0">
                <a:latin typeface="Times New Roman" pitchFamily="18" charset="0"/>
                <a:cs typeface="Times New Roman" pitchFamily="18" charset="0"/>
              </a:rPr>
              <a:t>communicating  messages is </a:t>
            </a:r>
            <a:r>
              <a:rPr sz="3200" dirty="0">
                <a:latin typeface="Times New Roman" pitchFamily="18" charset="0"/>
                <a:cs typeface="Times New Roman" pitchFamily="18" charset="0"/>
              </a:rPr>
              <a:t>formed </a:t>
            </a:r>
            <a:r>
              <a:rPr sz="3200" spc="-5" dirty="0">
                <a:latin typeface="Times New Roman" pitchFamily="18" charset="0"/>
                <a:cs typeface="Times New Roman" pitchFamily="18" charset="0"/>
              </a:rPr>
              <a:t>between </a:t>
            </a:r>
            <a:r>
              <a:rPr sz="3200" dirty="0">
                <a:latin typeface="Times New Roman" pitchFamily="18" charset="0"/>
                <a:cs typeface="Times New Roman" pitchFamily="18" charset="0"/>
              </a:rPr>
              <a:t>the </a:t>
            </a:r>
            <a:r>
              <a:rPr sz="3200" spc="-5" dirty="0">
                <a:latin typeface="Times New Roman" pitchFamily="18" charset="0"/>
                <a:cs typeface="Times New Roman" pitchFamily="18" charset="0"/>
              </a:rPr>
              <a:t>sender and </a:t>
            </a:r>
            <a:r>
              <a:rPr sz="3200" dirty="0">
                <a:latin typeface="Times New Roman" pitchFamily="18" charset="0"/>
                <a:cs typeface="Times New Roman" pitchFamily="18" charset="0"/>
              </a:rPr>
              <a:t>the  </a:t>
            </a:r>
            <a:r>
              <a:rPr sz="3200" spc="-20" dirty="0">
                <a:latin typeface="Times New Roman" pitchFamily="18" charset="0"/>
                <a:cs typeface="Times New Roman" pitchFamily="18" charset="0"/>
              </a:rPr>
              <a:t>receiver.</a:t>
            </a:r>
            <a:endParaRPr sz="3200" dirty="0">
              <a:latin typeface="Times New Roman" pitchFamily="18" charset="0"/>
              <a:cs typeface="Times New Roman" pitchFamily="18" charset="0"/>
            </a:endParaRPr>
          </a:p>
          <a:p>
            <a:pPr marL="332740" marR="43815" indent="-320040">
              <a:lnSpc>
                <a:spcPct val="100000"/>
              </a:lnSpc>
              <a:spcBef>
                <a:spcPts val="700"/>
              </a:spcBef>
              <a:buClr>
                <a:schemeClr val="tx1"/>
              </a:buClr>
              <a:buSzPct val="59259"/>
              <a:buFont typeface="Wingdings" pitchFamily="2" charset="2"/>
              <a:buChar char="Ø"/>
              <a:tabLst>
                <a:tab pos="332740" algn="l"/>
                <a:tab pos="333375" algn="l"/>
              </a:tabLst>
            </a:pPr>
            <a:r>
              <a:rPr sz="3200" dirty="0">
                <a:latin typeface="Times New Roman" pitchFamily="18" charset="0"/>
                <a:cs typeface="Times New Roman" pitchFamily="18" charset="0"/>
              </a:rPr>
              <a:t>The sender </a:t>
            </a:r>
            <a:r>
              <a:rPr sz="3200" spc="-5" dirty="0">
                <a:latin typeface="Times New Roman" pitchFamily="18" charset="0"/>
                <a:cs typeface="Times New Roman" pitchFamily="18" charset="0"/>
              </a:rPr>
              <a:t>is required </a:t>
            </a:r>
            <a:r>
              <a:rPr sz="3200" dirty="0">
                <a:latin typeface="Times New Roman" pitchFamily="18" charset="0"/>
                <a:cs typeface="Times New Roman" pitchFamily="18" charset="0"/>
              </a:rPr>
              <a:t>to conceive the </a:t>
            </a:r>
            <a:r>
              <a:rPr sz="3200" spc="-5" dirty="0">
                <a:latin typeface="Times New Roman" pitchFamily="18" charset="0"/>
                <a:cs typeface="Times New Roman" pitchFamily="18" charset="0"/>
              </a:rPr>
              <a:t>message  </a:t>
            </a:r>
            <a:r>
              <a:rPr sz="3200" dirty="0">
                <a:latin typeface="Times New Roman" pitchFamily="18" charset="0"/>
                <a:cs typeface="Times New Roman" pitchFamily="18" charset="0"/>
              </a:rPr>
              <a:t>he wishes to send, encode this </a:t>
            </a:r>
            <a:r>
              <a:rPr sz="3200" spc="-5" dirty="0">
                <a:latin typeface="Times New Roman" pitchFamily="18" charset="0"/>
                <a:cs typeface="Times New Roman" pitchFamily="18" charset="0"/>
              </a:rPr>
              <a:t>message </a:t>
            </a:r>
            <a:r>
              <a:rPr sz="3200" dirty="0">
                <a:latin typeface="Times New Roman" pitchFamily="18" charset="0"/>
                <a:cs typeface="Times New Roman" pitchFamily="18" charset="0"/>
              </a:rPr>
              <a:t>and</a:t>
            </a:r>
            <a:r>
              <a:rPr sz="3200" spc="-130" dirty="0">
                <a:latin typeface="Times New Roman" pitchFamily="18" charset="0"/>
                <a:cs typeface="Times New Roman" pitchFamily="18" charset="0"/>
              </a:rPr>
              <a:t> </a:t>
            </a:r>
            <a:r>
              <a:rPr sz="3200" dirty="0">
                <a:latin typeface="Times New Roman" pitchFamily="18" charset="0"/>
                <a:cs typeface="Times New Roman" pitchFamily="18" charset="0"/>
              </a:rPr>
              <a:t>then  transmit.</a:t>
            </a:r>
          </a:p>
          <a:p>
            <a:pPr marL="332740" marR="1261745" indent="-320040">
              <a:lnSpc>
                <a:spcPct val="100000"/>
              </a:lnSpc>
              <a:spcBef>
                <a:spcPts val="710"/>
              </a:spcBef>
              <a:buClr>
                <a:schemeClr val="tx1"/>
              </a:buClr>
              <a:buSzPct val="59259"/>
              <a:buFont typeface="Wingdings" pitchFamily="2" charset="2"/>
              <a:buChar char="Ø"/>
              <a:tabLst>
                <a:tab pos="332740" algn="l"/>
                <a:tab pos="333375" algn="l"/>
              </a:tabLst>
            </a:pPr>
            <a:r>
              <a:rPr sz="3200" dirty="0">
                <a:latin typeface="Times New Roman" pitchFamily="18" charset="0"/>
                <a:cs typeface="Times New Roman" pitchFamily="18" charset="0"/>
              </a:rPr>
              <a:t>The receiver </a:t>
            </a:r>
            <a:r>
              <a:rPr sz="3200" spc="-5" dirty="0">
                <a:latin typeface="Times New Roman" pitchFamily="18" charset="0"/>
                <a:cs typeface="Times New Roman" pitchFamily="18" charset="0"/>
              </a:rPr>
              <a:t>then is require </a:t>
            </a:r>
            <a:r>
              <a:rPr sz="3200" dirty="0">
                <a:latin typeface="Times New Roman" pitchFamily="18" charset="0"/>
                <a:cs typeface="Times New Roman" pitchFamily="18" charset="0"/>
              </a:rPr>
              <a:t>to receive</a:t>
            </a:r>
            <a:r>
              <a:rPr sz="3200" spc="-50" dirty="0">
                <a:latin typeface="Times New Roman" pitchFamily="18" charset="0"/>
                <a:cs typeface="Times New Roman" pitchFamily="18" charset="0"/>
              </a:rPr>
              <a:t> </a:t>
            </a:r>
            <a:r>
              <a:rPr sz="3200" dirty="0">
                <a:latin typeface="Times New Roman" pitchFamily="18" charset="0"/>
                <a:cs typeface="Times New Roman" pitchFamily="18" charset="0"/>
              </a:rPr>
              <a:t>this  </a:t>
            </a:r>
            <a:r>
              <a:rPr sz="3200" spc="-5" dirty="0">
                <a:latin typeface="Times New Roman" pitchFamily="18" charset="0"/>
                <a:cs typeface="Times New Roman" pitchFamily="18" charset="0"/>
              </a:rPr>
              <a:t>message, </a:t>
            </a:r>
            <a:r>
              <a:rPr sz="3200" dirty="0" smtClean="0">
                <a:latin typeface="Times New Roman" pitchFamily="18" charset="0"/>
                <a:cs typeface="Times New Roman" pitchFamily="18" charset="0"/>
              </a:rPr>
              <a:t>decode </a:t>
            </a:r>
            <a:r>
              <a:rPr sz="3200" dirty="0">
                <a:latin typeface="Times New Roman" pitchFamily="18" charset="0"/>
                <a:cs typeface="Times New Roman" pitchFamily="18" charset="0"/>
              </a:rPr>
              <a:t>and clarify his/her  </a:t>
            </a:r>
            <a:r>
              <a:rPr sz="3200" spc="-5" dirty="0">
                <a:latin typeface="Times New Roman" pitchFamily="18" charset="0"/>
                <a:cs typeface="Times New Roman" pitchFamily="18" charset="0"/>
              </a:rPr>
              <a:t>understanding </a:t>
            </a:r>
            <a:r>
              <a:rPr sz="3200" dirty="0">
                <a:latin typeface="Times New Roman" pitchFamily="18" charset="0"/>
                <a:cs typeface="Times New Roman" pitchFamily="18" charset="0"/>
              </a:rPr>
              <a:t>of the</a:t>
            </a:r>
            <a:r>
              <a:rPr sz="3200" spc="-20" dirty="0">
                <a:latin typeface="Times New Roman" pitchFamily="18" charset="0"/>
                <a:cs typeface="Times New Roman" pitchFamily="18" charset="0"/>
              </a:rPr>
              <a:t> </a:t>
            </a:r>
            <a:r>
              <a:rPr sz="3200" dirty="0">
                <a:latin typeface="Times New Roman" pitchFamily="18" charset="0"/>
                <a:cs typeface="Times New Roman" pitchFamily="18" charset="0"/>
              </a:rPr>
              <a:t>messages.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92947"/>
            <a:ext cx="9144000" cy="1306382"/>
          </a:xfrm>
          <a:prstGeom prst="rect">
            <a:avLst/>
          </a:prstGeom>
        </p:spPr>
        <p:txBody>
          <a:bodyPr vert="horz" wrap="square" lIns="0" tIns="74548" rIns="0" bIns="0" rtlCol="0">
            <a:spAutoFit/>
          </a:bodyPr>
          <a:lstStyle/>
          <a:p>
            <a:pPr marL="12700" marR="5080">
              <a:lnSpc>
                <a:spcPct val="100000"/>
              </a:lnSpc>
              <a:spcBef>
                <a:spcPts val="95"/>
              </a:spcBef>
            </a:pPr>
            <a:r>
              <a:rPr sz="4000" b="1" u="none" spc="-5" dirty="0">
                <a:solidFill>
                  <a:srgbClr val="FF0000"/>
                </a:solidFill>
                <a:latin typeface="Times New Roman" pitchFamily="18" charset="0"/>
                <a:cs typeface="Times New Roman" pitchFamily="18" charset="0"/>
              </a:rPr>
              <a:t>COMPONENTS</a:t>
            </a:r>
            <a:r>
              <a:rPr sz="4000" b="1" u="none" spc="-50" dirty="0">
                <a:solidFill>
                  <a:srgbClr val="FF0000"/>
                </a:solidFill>
                <a:latin typeface="Times New Roman" pitchFamily="18" charset="0"/>
                <a:cs typeface="Times New Roman" pitchFamily="18" charset="0"/>
              </a:rPr>
              <a:t> </a:t>
            </a:r>
            <a:r>
              <a:rPr sz="4000" b="1" u="none" spc="-5" dirty="0">
                <a:solidFill>
                  <a:srgbClr val="FF0000"/>
                </a:solidFill>
                <a:latin typeface="Times New Roman" pitchFamily="18" charset="0"/>
                <a:cs typeface="Times New Roman" pitchFamily="18" charset="0"/>
              </a:rPr>
              <a:t>OF  </a:t>
            </a:r>
            <a:r>
              <a:rPr sz="4000" b="1" u="none" spc="-30" dirty="0">
                <a:solidFill>
                  <a:srgbClr val="FF0000"/>
                </a:solidFill>
                <a:latin typeface="Times New Roman" pitchFamily="18" charset="0"/>
                <a:cs typeface="Times New Roman" pitchFamily="18" charset="0"/>
              </a:rPr>
              <a:t>COMMUNICATION</a:t>
            </a:r>
            <a:endParaRPr sz="4000" b="1" dirty="0">
              <a:solidFill>
                <a:srgbClr val="FF0000"/>
              </a:solidFill>
              <a:latin typeface="Times New Roman" pitchFamily="18" charset="0"/>
              <a:cs typeface="Times New Roman" pitchFamily="18" charset="0"/>
            </a:endParaRPr>
          </a:p>
        </p:txBody>
      </p:sp>
      <p:sp>
        <p:nvSpPr>
          <p:cNvPr id="3" name="object 3"/>
          <p:cNvSpPr/>
          <p:nvPr/>
        </p:nvSpPr>
        <p:spPr>
          <a:xfrm>
            <a:off x="612648" y="1600200"/>
            <a:ext cx="8063808" cy="4781128"/>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584640"/>
          </a:solidFill>
        </p:spPr>
        <p:txBody>
          <a:bodyPr wrap="square" lIns="0" tIns="0" rIns="0" bIns="0" rtlCol="0"/>
          <a:lstStyle/>
          <a:p>
            <a:endParaRPr/>
          </a:p>
        </p:txBody>
      </p:sp>
      <p:sp>
        <p:nvSpPr>
          <p:cNvPr id="4" name="object 4"/>
          <p:cNvSpPr txBox="1"/>
          <p:nvPr/>
        </p:nvSpPr>
        <p:spPr>
          <a:xfrm>
            <a:off x="0" y="1534362"/>
            <a:ext cx="9143999" cy="5025735"/>
          </a:xfrm>
          <a:prstGeom prst="rect">
            <a:avLst/>
          </a:prstGeom>
          <a:solidFill>
            <a:schemeClr val="bg1"/>
          </a:solidFill>
        </p:spPr>
        <p:txBody>
          <a:bodyPr vert="horz" wrap="square" lIns="0" tIns="57150" rIns="0" bIns="0" rtlCol="0">
            <a:spAutoFit/>
          </a:bodyPr>
          <a:lstStyle/>
          <a:p>
            <a:pPr marL="332740" indent="-320040">
              <a:lnSpc>
                <a:spcPct val="100000"/>
              </a:lnSpc>
              <a:spcBef>
                <a:spcPts val="450"/>
              </a:spcBef>
              <a:buClr>
                <a:schemeClr val="tx1"/>
              </a:buClr>
              <a:buSzPct val="60344"/>
              <a:tabLst>
                <a:tab pos="333375" algn="l"/>
              </a:tabLst>
            </a:pPr>
            <a:r>
              <a:rPr sz="3200" dirty="0">
                <a:latin typeface="Times New Roman" pitchFamily="18" charset="0"/>
                <a:cs typeface="Times New Roman" pitchFamily="18" charset="0"/>
              </a:rPr>
              <a:t>The components of communications</a:t>
            </a:r>
            <a:r>
              <a:rPr sz="3200" spc="-145" dirty="0">
                <a:latin typeface="Times New Roman" pitchFamily="18" charset="0"/>
                <a:cs typeface="Times New Roman" pitchFamily="18" charset="0"/>
              </a:rPr>
              <a:t> </a:t>
            </a:r>
            <a:r>
              <a:rPr sz="3200" spc="5" dirty="0">
                <a:latin typeface="Times New Roman" pitchFamily="18" charset="0"/>
                <a:cs typeface="Times New Roman" pitchFamily="18" charset="0"/>
              </a:rPr>
              <a:t>are:-</a:t>
            </a:r>
            <a:endParaRPr sz="3200" dirty="0">
              <a:latin typeface="Times New Roman" pitchFamily="18" charset="0"/>
              <a:cs typeface="Times New Roman" pitchFamily="18" charset="0"/>
            </a:endParaRPr>
          </a:p>
          <a:p>
            <a:pPr marL="332740" indent="-320040" algn="ctr">
              <a:lnSpc>
                <a:spcPct val="100000"/>
              </a:lnSpc>
              <a:spcBef>
                <a:spcPts val="350"/>
              </a:spcBef>
              <a:buClr>
                <a:schemeClr val="tx1"/>
              </a:buClr>
              <a:buSzPct val="60344"/>
              <a:tabLst>
                <a:tab pos="333375" algn="l"/>
              </a:tabLst>
            </a:pPr>
            <a:r>
              <a:rPr lang="en-IN" sz="3200" b="1" dirty="0" smtClean="0">
                <a:solidFill>
                  <a:srgbClr val="FF0000"/>
                </a:solidFill>
                <a:uFill>
                  <a:solidFill>
                    <a:srgbClr val="FFFFFF"/>
                  </a:solidFill>
                </a:uFill>
                <a:latin typeface="Times New Roman" pitchFamily="18" charset="0"/>
                <a:cs typeface="Times New Roman" pitchFamily="18" charset="0"/>
              </a:rPr>
              <a:t>SENDER</a:t>
            </a:r>
            <a:r>
              <a:rPr lang="en-IN" sz="3200" b="1" dirty="0" smtClean="0">
                <a:solidFill>
                  <a:srgbClr val="FF0000"/>
                </a:solidFill>
                <a:latin typeface="Times New Roman" pitchFamily="18" charset="0"/>
                <a:cs typeface="Times New Roman" pitchFamily="18" charset="0"/>
              </a:rPr>
              <a:t>:</a:t>
            </a:r>
          </a:p>
          <a:p>
            <a:pPr marL="332740" indent="-320040">
              <a:lnSpc>
                <a:spcPct val="100000"/>
              </a:lnSpc>
              <a:spcBef>
                <a:spcPts val="360"/>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He </a:t>
            </a:r>
            <a:r>
              <a:rPr sz="3200" dirty="0">
                <a:latin typeface="Times New Roman" pitchFamily="18" charset="0"/>
                <a:cs typeface="Times New Roman" pitchFamily="18" charset="0"/>
              </a:rPr>
              <a:t>is </a:t>
            </a:r>
            <a:r>
              <a:rPr sz="3200" spc="-5" dirty="0">
                <a:latin typeface="Times New Roman" pitchFamily="18" charset="0"/>
                <a:cs typeface="Times New Roman" pitchFamily="18" charset="0"/>
              </a:rPr>
              <a:t>the </a:t>
            </a:r>
            <a:r>
              <a:rPr sz="3200" dirty="0">
                <a:latin typeface="Times New Roman" pitchFamily="18" charset="0"/>
                <a:cs typeface="Times New Roman" pitchFamily="18" charset="0"/>
              </a:rPr>
              <a:t>originator of the</a:t>
            </a:r>
            <a:r>
              <a:rPr sz="3200" spc="-100" dirty="0">
                <a:latin typeface="Times New Roman" pitchFamily="18" charset="0"/>
                <a:cs typeface="Times New Roman" pitchFamily="18" charset="0"/>
              </a:rPr>
              <a:t> </a:t>
            </a:r>
            <a:r>
              <a:rPr sz="3200" dirty="0">
                <a:latin typeface="Times New Roman" pitchFamily="18" charset="0"/>
                <a:cs typeface="Times New Roman" pitchFamily="18" charset="0"/>
              </a:rPr>
              <a:t>message.</a:t>
            </a:r>
          </a:p>
          <a:p>
            <a:pPr marL="332740" indent="-320040">
              <a:lnSpc>
                <a:spcPct val="100000"/>
              </a:lnSpc>
              <a:spcBef>
                <a:spcPts val="35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His objectives should be clearly</a:t>
            </a:r>
            <a:r>
              <a:rPr sz="3200" spc="-114" dirty="0">
                <a:latin typeface="Times New Roman" pitchFamily="18" charset="0"/>
                <a:cs typeface="Times New Roman" pitchFamily="18" charset="0"/>
              </a:rPr>
              <a:t> </a:t>
            </a:r>
            <a:r>
              <a:rPr sz="3200" dirty="0">
                <a:latin typeface="Times New Roman" pitchFamily="18" charset="0"/>
                <a:cs typeface="Times New Roman" pitchFamily="18" charset="0"/>
              </a:rPr>
              <a:t>defined.</a:t>
            </a:r>
          </a:p>
          <a:p>
            <a:pPr marL="332740" marR="5080" indent="-320040">
              <a:lnSpc>
                <a:spcPts val="3130"/>
              </a:lnSpc>
              <a:spcBef>
                <a:spcPts val="74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He should know the interests and needs of</a:t>
            </a:r>
            <a:r>
              <a:rPr sz="3200" spc="-210" dirty="0">
                <a:latin typeface="Times New Roman" pitchFamily="18" charset="0"/>
                <a:cs typeface="Times New Roman" pitchFamily="18" charset="0"/>
              </a:rPr>
              <a:t> </a:t>
            </a:r>
            <a:r>
              <a:rPr sz="3200" dirty="0">
                <a:latin typeface="Times New Roman" pitchFamily="18" charset="0"/>
                <a:cs typeface="Times New Roman" pitchFamily="18" charset="0"/>
              </a:rPr>
              <a:t>his  audience.</a:t>
            </a:r>
          </a:p>
          <a:p>
            <a:pPr marL="332740" indent="-320040">
              <a:lnSpc>
                <a:spcPct val="100000"/>
              </a:lnSpc>
              <a:spcBef>
                <a:spcPts val="31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He should know the</a:t>
            </a:r>
            <a:r>
              <a:rPr sz="3200" spc="-75" dirty="0">
                <a:latin typeface="Times New Roman" pitchFamily="18" charset="0"/>
                <a:cs typeface="Times New Roman" pitchFamily="18" charset="0"/>
              </a:rPr>
              <a:t> </a:t>
            </a:r>
            <a:r>
              <a:rPr sz="3200" dirty="0">
                <a:latin typeface="Times New Roman" pitchFamily="18" charset="0"/>
                <a:cs typeface="Times New Roman" pitchFamily="18" charset="0"/>
              </a:rPr>
              <a:t>message.</a:t>
            </a:r>
          </a:p>
          <a:p>
            <a:pPr marL="332740" marR="2311400" indent="-320040">
              <a:lnSpc>
                <a:spcPts val="3130"/>
              </a:lnSpc>
              <a:spcBef>
                <a:spcPts val="75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He should know the channels</a:t>
            </a:r>
            <a:r>
              <a:rPr sz="3200" spc="-145" dirty="0">
                <a:latin typeface="Times New Roman" pitchFamily="18" charset="0"/>
                <a:cs typeface="Times New Roman" pitchFamily="18" charset="0"/>
              </a:rPr>
              <a:t> </a:t>
            </a:r>
            <a:r>
              <a:rPr sz="3200" dirty="0">
                <a:latin typeface="Times New Roman" pitchFamily="18" charset="0"/>
                <a:cs typeface="Times New Roman" pitchFamily="18" charset="0"/>
              </a:rPr>
              <a:t>of  communication.</a:t>
            </a:r>
          </a:p>
          <a:p>
            <a:pPr marL="332740" indent="-320040">
              <a:lnSpc>
                <a:spcPct val="100000"/>
              </a:lnSpc>
              <a:spcBef>
                <a:spcPts val="3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He should know his abilities and</a:t>
            </a:r>
            <a:r>
              <a:rPr sz="3200" spc="-114" dirty="0">
                <a:latin typeface="Times New Roman" pitchFamily="18" charset="0"/>
                <a:cs typeface="Times New Roman" pitchFamily="18" charset="0"/>
              </a:rPr>
              <a:t> </a:t>
            </a:r>
            <a:r>
              <a:rPr sz="3200" dirty="0">
                <a:latin typeface="Times New Roman" pitchFamily="18" charset="0"/>
                <a:cs typeface="Times New Roman" pitchFamily="18" charset="0"/>
              </a:rPr>
              <a:t>limitation.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2648" y="1600200"/>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B85B21"/>
          </a:solidFill>
        </p:spPr>
        <p:txBody>
          <a:bodyPr wrap="square" lIns="0" tIns="0" rIns="0" bIns="0" rtlCol="0"/>
          <a:lstStyle/>
          <a:p>
            <a:endParaRPr/>
          </a:p>
        </p:txBody>
      </p:sp>
      <p:sp>
        <p:nvSpPr>
          <p:cNvPr id="3" name="object 3"/>
          <p:cNvSpPr txBox="1"/>
          <p:nvPr/>
        </p:nvSpPr>
        <p:spPr>
          <a:xfrm>
            <a:off x="691387" y="1534326"/>
            <a:ext cx="7755890" cy="4401205"/>
          </a:xfrm>
          <a:prstGeom prst="rect">
            <a:avLst/>
          </a:prstGeom>
          <a:solidFill>
            <a:schemeClr val="bg1"/>
          </a:solidFill>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lang="en-IN" sz="3200" b="1" dirty="0" smtClean="0">
                <a:solidFill>
                  <a:srgbClr val="FF0000"/>
                </a:solidFill>
                <a:uFill>
                  <a:solidFill>
                    <a:srgbClr val="000000"/>
                  </a:solidFill>
                </a:uFill>
                <a:latin typeface="Times New Roman" pitchFamily="18" charset="0"/>
                <a:cs typeface="Times New Roman" pitchFamily="18" charset="0"/>
              </a:rPr>
              <a:t>RECEIVER</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700"/>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Audience </a:t>
            </a:r>
            <a:r>
              <a:rPr sz="3200" dirty="0">
                <a:latin typeface="Times New Roman" pitchFamily="18" charset="0"/>
                <a:cs typeface="Times New Roman" pitchFamily="18" charset="0"/>
              </a:rPr>
              <a:t>may be a single person or a</a:t>
            </a:r>
            <a:r>
              <a:rPr sz="3200" spc="-175" dirty="0">
                <a:latin typeface="Times New Roman" pitchFamily="18" charset="0"/>
                <a:cs typeface="Times New Roman" pitchFamily="18" charset="0"/>
              </a:rPr>
              <a:t> </a:t>
            </a:r>
            <a:r>
              <a:rPr sz="3200" dirty="0">
                <a:latin typeface="Times New Roman" pitchFamily="18" charset="0"/>
                <a:cs typeface="Times New Roman" pitchFamily="18" charset="0"/>
              </a:rPr>
              <a:t>group.</a:t>
            </a:r>
          </a:p>
          <a:p>
            <a:pPr marL="332740" indent="-320040">
              <a:lnSpc>
                <a:spcPct val="100000"/>
              </a:lnSpc>
              <a:spcBef>
                <a:spcPts val="705"/>
              </a:spcBef>
              <a:buClr>
                <a:schemeClr val="tx1"/>
              </a:buClr>
              <a:buSzPct val="60344"/>
              <a:buFont typeface="Wingdings" pitchFamily="2" charset="2"/>
              <a:buChar char="Ø"/>
              <a:tabLst>
                <a:tab pos="333375" algn="l"/>
              </a:tabLst>
            </a:pPr>
            <a:r>
              <a:rPr sz="3200" spc="-50" dirty="0">
                <a:latin typeface="Times New Roman" pitchFamily="18" charset="0"/>
                <a:cs typeface="Times New Roman" pitchFamily="18" charset="0"/>
              </a:rPr>
              <a:t>Two </a:t>
            </a:r>
            <a:r>
              <a:rPr sz="3200" dirty="0">
                <a:latin typeface="Times New Roman" pitchFamily="18" charset="0"/>
                <a:cs typeface="Times New Roman" pitchFamily="18" charset="0"/>
              </a:rPr>
              <a:t>types of audience</a:t>
            </a:r>
            <a:r>
              <a:rPr sz="3200" spc="-55" dirty="0">
                <a:latin typeface="Times New Roman" pitchFamily="18" charset="0"/>
                <a:cs typeface="Times New Roman" pitchFamily="18" charset="0"/>
              </a:rPr>
              <a:t> </a:t>
            </a:r>
            <a:r>
              <a:rPr sz="3200" dirty="0">
                <a:latin typeface="Times New Roman" pitchFamily="18" charset="0"/>
                <a:cs typeface="Times New Roman" pitchFamily="18" charset="0"/>
              </a:rPr>
              <a:t>are</a:t>
            </a:r>
          </a:p>
          <a:p>
            <a:pPr marL="332740" marR="476884" indent="-320040">
              <a:lnSpc>
                <a:spcPct val="100000"/>
              </a:lnSpc>
              <a:spcBef>
                <a:spcPts val="700"/>
              </a:spcBef>
              <a:buClr>
                <a:schemeClr val="tx1"/>
              </a:buClr>
              <a:buSzPct val="60344"/>
              <a:buFont typeface="Wingdings" pitchFamily="2" charset="2"/>
              <a:buChar char="Ø"/>
              <a:tabLst>
                <a:tab pos="333375" algn="l"/>
              </a:tabLst>
            </a:pPr>
            <a:r>
              <a:rPr lang="en-IN" sz="3200" b="1" dirty="0" smtClean="0">
                <a:latin typeface="Times New Roman" pitchFamily="18" charset="0"/>
                <a:cs typeface="Times New Roman" pitchFamily="18" charset="0"/>
              </a:rPr>
              <a:t>CONTROLLED</a:t>
            </a:r>
            <a:r>
              <a:rPr sz="3200" dirty="0" smtClean="0">
                <a:latin typeface="Times New Roman" pitchFamily="18" charset="0"/>
                <a:cs typeface="Times New Roman" pitchFamily="18" charset="0"/>
              </a:rPr>
              <a:t>-It </a:t>
            </a:r>
            <a:r>
              <a:rPr sz="3200" dirty="0">
                <a:latin typeface="Times New Roman" pitchFamily="18" charset="0"/>
                <a:cs typeface="Times New Roman" pitchFamily="18" charset="0"/>
              </a:rPr>
              <a:t>is held together by a</a:t>
            </a:r>
            <a:r>
              <a:rPr sz="3200" spc="-165" dirty="0">
                <a:latin typeface="Times New Roman" pitchFamily="18" charset="0"/>
                <a:cs typeface="Times New Roman" pitchFamily="18" charset="0"/>
              </a:rPr>
              <a:t> </a:t>
            </a:r>
            <a:r>
              <a:rPr sz="3200" dirty="0">
                <a:latin typeface="Times New Roman" pitchFamily="18" charset="0"/>
                <a:cs typeface="Times New Roman" pitchFamily="18" charset="0"/>
              </a:rPr>
              <a:t>common  interest. It is a homogenous</a:t>
            </a:r>
            <a:r>
              <a:rPr sz="3200" spc="-155" dirty="0">
                <a:latin typeface="Times New Roman" pitchFamily="18" charset="0"/>
                <a:cs typeface="Times New Roman" pitchFamily="18" charset="0"/>
              </a:rPr>
              <a:t> </a:t>
            </a:r>
            <a:r>
              <a:rPr sz="3200" dirty="0">
                <a:latin typeface="Times New Roman" pitchFamily="18" charset="0"/>
                <a:cs typeface="Times New Roman" pitchFamily="18" charset="0"/>
              </a:rPr>
              <a:t>groups.</a:t>
            </a:r>
          </a:p>
          <a:p>
            <a:pPr marL="332740" marR="5080" indent="-320040">
              <a:lnSpc>
                <a:spcPct val="100000"/>
              </a:lnSpc>
              <a:spcBef>
                <a:spcPts val="695"/>
              </a:spcBef>
              <a:buClr>
                <a:schemeClr val="tx1"/>
              </a:buClr>
              <a:buSzPct val="60344"/>
              <a:buFont typeface="Wingdings" pitchFamily="2" charset="2"/>
              <a:buChar char="Ø"/>
              <a:tabLst>
                <a:tab pos="333375" algn="l"/>
              </a:tabLst>
            </a:pPr>
            <a:r>
              <a:rPr lang="en-IN" sz="3200" b="1" dirty="0" smtClean="0">
                <a:latin typeface="Times New Roman" pitchFamily="18" charset="0"/>
                <a:cs typeface="Times New Roman" pitchFamily="18" charset="0"/>
              </a:rPr>
              <a:t>UNCONTROLLED-</a:t>
            </a:r>
            <a:r>
              <a:rPr sz="3200" dirty="0" smtClean="0">
                <a:latin typeface="Times New Roman" pitchFamily="18" charset="0"/>
                <a:cs typeface="Times New Roman" pitchFamily="18" charset="0"/>
              </a:rPr>
              <a:t>It </a:t>
            </a:r>
            <a:r>
              <a:rPr sz="3200" dirty="0">
                <a:latin typeface="Times New Roman" pitchFamily="18" charset="0"/>
                <a:cs typeface="Times New Roman" pitchFamily="18" charset="0"/>
              </a:rPr>
              <a:t>is a group which has</a:t>
            </a:r>
            <a:r>
              <a:rPr sz="3200" spc="-155" dirty="0">
                <a:latin typeface="Times New Roman" pitchFamily="18" charset="0"/>
                <a:cs typeface="Times New Roman" pitchFamily="18" charset="0"/>
              </a:rPr>
              <a:t> </a:t>
            </a:r>
            <a:r>
              <a:rPr sz="3200" dirty="0">
                <a:latin typeface="Times New Roman" pitchFamily="18" charset="0"/>
                <a:cs typeface="Times New Roman" pitchFamily="18" charset="0"/>
              </a:rPr>
              <a:t>gathered  together because of</a:t>
            </a:r>
            <a:r>
              <a:rPr sz="3200" spc="-110" dirty="0">
                <a:latin typeface="Times New Roman" pitchFamily="18" charset="0"/>
                <a:cs typeface="Times New Roman" pitchFamily="18" charset="0"/>
              </a:rPr>
              <a:t> </a:t>
            </a:r>
            <a:r>
              <a:rPr sz="3200" spc="-20" dirty="0">
                <a:latin typeface="Times New Roman" pitchFamily="18" charset="0"/>
                <a:cs typeface="Times New Roman" pitchFamily="18" charset="0"/>
              </a:rPr>
              <a:t>curiosity.</a:t>
            </a:r>
            <a:endParaRPr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2648" y="1600200"/>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92D050"/>
          </a:solidFill>
        </p:spPr>
        <p:txBody>
          <a:bodyPr wrap="square" lIns="0" tIns="0" rIns="0" bIns="0" rtlCol="0"/>
          <a:lstStyle/>
          <a:p>
            <a:endParaRPr/>
          </a:p>
        </p:txBody>
      </p:sp>
      <p:sp>
        <p:nvSpPr>
          <p:cNvPr id="3" name="object 3"/>
          <p:cNvSpPr txBox="1"/>
          <p:nvPr/>
        </p:nvSpPr>
        <p:spPr>
          <a:xfrm>
            <a:off x="691387" y="764705"/>
            <a:ext cx="7720965" cy="5252079"/>
          </a:xfrm>
          <a:prstGeom prst="rect">
            <a:avLst/>
          </a:prstGeom>
          <a:solidFill>
            <a:schemeClr val="bg1"/>
          </a:solidFill>
        </p:spPr>
        <p:txBody>
          <a:bodyPr vert="horz" wrap="square" lIns="0" tIns="12065" rIns="0" bIns="0" rtlCol="0">
            <a:spAutoFit/>
          </a:bodyPr>
          <a:lstStyle/>
          <a:p>
            <a:pPr marL="332740" indent="-320040" algn="ctr">
              <a:lnSpc>
                <a:spcPct val="100000"/>
              </a:lnSpc>
              <a:spcBef>
                <a:spcPts val="95"/>
              </a:spcBef>
              <a:buClr>
                <a:srgbClr val="DD8046"/>
              </a:buClr>
              <a:buSzPct val="60000"/>
              <a:tabLst>
                <a:tab pos="332740" algn="l"/>
                <a:tab pos="333375" algn="l"/>
              </a:tabLst>
            </a:pPr>
            <a:r>
              <a:rPr lang="en-IN" sz="3200" b="1" spc="-5" dirty="0" smtClean="0">
                <a:solidFill>
                  <a:srgbClr val="FF0000"/>
                </a:solidFill>
                <a:uFill>
                  <a:solidFill>
                    <a:srgbClr val="000000"/>
                  </a:solidFill>
                </a:uFill>
                <a:latin typeface="Times New Roman" pitchFamily="18" charset="0"/>
                <a:cs typeface="Times New Roman" pitchFamily="18" charset="0"/>
              </a:rPr>
              <a:t>MESSAGE</a:t>
            </a:r>
            <a:endParaRPr lang="en-IN" sz="3200" b="1" dirty="0" smtClean="0">
              <a:solidFill>
                <a:srgbClr val="FF0000"/>
              </a:solidFill>
              <a:latin typeface="Times New Roman" pitchFamily="18" charset="0"/>
              <a:cs typeface="Times New Roman" pitchFamily="18" charset="0"/>
            </a:endParaRPr>
          </a:p>
          <a:p>
            <a:pPr marL="332740" marR="5080" indent="-320040">
              <a:lnSpc>
                <a:spcPts val="2400"/>
              </a:lnSpc>
              <a:spcBef>
                <a:spcPts val="680"/>
              </a:spcBef>
              <a:buClr>
                <a:schemeClr val="tx1"/>
              </a:buClr>
              <a:buSzPct val="60000"/>
              <a:buFont typeface="Wingdings" pitchFamily="2" charset="2"/>
              <a:buChar char="Ø"/>
              <a:tabLst>
                <a:tab pos="332740" algn="l"/>
                <a:tab pos="333375" algn="l"/>
              </a:tabLst>
            </a:pPr>
            <a:r>
              <a:rPr sz="3200" spc="-5" dirty="0" smtClean="0">
                <a:latin typeface="Times New Roman" pitchFamily="18" charset="0"/>
                <a:cs typeface="Times New Roman" pitchFamily="18" charset="0"/>
              </a:rPr>
              <a:t>It </a:t>
            </a:r>
            <a:r>
              <a:rPr sz="3200" spc="-5" dirty="0">
                <a:latin typeface="Times New Roman" pitchFamily="18" charset="0"/>
                <a:cs typeface="Times New Roman" pitchFamily="18" charset="0"/>
              </a:rPr>
              <a:t>is the information transmitted by the communicator  to the</a:t>
            </a:r>
            <a:r>
              <a:rPr sz="3200" spc="5" dirty="0">
                <a:latin typeface="Times New Roman" pitchFamily="18" charset="0"/>
                <a:cs typeface="Times New Roman" pitchFamily="18" charset="0"/>
              </a:rPr>
              <a:t> </a:t>
            </a:r>
            <a:r>
              <a:rPr sz="3200" spc="-5" dirty="0">
                <a:latin typeface="Times New Roman" pitchFamily="18" charset="0"/>
                <a:cs typeface="Times New Roman" pitchFamily="18" charset="0"/>
              </a:rPr>
              <a:t>recipient.</a:t>
            </a:r>
            <a:endParaRPr sz="3200" dirty="0">
              <a:latin typeface="Times New Roman" pitchFamily="18" charset="0"/>
              <a:cs typeface="Times New Roman" pitchFamily="18" charset="0"/>
            </a:endParaRPr>
          </a:p>
          <a:p>
            <a:pPr marL="332740" indent="-320040">
              <a:lnSpc>
                <a:spcPct val="100000"/>
              </a:lnSpc>
              <a:spcBef>
                <a:spcPts val="114"/>
              </a:spcBef>
              <a:buClr>
                <a:schemeClr val="tx1"/>
              </a:buClr>
              <a:buSzPct val="60000"/>
              <a:buFont typeface="Wingdings" pitchFamily="2" charset="2"/>
              <a:buChar char="Ø"/>
              <a:tabLst>
                <a:tab pos="332740" algn="l"/>
                <a:tab pos="333375" algn="l"/>
              </a:tabLst>
            </a:pPr>
            <a:r>
              <a:rPr sz="3200" spc="-5" dirty="0">
                <a:latin typeface="Times New Roman" pitchFamily="18" charset="0"/>
                <a:cs typeface="Times New Roman" pitchFamily="18" charset="0"/>
              </a:rPr>
              <a:t>A good message must</a:t>
            </a:r>
            <a:r>
              <a:rPr sz="3200" spc="-125" dirty="0">
                <a:latin typeface="Times New Roman" pitchFamily="18" charset="0"/>
                <a:cs typeface="Times New Roman" pitchFamily="18" charset="0"/>
              </a:rPr>
              <a:t> </a:t>
            </a:r>
            <a:r>
              <a:rPr sz="3200" spc="-5" dirty="0">
                <a:latin typeface="Times New Roman" pitchFamily="18" charset="0"/>
                <a:cs typeface="Times New Roman" pitchFamily="18" charset="0"/>
              </a:rPr>
              <a:t>be</a:t>
            </a:r>
            <a:endParaRPr sz="3200" dirty="0">
              <a:latin typeface="Times New Roman" pitchFamily="18" charset="0"/>
              <a:cs typeface="Times New Roman" pitchFamily="18" charset="0"/>
            </a:endParaRPr>
          </a:p>
          <a:p>
            <a:pPr marL="527050" indent="-514350">
              <a:lnSpc>
                <a:spcPct val="100000"/>
              </a:lnSpc>
              <a:spcBef>
                <a:spcPts val="110"/>
              </a:spcBef>
              <a:buClr>
                <a:schemeClr val="tx1"/>
              </a:buClr>
              <a:buSzPct val="60000"/>
              <a:buFont typeface="+mj-lt"/>
              <a:buAutoNum type="arabicPeriod"/>
              <a:tabLst>
                <a:tab pos="332740" algn="l"/>
                <a:tab pos="333375" algn="l"/>
              </a:tabLst>
            </a:pPr>
            <a:r>
              <a:rPr sz="3200" spc="-5" dirty="0">
                <a:latin typeface="Times New Roman" pitchFamily="18" charset="0"/>
                <a:cs typeface="Times New Roman" pitchFamily="18" charset="0"/>
              </a:rPr>
              <a:t>In line with the</a:t>
            </a:r>
            <a:r>
              <a:rPr sz="3200" spc="20" dirty="0">
                <a:latin typeface="Times New Roman" pitchFamily="18" charset="0"/>
                <a:cs typeface="Times New Roman" pitchFamily="18" charset="0"/>
              </a:rPr>
              <a:t> </a:t>
            </a:r>
            <a:r>
              <a:rPr sz="3200" spc="-5" dirty="0">
                <a:latin typeface="Times New Roman" pitchFamily="18" charset="0"/>
                <a:cs typeface="Times New Roman" pitchFamily="18" charset="0"/>
              </a:rPr>
              <a:t>objective.</a:t>
            </a:r>
            <a:endParaRPr sz="3200" dirty="0">
              <a:latin typeface="Times New Roman" pitchFamily="18" charset="0"/>
              <a:cs typeface="Times New Roman" pitchFamily="18" charset="0"/>
            </a:endParaRPr>
          </a:p>
          <a:p>
            <a:pPr marL="527050" indent="-514350">
              <a:lnSpc>
                <a:spcPct val="100000"/>
              </a:lnSpc>
              <a:spcBef>
                <a:spcPts val="100"/>
              </a:spcBef>
              <a:buClr>
                <a:schemeClr val="tx1"/>
              </a:buClr>
              <a:buSzPct val="60000"/>
              <a:buFont typeface="+mj-lt"/>
              <a:buAutoNum type="arabicPeriod"/>
              <a:tabLst>
                <a:tab pos="332740" algn="l"/>
                <a:tab pos="333375" algn="l"/>
              </a:tabLst>
            </a:pPr>
            <a:r>
              <a:rPr sz="3200" spc="-5" dirty="0">
                <a:latin typeface="Times New Roman" pitchFamily="18" charset="0"/>
                <a:cs typeface="Times New Roman" pitchFamily="18" charset="0"/>
              </a:rPr>
              <a:t>Based on felt</a:t>
            </a:r>
            <a:r>
              <a:rPr sz="3200" dirty="0">
                <a:latin typeface="Times New Roman" pitchFamily="18" charset="0"/>
                <a:cs typeface="Times New Roman" pitchFamily="18" charset="0"/>
              </a:rPr>
              <a:t> </a:t>
            </a:r>
            <a:r>
              <a:rPr sz="3200" spc="-5" dirty="0">
                <a:latin typeface="Times New Roman" pitchFamily="18" charset="0"/>
                <a:cs typeface="Times New Roman" pitchFamily="18" charset="0"/>
              </a:rPr>
              <a:t>needs.</a:t>
            </a:r>
            <a:endParaRPr sz="3200" dirty="0">
              <a:latin typeface="Times New Roman" pitchFamily="18" charset="0"/>
              <a:cs typeface="Times New Roman" pitchFamily="18" charset="0"/>
            </a:endParaRPr>
          </a:p>
          <a:p>
            <a:pPr marL="527050" indent="-514350">
              <a:lnSpc>
                <a:spcPct val="100000"/>
              </a:lnSpc>
              <a:spcBef>
                <a:spcPts val="95"/>
              </a:spcBef>
              <a:buClr>
                <a:schemeClr val="tx1"/>
              </a:buClr>
              <a:buSzPct val="60000"/>
              <a:buFont typeface="+mj-lt"/>
              <a:buAutoNum type="arabicPeriod"/>
              <a:tabLst>
                <a:tab pos="332740" algn="l"/>
                <a:tab pos="333375" algn="l"/>
              </a:tabLst>
            </a:pPr>
            <a:r>
              <a:rPr sz="3200" spc="-5" dirty="0">
                <a:latin typeface="Times New Roman" pitchFamily="18" charset="0"/>
                <a:cs typeface="Times New Roman" pitchFamily="18" charset="0"/>
              </a:rPr>
              <a:t>Clear </a:t>
            </a:r>
            <a:r>
              <a:rPr sz="3200" dirty="0">
                <a:latin typeface="Times New Roman" pitchFamily="18" charset="0"/>
                <a:cs typeface="Times New Roman" pitchFamily="18" charset="0"/>
              </a:rPr>
              <a:t>and</a:t>
            </a:r>
            <a:r>
              <a:rPr sz="3200" spc="-10" dirty="0">
                <a:latin typeface="Times New Roman" pitchFamily="18" charset="0"/>
                <a:cs typeface="Times New Roman" pitchFamily="18" charset="0"/>
              </a:rPr>
              <a:t> </a:t>
            </a:r>
            <a:r>
              <a:rPr sz="3200" spc="-5" dirty="0">
                <a:latin typeface="Times New Roman" pitchFamily="18" charset="0"/>
                <a:cs typeface="Times New Roman" pitchFamily="18" charset="0"/>
              </a:rPr>
              <a:t>understandable.</a:t>
            </a:r>
            <a:endParaRPr sz="3200" dirty="0">
              <a:latin typeface="Times New Roman" pitchFamily="18" charset="0"/>
              <a:cs typeface="Times New Roman" pitchFamily="18" charset="0"/>
            </a:endParaRPr>
          </a:p>
          <a:p>
            <a:pPr marL="527050" indent="-514350">
              <a:lnSpc>
                <a:spcPct val="100000"/>
              </a:lnSpc>
              <a:spcBef>
                <a:spcPts val="105"/>
              </a:spcBef>
              <a:buClr>
                <a:schemeClr val="tx1"/>
              </a:buClr>
              <a:buSzPct val="60000"/>
              <a:buFont typeface="+mj-lt"/>
              <a:buAutoNum type="arabicPeriod"/>
              <a:tabLst>
                <a:tab pos="332740" algn="l"/>
                <a:tab pos="333375" algn="l"/>
              </a:tabLst>
            </a:pPr>
            <a:r>
              <a:rPr sz="3200" spc="-5" dirty="0">
                <a:latin typeface="Times New Roman" pitchFamily="18" charset="0"/>
                <a:cs typeface="Times New Roman" pitchFamily="18" charset="0"/>
              </a:rPr>
              <a:t>Specific and</a:t>
            </a:r>
            <a:r>
              <a:rPr sz="3200" spc="-20" dirty="0">
                <a:latin typeface="Times New Roman" pitchFamily="18" charset="0"/>
                <a:cs typeface="Times New Roman" pitchFamily="18" charset="0"/>
              </a:rPr>
              <a:t> </a:t>
            </a:r>
            <a:r>
              <a:rPr sz="3200" spc="-5" dirty="0">
                <a:latin typeface="Times New Roman" pitchFamily="18" charset="0"/>
                <a:cs typeface="Times New Roman" pitchFamily="18" charset="0"/>
              </a:rPr>
              <a:t>accurate.</a:t>
            </a:r>
            <a:endParaRPr sz="3200" dirty="0">
              <a:latin typeface="Times New Roman" pitchFamily="18" charset="0"/>
              <a:cs typeface="Times New Roman" pitchFamily="18" charset="0"/>
            </a:endParaRPr>
          </a:p>
          <a:p>
            <a:pPr marL="527050" indent="-514350">
              <a:lnSpc>
                <a:spcPct val="100000"/>
              </a:lnSpc>
              <a:spcBef>
                <a:spcPts val="100"/>
              </a:spcBef>
              <a:buClr>
                <a:schemeClr val="tx1"/>
              </a:buClr>
              <a:buSzPct val="60000"/>
              <a:buFont typeface="+mj-lt"/>
              <a:buAutoNum type="arabicPeriod"/>
              <a:tabLst>
                <a:tab pos="332740" algn="l"/>
                <a:tab pos="333375" algn="l"/>
              </a:tabLst>
            </a:pPr>
            <a:r>
              <a:rPr sz="3200" spc="-20" dirty="0">
                <a:latin typeface="Times New Roman" pitchFamily="18" charset="0"/>
                <a:cs typeface="Times New Roman" pitchFamily="18" charset="0"/>
              </a:rPr>
              <a:t>Timely </a:t>
            </a:r>
            <a:r>
              <a:rPr sz="3200" spc="-5" dirty="0">
                <a:latin typeface="Times New Roman" pitchFamily="18" charset="0"/>
                <a:cs typeface="Times New Roman" pitchFamily="18" charset="0"/>
              </a:rPr>
              <a:t>and</a:t>
            </a:r>
            <a:r>
              <a:rPr sz="3200" spc="20" dirty="0">
                <a:latin typeface="Times New Roman" pitchFamily="18" charset="0"/>
                <a:cs typeface="Times New Roman" pitchFamily="18" charset="0"/>
              </a:rPr>
              <a:t> </a:t>
            </a:r>
            <a:r>
              <a:rPr sz="3200" dirty="0">
                <a:latin typeface="Times New Roman" pitchFamily="18" charset="0"/>
                <a:cs typeface="Times New Roman" pitchFamily="18" charset="0"/>
              </a:rPr>
              <a:t>adequate.</a:t>
            </a:r>
          </a:p>
          <a:p>
            <a:pPr marL="527050" indent="-514350">
              <a:lnSpc>
                <a:spcPct val="100000"/>
              </a:lnSpc>
              <a:spcBef>
                <a:spcPts val="95"/>
              </a:spcBef>
              <a:buClr>
                <a:schemeClr val="tx1"/>
              </a:buClr>
              <a:buSzPct val="60000"/>
              <a:buFont typeface="+mj-lt"/>
              <a:buAutoNum type="arabicPeriod"/>
              <a:tabLst>
                <a:tab pos="332740" algn="l"/>
                <a:tab pos="333375" algn="l"/>
              </a:tabLst>
            </a:pPr>
            <a:r>
              <a:rPr sz="3200" spc="-5" dirty="0">
                <a:latin typeface="Times New Roman" pitchFamily="18" charset="0"/>
                <a:cs typeface="Times New Roman" pitchFamily="18" charset="0"/>
              </a:rPr>
              <a:t>Interesting.</a:t>
            </a:r>
            <a:endParaRPr sz="3200" dirty="0">
              <a:latin typeface="Times New Roman" pitchFamily="18" charset="0"/>
              <a:cs typeface="Times New Roman" pitchFamily="18" charset="0"/>
            </a:endParaRPr>
          </a:p>
          <a:p>
            <a:pPr marL="527050" indent="-514350">
              <a:lnSpc>
                <a:spcPct val="100000"/>
              </a:lnSpc>
              <a:spcBef>
                <a:spcPts val="110"/>
              </a:spcBef>
              <a:buClr>
                <a:schemeClr val="tx1"/>
              </a:buClr>
              <a:buSzPct val="60000"/>
              <a:buFont typeface="+mj-lt"/>
              <a:buAutoNum type="arabicPeriod"/>
              <a:tabLst>
                <a:tab pos="332740" algn="l"/>
                <a:tab pos="333375" algn="l"/>
              </a:tabLst>
            </a:pPr>
            <a:r>
              <a:rPr sz="3200" spc="-5" dirty="0">
                <a:latin typeface="Times New Roman" pitchFamily="18" charset="0"/>
                <a:cs typeface="Times New Roman" pitchFamily="18" charset="0"/>
              </a:rPr>
              <a:t>Culturally and socially</a:t>
            </a:r>
            <a:r>
              <a:rPr sz="3200" spc="-10" dirty="0">
                <a:latin typeface="Times New Roman" pitchFamily="18" charset="0"/>
                <a:cs typeface="Times New Roman" pitchFamily="18" charset="0"/>
              </a:rPr>
              <a:t> </a:t>
            </a:r>
            <a:r>
              <a:rPr sz="3200" spc="-5" dirty="0">
                <a:latin typeface="Times New Roman" pitchFamily="18" charset="0"/>
                <a:cs typeface="Times New Roman" pitchFamily="18" charset="0"/>
              </a:rPr>
              <a:t>appropriate.</a:t>
            </a:r>
            <a:endParaRPr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2648" y="1600200"/>
            <a:ext cx="8153400" cy="4876800"/>
          </a:xfrm>
          <a:custGeom>
            <a:avLst/>
            <a:gdLst/>
            <a:ahLst/>
            <a:cxnLst/>
            <a:rect l="l" t="t" r="r" b="b"/>
            <a:pathLst>
              <a:path w="8153400" h="4876800">
                <a:moveTo>
                  <a:pt x="0" y="4876800"/>
                </a:moveTo>
                <a:lnTo>
                  <a:pt x="8153400" y="4876800"/>
                </a:lnTo>
                <a:lnTo>
                  <a:pt x="8153400" y="0"/>
                </a:lnTo>
                <a:lnTo>
                  <a:pt x="0" y="0"/>
                </a:lnTo>
                <a:lnTo>
                  <a:pt x="0" y="4876800"/>
                </a:lnTo>
                <a:close/>
              </a:path>
            </a:pathLst>
          </a:custGeom>
          <a:solidFill>
            <a:srgbClr val="395650"/>
          </a:solidFill>
        </p:spPr>
        <p:txBody>
          <a:bodyPr wrap="square" lIns="0" tIns="0" rIns="0" bIns="0" rtlCol="0"/>
          <a:lstStyle/>
          <a:p>
            <a:endParaRPr/>
          </a:p>
        </p:txBody>
      </p:sp>
      <p:sp>
        <p:nvSpPr>
          <p:cNvPr id="3" name="object 3"/>
          <p:cNvSpPr txBox="1"/>
          <p:nvPr/>
        </p:nvSpPr>
        <p:spPr>
          <a:xfrm>
            <a:off x="691387" y="980728"/>
            <a:ext cx="7897495" cy="5436104"/>
          </a:xfrm>
          <a:prstGeom prst="rect">
            <a:avLst/>
          </a:prstGeom>
          <a:solidFill>
            <a:schemeClr val="bg1"/>
          </a:solidFill>
        </p:spPr>
        <p:txBody>
          <a:bodyPr vert="horz" wrap="square" lIns="0" tIns="57150" rIns="0" bIns="0" rtlCol="0">
            <a:spAutoFit/>
          </a:bodyPr>
          <a:lstStyle/>
          <a:p>
            <a:pPr marL="332740" indent="-320040" algn="ctr">
              <a:lnSpc>
                <a:spcPct val="100000"/>
              </a:lnSpc>
              <a:spcBef>
                <a:spcPts val="450"/>
              </a:spcBef>
              <a:buClr>
                <a:srgbClr val="DD8046"/>
              </a:buClr>
              <a:buSzPct val="60344"/>
              <a:tabLst>
                <a:tab pos="333375" algn="l"/>
              </a:tabLst>
            </a:pPr>
            <a:r>
              <a:rPr lang="en-IN" sz="3200" b="1" dirty="0" smtClean="0">
                <a:solidFill>
                  <a:srgbClr val="FF0000"/>
                </a:solidFill>
                <a:uFill>
                  <a:solidFill>
                    <a:srgbClr val="FFFFFF"/>
                  </a:solidFill>
                </a:uFill>
                <a:latin typeface="Times New Roman" pitchFamily="18" charset="0"/>
                <a:cs typeface="Times New Roman" pitchFamily="18" charset="0"/>
              </a:rPr>
              <a:t>CHANNELS OF</a:t>
            </a:r>
            <a:r>
              <a:rPr lang="en-IN" sz="3200" b="1" spc="-55" dirty="0" smtClean="0">
                <a:solidFill>
                  <a:srgbClr val="FF0000"/>
                </a:solidFill>
                <a:uFill>
                  <a:solidFill>
                    <a:srgbClr val="FFFFFF"/>
                  </a:solidFill>
                </a:uFill>
                <a:latin typeface="Times New Roman" pitchFamily="18" charset="0"/>
                <a:cs typeface="Times New Roman" pitchFamily="18" charset="0"/>
              </a:rPr>
              <a:t> </a:t>
            </a:r>
            <a:r>
              <a:rPr lang="en-IN" sz="3200" b="1" dirty="0" smtClean="0">
                <a:solidFill>
                  <a:srgbClr val="FF0000"/>
                </a:solidFill>
                <a:uFill>
                  <a:solidFill>
                    <a:srgbClr val="FFFFFF"/>
                  </a:solidFill>
                </a:uFill>
                <a:latin typeface="Times New Roman" pitchFamily="18" charset="0"/>
                <a:cs typeface="Times New Roman" pitchFamily="18" charset="0"/>
              </a:rPr>
              <a:t>COMMUNICATION</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350"/>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It </a:t>
            </a:r>
            <a:r>
              <a:rPr sz="3200" dirty="0">
                <a:latin typeface="Times New Roman" pitchFamily="18" charset="0"/>
                <a:cs typeface="Times New Roman" pitchFamily="18" charset="0"/>
              </a:rPr>
              <a:t>is the media used for</a:t>
            </a:r>
            <a:r>
              <a:rPr sz="3200" spc="-145" dirty="0">
                <a:latin typeface="Times New Roman" pitchFamily="18" charset="0"/>
                <a:cs typeface="Times New Roman" pitchFamily="18" charset="0"/>
              </a:rPr>
              <a:t> </a:t>
            </a:r>
            <a:r>
              <a:rPr sz="3200" dirty="0">
                <a:latin typeface="Times New Roman" pitchFamily="18" charset="0"/>
                <a:cs typeface="Times New Roman" pitchFamily="18" charset="0"/>
              </a:rPr>
              <a:t>communication</a:t>
            </a:r>
          </a:p>
          <a:p>
            <a:pPr marL="332740" indent="-320040">
              <a:lnSpc>
                <a:spcPct val="100000"/>
              </a:lnSpc>
              <a:spcBef>
                <a:spcPts val="36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The media chosen should</a:t>
            </a:r>
            <a:r>
              <a:rPr sz="3200" spc="-125" dirty="0">
                <a:latin typeface="Times New Roman" pitchFamily="18" charset="0"/>
                <a:cs typeface="Times New Roman" pitchFamily="18" charset="0"/>
              </a:rPr>
              <a:t> </a:t>
            </a:r>
            <a:r>
              <a:rPr sz="3200" dirty="0">
                <a:latin typeface="Times New Roman" pitchFamily="18" charset="0"/>
                <a:cs typeface="Times New Roman" pitchFamily="18" charset="0"/>
              </a:rPr>
              <a:t>be</a:t>
            </a:r>
          </a:p>
          <a:p>
            <a:pPr marL="1034415" indent="-514350">
              <a:lnSpc>
                <a:spcPct val="100000"/>
              </a:lnSpc>
              <a:spcBef>
                <a:spcPts val="350"/>
              </a:spcBef>
              <a:buClr>
                <a:schemeClr val="tx1"/>
              </a:buClr>
              <a:buFont typeface="+mj-lt"/>
              <a:buAutoNum type="arabicPeriod"/>
            </a:pPr>
            <a:r>
              <a:rPr sz="3200" spc="-5" dirty="0" smtClean="0">
                <a:latin typeface="Times New Roman" pitchFamily="18" charset="0"/>
                <a:cs typeface="Times New Roman" pitchFamily="18" charset="0"/>
              </a:rPr>
              <a:t>Efficient </a:t>
            </a:r>
            <a:r>
              <a:rPr sz="3200" dirty="0">
                <a:latin typeface="Times New Roman" pitchFamily="18" charset="0"/>
                <a:cs typeface="Times New Roman" pitchFamily="18" charset="0"/>
              </a:rPr>
              <a:t>in transmitting the</a:t>
            </a:r>
            <a:r>
              <a:rPr sz="3200" spc="-114" dirty="0">
                <a:latin typeface="Times New Roman" pitchFamily="18" charset="0"/>
                <a:cs typeface="Times New Roman" pitchFamily="18" charset="0"/>
              </a:rPr>
              <a:t> </a:t>
            </a:r>
            <a:r>
              <a:rPr sz="3200" dirty="0">
                <a:latin typeface="Times New Roman" pitchFamily="18" charset="0"/>
                <a:cs typeface="Times New Roman" pitchFamily="18" charset="0"/>
              </a:rPr>
              <a:t>message</a:t>
            </a:r>
          </a:p>
          <a:p>
            <a:pPr marL="1034415" indent="-514350">
              <a:lnSpc>
                <a:spcPct val="100000"/>
              </a:lnSpc>
              <a:spcBef>
                <a:spcPts val="350"/>
              </a:spcBef>
              <a:buClr>
                <a:schemeClr val="tx1"/>
              </a:buClr>
              <a:buFont typeface="+mj-lt"/>
              <a:buAutoNum type="arabicPeriod"/>
            </a:pPr>
            <a:r>
              <a:rPr sz="3200" dirty="0" smtClean="0">
                <a:latin typeface="Times New Roman" pitchFamily="18" charset="0"/>
                <a:cs typeface="Times New Roman" pitchFamily="18" charset="0"/>
              </a:rPr>
              <a:t>Attractive </a:t>
            </a:r>
            <a:r>
              <a:rPr sz="3200" dirty="0">
                <a:latin typeface="Times New Roman" pitchFamily="18" charset="0"/>
                <a:cs typeface="Times New Roman" pitchFamily="18" charset="0"/>
              </a:rPr>
              <a:t>to the</a:t>
            </a:r>
            <a:r>
              <a:rPr sz="3200" spc="-85" dirty="0">
                <a:latin typeface="Times New Roman" pitchFamily="18" charset="0"/>
                <a:cs typeface="Times New Roman" pitchFamily="18" charset="0"/>
              </a:rPr>
              <a:t> </a:t>
            </a:r>
            <a:r>
              <a:rPr sz="3200" dirty="0">
                <a:latin typeface="Times New Roman" pitchFamily="18" charset="0"/>
                <a:cs typeface="Times New Roman" pitchFamily="18" charset="0"/>
              </a:rPr>
              <a:t>audience</a:t>
            </a:r>
          </a:p>
          <a:p>
            <a:pPr marL="1034415" indent="-514350">
              <a:lnSpc>
                <a:spcPct val="100000"/>
              </a:lnSpc>
              <a:spcBef>
                <a:spcPts val="360"/>
              </a:spcBef>
              <a:buClr>
                <a:schemeClr val="tx1"/>
              </a:buClr>
              <a:buFont typeface="+mj-lt"/>
              <a:buAutoNum type="arabicPeriod"/>
            </a:pPr>
            <a:r>
              <a:rPr sz="3200" dirty="0" smtClean="0">
                <a:latin typeface="Times New Roman" pitchFamily="18" charset="0"/>
                <a:cs typeface="Times New Roman" pitchFamily="18" charset="0"/>
              </a:rPr>
              <a:t>Easily </a:t>
            </a:r>
            <a:r>
              <a:rPr sz="3200" dirty="0">
                <a:latin typeface="Times New Roman" pitchFamily="18" charset="0"/>
                <a:cs typeface="Times New Roman" pitchFamily="18" charset="0"/>
              </a:rPr>
              <a:t>understandable by the</a:t>
            </a:r>
            <a:r>
              <a:rPr sz="3200" spc="-90" dirty="0">
                <a:latin typeface="Times New Roman" pitchFamily="18" charset="0"/>
                <a:cs typeface="Times New Roman" pitchFamily="18" charset="0"/>
              </a:rPr>
              <a:t> </a:t>
            </a:r>
            <a:r>
              <a:rPr sz="3200" dirty="0">
                <a:latin typeface="Times New Roman" pitchFamily="18" charset="0"/>
                <a:cs typeface="Times New Roman" pitchFamily="18" charset="0"/>
              </a:rPr>
              <a:t>people</a:t>
            </a:r>
          </a:p>
          <a:p>
            <a:pPr marL="332740" marR="904240" indent="187325">
              <a:lnSpc>
                <a:spcPts val="3140"/>
              </a:lnSpc>
              <a:spcBef>
                <a:spcPts val="735"/>
              </a:spcBef>
              <a:buClr>
                <a:schemeClr val="tx1"/>
              </a:buClr>
              <a:buFont typeface="+mj-lt"/>
              <a:buAutoNum type="arabicPeriod"/>
            </a:pPr>
            <a:r>
              <a:rPr sz="3200" dirty="0" smtClean="0">
                <a:latin typeface="Times New Roman" pitchFamily="18" charset="0"/>
                <a:cs typeface="Times New Roman" pitchFamily="18" charset="0"/>
              </a:rPr>
              <a:t>Able </a:t>
            </a:r>
            <a:r>
              <a:rPr sz="3200" dirty="0">
                <a:latin typeface="Times New Roman" pitchFamily="18" charset="0"/>
                <a:cs typeface="Times New Roman" pitchFamily="18" charset="0"/>
              </a:rPr>
              <a:t>to bring about good response</a:t>
            </a:r>
            <a:r>
              <a:rPr sz="3200" spc="-175" dirty="0">
                <a:latin typeface="Times New Roman" pitchFamily="18" charset="0"/>
                <a:cs typeface="Times New Roman" pitchFamily="18" charset="0"/>
              </a:rPr>
              <a:t> </a:t>
            </a:r>
            <a:r>
              <a:rPr sz="3200" dirty="0">
                <a:latin typeface="Times New Roman" pitchFamily="18" charset="0"/>
                <a:cs typeface="Times New Roman" pitchFamily="18" charset="0"/>
              </a:rPr>
              <a:t>and  interaction by the</a:t>
            </a:r>
            <a:r>
              <a:rPr sz="3200" spc="-90" dirty="0">
                <a:latin typeface="Times New Roman" pitchFamily="18" charset="0"/>
                <a:cs typeface="Times New Roman" pitchFamily="18" charset="0"/>
              </a:rPr>
              <a:t> </a:t>
            </a:r>
            <a:r>
              <a:rPr sz="3200" dirty="0">
                <a:latin typeface="Times New Roman" pitchFamily="18" charset="0"/>
                <a:cs typeface="Times New Roman" pitchFamily="18" charset="0"/>
              </a:rPr>
              <a:t>people</a:t>
            </a:r>
          </a:p>
          <a:p>
            <a:pPr marL="332740" marR="5080" indent="-320040">
              <a:lnSpc>
                <a:spcPts val="3130"/>
              </a:lnSpc>
              <a:spcBef>
                <a:spcPts val="69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The most common channel of communication  is interpersonal or face-to-face</a:t>
            </a:r>
            <a:r>
              <a:rPr sz="3200" spc="-155" dirty="0">
                <a:latin typeface="Times New Roman" pitchFamily="18" charset="0"/>
                <a:cs typeface="Times New Roman" pitchFamily="18" charset="0"/>
              </a:rPr>
              <a:t> </a:t>
            </a:r>
            <a:r>
              <a:rPr sz="3200" dirty="0">
                <a:latin typeface="Times New Roman" pitchFamily="18" charset="0"/>
                <a:cs typeface="Times New Roman" pitchFamily="18" charset="0"/>
              </a:rPr>
              <a:t>communication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2648" y="1600200"/>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6F2F9F"/>
          </a:solidFill>
        </p:spPr>
        <p:txBody>
          <a:bodyPr wrap="square" lIns="0" tIns="0" rIns="0" bIns="0" rtlCol="0"/>
          <a:lstStyle/>
          <a:p>
            <a:endParaRPr/>
          </a:p>
        </p:txBody>
      </p:sp>
      <p:sp>
        <p:nvSpPr>
          <p:cNvPr id="3" name="object 3"/>
          <p:cNvSpPr txBox="1"/>
          <p:nvPr/>
        </p:nvSpPr>
        <p:spPr>
          <a:xfrm>
            <a:off x="691387" y="1534326"/>
            <a:ext cx="7666990" cy="4311437"/>
          </a:xfrm>
          <a:prstGeom prst="rect">
            <a:avLst/>
          </a:prstGeom>
          <a:solidFill>
            <a:schemeClr val="bg1"/>
          </a:solidFill>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lang="en-IN" sz="3200" b="1" dirty="0" smtClean="0">
                <a:solidFill>
                  <a:srgbClr val="FF0000"/>
                </a:solidFill>
                <a:uFill>
                  <a:solidFill>
                    <a:srgbClr val="FFFFFF"/>
                  </a:solidFill>
                </a:uFill>
                <a:latin typeface="Times New Roman" pitchFamily="18" charset="0"/>
                <a:cs typeface="Times New Roman" pitchFamily="18" charset="0"/>
              </a:rPr>
              <a:t>FEEDBACK</a:t>
            </a:r>
            <a:endParaRPr sz="3200" b="1" dirty="0">
              <a:solidFill>
                <a:srgbClr val="FF0000"/>
              </a:solidFill>
              <a:latin typeface="Times New Roman" pitchFamily="18" charset="0"/>
              <a:cs typeface="Times New Roman" pitchFamily="18" charset="0"/>
            </a:endParaRPr>
          </a:p>
          <a:p>
            <a:pPr marL="332740" marR="508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It is the flow of information from the</a:t>
            </a:r>
            <a:r>
              <a:rPr sz="3200" spc="-200" dirty="0">
                <a:latin typeface="Times New Roman" pitchFamily="18" charset="0"/>
                <a:cs typeface="Times New Roman" pitchFamily="18" charset="0"/>
              </a:rPr>
              <a:t> </a:t>
            </a:r>
            <a:r>
              <a:rPr sz="3200" dirty="0">
                <a:latin typeface="Times New Roman" pitchFamily="18" charset="0"/>
                <a:cs typeface="Times New Roman" pitchFamily="18" charset="0"/>
              </a:rPr>
              <a:t>audience  to the</a:t>
            </a:r>
            <a:r>
              <a:rPr sz="3200" spc="-40" dirty="0">
                <a:latin typeface="Times New Roman" pitchFamily="18" charset="0"/>
                <a:cs typeface="Times New Roman" pitchFamily="18" charset="0"/>
              </a:rPr>
              <a:t> </a:t>
            </a:r>
            <a:r>
              <a:rPr sz="3200" spc="-25" dirty="0">
                <a:latin typeface="Times New Roman" pitchFamily="18" charset="0"/>
                <a:cs typeface="Times New Roman" pitchFamily="18" charset="0"/>
              </a:rPr>
              <a:t>sender.</a:t>
            </a:r>
            <a:endParaRPr sz="3200" dirty="0">
              <a:latin typeface="Times New Roman" pitchFamily="18" charset="0"/>
              <a:cs typeface="Times New Roman" pitchFamily="18" charset="0"/>
            </a:endParaRPr>
          </a:p>
          <a:p>
            <a:pPr marL="332740" marR="840105"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It provides an opportunity to modify the  message and render it more</a:t>
            </a:r>
            <a:r>
              <a:rPr sz="3200" spc="-175" dirty="0">
                <a:latin typeface="Times New Roman" pitchFamily="18" charset="0"/>
                <a:cs typeface="Times New Roman" pitchFamily="18" charset="0"/>
              </a:rPr>
              <a:t> </a:t>
            </a:r>
            <a:r>
              <a:rPr sz="3200" dirty="0">
                <a:latin typeface="Times New Roman" pitchFamily="18" charset="0"/>
                <a:cs typeface="Times New Roman" pitchFamily="18" charset="0"/>
              </a:rPr>
              <a:t>acceptable</a:t>
            </a:r>
          </a:p>
          <a:p>
            <a:pPr marL="332740" marR="240665"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Eg:- opinion polls, interviews,</a:t>
            </a:r>
            <a:r>
              <a:rPr sz="3200" spc="-130" dirty="0">
                <a:latin typeface="Times New Roman" pitchFamily="18" charset="0"/>
                <a:cs typeface="Times New Roman" pitchFamily="18" charset="0"/>
              </a:rPr>
              <a:t> </a:t>
            </a:r>
            <a:r>
              <a:rPr sz="3200" dirty="0">
                <a:latin typeface="Times New Roman" pitchFamily="18" charset="0"/>
                <a:cs typeface="Times New Roman" pitchFamily="18" charset="0"/>
              </a:rPr>
              <a:t>questionnaire  surveys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25390"/>
            <a:ext cx="7755890" cy="1367682"/>
          </a:xfrm>
          <a:prstGeom prst="rect">
            <a:avLst/>
          </a:prstGeom>
        </p:spPr>
        <p:txBody>
          <a:bodyPr vert="horz" wrap="square" lIns="0" tIns="13335" rIns="0" bIns="0" rtlCol="0">
            <a:spAutoFit/>
          </a:bodyPr>
          <a:lstStyle/>
          <a:p>
            <a:pPr marL="12700">
              <a:lnSpc>
                <a:spcPct val="100000"/>
              </a:lnSpc>
              <a:spcBef>
                <a:spcPts val="105"/>
              </a:spcBef>
            </a:pPr>
            <a:r>
              <a:rPr b="1" u="none" dirty="0">
                <a:solidFill>
                  <a:srgbClr val="FF0000"/>
                </a:solidFill>
                <a:latin typeface="Times New Roman" pitchFamily="18" charset="0"/>
                <a:cs typeface="Times New Roman" pitchFamily="18" charset="0"/>
              </a:rPr>
              <a:t>TYPES OF</a:t>
            </a:r>
            <a:r>
              <a:rPr b="1" u="none" spc="-35" dirty="0">
                <a:solidFill>
                  <a:srgbClr val="FF0000"/>
                </a:solidFill>
                <a:latin typeface="Times New Roman" pitchFamily="18" charset="0"/>
                <a:cs typeface="Times New Roman" pitchFamily="18" charset="0"/>
              </a:rPr>
              <a:t> </a:t>
            </a:r>
            <a:r>
              <a:rPr b="1" u="none" spc="-25" dirty="0">
                <a:solidFill>
                  <a:srgbClr val="FF0000"/>
                </a:solidFill>
                <a:latin typeface="Times New Roman" pitchFamily="18" charset="0"/>
                <a:cs typeface="Times New Roman" pitchFamily="18" charset="0"/>
              </a:rPr>
              <a:t>COMMUNICATION</a:t>
            </a:r>
          </a:p>
        </p:txBody>
      </p:sp>
      <p:sp>
        <p:nvSpPr>
          <p:cNvPr id="3" name="object 3"/>
          <p:cNvSpPr/>
          <p:nvPr/>
        </p:nvSpPr>
        <p:spPr>
          <a:xfrm>
            <a:off x="2061972" y="1588008"/>
            <a:ext cx="4579620" cy="457962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305300" y="2036064"/>
            <a:ext cx="3017520" cy="115976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305300" y="3232404"/>
            <a:ext cx="3017520" cy="116128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305300" y="4430267"/>
            <a:ext cx="3073907" cy="1159764"/>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504182" y="2248915"/>
            <a:ext cx="2620645" cy="3105977"/>
          </a:xfrm>
          <a:prstGeom prst="rect">
            <a:avLst/>
          </a:prstGeom>
        </p:spPr>
        <p:txBody>
          <a:bodyPr vert="horz" wrap="square" lIns="0" tIns="58419" rIns="0" bIns="0" rtlCol="0">
            <a:spAutoFit/>
          </a:bodyPr>
          <a:lstStyle/>
          <a:p>
            <a:pPr marL="100965" marR="94615" indent="66675">
              <a:lnSpc>
                <a:spcPts val="2170"/>
              </a:lnSpc>
              <a:spcBef>
                <a:spcPts val="459"/>
              </a:spcBef>
              <a:buSzPct val="95238"/>
              <a:buAutoNum type="arabicPeriod"/>
              <a:tabLst>
                <a:tab pos="391795" algn="l"/>
              </a:tabLst>
            </a:pPr>
            <a:r>
              <a:rPr sz="2100" dirty="0">
                <a:latin typeface="Times New Roman" pitchFamily="18" charset="0"/>
                <a:cs typeface="Times New Roman" pitchFamily="18" charset="0"/>
              </a:rPr>
              <a:t>One </a:t>
            </a:r>
            <a:r>
              <a:rPr sz="2100" spc="-5" dirty="0">
                <a:latin typeface="Times New Roman" pitchFamily="18" charset="0"/>
                <a:cs typeface="Times New Roman" pitchFamily="18" charset="0"/>
              </a:rPr>
              <a:t>way and </a:t>
            </a:r>
            <a:r>
              <a:rPr sz="2100" dirty="0">
                <a:latin typeface="Times New Roman" pitchFamily="18" charset="0"/>
                <a:cs typeface="Times New Roman" pitchFamily="18" charset="0"/>
              </a:rPr>
              <a:t>two  </a:t>
            </a:r>
            <a:r>
              <a:rPr sz="2100" spc="-5" dirty="0">
                <a:latin typeface="Times New Roman" pitchFamily="18" charset="0"/>
                <a:cs typeface="Times New Roman" pitchFamily="18" charset="0"/>
              </a:rPr>
              <a:t>way</a:t>
            </a:r>
            <a:r>
              <a:rPr sz="2100" spc="-25" dirty="0">
                <a:latin typeface="Times New Roman" pitchFamily="18" charset="0"/>
                <a:cs typeface="Times New Roman" pitchFamily="18" charset="0"/>
              </a:rPr>
              <a:t> </a:t>
            </a:r>
            <a:r>
              <a:rPr sz="2100" spc="-5" dirty="0">
                <a:latin typeface="Times New Roman" pitchFamily="18" charset="0"/>
                <a:cs typeface="Times New Roman" pitchFamily="18" charset="0"/>
              </a:rPr>
              <a:t>communication.</a:t>
            </a:r>
            <a:endParaRPr sz="2100" dirty="0">
              <a:latin typeface="Times New Roman" pitchFamily="18" charset="0"/>
              <a:cs typeface="Times New Roman" pitchFamily="18" charset="0"/>
            </a:endParaRPr>
          </a:p>
          <a:p>
            <a:pPr>
              <a:lnSpc>
                <a:spcPct val="100000"/>
              </a:lnSpc>
              <a:buFont typeface="Arial"/>
              <a:buAutoNum type="arabicPeriod"/>
            </a:pPr>
            <a:endParaRPr sz="2300" dirty="0">
              <a:latin typeface="Times New Roman"/>
              <a:cs typeface="Times New Roman"/>
            </a:endParaRPr>
          </a:p>
          <a:p>
            <a:pPr>
              <a:lnSpc>
                <a:spcPct val="100000"/>
              </a:lnSpc>
              <a:spcBef>
                <a:spcPts val="30"/>
              </a:spcBef>
              <a:buFont typeface="Arial"/>
              <a:buAutoNum type="arabicPeriod"/>
            </a:pPr>
            <a:endParaRPr sz="2100" dirty="0">
              <a:latin typeface="Times New Roman"/>
              <a:cs typeface="Times New Roman"/>
            </a:endParaRPr>
          </a:p>
          <a:p>
            <a:pPr marL="12700" marR="5715" indent="289560">
              <a:lnSpc>
                <a:spcPts val="2170"/>
              </a:lnSpc>
              <a:spcBef>
                <a:spcPts val="5"/>
              </a:spcBef>
              <a:buSzPct val="95238"/>
              <a:buAutoNum type="arabicPeriod"/>
              <a:tabLst>
                <a:tab pos="525780" algn="l"/>
              </a:tabLst>
            </a:pPr>
            <a:r>
              <a:rPr sz="2100" spc="-20" dirty="0">
                <a:latin typeface="Times New Roman" pitchFamily="18" charset="0"/>
                <a:cs typeface="Times New Roman" pitchFamily="18" charset="0"/>
              </a:rPr>
              <a:t>Verbal </a:t>
            </a:r>
            <a:r>
              <a:rPr sz="2100" spc="-5" dirty="0">
                <a:latin typeface="Times New Roman" pitchFamily="18" charset="0"/>
                <a:cs typeface="Times New Roman" pitchFamily="18" charset="0"/>
              </a:rPr>
              <a:t>and non  verbal</a:t>
            </a:r>
            <a:r>
              <a:rPr sz="2100" spc="-25" dirty="0">
                <a:latin typeface="Times New Roman" pitchFamily="18" charset="0"/>
                <a:cs typeface="Times New Roman" pitchFamily="18" charset="0"/>
              </a:rPr>
              <a:t> </a:t>
            </a:r>
            <a:r>
              <a:rPr sz="2100" spc="-5" dirty="0">
                <a:latin typeface="Times New Roman" pitchFamily="18" charset="0"/>
                <a:cs typeface="Times New Roman" pitchFamily="18" charset="0"/>
              </a:rPr>
              <a:t>communication</a:t>
            </a:r>
            <a:endParaRPr sz="2100" dirty="0">
              <a:latin typeface="Times New Roman" pitchFamily="18" charset="0"/>
              <a:cs typeface="Times New Roman" pitchFamily="18" charset="0"/>
            </a:endParaRPr>
          </a:p>
          <a:p>
            <a:pPr>
              <a:lnSpc>
                <a:spcPct val="100000"/>
              </a:lnSpc>
              <a:buFont typeface="Arial"/>
              <a:buAutoNum type="arabicPeriod"/>
            </a:pPr>
            <a:endParaRPr sz="2300" dirty="0">
              <a:latin typeface="Times New Roman" pitchFamily="18" charset="0"/>
              <a:cs typeface="Times New Roman" pitchFamily="18" charset="0"/>
            </a:endParaRPr>
          </a:p>
          <a:p>
            <a:pPr>
              <a:lnSpc>
                <a:spcPct val="100000"/>
              </a:lnSpc>
              <a:spcBef>
                <a:spcPts val="25"/>
              </a:spcBef>
              <a:buFont typeface="Arial"/>
              <a:buAutoNum type="arabicPeriod"/>
            </a:pPr>
            <a:endParaRPr sz="2100" dirty="0">
              <a:latin typeface="Times New Roman" pitchFamily="18" charset="0"/>
              <a:cs typeface="Times New Roman" pitchFamily="18" charset="0"/>
            </a:endParaRPr>
          </a:p>
          <a:p>
            <a:pPr marL="12700" marR="5080">
              <a:lnSpc>
                <a:spcPts val="2170"/>
              </a:lnSpc>
              <a:buSzPct val="95238"/>
              <a:buAutoNum type="arabicPeriod"/>
              <a:tabLst>
                <a:tab pos="236220" algn="l"/>
              </a:tabLst>
            </a:pPr>
            <a:r>
              <a:rPr sz="2100" spc="-5" dirty="0">
                <a:latin typeface="Times New Roman" pitchFamily="18" charset="0"/>
                <a:cs typeface="Times New Roman" pitchFamily="18" charset="0"/>
              </a:rPr>
              <a:t>Formal and informal  communication</a:t>
            </a:r>
            <a:endParaRPr sz="21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5404" y="1575816"/>
            <a:ext cx="3976116" cy="466191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8640" y="1522474"/>
            <a:ext cx="3988308" cy="5335524"/>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0" y="188640"/>
            <a:ext cx="4788024" cy="6253635"/>
          </a:xfrm>
          <a:prstGeom prst="rect">
            <a:avLst/>
          </a:prstGeom>
          <a:solidFill>
            <a:srgbClr val="CAD9D4"/>
          </a:solidFill>
          <a:ln w="10668">
            <a:solidFill>
              <a:srgbClr val="7AA79D"/>
            </a:solidFill>
          </a:ln>
        </p:spPr>
        <p:txBody>
          <a:bodyPr vert="horz" wrap="square" lIns="0" tIns="36195" rIns="0" bIns="0" rtlCol="0">
            <a:spAutoFit/>
          </a:bodyPr>
          <a:lstStyle/>
          <a:p>
            <a:pPr marL="410845" marR="290830" indent="-320675">
              <a:lnSpc>
                <a:spcPct val="100000"/>
              </a:lnSpc>
              <a:spcBef>
                <a:spcPts val="285"/>
              </a:spcBef>
              <a:buClr>
                <a:srgbClr val="DD8046"/>
              </a:buClr>
              <a:buSzPct val="59259"/>
              <a:tabLst>
                <a:tab pos="410845" algn="l"/>
                <a:tab pos="411480" algn="l"/>
              </a:tabLst>
            </a:pPr>
            <a:r>
              <a:rPr lang="en-IN" sz="2700" b="1" spc="-5" dirty="0" smtClean="0">
                <a:solidFill>
                  <a:srgbClr val="FF0000"/>
                </a:solidFill>
                <a:uFill>
                  <a:solidFill>
                    <a:srgbClr val="000000"/>
                  </a:solidFill>
                </a:uFill>
                <a:latin typeface="Times New Roman" pitchFamily="18" charset="0"/>
                <a:cs typeface="Times New Roman" pitchFamily="18" charset="0"/>
              </a:rPr>
              <a:t>   </a:t>
            </a:r>
            <a:r>
              <a:rPr lang="en-IN" sz="3200" b="1" spc="-5" dirty="0" smtClean="0">
                <a:solidFill>
                  <a:srgbClr val="FF0000"/>
                </a:solidFill>
                <a:uFill>
                  <a:solidFill>
                    <a:srgbClr val="000000"/>
                  </a:solidFill>
                </a:uFill>
                <a:latin typeface="Times New Roman" pitchFamily="18" charset="0"/>
                <a:cs typeface="Times New Roman" pitchFamily="18" charset="0"/>
              </a:rPr>
              <a:t> </a:t>
            </a:r>
            <a:r>
              <a:rPr lang="en-IN" sz="3200" b="1" u="sng" spc="-5" dirty="0" smtClean="0">
                <a:solidFill>
                  <a:srgbClr val="FF0000"/>
                </a:solidFill>
                <a:uFill>
                  <a:solidFill>
                    <a:srgbClr val="000000"/>
                  </a:solidFill>
                </a:uFill>
                <a:latin typeface="Times New Roman" pitchFamily="18" charset="0"/>
                <a:cs typeface="Times New Roman" pitchFamily="18" charset="0"/>
              </a:rPr>
              <a:t>ONE WAY  COMMUNICATION-</a:t>
            </a:r>
          </a:p>
          <a:p>
            <a:pPr marL="410845" marR="290830" indent="-320675">
              <a:lnSpc>
                <a:spcPct val="100000"/>
              </a:lnSpc>
              <a:spcBef>
                <a:spcPts val="285"/>
              </a:spcBef>
              <a:buClr>
                <a:schemeClr val="tx1"/>
              </a:buClr>
              <a:buSzPct val="59259"/>
              <a:buFont typeface="Wingdings" pitchFamily="2" charset="2"/>
              <a:buChar char="Ø"/>
              <a:tabLst>
                <a:tab pos="410845" algn="l"/>
                <a:tab pos="411480" algn="l"/>
              </a:tabLst>
            </a:pPr>
            <a:r>
              <a:rPr sz="3200" spc="-5" dirty="0" smtClean="0">
                <a:latin typeface="Times New Roman" pitchFamily="18" charset="0"/>
                <a:cs typeface="Times New Roman" pitchFamily="18" charset="0"/>
              </a:rPr>
              <a:t>Flow  </a:t>
            </a:r>
            <a:r>
              <a:rPr sz="3200" dirty="0">
                <a:latin typeface="Times New Roman" pitchFamily="18" charset="0"/>
                <a:cs typeface="Times New Roman" pitchFamily="18" charset="0"/>
              </a:rPr>
              <a:t>of </a:t>
            </a:r>
            <a:r>
              <a:rPr sz="3200" spc="-5" dirty="0">
                <a:latin typeface="Times New Roman" pitchFamily="18" charset="0"/>
                <a:cs typeface="Times New Roman" pitchFamily="18" charset="0"/>
              </a:rPr>
              <a:t>information is one  </a:t>
            </a:r>
            <a:r>
              <a:rPr sz="3200" spc="-55" dirty="0">
                <a:latin typeface="Times New Roman" pitchFamily="18" charset="0"/>
                <a:cs typeface="Times New Roman" pitchFamily="18" charset="0"/>
              </a:rPr>
              <a:t>way, </a:t>
            </a:r>
            <a:r>
              <a:rPr sz="3200" dirty="0">
                <a:latin typeface="Times New Roman" pitchFamily="18" charset="0"/>
                <a:cs typeface="Times New Roman" pitchFamily="18" charset="0"/>
              </a:rPr>
              <a:t>from the</a:t>
            </a:r>
            <a:r>
              <a:rPr sz="3200" spc="-35" dirty="0">
                <a:latin typeface="Times New Roman" pitchFamily="18" charset="0"/>
                <a:cs typeface="Times New Roman" pitchFamily="18" charset="0"/>
              </a:rPr>
              <a:t> </a:t>
            </a:r>
            <a:r>
              <a:rPr sz="3200" dirty="0">
                <a:latin typeface="Times New Roman" pitchFamily="18" charset="0"/>
                <a:cs typeface="Times New Roman" pitchFamily="18" charset="0"/>
              </a:rPr>
              <a:t>sender  to </a:t>
            </a:r>
            <a:r>
              <a:rPr sz="3200" spc="-5" dirty="0">
                <a:latin typeface="Times New Roman" pitchFamily="18" charset="0"/>
                <a:cs typeface="Times New Roman" pitchFamily="18" charset="0"/>
              </a:rPr>
              <a:t>the </a:t>
            </a:r>
            <a:r>
              <a:rPr sz="3200" spc="-20" dirty="0">
                <a:latin typeface="Times New Roman" pitchFamily="18" charset="0"/>
                <a:cs typeface="Times New Roman" pitchFamily="18" charset="0"/>
              </a:rPr>
              <a:t>receiver. </a:t>
            </a:r>
            <a:r>
              <a:rPr sz="3200" dirty="0">
                <a:latin typeface="Times New Roman" pitchFamily="18" charset="0"/>
                <a:cs typeface="Times New Roman" pitchFamily="18" charset="0"/>
              </a:rPr>
              <a:t>The  </a:t>
            </a:r>
            <a:r>
              <a:rPr sz="3200" spc="-5" dirty="0">
                <a:latin typeface="Times New Roman" pitchFamily="18" charset="0"/>
                <a:cs typeface="Times New Roman" pitchFamily="18" charset="0"/>
              </a:rPr>
              <a:t>draw </a:t>
            </a:r>
            <a:r>
              <a:rPr sz="3200" dirty="0">
                <a:latin typeface="Times New Roman" pitchFamily="18" charset="0"/>
                <a:cs typeface="Times New Roman" pitchFamily="18" charset="0"/>
              </a:rPr>
              <a:t>backs</a:t>
            </a:r>
            <a:r>
              <a:rPr sz="3200" spc="-25" dirty="0">
                <a:latin typeface="Times New Roman" pitchFamily="18" charset="0"/>
                <a:cs typeface="Times New Roman" pitchFamily="18" charset="0"/>
              </a:rPr>
              <a:t> </a:t>
            </a:r>
            <a:r>
              <a:rPr sz="3200" spc="-5" dirty="0">
                <a:latin typeface="Times New Roman" pitchFamily="18" charset="0"/>
                <a:cs typeface="Times New Roman" pitchFamily="18" charset="0"/>
              </a:rPr>
              <a:t>are</a:t>
            </a:r>
            <a:endParaRPr sz="3200" dirty="0">
              <a:latin typeface="Times New Roman" pitchFamily="18" charset="0"/>
              <a:cs typeface="Times New Roman" pitchFamily="18" charset="0"/>
            </a:endParaRPr>
          </a:p>
          <a:p>
            <a:pPr marL="604520" marR="1429385" indent="-514350">
              <a:lnSpc>
                <a:spcPct val="100000"/>
              </a:lnSpc>
              <a:spcBef>
                <a:spcPts val="700"/>
              </a:spcBef>
              <a:buClr>
                <a:schemeClr val="tx1"/>
              </a:buClr>
              <a:buSzPct val="59259"/>
              <a:buFont typeface="+mj-lt"/>
              <a:buAutoNum type="arabicPeriod"/>
              <a:tabLst>
                <a:tab pos="410845" algn="l"/>
                <a:tab pos="411480" algn="l"/>
              </a:tabLst>
            </a:pPr>
            <a:r>
              <a:rPr sz="3200" spc="-5" dirty="0">
                <a:latin typeface="Times New Roman" pitchFamily="18" charset="0"/>
                <a:cs typeface="Times New Roman" pitchFamily="18" charset="0"/>
              </a:rPr>
              <a:t>Knowledge</a:t>
            </a:r>
            <a:r>
              <a:rPr sz="3200" spc="-70" dirty="0">
                <a:latin typeface="Times New Roman" pitchFamily="18" charset="0"/>
                <a:cs typeface="Times New Roman" pitchFamily="18" charset="0"/>
              </a:rPr>
              <a:t> </a:t>
            </a:r>
            <a:r>
              <a:rPr sz="3200" dirty="0" smtClean="0">
                <a:latin typeface="Times New Roman" pitchFamily="18" charset="0"/>
                <a:cs typeface="Times New Roman" pitchFamily="18" charset="0"/>
              </a:rPr>
              <a:t>is</a:t>
            </a:r>
            <a:r>
              <a:rPr lang="en-US" sz="3200" dirty="0" smtClean="0">
                <a:latin typeface="Times New Roman" pitchFamily="18" charset="0"/>
                <a:cs typeface="Times New Roman" pitchFamily="18" charset="0"/>
              </a:rPr>
              <a:t> </a:t>
            </a:r>
            <a:r>
              <a:rPr sz="3200" spc="-5" dirty="0" smtClean="0">
                <a:latin typeface="Times New Roman" pitchFamily="18" charset="0"/>
                <a:cs typeface="Times New Roman" pitchFamily="18" charset="0"/>
              </a:rPr>
              <a:t>imposed</a:t>
            </a:r>
            <a:endParaRPr sz="3200" dirty="0">
              <a:latin typeface="Times New Roman" pitchFamily="18" charset="0"/>
              <a:cs typeface="Times New Roman" pitchFamily="18" charset="0"/>
            </a:endParaRPr>
          </a:p>
          <a:p>
            <a:pPr marL="604520" marR="1503045" indent="-514350">
              <a:lnSpc>
                <a:spcPct val="100000"/>
              </a:lnSpc>
              <a:spcBef>
                <a:spcPts val="700"/>
              </a:spcBef>
              <a:buClr>
                <a:schemeClr val="tx1"/>
              </a:buClr>
              <a:buSzPct val="59259"/>
              <a:buFont typeface="+mj-lt"/>
              <a:buAutoNum type="arabicPeriod"/>
              <a:tabLst>
                <a:tab pos="410845" algn="l"/>
                <a:tab pos="411480" algn="l"/>
              </a:tabLst>
            </a:pPr>
            <a:r>
              <a:rPr sz="3200" spc="-5" dirty="0">
                <a:latin typeface="Times New Roman" pitchFamily="18" charset="0"/>
                <a:cs typeface="Times New Roman" pitchFamily="18" charset="0"/>
              </a:rPr>
              <a:t>Learning is  authorita</a:t>
            </a:r>
            <a:r>
              <a:rPr sz="3200" dirty="0">
                <a:latin typeface="Times New Roman" pitchFamily="18" charset="0"/>
                <a:cs typeface="Times New Roman" pitchFamily="18" charset="0"/>
              </a:rPr>
              <a:t>t</a:t>
            </a:r>
            <a:r>
              <a:rPr sz="3200" spc="-5" dirty="0">
                <a:latin typeface="Times New Roman" pitchFamily="18" charset="0"/>
                <a:cs typeface="Times New Roman" pitchFamily="18" charset="0"/>
              </a:rPr>
              <a:t>ive</a:t>
            </a:r>
            <a:r>
              <a:rPr sz="3200" spc="-5" dirty="0" smtClean="0">
                <a:latin typeface="Times New Roman" pitchFamily="18" charset="0"/>
                <a:cs typeface="Times New Roman" pitchFamily="18" charset="0"/>
              </a:rPr>
              <a:t>.</a:t>
            </a:r>
            <a:endParaRPr lang="en-US" sz="3200" spc="-5" dirty="0" smtClean="0">
              <a:latin typeface="Times New Roman" pitchFamily="18" charset="0"/>
              <a:cs typeface="Times New Roman" pitchFamily="18" charset="0"/>
            </a:endParaRPr>
          </a:p>
          <a:p>
            <a:pPr marL="604520" marR="1503045" indent="-514350">
              <a:lnSpc>
                <a:spcPct val="100000"/>
              </a:lnSpc>
              <a:spcBef>
                <a:spcPts val="700"/>
              </a:spcBef>
              <a:buClr>
                <a:schemeClr val="tx1"/>
              </a:buClr>
              <a:buSzPct val="59259"/>
              <a:buFont typeface="+mj-lt"/>
              <a:buAutoNum type="arabicPeriod"/>
              <a:tabLst>
                <a:tab pos="410845" algn="l"/>
                <a:tab pos="411480" algn="l"/>
              </a:tabLst>
            </a:pPr>
            <a:r>
              <a:rPr lang="en-IN" sz="3200" spc="-5" dirty="0" smtClean="0">
                <a:latin typeface="Times New Roman" pitchFamily="18" charset="0"/>
                <a:cs typeface="Times New Roman" pitchFamily="18" charset="0"/>
              </a:rPr>
              <a:t>There is</a:t>
            </a:r>
            <a:r>
              <a:rPr lang="en-IN" sz="3200" spc="-35" dirty="0" smtClean="0">
                <a:latin typeface="Times New Roman" pitchFamily="18" charset="0"/>
                <a:cs typeface="Times New Roman" pitchFamily="18" charset="0"/>
              </a:rPr>
              <a:t> </a:t>
            </a:r>
            <a:r>
              <a:rPr lang="en-IN" sz="3200" spc="-5" dirty="0" smtClean="0">
                <a:latin typeface="Times New Roman" pitchFamily="18" charset="0"/>
                <a:cs typeface="Times New Roman" pitchFamily="18" charset="0"/>
              </a:rPr>
              <a:t>little audience</a:t>
            </a:r>
            <a:endParaRPr sz="3200" dirty="0">
              <a:latin typeface="Times New Roman" pitchFamily="18" charset="0"/>
              <a:cs typeface="Times New Roman" pitchFamily="18" charset="0"/>
            </a:endParaRPr>
          </a:p>
        </p:txBody>
      </p:sp>
      <p:sp>
        <p:nvSpPr>
          <p:cNvPr id="7" name="object 7"/>
          <p:cNvSpPr/>
          <p:nvPr/>
        </p:nvSpPr>
        <p:spPr>
          <a:xfrm>
            <a:off x="4844796" y="2362200"/>
            <a:ext cx="3886200" cy="2810256"/>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0362" y="1590294"/>
            <a:ext cx="3886200" cy="457200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0" y="1590294"/>
            <a:ext cx="4860032" cy="3875420"/>
          </a:xfrm>
          <a:prstGeom prst="rect">
            <a:avLst/>
          </a:prstGeom>
          <a:solidFill>
            <a:schemeClr val="bg1"/>
          </a:solidFill>
          <a:ln w="19811">
            <a:solidFill>
              <a:srgbClr val="787C5D"/>
            </a:solidFill>
          </a:ln>
        </p:spPr>
        <p:txBody>
          <a:bodyPr vert="horz" wrap="square" lIns="0" tIns="35560" rIns="0" bIns="0" rtlCol="0">
            <a:spAutoFit/>
          </a:bodyPr>
          <a:lstStyle/>
          <a:p>
            <a:pPr marL="410845" marR="986155" indent="-320675">
              <a:lnSpc>
                <a:spcPct val="100000"/>
              </a:lnSpc>
              <a:spcBef>
                <a:spcPts val="280"/>
              </a:spcBef>
              <a:buClr>
                <a:schemeClr val="tx1"/>
              </a:buClr>
              <a:buSzPct val="60344"/>
              <a:tabLst>
                <a:tab pos="411480" algn="l"/>
              </a:tabLst>
            </a:pPr>
            <a:r>
              <a:rPr lang="en-IN" sz="2900" b="1" u="sng" spc="-50" dirty="0" smtClean="0">
                <a:solidFill>
                  <a:srgbClr val="FF0000"/>
                </a:solidFill>
                <a:uFill>
                  <a:solidFill>
                    <a:srgbClr val="FFFFFF"/>
                  </a:solidFill>
                </a:uFill>
                <a:latin typeface="Times New Roman" pitchFamily="18" charset="0"/>
                <a:cs typeface="Times New Roman" pitchFamily="18" charset="0"/>
              </a:rPr>
              <a:t>   TWO </a:t>
            </a:r>
            <a:r>
              <a:rPr lang="en-IN" sz="2900" b="1" u="sng" dirty="0" smtClean="0">
                <a:solidFill>
                  <a:srgbClr val="FF0000"/>
                </a:solidFill>
                <a:uFill>
                  <a:solidFill>
                    <a:srgbClr val="FFFFFF"/>
                  </a:solidFill>
                </a:uFill>
                <a:latin typeface="Times New Roman" pitchFamily="18" charset="0"/>
                <a:cs typeface="Times New Roman" pitchFamily="18" charset="0"/>
              </a:rPr>
              <a:t>WAY  CO</a:t>
            </a:r>
            <a:r>
              <a:rPr lang="en-IN" sz="2900" b="1" u="sng" spc="5" dirty="0" smtClean="0">
                <a:solidFill>
                  <a:srgbClr val="FF0000"/>
                </a:solidFill>
                <a:uFill>
                  <a:solidFill>
                    <a:srgbClr val="FFFFFF"/>
                  </a:solidFill>
                </a:uFill>
                <a:latin typeface="Times New Roman" pitchFamily="18" charset="0"/>
                <a:cs typeface="Times New Roman" pitchFamily="18" charset="0"/>
              </a:rPr>
              <a:t>M</a:t>
            </a:r>
            <a:r>
              <a:rPr lang="en-IN" sz="2900" b="1" u="sng" dirty="0" smtClean="0">
                <a:solidFill>
                  <a:srgbClr val="FF0000"/>
                </a:solidFill>
                <a:uFill>
                  <a:solidFill>
                    <a:srgbClr val="FFFFFF"/>
                  </a:solidFill>
                </a:uFill>
                <a:latin typeface="Times New Roman" pitchFamily="18" charset="0"/>
                <a:cs typeface="Times New Roman" pitchFamily="18" charset="0"/>
              </a:rPr>
              <a:t>M</a:t>
            </a:r>
            <a:r>
              <a:rPr lang="en-IN" sz="2900" b="1" u="sng" spc="5" dirty="0" smtClean="0">
                <a:solidFill>
                  <a:srgbClr val="FF0000"/>
                </a:solidFill>
                <a:uFill>
                  <a:solidFill>
                    <a:srgbClr val="FFFFFF"/>
                  </a:solidFill>
                </a:uFill>
                <a:latin typeface="Times New Roman" pitchFamily="18" charset="0"/>
                <a:cs typeface="Times New Roman" pitchFamily="18" charset="0"/>
              </a:rPr>
              <a:t>U</a:t>
            </a:r>
            <a:r>
              <a:rPr lang="en-IN" sz="2900" b="1" u="sng" dirty="0" smtClean="0">
                <a:solidFill>
                  <a:srgbClr val="FF0000"/>
                </a:solidFill>
                <a:uFill>
                  <a:solidFill>
                    <a:srgbClr val="FFFFFF"/>
                  </a:solidFill>
                </a:uFill>
                <a:latin typeface="Times New Roman" pitchFamily="18" charset="0"/>
                <a:cs typeface="Times New Roman" pitchFamily="18" charset="0"/>
              </a:rPr>
              <a:t>NIC</a:t>
            </a:r>
            <a:r>
              <a:rPr lang="en-IN" sz="2900" b="1" u="sng" spc="-10" dirty="0" smtClean="0">
                <a:solidFill>
                  <a:srgbClr val="FF0000"/>
                </a:solidFill>
                <a:uFill>
                  <a:solidFill>
                    <a:srgbClr val="FFFFFF"/>
                  </a:solidFill>
                </a:uFill>
                <a:latin typeface="Times New Roman" pitchFamily="18" charset="0"/>
                <a:cs typeface="Times New Roman" pitchFamily="18" charset="0"/>
              </a:rPr>
              <a:t>A</a:t>
            </a:r>
            <a:r>
              <a:rPr lang="en-IN" sz="2900" b="1" u="sng" dirty="0" smtClean="0">
                <a:solidFill>
                  <a:srgbClr val="FF0000"/>
                </a:solidFill>
                <a:uFill>
                  <a:solidFill>
                    <a:srgbClr val="FFFFFF"/>
                  </a:solidFill>
                </a:uFill>
                <a:latin typeface="Times New Roman" pitchFamily="18" charset="0"/>
                <a:cs typeface="Times New Roman" pitchFamily="18" charset="0"/>
              </a:rPr>
              <a:t>TION</a:t>
            </a:r>
            <a:endParaRPr lang="en-IN" sz="2900" b="1" u="sng" dirty="0" smtClean="0">
              <a:solidFill>
                <a:srgbClr val="FF0000"/>
              </a:solidFill>
              <a:latin typeface="Times New Roman" pitchFamily="18" charset="0"/>
              <a:cs typeface="Times New Roman" pitchFamily="18" charset="0"/>
            </a:endParaRPr>
          </a:p>
          <a:p>
            <a:pPr marL="410845" marR="193675" indent="-320675">
              <a:lnSpc>
                <a:spcPct val="100000"/>
              </a:lnSpc>
              <a:spcBef>
                <a:spcPts val="695"/>
              </a:spcBef>
              <a:buClr>
                <a:schemeClr val="tx1"/>
              </a:buClr>
              <a:buSzPct val="60344"/>
              <a:buFont typeface="Wingdings" pitchFamily="2" charset="2"/>
              <a:buChar char="Ø"/>
              <a:tabLst>
                <a:tab pos="411480" algn="l"/>
              </a:tabLst>
            </a:pPr>
            <a:r>
              <a:rPr sz="2900" dirty="0" smtClean="0">
                <a:latin typeface="Times New Roman" pitchFamily="18" charset="0"/>
                <a:cs typeface="Times New Roman" pitchFamily="18" charset="0"/>
              </a:rPr>
              <a:t>Participation </a:t>
            </a:r>
            <a:r>
              <a:rPr sz="2900" dirty="0">
                <a:latin typeface="Times New Roman" pitchFamily="18" charset="0"/>
                <a:cs typeface="Times New Roman" pitchFamily="18" charset="0"/>
              </a:rPr>
              <a:t>from  both the sender</a:t>
            </a:r>
            <a:r>
              <a:rPr sz="2900" spc="-135" dirty="0">
                <a:latin typeface="Times New Roman" pitchFamily="18" charset="0"/>
                <a:cs typeface="Times New Roman" pitchFamily="18" charset="0"/>
              </a:rPr>
              <a:t> </a:t>
            </a:r>
            <a:r>
              <a:rPr sz="2900" dirty="0">
                <a:latin typeface="Times New Roman" pitchFamily="18" charset="0"/>
                <a:cs typeface="Times New Roman" pitchFamily="18" charset="0"/>
              </a:rPr>
              <a:t>and  the</a:t>
            </a:r>
            <a:r>
              <a:rPr sz="2900" spc="-25" dirty="0">
                <a:latin typeface="Times New Roman" pitchFamily="18" charset="0"/>
                <a:cs typeface="Times New Roman" pitchFamily="18" charset="0"/>
              </a:rPr>
              <a:t> </a:t>
            </a:r>
            <a:r>
              <a:rPr sz="2900" spc="-20" dirty="0">
                <a:latin typeface="Times New Roman" pitchFamily="18" charset="0"/>
                <a:cs typeface="Times New Roman" pitchFamily="18" charset="0"/>
              </a:rPr>
              <a:t>receiver.</a:t>
            </a:r>
            <a:endParaRPr sz="2900" dirty="0">
              <a:latin typeface="Times New Roman" pitchFamily="18" charset="0"/>
              <a:cs typeface="Times New Roman" pitchFamily="18" charset="0"/>
            </a:endParaRPr>
          </a:p>
          <a:p>
            <a:pPr marL="410845" marR="600710" indent="-320675">
              <a:lnSpc>
                <a:spcPct val="100000"/>
              </a:lnSpc>
              <a:spcBef>
                <a:spcPts val="710"/>
              </a:spcBef>
              <a:buClr>
                <a:schemeClr val="tx1"/>
              </a:buClr>
              <a:buSzPct val="60344"/>
              <a:buFont typeface="Wingdings" pitchFamily="2" charset="2"/>
              <a:buChar char="Ø"/>
              <a:tabLst>
                <a:tab pos="411480" algn="l"/>
              </a:tabLst>
            </a:pPr>
            <a:r>
              <a:rPr sz="2900" dirty="0">
                <a:latin typeface="Times New Roman" pitchFamily="18" charset="0"/>
                <a:cs typeface="Times New Roman" pitchFamily="18" charset="0"/>
              </a:rPr>
              <a:t>Learning is</a:t>
            </a:r>
            <a:r>
              <a:rPr sz="2900" spc="-110" dirty="0">
                <a:latin typeface="Times New Roman" pitchFamily="18" charset="0"/>
                <a:cs typeface="Times New Roman" pitchFamily="18" charset="0"/>
              </a:rPr>
              <a:t> </a:t>
            </a:r>
            <a:r>
              <a:rPr sz="2900" dirty="0">
                <a:latin typeface="Times New Roman" pitchFamily="18" charset="0"/>
                <a:cs typeface="Times New Roman" pitchFamily="18" charset="0"/>
              </a:rPr>
              <a:t>active  and</a:t>
            </a:r>
            <a:r>
              <a:rPr sz="2900" spc="-40" dirty="0">
                <a:latin typeface="Times New Roman" pitchFamily="18" charset="0"/>
                <a:cs typeface="Times New Roman" pitchFamily="18" charset="0"/>
              </a:rPr>
              <a:t> </a:t>
            </a:r>
            <a:r>
              <a:rPr sz="2900" dirty="0">
                <a:latin typeface="Times New Roman" pitchFamily="18" charset="0"/>
                <a:cs typeface="Times New Roman" pitchFamily="18" charset="0"/>
              </a:rPr>
              <a:t>democratic</a:t>
            </a:r>
          </a:p>
          <a:p>
            <a:pPr marL="410845" marR="475615" indent="-320675">
              <a:lnSpc>
                <a:spcPct val="100000"/>
              </a:lnSpc>
              <a:spcBef>
                <a:spcPts val="700"/>
              </a:spcBef>
              <a:buClr>
                <a:schemeClr val="tx1"/>
              </a:buClr>
              <a:buSzPct val="60344"/>
              <a:buFont typeface="Wingdings" pitchFamily="2" charset="2"/>
              <a:buChar char="Ø"/>
              <a:tabLst>
                <a:tab pos="411480" algn="l"/>
              </a:tabLst>
            </a:pPr>
            <a:r>
              <a:rPr sz="2900" dirty="0">
                <a:latin typeface="Times New Roman" pitchFamily="18" charset="0"/>
                <a:cs typeface="Times New Roman" pitchFamily="18" charset="0"/>
              </a:rPr>
              <a:t>It is more likely to  influence</a:t>
            </a:r>
            <a:r>
              <a:rPr sz="2900" spc="-95" dirty="0">
                <a:latin typeface="Times New Roman" pitchFamily="18" charset="0"/>
                <a:cs typeface="Times New Roman" pitchFamily="18" charset="0"/>
              </a:rPr>
              <a:t> </a:t>
            </a:r>
            <a:r>
              <a:rPr sz="2900" dirty="0">
                <a:latin typeface="Times New Roman" pitchFamily="18" charset="0"/>
                <a:cs typeface="Times New Roman" pitchFamily="18" charset="0"/>
              </a:rPr>
              <a:t>behavior</a:t>
            </a:r>
          </a:p>
        </p:txBody>
      </p:sp>
      <p:sp>
        <p:nvSpPr>
          <p:cNvPr id="4" name="object 4"/>
          <p:cNvSpPr/>
          <p:nvPr/>
        </p:nvSpPr>
        <p:spPr>
          <a:xfrm>
            <a:off x="5001550" y="2925002"/>
            <a:ext cx="3553097" cy="188145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 y="123087"/>
            <a:ext cx="9144000" cy="1243289"/>
          </a:xfrm>
          <a:prstGeom prst="rect">
            <a:avLst/>
          </a:prstGeom>
        </p:spPr>
        <p:txBody>
          <a:bodyPr vert="horz" wrap="square" lIns="0" tIns="12065" rIns="0" bIns="0" rtlCol="0">
            <a:spAutoFit/>
          </a:bodyPr>
          <a:lstStyle/>
          <a:p>
            <a:pPr marL="12700">
              <a:lnSpc>
                <a:spcPct val="100000"/>
              </a:lnSpc>
              <a:spcBef>
                <a:spcPts val="95"/>
              </a:spcBef>
            </a:pPr>
            <a:r>
              <a:rPr lang="en-IN" sz="4000" b="1" spc="-40" dirty="0" smtClean="0">
                <a:solidFill>
                  <a:srgbClr val="FF0000"/>
                </a:solidFill>
                <a:latin typeface="Times New Roman" pitchFamily="18" charset="0"/>
                <a:cs typeface="Times New Roman" pitchFamily="18" charset="0"/>
              </a:rPr>
              <a:t>VERBAL </a:t>
            </a:r>
            <a:r>
              <a:rPr lang="en-IN" sz="4000" b="1" spc="-5" dirty="0" smtClean="0">
                <a:solidFill>
                  <a:srgbClr val="FF0000"/>
                </a:solidFill>
                <a:latin typeface="Times New Roman" pitchFamily="18" charset="0"/>
                <a:cs typeface="Times New Roman" pitchFamily="18" charset="0"/>
              </a:rPr>
              <a:t>AND NON</a:t>
            </a:r>
            <a:r>
              <a:rPr lang="en-IN" sz="4000" b="1" spc="40" dirty="0" smtClean="0">
                <a:solidFill>
                  <a:srgbClr val="FF0000"/>
                </a:solidFill>
                <a:latin typeface="Times New Roman" pitchFamily="18" charset="0"/>
                <a:cs typeface="Times New Roman" pitchFamily="18" charset="0"/>
              </a:rPr>
              <a:t> </a:t>
            </a:r>
            <a:r>
              <a:rPr lang="en-IN" sz="4000" b="1" spc="-5" dirty="0" smtClean="0">
                <a:solidFill>
                  <a:srgbClr val="FF0000"/>
                </a:solidFill>
                <a:latin typeface="Times New Roman" pitchFamily="18" charset="0"/>
                <a:cs typeface="Times New Roman" pitchFamily="18" charset="0"/>
              </a:rPr>
              <a:t>VERBAL COMMUNICATION</a:t>
            </a:r>
            <a:endParaRPr lang="en-IN" sz="4000" b="1" dirty="0">
              <a:solidFill>
                <a:srgbClr val="FF0000"/>
              </a:solidFill>
              <a:latin typeface="Times New Roman" pitchFamily="18" charset="0"/>
              <a:cs typeface="Times New Roman" pitchFamily="18" charset="0"/>
            </a:endParaRPr>
          </a:p>
        </p:txBody>
      </p:sp>
      <p:sp>
        <p:nvSpPr>
          <p:cNvPr id="4" name="object 4"/>
          <p:cNvSpPr/>
          <p:nvPr/>
        </p:nvSpPr>
        <p:spPr>
          <a:xfrm>
            <a:off x="2987824" y="1844824"/>
            <a:ext cx="5507735" cy="194421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09600" y="1749551"/>
            <a:ext cx="2319528" cy="1961388"/>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209544" y="3945635"/>
            <a:ext cx="5583935" cy="2060448"/>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821436" y="4021835"/>
            <a:ext cx="2243328" cy="2039112"/>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1079"/>
            <a:ext cx="9143999" cy="1243289"/>
          </a:xfrm>
          <a:prstGeom prst="rect">
            <a:avLst/>
          </a:prstGeom>
        </p:spPr>
        <p:txBody>
          <a:bodyPr vert="horz" wrap="square" lIns="0" tIns="12065" rIns="0" bIns="0" rtlCol="0">
            <a:spAutoFit/>
          </a:bodyPr>
          <a:lstStyle/>
          <a:p>
            <a:pPr marL="12700">
              <a:lnSpc>
                <a:spcPct val="100000"/>
              </a:lnSpc>
              <a:spcBef>
                <a:spcPts val="95"/>
              </a:spcBef>
            </a:pPr>
            <a:r>
              <a:rPr lang="en-IN" sz="4000" b="1" spc="-5" dirty="0" smtClean="0">
                <a:solidFill>
                  <a:srgbClr val="FF0000"/>
                </a:solidFill>
                <a:latin typeface="Times New Roman" pitchFamily="18" charset="0"/>
                <a:cs typeface="Times New Roman" pitchFamily="18" charset="0"/>
              </a:rPr>
              <a:t>FORMAL AND</a:t>
            </a:r>
            <a:r>
              <a:rPr lang="en-IN" sz="4000" b="1" dirty="0" smtClean="0">
                <a:solidFill>
                  <a:srgbClr val="FF0000"/>
                </a:solidFill>
                <a:latin typeface="Times New Roman" pitchFamily="18" charset="0"/>
                <a:cs typeface="Times New Roman" pitchFamily="18" charset="0"/>
              </a:rPr>
              <a:t> </a:t>
            </a:r>
            <a:r>
              <a:rPr lang="en-IN" sz="4000" b="1" spc="-5" dirty="0" smtClean="0">
                <a:solidFill>
                  <a:srgbClr val="FF0000"/>
                </a:solidFill>
                <a:latin typeface="Times New Roman" pitchFamily="18" charset="0"/>
                <a:cs typeface="Times New Roman" pitchFamily="18" charset="0"/>
              </a:rPr>
              <a:t>INFORMAL COMMUNICATION</a:t>
            </a:r>
            <a:endParaRPr sz="4000" b="1" dirty="0">
              <a:solidFill>
                <a:srgbClr val="FF0000"/>
              </a:solidFill>
              <a:latin typeface="Times New Roman" pitchFamily="18" charset="0"/>
              <a:cs typeface="Times New Roman" pitchFamily="18" charset="0"/>
            </a:endParaRPr>
          </a:p>
        </p:txBody>
      </p:sp>
      <p:sp>
        <p:nvSpPr>
          <p:cNvPr id="3" name="object 3"/>
          <p:cNvSpPr/>
          <p:nvPr/>
        </p:nvSpPr>
        <p:spPr>
          <a:xfrm>
            <a:off x="3160776" y="1667255"/>
            <a:ext cx="5501639" cy="203454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832603" y="1636776"/>
            <a:ext cx="3393948" cy="2162556"/>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200400" y="1676400"/>
            <a:ext cx="5422900" cy="1955800"/>
          </a:xfrm>
          <a:custGeom>
            <a:avLst/>
            <a:gdLst/>
            <a:ahLst/>
            <a:cxnLst/>
            <a:rect l="l" t="t" r="r" b="b"/>
            <a:pathLst>
              <a:path w="5422900" h="1955800">
                <a:moveTo>
                  <a:pt x="5422392" y="0"/>
                </a:moveTo>
                <a:lnTo>
                  <a:pt x="977646" y="0"/>
                </a:lnTo>
                <a:lnTo>
                  <a:pt x="0" y="977646"/>
                </a:lnTo>
                <a:lnTo>
                  <a:pt x="977646" y="1955292"/>
                </a:lnTo>
                <a:lnTo>
                  <a:pt x="5422392" y="1955292"/>
                </a:lnTo>
                <a:lnTo>
                  <a:pt x="5422392" y="0"/>
                </a:lnTo>
                <a:close/>
              </a:path>
            </a:pathLst>
          </a:custGeom>
          <a:solidFill>
            <a:srgbClr val="DD8046"/>
          </a:solidFill>
        </p:spPr>
        <p:txBody>
          <a:bodyPr wrap="square" lIns="0" tIns="0" rIns="0" bIns="0" rtlCol="0"/>
          <a:lstStyle/>
          <a:p>
            <a:endParaRPr/>
          </a:p>
        </p:txBody>
      </p:sp>
      <p:sp>
        <p:nvSpPr>
          <p:cNvPr id="6" name="object 6"/>
          <p:cNvSpPr/>
          <p:nvPr/>
        </p:nvSpPr>
        <p:spPr>
          <a:xfrm>
            <a:off x="646176" y="1591055"/>
            <a:ext cx="2034539" cy="203454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85800" y="1600200"/>
            <a:ext cx="1955292" cy="1955291"/>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3084576" y="4029455"/>
            <a:ext cx="5501639" cy="2034539"/>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4247388" y="3998976"/>
            <a:ext cx="4297679" cy="2162556"/>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3124200" y="4038600"/>
            <a:ext cx="5422900" cy="1955800"/>
          </a:xfrm>
          <a:custGeom>
            <a:avLst/>
            <a:gdLst/>
            <a:ahLst/>
            <a:cxnLst/>
            <a:rect l="l" t="t" r="r" b="b"/>
            <a:pathLst>
              <a:path w="5422900" h="1955800">
                <a:moveTo>
                  <a:pt x="5422392" y="0"/>
                </a:moveTo>
                <a:lnTo>
                  <a:pt x="977646" y="0"/>
                </a:lnTo>
                <a:lnTo>
                  <a:pt x="0" y="977645"/>
                </a:lnTo>
                <a:lnTo>
                  <a:pt x="977646" y="1955291"/>
                </a:lnTo>
                <a:lnTo>
                  <a:pt x="5422392" y="1955291"/>
                </a:lnTo>
                <a:lnTo>
                  <a:pt x="5422392" y="0"/>
                </a:lnTo>
                <a:close/>
              </a:path>
            </a:pathLst>
          </a:custGeom>
          <a:solidFill>
            <a:srgbClr val="A4AB81"/>
          </a:solidFill>
        </p:spPr>
        <p:txBody>
          <a:bodyPr wrap="square" lIns="0" tIns="0" rIns="0" bIns="0" rtlCol="0"/>
          <a:lstStyle/>
          <a:p>
            <a:endParaRPr/>
          </a:p>
        </p:txBody>
      </p:sp>
      <p:sp>
        <p:nvSpPr>
          <p:cNvPr id="11" name="object 11"/>
          <p:cNvSpPr txBox="1"/>
          <p:nvPr/>
        </p:nvSpPr>
        <p:spPr>
          <a:xfrm>
            <a:off x="691387" y="392937"/>
            <a:ext cx="7593965" cy="5562420"/>
          </a:xfrm>
          <a:prstGeom prst="rect">
            <a:avLst/>
          </a:prstGeom>
        </p:spPr>
        <p:txBody>
          <a:bodyPr vert="horz" wrap="square" lIns="0" tIns="12065" rIns="0" bIns="0" rtlCol="0">
            <a:spAutoFit/>
          </a:bodyPr>
          <a:lstStyle/>
          <a:p>
            <a:pPr marL="12700">
              <a:lnSpc>
                <a:spcPct val="100000"/>
              </a:lnSpc>
              <a:spcBef>
                <a:spcPts val="95"/>
              </a:spcBef>
            </a:pPr>
            <a:endParaRPr sz="4000" dirty="0">
              <a:latin typeface="Arial"/>
              <a:cs typeface="Arial"/>
            </a:endParaRPr>
          </a:p>
          <a:p>
            <a:pPr>
              <a:lnSpc>
                <a:spcPct val="100000"/>
              </a:lnSpc>
              <a:spcBef>
                <a:spcPts val="30"/>
              </a:spcBef>
            </a:pPr>
            <a:endParaRPr sz="5400" dirty="0">
              <a:latin typeface="Times New Roman"/>
              <a:cs typeface="Times New Roman"/>
            </a:endParaRPr>
          </a:p>
          <a:p>
            <a:pPr marL="4417060" marR="432434" indent="-5080" algn="ctr">
              <a:lnSpc>
                <a:spcPct val="86300"/>
              </a:lnSpc>
            </a:pPr>
            <a:r>
              <a:rPr sz="3200" dirty="0">
                <a:solidFill>
                  <a:srgbClr val="FFFFFF"/>
                </a:solidFill>
                <a:latin typeface="Arial"/>
                <a:cs typeface="Arial"/>
              </a:rPr>
              <a:t>Formal  communication  follows lines of  </a:t>
            </a:r>
            <a:r>
              <a:rPr sz="3200" spc="-5" dirty="0">
                <a:solidFill>
                  <a:srgbClr val="FFFFFF"/>
                </a:solidFill>
                <a:latin typeface="Arial"/>
                <a:cs typeface="Arial"/>
              </a:rPr>
              <a:t>authority</a:t>
            </a:r>
            <a:endParaRPr sz="3200" dirty="0">
              <a:latin typeface="Arial"/>
              <a:cs typeface="Arial"/>
            </a:endParaRPr>
          </a:p>
          <a:p>
            <a:pPr>
              <a:lnSpc>
                <a:spcPct val="100000"/>
              </a:lnSpc>
              <a:spcBef>
                <a:spcPts val="5"/>
              </a:spcBef>
            </a:pPr>
            <a:endParaRPr sz="4650" dirty="0">
              <a:latin typeface="Times New Roman"/>
              <a:cs typeface="Times New Roman"/>
            </a:endParaRPr>
          </a:p>
          <a:p>
            <a:pPr marL="3831590" marR="5080" indent="635" algn="ctr">
              <a:lnSpc>
                <a:spcPct val="86300"/>
              </a:lnSpc>
            </a:pPr>
            <a:r>
              <a:rPr sz="3200" spc="-5" dirty="0">
                <a:solidFill>
                  <a:srgbClr val="FFFFFF"/>
                </a:solidFill>
                <a:latin typeface="Arial"/>
                <a:cs typeface="Arial"/>
              </a:rPr>
              <a:t>Informal  communication-  </a:t>
            </a:r>
            <a:r>
              <a:rPr sz="3200" dirty="0">
                <a:solidFill>
                  <a:srgbClr val="FFFFFF"/>
                </a:solidFill>
                <a:latin typeface="Arial"/>
                <a:cs typeface="Arial"/>
              </a:rPr>
              <a:t>conversing with  </a:t>
            </a:r>
            <a:r>
              <a:rPr sz="3200" spc="-5" dirty="0">
                <a:solidFill>
                  <a:srgbClr val="FFFFFF"/>
                </a:solidFill>
                <a:latin typeface="Arial"/>
                <a:cs typeface="Arial"/>
              </a:rPr>
              <a:t>friends </a:t>
            </a:r>
            <a:r>
              <a:rPr sz="3200" dirty="0">
                <a:solidFill>
                  <a:srgbClr val="FFFFFF"/>
                </a:solidFill>
                <a:latin typeface="Arial"/>
                <a:cs typeface="Arial"/>
              </a:rPr>
              <a:t>or</a:t>
            </a:r>
            <a:r>
              <a:rPr sz="3200" spc="-35" dirty="0">
                <a:solidFill>
                  <a:srgbClr val="FFFFFF"/>
                </a:solidFill>
                <a:latin typeface="Arial"/>
                <a:cs typeface="Arial"/>
              </a:rPr>
              <a:t> </a:t>
            </a:r>
            <a:r>
              <a:rPr sz="3200" spc="-5" dirty="0">
                <a:solidFill>
                  <a:srgbClr val="FFFFFF"/>
                </a:solidFill>
                <a:latin typeface="Arial"/>
                <a:cs typeface="Arial"/>
              </a:rPr>
              <a:t>colleagues</a:t>
            </a:r>
            <a:endParaRPr sz="3200" dirty="0">
              <a:latin typeface="Arial"/>
              <a:cs typeface="Arial"/>
            </a:endParaRPr>
          </a:p>
        </p:txBody>
      </p:sp>
      <p:sp>
        <p:nvSpPr>
          <p:cNvPr id="12" name="object 12"/>
          <p:cNvSpPr/>
          <p:nvPr/>
        </p:nvSpPr>
        <p:spPr>
          <a:xfrm>
            <a:off x="722376" y="4105655"/>
            <a:ext cx="2034539" cy="2034539"/>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762000" y="4114800"/>
            <a:ext cx="1955292" cy="1955292"/>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25149"/>
            <a:ext cx="6907996" cy="1367682"/>
          </a:xfrm>
          <a:prstGeom prst="rect">
            <a:avLst/>
          </a:prstGeom>
        </p:spPr>
        <p:txBody>
          <a:bodyPr vert="horz" wrap="square" lIns="0" tIns="13335" rIns="0" bIns="0" rtlCol="0">
            <a:spAutoFit/>
          </a:bodyPr>
          <a:lstStyle/>
          <a:p>
            <a:pPr marL="12700" marR="5080">
              <a:lnSpc>
                <a:spcPct val="100000"/>
              </a:lnSpc>
              <a:spcBef>
                <a:spcPts val="105"/>
              </a:spcBef>
            </a:pPr>
            <a:r>
              <a:rPr b="1" u="none" dirty="0">
                <a:solidFill>
                  <a:srgbClr val="FF0000"/>
                </a:solidFill>
                <a:latin typeface="Times New Roman" pitchFamily="18" charset="0"/>
                <a:cs typeface="Times New Roman" pitchFamily="18" charset="0"/>
              </a:rPr>
              <a:t>BARRIERS IN  COMM</a:t>
            </a:r>
            <a:r>
              <a:rPr b="1" u="none" spc="5" dirty="0">
                <a:solidFill>
                  <a:srgbClr val="FF0000"/>
                </a:solidFill>
                <a:latin typeface="Times New Roman" pitchFamily="18" charset="0"/>
                <a:cs typeface="Times New Roman" pitchFamily="18" charset="0"/>
              </a:rPr>
              <a:t>U</a:t>
            </a:r>
            <a:r>
              <a:rPr b="1" u="none" dirty="0">
                <a:solidFill>
                  <a:srgbClr val="FF0000"/>
                </a:solidFill>
                <a:latin typeface="Times New Roman" pitchFamily="18" charset="0"/>
                <a:cs typeface="Times New Roman" pitchFamily="18" charset="0"/>
              </a:rPr>
              <a:t>NIC</a:t>
            </a:r>
            <a:r>
              <a:rPr b="1" u="none" spc="-315" dirty="0">
                <a:solidFill>
                  <a:srgbClr val="FF0000"/>
                </a:solidFill>
                <a:latin typeface="Times New Roman" pitchFamily="18" charset="0"/>
                <a:cs typeface="Times New Roman" pitchFamily="18" charset="0"/>
              </a:rPr>
              <a:t>A</a:t>
            </a:r>
            <a:r>
              <a:rPr b="1" u="none" dirty="0">
                <a:solidFill>
                  <a:srgbClr val="FF0000"/>
                </a:solidFill>
                <a:latin typeface="Times New Roman" pitchFamily="18" charset="0"/>
                <a:cs typeface="Times New Roman" pitchFamily="18" charset="0"/>
              </a:rPr>
              <a:t>TION</a:t>
            </a:r>
          </a:p>
        </p:txBody>
      </p:sp>
      <p:sp>
        <p:nvSpPr>
          <p:cNvPr id="3" name="object 3"/>
          <p:cNvSpPr/>
          <p:nvPr/>
        </p:nvSpPr>
        <p:spPr>
          <a:xfrm>
            <a:off x="609600" y="1589532"/>
            <a:ext cx="3886200" cy="45720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688340" y="1612519"/>
            <a:ext cx="3275329" cy="3729867"/>
          </a:xfrm>
          <a:prstGeom prst="rect">
            <a:avLst/>
          </a:prstGeom>
        </p:spPr>
        <p:txBody>
          <a:bodyPr vert="horz" wrap="square" lIns="0" tIns="13335" rIns="0" bIns="0" rtlCol="0">
            <a:spAutoFit/>
          </a:bodyPr>
          <a:lstStyle/>
          <a:p>
            <a:pPr marL="332740" marR="369570" indent="-320040">
              <a:lnSpc>
                <a:spcPct val="100000"/>
              </a:lnSpc>
              <a:spcBef>
                <a:spcPts val="105"/>
              </a:spcBef>
              <a:buClr>
                <a:srgbClr val="DD8046"/>
              </a:buClr>
              <a:buSzPct val="60344"/>
              <a:tabLst>
                <a:tab pos="333375" algn="l"/>
              </a:tabLst>
            </a:pPr>
            <a:r>
              <a:rPr sz="3200" dirty="0">
                <a:latin typeface="Times New Roman" pitchFamily="18" charset="0"/>
                <a:cs typeface="Times New Roman" pitchFamily="18" charset="0"/>
              </a:rPr>
              <a:t>1.Psycho</a:t>
            </a:r>
            <a:r>
              <a:rPr sz="3200" spc="5" dirty="0">
                <a:latin typeface="Times New Roman" pitchFamily="18" charset="0"/>
                <a:cs typeface="Times New Roman" pitchFamily="18" charset="0"/>
              </a:rPr>
              <a:t>l</a:t>
            </a:r>
            <a:r>
              <a:rPr sz="3200" dirty="0">
                <a:latin typeface="Times New Roman" pitchFamily="18" charset="0"/>
                <a:cs typeface="Times New Roman" pitchFamily="18" charset="0"/>
              </a:rPr>
              <a:t>o</a:t>
            </a:r>
            <a:r>
              <a:rPr sz="3200" spc="5" dirty="0">
                <a:latin typeface="Times New Roman" pitchFamily="18" charset="0"/>
                <a:cs typeface="Times New Roman" pitchFamily="18" charset="0"/>
              </a:rPr>
              <a:t>g</a:t>
            </a:r>
            <a:r>
              <a:rPr sz="3200" dirty="0">
                <a:latin typeface="Times New Roman" pitchFamily="18" charset="0"/>
                <a:cs typeface="Times New Roman" pitchFamily="18" charset="0"/>
              </a:rPr>
              <a:t>ical  barriers</a:t>
            </a:r>
          </a:p>
          <a:p>
            <a:pPr marL="332740" marR="513080" indent="-320040">
              <a:lnSpc>
                <a:spcPct val="100000"/>
              </a:lnSpc>
              <a:spcBef>
                <a:spcPts val="695"/>
              </a:spcBef>
              <a:buClr>
                <a:srgbClr val="DD8046"/>
              </a:buClr>
              <a:buSzPct val="60344"/>
              <a:tabLst>
                <a:tab pos="333375" algn="l"/>
              </a:tabLst>
            </a:pPr>
            <a:r>
              <a:rPr sz="3200" dirty="0">
                <a:latin typeface="Times New Roman" pitchFamily="18" charset="0"/>
                <a:cs typeface="Times New Roman" pitchFamily="18" charset="0"/>
              </a:rPr>
              <a:t>2.p</a:t>
            </a:r>
            <a:r>
              <a:rPr sz="3200" spc="5" dirty="0">
                <a:latin typeface="Times New Roman" pitchFamily="18" charset="0"/>
                <a:cs typeface="Times New Roman" pitchFamily="18" charset="0"/>
              </a:rPr>
              <a:t>h</a:t>
            </a:r>
            <a:r>
              <a:rPr sz="3200" dirty="0">
                <a:latin typeface="Times New Roman" pitchFamily="18" charset="0"/>
                <a:cs typeface="Times New Roman" pitchFamily="18" charset="0"/>
              </a:rPr>
              <a:t>ysio</a:t>
            </a:r>
            <a:r>
              <a:rPr sz="3200" spc="5" dirty="0">
                <a:latin typeface="Times New Roman" pitchFamily="18" charset="0"/>
                <a:cs typeface="Times New Roman" pitchFamily="18" charset="0"/>
              </a:rPr>
              <a:t>l</a:t>
            </a:r>
            <a:r>
              <a:rPr sz="3200" dirty="0">
                <a:latin typeface="Times New Roman" pitchFamily="18" charset="0"/>
                <a:cs typeface="Times New Roman" pitchFamily="18" charset="0"/>
              </a:rPr>
              <a:t>ogical  barriers</a:t>
            </a:r>
          </a:p>
          <a:p>
            <a:pPr marL="332740" marR="269875" indent="-320040">
              <a:lnSpc>
                <a:spcPct val="100000"/>
              </a:lnSpc>
              <a:spcBef>
                <a:spcPts val="710"/>
              </a:spcBef>
              <a:buClr>
                <a:srgbClr val="DD8046"/>
              </a:buClr>
              <a:buSzPct val="60344"/>
              <a:tabLst>
                <a:tab pos="333375" algn="l"/>
              </a:tabLst>
            </a:pPr>
            <a:r>
              <a:rPr sz="3200" dirty="0">
                <a:latin typeface="Times New Roman" pitchFamily="18" charset="0"/>
                <a:cs typeface="Times New Roman" pitchFamily="18" charset="0"/>
              </a:rPr>
              <a:t>3.Envi</a:t>
            </a:r>
            <a:r>
              <a:rPr sz="3200" spc="5" dirty="0">
                <a:latin typeface="Times New Roman" pitchFamily="18" charset="0"/>
                <a:cs typeface="Times New Roman" pitchFamily="18" charset="0"/>
              </a:rPr>
              <a:t>r</a:t>
            </a:r>
            <a:r>
              <a:rPr sz="3200" dirty="0">
                <a:latin typeface="Times New Roman" pitchFamily="18" charset="0"/>
                <a:cs typeface="Times New Roman" pitchFamily="18" charset="0"/>
              </a:rPr>
              <a:t>o</a:t>
            </a:r>
            <a:r>
              <a:rPr sz="3200" spc="5" dirty="0">
                <a:latin typeface="Times New Roman" pitchFamily="18" charset="0"/>
                <a:cs typeface="Times New Roman" pitchFamily="18" charset="0"/>
              </a:rPr>
              <a:t>n</a:t>
            </a:r>
            <a:r>
              <a:rPr sz="3200" dirty="0">
                <a:latin typeface="Times New Roman" pitchFamily="18" charset="0"/>
                <a:cs typeface="Times New Roman" pitchFamily="18" charset="0"/>
              </a:rPr>
              <a:t>m</a:t>
            </a:r>
            <a:r>
              <a:rPr sz="3200" spc="-15" dirty="0">
                <a:latin typeface="Times New Roman" pitchFamily="18" charset="0"/>
                <a:cs typeface="Times New Roman" pitchFamily="18" charset="0"/>
              </a:rPr>
              <a:t>e</a:t>
            </a:r>
            <a:r>
              <a:rPr sz="3200" dirty="0">
                <a:latin typeface="Times New Roman" pitchFamily="18" charset="0"/>
                <a:cs typeface="Times New Roman" pitchFamily="18" charset="0"/>
              </a:rPr>
              <a:t>n</a:t>
            </a:r>
            <a:r>
              <a:rPr sz="3200" spc="-10" dirty="0">
                <a:latin typeface="Times New Roman" pitchFamily="18" charset="0"/>
                <a:cs typeface="Times New Roman" pitchFamily="18" charset="0"/>
              </a:rPr>
              <a:t>t</a:t>
            </a:r>
            <a:r>
              <a:rPr sz="3200" dirty="0">
                <a:latin typeface="Times New Roman" pitchFamily="18" charset="0"/>
                <a:cs typeface="Times New Roman" pitchFamily="18" charset="0"/>
              </a:rPr>
              <a:t>al  barriers</a:t>
            </a:r>
          </a:p>
          <a:p>
            <a:pPr marL="332740" indent="-320040">
              <a:lnSpc>
                <a:spcPct val="100000"/>
              </a:lnSpc>
              <a:spcBef>
                <a:spcPts val="695"/>
              </a:spcBef>
              <a:buClr>
                <a:srgbClr val="DD8046"/>
              </a:buClr>
              <a:buSzPct val="60344"/>
              <a:tabLst>
                <a:tab pos="333375" algn="l"/>
              </a:tabLst>
            </a:pPr>
            <a:r>
              <a:rPr sz="3200" dirty="0">
                <a:latin typeface="Times New Roman" pitchFamily="18" charset="0"/>
                <a:cs typeface="Times New Roman" pitchFamily="18" charset="0"/>
              </a:rPr>
              <a:t>4.Cultural</a:t>
            </a:r>
            <a:r>
              <a:rPr sz="3200" spc="-100" dirty="0">
                <a:latin typeface="Times New Roman" pitchFamily="18" charset="0"/>
                <a:cs typeface="Times New Roman" pitchFamily="18" charset="0"/>
              </a:rPr>
              <a:t> </a:t>
            </a:r>
            <a:r>
              <a:rPr sz="3200" dirty="0">
                <a:latin typeface="Times New Roman" pitchFamily="18" charset="0"/>
                <a:cs typeface="Times New Roman" pitchFamily="18" charset="0"/>
              </a:rPr>
              <a:t>barriers</a:t>
            </a:r>
          </a:p>
        </p:txBody>
      </p:sp>
      <p:sp>
        <p:nvSpPr>
          <p:cNvPr id="5" name="object 5"/>
          <p:cNvSpPr/>
          <p:nvPr/>
        </p:nvSpPr>
        <p:spPr>
          <a:xfrm>
            <a:off x="4724400" y="1905000"/>
            <a:ext cx="3886200" cy="314096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1387" y="1534362"/>
            <a:ext cx="7878445" cy="4633320"/>
          </a:xfrm>
          <a:prstGeom prst="rect">
            <a:avLst/>
          </a:prstGeom>
        </p:spPr>
        <p:txBody>
          <a:bodyPr vert="horz" wrap="square" lIns="0" tIns="57150" rIns="0" bIns="0" rtlCol="0">
            <a:spAutoFit/>
          </a:bodyPr>
          <a:lstStyle/>
          <a:p>
            <a:pPr marL="332740" indent="-320040" algn="ctr">
              <a:lnSpc>
                <a:spcPct val="100000"/>
              </a:lnSpc>
              <a:spcBef>
                <a:spcPts val="450"/>
              </a:spcBef>
              <a:buClr>
                <a:schemeClr val="tx1"/>
              </a:buClr>
              <a:buSzPct val="60344"/>
              <a:tabLst>
                <a:tab pos="333375" algn="l"/>
              </a:tabLst>
            </a:pPr>
            <a:r>
              <a:rPr sz="3200" b="1" dirty="0">
                <a:solidFill>
                  <a:srgbClr val="FF0000"/>
                </a:solidFill>
                <a:uFill>
                  <a:solidFill>
                    <a:srgbClr val="000000"/>
                  </a:solidFill>
                </a:uFill>
                <a:latin typeface="Times New Roman" pitchFamily="18" charset="0"/>
                <a:cs typeface="Times New Roman" pitchFamily="18" charset="0"/>
              </a:rPr>
              <a:t>PSYCHOLOGICAL</a:t>
            </a:r>
            <a:r>
              <a:rPr sz="3200" b="1" spc="-200" dirty="0">
                <a:solidFill>
                  <a:srgbClr val="FF0000"/>
                </a:solidFill>
                <a:uFill>
                  <a:solidFill>
                    <a:srgbClr val="000000"/>
                  </a:solidFill>
                </a:uFill>
                <a:latin typeface="Times New Roman" pitchFamily="18" charset="0"/>
                <a:cs typeface="Times New Roman" pitchFamily="18" charset="0"/>
              </a:rPr>
              <a:t> </a:t>
            </a:r>
            <a:r>
              <a:rPr sz="3200" b="1" dirty="0">
                <a:solidFill>
                  <a:srgbClr val="FF0000"/>
                </a:solidFill>
                <a:uFill>
                  <a:solidFill>
                    <a:srgbClr val="000000"/>
                  </a:solidFill>
                </a:uFill>
                <a:latin typeface="Times New Roman" pitchFamily="18" charset="0"/>
                <a:cs typeface="Times New Roman" pitchFamily="18" charset="0"/>
              </a:rPr>
              <a:t>BARRIERS</a:t>
            </a:r>
            <a:endParaRPr sz="3200" b="1" dirty="0">
              <a:solidFill>
                <a:srgbClr val="FF0000"/>
              </a:solidFill>
              <a:latin typeface="Times New Roman" pitchFamily="18" charset="0"/>
              <a:cs typeface="Times New Roman" pitchFamily="18" charset="0"/>
            </a:endParaRPr>
          </a:p>
          <a:p>
            <a:pPr marL="332740" marR="5080" indent="-320040">
              <a:lnSpc>
                <a:spcPts val="3130"/>
              </a:lnSpc>
              <a:spcBef>
                <a:spcPts val="75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Emotional disturbances, depression,</a:t>
            </a:r>
            <a:r>
              <a:rPr sz="3200" spc="-155" dirty="0">
                <a:latin typeface="Times New Roman" pitchFamily="18" charset="0"/>
                <a:cs typeface="Times New Roman" pitchFamily="18" charset="0"/>
              </a:rPr>
              <a:t> </a:t>
            </a:r>
            <a:r>
              <a:rPr sz="3200" dirty="0">
                <a:latin typeface="Times New Roman" pitchFamily="18" charset="0"/>
                <a:cs typeface="Times New Roman" pitchFamily="18" charset="0"/>
              </a:rPr>
              <a:t>neurosis,  psychosomatic</a:t>
            </a:r>
            <a:r>
              <a:rPr sz="3200" spc="-45" dirty="0">
                <a:latin typeface="Times New Roman" pitchFamily="18" charset="0"/>
                <a:cs typeface="Times New Roman" pitchFamily="18" charset="0"/>
              </a:rPr>
              <a:t> </a:t>
            </a:r>
            <a:r>
              <a:rPr sz="3200" dirty="0">
                <a:latin typeface="Times New Roman" pitchFamily="18" charset="0"/>
                <a:cs typeface="Times New Roman" pitchFamily="18" charset="0"/>
              </a:rPr>
              <a:t>disorder</a:t>
            </a:r>
          </a:p>
          <a:p>
            <a:pPr marL="332740" marR="378460" indent="-320040">
              <a:lnSpc>
                <a:spcPts val="3130"/>
              </a:lnSpc>
              <a:spcBef>
                <a:spcPts val="71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Special methods and utmost care should</a:t>
            </a:r>
            <a:r>
              <a:rPr sz="3200" spc="-185" dirty="0">
                <a:latin typeface="Times New Roman" pitchFamily="18" charset="0"/>
                <a:cs typeface="Times New Roman" pitchFamily="18" charset="0"/>
              </a:rPr>
              <a:t> </a:t>
            </a:r>
            <a:r>
              <a:rPr sz="3200" dirty="0">
                <a:latin typeface="Times New Roman" pitchFamily="18" charset="0"/>
                <a:cs typeface="Times New Roman" pitchFamily="18" charset="0"/>
              </a:rPr>
              <a:t>be  adopted to convey the</a:t>
            </a:r>
            <a:r>
              <a:rPr sz="3200" spc="-120" dirty="0">
                <a:latin typeface="Times New Roman" pitchFamily="18" charset="0"/>
                <a:cs typeface="Times New Roman" pitchFamily="18" charset="0"/>
              </a:rPr>
              <a:t> </a:t>
            </a:r>
            <a:r>
              <a:rPr sz="3200" dirty="0">
                <a:latin typeface="Times New Roman" pitchFamily="18" charset="0"/>
                <a:cs typeface="Times New Roman" pitchFamily="18" charset="0"/>
              </a:rPr>
              <a:t>message</a:t>
            </a:r>
          </a:p>
          <a:p>
            <a:pPr marL="332740" indent="-320040" algn="ctr">
              <a:lnSpc>
                <a:spcPct val="100000"/>
              </a:lnSpc>
              <a:spcBef>
                <a:spcPts val="305"/>
              </a:spcBef>
              <a:buClr>
                <a:schemeClr val="tx1"/>
              </a:buClr>
              <a:buSzPct val="60344"/>
              <a:tabLst>
                <a:tab pos="333375" algn="l"/>
              </a:tabLst>
            </a:pPr>
            <a:r>
              <a:rPr sz="3200" b="1" dirty="0">
                <a:solidFill>
                  <a:srgbClr val="FF0000"/>
                </a:solidFill>
                <a:uFill>
                  <a:solidFill>
                    <a:srgbClr val="000000"/>
                  </a:solidFill>
                </a:uFill>
                <a:latin typeface="Times New Roman" pitchFamily="18" charset="0"/>
                <a:cs typeface="Times New Roman" pitchFamily="18" charset="0"/>
              </a:rPr>
              <a:t>PHYSIOLOGICAL</a:t>
            </a:r>
            <a:r>
              <a:rPr sz="3200" b="1" spc="-135" dirty="0">
                <a:solidFill>
                  <a:srgbClr val="FF0000"/>
                </a:solidFill>
                <a:uFill>
                  <a:solidFill>
                    <a:srgbClr val="000000"/>
                  </a:solidFill>
                </a:uFill>
                <a:latin typeface="Times New Roman" pitchFamily="18" charset="0"/>
                <a:cs typeface="Times New Roman" pitchFamily="18" charset="0"/>
              </a:rPr>
              <a:t> </a:t>
            </a:r>
            <a:r>
              <a:rPr sz="3200" b="1" dirty="0">
                <a:solidFill>
                  <a:srgbClr val="FF0000"/>
                </a:solidFill>
                <a:uFill>
                  <a:solidFill>
                    <a:srgbClr val="000000"/>
                  </a:solidFill>
                </a:uFill>
                <a:latin typeface="Times New Roman" pitchFamily="18" charset="0"/>
                <a:cs typeface="Times New Roman" pitchFamily="18" charset="0"/>
              </a:rPr>
              <a:t>BARRIERS</a:t>
            </a:r>
            <a:endParaRPr sz="3200" b="1" dirty="0">
              <a:solidFill>
                <a:srgbClr val="FF0000"/>
              </a:solidFill>
              <a:latin typeface="Times New Roman" pitchFamily="18" charset="0"/>
              <a:cs typeface="Times New Roman" pitchFamily="18" charset="0"/>
            </a:endParaRPr>
          </a:p>
          <a:p>
            <a:pPr marL="332740" marR="92710" indent="-320040">
              <a:lnSpc>
                <a:spcPts val="3130"/>
              </a:lnSpc>
              <a:spcBef>
                <a:spcPts val="745"/>
              </a:spcBef>
              <a:buClr>
                <a:schemeClr val="tx1"/>
              </a:buClr>
              <a:buSzPct val="60344"/>
              <a:buFont typeface="Wingdings" pitchFamily="2" charset="2"/>
              <a:buChar char="Ø"/>
              <a:tabLst>
                <a:tab pos="333375" algn="l"/>
              </a:tabLst>
            </a:pPr>
            <a:r>
              <a:rPr sz="3200" spc="-5" dirty="0">
                <a:latin typeface="Times New Roman" pitchFamily="18" charset="0"/>
                <a:cs typeface="Times New Roman" pitchFamily="18" charset="0"/>
              </a:rPr>
              <a:t>Difficulties </a:t>
            </a:r>
            <a:r>
              <a:rPr sz="3200" dirty="0">
                <a:latin typeface="Times New Roman" pitchFamily="18" charset="0"/>
                <a:cs typeface="Times New Roman" pitchFamily="18" charset="0"/>
              </a:rPr>
              <a:t>in self expression, hearing,</a:t>
            </a:r>
            <a:r>
              <a:rPr sz="3200" spc="-120" dirty="0">
                <a:latin typeface="Times New Roman" pitchFamily="18" charset="0"/>
                <a:cs typeface="Times New Roman" pitchFamily="18" charset="0"/>
              </a:rPr>
              <a:t> </a:t>
            </a:r>
            <a:r>
              <a:rPr sz="3200" dirty="0">
                <a:latin typeface="Times New Roman" pitchFamily="18" charset="0"/>
                <a:cs typeface="Times New Roman" pitchFamily="18" charset="0"/>
              </a:rPr>
              <a:t>seeing,  understanding</a:t>
            </a:r>
          </a:p>
          <a:p>
            <a:pPr marL="332740" marR="1296670" indent="-320040">
              <a:lnSpc>
                <a:spcPts val="3130"/>
              </a:lnSpc>
              <a:spcBef>
                <a:spcPts val="71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Channels of communication should</a:t>
            </a:r>
            <a:r>
              <a:rPr sz="3200" spc="-165" dirty="0">
                <a:latin typeface="Times New Roman" pitchFamily="18" charset="0"/>
                <a:cs typeface="Times New Roman" pitchFamily="18" charset="0"/>
              </a:rPr>
              <a:t> </a:t>
            </a:r>
            <a:r>
              <a:rPr sz="3200" dirty="0">
                <a:latin typeface="Times New Roman" pitchFamily="18" charset="0"/>
                <a:cs typeface="Times New Roman" pitchFamily="18" charset="0"/>
              </a:rPr>
              <a:t>be  selective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1387" y="1534326"/>
            <a:ext cx="7750175" cy="4893647"/>
          </a:xfrm>
          <a:prstGeom prst="rect">
            <a:avLst/>
          </a:prstGeom>
        </p:spPr>
        <p:txBody>
          <a:bodyPr vert="horz" wrap="square" lIns="0" tIns="101600" rIns="0" bIns="0" rtlCol="0">
            <a:spAutoFit/>
          </a:bodyPr>
          <a:lstStyle/>
          <a:p>
            <a:pPr marL="332740" indent="-320040" algn="ctr">
              <a:lnSpc>
                <a:spcPct val="100000"/>
              </a:lnSpc>
              <a:spcBef>
                <a:spcPts val="800"/>
              </a:spcBef>
              <a:buClr>
                <a:srgbClr val="DD8046"/>
              </a:buClr>
              <a:buSzPct val="60344"/>
              <a:tabLst>
                <a:tab pos="333375" algn="l"/>
              </a:tabLst>
            </a:pPr>
            <a:r>
              <a:rPr sz="3200" dirty="0" smtClean="0">
                <a:latin typeface="Times New Roman" pitchFamily="18" charset="0"/>
                <a:cs typeface="Times New Roman" pitchFamily="18" charset="0"/>
              </a:rPr>
              <a:t>congestion</a:t>
            </a:r>
            <a:r>
              <a:rPr lang="en-IN" sz="3200" b="1" spc="-15" dirty="0" smtClean="0">
                <a:solidFill>
                  <a:srgbClr val="FF0000"/>
                </a:solidFill>
                <a:uFill>
                  <a:solidFill>
                    <a:srgbClr val="000000"/>
                  </a:solidFill>
                </a:uFill>
                <a:latin typeface="Times New Roman" pitchFamily="18" charset="0"/>
                <a:cs typeface="Times New Roman" pitchFamily="18" charset="0"/>
              </a:rPr>
              <a:t>ENVIRONMENTAL</a:t>
            </a:r>
            <a:r>
              <a:rPr lang="en-IN" sz="3200" b="1" spc="-130" dirty="0" smtClean="0">
                <a:solidFill>
                  <a:srgbClr val="FF0000"/>
                </a:solidFill>
                <a:uFill>
                  <a:solidFill>
                    <a:srgbClr val="000000"/>
                  </a:solidFill>
                </a:uFill>
                <a:latin typeface="Times New Roman" pitchFamily="18" charset="0"/>
                <a:cs typeface="Times New Roman" pitchFamily="18" charset="0"/>
              </a:rPr>
              <a:t> </a:t>
            </a:r>
            <a:r>
              <a:rPr lang="en-IN" sz="3200" b="1" dirty="0" smtClean="0">
                <a:solidFill>
                  <a:srgbClr val="FF0000"/>
                </a:solidFill>
                <a:uFill>
                  <a:solidFill>
                    <a:srgbClr val="000000"/>
                  </a:solidFill>
                </a:uFill>
                <a:latin typeface="Times New Roman" pitchFamily="18" charset="0"/>
                <a:cs typeface="Times New Roman" pitchFamily="18" charset="0"/>
              </a:rPr>
              <a:t>BARRIERS</a:t>
            </a:r>
            <a:endParaRPr lang="en-IN" sz="3200" b="1" dirty="0" smtClean="0">
              <a:solidFill>
                <a:srgbClr val="FF0000"/>
              </a:solidFill>
              <a:latin typeface="Times New Roman" pitchFamily="18" charset="0"/>
              <a:cs typeface="Times New Roman" pitchFamily="18" charset="0"/>
            </a:endParaRPr>
          </a:p>
          <a:p>
            <a:pPr marL="332740" marR="803910" indent="-320040">
              <a:lnSpc>
                <a:spcPct val="100000"/>
              </a:lnSpc>
              <a:spcBef>
                <a:spcPts val="700"/>
              </a:spcBef>
              <a:buClr>
                <a:schemeClr val="tx1"/>
              </a:buClr>
              <a:buSzPct val="60344"/>
              <a:buFont typeface="Wingdings" pitchFamily="2" charset="2"/>
              <a:buChar char="Ø"/>
              <a:tabLst>
                <a:tab pos="333375" algn="l"/>
              </a:tabLst>
            </a:pPr>
            <a:r>
              <a:rPr lang="en-IN" sz="3200" dirty="0" smtClean="0">
                <a:latin typeface="Times New Roman" pitchFamily="18" charset="0"/>
                <a:cs typeface="Times New Roman" pitchFamily="18" charset="0"/>
              </a:rPr>
              <a:t>Excessive noise, </a:t>
            </a:r>
            <a:r>
              <a:rPr lang="en-IN" sz="3200" spc="-5" dirty="0" smtClean="0">
                <a:latin typeface="Times New Roman" pitchFamily="18" charset="0"/>
                <a:cs typeface="Times New Roman" pitchFamily="18" charset="0"/>
              </a:rPr>
              <a:t>difficulties </a:t>
            </a:r>
            <a:r>
              <a:rPr lang="en-IN" sz="3200" dirty="0" smtClean="0">
                <a:latin typeface="Times New Roman" pitchFamily="18" charset="0"/>
                <a:cs typeface="Times New Roman" pitchFamily="18" charset="0"/>
              </a:rPr>
              <a:t>in vision</a:t>
            </a:r>
            <a:r>
              <a:rPr lang="en-IN" sz="3200" spc="-120" dirty="0" smtClean="0">
                <a:latin typeface="Times New Roman" pitchFamily="18" charset="0"/>
                <a:cs typeface="Times New Roman" pitchFamily="18" charset="0"/>
              </a:rPr>
              <a:t> </a:t>
            </a:r>
            <a:r>
              <a:rPr lang="en-IN" sz="3200" dirty="0" smtClean="0">
                <a:latin typeface="Times New Roman" pitchFamily="18" charset="0"/>
                <a:cs typeface="Times New Roman" pitchFamily="18" charset="0"/>
              </a:rPr>
              <a:t>and </a:t>
            </a:r>
            <a:endParaRPr sz="3200" dirty="0">
              <a:latin typeface="Times New Roman" pitchFamily="18" charset="0"/>
              <a:cs typeface="Times New Roman" pitchFamily="18" charset="0"/>
            </a:endParaRPr>
          </a:p>
          <a:p>
            <a:pPr marL="332740" marR="309245"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It can be overcome by making small</a:t>
            </a:r>
            <a:r>
              <a:rPr sz="3200" spc="-150" dirty="0">
                <a:latin typeface="Times New Roman" pitchFamily="18" charset="0"/>
                <a:cs typeface="Times New Roman" pitchFamily="18" charset="0"/>
              </a:rPr>
              <a:t> </a:t>
            </a:r>
            <a:r>
              <a:rPr sz="3200" dirty="0">
                <a:latin typeface="Times New Roman" pitchFamily="18" charset="0"/>
                <a:cs typeface="Times New Roman" pitchFamily="18" charset="0"/>
              </a:rPr>
              <a:t>groups  and using appropriate channels for  communication</a:t>
            </a:r>
          </a:p>
          <a:p>
            <a:pPr marL="332740" indent="-320040" algn="ctr">
              <a:lnSpc>
                <a:spcPct val="100000"/>
              </a:lnSpc>
              <a:spcBef>
                <a:spcPts val="700"/>
              </a:spcBef>
              <a:buClr>
                <a:schemeClr val="tx1"/>
              </a:buClr>
              <a:buSzPct val="60344"/>
              <a:tabLst>
                <a:tab pos="333375" algn="l"/>
              </a:tabLst>
            </a:pPr>
            <a:r>
              <a:rPr sz="3200" b="1" spc="-25" dirty="0">
                <a:solidFill>
                  <a:srgbClr val="FF0000"/>
                </a:solidFill>
                <a:uFill>
                  <a:solidFill>
                    <a:srgbClr val="000000"/>
                  </a:solidFill>
                </a:uFill>
                <a:latin typeface="Times New Roman" pitchFamily="18" charset="0"/>
                <a:cs typeface="Times New Roman" pitchFamily="18" charset="0"/>
              </a:rPr>
              <a:t>CULTURAL</a:t>
            </a:r>
            <a:r>
              <a:rPr sz="3200" b="1" spc="-125" dirty="0">
                <a:solidFill>
                  <a:srgbClr val="FF0000"/>
                </a:solidFill>
                <a:uFill>
                  <a:solidFill>
                    <a:srgbClr val="000000"/>
                  </a:solidFill>
                </a:uFill>
                <a:latin typeface="Times New Roman" pitchFamily="18" charset="0"/>
                <a:cs typeface="Times New Roman" pitchFamily="18" charset="0"/>
              </a:rPr>
              <a:t> </a:t>
            </a:r>
            <a:r>
              <a:rPr sz="3200" b="1" dirty="0">
                <a:solidFill>
                  <a:srgbClr val="FF0000"/>
                </a:solidFill>
                <a:uFill>
                  <a:solidFill>
                    <a:srgbClr val="000000"/>
                  </a:solidFill>
                </a:uFill>
                <a:latin typeface="Times New Roman" pitchFamily="18" charset="0"/>
                <a:cs typeface="Times New Roman" pitchFamily="18" charset="0"/>
              </a:rPr>
              <a:t>BARRIERS</a:t>
            </a:r>
            <a:endParaRPr sz="3200" b="1" dirty="0">
              <a:solidFill>
                <a:srgbClr val="FF0000"/>
              </a:solidFill>
              <a:latin typeface="Times New Roman" pitchFamily="18" charset="0"/>
              <a:cs typeface="Times New Roman" pitchFamily="18" charset="0"/>
            </a:endParaRPr>
          </a:p>
          <a:p>
            <a:pPr marL="332740" marR="508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Patterns of </a:t>
            </a:r>
            <a:r>
              <a:rPr sz="3200" spc="-15" dirty="0">
                <a:latin typeface="Times New Roman" pitchFamily="18" charset="0"/>
                <a:cs typeface="Times New Roman" pitchFamily="18" charset="0"/>
              </a:rPr>
              <a:t>behavior, </a:t>
            </a:r>
            <a:r>
              <a:rPr sz="3200" dirty="0">
                <a:latin typeface="Times New Roman" pitchFamily="18" charset="0"/>
                <a:cs typeface="Times New Roman" pitchFamily="18" charset="0"/>
              </a:rPr>
              <a:t>habits, beliefs,</a:t>
            </a:r>
            <a:r>
              <a:rPr sz="3200" spc="-190" dirty="0">
                <a:latin typeface="Times New Roman" pitchFamily="18" charset="0"/>
                <a:cs typeface="Times New Roman" pitchFamily="18" charset="0"/>
              </a:rPr>
              <a:t> </a:t>
            </a:r>
            <a:r>
              <a:rPr sz="3200" dirty="0">
                <a:latin typeface="Times New Roman" pitchFamily="18" charset="0"/>
                <a:cs typeface="Times New Roman" pitchFamily="18" charset="0"/>
              </a:rPr>
              <a:t>customs,  attitudes,</a:t>
            </a:r>
            <a:r>
              <a:rPr sz="3200" spc="-55" dirty="0">
                <a:latin typeface="Times New Roman" pitchFamily="18" charset="0"/>
                <a:cs typeface="Times New Roman" pitchFamily="18" charset="0"/>
              </a:rPr>
              <a:t> </a:t>
            </a:r>
            <a:r>
              <a:rPr sz="3200" dirty="0">
                <a:latin typeface="Times New Roman" pitchFamily="18" charset="0"/>
                <a:cs typeface="Times New Roman" pitchFamily="18" charset="0"/>
              </a:rPr>
              <a:t>religion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5404" y="1575816"/>
            <a:ext cx="4814316" cy="51297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56259" y="1453896"/>
            <a:ext cx="4895088" cy="502615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10362" y="1590294"/>
            <a:ext cx="4724400" cy="5039995"/>
          </a:xfrm>
          <a:custGeom>
            <a:avLst/>
            <a:gdLst/>
            <a:ahLst/>
            <a:cxnLst/>
            <a:rect l="l" t="t" r="r" b="b"/>
            <a:pathLst>
              <a:path w="4724400" h="5039995">
                <a:moveTo>
                  <a:pt x="0" y="5039868"/>
                </a:moveTo>
                <a:lnTo>
                  <a:pt x="4724400" y="5039868"/>
                </a:lnTo>
                <a:lnTo>
                  <a:pt x="4724400" y="0"/>
                </a:lnTo>
                <a:lnTo>
                  <a:pt x="0" y="0"/>
                </a:lnTo>
                <a:lnTo>
                  <a:pt x="0" y="5039868"/>
                </a:lnTo>
                <a:close/>
              </a:path>
            </a:pathLst>
          </a:custGeom>
          <a:solidFill>
            <a:srgbClr val="93B6D2"/>
          </a:solidFill>
        </p:spPr>
        <p:txBody>
          <a:bodyPr wrap="square" lIns="0" tIns="0" rIns="0" bIns="0" rtlCol="0"/>
          <a:lstStyle/>
          <a:p>
            <a:endParaRPr/>
          </a:p>
        </p:txBody>
      </p:sp>
      <p:sp>
        <p:nvSpPr>
          <p:cNvPr id="5" name="object 5"/>
          <p:cNvSpPr/>
          <p:nvPr/>
        </p:nvSpPr>
        <p:spPr>
          <a:xfrm>
            <a:off x="610362" y="1590294"/>
            <a:ext cx="4724400" cy="5039995"/>
          </a:xfrm>
          <a:custGeom>
            <a:avLst/>
            <a:gdLst/>
            <a:ahLst/>
            <a:cxnLst/>
            <a:rect l="l" t="t" r="r" b="b"/>
            <a:pathLst>
              <a:path w="4724400" h="5039995">
                <a:moveTo>
                  <a:pt x="0" y="5039868"/>
                </a:moveTo>
                <a:lnTo>
                  <a:pt x="4724400" y="5039868"/>
                </a:lnTo>
                <a:lnTo>
                  <a:pt x="4724400" y="0"/>
                </a:lnTo>
                <a:lnTo>
                  <a:pt x="0" y="0"/>
                </a:lnTo>
                <a:lnTo>
                  <a:pt x="0" y="5039868"/>
                </a:lnTo>
                <a:close/>
              </a:path>
            </a:pathLst>
          </a:custGeom>
          <a:ln w="10668">
            <a:solidFill>
              <a:srgbClr val="93B6D2"/>
            </a:solidFill>
          </a:ln>
        </p:spPr>
        <p:txBody>
          <a:bodyPr wrap="square" lIns="0" tIns="0" rIns="0" bIns="0" rtlCol="0"/>
          <a:lstStyle/>
          <a:p>
            <a:endParaRPr/>
          </a:p>
        </p:txBody>
      </p:sp>
      <p:sp>
        <p:nvSpPr>
          <p:cNvPr id="6" name="object 6"/>
          <p:cNvSpPr txBox="1"/>
          <p:nvPr/>
        </p:nvSpPr>
        <p:spPr>
          <a:xfrm>
            <a:off x="0" y="332657"/>
            <a:ext cx="5436096" cy="6008696"/>
          </a:xfrm>
          <a:prstGeom prst="rect">
            <a:avLst/>
          </a:prstGeom>
          <a:solidFill>
            <a:schemeClr val="bg1"/>
          </a:solidFill>
        </p:spPr>
        <p:txBody>
          <a:bodyPr vert="horz" wrap="square" lIns="0" tIns="85725" rIns="0" bIns="0" rtlCol="0">
            <a:spAutoFit/>
          </a:bodyPr>
          <a:lstStyle/>
          <a:p>
            <a:pPr marL="332740" marR="185420" indent="-320040">
              <a:spcBef>
                <a:spcPts val="675"/>
              </a:spcBef>
              <a:buSzPct val="60000"/>
              <a:buFont typeface="Wingdings" pitchFamily="2" charset="2"/>
              <a:buChar char="Ø"/>
              <a:tabLst>
                <a:tab pos="332740" algn="l"/>
                <a:tab pos="333375" algn="l"/>
              </a:tabLst>
            </a:pPr>
            <a:r>
              <a:rPr sz="2800" b="1" u="sng" spc="-20" dirty="0">
                <a:solidFill>
                  <a:srgbClr val="FF0000"/>
                </a:solidFill>
                <a:uFill>
                  <a:solidFill>
                    <a:srgbClr val="FFFFFF"/>
                  </a:solidFill>
                </a:uFill>
                <a:latin typeface="Times New Roman" pitchFamily="18" charset="0"/>
                <a:cs typeface="Times New Roman" pitchFamily="18" charset="0"/>
              </a:rPr>
              <a:t>COMBINATION </a:t>
            </a:r>
            <a:r>
              <a:rPr sz="2800" b="1" u="sng" spc="-5" dirty="0">
                <a:solidFill>
                  <a:srgbClr val="FF0000"/>
                </a:solidFill>
                <a:uFill>
                  <a:solidFill>
                    <a:srgbClr val="FFFFFF"/>
                  </a:solidFill>
                </a:uFill>
                <a:latin typeface="Times New Roman" pitchFamily="18" charset="0"/>
                <a:cs typeface="Times New Roman" pitchFamily="18" charset="0"/>
              </a:rPr>
              <a:t>OF</a:t>
            </a:r>
            <a:r>
              <a:rPr sz="2800" b="1" u="sng" spc="-150" dirty="0">
                <a:solidFill>
                  <a:srgbClr val="FF0000"/>
                </a:solidFill>
                <a:uFill>
                  <a:solidFill>
                    <a:srgbClr val="FFFFFF"/>
                  </a:solidFill>
                </a:uFill>
                <a:latin typeface="Times New Roman" pitchFamily="18" charset="0"/>
                <a:cs typeface="Times New Roman" pitchFamily="18" charset="0"/>
              </a:rPr>
              <a:t> </a:t>
            </a:r>
            <a:r>
              <a:rPr sz="2800" b="1" u="sng" spc="-5" dirty="0">
                <a:solidFill>
                  <a:srgbClr val="FF0000"/>
                </a:solidFill>
                <a:uFill>
                  <a:solidFill>
                    <a:srgbClr val="FFFFFF"/>
                  </a:solidFill>
                </a:uFill>
                <a:latin typeface="Times New Roman" pitchFamily="18" charset="0"/>
                <a:cs typeface="Times New Roman" pitchFamily="18" charset="0"/>
              </a:rPr>
              <a:t>AUDIO-  VISUAL</a:t>
            </a:r>
            <a:r>
              <a:rPr sz="2800" b="1" u="sng" spc="-240" dirty="0">
                <a:solidFill>
                  <a:srgbClr val="FF0000"/>
                </a:solidFill>
                <a:uFill>
                  <a:solidFill>
                    <a:srgbClr val="FFFFFF"/>
                  </a:solidFill>
                </a:uFill>
                <a:latin typeface="Times New Roman" pitchFamily="18" charset="0"/>
                <a:cs typeface="Times New Roman" pitchFamily="18" charset="0"/>
              </a:rPr>
              <a:t> </a:t>
            </a:r>
            <a:r>
              <a:rPr sz="2800" b="1" u="sng" spc="-5" dirty="0">
                <a:solidFill>
                  <a:srgbClr val="FF0000"/>
                </a:solidFill>
                <a:uFill>
                  <a:solidFill>
                    <a:srgbClr val="FFFFFF"/>
                  </a:solidFill>
                </a:uFill>
                <a:latin typeface="Times New Roman" pitchFamily="18" charset="0"/>
                <a:cs typeface="Times New Roman" pitchFamily="18" charset="0"/>
              </a:rPr>
              <a:t>AIDS</a:t>
            </a:r>
            <a:endParaRPr sz="2800" b="1" u="sng" dirty="0">
              <a:solidFill>
                <a:srgbClr val="FF0000"/>
              </a:solidFill>
              <a:latin typeface="Times New Roman" pitchFamily="18" charset="0"/>
              <a:cs typeface="Times New Roman" pitchFamily="18" charset="0"/>
            </a:endParaRPr>
          </a:p>
          <a:p>
            <a:pPr marL="332740" marR="782955" indent="-320040">
              <a:spcBef>
                <a:spcPts val="700"/>
              </a:spcBef>
              <a:buSzPct val="60000"/>
              <a:buFont typeface="Wingdings" pitchFamily="2" charset="2"/>
              <a:buChar char="Ø"/>
              <a:tabLst>
                <a:tab pos="332740" algn="l"/>
                <a:tab pos="333375" algn="l"/>
              </a:tabLst>
            </a:pPr>
            <a:r>
              <a:rPr sz="2800" spc="-5" dirty="0">
                <a:latin typeface="Times New Roman" pitchFamily="18" charset="0"/>
                <a:cs typeface="Times New Roman" pitchFamily="18" charset="0"/>
              </a:rPr>
              <a:t>Sound and sight can</a:t>
            </a:r>
            <a:r>
              <a:rPr sz="2800" spc="-55" dirty="0">
                <a:latin typeface="Times New Roman" pitchFamily="18" charset="0"/>
                <a:cs typeface="Times New Roman" pitchFamily="18" charset="0"/>
              </a:rPr>
              <a:t> </a:t>
            </a:r>
            <a:r>
              <a:rPr sz="2800" spc="-5" dirty="0">
                <a:latin typeface="Times New Roman" pitchFamily="18" charset="0"/>
                <a:cs typeface="Times New Roman" pitchFamily="18" charset="0"/>
              </a:rPr>
              <a:t>be  combined</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together</a:t>
            </a:r>
            <a:endParaRPr sz="2800" dirty="0">
              <a:latin typeface="Times New Roman" pitchFamily="18" charset="0"/>
              <a:cs typeface="Times New Roman" pitchFamily="18" charset="0"/>
            </a:endParaRPr>
          </a:p>
          <a:p>
            <a:pPr marL="332740" indent="-320040">
              <a:spcBef>
                <a:spcPts val="114"/>
              </a:spcBef>
              <a:buSzPct val="60000"/>
              <a:buFont typeface="Wingdings" pitchFamily="2" charset="2"/>
              <a:buChar char="Ø"/>
              <a:tabLst>
                <a:tab pos="332740" algn="l"/>
                <a:tab pos="333375" algn="l"/>
              </a:tabLst>
            </a:pPr>
            <a:r>
              <a:rPr sz="2800" spc="-30" dirty="0">
                <a:latin typeface="Times New Roman" pitchFamily="18" charset="0"/>
                <a:cs typeface="Times New Roman" pitchFamily="18" charset="0"/>
              </a:rPr>
              <a:t>Televisions</a:t>
            </a:r>
            <a:endParaRPr sz="2800" dirty="0">
              <a:latin typeface="Times New Roman" pitchFamily="18" charset="0"/>
              <a:cs typeface="Times New Roman" pitchFamily="18" charset="0"/>
            </a:endParaRPr>
          </a:p>
          <a:p>
            <a:pPr marL="332740" indent="-320040">
              <a:spcBef>
                <a:spcPts val="110"/>
              </a:spcBef>
              <a:buSzPct val="60000"/>
              <a:buFont typeface="Wingdings" pitchFamily="2" charset="2"/>
              <a:buChar char="Ø"/>
              <a:tabLst>
                <a:tab pos="332740" algn="l"/>
                <a:tab pos="333375" algn="l"/>
              </a:tabLst>
            </a:pPr>
            <a:r>
              <a:rPr sz="2800" spc="-75" dirty="0">
                <a:latin typeface="Times New Roman" pitchFamily="18" charset="0"/>
                <a:cs typeface="Times New Roman" pitchFamily="18" charset="0"/>
              </a:rPr>
              <a:t>Tape </a:t>
            </a:r>
            <a:r>
              <a:rPr sz="2800" spc="-5" dirty="0">
                <a:latin typeface="Times New Roman" pitchFamily="18" charset="0"/>
                <a:cs typeface="Times New Roman" pitchFamily="18" charset="0"/>
              </a:rPr>
              <a:t>and slide</a:t>
            </a:r>
            <a:r>
              <a:rPr sz="2800" spc="45" dirty="0">
                <a:latin typeface="Times New Roman" pitchFamily="18" charset="0"/>
                <a:cs typeface="Times New Roman" pitchFamily="18" charset="0"/>
              </a:rPr>
              <a:t> </a:t>
            </a:r>
            <a:r>
              <a:rPr sz="2800" spc="-5" dirty="0">
                <a:latin typeface="Times New Roman" pitchFamily="18" charset="0"/>
                <a:cs typeface="Times New Roman" pitchFamily="18" charset="0"/>
              </a:rPr>
              <a:t>combinations</a:t>
            </a:r>
            <a:endParaRPr sz="2800" dirty="0">
              <a:latin typeface="Times New Roman" pitchFamily="18" charset="0"/>
              <a:cs typeface="Times New Roman" pitchFamily="18" charset="0"/>
            </a:endParaRPr>
          </a:p>
          <a:p>
            <a:pPr marL="332740" marR="311150" indent="-320040">
              <a:spcBef>
                <a:spcPts val="680"/>
              </a:spcBef>
              <a:buSzPct val="60000"/>
              <a:buFont typeface="Wingdings" pitchFamily="2" charset="2"/>
              <a:buChar char="Ø"/>
              <a:tabLst>
                <a:tab pos="332740" algn="l"/>
                <a:tab pos="333375" algn="l"/>
              </a:tabLst>
            </a:pPr>
            <a:r>
              <a:rPr sz="2800" spc="-15" dirty="0">
                <a:latin typeface="Times New Roman" pitchFamily="18" charset="0"/>
                <a:cs typeface="Times New Roman" pitchFamily="18" charset="0"/>
              </a:rPr>
              <a:t>Video </a:t>
            </a:r>
            <a:r>
              <a:rPr sz="2800" spc="-5" dirty="0">
                <a:latin typeface="Times New Roman" pitchFamily="18" charset="0"/>
                <a:cs typeface="Times New Roman" pitchFamily="18" charset="0"/>
              </a:rPr>
              <a:t>cassette players </a:t>
            </a:r>
            <a:r>
              <a:rPr sz="2800" dirty="0">
                <a:latin typeface="Times New Roman" pitchFamily="18" charset="0"/>
                <a:cs typeface="Times New Roman" pitchFamily="18" charset="0"/>
              </a:rPr>
              <a:t>and  </a:t>
            </a:r>
            <a:r>
              <a:rPr sz="2800" spc="-5" dirty="0">
                <a:latin typeface="Times New Roman" pitchFamily="18" charset="0"/>
                <a:cs typeface="Times New Roman" pitchFamily="18" charset="0"/>
              </a:rPr>
              <a:t>records</a:t>
            </a:r>
            <a:endParaRPr sz="2800" dirty="0">
              <a:latin typeface="Times New Roman" pitchFamily="18" charset="0"/>
              <a:cs typeface="Times New Roman" pitchFamily="18" charset="0"/>
            </a:endParaRPr>
          </a:p>
          <a:p>
            <a:pPr marL="332740" indent="-320040">
              <a:spcBef>
                <a:spcPts val="114"/>
              </a:spcBef>
              <a:buSzPct val="60000"/>
              <a:buFont typeface="Wingdings" pitchFamily="2" charset="2"/>
              <a:buChar char="Ø"/>
              <a:tabLst>
                <a:tab pos="332740" algn="l"/>
                <a:tab pos="333375" algn="l"/>
              </a:tabLst>
            </a:pPr>
            <a:r>
              <a:rPr sz="2800" spc="-5" dirty="0">
                <a:latin typeface="Times New Roman" pitchFamily="18" charset="0"/>
                <a:cs typeface="Times New Roman" pitchFamily="18" charset="0"/>
              </a:rPr>
              <a:t>Motion pictures or</a:t>
            </a:r>
            <a:r>
              <a:rPr sz="2800" spc="30" dirty="0">
                <a:latin typeface="Times New Roman" pitchFamily="18" charset="0"/>
                <a:cs typeface="Times New Roman" pitchFamily="18" charset="0"/>
              </a:rPr>
              <a:t> </a:t>
            </a:r>
            <a:r>
              <a:rPr sz="2800" spc="-5" dirty="0">
                <a:latin typeface="Times New Roman" pitchFamily="18" charset="0"/>
                <a:cs typeface="Times New Roman" pitchFamily="18" charset="0"/>
              </a:rPr>
              <a:t>cinemas</a:t>
            </a:r>
            <a:endParaRPr sz="2800" dirty="0">
              <a:latin typeface="Times New Roman" pitchFamily="18" charset="0"/>
              <a:cs typeface="Times New Roman" pitchFamily="18" charset="0"/>
            </a:endParaRPr>
          </a:p>
          <a:p>
            <a:pPr marL="332740" indent="-320040">
              <a:spcBef>
                <a:spcPts val="110"/>
              </a:spcBef>
              <a:buSzPct val="60000"/>
              <a:buFont typeface="Wingdings" pitchFamily="2" charset="2"/>
              <a:buChar char="Ø"/>
              <a:tabLst>
                <a:tab pos="332740" algn="l"/>
                <a:tab pos="333375" algn="l"/>
              </a:tabLst>
            </a:pPr>
            <a:r>
              <a:rPr sz="2800" spc="-5" dirty="0">
                <a:latin typeface="Times New Roman" pitchFamily="18" charset="0"/>
                <a:cs typeface="Times New Roman" pitchFamily="18" charset="0"/>
              </a:rPr>
              <a:t>Multimedia</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computers</a:t>
            </a:r>
            <a:endParaRPr sz="2800" dirty="0">
              <a:latin typeface="Times New Roman" pitchFamily="18" charset="0"/>
              <a:cs typeface="Times New Roman" pitchFamily="18" charset="0"/>
            </a:endParaRPr>
          </a:p>
          <a:p>
            <a:pPr marL="332740" marR="5080" indent="-320040" algn="just">
              <a:spcBef>
                <a:spcPts val="695"/>
              </a:spcBef>
              <a:buSzPct val="60000"/>
              <a:buFont typeface="Wingdings" pitchFamily="2" charset="2"/>
              <a:buChar char="Ø"/>
              <a:tabLst>
                <a:tab pos="333375" algn="l"/>
              </a:tabLst>
            </a:pPr>
            <a:r>
              <a:rPr sz="2800" spc="-5" dirty="0">
                <a:latin typeface="Times New Roman" pitchFamily="18" charset="0"/>
                <a:cs typeface="Times New Roman" pitchFamily="18" charset="0"/>
              </a:rPr>
              <a:t>These also include traditional  media-folk dance, folk songs,  puppet shows,</a:t>
            </a:r>
            <a:r>
              <a:rPr sz="2800" dirty="0">
                <a:latin typeface="Times New Roman" pitchFamily="18" charset="0"/>
                <a:cs typeface="Times New Roman" pitchFamily="18" charset="0"/>
              </a:rPr>
              <a:t> </a:t>
            </a:r>
            <a:r>
              <a:rPr sz="2800" spc="-5" dirty="0">
                <a:latin typeface="Times New Roman" pitchFamily="18" charset="0"/>
                <a:cs typeface="Times New Roman" pitchFamily="18" charset="0"/>
              </a:rPr>
              <a:t>dramas</a:t>
            </a:r>
            <a:endParaRPr sz="2800" dirty="0">
              <a:latin typeface="Times New Roman" pitchFamily="18" charset="0"/>
              <a:cs typeface="Times New Roman" pitchFamily="18" charset="0"/>
            </a:endParaRPr>
          </a:p>
        </p:txBody>
      </p:sp>
      <p:sp>
        <p:nvSpPr>
          <p:cNvPr id="7" name="object 7"/>
          <p:cNvSpPr/>
          <p:nvPr/>
        </p:nvSpPr>
        <p:spPr>
          <a:xfrm>
            <a:off x="5638800" y="1737360"/>
            <a:ext cx="3092196" cy="390144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IN" dirty="0">
                <a:latin typeface="Times New Roman" pitchFamily="18" charset="0"/>
                <a:cs typeface="Times New Roman" pitchFamily="18" charset="0"/>
              </a:rPr>
              <a:t>Definition of Health Education.</a:t>
            </a:r>
          </a:p>
          <a:p>
            <a:pPr>
              <a:buFont typeface="Wingdings" pitchFamily="2" charset="2"/>
              <a:buChar char="Ø"/>
            </a:pPr>
            <a:r>
              <a:rPr lang="en-IN" dirty="0" smtClean="0">
                <a:latin typeface="Times New Roman" pitchFamily="18" charset="0"/>
                <a:cs typeface="Times New Roman" pitchFamily="18" charset="0"/>
              </a:rPr>
              <a:t>Aim </a:t>
            </a:r>
            <a:r>
              <a:rPr lang="en-IN" dirty="0">
                <a:latin typeface="Times New Roman" pitchFamily="18" charset="0"/>
                <a:cs typeface="Times New Roman" pitchFamily="18" charset="0"/>
              </a:rPr>
              <a:t>and Specific Objectives of Health Education.</a:t>
            </a:r>
          </a:p>
          <a:p>
            <a:pPr>
              <a:buFont typeface="Wingdings" pitchFamily="2" charset="2"/>
              <a:buChar char="Ø"/>
            </a:pPr>
            <a:r>
              <a:rPr lang="en-IN" dirty="0" smtClean="0">
                <a:latin typeface="Times New Roman" pitchFamily="18" charset="0"/>
                <a:cs typeface="Times New Roman" pitchFamily="18" charset="0"/>
              </a:rPr>
              <a:t>Main </a:t>
            </a:r>
            <a:r>
              <a:rPr lang="en-IN" dirty="0">
                <a:latin typeface="Times New Roman" pitchFamily="18" charset="0"/>
                <a:cs typeface="Times New Roman" pitchFamily="18" charset="0"/>
              </a:rPr>
              <a:t>principles of Health Education.</a:t>
            </a:r>
          </a:p>
          <a:p>
            <a:pPr>
              <a:buFont typeface="Wingdings" pitchFamily="2" charset="2"/>
              <a:buChar char="Ø"/>
            </a:pPr>
            <a:r>
              <a:rPr lang="en-IN" dirty="0" smtClean="0">
                <a:latin typeface="Times New Roman" pitchFamily="18" charset="0"/>
                <a:cs typeface="Times New Roman" pitchFamily="18" charset="0"/>
              </a:rPr>
              <a:t>Types </a:t>
            </a:r>
            <a:r>
              <a:rPr lang="en-IN" dirty="0">
                <a:latin typeface="Times New Roman" pitchFamily="18" charset="0"/>
                <a:cs typeface="Times New Roman" pitchFamily="18" charset="0"/>
              </a:rPr>
              <a:t>of Health Education.</a:t>
            </a:r>
          </a:p>
          <a:p>
            <a:pPr>
              <a:buFont typeface="Wingdings" pitchFamily="2" charset="2"/>
              <a:buChar char="Ø"/>
            </a:pPr>
            <a:r>
              <a:rPr lang="en-IN" dirty="0" smtClean="0">
                <a:latin typeface="Times New Roman" pitchFamily="18" charset="0"/>
                <a:cs typeface="Times New Roman" pitchFamily="18" charset="0"/>
              </a:rPr>
              <a:t> </a:t>
            </a:r>
            <a:r>
              <a:rPr lang="en-IN" dirty="0">
                <a:latin typeface="Times New Roman" pitchFamily="18" charset="0"/>
                <a:cs typeface="Times New Roman" pitchFamily="18" charset="0"/>
              </a:rPr>
              <a:t>Different approaches in Health Education.</a:t>
            </a:r>
          </a:p>
          <a:p>
            <a:pPr>
              <a:buFont typeface="Wingdings" pitchFamily="2" charset="2"/>
              <a:buChar char="Ø"/>
            </a:pPr>
            <a:r>
              <a:rPr lang="en-IN" dirty="0" smtClean="0">
                <a:latin typeface="Times New Roman" pitchFamily="18" charset="0"/>
                <a:cs typeface="Times New Roman" pitchFamily="18" charset="0"/>
              </a:rPr>
              <a:t> </a:t>
            </a:r>
            <a:r>
              <a:rPr lang="en-IN" dirty="0">
                <a:latin typeface="Times New Roman" pitchFamily="18" charset="0"/>
                <a:cs typeface="Times New Roman" pitchFamily="18" charset="0"/>
              </a:rPr>
              <a:t>Stages of Health Education.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Font typeface="Wingdings" pitchFamily="2" charset="2"/>
              <a:buChar char="Ø"/>
            </a:pPr>
            <a:r>
              <a:rPr lang="en-IN" dirty="0">
                <a:latin typeface="Times New Roman" pitchFamily="18" charset="0"/>
                <a:cs typeface="Times New Roman" pitchFamily="18" charset="0"/>
              </a:rPr>
              <a:t>Health education is any combination of </a:t>
            </a:r>
            <a:r>
              <a:rPr lang="en-IN" dirty="0" smtClean="0">
                <a:latin typeface="Times New Roman" pitchFamily="18" charset="0"/>
                <a:cs typeface="Times New Roman" pitchFamily="18" charset="0"/>
              </a:rPr>
              <a:t>learning experiences </a:t>
            </a:r>
            <a:r>
              <a:rPr lang="en-IN" dirty="0">
                <a:latin typeface="Times New Roman" pitchFamily="18" charset="0"/>
                <a:cs typeface="Times New Roman" pitchFamily="18" charset="0"/>
              </a:rPr>
              <a:t>designed to help individuals </a:t>
            </a:r>
            <a:r>
              <a:rPr lang="en-IN" dirty="0" smtClean="0">
                <a:latin typeface="Times New Roman" pitchFamily="18" charset="0"/>
                <a:cs typeface="Times New Roman" pitchFamily="18" charset="0"/>
              </a:rPr>
              <a:t>and communities </a:t>
            </a:r>
            <a:r>
              <a:rPr lang="en-IN" dirty="0">
                <a:latin typeface="Times New Roman" pitchFamily="18" charset="0"/>
                <a:cs typeface="Times New Roman" pitchFamily="18" charset="0"/>
              </a:rPr>
              <a:t>improve their health, by </a:t>
            </a:r>
            <a:r>
              <a:rPr lang="en-IN" dirty="0" smtClean="0">
                <a:latin typeface="Times New Roman" pitchFamily="18" charset="0"/>
                <a:cs typeface="Times New Roman" pitchFamily="18" charset="0"/>
              </a:rPr>
              <a:t>increasing their </a:t>
            </a:r>
            <a:r>
              <a:rPr lang="en-IN" dirty="0">
                <a:latin typeface="Times New Roman" pitchFamily="18" charset="0"/>
                <a:cs typeface="Times New Roman" pitchFamily="18" charset="0"/>
              </a:rPr>
              <a:t>knowledge or influencing their attitudes.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363944"/>
            <a:ext cx="9144000" cy="690574"/>
          </a:xfrm>
          <a:prstGeom prst="rect">
            <a:avLst/>
          </a:prstGeom>
        </p:spPr>
        <p:txBody>
          <a:bodyPr vert="horz" wrap="square" lIns="0" tIns="13335" rIns="0" bIns="0" rtlCol="0">
            <a:spAutoFit/>
          </a:bodyPr>
          <a:lstStyle/>
          <a:p>
            <a:pPr marL="12700">
              <a:lnSpc>
                <a:spcPct val="100000"/>
              </a:lnSpc>
              <a:spcBef>
                <a:spcPts val="105"/>
              </a:spcBef>
            </a:pPr>
            <a:r>
              <a:rPr b="1" u="none" dirty="0">
                <a:solidFill>
                  <a:srgbClr val="FF0000"/>
                </a:solidFill>
                <a:latin typeface="Times New Roman" pitchFamily="18" charset="0"/>
                <a:cs typeface="Times New Roman" pitchFamily="18" charset="0"/>
              </a:rPr>
              <a:t>DEFINITION</a:t>
            </a:r>
          </a:p>
        </p:txBody>
      </p:sp>
      <p:sp>
        <p:nvSpPr>
          <p:cNvPr id="3" name="object 3"/>
          <p:cNvSpPr/>
          <p:nvPr/>
        </p:nvSpPr>
        <p:spPr>
          <a:xfrm>
            <a:off x="613409" y="1600961"/>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A4AB81"/>
          </a:solidFill>
        </p:spPr>
        <p:txBody>
          <a:bodyPr wrap="square" lIns="0" tIns="0" rIns="0" bIns="0" rtlCol="0"/>
          <a:lstStyle/>
          <a:p>
            <a:endParaRPr/>
          </a:p>
        </p:txBody>
      </p:sp>
      <p:sp>
        <p:nvSpPr>
          <p:cNvPr id="4" name="object 4"/>
          <p:cNvSpPr/>
          <p:nvPr/>
        </p:nvSpPr>
        <p:spPr>
          <a:xfrm>
            <a:off x="613409" y="1600961"/>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ln w="19812">
            <a:solidFill>
              <a:srgbClr val="787C5D"/>
            </a:solidFill>
          </a:ln>
        </p:spPr>
        <p:txBody>
          <a:bodyPr wrap="square" lIns="0" tIns="0" rIns="0" bIns="0" rtlCol="0"/>
          <a:lstStyle/>
          <a:p>
            <a:endParaRPr/>
          </a:p>
        </p:txBody>
      </p:sp>
      <p:sp>
        <p:nvSpPr>
          <p:cNvPr id="5" name="object 5"/>
          <p:cNvSpPr txBox="1"/>
          <p:nvPr/>
        </p:nvSpPr>
        <p:spPr>
          <a:xfrm>
            <a:off x="691387" y="1622501"/>
            <a:ext cx="7938770" cy="4042773"/>
          </a:xfrm>
          <a:prstGeom prst="rect">
            <a:avLst/>
          </a:prstGeom>
        </p:spPr>
        <p:txBody>
          <a:bodyPr vert="horz" wrap="square" lIns="0" tIns="13335" rIns="0" bIns="0" rtlCol="0">
            <a:spAutoFit/>
          </a:bodyPr>
          <a:lstStyle/>
          <a:p>
            <a:pPr marL="332740" marR="5080" indent="-320040">
              <a:lnSpc>
                <a:spcPct val="100000"/>
              </a:lnSpc>
              <a:spcBef>
                <a:spcPts val="105"/>
              </a:spcBef>
              <a:buClr>
                <a:srgbClr val="DD8046"/>
              </a:buClr>
              <a:buSzPct val="60344"/>
              <a:buFont typeface="Wingdings"/>
              <a:buChar char=""/>
              <a:tabLst>
                <a:tab pos="333375" algn="l"/>
              </a:tabLst>
            </a:pPr>
            <a:r>
              <a:rPr sz="3200" dirty="0">
                <a:latin typeface="Times New Roman" pitchFamily="18" charset="0"/>
                <a:cs typeface="Times New Roman" pitchFamily="18" charset="0"/>
              </a:rPr>
              <a:t>“Health education comprises consciously  constructed opportunities for learning</a:t>
            </a:r>
            <a:r>
              <a:rPr sz="3200" spc="-160" dirty="0">
                <a:latin typeface="Times New Roman" pitchFamily="18" charset="0"/>
                <a:cs typeface="Times New Roman" pitchFamily="18" charset="0"/>
              </a:rPr>
              <a:t> </a:t>
            </a:r>
            <a:r>
              <a:rPr sz="3200" dirty="0">
                <a:latin typeface="Times New Roman" pitchFamily="18" charset="0"/>
                <a:cs typeface="Times New Roman" pitchFamily="18" charset="0"/>
              </a:rPr>
              <a:t>involving  some form of communication designed to  improve health </a:t>
            </a:r>
            <a:r>
              <a:rPr sz="3200" spc="-25" dirty="0">
                <a:latin typeface="Times New Roman" pitchFamily="18" charset="0"/>
                <a:cs typeface="Times New Roman" pitchFamily="18" charset="0"/>
              </a:rPr>
              <a:t>literacy, </a:t>
            </a:r>
            <a:r>
              <a:rPr sz="3200" dirty="0">
                <a:latin typeface="Times New Roman" pitchFamily="18" charset="0"/>
                <a:cs typeface="Times New Roman" pitchFamily="18" charset="0"/>
              </a:rPr>
              <a:t>including improving  knowledge, and developing skills which are  conducive to individual and community</a:t>
            </a:r>
            <a:r>
              <a:rPr sz="3200" spc="-195" dirty="0">
                <a:latin typeface="Times New Roman" pitchFamily="18" charset="0"/>
                <a:cs typeface="Times New Roman" pitchFamily="18" charset="0"/>
              </a:rPr>
              <a:t> </a:t>
            </a:r>
            <a:r>
              <a:rPr sz="3200" dirty="0">
                <a:latin typeface="Times New Roman" pitchFamily="18" charset="0"/>
                <a:cs typeface="Times New Roman" pitchFamily="18" charset="0"/>
              </a:rPr>
              <a:t>health”</a:t>
            </a:r>
          </a:p>
          <a:p>
            <a:pPr marL="2044700">
              <a:lnSpc>
                <a:spcPct val="100000"/>
              </a:lnSpc>
              <a:spcBef>
                <a:spcPts val="700"/>
              </a:spcBef>
            </a:pPr>
            <a:r>
              <a:rPr sz="3200" dirty="0">
                <a:latin typeface="Times New Roman" pitchFamily="18" charset="0"/>
                <a:cs typeface="Times New Roman" pitchFamily="18" charset="0"/>
              </a:rPr>
              <a:t>-WHO health promotion</a:t>
            </a:r>
            <a:r>
              <a:rPr sz="3200" spc="-120" dirty="0">
                <a:latin typeface="Times New Roman" pitchFamily="18" charset="0"/>
                <a:cs typeface="Times New Roman" pitchFamily="18" charset="0"/>
              </a:rPr>
              <a:t> </a:t>
            </a:r>
            <a:r>
              <a:rPr sz="3200" dirty="0">
                <a:latin typeface="Times New Roman" pitchFamily="18" charset="0"/>
                <a:cs typeface="Times New Roman" pitchFamily="18" charset="0"/>
              </a:rPr>
              <a:t>glossary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31391"/>
            <a:ext cx="8229600" cy="1429493"/>
          </a:xfrm>
          <a:prstGeom prst="rect">
            <a:avLst/>
          </a:prstGeom>
        </p:spPr>
        <p:txBody>
          <a:bodyPr vert="horz" wrap="square" lIns="0" tIns="74548" rIns="0" bIns="0" rtlCol="0">
            <a:spAutoFit/>
          </a:bodyPr>
          <a:lstStyle/>
          <a:p>
            <a:pPr marL="12700" marR="5080">
              <a:lnSpc>
                <a:spcPct val="100000"/>
              </a:lnSpc>
              <a:spcBef>
                <a:spcPts val="95"/>
              </a:spcBef>
            </a:pPr>
            <a:r>
              <a:rPr lang="en-IN" b="1" u="none" spc="-5" dirty="0" smtClean="0">
                <a:solidFill>
                  <a:srgbClr val="FF0000"/>
                </a:solidFill>
                <a:latin typeface="Times New Roman" pitchFamily="18" charset="0"/>
                <a:cs typeface="Times New Roman" pitchFamily="18" charset="0"/>
              </a:rPr>
              <a:t>WHO HEALTH PROMOTION  GLOSSARY1998</a:t>
            </a:r>
            <a:endParaRPr b="1" dirty="0">
              <a:solidFill>
                <a:srgbClr val="FF0000"/>
              </a:solidFill>
              <a:latin typeface="Times New Roman" pitchFamily="18" charset="0"/>
              <a:cs typeface="Times New Roman" pitchFamily="18" charset="0"/>
            </a:endParaRPr>
          </a:p>
        </p:txBody>
      </p:sp>
      <p:sp>
        <p:nvSpPr>
          <p:cNvPr id="3" name="object 3"/>
          <p:cNvSpPr/>
          <p:nvPr/>
        </p:nvSpPr>
        <p:spPr>
          <a:xfrm>
            <a:off x="3300984" y="1988840"/>
            <a:ext cx="5516879" cy="432048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4139952" y="2426589"/>
            <a:ext cx="4420483" cy="3868688"/>
          </a:xfrm>
          <a:prstGeom prst="rect">
            <a:avLst/>
          </a:prstGeom>
        </p:spPr>
        <p:txBody>
          <a:bodyPr vert="horz" wrap="square" lIns="0" tIns="56515" rIns="0" bIns="0" rtlCol="0">
            <a:spAutoFit/>
          </a:bodyPr>
          <a:lstStyle/>
          <a:p>
            <a:pPr marL="12065" marR="5080" indent="-3810" algn="ctr">
              <a:lnSpc>
                <a:spcPct val="86300"/>
              </a:lnSpc>
              <a:spcBef>
                <a:spcPts val="445"/>
              </a:spcBef>
            </a:pPr>
            <a:r>
              <a:rPr sz="3200" spc="-5" dirty="0">
                <a:latin typeface="Times New Roman" pitchFamily="18" charset="0"/>
                <a:cs typeface="Times New Roman" pitchFamily="18" charset="0"/>
              </a:rPr>
              <a:t>“Health literacy </a:t>
            </a:r>
            <a:r>
              <a:rPr sz="3200" spc="-10" dirty="0">
                <a:latin typeface="Times New Roman" pitchFamily="18" charset="0"/>
                <a:cs typeface="Times New Roman" pitchFamily="18" charset="0"/>
              </a:rPr>
              <a:t>represents  </a:t>
            </a:r>
            <a:r>
              <a:rPr sz="3200" dirty="0">
                <a:latin typeface="Times New Roman" pitchFamily="18" charset="0"/>
                <a:cs typeface="Times New Roman" pitchFamily="18" charset="0"/>
              </a:rPr>
              <a:t>the </a:t>
            </a:r>
            <a:r>
              <a:rPr sz="3200" spc="-5" dirty="0">
                <a:latin typeface="Times New Roman" pitchFamily="18" charset="0"/>
                <a:cs typeface="Times New Roman" pitchFamily="18" charset="0"/>
              </a:rPr>
              <a:t>cognitive and </a:t>
            </a:r>
            <a:r>
              <a:rPr sz="3200" dirty="0">
                <a:latin typeface="Times New Roman" pitchFamily="18" charset="0"/>
                <a:cs typeface="Times New Roman" pitchFamily="18" charset="0"/>
              </a:rPr>
              <a:t>social  skills </a:t>
            </a:r>
            <a:r>
              <a:rPr sz="3200" spc="-5" dirty="0">
                <a:latin typeface="Times New Roman" pitchFamily="18" charset="0"/>
                <a:cs typeface="Times New Roman" pitchFamily="18" charset="0"/>
              </a:rPr>
              <a:t>which determine </a:t>
            </a:r>
            <a:r>
              <a:rPr sz="3200" dirty="0">
                <a:latin typeface="Times New Roman" pitchFamily="18" charset="0"/>
                <a:cs typeface="Times New Roman" pitchFamily="18" charset="0"/>
              </a:rPr>
              <a:t>the  </a:t>
            </a:r>
            <a:r>
              <a:rPr sz="3200" spc="-5" dirty="0">
                <a:latin typeface="Times New Roman" pitchFamily="18" charset="0"/>
                <a:cs typeface="Times New Roman" pitchFamily="18" charset="0"/>
              </a:rPr>
              <a:t>motivation and ability </a:t>
            </a:r>
            <a:r>
              <a:rPr sz="3200" dirty="0">
                <a:latin typeface="Times New Roman" pitchFamily="18" charset="0"/>
                <a:cs typeface="Times New Roman" pitchFamily="18" charset="0"/>
              </a:rPr>
              <a:t>of  </a:t>
            </a:r>
            <a:r>
              <a:rPr sz="3200" spc="-5" dirty="0">
                <a:latin typeface="Times New Roman" pitchFamily="18" charset="0"/>
                <a:cs typeface="Times New Roman" pitchFamily="18" charset="0"/>
              </a:rPr>
              <a:t>individuals </a:t>
            </a:r>
            <a:r>
              <a:rPr sz="3200" dirty="0">
                <a:latin typeface="Times New Roman" pitchFamily="18" charset="0"/>
                <a:cs typeface="Times New Roman" pitchFamily="18" charset="0"/>
              </a:rPr>
              <a:t>to </a:t>
            </a:r>
            <a:r>
              <a:rPr sz="3200" spc="-5" dirty="0">
                <a:latin typeface="Times New Roman" pitchFamily="18" charset="0"/>
                <a:cs typeface="Times New Roman" pitchFamily="18" charset="0"/>
              </a:rPr>
              <a:t>gain </a:t>
            </a:r>
            <a:r>
              <a:rPr sz="3200" dirty="0">
                <a:latin typeface="Times New Roman" pitchFamily="18" charset="0"/>
                <a:cs typeface="Times New Roman" pitchFamily="18" charset="0"/>
              </a:rPr>
              <a:t>access  to, </a:t>
            </a:r>
            <a:r>
              <a:rPr sz="3200" spc="-5" dirty="0">
                <a:latin typeface="Times New Roman" pitchFamily="18" charset="0"/>
                <a:cs typeface="Times New Roman" pitchFamily="18" charset="0"/>
              </a:rPr>
              <a:t>understand and use  information in ways which  promote and maintain </a:t>
            </a:r>
            <a:r>
              <a:rPr sz="3200" spc="-10" dirty="0">
                <a:latin typeface="Times New Roman" pitchFamily="18" charset="0"/>
                <a:cs typeface="Times New Roman" pitchFamily="18" charset="0"/>
              </a:rPr>
              <a:t>good  health”</a:t>
            </a:r>
            <a:endParaRPr sz="3200" dirty="0">
              <a:latin typeface="Times New Roman" pitchFamily="18" charset="0"/>
              <a:cs typeface="Times New Roman" pitchFamily="18" charset="0"/>
            </a:endParaRPr>
          </a:p>
        </p:txBody>
      </p:sp>
      <p:sp>
        <p:nvSpPr>
          <p:cNvPr id="5" name="object 5"/>
          <p:cNvSpPr/>
          <p:nvPr/>
        </p:nvSpPr>
        <p:spPr>
          <a:xfrm>
            <a:off x="568451" y="2500883"/>
            <a:ext cx="2820924" cy="2820924"/>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13409" y="2515361"/>
            <a:ext cx="2731007" cy="2731008"/>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13409" y="2515361"/>
            <a:ext cx="2731135" cy="2731135"/>
          </a:xfrm>
          <a:custGeom>
            <a:avLst/>
            <a:gdLst/>
            <a:ahLst/>
            <a:cxnLst/>
            <a:rect l="l" t="t" r="r" b="b"/>
            <a:pathLst>
              <a:path w="2731135" h="2731135">
                <a:moveTo>
                  <a:pt x="0" y="1365504"/>
                </a:moveTo>
                <a:lnTo>
                  <a:pt x="825" y="1317566"/>
                </a:lnTo>
                <a:lnTo>
                  <a:pt x="3284" y="1270044"/>
                </a:lnTo>
                <a:lnTo>
                  <a:pt x="7350" y="1222963"/>
                </a:lnTo>
                <a:lnTo>
                  <a:pt x="12995" y="1176351"/>
                </a:lnTo>
                <a:lnTo>
                  <a:pt x="20192" y="1130236"/>
                </a:lnTo>
                <a:lnTo>
                  <a:pt x="28914" y="1084643"/>
                </a:lnTo>
                <a:lnTo>
                  <a:pt x="39135" y="1039601"/>
                </a:lnTo>
                <a:lnTo>
                  <a:pt x="50826" y="995136"/>
                </a:lnTo>
                <a:lnTo>
                  <a:pt x="63961" y="951276"/>
                </a:lnTo>
                <a:lnTo>
                  <a:pt x="78513" y="908047"/>
                </a:lnTo>
                <a:lnTo>
                  <a:pt x="94455" y="865476"/>
                </a:lnTo>
                <a:lnTo>
                  <a:pt x="111759" y="823591"/>
                </a:lnTo>
                <a:lnTo>
                  <a:pt x="130399" y="782419"/>
                </a:lnTo>
                <a:lnTo>
                  <a:pt x="150348" y="741987"/>
                </a:lnTo>
                <a:lnTo>
                  <a:pt x="171578" y="702321"/>
                </a:lnTo>
                <a:lnTo>
                  <a:pt x="194062" y="663450"/>
                </a:lnTo>
                <a:lnTo>
                  <a:pt x="217774" y="625399"/>
                </a:lnTo>
                <a:lnTo>
                  <a:pt x="242686" y="588197"/>
                </a:lnTo>
                <a:lnTo>
                  <a:pt x="268771" y="551870"/>
                </a:lnTo>
                <a:lnTo>
                  <a:pt x="296002" y="516445"/>
                </a:lnTo>
                <a:lnTo>
                  <a:pt x="324352" y="481949"/>
                </a:lnTo>
                <a:lnTo>
                  <a:pt x="353794" y="448410"/>
                </a:lnTo>
                <a:lnTo>
                  <a:pt x="384301" y="415855"/>
                </a:lnTo>
                <a:lnTo>
                  <a:pt x="415845" y="384310"/>
                </a:lnTo>
                <a:lnTo>
                  <a:pt x="448400" y="353803"/>
                </a:lnTo>
                <a:lnTo>
                  <a:pt x="481939" y="324360"/>
                </a:lnTo>
                <a:lnTo>
                  <a:pt x="516434" y="296010"/>
                </a:lnTo>
                <a:lnTo>
                  <a:pt x="551859" y="268778"/>
                </a:lnTo>
                <a:lnTo>
                  <a:pt x="588186" y="242693"/>
                </a:lnTo>
                <a:lnTo>
                  <a:pt x="625388" y="217780"/>
                </a:lnTo>
                <a:lnTo>
                  <a:pt x="663438" y="194068"/>
                </a:lnTo>
                <a:lnTo>
                  <a:pt x="702310" y="171583"/>
                </a:lnTo>
                <a:lnTo>
                  <a:pt x="741975" y="150353"/>
                </a:lnTo>
                <a:lnTo>
                  <a:pt x="782408" y="130404"/>
                </a:lnTo>
                <a:lnTo>
                  <a:pt x="823580" y="111763"/>
                </a:lnTo>
                <a:lnTo>
                  <a:pt x="865466" y="94458"/>
                </a:lnTo>
                <a:lnTo>
                  <a:pt x="908036" y="78516"/>
                </a:lnTo>
                <a:lnTo>
                  <a:pt x="951266" y="63963"/>
                </a:lnTo>
                <a:lnTo>
                  <a:pt x="995127" y="50828"/>
                </a:lnTo>
                <a:lnTo>
                  <a:pt x="1039593" y="39136"/>
                </a:lnTo>
                <a:lnTo>
                  <a:pt x="1084636" y="28915"/>
                </a:lnTo>
                <a:lnTo>
                  <a:pt x="1130229" y="20193"/>
                </a:lnTo>
                <a:lnTo>
                  <a:pt x="1176346" y="12995"/>
                </a:lnTo>
                <a:lnTo>
                  <a:pt x="1222959" y="7350"/>
                </a:lnTo>
                <a:lnTo>
                  <a:pt x="1270041" y="3285"/>
                </a:lnTo>
                <a:lnTo>
                  <a:pt x="1317565" y="825"/>
                </a:lnTo>
                <a:lnTo>
                  <a:pt x="1365504" y="0"/>
                </a:lnTo>
                <a:lnTo>
                  <a:pt x="1413441" y="825"/>
                </a:lnTo>
                <a:lnTo>
                  <a:pt x="1460963" y="3285"/>
                </a:lnTo>
                <a:lnTo>
                  <a:pt x="1508044" y="7350"/>
                </a:lnTo>
                <a:lnTo>
                  <a:pt x="1554656" y="12995"/>
                </a:lnTo>
                <a:lnTo>
                  <a:pt x="1600771" y="20193"/>
                </a:lnTo>
                <a:lnTo>
                  <a:pt x="1646364" y="28915"/>
                </a:lnTo>
                <a:lnTo>
                  <a:pt x="1691406" y="39136"/>
                </a:lnTo>
                <a:lnTo>
                  <a:pt x="1735871" y="50828"/>
                </a:lnTo>
                <a:lnTo>
                  <a:pt x="1779731" y="63963"/>
                </a:lnTo>
                <a:lnTo>
                  <a:pt x="1822960" y="78516"/>
                </a:lnTo>
                <a:lnTo>
                  <a:pt x="1865531" y="94458"/>
                </a:lnTo>
                <a:lnTo>
                  <a:pt x="1907416" y="111763"/>
                </a:lnTo>
                <a:lnTo>
                  <a:pt x="1948588" y="130404"/>
                </a:lnTo>
                <a:lnTo>
                  <a:pt x="1989020" y="150353"/>
                </a:lnTo>
                <a:lnTo>
                  <a:pt x="2028686" y="171583"/>
                </a:lnTo>
                <a:lnTo>
                  <a:pt x="2067557" y="194068"/>
                </a:lnTo>
                <a:lnTo>
                  <a:pt x="2105608" y="217780"/>
                </a:lnTo>
                <a:lnTo>
                  <a:pt x="2142810" y="242693"/>
                </a:lnTo>
                <a:lnTo>
                  <a:pt x="2179137" y="268778"/>
                </a:lnTo>
                <a:lnTo>
                  <a:pt x="2214562" y="296010"/>
                </a:lnTo>
                <a:lnTo>
                  <a:pt x="2249058" y="324360"/>
                </a:lnTo>
                <a:lnTo>
                  <a:pt x="2282597" y="353803"/>
                </a:lnTo>
                <a:lnTo>
                  <a:pt x="2315152" y="384310"/>
                </a:lnTo>
                <a:lnTo>
                  <a:pt x="2346697" y="415855"/>
                </a:lnTo>
                <a:lnTo>
                  <a:pt x="2377204" y="448410"/>
                </a:lnTo>
                <a:lnTo>
                  <a:pt x="2406647" y="481949"/>
                </a:lnTo>
                <a:lnTo>
                  <a:pt x="2434997" y="516445"/>
                </a:lnTo>
                <a:lnTo>
                  <a:pt x="2462229" y="551870"/>
                </a:lnTo>
                <a:lnTo>
                  <a:pt x="2488314" y="588197"/>
                </a:lnTo>
                <a:lnTo>
                  <a:pt x="2513227" y="625399"/>
                </a:lnTo>
                <a:lnTo>
                  <a:pt x="2536939" y="663450"/>
                </a:lnTo>
                <a:lnTo>
                  <a:pt x="2559424" y="702321"/>
                </a:lnTo>
                <a:lnTo>
                  <a:pt x="2580654" y="741987"/>
                </a:lnTo>
                <a:lnTo>
                  <a:pt x="2600603" y="782419"/>
                </a:lnTo>
                <a:lnTo>
                  <a:pt x="2619244" y="823591"/>
                </a:lnTo>
                <a:lnTo>
                  <a:pt x="2636549" y="865476"/>
                </a:lnTo>
                <a:lnTo>
                  <a:pt x="2652491" y="908047"/>
                </a:lnTo>
                <a:lnTo>
                  <a:pt x="2667044" y="951276"/>
                </a:lnTo>
                <a:lnTo>
                  <a:pt x="2680179" y="995136"/>
                </a:lnTo>
                <a:lnTo>
                  <a:pt x="2691871" y="1039601"/>
                </a:lnTo>
                <a:lnTo>
                  <a:pt x="2702092" y="1084643"/>
                </a:lnTo>
                <a:lnTo>
                  <a:pt x="2710814" y="1130236"/>
                </a:lnTo>
                <a:lnTo>
                  <a:pt x="2718012" y="1176351"/>
                </a:lnTo>
                <a:lnTo>
                  <a:pt x="2723657" y="1222963"/>
                </a:lnTo>
                <a:lnTo>
                  <a:pt x="2727722" y="1270044"/>
                </a:lnTo>
                <a:lnTo>
                  <a:pt x="2730182" y="1317566"/>
                </a:lnTo>
                <a:lnTo>
                  <a:pt x="2731007" y="1365504"/>
                </a:lnTo>
                <a:lnTo>
                  <a:pt x="2730182" y="1413441"/>
                </a:lnTo>
                <a:lnTo>
                  <a:pt x="2727722" y="1460963"/>
                </a:lnTo>
                <a:lnTo>
                  <a:pt x="2723657" y="1508044"/>
                </a:lnTo>
                <a:lnTo>
                  <a:pt x="2718012" y="1554656"/>
                </a:lnTo>
                <a:lnTo>
                  <a:pt x="2710814" y="1600771"/>
                </a:lnTo>
                <a:lnTo>
                  <a:pt x="2702092" y="1646364"/>
                </a:lnTo>
                <a:lnTo>
                  <a:pt x="2691871" y="1691406"/>
                </a:lnTo>
                <a:lnTo>
                  <a:pt x="2680179" y="1735871"/>
                </a:lnTo>
                <a:lnTo>
                  <a:pt x="2667044" y="1779731"/>
                </a:lnTo>
                <a:lnTo>
                  <a:pt x="2652491" y="1822960"/>
                </a:lnTo>
                <a:lnTo>
                  <a:pt x="2636549" y="1865531"/>
                </a:lnTo>
                <a:lnTo>
                  <a:pt x="2619244" y="1907416"/>
                </a:lnTo>
                <a:lnTo>
                  <a:pt x="2600603" y="1948588"/>
                </a:lnTo>
                <a:lnTo>
                  <a:pt x="2580654" y="1989020"/>
                </a:lnTo>
                <a:lnTo>
                  <a:pt x="2559424" y="2028686"/>
                </a:lnTo>
                <a:lnTo>
                  <a:pt x="2536939" y="2067557"/>
                </a:lnTo>
                <a:lnTo>
                  <a:pt x="2513227" y="2105608"/>
                </a:lnTo>
                <a:lnTo>
                  <a:pt x="2488314" y="2142810"/>
                </a:lnTo>
                <a:lnTo>
                  <a:pt x="2462229" y="2179137"/>
                </a:lnTo>
                <a:lnTo>
                  <a:pt x="2434997" y="2214562"/>
                </a:lnTo>
                <a:lnTo>
                  <a:pt x="2406647" y="2249058"/>
                </a:lnTo>
                <a:lnTo>
                  <a:pt x="2377204" y="2282597"/>
                </a:lnTo>
                <a:lnTo>
                  <a:pt x="2346697" y="2315152"/>
                </a:lnTo>
                <a:lnTo>
                  <a:pt x="2315152" y="2346697"/>
                </a:lnTo>
                <a:lnTo>
                  <a:pt x="2282597" y="2377204"/>
                </a:lnTo>
                <a:lnTo>
                  <a:pt x="2249058" y="2406647"/>
                </a:lnTo>
                <a:lnTo>
                  <a:pt x="2214562" y="2434997"/>
                </a:lnTo>
                <a:lnTo>
                  <a:pt x="2179137" y="2462229"/>
                </a:lnTo>
                <a:lnTo>
                  <a:pt x="2142810" y="2488314"/>
                </a:lnTo>
                <a:lnTo>
                  <a:pt x="2105608" y="2513227"/>
                </a:lnTo>
                <a:lnTo>
                  <a:pt x="2067557" y="2536939"/>
                </a:lnTo>
                <a:lnTo>
                  <a:pt x="2028686" y="2559424"/>
                </a:lnTo>
                <a:lnTo>
                  <a:pt x="1989020" y="2580654"/>
                </a:lnTo>
                <a:lnTo>
                  <a:pt x="1948588" y="2600603"/>
                </a:lnTo>
                <a:lnTo>
                  <a:pt x="1907416" y="2619244"/>
                </a:lnTo>
                <a:lnTo>
                  <a:pt x="1865531" y="2636549"/>
                </a:lnTo>
                <a:lnTo>
                  <a:pt x="1822960" y="2652491"/>
                </a:lnTo>
                <a:lnTo>
                  <a:pt x="1779731" y="2667044"/>
                </a:lnTo>
                <a:lnTo>
                  <a:pt x="1735871" y="2680179"/>
                </a:lnTo>
                <a:lnTo>
                  <a:pt x="1691406" y="2691871"/>
                </a:lnTo>
                <a:lnTo>
                  <a:pt x="1646364" y="2702092"/>
                </a:lnTo>
                <a:lnTo>
                  <a:pt x="1600771" y="2710814"/>
                </a:lnTo>
                <a:lnTo>
                  <a:pt x="1554656" y="2718012"/>
                </a:lnTo>
                <a:lnTo>
                  <a:pt x="1508044" y="2723657"/>
                </a:lnTo>
                <a:lnTo>
                  <a:pt x="1460963" y="2727722"/>
                </a:lnTo>
                <a:lnTo>
                  <a:pt x="1413441" y="2730182"/>
                </a:lnTo>
                <a:lnTo>
                  <a:pt x="1365504" y="2731008"/>
                </a:lnTo>
                <a:lnTo>
                  <a:pt x="1317565" y="2730182"/>
                </a:lnTo>
                <a:lnTo>
                  <a:pt x="1270041" y="2727722"/>
                </a:lnTo>
                <a:lnTo>
                  <a:pt x="1222959" y="2723657"/>
                </a:lnTo>
                <a:lnTo>
                  <a:pt x="1176346" y="2718012"/>
                </a:lnTo>
                <a:lnTo>
                  <a:pt x="1130229" y="2710814"/>
                </a:lnTo>
                <a:lnTo>
                  <a:pt x="1084636" y="2702092"/>
                </a:lnTo>
                <a:lnTo>
                  <a:pt x="1039593" y="2691871"/>
                </a:lnTo>
                <a:lnTo>
                  <a:pt x="995127" y="2680179"/>
                </a:lnTo>
                <a:lnTo>
                  <a:pt x="951266" y="2667044"/>
                </a:lnTo>
                <a:lnTo>
                  <a:pt x="908036" y="2652491"/>
                </a:lnTo>
                <a:lnTo>
                  <a:pt x="865466" y="2636549"/>
                </a:lnTo>
                <a:lnTo>
                  <a:pt x="823580" y="2619244"/>
                </a:lnTo>
                <a:lnTo>
                  <a:pt x="782408" y="2600603"/>
                </a:lnTo>
                <a:lnTo>
                  <a:pt x="741975" y="2580654"/>
                </a:lnTo>
                <a:lnTo>
                  <a:pt x="702310" y="2559424"/>
                </a:lnTo>
                <a:lnTo>
                  <a:pt x="663438" y="2536939"/>
                </a:lnTo>
                <a:lnTo>
                  <a:pt x="625388" y="2513227"/>
                </a:lnTo>
                <a:lnTo>
                  <a:pt x="588186" y="2488314"/>
                </a:lnTo>
                <a:lnTo>
                  <a:pt x="551859" y="2462229"/>
                </a:lnTo>
                <a:lnTo>
                  <a:pt x="516434" y="2434997"/>
                </a:lnTo>
                <a:lnTo>
                  <a:pt x="481939" y="2406647"/>
                </a:lnTo>
                <a:lnTo>
                  <a:pt x="448400" y="2377204"/>
                </a:lnTo>
                <a:lnTo>
                  <a:pt x="415845" y="2346697"/>
                </a:lnTo>
                <a:lnTo>
                  <a:pt x="384301" y="2315152"/>
                </a:lnTo>
                <a:lnTo>
                  <a:pt x="353794" y="2282597"/>
                </a:lnTo>
                <a:lnTo>
                  <a:pt x="324352" y="2249058"/>
                </a:lnTo>
                <a:lnTo>
                  <a:pt x="296002" y="2214562"/>
                </a:lnTo>
                <a:lnTo>
                  <a:pt x="268771" y="2179137"/>
                </a:lnTo>
                <a:lnTo>
                  <a:pt x="242686" y="2142810"/>
                </a:lnTo>
                <a:lnTo>
                  <a:pt x="217774" y="2105608"/>
                </a:lnTo>
                <a:lnTo>
                  <a:pt x="194062" y="2067557"/>
                </a:lnTo>
                <a:lnTo>
                  <a:pt x="171578" y="2028686"/>
                </a:lnTo>
                <a:lnTo>
                  <a:pt x="150348" y="1989020"/>
                </a:lnTo>
                <a:lnTo>
                  <a:pt x="130399" y="1948588"/>
                </a:lnTo>
                <a:lnTo>
                  <a:pt x="111759" y="1907416"/>
                </a:lnTo>
                <a:lnTo>
                  <a:pt x="94455" y="1865531"/>
                </a:lnTo>
                <a:lnTo>
                  <a:pt x="78513" y="1822960"/>
                </a:lnTo>
                <a:lnTo>
                  <a:pt x="63961" y="1779731"/>
                </a:lnTo>
                <a:lnTo>
                  <a:pt x="50826" y="1735871"/>
                </a:lnTo>
                <a:lnTo>
                  <a:pt x="39135" y="1691406"/>
                </a:lnTo>
                <a:lnTo>
                  <a:pt x="28914" y="1646364"/>
                </a:lnTo>
                <a:lnTo>
                  <a:pt x="20192" y="1600771"/>
                </a:lnTo>
                <a:lnTo>
                  <a:pt x="12995" y="1554656"/>
                </a:lnTo>
                <a:lnTo>
                  <a:pt x="7350" y="1508044"/>
                </a:lnTo>
                <a:lnTo>
                  <a:pt x="3284" y="1460963"/>
                </a:lnTo>
                <a:lnTo>
                  <a:pt x="825" y="1413441"/>
                </a:lnTo>
                <a:lnTo>
                  <a:pt x="0" y="1365504"/>
                </a:lnTo>
                <a:close/>
              </a:path>
            </a:pathLst>
          </a:custGeom>
          <a:ln w="10668">
            <a:solidFill>
              <a:srgbClr val="FFFFFF"/>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92947"/>
            <a:ext cx="8229600" cy="1306382"/>
          </a:xfrm>
          <a:prstGeom prst="rect">
            <a:avLst/>
          </a:prstGeom>
        </p:spPr>
        <p:txBody>
          <a:bodyPr vert="horz" wrap="square" lIns="0" tIns="74548" rIns="0" bIns="0" rtlCol="0">
            <a:spAutoFit/>
          </a:bodyPr>
          <a:lstStyle/>
          <a:p>
            <a:pPr marL="12700" marR="5080">
              <a:lnSpc>
                <a:spcPct val="100000"/>
              </a:lnSpc>
              <a:spcBef>
                <a:spcPts val="95"/>
              </a:spcBef>
            </a:pPr>
            <a:r>
              <a:rPr lang="en-IN" sz="4000" b="1" u="none" spc="-5" dirty="0" smtClean="0">
                <a:solidFill>
                  <a:srgbClr val="FF0000"/>
                </a:solidFill>
                <a:latin typeface="Times New Roman" pitchFamily="18" charset="0"/>
                <a:cs typeface="Times New Roman" pitchFamily="18" charset="0"/>
              </a:rPr>
              <a:t>NATIONAL CONFERENCE ON </a:t>
            </a:r>
            <a:r>
              <a:rPr lang="en-IN" sz="4000" b="1" u="none" dirty="0" smtClean="0">
                <a:solidFill>
                  <a:srgbClr val="FF0000"/>
                </a:solidFill>
                <a:latin typeface="Times New Roman" pitchFamily="18" charset="0"/>
                <a:cs typeface="Times New Roman" pitchFamily="18" charset="0"/>
              </a:rPr>
              <a:t>PREVENTIVE  </a:t>
            </a:r>
            <a:r>
              <a:rPr lang="en-IN" sz="4000" b="1" u="none" spc="-5" dirty="0" smtClean="0">
                <a:solidFill>
                  <a:srgbClr val="FF0000"/>
                </a:solidFill>
                <a:latin typeface="Times New Roman" pitchFamily="18" charset="0"/>
                <a:cs typeface="Times New Roman" pitchFamily="18" charset="0"/>
              </a:rPr>
              <a:t>MEDICINE IN</a:t>
            </a:r>
            <a:r>
              <a:rPr lang="en-IN" sz="4000" b="1" u="none" spc="20" dirty="0" smtClean="0">
                <a:solidFill>
                  <a:srgbClr val="FF0000"/>
                </a:solidFill>
                <a:latin typeface="Times New Roman" pitchFamily="18" charset="0"/>
                <a:cs typeface="Times New Roman" pitchFamily="18" charset="0"/>
              </a:rPr>
              <a:t> </a:t>
            </a:r>
            <a:r>
              <a:rPr lang="en-IN" sz="4000" b="1" u="none" spc="-5" dirty="0" smtClean="0">
                <a:solidFill>
                  <a:srgbClr val="FF0000"/>
                </a:solidFill>
                <a:latin typeface="Times New Roman" pitchFamily="18" charset="0"/>
                <a:cs typeface="Times New Roman" pitchFamily="18" charset="0"/>
              </a:rPr>
              <a:t>USA</a:t>
            </a:r>
            <a:endParaRPr lang="en-IN" sz="4000" b="1" dirty="0">
              <a:solidFill>
                <a:srgbClr val="FF0000"/>
              </a:solidFill>
              <a:latin typeface="Times New Roman" pitchFamily="18" charset="0"/>
              <a:cs typeface="Times New Roman" pitchFamily="18" charset="0"/>
            </a:endParaRPr>
          </a:p>
        </p:txBody>
      </p:sp>
      <p:sp>
        <p:nvSpPr>
          <p:cNvPr id="3" name="object 3"/>
          <p:cNvSpPr/>
          <p:nvPr/>
        </p:nvSpPr>
        <p:spPr>
          <a:xfrm>
            <a:off x="513587" y="1796795"/>
            <a:ext cx="8478012" cy="4162044"/>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798372" y="2146807"/>
            <a:ext cx="7781925" cy="3320415"/>
          </a:xfrm>
          <a:prstGeom prst="rect">
            <a:avLst/>
          </a:prstGeom>
        </p:spPr>
        <p:txBody>
          <a:bodyPr vert="horz" wrap="square" lIns="0" tIns="86360" rIns="0" bIns="0" rtlCol="0">
            <a:spAutoFit/>
          </a:bodyPr>
          <a:lstStyle/>
          <a:p>
            <a:pPr marL="12700" marR="5080" indent="6985" algn="ctr">
              <a:lnSpc>
                <a:spcPct val="86300"/>
              </a:lnSpc>
              <a:spcBef>
                <a:spcPts val="680"/>
              </a:spcBef>
            </a:pPr>
            <a:r>
              <a:rPr sz="3500" spc="-5" dirty="0">
                <a:latin typeface="Times New Roman" pitchFamily="18" charset="0"/>
                <a:cs typeface="Times New Roman" pitchFamily="18" charset="0"/>
              </a:rPr>
              <a:t>“health education is </a:t>
            </a:r>
            <a:r>
              <a:rPr sz="3500" dirty="0">
                <a:latin typeface="Times New Roman" pitchFamily="18" charset="0"/>
                <a:cs typeface="Times New Roman" pitchFamily="18" charset="0"/>
              </a:rPr>
              <a:t>a </a:t>
            </a:r>
            <a:r>
              <a:rPr sz="3500" spc="-5" dirty="0">
                <a:latin typeface="Times New Roman" pitchFamily="18" charset="0"/>
                <a:cs typeface="Times New Roman" pitchFamily="18" charset="0"/>
              </a:rPr>
              <a:t>process </a:t>
            </a:r>
            <a:r>
              <a:rPr sz="3500" dirty="0">
                <a:latin typeface="Times New Roman" pitchFamily="18" charset="0"/>
                <a:cs typeface="Times New Roman" pitchFamily="18" charset="0"/>
              </a:rPr>
              <a:t>that  </a:t>
            </a:r>
            <a:r>
              <a:rPr sz="3500" spc="-5" dirty="0">
                <a:latin typeface="Times New Roman" pitchFamily="18" charset="0"/>
                <a:cs typeface="Times New Roman" pitchFamily="18" charset="0"/>
              </a:rPr>
              <a:t>informs, motivates, and </a:t>
            </a:r>
            <a:r>
              <a:rPr sz="3500" dirty="0">
                <a:latin typeface="Times New Roman" pitchFamily="18" charset="0"/>
                <a:cs typeface="Times New Roman" pitchFamily="18" charset="0"/>
              </a:rPr>
              <a:t>helps </a:t>
            </a:r>
            <a:r>
              <a:rPr sz="3500" spc="-5" dirty="0">
                <a:latin typeface="Times New Roman" pitchFamily="18" charset="0"/>
                <a:cs typeface="Times New Roman" pitchFamily="18" charset="0"/>
              </a:rPr>
              <a:t>people </a:t>
            </a:r>
            <a:r>
              <a:rPr sz="3500" dirty="0">
                <a:latin typeface="Times New Roman" pitchFamily="18" charset="0"/>
                <a:cs typeface="Times New Roman" pitchFamily="18" charset="0"/>
              </a:rPr>
              <a:t>to  </a:t>
            </a:r>
            <a:r>
              <a:rPr sz="3500" spc="-5" dirty="0">
                <a:latin typeface="Times New Roman" pitchFamily="18" charset="0"/>
                <a:cs typeface="Times New Roman" pitchFamily="18" charset="0"/>
              </a:rPr>
              <a:t>adopt </a:t>
            </a:r>
            <a:r>
              <a:rPr sz="3500" dirty="0">
                <a:latin typeface="Times New Roman" pitchFamily="18" charset="0"/>
                <a:cs typeface="Times New Roman" pitchFamily="18" charset="0"/>
              </a:rPr>
              <a:t>and </a:t>
            </a:r>
            <a:r>
              <a:rPr sz="3500" spc="-5" dirty="0">
                <a:latin typeface="Times New Roman" pitchFamily="18" charset="0"/>
                <a:cs typeface="Times New Roman" pitchFamily="18" charset="0"/>
              </a:rPr>
              <a:t>maintain healthy </a:t>
            </a:r>
            <a:r>
              <a:rPr sz="3500" dirty="0">
                <a:latin typeface="Times New Roman" pitchFamily="18" charset="0"/>
                <a:cs typeface="Times New Roman" pitchFamily="18" charset="0"/>
              </a:rPr>
              <a:t>practices  and lifestyles, </a:t>
            </a:r>
            <a:r>
              <a:rPr sz="3500" spc="-5" dirty="0">
                <a:latin typeface="Times New Roman" pitchFamily="18" charset="0"/>
                <a:cs typeface="Times New Roman" pitchFamily="18" charset="0"/>
              </a:rPr>
              <a:t>advocates</a:t>
            </a:r>
            <a:r>
              <a:rPr sz="3500" spc="-30" dirty="0">
                <a:latin typeface="Times New Roman" pitchFamily="18" charset="0"/>
                <a:cs typeface="Times New Roman" pitchFamily="18" charset="0"/>
              </a:rPr>
              <a:t> </a:t>
            </a:r>
            <a:r>
              <a:rPr sz="3500" spc="-5" dirty="0">
                <a:latin typeface="Times New Roman" pitchFamily="18" charset="0"/>
                <a:cs typeface="Times New Roman" pitchFamily="18" charset="0"/>
              </a:rPr>
              <a:t>environmental  changes </a:t>
            </a:r>
            <a:r>
              <a:rPr sz="3500" dirty="0">
                <a:latin typeface="Times New Roman" pitchFamily="18" charset="0"/>
                <a:cs typeface="Times New Roman" pitchFamily="18" charset="0"/>
              </a:rPr>
              <a:t>as </a:t>
            </a:r>
            <a:r>
              <a:rPr sz="3500" spc="-5" dirty="0">
                <a:latin typeface="Times New Roman" pitchFamily="18" charset="0"/>
                <a:cs typeface="Times New Roman" pitchFamily="18" charset="0"/>
              </a:rPr>
              <a:t>needed </a:t>
            </a:r>
            <a:r>
              <a:rPr sz="3500" dirty="0">
                <a:latin typeface="Times New Roman" pitchFamily="18" charset="0"/>
                <a:cs typeface="Times New Roman" pitchFamily="18" charset="0"/>
              </a:rPr>
              <a:t>to </a:t>
            </a:r>
            <a:r>
              <a:rPr sz="3500" spc="-5" dirty="0">
                <a:latin typeface="Times New Roman" pitchFamily="18" charset="0"/>
                <a:cs typeface="Times New Roman" pitchFamily="18" charset="0"/>
              </a:rPr>
              <a:t>facilitate this  goal and </a:t>
            </a:r>
            <a:r>
              <a:rPr sz="3500" dirty="0">
                <a:latin typeface="Times New Roman" pitchFamily="18" charset="0"/>
                <a:cs typeface="Times New Roman" pitchFamily="18" charset="0"/>
              </a:rPr>
              <a:t>conducts </a:t>
            </a:r>
            <a:r>
              <a:rPr sz="3500" spc="-5" dirty="0">
                <a:latin typeface="Times New Roman" pitchFamily="18" charset="0"/>
                <a:cs typeface="Times New Roman" pitchFamily="18" charset="0"/>
              </a:rPr>
              <a:t>professional </a:t>
            </a:r>
            <a:r>
              <a:rPr sz="3500" dirty="0">
                <a:latin typeface="Times New Roman" pitchFamily="18" charset="0"/>
                <a:cs typeface="Times New Roman" pitchFamily="18" charset="0"/>
              </a:rPr>
              <a:t>training  </a:t>
            </a:r>
            <a:r>
              <a:rPr sz="3500" spc="-5" dirty="0">
                <a:latin typeface="Times New Roman" pitchFamily="18" charset="0"/>
                <a:cs typeface="Times New Roman" pitchFamily="18" charset="0"/>
              </a:rPr>
              <a:t>and </a:t>
            </a:r>
            <a:r>
              <a:rPr sz="3500" dirty="0">
                <a:latin typeface="Times New Roman" pitchFamily="18" charset="0"/>
                <a:cs typeface="Times New Roman" pitchFamily="18" charset="0"/>
              </a:rPr>
              <a:t>research to the same</a:t>
            </a:r>
            <a:r>
              <a:rPr sz="3500" spc="-65" dirty="0">
                <a:latin typeface="Times New Roman" pitchFamily="18" charset="0"/>
                <a:cs typeface="Times New Roman" pitchFamily="18" charset="0"/>
              </a:rPr>
              <a:t> </a:t>
            </a:r>
            <a:r>
              <a:rPr sz="3500" spc="-5" dirty="0">
                <a:latin typeface="Times New Roman" pitchFamily="18" charset="0"/>
                <a:cs typeface="Times New Roman" pitchFamily="18" charset="0"/>
              </a:rPr>
              <a:t>end”</a:t>
            </a:r>
            <a:endParaRPr sz="3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HEALTH EDUCATION PRINCIPLES AND CONCEPTS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IN" b="1" i="1" dirty="0">
                <a:latin typeface="Times New Roman" pitchFamily="18" charset="0"/>
                <a:cs typeface="Times New Roman" pitchFamily="18" charset="0"/>
              </a:rPr>
              <a:t>Teaching process providing basic knowledge</a:t>
            </a:r>
          </a:p>
          <a:p>
            <a:pPr>
              <a:buNone/>
            </a:pPr>
            <a:r>
              <a:rPr lang="en-IN" b="1" i="1" dirty="0" smtClean="0">
                <a:latin typeface="Times New Roman" pitchFamily="18" charset="0"/>
                <a:cs typeface="Times New Roman" pitchFamily="18" charset="0"/>
              </a:rPr>
              <a:t>   and </a:t>
            </a:r>
            <a:r>
              <a:rPr lang="en-IN" b="1" i="1" dirty="0">
                <a:latin typeface="Times New Roman" pitchFamily="18" charset="0"/>
                <a:cs typeface="Times New Roman" pitchFamily="18" charset="0"/>
              </a:rPr>
              <a:t>practice of health, so as to </a:t>
            </a:r>
            <a:r>
              <a:rPr lang="en-IN" b="1" i="1" dirty="0" smtClean="0">
                <a:latin typeface="Times New Roman" pitchFamily="18" charset="0"/>
                <a:cs typeface="Times New Roman" pitchFamily="18" charset="0"/>
              </a:rPr>
              <a:t>be interpreted </a:t>
            </a:r>
            <a:r>
              <a:rPr lang="en-IN" b="1" i="1" dirty="0">
                <a:latin typeface="Times New Roman" pitchFamily="18" charset="0"/>
                <a:cs typeface="Times New Roman" pitchFamily="18" charset="0"/>
              </a:rPr>
              <a:t>into proper health </a:t>
            </a:r>
            <a:r>
              <a:rPr lang="en-IN" b="1" i="1" dirty="0" smtClean="0">
                <a:latin typeface="Times New Roman" pitchFamily="18" charset="0"/>
                <a:cs typeface="Times New Roman" pitchFamily="18" charset="0"/>
              </a:rPr>
              <a:t>behaviour.</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bodyPr>
          <a:lstStyle/>
          <a:p>
            <a:r>
              <a:rPr lang="en-IN" b="1" dirty="0" smtClean="0">
                <a:solidFill>
                  <a:srgbClr val="FF0000"/>
                </a:solidFill>
                <a:latin typeface="Times New Roman" pitchFamily="18" charset="0"/>
                <a:cs typeface="Times New Roman" pitchFamily="18" charset="0"/>
              </a:rPr>
              <a:t/>
            </a:r>
            <a:br>
              <a:rPr lang="en-IN" b="1" dirty="0" smtClean="0">
                <a:solidFill>
                  <a:srgbClr val="FF0000"/>
                </a:solidFill>
                <a:latin typeface="Times New Roman" pitchFamily="18" charset="0"/>
                <a:cs typeface="Times New Roman" pitchFamily="18" charset="0"/>
              </a:rPr>
            </a:br>
            <a:r>
              <a:rPr lang="en-IN" b="1" dirty="0" smtClean="0">
                <a:solidFill>
                  <a:srgbClr val="FF0000"/>
                </a:solidFill>
                <a:latin typeface="Times New Roman" pitchFamily="18" charset="0"/>
                <a:cs typeface="Times New Roman" pitchFamily="18" charset="0"/>
              </a:rPr>
              <a:t>HEALTH EDUCATION PRINCIPLES AND CONCEPTS</a:t>
            </a:r>
            <a:br>
              <a:rPr lang="en-IN" b="1" dirty="0" smtClean="0">
                <a:solidFill>
                  <a:srgbClr val="FF0000"/>
                </a:solidFill>
                <a:latin typeface="Times New Roman" pitchFamily="18" charset="0"/>
                <a:cs typeface="Times New Roman" pitchFamily="18" charset="0"/>
              </a:rPr>
            </a:br>
            <a:endParaRPr lang="en-IN" b="1" dirty="0">
              <a:solidFill>
                <a:srgbClr val="FF0000"/>
              </a:solidFill>
              <a:latin typeface="Times New Roman" pitchFamily="18" charset="0"/>
              <a:cs typeface="Times New Roman" pitchFamily="18" charset="0"/>
            </a:endParaRPr>
          </a:p>
        </p:txBody>
      </p:sp>
      <p:sp>
        <p:nvSpPr>
          <p:cNvPr id="4" name="Rectangle 3"/>
          <p:cNvSpPr/>
          <p:nvPr/>
        </p:nvSpPr>
        <p:spPr>
          <a:xfrm>
            <a:off x="3707904" y="3356992"/>
            <a:ext cx="2016224"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FFFF00"/>
                </a:solidFill>
                <a:latin typeface="Times New Roman" pitchFamily="18" charset="0"/>
                <a:cs typeface="Times New Roman" pitchFamily="18" charset="0"/>
              </a:rPr>
              <a:t>Aims </a:t>
            </a:r>
            <a:r>
              <a:rPr lang="en-IN" sz="3200" b="1" dirty="0" smtClean="0">
                <a:solidFill>
                  <a:srgbClr val="FFFF00"/>
                </a:solidFill>
                <a:latin typeface="Times New Roman" pitchFamily="18" charset="0"/>
                <a:cs typeface="Times New Roman" pitchFamily="18" charset="0"/>
              </a:rPr>
              <a:t>of Health</a:t>
            </a:r>
            <a:endParaRPr lang="en-IN" sz="3200" b="1" dirty="0">
              <a:solidFill>
                <a:srgbClr val="FFFF00"/>
              </a:solidFill>
              <a:latin typeface="Times New Roman" pitchFamily="18" charset="0"/>
              <a:cs typeface="Times New Roman" pitchFamily="18" charset="0"/>
            </a:endParaRPr>
          </a:p>
          <a:p>
            <a:r>
              <a:rPr lang="en-IN" sz="3200" b="1" dirty="0">
                <a:solidFill>
                  <a:srgbClr val="FFFF00"/>
                </a:solidFill>
                <a:latin typeface="Times New Roman" pitchFamily="18" charset="0"/>
                <a:cs typeface="Times New Roman" pitchFamily="18" charset="0"/>
              </a:rPr>
              <a:t>education</a:t>
            </a:r>
          </a:p>
          <a:p>
            <a:pPr algn="ctr"/>
            <a:endParaRPr lang="en-IN" dirty="0"/>
          </a:p>
        </p:txBody>
      </p:sp>
      <p:sp>
        <p:nvSpPr>
          <p:cNvPr id="5" name="Rectangle 4"/>
          <p:cNvSpPr/>
          <p:nvPr/>
        </p:nvSpPr>
        <p:spPr>
          <a:xfrm>
            <a:off x="2483768" y="1628800"/>
            <a:ext cx="5688632"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smtClean="0">
                <a:solidFill>
                  <a:srgbClr val="FFFF00"/>
                </a:solidFill>
                <a:latin typeface="Times New Roman" pitchFamily="18" charset="0"/>
                <a:cs typeface="Times New Roman" pitchFamily="18" charset="0"/>
              </a:rPr>
              <a:t>HEALTH PROMOTION AND DISEASE PREVENTION.</a:t>
            </a:r>
            <a:endParaRPr lang="en-IN" sz="3200" dirty="0">
              <a:solidFill>
                <a:srgbClr val="FFFF00"/>
              </a:solidFill>
              <a:latin typeface="Times New Roman" pitchFamily="18" charset="0"/>
              <a:cs typeface="Times New Roman" pitchFamily="18" charset="0"/>
            </a:endParaRPr>
          </a:p>
        </p:txBody>
      </p:sp>
      <p:sp>
        <p:nvSpPr>
          <p:cNvPr id="6" name="Rectangle 5"/>
          <p:cNvSpPr/>
          <p:nvPr/>
        </p:nvSpPr>
        <p:spPr>
          <a:xfrm>
            <a:off x="0" y="4797152"/>
            <a:ext cx="3203848" cy="2060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smtClean="0">
                <a:solidFill>
                  <a:srgbClr val="FFFF00"/>
                </a:solidFill>
                <a:latin typeface="Times New Roman" pitchFamily="18" charset="0"/>
                <a:cs typeface="Times New Roman" pitchFamily="18" charset="0"/>
              </a:rPr>
              <a:t>UTILIZATION OF AVAILABLE</a:t>
            </a:r>
          </a:p>
          <a:p>
            <a:pPr algn="ctr"/>
            <a:r>
              <a:rPr lang="en-IN" sz="3200" b="1" dirty="0" smtClean="0">
                <a:solidFill>
                  <a:srgbClr val="FFFF00"/>
                </a:solidFill>
                <a:latin typeface="Times New Roman" pitchFamily="18" charset="0"/>
                <a:cs typeface="Times New Roman" pitchFamily="18" charset="0"/>
              </a:rPr>
              <a:t>HEALTH SERVICES.</a:t>
            </a:r>
            <a:endParaRPr lang="en-IN" sz="3200" dirty="0">
              <a:solidFill>
                <a:srgbClr val="FFFF00"/>
              </a:solidFill>
              <a:latin typeface="Times New Roman" pitchFamily="18" charset="0"/>
              <a:cs typeface="Times New Roman" pitchFamily="18" charset="0"/>
            </a:endParaRPr>
          </a:p>
        </p:txBody>
      </p:sp>
      <p:sp>
        <p:nvSpPr>
          <p:cNvPr id="7" name="Rectangle 6"/>
          <p:cNvSpPr/>
          <p:nvPr/>
        </p:nvSpPr>
        <p:spPr>
          <a:xfrm>
            <a:off x="5868144" y="4653136"/>
            <a:ext cx="3275856" cy="2204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200" b="1" dirty="0" smtClean="0">
              <a:solidFill>
                <a:srgbClr val="FFFF00"/>
              </a:solidFill>
              <a:latin typeface="Times New Roman" pitchFamily="18" charset="0"/>
              <a:cs typeface="Times New Roman" pitchFamily="18" charset="0"/>
            </a:endParaRPr>
          </a:p>
          <a:p>
            <a:pPr algn="ctr"/>
            <a:r>
              <a:rPr lang="en-IN" sz="3200" b="1" dirty="0" smtClean="0">
                <a:solidFill>
                  <a:srgbClr val="FFFF00"/>
                </a:solidFill>
                <a:latin typeface="Times New Roman" pitchFamily="18" charset="0"/>
                <a:cs typeface="Times New Roman" pitchFamily="18" charset="0"/>
              </a:rPr>
              <a:t>EARLY DIAGNOSIS</a:t>
            </a:r>
          </a:p>
          <a:p>
            <a:pPr algn="ctr"/>
            <a:r>
              <a:rPr lang="en-IN" sz="3200" b="1" dirty="0" smtClean="0">
                <a:solidFill>
                  <a:srgbClr val="FFFF00"/>
                </a:solidFill>
                <a:latin typeface="Times New Roman" pitchFamily="18" charset="0"/>
                <a:cs typeface="Times New Roman" pitchFamily="18" charset="0"/>
              </a:rPr>
              <a:t>AND</a:t>
            </a:r>
          </a:p>
          <a:p>
            <a:pPr algn="ctr"/>
            <a:r>
              <a:rPr lang="en-IN" sz="3200" b="1" dirty="0" smtClean="0">
                <a:solidFill>
                  <a:srgbClr val="FFFF00"/>
                </a:solidFill>
                <a:latin typeface="Times New Roman" pitchFamily="18" charset="0"/>
                <a:cs typeface="Times New Roman" pitchFamily="18" charset="0"/>
              </a:rPr>
              <a:t>MANAGEMENT.</a:t>
            </a:r>
            <a:endParaRPr lang="en-IN" sz="3200" dirty="0">
              <a:solidFill>
                <a:srgbClr val="FFFF00"/>
              </a:solidFill>
              <a:latin typeface="Times New Roman" pitchFamily="18" charset="0"/>
              <a:cs typeface="Times New Roman" pitchFamily="18" charset="0"/>
            </a:endParaRPr>
          </a:p>
        </p:txBody>
      </p:sp>
      <p:cxnSp>
        <p:nvCxnSpPr>
          <p:cNvPr id="9" name="Straight Connector 8"/>
          <p:cNvCxnSpPr/>
          <p:nvPr/>
        </p:nvCxnSpPr>
        <p:spPr>
          <a:xfrm>
            <a:off x="5004048" y="2924944"/>
            <a:ext cx="72008"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6" idx="3"/>
          </p:cNvCxnSpPr>
          <p:nvPr/>
        </p:nvCxnSpPr>
        <p:spPr>
          <a:xfrm flipH="1">
            <a:off x="3203848" y="5085184"/>
            <a:ext cx="504056" cy="7423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7" idx="1"/>
          </p:cNvCxnSpPr>
          <p:nvPr/>
        </p:nvCxnSpPr>
        <p:spPr>
          <a:xfrm>
            <a:off x="5220072" y="5157192"/>
            <a:ext cx="648072" cy="59837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68760"/>
          </a:xfrm>
        </p:spPr>
        <p:txBody>
          <a:bodyPr>
            <a:normAutofit fontScale="90000"/>
          </a:bodyPr>
          <a:lstStyle/>
          <a:p>
            <a:r>
              <a:rPr lang="en-IN" b="1" dirty="0" smtClean="0">
                <a:solidFill>
                  <a:srgbClr val="FF0000"/>
                </a:solidFill>
                <a:latin typeface="Times New Roman" pitchFamily="18" charset="0"/>
                <a:cs typeface="Times New Roman" pitchFamily="18" charset="0"/>
              </a:rPr>
              <a:t>SPECIFIC OBJECTIVES OF HEALTH EDUCATION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268760"/>
            <a:ext cx="9144000" cy="5589240"/>
          </a:xfrm>
        </p:spPr>
        <p:txBody>
          <a:bodyPr>
            <a:normAutofit lnSpcReduction="10000"/>
          </a:bodyPr>
          <a:lstStyle/>
          <a:p>
            <a:pPr marL="514350" indent="-514350">
              <a:buFont typeface="+mj-lt"/>
              <a:buAutoNum type="arabicPeriod"/>
            </a:pPr>
            <a:r>
              <a:rPr lang="en-IN" dirty="0">
                <a:latin typeface="Times New Roman" pitchFamily="18" charset="0"/>
                <a:cs typeface="Times New Roman" pitchFamily="18" charset="0"/>
              </a:rPr>
              <a:t>To increase knowledge of the factors that affect health.</a:t>
            </a:r>
          </a:p>
          <a:p>
            <a:pPr marL="514350" indent="-514350">
              <a:buFont typeface="+mj-lt"/>
              <a:buAutoNum type="arabicPeriod"/>
            </a:pPr>
            <a:r>
              <a:rPr lang="en-IN" dirty="0">
                <a:latin typeface="Times New Roman" pitchFamily="18" charset="0"/>
                <a:cs typeface="Times New Roman" pitchFamily="18" charset="0"/>
              </a:rPr>
              <a:t>To encourage </a:t>
            </a:r>
            <a:r>
              <a:rPr lang="en-IN" dirty="0" smtClean="0">
                <a:latin typeface="Times New Roman" pitchFamily="18" charset="0"/>
                <a:cs typeface="Times New Roman" pitchFamily="18" charset="0"/>
              </a:rPr>
              <a:t>behaviour </a:t>
            </a:r>
            <a:r>
              <a:rPr lang="en-IN" dirty="0">
                <a:latin typeface="Times New Roman" pitchFamily="18" charset="0"/>
                <a:cs typeface="Times New Roman" pitchFamily="18" charset="0"/>
              </a:rPr>
              <a:t>which promotes and maintains health.</a:t>
            </a:r>
          </a:p>
          <a:p>
            <a:pPr marL="514350" indent="-514350">
              <a:buFont typeface="+mj-lt"/>
              <a:buAutoNum type="arabicPeriod"/>
            </a:pPr>
            <a:r>
              <a:rPr lang="en-IN" dirty="0">
                <a:latin typeface="Times New Roman" pitchFamily="18" charset="0"/>
                <a:cs typeface="Times New Roman" pitchFamily="18" charset="0"/>
              </a:rPr>
              <a:t>To enlist support for public health measures, and when </a:t>
            </a:r>
            <a:r>
              <a:rPr lang="en-IN" dirty="0" smtClean="0">
                <a:latin typeface="Times New Roman" pitchFamily="18" charset="0"/>
                <a:cs typeface="Times New Roman" pitchFamily="18" charset="0"/>
              </a:rPr>
              <a:t>necessary, to </a:t>
            </a:r>
            <a:r>
              <a:rPr lang="en-IN" dirty="0">
                <a:latin typeface="Times New Roman" pitchFamily="18" charset="0"/>
                <a:cs typeface="Times New Roman" pitchFamily="18" charset="0"/>
              </a:rPr>
              <a:t>press for appropriate governmental action.</a:t>
            </a:r>
          </a:p>
          <a:p>
            <a:pPr marL="514350" indent="-514350">
              <a:buFont typeface="+mj-lt"/>
              <a:buAutoNum type="arabicPeriod"/>
            </a:pPr>
            <a:r>
              <a:rPr lang="en-IN" dirty="0">
                <a:latin typeface="Times New Roman" pitchFamily="18" charset="0"/>
                <a:cs typeface="Times New Roman" pitchFamily="18" charset="0"/>
              </a:rPr>
              <a:t>To encourage appropriate use of health services </a:t>
            </a:r>
            <a:r>
              <a:rPr lang="en-IN" dirty="0" smtClean="0">
                <a:latin typeface="Times New Roman" pitchFamily="18" charset="0"/>
                <a:cs typeface="Times New Roman" pitchFamily="18" charset="0"/>
              </a:rPr>
              <a:t>especially preventive </a:t>
            </a:r>
            <a:r>
              <a:rPr lang="en-IN" dirty="0">
                <a:latin typeface="Times New Roman" pitchFamily="18" charset="0"/>
                <a:cs typeface="Times New Roman" pitchFamily="18" charset="0"/>
              </a:rPr>
              <a:t>services.</a:t>
            </a:r>
          </a:p>
          <a:p>
            <a:pPr marL="514350" indent="-514350">
              <a:buFont typeface="+mj-lt"/>
              <a:buAutoNum type="arabicPeriod"/>
            </a:pPr>
            <a:r>
              <a:rPr lang="en-IN" dirty="0">
                <a:latin typeface="Times New Roman" pitchFamily="18" charset="0"/>
                <a:cs typeface="Times New Roman" pitchFamily="18" charset="0"/>
              </a:rPr>
              <a:t>To inform the public about medical advances, their uses and </a:t>
            </a:r>
            <a:r>
              <a:rPr lang="en-IN" dirty="0" smtClean="0">
                <a:latin typeface="Times New Roman" pitchFamily="18" charset="0"/>
                <a:cs typeface="Times New Roman" pitchFamily="18" charset="0"/>
              </a:rPr>
              <a:t>their limitations</a:t>
            </a:r>
            <a:r>
              <a:rPr lang="en-IN"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268760"/>
            <a:ext cx="7704856" cy="3477875"/>
          </a:xfrm>
          <a:prstGeom prst="rect">
            <a:avLst/>
          </a:prstGeom>
        </p:spPr>
        <p:txBody>
          <a:bodyPr wrap="square">
            <a:spAutoFit/>
          </a:bodyPr>
          <a:lstStyle/>
          <a:p>
            <a:pPr algn="ctr"/>
            <a:endParaRPr lang="en-IN" sz="4400" b="1" dirty="0" smtClean="0">
              <a:solidFill>
                <a:srgbClr val="FF0000"/>
              </a:solidFill>
              <a:latin typeface="Times New Roman" pitchFamily="18" charset="0"/>
              <a:cs typeface="Times New Roman" pitchFamily="18" charset="0"/>
            </a:endParaRPr>
          </a:p>
          <a:p>
            <a:pPr algn="ctr"/>
            <a:endParaRPr lang="en-IN" sz="4400" b="1" dirty="0">
              <a:solidFill>
                <a:srgbClr val="FF0000"/>
              </a:solidFill>
              <a:latin typeface="Times New Roman" pitchFamily="18" charset="0"/>
              <a:cs typeface="Times New Roman" pitchFamily="18" charset="0"/>
            </a:endParaRPr>
          </a:p>
          <a:p>
            <a:pPr algn="ctr"/>
            <a:r>
              <a:rPr lang="en-IN" sz="4400" b="1" dirty="0" smtClean="0">
                <a:solidFill>
                  <a:srgbClr val="FF0000"/>
                </a:solidFill>
                <a:latin typeface="Times New Roman" pitchFamily="18" charset="0"/>
                <a:cs typeface="Times New Roman" pitchFamily="18" charset="0"/>
              </a:rPr>
              <a:t>WHAT ARE THE MAIN PRINCIPLES OF HEALTH</a:t>
            </a:r>
          </a:p>
          <a:p>
            <a:pPr algn="ctr"/>
            <a:r>
              <a:rPr lang="en-IN" sz="4400" b="1" dirty="0" smtClean="0">
                <a:solidFill>
                  <a:srgbClr val="FF0000"/>
                </a:solidFill>
                <a:latin typeface="Times New Roman" pitchFamily="18" charset="0"/>
                <a:cs typeface="Times New Roman" pitchFamily="18" charset="0"/>
              </a:rPr>
              <a:t>EDUCATION ….. ?</a:t>
            </a:r>
            <a:endParaRPr lang="en-IN" sz="4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b="1" dirty="0" smtClean="0">
                <a:solidFill>
                  <a:srgbClr val="FF0000"/>
                </a:solidFill>
                <a:latin typeface="Times New Roman" pitchFamily="18" charset="0"/>
                <a:cs typeface="Times New Roman" pitchFamily="18" charset="0"/>
              </a:rPr>
              <a:t>MAIN PRINCIPLES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96752"/>
            <a:ext cx="8229600" cy="5661248"/>
          </a:xfrm>
        </p:spPr>
        <p:txBody>
          <a:bodyPr>
            <a:normAutofit fontScale="92500"/>
          </a:bodyPr>
          <a:lstStyle/>
          <a:p>
            <a:pPr>
              <a:buFont typeface="Wingdings" pitchFamily="2" charset="2"/>
              <a:buChar char="Ø"/>
            </a:pPr>
            <a:r>
              <a:rPr lang="en-IN" dirty="0">
                <a:latin typeface="Times New Roman" pitchFamily="18" charset="0"/>
                <a:cs typeface="Times New Roman" pitchFamily="18" charset="0"/>
              </a:rPr>
              <a:t>Supported by the </a:t>
            </a:r>
            <a:r>
              <a:rPr lang="en-IN" b="1" i="1" dirty="0">
                <a:latin typeface="Times New Roman" pitchFamily="18" charset="0"/>
                <a:cs typeface="Times New Roman" pitchFamily="18" charset="0"/>
              </a:rPr>
              <a:t>latest knowledge from research.</a:t>
            </a:r>
          </a:p>
          <a:p>
            <a:pPr>
              <a:buFont typeface="Wingdings" pitchFamily="2" charset="2"/>
              <a:buChar char="Ø"/>
            </a:pPr>
            <a:r>
              <a:rPr lang="en-IN" dirty="0">
                <a:latin typeface="Times New Roman" pitchFamily="18" charset="0"/>
                <a:cs typeface="Times New Roman" pitchFamily="18" charset="0"/>
              </a:rPr>
              <a:t>A </a:t>
            </a:r>
            <a:r>
              <a:rPr lang="en-IN" b="1" i="1" dirty="0">
                <a:latin typeface="Times New Roman" pitchFamily="18" charset="0"/>
                <a:cs typeface="Times New Roman" pitchFamily="18" charset="0"/>
              </a:rPr>
              <a:t>systematic, comprehensive and consistent</a:t>
            </a:r>
          </a:p>
          <a:p>
            <a:pPr>
              <a:buNone/>
            </a:pPr>
            <a:r>
              <a:rPr lang="en-IN" dirty="0" smtClean="0">
                <a:latin typeface="Times New Roman" pitchFamily="18" charset="0"/>
                <a:cs typeface="Times New Roman" pitchFamily="18" charset="0"/>
              </a:rPr>
              <a:t>   activity</a:t>
            </a:r>
            <a:r>
              <a:rPr lang="en-IN" dirty="0">
                <a:latin typeface="Times New Roman" pitchFamily="18" charset="0"/>
                <a:cs typeface="Times New Roman" pitchFamily="18" charset="0"/>
              </a:rPr>
              <a:t>.</a:t>
            </a:r>
          </a:p>
          <a:p>
            <a:pPr>
              <a:buFont typeface="Wingdings" pitchFamily="2" charset="2"/>
              <a:buChar char="Ø"/>
            </a:pPr>
            <a:r>
              <a:rPr lang="en-IN" b="1" i="1" dirty="0">
                <a:latin typeface="Times New Roman" pitchFamily="18" charset="0"/>
                <a:cs typeface="Times New Roman" pitchFamily="18" charset="0"/>
              </a:rPr>
              <a:t>Adapted to age, gender, education and particular</a:t>
            </a:r>
          </a:p>
          <a:p>
            <a:pPr>
              <a:buNone/>
            </a:pPr>
            <a:r>
              <a:rPr lang="en-IN" dirty="0" smtClean="0">
                <a:latin typeface="Times New Roman" pitchFamily="18" charset="0"/>
                <a:cs typeface="Times New Roman" pitchFamily="18" charset="0"/>
              </a:rPr>
              <a:t>   health</a:t>
            </a:r>
            <a:r>
              <a:rPr lang="en-IN" dirty="0">
                <a:latin typeface="Times New Roman" pitchFamily="18" charset="0"/>
                <a:cs typeface="Times New Roman" pitchFamily="18" charset="0"/>
              </a:rPr>
              <a:t>, mental or social problems of an individual</a:t>
            </a:r>
          </a:p>
          <a:p>
            <a:pPr>
              <a:buNone/>
            </a:pPr>
            <a:r>
              <a:rPr lang="en-IN" dirty="0" smtClean="0">
                <a:latin typeface="Times New Roman" pitchFamily="18" charset="0"/>
                <a:cs typeface="Times New Roman" pitchFamily="18" charset="0"/>
              </a:rPr>
              <a:t>    or </a:t>
            </a:r>
            <a:r>
              <a:rPr lang="en-IN" dirty="0">
                <a:latin typeface="Times New Roman" pitchFamily="18" charset="0"/>
                <a:cs typeface="Times New Roman" pitchFamily="18" charset="0"/>
              </a:rPr>
              <a:t>community.</a:t>
            </a:r>
          </a:p>
          <a:p>
            <a:pPr>
              <a:buFont typeface="Wingdings" pitchFamily="2" charset="2"/>
              <a:buChar char="Ø"/>
            </a:pPr>
            <a:r>
              <a:rPr lang="en-IN" dirty="0">
                <a:latin typeface="Times New Roman" pitchFamily="18" charset="0"/>
                <a:cs typeface="Times New Roman" pitchFamily="18" charset="0"/>
              </a:rPr>
              <a:t>Encourages </a:t>
            </a:r>
            <a:r>
              <a:rPr lang="en-IN" b="1" i="1" dirty="0">
                <a:latin typeface="Times New Roman" pitchFamily="18" charset="0"/>
                <a:cs typeface="Times New Roman" pitchFamily="18" charset="0"/>
              </a:rPr>
              <a:t>personal investment of </a:t>
            </a:r>
            <a:r>
              <a:rPr lang="en-IN" b="1" i="1" dirty="0" smtClean="0">
                <a:latin typeface="Times New Roman" pitchFamily="18" charset="0"/>
                <a:cs typeface="Times New Roman" pitchFamily="18" charset="0"/>
              </a:rPr>
              <a:t>an individual</a:t>
            </a:r>
            <a:r>
              <a:rPr lang="en-IN" b="1" i="1" dirty="0">
                <a:latin typeface="Times New Roman" pitchFamily="18" charset="0"/>
                <a:cs typeface="Times New Roman" pitchFamily="18" charset="0"/>
              </a:rPr>
              <a:t>.</a:t>
            </a:r>
          </a:p>
          <a:p>
            <a:pPr>
              <a:buFont typeface="Wingdings" pitchFamily="2" charset="2"/>
              <a:buChar char="Ø"/>
            </a:pPr>
            <a:r>
              <a:rPr lang="en-IN" dirty="0">
                <a:latin typeface="Times New Roman" pitchFamily="18" charset="0"/>
                <a:cs typeface="Times New Roman" pitchFamily="18" charset="0"/>
              </a:rPr>
              <a:t>Respects </a:t>
            </a:r>
            <a:r>
              <a:rPr lang="en-IN" b="1" i="1" dirty="0">
                <a:latin typeface="Times New Roman" pitchFamily="18" charset="0"/>
                <a:cs typeface="Times New Roman" pitchFamily="18" charset="0"/>
              </a:rPr>
              <a:t>environment/culture of an individual.</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01040" y="688086"/>
            <a:ext cx="6049010" cy="0"/>
          </a:xfrm>
          <a:custGeom>
            <a:avLst/>
            <a:gdLst/>
            <a:ahLst/>
            <a:cxnLst/>
            <a:rect l="l" t="t" r="r" b="b"/>
            <a:pathLst>
              <a:path w="6049009">
                <a:moveTo>
                  <a:pt x="0" y="0"/>
                </a:moveTo>
                <a:lnTo>
                  <a:pt x="6048756" y="0"/>
                </a:lnTo>
              </a:path>
            </a:pathLst>
          </a:custGeom>
          <a:ln w="53339">
            <a:solidFill>
              <a:srgbClr val="775F54"/>
            </a:solidFill>
          </a:ln>
        </p:spPr>
        <p:txBody>
          <a:bodyPr wrap="square" lIns="0" tIns="0" rIns="0" bIns="0" rtlCol="0"/>
          <a:lstStyle/>
          <a:p>
            <a:endParaRPr/>
          </a:p>
        </p:txBody>
      </p:sp>
      <p:sp>
        <p:nvSpPr>
          <p:cNvPr id="3" name="object 3"/>
          <p:cNvSpPr txBox="1">
            <a:spLocks noGrp="1"/>
          </p:cNvSpPr>
          <p:nvPr>
            <p:ph type="title"/>
          </p:nvPr>
        </p:nvSpPr>
        <p:spPr>
          <a:xfrm>
            <a:off x="0" y="91211"/>
            <a:ext cx="9144000" cy="627736"/>
          </a:xfrm>
          <a:prstGeom prst="rect">
            <a:avLst/>
          </a:prstGeom>
        </p:spPr>
        <p:txBody>
          <a:bodyPr vert="horz" wrap="square" lIns="0" tIns="12065" rIns="0" bIns="0" rtlCol="0">
            <a:spAutoFit/>
          </a:bodyPr>
          <a:lstStyle/>
          <a:p>
            <a:pPr marL="12700">
              <a:lnSpc>
                <a:spcPct val="100000"/>
              </a:lnSpc>
              <a:spcBef>
                <a:spcPts val="95"/>
              </a:spcBef>
            </a:pPr>
            <a:r>
              <a:rPr sz="4000" b="1" u="sng" spc="-5" dirty="0">
                <a:solidFill>
                  <a:srgbClr val="FF0000"/>
                </a:solidFill>
                <a:latin typeface="Times New Roman" pitchFamily="18" charset="0"/>
                <a:cs typeface="Times New Roman" pitchFamily="18" charset="0"/>
              </a:rPr>
              <a:t>PRINCIPLES OF</a:t>
            </a:r>
            <a:r>
              <a:rPr sz="4000" b="1" u="sng" spc="-40" dirty="0">
                <a:solidFill>
                  <a:srgbClr val="FF0000"/>
                </a:solidFill>
                <a:latin typeface="Times New Roman" pitchFamily="18" charset="0"/>
                <a:cs typeface="Times New Roman" pitchFamily="18" charset="0"/>
              </a:rPr>
              <a:t> </a:t>
            </a:r>
            <a:r>
              <a:rPr sz="4000" b="1" u="sng" spc="-55" dirty="0">
                <a:solidFill>
                  <a:srgbClr val="FF0000"/>
                </a:solidFill>
                <a:latin typeface="Times New Roman" pitchFamily="18" charset="0"/>
                <a:cs typeface="Times New Roman" pitchFamily="18" charset="0"/>
              </a:rPr>
              <a:t>HEALTH</a:t>
            </a:r>
            <a:endParaRPr sz="4000" u="sng" dirty="0">
              <a:solidFill>
                <a:srgbClr val="FF0000"/>
              </a:solidFill>
              <a:latin typeface="Times New Roman" pitchFamily="18" charset="0"/>
              <a:cs typeface="Times New Roman" pitchFamily="18" charset="0"/>
            </a:endParaRPr>
          </a:p>
        </p:txBody>
      </p:sp>
      <p:sp>
        <p:nvSpPr>
          <p:cNvPr id="4" name="object 4"/>
          <p:cNvSpPr txBox="1"/>
          <p:nvPr/>
        </p:nvSpPr>
        <p:spPr>
          <a:xfrm>
            <a:off x="395536" y="692696"/>
            <a:ext cx="6984776" cy="627736"/>
          </a:xfrm>
          <a:prstGeom prst="rect">
            <a:avLst/>
          </a:prstGeom>
        </p:spPr>
        <p:txBody>
          <a:bodyPr vert="horz" wrap="square" lIns="0" tIns="12065" rIns="0" bIns="0" rtlCol="0">
            <a:spAutoFit/>
          </a:bodyPr>
          <a:lstStyle/>
          <a:p>
            <a:pPr marL="12700" algn="ctr">
              <a:lnSpc>
                <a:spcPct val="100000"/>
              </a:lnSpc>
              <a:spcBef>
                <a:spcPts val="95"/>
              </a:spcBef>
            </a:pPr>
            <a:r>
              <a:rPr sz="4000" b="1" u="sng" spc="-5" dirty="0">
                <a:solidFill>
                  <a:srgbClr val="FF0000"/>
                </a:solidFill>
                <a:latin typeface="Times New Roman" pitchFamily="18" charset="0"/>
                <a:cs typeface="Times New Roman" pitchFamily="18" charset="0"/>
              </a:rPr>
              <a:t>EDUC</a:t>
            </a:r>
            <a:r>
              <a:rPr sz="4000" b="1" u="sng" spc="-320" dirty="0">
                <a:solidFill>
                  <a:srgbClr val="FF0000"/>
                </a:solidFill>
                <a:latin typeface="Times New Roman" pitchFamily="18" charset="0"/>
                <a:cs typeface="Times New Roman" pitchFamily="18" charset="0"/>
              </a:rPr>
              <a:t>A</a:t>
            </a:r>
            <a:r>
              <a:rPr sz="4000" b="1" u="sng" spc="-5" dirty="0">
                <a:solidFill>
                  <a:srgbClr val="FF0000"/>
                </a:solidFill>
                <a:latin typeface="Times New Roman" pitchFamily="18" charset="0"/>
                <a:cs typeface="Times New Roman" pitchFamily="18" charset="0"/>
              </a:rPr>
              <a:t>TION</a:t>
            </a:r>
            <a:endParaRPr sz="4000" u="sng" dirty="0">
              <a:solidFill>
                <a:srgbClr val="FF0000"/>
              </a:solidFill>
              <a:latin typeface="Times New Roman" pitchFamily="18" charset="0"/>
              <a:cs typeface="Times New Roman" pitchFamily="18" charset="0"/>
            </a:endParaRPr>
          </a:p>
        </p:txBody>
      </p:sp>
      <p:sp>
        <p:nvSpPr>
          <p:cNvPr id="6" name="object 6"/>
          <p:cNvSpPr/>
          <p:nvPr/>
        </p:nvSpPr>
        <p:spPr>
          <a:xfrm>
            <a:off x="568451" y="1463039"/>
            <a:ext cx="4008120" cy="4893564"/>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539552" y="1526746"/>
            <a:ext cx="4104456" cy="5345053"/>
          </a:xfrm>
          <a:prstGeom prst="rect">
            <a:avLst/>
          </a:prstGeom>
          <a:solidFill>
            <a:schemeClr val="bg1"/>
          </a:solidFill>
        </p:spPr>
        <p:txBody>
          <a:bodyPr vert="horz" wrap="square" lIns="0" tIns="40640" rIns="0" bIns="0" rtlCol="0">
            <a:spAutoFit/>
          </a:bodyPr>
          <a:lstStyle/>
          <a:p>
            <a:pPr marL="332740" indent="-320040">
              <a:lnSpc>
                <a:spcPct val="100000"/>
              </a:lnSpc>
              <a:spcBef>
                <a:spcPts val="320"/>
              </a:spcBef>
              <a:buClr>
                <a:srgbClr val="DD8046"/>
              </a:buClr>
              <a:buSzPct val="60000"/>
              <a:tabLst>
                <a:tab pos="332740" algn="l"/>
                <a:tab pos="333375" algn="l"/>
              </a:tabLst>
            </a:pPr>
            <a:r>
              <a:rPr sz="2400" dirty="0">
                <a:latin typeface="Times New Roman" pitchFamily="18" charset="0"/>
                <a:cs typeface="Times New Roman" pitchFamily="18" charset="0"/>
              </a:rPr>
              <a:t>1.CREDIBILITY</a:t>
            </a:r>
          </a:p>
          <a:p>
            <a:pPr marL="332740" indent="-320040">
              <a:lnSpc>
                <a:spcPct val="100000"/>
              </a:lnSpc>
              <a:spcBef>
                <a:spcPts val="219"/>
              </a:spcBef>
              <a:buClr>
                <a:srgbClr val="DD8046"/>
              </a:buClr>
              <a:buSzPct val="60000"/>
              <a:tabLst>
                <a:tab pos="332740" algn="l"/>
                <a:tab pos="333375" algn="l"/>
              </a:tabLst>
            </a:pPr>
            <a:r>
              <a:rPr sz="2400" dirty="0">
                <a:latin typeface="Times New Roman" pitchFamily="18" charset="0"/>
                <a:cs typeface="Times New Roman" pitchFamily="18" charset="0"/>
              </a:rPr>
              <a:t>2.INTEREST</a:t>
            </a:r>
          </a:p>
          <a:p>
            <a:pPr marL="332740" indent="-320040">
              <a:lnSpc>
                <a:spcPct val="100000"/>
              </a:lnSpc>
              <a:spcBef>
                <a:spcPts val="225"/>
              </a:spcBef>
              <a:buClr>
                <a:srgbClr val="DD8046"/>
              </a:buClr>
              <a:buSzPct val="60000"/>
              <a:tabLst>
                <a:tab pos="332740" algn="l"/>
                <a:tab pos="333375" algn="l"/>
              </a:tabLst>
            </a:pPr>
            <a:r>
              <a:rPr sz="2400" spc="-35" dirty="0">
                <a:latin typeface="Times New Roman" pitchFamily="18" charset="0"/>
                <a:cs typeface="Times New Roman" pitchFamily="18" charset="0"/>
              </a:rPr>
              <a:t>3.PARTICIPATION</a:t>
            </a:r>
            <a:endParaRPr sz="2400" dirty="0">
              <a:latin typeface="Times New Roman" pitchFamily="18" charset="0"/>
              <a:cs typeface="Times New Roman" pitchFamily="18" charset="0"/>
            </a:endParaRPr>
          </a:p>
          <a:p>
            <a:pPr marL="332740" indent="-320040">
              <a:lnSpc>
                <a:spcPct val="100000"/>
              </a:lnSpc>
              <a:spcBef>
                <a:spcPts val="215"/>
              </a:spcBef>
              <a:buClr>
                <a:srgbClr val="DD8046"/>
              </a:buClr>
              <a:buSzPct val="60000"/>
              <a:tabLst>
                <a:tab pos="332740" algn="l"/>
                <a:tab pos="333375" algn="l"/>
              </a:tabLst>
            </a:pPr>
            <a:r>
              <a:rPr sz="2400" spc="-25" dirty="0">
                <a:latin typeface="Times New Roman" pitchFamily="18" charset="0"/>
                <a:cs typeface="Times New Roman" pitchFamily="18" charset="0"/>
              </a:rPr>
              <a:t>4.MOTIVATION</a:t>
            </a:r>
            <a:endParaRPr sz="2400" dirty="0">
              <a:latin typeface="Times New Roman" pitchFamily="18" charset="0"/>
              <a:cs typeface="Times New Roman" pitchFamily="18" charset="0"/>
            </a:endParaRPr>
          </a:p>
          <a:p>
            <a:pPr marL="332740" indent="-320040">
              <a:lnSpc>
                <a:spcPct val="100000"/>
              </a:lnSpc>
              <a:spcBef>
                <a:spcPts val="219"/>
              </a:spcBef>
              <a:buClr>
                <a:srgbClr val="DD8046"/>
              </a:buClr>
              <a:buSzPct val="60000"/>
              <a:tabLst>
                <a:tab pos="332740" algn="l"/>
                <a:tab pos="333375" algn="l"/>
              </a:tabLst>
            </a:pPr>
            <a:r>
              <a:rPr sz="2400" dirty="0">
                <a:latin typeface="Times New Roman" pitchFamily="18" charset="0"/>
                <a:cs typeface="Times New Roman" pitchFamily="18" charset="0"/>
              </a:rPr>
              <a:t>5.COMPREHENSION</a:t>
            </a:r>
          </a:p>
          <a:p>
            <a:pPr marL="332740" indent="-320040">
              <a:lnSpc>
                <a:spcPct val="100000"/>
              </a:lnSpc>
              <a:spcBef>
                <a:spcPts val="229"/>
              </a:spcBef>
              <a:buClr>
                <a:srgbClr val="DD8046"/>
              </a:buClr>
              <a:buSzPct val="60000"/>
              <a:tabLst>
                <a:tab pos="332740" algn="l"/>
                <a:tab pos="333375" algn="l"/>
              </a:tabLst>
            </a:pPr>
            <a:r>
              <a:rPr sz="2400" dirty="0">
                <a:latin typeface="Times New Roman" pitchFamily="18" charset="0"/>
                <a:cs typeface="Times New Roman" pitchFamily="18" charset="0"/>
              </a:rPr>
              <a:t>6.REINFORCEMENT</a:t>
            </a:r>
          </a:p>
          <a:p>
            <a:pPr marL="332740" indent="-320040">
              <a:lnSpc>
                <a:spcPct val="100000"/>
              </a:lnSpc>
              <a:spcBef>
                <a:spcPts val="215"/>
              </a:spcBef>
              <a:buClr>
                <a:srgbClr val="DD8046"/>
              </a:buClr>
              <a:buSzPct val="60000"/>
              <a:tabLst>
                <a:tab pos="332740" algn="l"/>
                <a:tab pos="333375" algn="l"/>
              </a:tabLst>
            </a:pPr>
            <a:r>
              <a:rPr sz="2400" dirty="0">
                <a:latin typeface="Times New Roman" pitchFamily="18" charset="0"/>
                <a:cs typeface="Times New Roman" pitchFamily="18" charset="0"/>
              </a:rPr>
              <a:t>7.LEARNING BY</a:t>
            </a:r>
            <a:r>
              <a:rPr sz="2400" spc="-80" dirty="0">
                <a:latin typeface="Times New Roman" pitchFamily="18" charset="0"/>
                <a:cs typeface="Times New Roman" pitchFamily="18" charset="0"/>
              </a:rPr>
              <a:t> </a:t>
            </a:r>
            <a:r>
              <a:rPr sz="2400" dirty="0">
                <a:latin typeface="Times New Roman" pitchFamily="18" charset="0"/>
                <a:cs typeface="Times New Roman" pitchFamily="18" charset="0"/>
              </a:rPr>
              <a:t>DOING</a:t>
            </a:r>
          </a:p>
          <a:p>
            <a:pPr marL="332740" indent="-320040">
              <a:lnSpc>
                <a:spcPct val="100000"/>
              </a:lnSpc>
              <a:spcBef>
                <a:spcPts val="215"/>
              </a:spcBef>
              <a:buClr>
                <a:srgbClr val="DD8046"/>
              </a:buClr>
              <a:buSzPct val="60000"/>
              <a:tabLst>
                <a:tab pos="332740" algn="l"/>
                <a:tab pos="333375" algn="l"/>
              </a:tabLst>
            </a:pPr>
            <a:r>
              <a:rPr sz="2400" dirty="0">
                <a:latin typeface="Times New Roman" pitchFamily="18" charset="0"/>
                <a:cs typeface="Times New Roman" pitchFamily="18" charset="0"/>
              </a:rPr>
              <a:t>8.KNOWN </a:t>
            </a:r>
            <a:r>
              <a:rPr sz="2400" spc="-20" dirty="0">
                <a:latin typeface="Times New Roman" pitchFamily="18" charset="0"/>
                <a:cs typeface="Times New Roman" pitchFamily="18" charset="0"/>
              </a:rPr>
              <a:t>TO</a:t>
            </a:r>
            <a:r>
              <a:rPr sz="2400" spc="-100" dirty="0">
                <a:latin typeface="Times New Roman" pitchFamily="18" charset="0"/>
                <a:cs typeface="Times New Roman" pitchFamily="18" charset="0"/>
              </a:rPr>
              <a:t> </a:t>
            </a:r>
            <a:r>
              <a:rPr sz="2400" dirty="0">
                <a:latin typeface="Times New Roman" pitchFamily="18" charset="0"/>
                <a:cs typeface="Times New Roman" pitchFamily="18" charset="0"/>
              </a:rPr>
              <a:t>UNKNOWN</a:t>
            </a:r>
          </a:p>
          <a:p>
            <a:pPr marL="332740" indent="-320040">
              <a:lnSpc>
                <a:spcPct val="100000"/>
              </a:lnSpc>
              <a:spcBef>
                <a:spcPts val="229"/>
              </a:spcBef>
              <a:buClr>
                <a:srgbClr val="DD8046"/>
              </a:buClr>
              <a:buSzPct val="60000"/>
              <a:tabLst>
                <a:tab pos="332740" algn="l"/>
                <a:tab pos="333375" algn="l"/>
              </a:tabLst>
            </a:pPr>
            <a:r>
              <a:rPr sz="2400" dirty="0">
                <a:latin typeface="Times New Roman" pitchFamily="18" charset="0"/>
                <a:cs typeface="Times New Roman" pitchFamily="18" charset="0"/>
              </a:rPr>
              <a:t>9.SETTING AN</a:t>
            </a:r>
            <a:r>
              <a:rPr sz="2400" spc="-145" dirty="0">
                <a:latin typeface="Times New Roman" pitchFamily="18" charset="0"/>
                <a:cs typeface="Times New Roman" pitchFamily="18" charset="0"/>
              </a:rPr>
              <a:t> </a:t>
            </a:r>
            <a:r>
              <a:rPr sz="2400" spc="-5" dirty="0">
                <a:latin typeface="Times New Roman" pitchFamily="18" charset="0"/>
                <a:cs typeface="Times New Roman" pitchFamily="18" charset="0"/>
              </a:rPr>
              <a:t>EXAMPLE</a:t>
            </a:r>
            <a:endParaRPr sz="2400" dirty="0">
              <a:latin typeface="Times New Roman" pitchFamily="18" charset="0"/>
              <a:cs typeface="Times New Roman" pitchFamily="18" charset="0"/>
            </a:endParaRPr>
          </a:p>
          <a:p>
            <a:pPr marL="332740" indent="-320040">
              <a:lnSpc>
                <a:spcPts val="2160"/>
              </a:lnSpc>
              <a:spcBef>
                <a:spcPts val="215"/>
              </a:spcBef>
              <a:buClr>
                <a:srgbClr val="DD8046"/>
              </a:buClr>
              <a:buSzPct val="60000"/>
              <a:tabLst>
                <a:tab pos="332740" algn="l"/>
                <a:tab pos="333375" algn="l"/>
              </a:tabLst>
            </a:pPr>
            <a:r>
              <a:rPr sz="2400" dirty="0">
                <a:latin typeface="Times New Roman" pitchFamily="18" charset="0"/>
                <a:cs typeface="Times New Roman" pitchFamily="18" charset="0"/>
              </a:rPr>
              <a:t>10.GOOD</a:t>
            </a:r>
            <a:r>
              <a:rPr sz="2400" spc="-60" dirty="0">
                <a:latin typeface="Times New Roman" pitchFamily="18" charset="0"/>
                <a:cs typeface="Times New Roman" pitchFamily="18" charset="0"/>
              </a:rPr>
              <a:t> </a:t>
            </a:r>
            <a:r>
              <a:rPr sz="2400" dirty="0" smtClean="0">
                <a:latin typeface="Times New Roman" pitchFamily="18" charset="0"/>
                <a:cs typeface="Times New Roman" pitchFamily="18" charset="0"/>
              </a:rPr>
              <a:t>HUMAN</a:t>
            </a:r>
            <a:r>
              <a:rPr sz="2400" spc="-15" dirty="0" smtClean="0">
                <a:latin typeface="Times New Roman" pitchFamily="18" charset="0"/>
                <a:cs typeface="Times New Roman" pitchFamily="18" charset="0"/>
              </a:rPr>
              <a:t>RELATIONS</a:t>
            </a:r>
            <a:endParaRPr sz="2400" dirty="0">
              <a:latin typeface="Times New Roman" pitchFamily="18" charset="0"/>
              <a:cs typeface="Times New Roman" pitchFamily="18" charset="0"/>
            </a:endParaRPr>
          </a:p>
          <a:p>
            <a:pPr marL="332740" indent="-320040">
              <a:lnSpc>
                <a:spcPct val="100000"/>
              </a:lnSpc>
              <a:spcBef>
                <a:spcPts val="215"/>
              </a:spcBef>
              <a:buClr>
                <a:srgbClr val="DD8046"/>
              </a:buClr>
              <a:buSzPct val="60000"/>
              <a:tabLst>
                <a:tab pos="332740" algn="l"/>
                <a:tab pos="333375" algn="l"/>
              </a:tabLst>
            </a:pPr>
            <a:r>
              <a:rPr sz="2400" spc="-15" dirty="0">
                <a:latin typeface="Times New Roman" pitchFamily="18" charset="0"/>
                <a:cs typeface="Times New Roman" pitchFamily="18" charset="0"/>
              </a:rPr>
              <a:t>11.FEEDBACK</a:t>
            </a:r>
            <a:endParaRPr sz="2400" dirty="0">
              <a:latin typeface="Times New Roman" pitchFamily="18" charset="0"/>
              <a:cs typeface="Times New Roman" pitchFamily="18" charset="0"/>
            </a:endParaRPr>
          </a:p>
          <a:p>
            <a:pPr marL="332740" indent="-320040">
              <a:lnSpc>
                <a:spcPct val="100000"/>
              </a:lnSpc>
              <a:spcBef>
                <a:spcPts val="225"/>
              </a:spcBef>
              <a:buClr>
                <a:srgbClr val="DD8046"/>
              </a:buClr>
              <a:buSzPct val="60000"/>
              <a:tabLst>
                <a:tab pos="332740" algn="l"/>
                <a:tab pos="333375" algn="l"/>
              </a:tabLst>
            </a:pPr>
            <a:r>
              <a:rPr sz="2400" dirty="0">
                <a:latin typeface="Times New Roman" pitchFamily="18" charset="0"/>
                <a:cs typeface="Times New Roman" pitchFamily="18" charset="0"/>
              </a:rPr>
              <a:t>12.COMMUNITY</a:t>
            </a:r>
            <a:r>
              <a:rPr sz="2400" spc="-140" dirty="0">
                <a:latin typeface="Times New Roman" pitchFamily="18" charset="0"/>
                <a:cs typeface="Times New Roman" pitchFamily="18" charset="0"/>
              </a:rPr>
              <a:t> </a:t>
            </a:r>
            <a:r>
              <a:rPr sz="2400" dirty="0">
                <a:latin typeface="Times New Roman" pitchFamily="18" charset="0"/>
                <a:cs typeface="Times New Roman" pitchFamily="18" charset="0"/>
              </a:rPr>
              <a:t>LEADERS</a:t>
            </a:r>
          </a:p>
          <a:p>
            <a:pPr marL="332740" indent="-320040">
              <a:lnSpc>
                <a:spcPct val="100000"/>
              </a:lnSpc>
              <a:spcBef>
                <a:spcPts val="219"/>
              </a:spcBef>
              <a:buClr>
                <a:srgbClr val="DD8046"/>
              </a:buClr>
              <a:buSzPct val="60000"/>
              <a:tabLst>
                <a:tab pos="332740" algn="l"/>
                <a:tab pos="333375" algn="l"/>
              </a:tabLst>
            </a:pPr>
            <a:r>
              <a:rPr sz="2400" dirty="0">
                <a:latin typeface="Times New Roman" pitchFamily="18" charset="0"/>
                <a:cs typeface="Times New Roman" pitchFamily="18" charset="0"/>
              </a:rPr>
              <a:t>13.SOIL, </a:t>
            </a:r>
            <a:r>
              <a:rPr sz="2400" spc="-5" dirty="0">
                <a:latin typeface="Times New Roman" pitchFamily="18" charset="0"/>
                <a:cs typeface="Times New Roman" pitchFamily="18" charset="0"/>
              </a:rPr>
              <a:t>SEED,</a:t>
            </a:r>
            <a:r>
              <a:rPr sz="2400" spc="-60" dirty="0">
                <a:latin typeface="Times New Roman" pitchFamily="18" charset="0"/>
                <a:cs typeface="Times New Roman" pitchFamily="18" charset="0"/>
              </a:rPr>
              <a:t> </a:t>
            </a:r>
            <a:r>
              <a:rPr sz="2400" dirty="0">
                <a:latin typeface="Times New Roman" pitchFamily="18" charset="0"/>
                <a:cs typeface="Times New Roman" pitchFamily="18" charset="0"/>
              </a:rPr>
              <a:t>SOWER</a:t>
            </a:r>
          </a:p>
        </p:txBody>
      </p:sp>
      <p:sp>
        <p:nvSpPr>
          <p:cNvPr id="8" name="object 8"/>
          <p:cNvSpPr/>
          <p:nvPr/>
        </p:nvSpPr>
        <p:spPr>
          <a:xfrm>
            <a:off x="4997196" y="1970532"/>
            <a:ext cx="3581400" cy="38100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7744" y="363944"/>
            <a:ext cx="4161883"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CREDIBILITY</a:t>
            </a:r>
          </a:p>
        </p:txBody>
      </p:sp>
      <p:sp>
        <p:nvSpPr>
          <p:cNvPr id="3" name="object 3"/>
          <p:cNvSpPr/>
          <p:nvPr/>
        </p:nvSpPr>
        <p:spPr>
          <a:xfrm>
            <a:off x="610362" y="1773173"/>
            <a:ext cx="3886200" cy="2066925"/>
          </a:xfrm>
          <a:custGeom>
            <a:avLst/>
            <a:gdLst/>
            <a:ahLst/>
            <a:cxnLst/>
            <a:rect l="l" t="t" r="r" b="b"/>
            <a:pathLst>
              <a:path w="3886200" h="2066925">
                <a:moveTo>
                  <a:pt x="3541776" y="0"/>
                </a:moveTo>
                <a:lnTo>
                  <a:pt x="344424" y="0"/>
                </a:lnTo>
                <a:lnTo>
                  <a:pt x="297687" y="3143"/>
                </a:lnTo>
                <a:lnTo>
                  <a:pt x="252862" y="12301"/>
                </a:lnTo>
                <a:lnTo>
                  <a:pt x="210358" y="27062"/>
                </a:lnTo>
                <a:lnTo>
                  <a:pt x="170586" y="47018"/>
                </a:lnTo>
                <a:lnTo>
                  <a:pt x="133956" y="71757"/>
                </a:lnTo>
                <a:lnTo>
                  <a:pt x="100879" y="100869"/>
                </a:lnTo>
                <a:lnTo>
                  <a:pt x="71764" y="133945"/>
                </a:lnTo>
                <a:lnTo>
                  <a:pt x="47023" y="170575"/>
                </a:lnTo>
                <a:lnTo>
                  <a:pt x="27066" y="210347"/>
                </a:lnTo>
                <a:lnTo>
                  <a:pt x="12303" y="252853"/>
                </a:lnTo>
                <a:lnTo>
                  <a:pt x="3144" y="297682"/>
                </a:lnTo>
                <a:lnTo>
                  <a:pt x="0" y="344424"/>
                </a:lnTo>
                <a:lnTo>
                  <a:pt x="0" y="1722120"/>
                </a:lnTo>
                <a:lnTo>
                  <a:pt x="3144" y="1768861"/>
                </a:lnTo>
                <a:lnTo>
                  <a:pt x="12303" y="1813690"/>
                </a:lnTo>
                <a:lnTo>
                  <a:pt x="27066" y="1856196"/>
                </a:lnTo>
                <a:lnTo>
                  <a:pt x="47023" y="1895968"/>
                </a:lnTo>
                <a:lnTo>
                  <a:pt x="71764" y="1932598"/>
                </a:lnTo>
                <a:lnTo>
                  <a:pt x="100879" y="1965674"/>
                </a:lnTo>
                <a:lnTo>
                  <a:pt x="133956" y="1994786"/>
                </a:lnTo>
                <a:lnTo>
                  <a:pt x="170586" y="2019525"/>
                </a:lnTo>
                <a:lnTo>
                  <a:pt x="210358" y="2039481"/>
                </a:lnTo>
                <a:lnTo>
                  <a:pt x="252862" y="2054242"/>
                </a:lnTo>
                <a:lnTo>
                  <a:pt x="297687" y="2063400"/>
                </a:lnTo>
                <a:lnTo>
                  <a:pt x="344424" y="2066544"/>
                </a:lnTo>
                <a:lnTo>
                  <a:pt x="3541776" y="2066544"/>
                </a:lnTo>
                <a:lnTo>
                  <a:pt x="3588517" y="2063400"/>
                </a:lnTo>
                <a:lnTo>
                  <a:pt x="3633346" y="2054242"/>
                </a:lnTo>
                <a:lnTo>
                  <a:pt x="3675852" y="2039481"/>
                </a:lnTo>
                <a:lnTo>
                  <a:pt x="3715624" y="2019525"/>
                </a:lnTo>
                <a:lnTo>
                  <a:pt x="3752254" y="1994786"/>
                </a:lnTo>
                <a:lnTo>
                  <a:pt x="3785330" y="1965674"/>
                </a:lnTo>
                <a:lnTo>
                  <a:pt x="3814442" y="1932598"/>
                </a:lnTo>
                <a:lnTo>
                  <a:pt x="3839181" y="1895968"/>
                </a:lnTo>
                <a:lnTo>
                  <a:pt x="3859137" y="1856196"/>
                </a:lnTo>
                <a:lnTo>
                  <a:pt x="3873898" y="1813690"/>
                </a:lnTo>
                <a:lnTo>
                  <a:pt x="3883056" y="1768861"/>
                </a:lnTo>
                <a:lnTo>
                  <a:pt x="3886200" y="1722120"/>
                </a:lnTo>
                <a:lnTo>
                  <a:pt x="3886200" y="344424"/>
                </a:lnTo>
                <a:lnTo>
                  <a:pt x="3883056" y="297682"/>
                </a:lnTo>
                <a:lnTo>
                  <a:pt x="3873898" y="252853"/>
                </a:lnTo>
                <a:lnTo>
                  <a:pt x="3859137" y="210347"/>
                </a:lnTo>
                <a:lnTo>
                  <a:pt x="3839181" y="170575"/>
                </a:lnTo>
                <a:lnTo>
                  <a:pt x="3814442" y="133945"/>
                </a:lnTo>
                <a:lnTo>
                  <a:pt x="3785330" y="100869"/>
                </a:lnTo>
                <a:lnTo>
                  <a:pt x="3752254" y="71757"/>
                </a:lnTo>
                <a:lnTo>
                  <a:pt x="3715624" y="47018"/>
                </a:lnTo>
                <a:lnTo>
                  <a:pt x="3675852" y="27062"/>
                </a:lnTo>
                <a:lnTo>
                  <a:pt x="3633346" y="12301"/>
                </a:lnTo>
                <a:lnTo>
                  <a:pt x="3588517" y="3143"/>
                </a:lnTo>
                <a:lnTo>
                  <a:pt x="3541776" y="0"/>
                </a:lnTo>
                <a:close/>
              </a:path>
            </a:pathLst>
          </a:custGeom>
          <a:solidFill>
            <a:srgbClr val="DD8046"/>
          </a:solidFill>
        </p:spPr>
        <p:txBody>
          <a:bodyPr wrap="square" lIns="0" tIns="0" rIns="0" bIns="0" rtlCol="0"/>
          <a:lstStyle/>
          <a:p>
            <a:endParaRPr/>
          </a:p>
        </p:txBody>
      </p:sp>
      <p:sp>
        <p:nvSpPr>
          <p:cNvPr id="4" name="object 4"/>
          <p:cNvSpPr/>
          <p:nvPr/>
        </p:nvSpPr>
        <p:spPr>
          <a:xfrm>
            <a:off x="610362" y="3912870"/>
            <a:ext cx="3886200" cy="2066925"/>
          </a:xfrm>
          <a:custGeom>
            <a:avLst/>
            <a:gdLst/>
            <a:ahLst/>
            <a:cxnLst/>
            <a:rect l="l" t="t" r="r" b="b"/>
            <a:pathLst>
              <a:path w="3886200" h="2066925">
                <a:moveTo>
                  <a:pt x="3541776" y="0"/>
                </a:moveTo>
                <a:lnTo>
                  <a:pt x="344424" y="0"/>
                </a:lnTo>
                <a:lnTo>
                  <a:pt x="297687" y="3143"/>
                </a:lnTo>
                <a:lnTo>
                  <a:pt x="252862" y="12301"/>
                </a:lnTo>
                <a:lnTo>
                  <a:pt x="210358" y="27062"/>
                </a:lnTo>
                <a:lnTo>
                  <a:pt x="170586" y="47018"/>
                </a:lnTo>
                <a:lnTo>
                  <a:pt x="133956" y="71757"/>
                </a:lnTo>
                <a:lnTo>
                  <a:pt x="100879" y="100869"/>
                </a:lnTo>
                <a:lnTo>
                  <a:pt x="71764" y="133945"/>
                </a:lnTo>
                <a:lnTo>
                  <a:pt x="47023" y="170575"/>
                </a:lnTo>
                <a:lnTo>
                  <a:pt x="27066" y="210347"/>
                </a:lnTo>
                <a:lnTo>
                  <a:pt x="12303" y="252853"/>
                </a:lnTo>
                <a:lnTo>
                  <a:pt x="3144" y="297682"/>
                </a:lnTo>
                <a:lnTo>
                  <a:pt x="0" y="344423"/>
                </a:lnTo>
                <a:lnTo>
                  <a:pt x="0" y="1722119"/>
                </a:lnTo>
                <a:lnTo>
                  <a:pt x="3144" y="1768856"/>
                </a:lnTo>
                <a:lnTo>
                  <a:pt x="12303" y="1813681"/>
                </a:lnTo>
                <a:lnTo>
                  <a:pt x="27066" y="1856185"/>
                </a:lnTo>
                <a:lnTo>
                  <a:pt x="47023" y="1895957"/>
                </a:lnTo>
                <a:lnTo>
                  <a:pt x="71764" y="1932587"/>
                </a:lnTo>
                <a:lnTo>
                  <a:pt x="100879" y="1965664"/>
                </a:lnTo>
                <a:lnTo>
                  <a:pt x="133956" y="1994779"/>
                </a:lnTo>
                <a:lnTo>
                  <a:pt x="170586" y="2019520"/>
                </a:lnTo>
                <a:lnTo>
                  <a:pt x="210358" y="2039477"/>
                </a:lnTo>
                <a:lnTo>
                  <a:pt x="252862" y="2054240"/>
                </a:lnTo>
                <a:lnTo>
                  <a:pt x="297687" y="2063399"/>
                </a:lnTo>
                <a:lnTo>
                  <a:pt x="344424" y="2066543"/>
                </a:lnTo>
                <a:lnTo>
                  <a:pt x="3541776" y="2066543"/>
                </a:lnTo>
                <a:lnTo>
                  <a:pt x="3588517" y="2063399"/>
                </a:lnTo>
                <a:lnTo>
                  <a:pt x="3633346" y="2054240"/>
                </a:lnTo>
                <a:lnTo>
                  <a:pt x="3675852" y="2039477"/>
                </a:lnTo>
                <a:lnTo>
                  <a:pt x="3715624" y="2019520"/>
                </a:lnTo>
                <a:lnTo>
                  <a:pt x="3752254" y="1994779"/>
                </a:lnTo>
                <a:lnTo>
                  <a:pt x="3785330" y="1965664"/>
                </a:lnTo>
                <a:lnTo>
                  <a:pt x="3814442" y="1932587"/>
                </a:lnTo>
                <a:lnTo>
                  <a:pt x="3839181" y="1895957"/>
                </a:lnTo>
                <a:lnTo>
                  <a:pt x="3859137" y="1856185"/>
                </a:lnTo>
                <a:lnTo>
                  <a:pt x="3873898" y="1813681"/>
                </a:lnTo>
                <a:lnTo>
                  <a:pt x="3883056" y="1768856"/>
                </a:lnTo>
                <a:lnTo>
                  <a:pt x="3886200" y="1722119"/>
                </a:lnTo>
                <a:lnTo>
                  <a:pt x="3886200" y="344423"/>
                </a:lnTo>
                <a:lnTo>
                  <a:pt x="3883056" y="297682"/>
                </a:lnTo>
                <a:lnTo>
                  <a:pt x="3873898" y="252853"/>
                </a:lnTo>
                <a:lnTo>
                  <a:pt x="3859137" y="210347"/>
                </a:lnTo>
                <a:lnTo>
                  <a:pt x="3839181" y="170575"/>
                </a:lnTo>
                <a:lnTo>
                  <a:pt x="3814442" y="133945"/>
                </a:lnTo>
                <a:lnTo>
                  <a:pt x="3785330" y="100869"/>
                </a:lnTo>
                <a:lnTo>
                  <a:pt x="3752254" y="71757"/>
                </a:lnTo>
                <a:lnTo>
                  <a:pt x="3715624" y="47018"/>
                </a:lnTo>
                <a:lnTo>
                  <a:pt x="3675852" y="27062"/>
                </a:lnTo>
                <a:lnTo>
                  <a:pt x="3633346" y="12301"/>
                </a:lnTo>
                <a:lnTo>
                  <a:pt x="3588517" y="3143"/>
                </a:lnTo>
                <a:lnTo>
                  <a:pt x="3541776" y="0"/>
                </a:lnTo>
                <a:close/>
              </a:path>
            </a:pathLst>
          </a:custGeom>
          <a:solidFill>
            <a:srgbClr val="A4AB81"/>
          </a:solidFill>
        </p:spPr>
        <p:txBody>
          <a:bodyPr wrap="square" lIns="0" tIns="0" rIns="0" bIns="0" rtlCol="0"/>
          <a:lstStyle/>
          <a:p>
            <a:endParaRPr/>
          </a:p>
        </p:txBody>
      </p:sp>
      <p:sp>
        <p:nvSpPr>
          <p:cNvPr id="5" name="object 5"/>
          <p:cNvSpPr txBox="1"/>
          <p:nvPr/>
        </p:nvSpPr>
        <p:spPr>
          <a:xfrm>
            <a:off x="611561" y="1844825"/>
            <a:ext cx="3645556" cy="4087081"/>
          </a:xfrm>
          <a:prstGeom prst="rect">
            <a:avLst/>
          </a:prstGeom>
        </p:spPr>
        <p:txBody>
          <a:bodyPr vert="horz" wrap="square" lIns="0" tIns="64135" rIns="0" bIns="0" rtlCol="0">
            <a:spAutoFit/>
          </a:bodyPr>
          <a:lstStyle/>
          <a:p>
            <a:pPr marL="12700" marR="5080">
              <a:lnSpc>
                <a:spcPct val="86300"/>
              </a:lnSpc>
              <a:spcBef>
                <a:spcPts val="505"/>
              </a:spcBef>
            </a:pPr>
            <a:r>
              <a:rPr sz="2800" spc="-5" dirty="0">
                <a:latin typeface="Times New Roman" pitchFamily="18" charset="0"/>
                <a:cs typeface="Times New Roman" pitchFamily="18" charset="0"/>
              </a:rPr>
              <a:t>It is the degree to which  the message is  perceived as trustworthy  by the</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receiver</a:t>
            </a:r>
            <a:endParaRPr sz="2800" dirty="0">
              <a:latin typeface="Times New Roman" pitchFamily="18" charset="0"/>
              <a:cs typeface="Times New Roman" pitchFamily="18" charset="0"/>
            </a:endParaRPr>
          </a:p>
          <a:p>
            <a:pPr>
              <a:lnSpc>
                <a:spcPct val="100000"/>
              </a:lnSpc>
            </a:pPr>
            <a:endParaRPr sz="2800" dirty="0">
              <a:latin typeface="Times New Roman" pitchFamily="18" charset="0"/>
              <a:cs typeface="Times New Roman" pitchFamily="18" charset="0"/>
            </a:endParaRPr>
          </a:p>
          <a:p>
            <a:pPr marL="12700" marR="22860">
              <a:lnSpc>
                <a:spcPct val="86300"/>
              </a:lnSpc>
              <a:spcBef>
                <a:spcPts val="1985"/>
              </a:spcBef>
            </a:pPr>
            <a:r>
              <a:rPr sz="2800" spc="-5" dirty="0">
                <a:latin typeface="Times New Roman" pitchFamily="18" charset="0"/>
                <a:cs typeface="Times New Roman" pitchFamily="18" charset="0"/>
              </a:rPr>
              <a:t>It should be scientifically  proven, based on facts  and should be  compatible with local  culture </a:t>
            </a:r>
            <a:r>
              <a:rPr sz="2800" dirty="0">
                <a:latin typeface="Times New Roman" pitchFamily="18" charset="0"/>
                <a:cs typeface="Times New Roman" pitchFamily="18" charset="0"/>
              </a:rPr>
              <a:t>and</a:t>
            </a:r>
            <a:r>
              <a:rPr sz="2800" spc="-15" dirty="0">
                <a:latin typeface="Times New Roman" pitchFamily="18" charset="0"/>
                <a:cs typeface="Times New Roman" pitchFamily="18" charset="0"/>
              </a:rPr>
              <a:t> </a:t>
            </a:r>
            <a:r>
              <a:rPr sz="2800" spc="-5" dirty="0">
                <a:latin typeface="Times New Roman" pitchFamily="18" charset="0"/>
                <a:cs typeface="Times New Roman" pitchFamily="18" charset="0"/>
              </a:rPr>
              <a:t>goals</a:t>
            </a:r>
            <a:endParaRPr sz="2800" dirty="0">
              <a:latin typeface="Times New Roman" pitchFamily="18" charset="0"/>
              <a:cs typeface="Times New Roman" pitchFamily="18" charset="0"/>
            </a:endParaRPr>
          </a:p>
        </p:txBody>
      </p:sp>
      <p:sp>
        <p:nvSpPr>
          <p:cNvPr id="6" name="object 6"/>
          <p:cNvSpPr/>
          <p:nvPr/>
        </p:nvSpPr>
        <p:spPr>
          <a:xfrm>
            <a:off x="4844796" y="2363723"/>
            <a:ext cx="3886200" cy="302209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71800" y="363944"/>
            <a:ext cx="3310738"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INTEREST</a:t>
            </a:r>
          </a:p>
        </p:txBody>
      </p:sp>
      <p:sp>
        <p:nvSpPr>
          <p:cNvPr id="3" name="object 3"/>
          <p:cNvSpPr/>
          <p:nvPr/>
        </p:nvSpPr>
        <p:spPr>
          <a:xfrm>
            <a:off x="565404" y="1575816"/>
            <a:ext cx="3976116" cy="4661915"/>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10362" y="1590294"/>
            <a:ext cx="3886200" cy="4572000"/>
          </a:xfrm>
          <a:custGeom>
            <a:avLst/>
            <a:gdLst/>
            <a:ahLst/>
            <a:cxnLst/>
            <a:rect l="l" t="t" r="r" b="b"/>
            <a:pathLst>
              <a:path w="3886200" h="4572000">
                <a:moveTo>
                  <a:pt x="0" y="4572000"/>
                </a:moveTo>
                <a:lnTo>
                  <a:pt x="3886200" y="4572000"/>
                </a:lnTo>
                <a:lnTo>
                  <a:pt x="3886200" y="0"/>
                </a:lnTo>
                <a:lnTo>
                  <a:pt x="0" y="0"/>
                </a:lnTo>
                <a:lnTo>
                  <a:pt x="0" y="4572000"/>
                </a:lnTo>
                <a:close/>
              </a:path>
            </a:pathLst>
          </a:custGeom>
          <a:solidFill>
            <a:srgbClr val="DD8046"/>
          </a:solidFill>
        </p:spPr>
        <p:txBody>
          <a:bodyPr wrap="square" lIns="0" tIns="0" rIns="0" bIns="0" rtlCol="0"/>
          <a:lstStyle/>
          <a:p>
            <a:endParaRPr/>
          </a:p>
        </p:txBody>
      </p:sp>
      <p:sp>
        <p:nvSpPr>
          <p:cNvPr id="6" name="object 6"/>
          <p:cNvSpPr/>
          <p:nvPr/>
        </p:nvSpPr>
        <p:spPr>
          <a:xfrm>
            <a:off x="610362" y="1590294"/>
            <a:ext cx="3886200" cy="4572000"/>
          </a:xfrm>
          <a:custGeom>
            <a:avLst/>
            <a:gdLst/>
            <a:ahLst/>
            <a:cxnLst/>
            <a:rect l="l" t="t" r="r" b="b"/>
            <a:pathLst>
              <a:path w="3886200" h="4572000">
                <a:moveTo>
                  <a:pt x="0" y="4572000"/>
                </a:moveTo>
                <a:lnTo>
                  <a:pt x="3886200" y="4572000"/>
                </a:lnTo>
                <a:lnTo>
                  <a:pt x="3886200" y="0"/>
                </a:lnTo>
                <a:lnTo>
                  <a:pt x="0" y="0"/>
                </a:lnTo>
                <a:lnTo>
                  <a:pt x="0" y="4572000"/>
                </a:lnTo>
                <a:close/>
              </a:path>
            </a:pathLst>
          </a:custGeom>
          <a:ln w="10668">
            <a:solidFill>
              <a:srgbClr val="DD8046"/>
            </a:solidFill>
          </a:ln>
        </p:spPr>
        <p:txBody>
          <a:bodyPr wrap="square" lIns="0" tIns="0" rIns="0" bIns="0" rtlCol="0"/>
          <a:lstStyle/>
          <a:p>
            <a:endParaRPr/>
          </a:p>
        </p:txBody>
      </p:sp>
      <p:sp>
        <p:nvSpPr>
          <p:cNvPr id="7" name="object 7"/>
          <p:cNvSpPr txBox="1"/>
          <p:nvPr/>
        </p:nvSpPr>
        <p:spPr>
          <a:xfrm>
            <a:off x="611560" y="1567637"/>
            <a:ext cx="3960440" cy="4164602"/>
          </a:xfrm>
          <a:prstGeom prst="rect">
            <a:avLst/>
          </a:prstGeom>
        </p:spPr>
        <p:txBody>
          <a:bodyPr vert="horz" wrap="square" lIns="0" tIns="57785" rIns="0" bIns="0" rtlCol="0">
            <a:spAutoFit/>
          </a:bodyPr>
          <a:lstStyle/>
          <a:p>
            <a:pPr marL="12700" marR="5080">
              <a:lnSpc>
                <a:spcPct val="90000"/>
              </a:lnSpc>
              <a:spcBef>
                <a:spcPts val="455"/>
              </a:spcBef>
            </a:pPr>
            <a:r>
              <a:rPr sz="2900" dirty="0">
                <a:latin typeface="Times New Roman" pitchFamily="18" charset="0"/>
                <a:cs typeface="Times New Roman" pitchFamily="18" charset="0"/>
              </a:rPr>
              <a:t>If the health  education topic is</a:t>
            </a:r>
            <a:r>
              <a:rPr sz="2900" spc="-135" dirty="0">
                <a:latin typeface="Times New Roman" pitchFamily="18" charset="0"/>
                <a:cs typeface="Times New Roman" pitchFamily="18" charset="0"/>
              </a:rPr>
              <a:t> </a:t>
            </a:r>
            <a:r>
              <a:rPr sz="2900" dirty="0">
                <a:latin typeface="Times New Roman" pitchFamily="18" charset="0"/>
                <a:cs typeface="Times New Roman" pitchFamily="18" charset="0"/>
              </a:rPr>
              <a:t>of  interest to the  people, they will  listen to</a:t>
            </a:r>
            <a:r>
              <a:rPr sz="2900" spc="-40" dirty="0">
                <a:latin typeface="Times New Roman" pitchFamily="18" charset="0"/>
                <a:cs typeface="Times New Roman" pitchFamily="18" charset="0"/>
              </a:rPr>
              <a:t> </a:t>
            </a:r>
            <a:r>
              <a:rPr sz="2900" dirty="0">
                <a:latin typeface="Times New Roman" pitchFamily="18" charset="0"/>
                <a:cs typeface="Times New Roman" pitchFamily="18" charset="0"/>
              </a:rPr>
              <a:t>it.</a:t>
            </a:r>
          </a:p>
          <a:p>
            <a:pPr marL="12700" marR="206375">
              <a:lnSpc>
                <a:spcPct val="90000"/>
              </a:lnSpc>
              <a:spcBef>
                <a:spcPts val="695"/>
              </a:spcBef>
            </a:pPr>
            <a:r>
              <a:rPr sz="2900" dirty="0">
                <a:latin typeface="Times New Roman" pitchFamily="18" charset="0"/>
                <a:cs typeface="Times New Roman" pitchFamily="18" charset="0"/>
              </a:rPr>
              <a:t>Health educator  should identify the  “felt needs” of the  people and then  prepare a</a:t>
            </a:r>
            <a:r>
              <a:rPr sz="2900" spc="-110" dirty="0">
                <a:latin typeface="Times New Roman" pitchFamily="18" charset="0"/>
                <a:cs typeface="Times New Roman" pitchFamily="18" charset="0"/>
              </a:rPr>
              <a:t> </a:t>
            </a:r>
            <a:r>
              <a:rPr sz="2900" dirty="0">
                <a:latin typeface="Times New Roman" pitchFamily="18" charset="0"/>
                <a:cs typeface="Times New Roman" pitchFamily="18" charset="0"/>
              </a:rPr>
              <a:t>program  that they can  actively participate  </a:t>
            </a:r>
            <a:r>
              <a:rPr sz="2900" dirty="0">
                <a:latin typeface="Arial"/>
                <a:cs typeface="Arial"/>
              </a:rPr>
              <a:t>in </a:t>
            </a:r>
            <a:r>
              <a:rPr sz="2900" spc="-5" dirty="0">
                <a:latin typeface="Arial"/>
                <a:cs typeface="Arial"/>
              </a:rPr>
              <a:t>to </a:t>
            </a:r>
            <a:r>
              <a:rPr sz="2900" dirty="0">
                <a:latin typeface="Arial"/>
                <a:cs typeface="Arial"/>
              </a:rPr>
              <a:t>make</a:t>
            </a:r>
            <a:r>
              <a:rPr sz="2900" spc="-60" dirty="0">
                <a:latin typeface="Arial"/>
                <a:cs typeface="Arial"/>
              </a:rPr>
              <a:t> </a:t>
            </a:r>
            <a:r>
              <a:rPr sz="2900" dirty="0">
                <a:latin typeface="Arial"/>
                <a:cs typeface="Arial"/>
              </a:rPr>
              <a:t>it</a:t>
            </a:r>
          </a:p>
        </p:txBody>
      </p:sp>
      <p:sp>
        <p:nvSpPr>
          <p:cNvPr id="8" name="object 8"/>
          <p:cNvSpPr/>
          <p:nvPr/>
        </p:nvSpPr>
        <p:spPr>
          <a:xfrm>
            <a:off x="5359908" y="2124455"/>
            <a:ext cx="2588925" cy="343814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39753" y="363944"/>
            <a:ext cx="4437856" cy="690574"/>
          </a:xfrm>
          <a:prstGeom prst="rect">
            <a:avLst/>
          </a:prstGeom>
        </p:spPr>
        <p:txBody>
          <a:bodyPr vert="horz" wrap="square" lIns="0" tIns="13335" rIns="0" bIns="0" rtlCol="0">
            <a:spAutoFit/>
          </a:bodyPr>
          <a:lstStyle/>
          <a:p>
            <a:pPr marL="12700">
              <a:lnSpc>
                <a:spcPct val="100000"/>
              </a:lnSpc>
              <a:spcBef>
                <a:spcPts val="105"/>
              </a:spcBef>
            </a:pPr>
            <a:r>
              <a:rPr b="1" spc="-325" dirty="0">
                <a:solidFill>
                  <a:srgbClr val="FF0000"/>
                </a:solidFill>
                <a:latin typeface="Times New Roman" pitchFamily="18" charset="0"/>
                <a:cs typeface="Times New Roman" pitchFamily="18" charset="0"/>
              </a:rPr>
              <a:t>P</a:t>
            </a:r>
            <a:r>
              <a:rPr b="1" dirty="0">
                <a:solidFill>
                  <a:srgbClr val="FF0000"/>
                </a:solidFill>
                <a:latin typeface="Times New Roman" pitchFamily="18" charset="0"/>
                <a:cs typeface="Times New Roman" pitchFamily="18" charset="0"/>
              </a:rPr>
              <a:t>A</a:t>
            </a:r>
            <a:r>
              <a:rPr b="1" spc="-80" dirty="0">
                <a:solidFill>
                  <a:srgbClr val="FF0000"/>
                </a:solidFill>
                <a:latin typeface="Times New Roman" pitchFamily="18" charset="0"/>
                <a:cs typeface="Times New Roman" pitchFamily="18" charset="0"/>
              </a:rPr>
              <a:t>R</a:t>
            </a:r>
            <a:r>
              <a:rPr b="1" dirty="0">
                <a:solidFill>
                  <a:srgbClr val="FF0000"/>
                </a:solidFill>
                <a:latin typeface="Times New Roman" pitchFamily="18" charset="0"/>
                <a:cs typeface="Times New Roman" pitchFamily="18" charset="0"/>
              </a:rPr>
              <a:t>TICI</a:t>
            </a:r>
            <a:r>
              <a:rPr b="1" spc="-330" dirty="0">
                <a:solidFill>
                  <a:srgbClr val="FF0000"/>
                </a:solidFill>
                <a:latin typeface="Times New Roman" pitchFamily="18" charset="0"/>
                <a:cs typeface="Times New Roman" pitchFamily="18" charset="0"/>
              </a:rPr>
              <a:t>P</a:t>
            </a:r>
            <a:r>
              <a:rPr b="1" spc="-325" dirty="0">
                <a:solidFill>
                  <a:srgbClr val="FF0000"/>
                </a:solidFill>
                <a:latin typeface="Times New Roman" pitchFamily="18" charset="0"/>
                <a:cs typeface="Times New Roman" pitchFamily="18" charset="0"/>
              </a:rPr>
              <a:t>A</a:t>
            </a:r>
            <a:r>
              <a:rPr b="1" dirty="0">
                <a:solidFill>
                  <a:srgbClr val="FF0000"/>
                </a:solidFill>
                <a:latin typeface="Times New Roman" pitchFamily="18" charset="0"/>
                <a:cs typeface="Times New Roman" pitchFamily="18" charset="0"/>
              </a:rPr>
              <a:t>TION</a:t>
            </a:r>
          </a:p>
        </p:txBody>
      </p:sp>
      <p:sp>
        <p:nvSpPr>
          <p:cNvPr id="3" name="object 3"/>
          <p:cNvSpPr/>
          <p:nvPr/>
        </p:nvSpPr>
        <p:spPr>
          <a:xfrm>
            <a:off x="547116" y="1557527"/>
            <a:ext cx="4012691" cy="469849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10362" y="1590294"/>
            <a:ext cx="3886200" cy="4572000"/>
          </a:xfrm>
          <a:custGeom>
            <a:avLst/>
            <a:gdLst/>
            <a:ahLst/>
            <a:cxnLst/>
            <a:rect l="l" t="t" r="r" b="b"/>
            <a:pathLst>
              <a:path w="3886200" h="4572000">
                <a:moveTo>
                  <a:pt x="0" y="4572000"/>
                </a:moveTo>
                <a:lnTo>
                  <a:pt x="3886200" y="4572000"/>
                </a:lnTo>
                <a:lnTo>
                  <a:pt x="3886200" y="0"/>
                </a:lnTo>
                <a:lnTo>
                  <a:pt x="0" y="0"/>
                </a:lnTo>
                <a:lnTo>
                  <a:pt x="0" y="4572000"/>
                </a:lnTo>
                <a:close/>
              </a:path>
            </a:pathLst>
          </a:custGeom>
          <a:solidFill>
            <a:srgbClr val="7AA79D"/>
          </a:solidFill>
        </p:spPr>
        <p:txBody>
          <a:bodyPr wrap="square" lIns="0" tIns="0" rIns="0" bIns="0" rtlCol="0"/>
          <a:lstStyle/>
          <a:p>
            <a:endParaRPr/>
          </a:p>
        </p:txBody>
      </p:sp>
      <p:sp>
        <p:nvSpPr>
          <p:cNvPr id="6" name="object 6"/>
          <p:cNvSpPr/>
          <p:nvPr/>
        </p:nvSpPr>
        <p:spPr>
          <a:xfrm>
            <a:off x="586740" y="1566672"/>
            <a:ext cx="3933825" cy="4619625"/>
          </a:xfrm>
          <a:custGeom>
            <a:avLst/>
            <a:gdLst/>
            <a:ahLst/>
            <a:cxnLst/>
            <a:rect l="l" t="t" r="r" b="b"/>
            <a:pathLst>
              <a:path w="3933825" h="4619625">
                <a:moveTo>
                  <a:pt x="3909822" y="0"/>
                </a:moveTo>
                <a:lnTo>
                  <a:pt x="23621" y="0"/>
                </a:lnTo>
                <a:lnTo>
                  <a:pt x="14428" y="1851"/>
                </a:lnTo>
                <a:lnTo>
                  <a:pt x="6919" y="6905"/>
                </a:lnTo>
                <a:lnTo>
                  <a:pt x="1856" y="14412"/>
                </a:lnTo>
                <a:lnTo>
                  <a:pt x="0" y="23622"/>
                </a:lnTo>
                <a:lnTo>
                  <a:pt x="0" y="4595622"/>
                </a:lnTo>
                <a:lnTo>
                  <a:pt x="1856" y="4604815"/>
                </a:lnTo>
                <a:lnTo>
                  <a:pt x="6919" y="4612324"/>
                </a:lnTo>
                <a:lnTo>
                  <a:pt x="14428" y="4617387"/>
                </a:lnTo>
                <a:lnTo>
                  <a:pt x="23621" y="4619244"/>
                </a:lnTo>
                <a:lnTo>
                  <a:pt x="3909822" y="4619244"/>
                </a:lnTo>
                <a:lnTo>
                  <a:pt x="3919031" y="4617387"/>
                </a:lnTo>
                <a:lnTo>
                  <a:pt x="3926538" y="4612324"/>
                </a:lnTo>
                <a:lnTo>
                  <a:pt x="3931592" y="4604815"/>
                </a:lnTo>
                <a:lnTo>
                  <a:pt x="3931858" y="4603496"/>
                </a:lnTo>
                <a:lnTo>
                  <a:pt x="19278" y="4603496"/>
                </a:lnTo>
                <a:lnTo>
                  <a:pt x="15747" y="4599965"/>
                </a:lnTo>
                <a:lnTo>
                  <a:pt x="15747" y="19303"/>
                </a:lnTo>
                <a:lnTo>
                  <a:pt x="19278" y="15748"/>
                </a:lnTo>
                <a:lnTo>
                  <a:pt x="3931861" y="15748"/>
                </a:lnTo>
                <a:lnTo>
                  <a:pt x="3931592" y="14412"/>
                </a:lnTo>
                <a:lnTo>
                  <a:pt x="3926538" y="6905"/>
                </a:lnTo>
                <a:lnTo>
                  <a:pt x="3919031" y="1851"/>
                </a:lnTo>
                <a:lnTo>
                  <a:pt x="3909822" y="0"/>
                </a:lnTo>
                <a:close/>
              </a:path>
              <a:path w="3933825" h="4619625">
                <a:moveTo>
                  <a:pt x="3931861" y="15748"/>
                </a:moveTo>
                <a:lnTo>
                  <a:pt x="3914140" y="15748"/>
                </a:lnTo>
                <a:lnTo>
                  <a:pt x="3917696" y="19303"/>
                </a:lnTo>
                <a:lnTo>
                  <a:pt x="3917696" y="4599965"/>
                </a:lnTo>
                <a:lnTo>
                  <a:pt x="3914140" y="4603496"/>
                </a:lnTo>
                <a:lnTo>
                  <a:pt x="3931858" y="4603496"/>
                </a:lnTo>
                <a:lnTo>
                  <a:pt x="3933444" y="4595622"/>
                </a:lnTo>
                <a:lnTo>
                  <a:pt x="3933444" y="23622"/>
                </a:lnTo>
                <a:lnTo>
                  <a:pt x="3931861" y="15748"/>
                </a:lnTo>
                <a:close/>
              </a:path>
              <a:path w="3933825" h="4619625">
                <a:moveTo>
                  <a:pt x="3901948" y="31495"/>
                </a:moveTo>
                <a:lnTo>
                  <a:pt x="31495" y="31495"/>
                </a:lnTo>
                <a:lnTo>
                  <a:pt x="31495" y="4587748"/>
                </a:lnTo>
                <a:lnTo>
                  <a:pt x="3901948" y="4587748"/>
                </a:lnTo>
                <a:lnTo>
                  <a:pt x="3901948" y="4572000"/>
                </a:lnTo>
                <a:lnTo>
                  <a:pt x="47243" y="4572000"/>
                </a:lnTo>
                <a:lnTo>
                  <a:pt x="47243" y="47243"/>
                </a:lnTo>
                <a:lnTo>
                  <a:pt x="3901948" y="47243"/>
                </a:lnTo>
                <a:lnTo>
                  <a:pt x="3901948" y="31495"/>
                </a:lnTo>
                <a:close/>
              </a:path>
              <a:path w="3933825" h="4619625">
                <a:moveTo>
                  <a:pt x="3901948" y="47243"/>
                </a:moveTo>
                <a:lnTo>
                  <a:pt x="3886200" y="47243"/>
                </a:lnTo>
                <a:lnTo>
                  <a:pt x="3886200" y="4572000"/>
                </a:lnTo>
                <a:lnTo>
                  <a:pt x="3901948" y="4572000"/>
                </a:lnTo>
                <a:lnTo>
                  <a:pt x="3901948" y="47243"/>
                </a:lnTo>
                <a:close/>
              </a:path>
            </a:pathLst>
          </a:custGeom>
          <a:solidFill>
            <a:srgbClr val="B85B21"/>
          </a:solidFill>
        </p:spPr>
        <p:txBody>
          <a:bodyPr wrap="square" lIns="0" tIns="0" rIns="0" bIns="0" rtlCol="0"/>
          <a:lstStyle/>
          <a:p>
            <a:endParaRPr/>
          </a:p>
        </p:txBody>
      </p:sp>
      <p:sp>
        <p:nvSpPr>
          <p:cNvPr id="7" name="object 7"/>
          <p:cNvSpPr txBox="1"/>
          <p:nvPr/>
        </p:nvSpPr>
        <p:spPr>
          <a:xfrm>
            <a:off x="688340" y="1538681"/>
            <a:ext cx="3811652" cy="4269759"/>
          </a:xfrm>
          <a:prstGeom prst="rect">
            <a:avLst/>
          </a:prstGeom>
        </p:spPr>
        <p:txBody>
          <a:bodyPr vert="horz" wrap="square" lIns="0" tIns="88265" rIns="0" bIns="0" rtlCol="0">
            <a:spAutoFit/>
          </a:bodyPr>
          <a:lstStyle/>
          <a:p>
            <a:pPr marL="332740" marR="108585" indent="-320040">
              <a:lnSpc>
                <a:spcPct val="80000"/>
              </a:lnSpc>
              <a:spcBef>
                <a:spcPts val="695"/>
              </a:spcBef>
              <a:buClr>
                <a:srgbClr val="DD8046"/>
              </a:buClr>
              <a:buSzPct val="60000"/>
              <a:buFont typeface="Wingdings"/>
              <a:buChar char=""/>
              <a:tabLst>
                <a:tab pos="332740" algn="l"/>
                <a:tab pos="333375" algn="l"/>
              </a:tabLst>
            </a:pPr>
            <a:r>
              <a:rPr sz="2500" spc="-5" dirty="0">
                <a:latin typeface="Times New Roman" pitchFamily="18" charset="0"/>
                <a:cs typeface="Times New Roman" pitchFamily="18" charset="0"/>
              </a:rPr>
              <a:t>Health educator should  encourage people to  participate in the  program</a:t>
            </a:r>
            <a:endParaRPr sz="2500" dirty="0">
              <a:latin typeface="Times New Roman" pitchFamily="18" charset="0"/>
              <a:cs typeface="Times New Roman" pitchFamily="18" charset="0"/>
            </a:endParaRPr>
          </a:p>
          <a:p>
            <a:pPr marL="332740" marR="197485" indent="-320040">
              <a:lnSpc>
                <a:spcPct val="80000"/>
              </a:lnSpc>
              <a:spcBef>
                <a:spcPts val="700"/>
              </a:spcBef>
              <a:buClr>
                <a:srgbClr val="DD8046"/>
              </a:buClr>
              <a:buSzPct val="60000"/>
              <a:buFont typeface="Wingdings"/>
              <a:buChar char=""/>
              <a:tabLst>
                <a:tab pos="332740" algn="l"/>
                <a:tab pos="333375" algn="l"/>
              </a:tabLst>
            </a:pPr>
            <a:r>
              <a:rPr sz="2500" spc="-5" dirty="0">
                <a:latin typeface="Times New Roman" pitchFamily="18" charset="0"/>
                <a:cs typeface="Times New Roman" pitchFamily="18" charset="0"/>
              </a:rPr>
              <a:t>Once </a:t>
            </a:r>
            <a:r>
              <a:rPr sz="2500" dirty="0">
                <a:latin typeface="Times New Roman" pitchFamily="18" charset="0"/>
                <a:cs typeface="Times New Roman" pitchFamily="18" charset="0"/>
              </a:rPr>
              <a:t>the people </a:t>
            </a:r>
            <a:r>
              <a:rPr sz="2500" spc="-5" dirty="0">
                <a:latin typeface="Times New Roman" pitchFamily="18" charset="0"/>
                <a:cs typeface="Times New Roman" pitchFamily="18" charset="0"/>
              </a:rPr>
              <a:t>are  given a chance to</a:t>
            </a:r>
            <a:r>
              <a:rPr sz="2500" spc="-30" dirty="0">
                <a:latin typeface="Times New Roman" pitchFamily="18" charset="0"/>
                <a:cs typeface="Times New Roman" pitchFamily="18" charset="0"/>
              </a:rPr>
              <a:t> </a:t>
            </a:r>
            <a:r>
              <a:rPr sz="2500" spc="-5" dirty="0">
                <a:latin typeface="Times New Roman" pitchFamily="18" charset="0"/>
                <a:cs typeface="Times New Roman" pitchFamily="18" charset="0"/>
              </a:rPr>
              <a:t>take  part in the program it  leads to their  acceptance of the  program</a:t>
            </a:r>
            <a:endParaRPr sz="2500" dirty="0">
              <a:latin typeface="Times New Roman" pitchFamily="18" charset="0"/>
              <a:cs typeface="Times New Roman" pitchFamily="18" charset="0"/>
            </a:endParaRPr>
          </a:p>
          <a:p>
            <a:pPr marL="332740" marR="5080" indent="-320040">
              <a:lnSpc>
                <a:spcPct val="80000"/>
              </a:lnSpc>
              <a:spcBef>
                <a:spcPts val="695"/>
              </a:spcBef>
              <a:buClr>
                <a:srgbClr val="DD8046"/>
              </a:buClr>
              <a:buSzPct val="60000"/>
              <a:buFont typeface="Wingdings"/>
              <a:buChar char=""/>
              <a:tabLst>
                <a:tab pos="332740" algn="l"/>
                <a:tab pos="333375" algn="l"/>
              </a:tabLst>
            </a:pPr>
            <a:r>
              <a:rPr sz="2500" spc="-5" dirty="0">
                <a:latin typeface="Times New Roman" pitchFamily="18" charset="0"/>
                <a:cs typeface="Times New Roman" pitchFamily="18" charset="0"/>
              </a:rPr>
              <a:t>Methods like group  discussion, panel  discussions etc.</a:t>
            </a:r>
            <a:r>
              <a:rPr sz="2500" spc="-20" dirty="0">
                <a:latin typeface="Times New Roman" pitchFamily="18" charset="0"/>
                <a:cs typeface="Times New Roman" pitchFamily="18" charset="0"/>
              </a:rPr>
              <a:t> </a:t>
            </a:r>
            <a:r>
              <a:rPr sz="2500" spc="-5" dirty="0">
                <a:latin typeface="Times New Roman" pitchFamily="18" charset="0"/>
                <a:cs typeface="Times New Roman" pitchFamily="18" charset="0"/>
              </a:rPr>
              <a:t>provide  opportunities for  </a:t>
            </a:r>
            <a:r>
              <a:rPr sz="2500" spc="-15" dirty="0">
                <a:latin typeface="Times New Roman" pitchFamily="18" charset="0"/>
                <a:cs typeface="Times New Roman" pitchFamily="18" charset="0"/>
              </a:rPr>
              <a:t>people’s</a:t>
            </a:r>
            <a:r>
              <a:rPr sz="2500" spc="-20" dirty="0">
                <a:latin typeface="Times New Roman" pitchFamily="18" charset="0"/>
                <a:cs typeface="Times New Roman" pitchFamily="18" charset="0"/>
              </a:rPr>
              <a:t> </a:t>
            </a:r>
            <a:r>
              <a:rPr sz="2500" spc="-10" dirty="0">
                <a:latin typeface="Times New Roman" pitchFamily="18" charset="0"/>
                <a:cs typeface="Times New Roman" pitchFamily="18" charset="0"/>
              </a:rPr>
              <a:t>participation</a:t>
            </a:r>
            <a:endParaRPr sz="2500" dirty="0">
              <a:latin typeface="Times New Roman" pitchFamily="18" charset="0"/>
              <a:cs typeface="Times New Roman" pitchFamily="18" charset="0"/>
            </a:endParaRPr>
          </a:p>
        </p:txBody>
      </p:sp>
      <p:sp>
        <p:nvSpPr>
          <p:cNvPr id="8" name="object 8"/>
          <p:cNvSpPr/>
          <p:nvPr/>
        </p:nvSpPr>
        <p:spPr>
          <a:xfrm>
            <a:off x="4844796" y="1981200"/>
            <a:ext cx="3886200" cy="304647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7784" y="363944"/>
            <a:ext cx="3771746"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MOTI</a:t>
            </a:r>
            <a:r>
              <a:rPr b="1" spc="-330" dirty="0">
                <a:solidFill>
                  <a:srgbClr val="FF0000"/>
                </a:solidFill>
                <a:latin typeface="Times New Roman" pitchFamily="18" charset="0"/>
                <a:cs typeface="Times New Roman" pitchFamily="18" charset="0"/>
              </a:rPr>
              <a:t>V</a:t>
            </a:r>
            <a:r>
              <a:rPr b="1" spc="-325" dirty="0">
                <a:solidFill>
                  <a:srgbClr val="FF0000"/>
                </a:solidFill>
                <a:latin typeface="Times New Roman" pitchFamily="18" charset="0"/>
                <a:cs typeface="Times New Roman" pitchFamily="18" charset="0"/>
              </a:rPr>
              <a:t>A</a:t>
            </a:r>
            <a:r>
              <a:rPr b="1" dirty="0">
                <a:solidFill>
                  <a:srgbClr val="FF0000"/>
                </a:solidFill>
                <a:latin typeface="Times New Roman" pitchFamily="18" charset="0"/>
                <a:cs typeface="Times New Roman" pitchFamily="18" charset="0"/>
              </a:rPr>
              <a:t>TION</a:t>
            </a:r>
          </a:p>
        </p:txBody>
      </p:sp>
      <p:sp>
        <p:nvSpPr>
          <p:cNvPr id="3" name="object 3"/>
          <p:cNvSpPr/>
          <p:nvPr/>
        </p:nvSpPr>
        <p:spPr>
          <a:xfrm>
            <a:off x="610362" y="1590293"/>
            <a:ext cx="3886200" cy="5268595"/>
          </a:xfrm>
          <a:custGeom>
            <a:avLst/>
            <a:gdLst/>
            <a:ahLst/>
            <a:cxnLst/>
            <a:rect l="l" t="t" r="r" b="b"/>
            <a:pathLst>
              <a:path w="3886200" h="5268595">
                <a:moveTo>
                  <a:pt x="0" y="5268468"/>
                </a:moveTo>
                <a:lnTo>
                  <a:pt x="3886200" y="5268468"/>
                </a:lnTo>
                <a:lnTo>
                  <a:pt x="3886200" y="0"/>
                </a:lnTo>
                <a:lnTo>
                  <a:pt x="0" y="0"/>
                </a:lnTo>
                <a:lnTo>
                  <a:pt x="0" y="5268468"/>
                </a:lnTo>
                <a:close/>
              </a:path>
            </a:pathLst>
          </a:custGeom>
          <a:solidFill>
            <a:srgbClr val="D7B15C"/>
          </a:solidFill>
        </p:spPr>
        <p:txBody>
          <a:bodyPr wrap="square" lIns="0" tIns="0" rIns="0" bIns="0" rtlCol="0"/>
          <a:lstStyle/>
          <a:p>
            <a:endParaRPr/>
          </a:p>
        </p:txBody>
      </p:sp>
      <p:sp>
        <p:nvSpPr>
          <p:cNvPr id="4" name="object 4"/>
          <p:cNvSpPr/>
          <p:nvPr/>
        </p:nvSpPr>
        <p:spPr>
          <a:xfrm>
            <a:off x="610362" y="1590293"/>
            <a:ext cx="3886200" cy="5268595"/>
          </a:xfrm>
          <a:custGeom>
            <a:avLst/>
            <a:gdLst/>
            <a:ahLst/>
            <a:cxnLst/>
            <a:rect l="l" t="t" r="r" b="b"/>
            <a:pathLst>
              <a:path w="3886200" h="5268595">
                <a:moveTo>
                  <a:pt x="0" y="5268468"/>
                </a:moveTo>
                <a:lnTo>
                  <a:pt x="3886200" y="5268468"/>
                </a:lnTo>
                <a:lnTo>
                  <a:pt x="3886200" y="0"/>
                </a:lnTo>
                <a:lnTo>
                  <a:pt x="0" y="0"/>
                </a:lnTo>
                <a:lnTo>
                  <a:pt x="0" y="5268468"/>
                </a:lnTo>
                <a:close/>
              </a:path>
            </a:pathLst>
          </a:custGeom>
          <a:ln w="19812">
            <a:solidFill>
              <a:srgbClr val="9E8241"/>
            </a:solidFill>
          </a:ln>
        </p:spPr>
        <p:txBody>
          <a:bodyPr wrap="square" lIns="0" tIns="0" rIns="0" bIns="0" rtlCol="0"/>
          <a:lstStyle/>
          <a:p>
            <a:endParaRPr/>
          </a:p>
        </p:txBody>
      </p:sp>
      <p:sp>
        <p:nvSpPr>
          <p:cNvPr id="5" name="object 5"/>
          <p:cNvSpPr txBox="1"/>
          <p:nvPr/>
        </p:nvSpPr>
        <p:spPr>
          <a:xfrm>
            <a:off x="688340" y="1538681"/>
            <a:ext cx="3681095" cy="4851400"/>
          </a:xfrm>
          <a:prstGeom prst="rect">
            <a:avLst/>
          </a:prstGeom>
        </p:spPr>
        <p:txBody>
          <a:bodyPr vert="horz" wrap="square" lIns="0" tIns="88265" rIns="0" bIns="0" rtlCol="0">
            <a:spAutoFit/>
          </a:bodyPr>
          <a:lstStyle/>
          <a:p>
            <a:pPr marL="332740" marR="5080" indent="-320040">
              <a:lnSpc>
                <a:spcPct val="80000"/>
              </a:lnSpc>
              <a:spcBef>
                <a:spcPts val="695"/>
              </a:spcBef>
              <a:buClr>
                <a:srgbClr val="DD8046"/>
              </a:buClr>
              <a:buSzPct val="60000"/>
              <a:buFont typeface="Wingdings"/>
              <a:buChar char=""/>
              <a:tabLst>
                <a:tab pos="332740" algn="l"/>
                <a:tab pos="333375" algn="l"/>
              </a:tabLst>
            </a:pPr>
            <a:r>
              <a:rPr sz="2500" spc="-5" dirty="0">
                <a:latin typeface="Times New Roman" pitchFamily="18" charset="0"/>
                <a:cs typeface="Times New Roman" pitchFamily="18" charset="0"/>
              </a:rPr>
              <a:t>“the fundamental </a:t>
            </a:r>
            <a:r>
              <a:rPr sz="2500" spc="-10" dirty="0">
                <a:latin typeface="Times New Roman" pitchFamily="18" charset="0"/>
                <a:cs typeface="Times New Roman" pitchFamily="18" charset="0"/>
              </a:rPr>
              <a:t>desire  </a:t>
            </a:r>
            <a:r>
              <a:rPr sz="2500" spc="-5" dirty="0">
                <a:latin typeface="Times New Roman" pitchFamily="18" charset="0"/>
                <a:cs typeface="Times New Roman" pitchFamily="18" charset="0"/>
              </a:rPr>
              <a:t>for learning </a:t>
            </a:r>
            <a:r>
              <a:rPr sz="2500" spc="-10" dirty="0">
                <a:latin typeface="Times New Roman" pitchFamily="18" charset="0"/>
                <a:cs typeface="Times New Roman" pitchFamily="18" charset="0"/>
              </a:rPr>
              <a:t>in </a:t>
            </a:r>
            <a:r>
              <a:rPr sz="2500" spc="-5" dirty="0">
                <a:latin typeface="Times New Roman" pitchFamily="18" charset="0"/>
                <a:cs typeface="Times New Roman" pitchFamily="18" charset="0"/>
              </a:rPr>
              <a:t>an  </a:t>
            </a:r>
            <a:r>
              <a:rPr sz="2500" spc="-10" dirty="0">
                <a:latin typeface="Times New Roman" pitchFamily="18" charset="0"/>
                <a:cs typeface="Times New Roman" pitchFamily="18" charset="0"/>
              </a:rPr>
              <a:t>individual”</a:t>
            </a:r>
            <a:endParaRPr sz="2500" dirty="0">
              <a:latin typeface="Times New Roman" pitchFamily="18" charset="0"/>
              <a:cs typeface="Times New Roman" pitchFamily="18" charset="0"/>
            </a:endParaRPr>
          </a:p>
          <a:p>
            <a:pPr marL="332740" marR="165100" indent="-320040">
              <a:lnSpc>
                <a:spcPct val="80000"/>
              </a:lnSpc>
              <a:spcBef>
                <a:spcPts val="700"/>
              </a:spcBef>
              <a:buClr>
                <a:srgbClr val="DD8046"/>
              </a:buClr>
              <a:buSzPct val="60000"/>
              <a:buFont typeface="Wingdings"/>
              <a:buChar char=""/>
              <a:tabLst>
                <a:tab pos="332740" algn="l"/>
                <a:tab pos="333375" algn="l"/>
              </a:tabLst>
            </a:pPr>
            <a:r>
              <a:rPr sz="2500" spc="-5" dirty="0">
                <a:latin typeface="Times New Roman" pitchFamily="18" charset="0"/>
                <a:cs typeface="Times New Roman" pitchFamily="18" charset="0"/>
              </a:rPr>
              <a:t>Health education can  be facilitated by the  motivation provided by  the desire to achieve  individual</a:t>
            </a:r>
            <a:r>
              <a:rPr sz="2500" spc="-30" dirty="0">
                <a:latin typeface="Times New Roman" pitchFamily="18" charset="0"/>
                <a:cs typeface="Times New Roman" pitchFamily="18" charset="0"/>
              </a:rPr>
              <a:t> </a:t>
            </a:r>
            <a:r>
              <a:rPr sz="2500" spc="-5" dirty="0">
                <a:latin typeface="Times New Roman" pitchFamily="18" charset="0"/>
                <a:cs typeface="Times New Roman" pitchFamily="18" charset="0"/>
              </a:rPr>
              <a:t>goals</a:t>
            </a:r>
            <a:endParaRPr sz="2500" dirty="0">
              <a:latin typeface="Times New Roman" pitchFamily="18" charset="0"/>
              <a:cs typeface="Times New Roman" pitchFamily="18" charset="0"/>
            </a:endParaRPr>
          </a:p>
          <a:p>
            <a:pPr marL="332740" marR="148590" indent="-320040">
              <a:lnSpc>
                <a:spcPct val="80000"/>
              </a:lnSpc>
              <a:spcBef>
                <a:spcPts val="695"/>
              </a:spcBef>
              <a:buClr>
                <a:srgbClr val="DD8046"/>
              </a:buClr>
              <a:buSzPct val="60000"/>
              <a:buFont typeface="Wingdings"/>
              <a:buChar char=""/>
              <a:tabLst>
                <a:tab pos="332740" algn="l"/>
                <a:tab pos="333375" algn="l"/>
              </a:tabLst>
            </a:pPr>
            <a:r>
              <a:rPr sz="2500" spc="-5" dirty="0">
                <a:latin typeface="Times New Roman" pitchFamily="18" charset="0"/>
                <a:cs typeface="Times New Roman" pitchFamily="18" charset="0"/>
              </a:rPr>
              <a:t>Eg:-for a </a:t>
            </a:r>
            <a:r>
              <a:rPr sz="2500" spc="-15" dirty="0">
                <a:latin typeface="Times New Roman" pitchFamily="18" charset="0"/>
                <a:cs typeface="Times New Roman" pitchFamily="18" charset="0"/>
              </a:rPr>
              <a:t>teenager,  </a:t>
            </a:r>
            <a:r>
              <a:rPr sz="2500" spc="-5" dirty="0">
                <a:latin typeface="Times New Roman" pitchFamily="18" charset="0"/>
                <a:cs typeface="Times New Roman" pitchFamily="18" charset="0"/>
              </a:rPr>
              <a:t>esthetics might be a  motive to take care of  his teeth whereas </a:t>
            </a:r>
            <a:r>
              <a:rPr sz="2500" dirty="0">
                <a:latin typeface="Times New Roman" pitchFamily="18" charset="0"/>
                <a:cs typeface="Times New Roman" pitchFamily="18" charset="0"/>
              </a:rPr>
              <a:t>for  </a:t>
            </a:r>
            <a:r>
              <a:rPr sz="2500" spc="-5" dirty="0">
                <a:latin typeface="Times New Roman" pitchFamily="18" charset="0"/>
                <a:cs typeface="Times New Roman" pitchFamily="18" charset="0"/>
              </a:rPr>
              <a:t>an adult, the</a:t>
            </a:r>
            <a:r>
              <a:rPr sz="2500" spc="-40" dirty="0">
                <a:latin typeface="Times New Roman" pitchFamily="18" charset="0"/>
                <a:cs typeface="Times New Roman" pitchFamily="18" charset="0"/>
              </a:rPr>
              <a:t> </a:t>
            </a:r>
            <a:r>
              <a:rPr sz="2500" spc="-5" dirty="0">
                <a:latin typeface="Times New Roman" pitchFamily="18" charset="0"/>
                <a:cs typeface="Times New Roman" pitchFamily="18" charset="0"/>
              </a:rPr>
              <a:t>expenses  of undergoing  restorative</a:t>
            </a:r>
            <a:r>
              <a:rPr sz="2500" spc="5" dirty="0">
                <a:latin typeface="Times New Roman" pitchFamily="18" charset="0"/>
                <a:cs typeface="Times New Roman" pitchFamily="18" charset="0"/>
              </a:rPr>
              <a:t> </a:t>
            </a:r>
            <a:r>
              <a:rPr sz="2500" spc="-5" dirty="0">
                <a:latin typeface="Times New Roman" pitchFamily="18" charset="0"/>
                <a:cs typeface="Times New Roman" pitchFamily="18" charset="0"/>
              </a:rPr>
              <a:t>care</a:t>
            </a:r>
            <a:endParaRPr sz="2500" dirty="0">
              <a:latin typeface="Times New Roman" pitchFamily="18" charset="0"/>
              <a:cs typeface="Times New Roman" pitchFamily="18" charset="0"/>
            </a:endParaRPr>
          </a:p>
        </p:txBody>
      </p:sp>
      <p:sp>
        <p:nvSpPr>
          <p:cNvPr id="6" name="object 6"/>
          <p:cNvSpPr/>
          <p:nvPr/>
        </p:nvSpPr>
        <p:spPr>
          <a:xfrm>
            <a:off x="4997570" y="2059027"/>
            <a:ext cx="3590199" cy="378398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7704" y="363944"/>
            <a:ext cx="5296116"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COMPREHENSION</a:t>
            </a:r>
          </a:p>
        </p:txBody>
      </p:sp>
      <p:sp>
        <p:nvSpPr>
          <p:cNvPr id="3" name="object 3"/>
          <p:cNvSpPr txBox="1"/>
          <p:nvPr/>
        </p:nvSpPr>
        <p:spPr>
          <a:xfrm>
            <a:off x="688340" y="1531061"/>
            <a:ext cx="3680460" cy="5021118"/>
          </a:xfrm>
          <a:prstGeom prst="rect">
            <a:avLst/>
          </a:prstGeom>
        </p:spPr>
        <p:txBody>
          <a:bodyPr vert="horz" wrap="square" lIns="0" tIns="95250" rIns="0" bIns="0" rtlCol="0">
            <a:spAutoFit/>
          </a:bodyPr>
          <a:lstStyle/>
          <a:p>
            <a:pPr marL="332740" marR="156210" indent="-320040">
              <a:lnSpc>
                <a:spcPct val="80000"/>
              </a:lnSpc>
              <a:spcBef>
                <a:spcPts val="750"/>
              </a:spcBef>
              <a:buSzPct val="59259"/>
              <a:buFont typeface="Wingdings" pitchFamily="2" charset="2"/>
              <a:buChar char="Ø"/>
              <a:tabLst>
                <a:tab pos="332740" algn="l"/>
                <a:tab pos="333375" algn="l"/>
              </a:tabLst>
            </a:pPr>
            <a:r>
              <a:rPr sz="2700" dirty="0">
                <a:latin typeface="Times New Roman" pitchFamily="18" charset="0"/>
                <a:cs typeface="Times New Roman" pitchFamily="18" charset="0"/>
              </a:rPr>
              <a:t>Level of</a:t>
            </a:r>
            <a:r>
              <a:rPr sz="2700" spc="-50" dirty="0">
                <a:latin typeface="Times New Roman" pitchFamily="18" charset="0"/>
                <a:cs typeface="Times New Roman" pitchFamily="18" charset="0"/>
              </a:rPr>
              <a:t> </a:t>
            </a:r>
            <a:r>
              <a:rPr sz="2700" spc="-5" dirty="0">
                <a:latin typeface="Times New Roman" pitchFamily="18" charset="0"/>
                <a:cs typeface="Times New Roman" pitchFamily="18" charset="0"/>
              </a:rPr>
              <a:t>understating  </a:t>
            </a:r>
            <a:r>
              <a:rPr sz="2700" dirty="0">
                <a:latin typeface="Times New Roman" pitchFamily="18" charset="0"/>
                <a:cs typeface="Times New Roman" pitchFamily="18" charset="0"/>
              </a:rPr>
              <a:t>of </a:t>
            </a:r>
            <a:r>
              <a:rPr sz="2700" spc="-5" dirty="0">
                <a:latin typeface="Times New Roman" pitchFamily="18" charset="0"/>
                <a:cs typeface="Times New Roman" pitchFamily="18" charset="0"/>
              </a:rPr>
              <a:t>the people who  </a:t>
            </a:r>
            <a:r>
              <a:rPr sz="2700" dirty="0">
                <a:latin typeface="Times New Roman" pitchFamily="18" charset="0"/>
                <a:cs typeface="Times New Roman" pitchFamily="18" charset="0"/>
              </a:rPr>
              <a:t>receive the </a:t>
            </a:r>
            <a:r>
              <a:rPr sz="2700" spc="-5" dirty="0">
                <a:latin typeface="Times New Roman" pitchFamily="18" charset="0"/>
                <a:cs typeface="Times New Roman" pitchFamily="18" charset="0"/>
              </a:rPr>
              <a:t>health  education</a:t>
            </a:r>
            <a:endParaRPr sz="2700" dirty="0">
              <a:latin typeface="Times New Roman" pitchFamily="18" charset="0"/>
              <a:cs typeface="Times New Roman" pitchFamily="18" charset="0"/>
            </a:endParaRPr>
          </a:p>
          <a:p>
            <a:pPr marL="332740" marR="5080" indent="-320040">
              <a:lnSpc>
                <a:spcPct val="80000"/>
              </a:lnSpc>
              <a:spcBef>
                <a:spcPts val="695"/>
              </a:spcBef>
              <a:buSzPct val="59259"/>
              <a:buFont typeface="Wingdings" pitchFamily="2" charset="2"/>
              <a:buChar char="Ø"/>
              <a:tabLst>
                <a:tab pos="332740" algn="l"/>
                <a:tab pos="333375" algn="l"/>
              </a:tabLst>
            </a:pPr>
            <a:r>
              <a:rPr sz="2700" spc="-5" dirty="0">
                <a:latin typeface="Times New Roman" pitchFamily="18" charset="0"/>
                <a:cs typeface="Times New Roman" pitchFamily="18" charset="0"/>
              </a:rPr>
              <a:t>Should </a:t>
            </a:r>
            <a:r>
              <a:rPr sz="2700" dirty="0">
                <a:latin typeface="Times New Roman" pitchFamily="18" charset="0"/>
                <a:cs typeface="Times New Roman" pitchFamily="18" charset="0"/>
              </a:rPr>
              <a:t>first</a:t>
            </a:r>
            <a:r>
              <a:rPr sz="2700" spc="-40" dirty="0">
                <a:latin typeface="Times New Roman" pitchFamily="18" charset="0"/>
                <a:cs typeface="Times New Roman" pitchFamily="18" charset="0"/>
              </a:rPr>
              <a:t> </a:t>
            </a:r>
            <a:r>
              <a:rPr sz="2700" spc="-5" dirty="0">
                <a:latin typeface="Times New Roman" pitchFamily="18" charset="0"/>
                <a:cs typeface="Times New Roman" pitchFamily="18" charset="0"/>
              </a:rPr>
              <a:t>determine  the level </a:t>
            </a:r>
            <a:r>
              <a:rPr sz="2700" dirty="0">
                <a:latin typeface="Times New Roman" pitchFamily="18" charset="0"/>
                <a:cs typeface="Times New Roman" pitchFamily="18" charset="0"/>
              </a:rPr>
              <a:t>of </a:t>
            </a:r>
            <a:r>
              <a:rPr sz="2700" spc="-5" dirty="0">
                <a:latin typeface="Times New Roman" pitchFamily="18" charset="0"/>
                <a:cs typeface="Times New Roman" pitchFamily="18" charset="0"/>
              </a:rPr>
              <a:t>literacy  and understanding </a:t>
            </a:r>
            <a:r>
              <a:rPr sz="2700" dirty="0">
                <a:latin typeface="Times New Roman" pitchFamily="18" charset="0"/>
                <a:cs typeface="Times New Roman" pitchFamily="18" charset="0"/>
              </a:rPr>
              <a:t>of  the </a:t>
            </a:r>
            <a:r>
              <a:rPr sz="2700" spc="-5" dirty="0">
                <a:latin typeface="Times New Roman" pitchFamily="18" charset="0"/>
                <a:cs typeface="Times New Roman" pitchFamily="18" charset="0"/>
              </a:rPr>
              <a:t>audience and </a:t>
            </a:r>
            <a:r>
              <a:rPr sz="2700" dirty="0">
                <a:latin typeface="Times New Roman" pitchFamily="18" charset="0"/>
                <a:cs typeface="Times New Roman" pitchFamily="18" charset="0"/>
              </a:rPr>
              <a:t>act  accordingly</a:t>
            </a:r>
          </a:p>
          <a:p>
            <a:pPr marL="332740" marR="119380" indent="-320040">
              <a:lnSpc>
                <a:spcPct val="80000"/>
              </a:lnSpc>
              <a:spcBef>
                <a:spcPts val="700"/>
              </a:spcBef>
              <a:buSzPct val="59259"/>
              <a:buFont typeface="Wingdings" pitchFamily="2" charset="2"/>
              <a:buChar char="Ø"/>
              <a:tabLst>
                <a:tab pos="332740" algn="l"/>
                <a:tab pos="333375" algn="l"/>
              </a:tabLst>
            </a:pPr>
            <a:r>
              <a:rPr sz="2700" spc="-5" dirty="0">
                <a:latin typeface="Times New Roman" pitchFamily="18" charset="0"/>
                <a:cs typeface="Times New Roman" pitchFamily="18" charset="0"/>
              </a:rPr>
              <a:t>words </a:t>
            </a:r>
            <a:r>
              <a:rPr sz="2700" dirty="0">
                <a:latin typeface="Times New Roman" pitchFamily="18" charset="0"/>
                <a:cs typeface="Times New Roman" pitchFamily="18" charset="0"/>
              </a:rPr>
              <a:t>that </a:t>
            </a:r>
            <a:r>
              <a:rPr sz="2700" spc="-5" dirty="0">
                <a:latin typeface="Times New Roman" pitchFamily="18" charset="0"/>
                <a:cs typeface="Times New Roman" pitchFamily="18" charset="0"/>
              </a:rPr>
              <a:t>are  </a:t>
            </a:r>
            <a:r>
              <a:rPr sz="2700" dirty="0">
                <a:latin typeface="Times New Roman" pitchFamily="18" charset="0"/>
                <a:cs typeface="Times New Roman" pitchFamily="18" charset="0"/>
              </a:rPr>
              <a:t>strange </a:t>
            </a:r>
            <a:r>
              <a:rPr sz="2700" spc="-5" dirty="0">
                <a:latin typeface="Times New Roman" pitchFamily="18" charset="0"/>
                <a:cs typeface="Times New Roman" pitchFamily="18" charset="0"/>
              </a:rPr>
              <a:t>or new </a:t>
            </a:r>
            <a:r>
              <a:rPr sz="2700" dirty="0">
                <a:latin typeface="Times New Roman" pitchFamily="18" charset="0"/>
                <a:cs typeface="Times New Roman" pitchFamily="18" charset="0"/>
              </a:rPr>
              <a:t>to</a:t>
            </a:r>
            <a:r>
              <a:rPr sz="2700" spc="-85" dirty="0">
                <a:latin typeface="Times New Roman" pitchFamily="18" charset="0"/>
                <a:cs typeface="Times New Roman" pitchFamily="18" charset="0"/>
              </a:rPr>
              <a:t> </a:t>
            </a: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people should </a:t>
            </a:r>
            <a:r>
              <a:rPr sz="2700" dirty="0">
                <a:latin typeface="Times New Roman" pitchFamily="18" charset="0"/>
                <a:cs typeface="Times New Roman" pitchFamily="18" charset="0"/>
              </a:rPr>
              <a:t>not </a:t>
            </a:r>
            <a:r>
              <a:rPr sz="2700" spc="-5" dirty="0">
                <a:latin typeface="Times New Roman" pitchFamily="18" charset="0"/>
                <a:cs typeface="Times New Roman" pitchFamily="18" charset="0"/>
              </a:rPr>
              <a:t>be  </a:t>
            </a:r>
            <a:r>
              <a:rPr sz="2700" dirty="0">
                <a:latin typeface="Times New Roman" pitchFamily="18" charset="0"/>
                <a:cs typeface="Times New Roman" pitchFamily="18" charset="0"/>
              </a:rPr>
              <a:t>used</a:t>
            </a:r>
          </a:p>
          <a:p>
            <a:pPr marL="332740" marR="807085" indent="-320040">
              <a:lnSpc>
                <a:spcPts val="2590"/>
              </a:lnSpc>
              <a:spcBef>
                <a:spcPts val="690"/>
              </a:spcBef>
              <a:buSzPct val="59259"/>
              <a:buFont typeface="Wingdings" pitchFamily="2" charset="2"/>
              <a:buChar char="Ø"/>
              <a:tabLst>
                <a:tab pos="332740" algn="l"/>
                <a:tab pos="333375" algn="l"/>
              </a:tabLst>
            </a:pPr>
            <a:r>
              <a:rPr sz="2700" spc="-5" dirty="0">
                <a:latin typeface="Times New Roman" pitchFamily="18" charset="0"/>
                <a:cs typeface="Times New Roman" pitchFamily="18" charset="0"/>
              </a:rPr>
              <a:t>Use of </a:t>
            </a:r>
            <a:r>
              <a:rPr sz="2700" dirty="0">
                <a:latin typeface="Times New Roman" pitchFamily="18" charset="0"/>
                <a:cs typeface="Times New Roman" pitchFamily="18" charset="0"/>
              </a:rPr>
              <a:t>technical  terms </a:t>
            </a:r>
            <a:r>
              <a:rPr sz="2700" spc="-5" dirty="0">
                <a:latin typeface="Times New Roman" pitchFamily="18" charset="0"/>
                <a:cs typeface="Times New Roman" pitchFamily="18" charset="0"/>
              </a:rPr>
              <a:t>or</a:t>
            </a:r>
            <a:r>
              <a:rPr sz="2700" spc="-75" dirty="0">
                <a:latin typeface="Times New Roman" pitchFamily="18" charset="0"/>
                <a:cs typeface="Times New Roman" pitchFamily="18" charset="0"/>
              </a:rPr>
              <a:t> </a:t>
            </a:r>
            <a:r>
              <a:rPr sz="2700" spc="-5" dirty="0">
                <a:latin typeface="Times New Roman" pitchFamily="18" charset="0"/>
                <a:cs typeface="Times New Roman" pitchFamily="18" charset="0"/>
              </a:rPr>
              <a:t>medical</a:t>
            </a:r>
            <a:endParaRPr sz="2700" dirty="0">
              <a:latin typeface="Times New Roman" pitchFamily="18" charset="0"/>
              <a:cs typeface="Times New Roman" pitchFamily="18" charset="0"/>
            </a:endParaRPr>
          </a:p>
        </p:txBody>
      </p:sp>
      <p:sp>
        <p:nvSpPr>
          <p:cNvPr id="4" name="object 4"/>
          <p:cNvSpPr/>
          <p:nvPr/>
        </p:nvSpPr>
        <p:spPr>
          <a:xfrm>
            <a:off x="4888991" y="1589532"/>
            <a:ext cx="3799332" cy="4572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2648" y="1600200"/>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E8D19D"/>
          </a:solidFill>
        </p:spPr>
        <p:txBody>
          <a:bodyPr wrap="square" lIns="0" tIns="0" rIns="0" bIns="0" rtlCol="0"/>
          <a:lstStyle/>
          <a:p>
            <a:endParaRPr/>
          </a:p>
        </p:txBody>
      </p:sp>
      <p:sp>
        <p:nvSpPr>
          <p:cNvPr id="3" name="object 3"/>
          <p:cNvSpPr txBox="1"/>
          <p:nvPr/>
        </p:nvSpPr>
        <p:spPr>
          <a:xfrm>
            <a:off x="691387" y="1622501"/>
            <a:ext cx="7730490" cy="3563620"/>
          </a:xfrm>
          <a:prstGeom prst="rect">
            <a:avLst/>
          </a:prstGeom>
        </p:spPr>
        <p:txBody>
          <a:bodyPr vert="horz" wrap="square" lIns="0" tIns="13335" rIns="0" bIns="0" rtlCol="0">
            <a:spAutoFit/>
          </a:bodyPr>
          <a:lstStyle/>
          <a:p>
            <a:pPr marL="332740" marR="5080" indent="-320040">
              <a:lnSpc>
                <a:spcPct val="100000"/>
              </a:lnSpc>
              <a:spcBef>
                <a:spcPts val="105"/>
              </a:spcBef>
              <a:buSzPct val="60344"/>
              <a:buFont typeface="Wingdings" pitchFamily="2" charset="2"/>
              <a:buChar char="Ø"/>
              <a:tabLst>
                <a:tab pos="333375" algn="l"/>
              </a:tabLst>
            </a:pPr>
            <a:r>
              <a:rPr sz="2900" dirty="0">
                <a:latin typeface="Times New Roman" pitchFamily="18" charset="0"/>
                <a:cs typeface="Times New Roman" pitchFamily="18" charset="0"/>
              </a:rPr>
              <a:t>Eg:-A statement saying “Eat food </a:t>
            </a:r>
            <a:r>
              <a:rPr sz="2900" spc="-5" dirty="0">
                <a:latin typeface="Times New Roman" pitchFamily="18" charset="0"/>
                <a:cs typeface="Times New Roman" pitchFamily="18" charset="0"/>
              </a:rPr>
              <a:t>items </a:t>
            </a:r>
            <a:r>
              <a:rPr sz="2900" dirty="0">
                <a:latin typeface="Times New Roman" pitchFamily="18" charset="0"/>
                <a:cs typeface="Times New Roman" pitchFamily="18" charset="0"/>
              </a:rPr>
              <a:t>that  are cariogenic” may not </a:t>
            </a:r>
            <a:r>
              <a:rPr sz="2900" spc="-5" dirty="0">
                <a:latin typeface="Times New Roman" pitchFamily="18" charset="0"/>
                <a:cs typeface="Times New Roman" pitchFamily="18" charset="0"/>
              </a:rPr>
              <a:t>be </a:t>
            </a:r>
            <a:r>
              <a:rPr sz="2900" dirty="0">
                <a:latin typeface="Times New Roman" pitchFamily="18" charset="0"/>
                <a:cs typeface="Times New Roman" pitchFamily="18" charset="0"/>
              </a:rPr>
              <a:t>comprehensive to  the layman. A better way of explaining would  be “ </a:t>
            </a:r>
            <a:r>
              <a:rPr sz="2900" spc="-10" dirty="0">
                <a:latin typeface="Times New Roman" pitchFamily="18" charset="0"/>
                <a:cs typeface="Times New Roman" pitchFamily="18" charset="0"/>
              </a:rPr>
              <a:t>Avoid </a:t>
            </a:r>
            <a:r>
              <a:rPr sz="2900" dirty="0">
                <a:latin typeface="Times New Roman" pitchFamily="18" charset="0"/>
                <a:cs typeface="Times New Roman" pitchFamily="18" charset="0"/>
              </a:rPr>
              <a:t>food </a:t>
            </a:r>
            <a:r>
              <a:rPr sz="2900" spc="-10" dirty="0">
                <a:latin typeface="Times New Roman" pitchFamily="18" charset="0"/>
                <a:cs typeface="Times New Roman" pitchFamily="18" charset="0"/>
              </a:rPr>
              <a:t>stuffs </a:t>
            </a:r>
            <a:r>
              <a:rPr sz="2900" spc="-5" dirty="0">
                <a:latin typeface="Times New Roman" pitchFamily="18" charset="0"/>
                <a:cs typeface="Times New Roman" pitchFamily="18" charset="0"/>
              </a:rPr>
              <a:t>which are </a:t>
            </a:r>
            <a:r>
              <a:rPr sz="2900" dirty="0">
                <a:latin typeface="Times New Roman" pitchFamily="18" charset="0"/>
                <a:cs typeface="Times New Roman" pitchFamily="18" charset="0"/>
              </a:rPr>
              <a:t>sweet </a:t>
            </a:r>
            <a:r>
              <a:rPr sz="2900" spc="-5" dirty="0">
                <a:latin typeface="Times New Roman" pitchFamily="18" charset="0"/>
                <a:cs typeface="Times New Roman" pitchFamily="18" charset="0"/>
              </a:rPr>
              <a:t>and  </a:t>
            </a:r>
            <a:r>
              <a:rPr sz="2900" dirty="0">
                <a:latin typeface="Times New Roman" pitchFamily="18" charset="0"/>
                <a:cs typeface="Times New Roman" pitchFamily="18" charset="0"/>
              </a:rPr>
              <a:t>which stick to your teeth like </a:t>
            </a:r>
            <a:r>
              <a:rPr sz="2900" spc="-10" dirty="0">
                <a:latin typeface="Times New Roman" pitchFamily="18" charset="0"/>
                <a:cs typeface="Times New Roman" pitchFamily="18" charset="0"/>
              </a:rPr>
              <a:t>toffees </a:t>
            </a:r>
            <a:r>
              <a:rPr sz="2900" dirty="0">
                <a:latin typeface="Times New Roman" pitchFamily="18" charset="0"/>
                <a:cs typeface="Times New Roman" pitchFamily="18" charset="0"/>
              </a:rPr>
              <a:t>and  pastries. Eat food items like fruits and raw  vegetables which in addition to being</a:t>
            </a:r>
            <a:r>
              <a:rPr sz="2900" spc="-155" dirty="0">
                <a:latin typeface="Times New Roman" pitchFamily="18" charset="0"/>
                <a:cs typeface="Times New Roman" pitchFamily="18" charset="0"/>
              </a:rPr>
              <a:t> </a:t>
            </a:r>
            <a:r>
              <a:rPr sz="2900" spc="-25" dirty="0">
                <a:latin typeface="Times New Roman" pitchFamily="18" charset="0"/>
                <a:cs typeface="Times New Roman" pitchFamily="18" charset="0"/>
              </a:rPr>
              <a:t>healthy,  </a:t>
            </a:r>
            <a:r>
              <a:rPr sz="2900" dirty="0">
                <a:latin typeface="Times New Roman" pitchFamily="18" charset="0"/>
                <a:cs typeface="Times New Roman" pitchFamily="18" charset="0"/>
              </a:rPr>
              <a:t>also help in keeping your teeth</a:t>
            </a:r>
            <a:r>
              <a:rPr sz="2900" spc="-145" dirty="0">
                <a:latin typeface="Times New Roman" pitchFamily="18" charset="0"/>
                <a:cs typeface="Times New Roman" pitchFamily="18" charset="0"/>
              </a:rPr>
              <a:t> </a:t>
            </a:r>
            <a:r>
              <a:rPr sz="2900" dirty="0">
                <a:latin typeface="Times New Roman" pitchFamily="18" charset="0"/>
                <a:cs typeface="Times New Roman" pitchFamily="18" charset="0"/>
              </a:rPr>
              <a:t>clean.</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7705" y="363944"/>
            <a:ext cx="5236554"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REINFORCEMENT</a:t>
            </a:r>
          </a:p>
        </p:txBody>
      </p:sp>
      <p:sp>
        <p:nvSpPr>
          <p:cNvPr id="3" name="object 3"/>
          <p:cNvSpPr/>
          <p:nvPr/>
        </p:nvSpPr>
        <p:spPr>
          <a:xfrm>
            <a:off x="550163" y="1568196"/>
            <a:ext cx="8279892" cy="462229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42544" y="1525524"/>
            <a:ext cx="8389620" cy="474421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13409" y="1600961"/>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A4AB81"/>
          </a:solidFill>
        </p:spPr>
        <p:txBody>
          <a:bodyPr wrap="square" lIns="0" tIns="0" rIns="0" bIns="0" rtlCol="0"/>
          <a:lstStyle/>
          <a:p>
            <a:endParaRPr/>
          </a:p>
        </p:txBody>
      </p:sp>
      <p:sp>
        <p:nvSpPr>
          <p:cNvPr id="6" name="object 6"/>
          <p:cNvSpPr/>
          <p:nvPr/>
        </p:nvSpPr>
        <p:spPr>
          <a:xfrm>
            <a:off x="589787" y="1577339"/>
            <a:ext cx="8201025" cy="4543425"/>
          </a:xfrm>
          <a:custGeom>
            <a:avLst/>
            <a:gdLst/>
            <a:ahLst/>
            <a:cxnLst/>
            <a:rect l="l" t="t" r="r" b="b"/>
            <a:pathLst>
              <a:path w="8201025" h="4543425">
                <a:moveTo>
                  <a:pt x="8177021" y="0"/>
                </a:moveTo>
                <a:lnTo>
                  <a:pt x="23621" y="0"/>
                </a:lnTo>
                <a:lnTo>
                  <a:pt x="14428" y="1851"/>
                </a:lnTo>
                <a:lnTo>
                  <a:pt x="6919" y="6905"/>
                </a:lnTo>
                <a:lnTo>
                  <a:pt x="1856" y="14412"/>
                </a:lnTo>
                <a:lnTo>
                  <a:pt x="0" y="23622"/>
                </a:lnTo>
                <a:lnTo>
                  <a:pt x="0" y="4519422"/>
                </a:lnTo>
                <a:lnTo>
                  <a:pt x="1856" y="4528615"/>
                </a:lnTo>
                <a:lnTo>
                  <a:pt x="6919" y="4536124"/>
                </a:lnTo>
                <a:lnTo>
                  <a:pt x="14428" y="4541187"/>
                </a:lnTo>
                <a:lnTo>
                  <a:pt x="23621" y="4543044"/>
                </a:lnTo>
                <a:lnTo>
                  <a:pt x="8177021" y="4543044"/>
                </a:lnTo>
                <a:lnTo>
                  <a:pt x="8186231" y="4541187"/>
                </a:lnTo>
                <a:lnTo>
                  <a:pt x="8193738" y="4536124"/>
                </a:lnTo>
                <a:lnTo>
                  <a:pt x="8198792" y="4528615"/>
                </a:lnTo>
                <a:lnTo>
                  <a:pt x="8199058" y="4527296"/>
                </a:lnTo>
                <a:lnTo>
                  <a:pt x="19278" y="4527296"/>
                </a:lnTo>
                <a:lnTo>
                  <a:pt x="15748" y="4523765"/>
                </a:lnTo>
                <a:lnTo>
                  <a:pt x="15748" y="19304"/>
                </a:lnTo>
                <a:lnTo>
                  <a:pt x="19278" y="15748"/>
                </a:lnTo>
                <a:lnTo>
                  <a:pt x="8199061" y="15748"/>
                </a:lnTo>
                <a:lnTo>
                  <a:pt x="8198792" y="14412"/>
                </a:lnTo>
                <a:lnTo>
                  <a:pt x="8193738" y="6905"/>
                </a:lnTo>
                <a:lnTo>
                  <a:pt x="8186231" y="1851"/>
                </a:lnTo>
                <a:lnTo>
                  <a:pt x="8177021" y="0"/>
                </a:lnTo>
                <a:close/>
              </a:path>
              <a:path w="8201025" h="4543425">
                <a:moveTo>
                  <a:pt x="8199061" y="15748"/>
                </a:moveTo>
                <a:lnTo>
                  <a:pt x="8181340" y="15748"/>
                </a:lnTo>
                <a:lnTo>
                  <a:pt x="8184896" y="19304"/>
                </a:lnTo>
                <a:lnTo>
                  <a:pt x="8184896" y="4523765"/>
                </a:lnTo>
                <a:lnTo>
                  <a:pt x="8181340" y="4527296"/>
                </a:lnTo>
                <a:lnTo>
                  <a:pt x="8199058" y="4527296"/>
                </a:lnTo>
                <a:lnTo>
                  <a:pt x="8200644" y="4519422"/>
                </a:lnTo>
                <a:lnTo>
                  <a:pt x="8200644" y="23622"/>
                </a:lnTo>
                <a:lnTo>
                  <a:pt x="8199061" y="15748"/>
                </a:lnTo>
                <a:close/>
              </a:path>
              <a:path w="8201025" h="4543425">
                <a:moveTo>
                  <a:pt x="8169148" y="31496"/>
                </a:moveTo>
                <a:lnTo>
                  <a:pt x="31496" y="31496"/>
                </a:lnTo>
                <a:lnTo>
                  <a:pt x="31496" y="4511548"/>
                </a:lnTo>
                <a:lnTo>
                  <a:pt x="8169148" y="4511548"/>
                </a:lnTo>
                <a:lnTo>
                  <a:pt x="8169148" y="4495800"/>
                </a:lnTo>
                <a:lnTo>
                  <a:pt x="47243" y="4495800"/>
                </a:lnTo>
                <a:lnTo>
                  <a:pt x="47243" y="47244"/>
                </a:lnTo>
                <a:lnTo>
                  <a:pt x="8169148" y="47244"/>
                </a:lnTo>
                <a:lnTo>
                  <a:pt x="8169148" y="31496"/>
                </a:lnTo>
                <a:close/>
              </a:path>
              <a:path w="8201025" h="4543425">
                <a:moveTo>
                  <a:pt x="8169148" y="47244"/>
                </a:moveTo>
                <a:lnTo>
                  <a:pt x="8153400" y="47244"/>
                </a:lnTo>
                <a:lnTo>
                  <a:pt x="8153400" y="4495800"/>
                </a:lnTo>
                <a:lnTo>
                  <a:pt x="8169148" y="4495800"/>
                </a:lnTo>
                <a:lnTo>
                  <a:pt x="8169148" y="47244"/>
                </a:lnTo>
                <a:close/>
              </a:path>
            </a:pathLst>
          </a:custGeom>
          <a:solidFill>
            <a:srgbClr val="FFFFFF"/>
          </a:solidFill>
        </p:spPr>
        <p:txBody>
          <a:bodyPr wrap="square" lIns="0" tIns="0" rIns="0" bIns="0" rtlCol="0"/>
          <a:lstStyle/>
          <a:p>
            <a:endParaRPr/>
          </a:p>
        </p:txBody>
      </p:sp>
      <p:sp>
        <p:nvSpPr>
          <p:cNvPr id="7" name="object 7"/>
          <p:cNvSpPr txBox="1"/>
          <p:nvPr/>
        </p:nvSpPr>
        <p:spPr>
          <a:xfrm>
            <a:off x="691387" y="1622501"/>
            <a:ext cx="7894320" cy="4360545"/>
          </a:xfrm>
          <a:prstGeom prst="rect">
            <a:avLst/>
          </a:prstGeom>
        </p:spPr>
        <p:txBody>
          <a:bodyPr vert="horz" wrap="square" lIns="0" tIns="13335" rIns="0" bIns="0" rtlCol="0">
            <a:spAutoFit/>
          </a:bodyPr>
          <a:lstStyle/>
          <a:p>
            <a:pPr marL="332740" marR="5080" indent="-320040">
              <a:lnSpc>
                <a:spcPct val="100000"/>
              </a:lnSpc>
              <a:spcBef>
                <a:spcPts val="105"/>
              </a:spcBef>
              <a:buSzPct val="60344"/>
              <a:buFont typeface="Wingdings" pitchFamily="2" charset="2"/>
              <a:buChar char="Ø"/>
              <a:tabLst>
                <a:tab pos="333375" algn="l"/>
              </a:tabLst>
            </a:pPr>
            <a:r>
              <a:rPr sz="2900" dirty="0">
                <a:latin typeface="Times New Roman" pitchFamily="18" charset="0"/>
                <a:cs typeface="Times New Roman" pitchFamily="18" charset="0"/>
              </a:rPr>
              <a:t>This is the principle that refers to the</a:t>
            </a:r>
            <a:r>
              <a:rPr sz="2900" spc="-180" dirty="0">
                <a:latin typeface="Times New Roman" pitchFamily="18" charset="0"/>
                <a:cs typeface="Times New Roman" pitchFamily="18" charset="0"/>
              </a:rPr>
              <a:t> </a:t>
            </a:r>
            <a:r>
              <a:rPr sz="2900" dirty="0">
                <a:latin typeface="Times New Roman" pitchFamily="18" charset="0"/>
                <a:cs typeface="Times New Roman" pitchFamily="18" charset="0"/>
              </a:rPr>
              <a:t>repetition  needed in health</a:t>
            </a:r>
            <a:r>
              <a:rPr sz="2900" spc="-80" dirty="0">
                <a:latin typeface="Times New Roman" pitchFamily="18" charset="0"/>
                <a:cs typeface="Times New Roman" pitchFamily="18" charset="0"/>
              </a:rPr>
              <a:t> </a:t>
            </a:r>
            <a:r>
              <a:rPr sz="2900" dirty="0">
                <a:latin typeface="Times New Roman" pitchFamily="18" charset="0"/>
                <a:cs typeface="Times New Roman" pitchFamily="18" charset="0"/>
              </a:rPr>
              <a:t>education</a:t>
            </a:r>
          </a:p>
          <a:p>
            <a:pPr marL="332740" marR="457834" indent="-320040">
              <a:lnSpc>
                <a:spcPct val="100000"/>
              </a:lnSpc>
              <a:spcBef>
                <a:spcPts val="700"/>
              </a:spcBef>
              <a:buSzPct val="60344"/>
              <a:buFont typeface="Wingdings" pitchFamily="2" charset="2"/>
              <a:buChar char="Ø"/>
              <a:tabLst>
                <a:tab pos="333375" algn="l"/>
              </a:tabLst>
            </a:pPr>
            <a:r>
              <a:rPr sz="2900" dirty="0">
                <a:latin typeface="Times New Roman" pitchFamily="18" charset="0"/>
                <a:cs typeface="Times New Roman" pitchFamily="18" charset="0"/>
              </a:rPr>
              <a:t>It is not possible for the people to learn</a:t>
            </a:r>
            <a:r>
              <a:rPr sz="2900" spc="-220" dirty="0">
                <a:latin typeface="Times New Roman" pitchFamily="18" charset="0"/>
                <a:cs typeface="Times New Roman" pitchFamily="18" charset="0"/>
              </a:rPr>
              <a:t> </a:t>
            </a:r>
            <a:r>
              <a:rPr sz="2900" dirty="0">
                <a:latin typeface="Times New Roman" pitchFamily="18" charset="0"/>
                <a:cs typeface="Times New Roman" pitchFamily="18" charset="0"/>
              </a:rPr>
              <a:t>new  things in a short period of</a:t>
            </a:r>
            <a:r>
              <a:rPr sz="2900" spc="-160" dirty="0">
                <a:latin typeface="Times New Roman" pitchFamily="18" charset="0"/>
                <a:cs typeface="Times New Roman" pitchFamily="18" charset="0"/>
              </a:rPr>
              <a:t> </a:t>
            </a:r>
            <a:r>
              <a:rPr sz="2900" dirty="0">
                <a:latin typeface="Times New Roman" pitchFamily="18" charset="0"/>
                <a:cs typeface="Times New Roman" pitchFamily="18" charset="0"/>
              </a:rPr>
              <a:t>time</a:t>
            </a:r>
          </a:p>
          <a:p>
            <a:pPr marL="332740" indent="-320040">
              <a:lnSpc>
                <a:spcPct val="100000"/>
              </a:lnSpc>
              <a:spcBef>
                <a:spcPts val="710"/>
              </a:spcBef>
              <a:buSzPct val="60344"/>
              <a:buFont typeface="Wingdings" pitchFamily="2" charset="2"/>
              <a:buChar char="Ø"/>
              <a:tabLst>
                <a:tab pos="333375" algn="l"/>
              </a:tabLst>
            </a:pPr>
            <a:r>
              <a:rPr sz="2900" dirty="0">
                <a:latin typeface="Times New Roman" pitchFamily="18" charset="0"/>
                <a:cs typeface="Times New Roman" pitchFamily="18" charset="0"/>
              </a:rPr>
              <a:t>So repetition is a good</a:t>
            </a:r>
            <a:r>
              <a:rPr sz="2900" spc="-110" dirty="0">
                <a:latin typeface="Times New Roman" pitchFamily="18" charset="0"/>
                <a:cs typeface="Times New Roman" pitchFamily="18" charset="0"/>
              </a:rPr>
              <a:t> </a:t>
            </a:r>
            <a:r>
              <a:rPr sz="2900" dirty="0">
                <a:latin typeface="Times New Roman" pitchFamily="18" charset="0"/>
                <a:cs typeface="Times New Roman" pitchFamily="18" charset="0"/>
              </a:rPr>
              <a:t>idea</a:t>
            </a:r>
          </a:p>
          <a:p>
            <a:pPr marL="332740" marR="600075" indent="-320040">
              <a:lnSpc>
                <a:spcPct val="100000"/>
              </a:lnSpc>
              <a:spcBef>
                <a:spcPts val="695"/>
              </a:spcBef>
              <a:buSzPct val="60344"/>
              <a:buFont typeface="Wingdings" pitchFamily="2" charset="2"/>
              <a:buChar char="Ø"/>
              <a:tabLst>
                <a:tab pos="333375" algn="l"/>
              </a:tabLst>
            </a:pPr>
            <a:r>
              <a:rPr sz="2900" dirty="0">
                <a:latin typeface="Times New Roman" pitchFamily="18" charset="0"/>
                <a:cs typeface="Times New Roman" pitchFamily="18" charset="0"/>
              </a:rPr>
              <a:t>This can be done at regular intervals and</a:t>
            </a:r>
            <a:r>
              <a:rPr sz="2900" spc="-210" dirty="0">
                <a:latin typeface="Times New Roman" pitchFamily="18" charset="0"/>
                <a:cs typeface="Times New Roman" pitchFamily="18" charset="0"/>
              </a:rPr>
              <a:t> </a:t>
            </a:r>
            <a:r>
              <a:rPr sz="2900" dirty="0">
                <a:latin typeface="Times New Roman" pitchFamily="18" charset="0"/>
                <a:cs typeface="Times New Roman" pitchFamily="18" charset="0"/>
              </a:rPr>
              <a:t>it  helps people to understand new ideas or  practice</a:t>
            </a:r>
            <a:r>
              <a:rPr sz="2900" spc="-50" dirty="0">
                <a:latin typeface="Times New Roman" pitchFamily="18" charset="0"/>
                <a:cs typeface="Times New Roman" pitchFamily="18" charset="0"/>
              </a:rPr>
              <a:t> </a:t>
            </a:r>
            <a:r>
              <a:rPr sz="2900" dirty="0">
                <a:latin typeface="Times New Roman" pitchFamily="18" charset="0"/>
                <a:cs typeface="Times New Roman" pitchFamily="18" charset="0"/>
              </a:rPr>
              <a:t>better</a:t>
            </a:r>
          </a:p>
          <a:p>
            <a:pPr marL="332740" indent="-320040">
              <a:lnSpc>
                <a:spcPct val="100000"/>
              </a:lnSpc>
              <a:spcBef>
                <a:spcPts val="700"/>
              </a:spcBef>
              <a:buSzPct val="60344"/>
              <a:buFont typeface="Wingdings" pitchFamily="2" charset="2"/>
              <a:buChar char="Ø"/>
              <a:tabLst>
                <a:tab pos="333375" algn="l"/>
              </a:tabLst>
            </a:pPr>
            <a:r>
              <a:rPr sz="2900" dirty="0">
                <a:latin typeface="Times New Roman" pitchFamily="18" charset="0"/>
                <a:cs typeface="Times New Roman" pitchFamily="18" charset="0"/>
              </a:rPr>
              <a:t>“booster dose </a:t>
            </a:r>
            <a:r>
              <a:rPr sz="2900" spc="-5" dirty="0">
                <a:latin typeface="Times New Roman" pitchFamily="18" charset="0"/>
                <a:cs typeface="Times New Roman" pitchFamily="18" charset="0"/>
              </a:rPr>
              <a:t>in health</a:t>
            </a:r>
            <a:r>
              <a:rPr sz="2900" spc="-110" dirty="0">
                <a:latin typeface="Times New Roman" pitchFamily="18" charset="0"/>
                <a:cs typeface="Times New Roman" pitchFamily="18" charset="0"/>
              </a:rPr>
              <a:t> </a:t>
            </a:r>
            <a:r>
              <a:rPr sz="2900" dirty="0">
                <a:latin typeface="Times New Roman" pitchFamily="18" charset="0"/>
                <a:cs typeface="Times New Roman" pitchFamily="18" charset="0"/>
              </a:rPr>
              <a:t>education”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15616" y="363944"/>
            <a:ext cx="6768752"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LEARNING BY</a:t>
            </a:r>
            <a:r>
              <a:rPr b="1" spc="-145" dirty="0">
                <a:solidFill>
                  <a:srgbClr val="FF0000"/>
                </a:solidFill>
                <a:latin typeface="Times New Roman" pitchFamily="18" charset="0"/>
                <a:cs typeface="Times New Roman" pitchFamily="18" charset="0"/>
              </a:rPr>
              <a:t> </a:t>
            </a:r>
            <a:r>
              <a:rPr b="1" dirty="0">
                <a:solidFill>
                  <a:srgbClr val="FF0000"/>
                </a:solidFill>
                <a:latin typeface="Times New Roman" pitchFamily="18" charset="0"/>
                <a:cs typeface="Times New Roman" pitchFamily="18" charset="0"/>
              </a:rPr>
              <a:t>DOING</a:t>
            </a:r>
          </a:p>
        </p:txBody>
      </p:sp>
      <p:sp>
        <p:nvSpPr>
          <p:cNvPr id="3" name="object 3"/>
          <p:cNvSpPr/>
          <p:nvPr/>
        </p:nvSpPr>
        <p:spPr>
          <a:xfrm>
            <a:off x="1124711" y="2438400"/>
            <a:ext cx="2990088" cy="27432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4924425" y="1612519"/>
            <a:ext cx="3615054" cy="4093210"/>
          </a:xfrm>
          <a:prstGeom prst="rect">
            <a:avLst/>
          </a:prstGeom>
        </p:spPr>
        <p:txBody>
          <a:bodyPr vert="horz" wrap="square" lIns="0" tIns="13335" rIns="0" bIns="0" rtlCol="0">
            <a:spAutoFit/>
          </a:bodyPr>
          <a:lstStyle/>
          <a:p>
            <a:pPr marL="332740" marR="58419" indent="-320040">
              <a:lnSpc>
                <a:spcPct val="100000"/>
              </a:lnSpc>
              <a:spcBef>
                <a:spcPts val="105"/>
              </a:spcBef>
              <a:buSzPct val="60344"/>
              <a:buFont typeface="Wingdings" pitchFamily="2" charset="2"/>
              <a:buChar char="Ø"/>
              <a:tabLst>
                <a:tab pos="332740" algn="l"/>
              </a:tabLst>
            </a:pPr>
            <a:r>
              <a:rPr sz="2900" dirty="0">
                <a:latin typeface="Times New Roman" pitchFamily="18" charset="0"/>
                <a:cs typeface="Times New Roman" pitchFamily="18" charset="0"/>
              </a:rPr>
              <a:t>If the learning  process is  accompanied by  doing </a:t>
            </a:r>
            <a:r>
              <a:rPr sz="2900" spc="5" dirty="0">
                <a:latin typeface="Times New Roman" pitchFamily="18" charset="0"/>
                <a:cs typeface="Times New Roman" pitchFamily="18" charset="0"/>
              </a:rPr>
              <a:t>new </a:t>
            </a:r>
            <a:r>
              <a:rPr sz="2900" dirty="0">
                <a:latin typeface="Times New Roman" pitchFamily="18" charset="0"/>
                <a:cs typeface="Times New Roman" pitchFamily="18" charset="0"/>
              </a:rPr>
              <a:t>things it  is better instilled in  the minds of</a:t>
            </a:r>
            <a:r>
              <a:rPr sz="2900" spc="-110" dirty="0">
                <a:latin typeface="Times New Roman" pitchFamily="18" charset="0"/>
                <a:cs typeface="Times New Roman" pitchFamily="18" charset="0"/>
              </a:rPr>
              <a:t> </a:t>
            </a:r>
            <a:r>
              <a:rPr sz="2900" dirty="0">
                <a:latin typeface="Times New Roman" pitchFamily="18" charset="0"/>
                <a:cs typeface="Times New Roman" pitchFamily="18" charset="0"/>
              </a:rPr>
              <a:t>people</a:t>
            </a:r>
          </a:p>
          <a:p>
            <a:pPr marL="332740" marR="5080" indent="-320040" algn="just">
              <a:lnSpc>
                <a:spcPct val="100000"/>
              </a:lnSpc>
              <a:spcBef>
                <a:spcPts val="695"/>
              </a:spcBef>
              <a:buSzPct val="60344"/>
              <a:buFont typeface="Wingdings" pitchFamily="2" charset="2"/>
              <a:buChar char="Ø"/>
              <a:tabLst>
                <a:tab pos="332740" algn="l"/>
              </a:tabLst>
            </a:pPr>
            <a:r>
              <a:rPr sz="2900" dirty="0">
                <a:latin typeface="Times New Roman" pitchFamily="18" charset="0"/>
                <a:cs typeface="Times New Roman" pitchFamily="18" charset="0"/>
              </a:rPr>
              <a:t>“if I </a:t>
            </a:r>
            <a:r>
              <a:rPr sz="2900" spc="-30" dirty="0">
                <a:latin typeface="Times New Roman" pitchFamily="18" charset="0"/>
                <a:cs typeface="Times New Roman" pitchFamily="18" charset="0"/>
              </a:rPr>
              <a:t>hear, </a:t>
            </a:r>
            <a:r>
              <a:rPr sz="2900" dirty="0">
                <a:latin typeface="Times New Roman" pitchFamily="18" charset="0"/>
                <a:cs typeface="Times New Roman" pitchFamily="18" charset="0"/>
              </a:rPr>
              <a:t>I </a:t>
            </a:r>
            <a:r>
              <a:rPr sz="2900" spc="-5" dirty="0">
                <a:latin typeface="Times New Roman" pitchFamily="18" charset="0"/>
                <a:cs typeface="Times New Roman" pitchFamily="18" charset="0"/>
              </a:rPr>
              <a:t>forget; if</a:t>
            </a:r>
            <a:r>
              <a:rPr sz="2900" spc="-165" dirty="0">
                <a:latin typeface="Times New Roman" pitchFamily="18" charset="0"/>
                <a:cs typeface="Times New Roman" pitchFamily="18" charset="0"/>
              </a:rPr>
              <a:t> </a:t>
            </a:r>
            <a:r>
              <a:rPr sz="2900" dirty="0">
                <a:latin typeface="Times New Roman" pitchFamily="18" charset="0"/>
                <a:cs typeface="Times New Roman" pitchFamily="18" charset="0"/>
              </a:rPr>
              <a:t>I  see, I remember; if</a:t>
            </a:r>
            <a:r>
              <a:rPr sz="2900" spc="-165" dirty="0">
                <a:latin typeface="Times New Roman" pitchFamily="18" charset="0"/>
                <a:cs typeface="Times New Roman" pitchFamily="18" charset="0"/>
              </a:rPr>
              <a:t> </a:t>
            </a:r>
            <a:r>
              <a:rPr sz="2900" dirty="0">
                <a:latin typeface="Times New Roman" pitchFamily="18" charset="0"/>
                <a:cs typeface="Times New Roman" pitchFamily="18" charset="0"/>
              </a:rPr>
              <a:t>I  do, I</a:t>
            </a:r>
            <a:r>
              <a:rPr sz="2900" spc="-55" dirty="0">
                <a:latin typeface="Times New Roman" pitchFamily="18" charset="0"/>
                <a:cs typeface="Times New Roman" pitchFamily="18" charset="0"/>
              </a:rPr>
              <a:t> </a:t>
            </a:r>
            <a:r>
              <a:rPr sz="2900" dirty="0">
                <a:latin typeface="Times New Roman" pitchFamily="18" charset="0"/>
                <a:cs typeface="Times New Roman" pitchFamily="18" charset="0"/>
              </a:rPr>
              <a:t>know”</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3568" y="288064"/>
            <a:ext cx="7098610" cy="689932"/>
          </a:xfrm>
          <a:prstGeom prst="rect">
            <a:avLst/>
          </a:prstGeom>
        </p:spPr>
        <p:txBody>
          <a:bodyPr vert="horz" wrap="square" lIns="0" tIns="12700" rIns="0" bIns="0" rtlCol="0">
            <a:spAutoFit/>
          </a:bodyPr>
          <a:lstStyle/>
          <a:p>
            <a:pPr marL="12700">
              <a:lnSpc>
                <a:spcPct val="100000"/>
              </a:lnSpc>
              <a:spcBef>
                <a:spcPts val="100"/>
              </a:spcBef>
            </a:pPr>
            <a:r>
              <a:rPr b="1" dirty="0">
                <a:solidFill>
                  <a:srgbClr val="FF0000"/>
                </a:solidFill>
                <a:latin typeface="Times New Roman" pitchFamily="18" charset="0"/>
                <a:cs typeface="Times New Roman" pitchFamily="18" charset="0"/>
              </a:rPr>
              <a:t>KNOWN </a:t>
            </a:r>
            <a:r>
              <a:rPr b="1" spc="-45" dirty="0">
                <a:solidFill>
                  <a:srgbClr val="FF0000"/>
                </a:solidFill>
                <a:latin typeface="Times New Roman" pitchFamily="18" charset="0"/>
                <a:cs typeface="Times New Roman" pitchFamily="18" charset="0"/>
              </a:rPr>
              <a:t>TO</a:t>
            </a:r>
            <a:r>
              <a:rPr b="1" spc="-155" dirty="0">
                <a:solidFill>
                  <a:srgbClr val="FF0000"/>
                </a:solidFill>
                <a:latin typeface="Times New Roman" pitchFamily="18" charset="0"/>
                <a:cs typeface="Times New Roman" pitchFamily="18" charset="0"/>
              </a:rPr>
              <a:t> </a:t>
            </a:r>
            <a:r>
              <a:rPr b="1" dirty="0">
                <a:solidFill>
                  <a:srgbClr val="FF0000"/>
                </a:solidFill>
                <a:latin typeface="Times New Roman" pitchFamily="18" charset="0"/>
                <a:cs typeface="Times New Roman" pitchFamily="18" charset="0"/>
              </a:rPr>
              <a:t>UNKNOWN</a:t>
            </a:r>
          </a:p>
        </p:txBody>
      </p:sp>
      <p:sp>
        <p:nvSpPr>
          <p:cNvPr id="3" name="object 3"/>
          <p:cNvSpPr/>
          <p:nvPr/>
        </p:nvSpPr>
        <p:spPr>
          <a:xfrm>
            <a:off x="565404" y="1738883"/>
            <a:ext cx="8243316" cy="481431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48640" y="1603246"/>
            <a:ext cx="8433816" cy="525475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39552" y="1268760"/>
            <a:ext cx="8153400" cy="4724400"/>
          </a:xfrm>
          <a:custGeom>
            <a:avLst/>
            <a:gdLst/>
            <a:ahLst/>
            <a:cxnLst/>
            <a:rect l="l" t="t" r="r" b="b"/>
            <a:pathLst>
              <a:path w="8153400" h="4724400">
                <a:moveTo>
                  <a:pt x="0" y="4724400"/>
                </a:moveTo>
                <a:lnTo>
                  <a:pt x="8153400" y="4724400"/>
                </a:lnTo>
                <a:lnTo>
                  <a:pt x="8153400" y="0"/>
                </a:lnTo>
                <a:lnTo>
                  <a:pt x="0" y="0"/>
                </a:lnTo>
                <a:lnTo>
                  <a:pt x="0" y="4724400"/>
                </a:lnTo>
                <a:close/>
              </a:path>
            </a:pathLst>
          </a:custGeom>
          <a:solidFill>
            <a:srgbClr val="D7B15C"/>
          </a:solidFill>
        </p:spPr>
        <p:txBody>
          <a:bodyPr wrap="square" lIns="0" tIns="0" rIns="0" bIns="0" rtlCol="0"/>
          <a:lstStyle/>
          <a:p>
            <a:endParaRPr/>
          </a:p>
        </p:txBody>
      </p:sp>
      <p:sp>
        <p:nvSpPr>
          <p:cNvPr id="6" name="object 6"/>
          <p:cNvSpPr/>
          <p:nvPr/>
        </p:nvSpPr>
        <p:spPr>
          <a:xfrm>
            <a:off x="683568" y="1628800"/>
            <a:ext cx="8153400" cy="4724400"/>
          </a:xfrm>
          <a:custGeom>
            <a:avLst/>
            <a:gdLst/>
            <a:ahLst/>
            <a:cxnLst/>
            <a:rect l="l" t="t" r="r" b="b"/>
            <a:pathLst>
              <a:path w="8153400" h="4724400">
                <a:moveTo>
                  <a:pt x="0" y="4724400"/>
                </a:moveTo>
                <a:lnTo>
                  <a:pt x="8153400" y="4724400"/>
                </a:lnTo>
                <a:lnTo>
                  <a:pt x="8153400" y="0"/>
                </a:lnTo>
                <a:lnTo>
                  <a:pt x="0" y="0"/>
                </a:lnTo>
                <a:lnTo>
                  <a:pt x="0" y="4724400"/>
                </a:lnTo>
                <a:close/>
              </a:path>
            </a:pathLst>
          </a:custGeom>
          <a:ln w="10668">
            <a:solidFill>
              <a:srgbClr val="D7B15C"/>
            </a:solidFill>
          </a:ln>
        </p:spPr>
        <p:txBody>
          <a:bodyPr wrap="square" lIns="0" tIns="0" rIns="0" bIns="0" rtlCol="0"/>
          <a:lstStyle/>
          <a:p>
            <a:endParaRPr/>
          </a:p>
        </p:txBody>
      </p:sp>
      <p:sp>
        <p:nvSpPr>
          <p:cNvPr id="7" name="object 7"/>
          <p:cNvSpPr txBox="1"/>
          <p:nvPr/>
        </p:nvSpPr>
        <p:spPr>
          <a:xfrm>
            <a:off x="755576" y="1268760"/>
            <a:ext cx="7967345" cy="4929298"/>
          </a:xfrm>
          <a:prstGeom prst="rect">
            <a:avLst/>
          </a:prstGeom>
        </p:spPr>
        <p:txBody>
          <a:bodyPr vert="horz" wrap="square" lIns="0" tIns="95250" rIns="0" bIns="0" rtlCol="0">
            <a:spAutoFit/>
          </a:bodyPr>
          <a:lstStyle/>
          <a:p>
            <a:pPr marL="332740" marR="138430" indent="-320040" algn="just">
              <a:lnSpc>
                <a:spcPct val="80000"/>
              </a:lnSpc>
              <a:spcBef>
                <a:spcPts val="750"/>
              </a:spcBef>
              <a:buSzPct val="59259"/>
              <a:buFont typeface="Wingdings" pitchFamily="2" charset="2"/>
              <a:buChar char="Ø"/>
              <a:tabLst>
                <a:tab pos="333375" algn="l"/>
              </a:tabLst>
            </a:pPr>
            <a:r>
              <a:rPr sz="2700" dirty="0">
                <a:latin typeface="Times New Roman" pitchFamily="18" charset="0"/>
                <a:cs typeface="Times New Roman" pitchFamily="18" charset="0"/>
              </a:rPr>
              <a:t>Before the start of </a:t>
            </a:r>
            <a:r>
              <a:rPr sz="2700" spc="-5" dirty="0">
                <a:latin typeface="Times New Roman" pitchFamily="18" charset="0"/>
                <a:cs typeface="Times New Roman" pitchFamily="18" charset="0"/>
              </a:rPr>
              <a:t>any health education program,  the health educator should find out how much </a:t>
            </a: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people already know and then give </a:t>
            </a:r>
            <a:r>
              <a:rPr sz="2700" dirty="0">
                <a:latin typeface="Times New Roman" pitchFamily="18" charset="0"/>
                <a:cs typeface="Times New Roman" pitchFamily="18" charset="0"/>
              </a:rPr>
              <a:t>them the </a:t>
            </a:r>
            <a:r>
              <a:rPr sz="2700" spc="-5" dirty="0">
                <a:latin typeface="Times New Roman" pitchFamily="18" charset="0"/>
                <a:cs typeface="Times New Roman" pitchFamily="18" charset="0"/>
              </a:rPr>
              <a:t>new  knowledge.</a:t>
            </a:r>
            <a:endParaRPr sz="2700" dirty="0">
              <a:latin typeface="Times New Roman" pitchFamily="18" charset="0"/>
              <a:cs typeface="Times New Roman" pitchFamily="18" charset="0"/>
            </a:endParaRPr>
          </a:p>
          <a:p>
            <a:pPr marL="332740" marR="5080" indent="-320040" algn="just">
              <a:lnSpc>
                <a:spcPct val="80000"/>
              </a:lnSpc>
              <a:spcBef>
                <a:spcPts val="695"/>
              </a:spcBef>
              <a:buSzPct val="59259"/>
              <a:buFont typeface="Wingdings" pitchFamily="2" charset="2"/>
              <a:buChar char="Ø"/>
              <a:tabLst>
                <a:tab pos="333375" algn="l"/>
              </a:tabLst>
            </a:pPr>
            <a:r>
              <a:rPr sz="2700" spc="-5" dirty="0">
                <a:latin typeface="Times New Roman" pitchFamily="18" charset="0"/>
                <a:cs typeface="Times New Roman" pitchFamily="18" charset="0"/>
              </a:rPr>
              <a:t>The </a:t>
            </a:r>
            <a:r>
              <a:rPr sz="2700" dirty="0">
                <a:latin typeface="Times New Roman" pitchFamily="18" charset="0"/>
                <a:cs typeface="Times New Roman" pitchFamily="18" charset="0"/>
              </a:rPr>
              <a:t>existing </a:t>
            </a:r>
            <a:r>
              <a:rPr sz="2700" spc="-5" dirty="0">
                <a:latin typeface="Times New Roman" pitchFamily="18" charset="0"/>
                <a:cs typeface="Times New Roman" pitchFamily="18" charset="0"/>
              </a:rPr>
              <a:t>knowledge </a:t>
            </a:r>
            <a:r>
              <a:rPr sz="2700" dirty="0">
                <a:latin typeface="Times New Roman" pitchFamily="18" charset="0"/>
                <a:cs typeface="Times New Roman" pitchFamily="18" charset="0"/>
              </a:rPr>
              <a:t>of the </a:t>
            </a:r>
            <a:r>
              <a:rPr sz="2700" spc="-5" dirty="0">
                <a:latin typeface="Times New Roman" pitchFamily="18" charset="0"/>
                <a:cs typeface="Times New Roman" pitchFamily="18" charset="0"/>
              </a:rPr>
              <a:t>people </a:t>
            </a:r>
            <a:r>
              <a:rPr sz="2700" dirty="0">
                <a:latin typeface="Times New Roman" pitchFamily="18" charset="0"/>
                <a:cs typeface="Times New Roman" pitchFamily="18" charset="0"/>
              </a:rPr>
              <a:t>can be</a:t>
            </a:r>
            <a:r>
              <a:rPr sz="2700" spc="-55" dirty="0">
                <a:latin typeface="Times New Roman" pitchFamily="18" charset="0"/>
                <a:cs typeface="Times New Roman" pitchFamily="18" charset="0"/>
              </a:rPr>
              <a:t> </a:t>
            </a:r>
            <a:r>
              <a:rPr sz="2700" dirty="0">
                <a:latin typeface="Times New Roman" pitchFamily="18" charset="0"/>
                <a:cs typeface="Times New Roman" pitchFamily="18" charset="0"/>
              </a:rPr>
              <a:t>used  </a:t>
            </a:r>
            <a:r>
              <a:rPr sz="2700" spc="-5" dirty="0">
                <a:latin typeface="Times New Roman" pitchFamily="18" charset="0"/>
                <a:cs typeface="Times New Roman" pitchFamily="18" charset="0"/>
              </a:rPr>
              <a:t>as </a:t>
            </a: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basic </a:t>
            </a:r>
            <a:r>
              <a:rPr sz="2700" dirty="0">
                <a:latin typeface="Times New Roman" pitchFamily="18" charset="0"/>
                <a:cs typeface="Times New Roman" pitchFamily="18" charset="0"/>
              </a:rPr>
              <a:t>step </a:t>
            </a:r>
            <a:r>
              <a:rPr sz="2700" spc="-5" dirty="0">
                <a:latin typeface="Times New Roman" pitchFamily="18" charset="0"/>
                <a:cs typeface="Times New Roman" pitchFamily="18" charset="0"/>
              </a:rPr>
              <a:t>up on which new knowledge can  be</a:t>
            </a:r>
            <a:r>
              <a:rPr sz="2700" spc="-15" dirty="0">
                <a:latin typeface="Times New Roman" pitchFamily="18" charset="0"/>
                <a:cs typeface="Times New Roman" pitchFamily="18" charset="0"/>
              </a:rPr>
              <a:t> </a:t>
            </a:r>
            <a:r>
              <a:rPr sz="2700" spc="-5" dirty="0">
                <a:latin typeface="Times New Roman" pitchFamily="18" charset="0"/>
                <a:cs typeface="Times New Roman" pitchFamily="18" charset="0"/>
              </a:rPr>
              <a:t>placed</a:t>
            </a:r>
            <a:endParaRPr sz="2700" dirty="0">
              <a:latin typeface="Times New Roman" pitchFamily="18" charset="0"/>
              <a:cs typeface="Times New Roman" pitchFamily="18" charset="0"/>
            </a:endParaRPr>
          </a:p>
          <a:p>
            <a:pPr marL="332740" marR="254000" indent="-320040">
              <a:lnSpc>
                <a:spcPct val="80000"/>
              </a:lnSpc>
              <a:spcBef>
                <a:spcPts val="695"/>
              </a:spcBef>
              <a:buSzPct val="59259"/>
              <a:buFont typeface="Wingdings" pitchFamily="2" charset="2"/>
              <a:buChar char="Ø"/>
              <a:tabLst>
                <a:tab pos="332740" algn="l"/>
                <a:tab pos="333375" algn="l"/>
                <a:tab pos="1362710" algn="l"/>
              </a:tabLst>
            </a:pPr>
            <a:r>
              <a:rPr sz="2700" spc="-5" dirty="0">
                <a:latin typeface="Times New Roman" pitchFamily="18" charset="0"/>
                <a:cs typeface="Times New Roman" pitchFamily="18" charset="0"/>
              </a:rPr>
              <a:t>Eg:-A	health education program with </a:t>
            </a: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aim </a:t>
            </a:r>
            <a:r>
              <a:rPr sz="2700" dirty="0">
                <a:latin typeface="Times New Roman" pitchFamily="18" charset="0"/>
                <a:cs typeface="Times New Roman" pitchFamily="18" charset="0"/>
              </a:rPr>
              <a:t>of  introducing a toothbrush to a rural </a:t>
            </a:r>
            <a:r>
              <a:rPr sz="2700" spc="-5" dirty="0">
                <a:latin typeface="Times New Roman" pitchFamily="18" charset="0"/>
                <a:cs typeface="Times New Roman" pitchFamily="18" charset="0"/>
              </a:rPr>
              <a:t>population</a:t>
            </a:r>
            <a:r>
              <a:rPr sz="2700" spc="-105" dirty="0">
                <a:latin typeface="Times New Roman" pitchFamily="18" charset="0"/>
                <a:cs typeface="Times New Roman" pitchFamily="18" charset="0"/>
              </a:rPr>
              <a:t> </a:t>
            </a:r>
            <a:r>
              <a:rPr sz="2700" dirty="0">
                <a:latin typeface="Times New Roman" pitchFamily="18" charset="0"/>
                <a:cs typeface="Times New Roman" pitchFamily="18" charset="0"/>
              </a:rPr>
              <a:t>will  </a:t>
            </a:r>
            <a:r>
              <a:rPr sz="2700" spc="-5" dirty="0">
                <a:latin typeface="Times New Roman" pitchFamily="18" charset="0"/>
                <a:cs typeface="Times New Roman" pitchFamily="18" charset="0"/>
              </a:rPr>
              <a:t>be </a:t>
            </a:r>
            <a:r>
              <a:rPr sz="2700" dirty="0">
                <a:latin typeface="Times New Roman" pitchFamily="18" charset="0"/>
                <a:cs typeface="Times New Roman" pitchFamily="18" charset="0"/>
              </a:rPr>
              <a:t>better </a:t>
            </a:r>
            <a:r>
              <a:rPr sz="2700" spc="-5" dirty="0">
                <a:latin typeface="Times New Roman" pitchFamily="18" charset="0"/>
                <a:cs typeface="Times New Roman" pitchFamily="18" charset="0"/>
              </a:rPr>
              <a:t>appreciated </a:t>
            </a:r>
            <a:r>
              <a:rPr sz="2700" dirty="0">
                <a:latin typeface="Times New Roman" pitchFamily="18" charset="0"/>
                <a:cs typeface="Times New Roman" pitchFamily="18" charset="0"/>
              </a:rPr>
              <a:t>if the </a:t>
            </a:r>
            <a:r>
              <a:rPr sz="2700" spc="-5" dirty="0">
                <a:latin typeface="Times New Roman" pitchFamily="18" charset="0"/>
                <a:cs typeface="Times New Roman" pitchFamily="18" charset="0"/>
              </a:rPr>
              <a:t>communicator</a:t>
            </a:r>
            <a:r>
              <a:rPr sz="2700" dirty="0">
                <a:latin typeface="Times New Roman" pitchFamily="18" charset="0"/>
                <a:cs typeface="Times New Roman" pitchFamily="18" charset="0"/>
              </a:rPr>
              <a:t> start</a:t>
            </a:r>
          </a:p>
          <a:p>
            <a:pPr marL="332740" marR="176530">
              <a:lnSpc>
                <a:spcPct val="80000"/>
              </a:lnSpc>
            </a:pP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program with </a:t>
            </a:r>
            <a:r>
              <a:rPr sz="2700" dirty="0">
                <a:latin typeface="Times New Roman" pitchFamily="18" charset="0"/>
                <a:cs typeface="Times New Roman" pitchFamily="18" charset="0"/>
              </a:rPr>
              <a:t>“what </a:t>
            </a:r>
            <a:r>
              <a:rPr sz="2700" spc="-5" dirty="0">
                <a:latin typeface="Times New Roman" pitchFamily="18" charset="0"/>
                <a:cs typeface="Times New Roman" pitchFamily="18" charset="0"/>
              </a:rPr>
              <a:t>are </a:t>
            </a:r>
            <a:r>
              <a:rPr sz="2700" dirty="0">
                <a:latin typeface="Times New Roman" pitchFamily="18" charset="0"/>
                <a:cs typeface="Times New Roman" pitchFamily="18" charset="0"/>
              </a:rPr>
              <a:t>you </a:t>
            </a:r>
            <a:r>
              <a:rPr sz="2700" spc="-5" dirty="0">
                <a:latin typeface="Times New Roman" pitchFamily="18" charset="0"/>
                <a:cs typeface="Times New Roman" pitchFamily="18" charset="0"/>
              </a:rPr>
              <a:t>using </a:t>
            </a:r>
            <a:r>
              <a:rPr sz="2700" dirty="0">
                <a:latin typeface="Times New Roman" pitchFamily="18" charset="0"/>
                <a:cs typeface="Times New Roman" pitchFamily="18" charset="0"/>
              </a:rPr>
              <a:t>to clean  your teeth </a:t>
            </a:r>
            <a:r>
              <a:rPr sz="2700" spc="-5" dirty="0">
                <a:latin typeface="Times New Roman" pitchFamily="18" charset="0"/>
                <a:cs typeface="Times New Roman" pitchFamily="18" charset="0"/>
              </a:rPr>
              <a:t>at present” and </a:t>
            </a:r>
            <a:r>
              <a:rPr sz="2700" dirty="0">
                <a:latin typeface="Times New Roman" pitchFamily="18" charset="0"/>
                <a:cs typeface="Times New Roman" pitchFamily="18" charset="0"/>
              </a:rPr>
              <a:t>then </a:t>
            </a:r>
            <a:r>
              <a:rPr sz="2700" spc="-5" dirty="0">
                <a:latin typeface="Times New Roman" pitchFamily="18" charset="0"/>
                <a:cs typeface="Times New Roman" pitchFamily="18" charset="0"/>
              </a:rPr>
              <a:t>going in </a:t>
            </a:r>
            <a:r>
              <a:rPr sz="2700" dirty="0">
                <a:latin typeface="Times New Roman" pitchFamily="18" charset="0"/>
                <a:cs typeface="Times New Roman" pitchFamily="18" charset="0"/>
              </a:rPr>
              <a:t>to </a:t>
            </a:r>
            <a:r>
              <a:rPr sz="2700" spc="-10" dirty="0">
                <a:latin typeface="Times New Roman" pitchFamily="18" charset="0"/>
                <a:cs typeface="Times New Roman" pitchFamily="18" charset="0"/>
              </a:rPr>
              <a:t>details  </a:t>
            </a:r>
            <a:r>
              <a:rPr sz="2700" spc="-5" dirty="0">
                <a:latin typeface="Times New Roman" pitchFamily="18" charset="0"/>
                <a:cs typeface="Times New Roman" pitchFamily="18" charset="0"/>
              </a:rPr>
              <a:t>like “</a:t>
            </a:r>
            <a:r>
              <a:rPr sz="2700" spc="-5" dirty="0" smtClean="0">
                <a:latin typeface="Times New Roman" pitchFamily="18" charset="0"/>
                <a:cs typeface="Times New Roman" pitchFamily="18" charset="0"/>
              </a:rPr>
              <a:t>why</a:t>
            </a:r>
            <a:r>
              <a:rPr lang="en-US" sz="2700" spc="-5" dirty="0" smtClean="0">
                <a:latin typeface="Times New Roman" pitchFamily="18" charset="0"/>
                <a:cs typeface="Times New Roman" pitchFamily="18" charset="0"/>
              </a:rPr>
              <a:t> </a:t>
            </a:r>
            <a:r>
              <a:rPr sz="2700" spc="-5" dirty="0" smtClean="0">
                <a:latin typeface="Times New Roman" pitchFamily="18" charset="0"/>
                <a:cs typeface="Times New Roman" pitchFamily="18" charset="0"/>
              </a:rPr>
              <a:t>are </a:t>
            </a:r>
            <a:r>
              <a:rPr sz="2700" dirty="0">
                <a:latin typeface="Times New Roman" pitchFamily="18" charset="0"/>
                <a:cs typeface="Times New Roman" pitchFamily="18" charset="0"/>
              </a:rPr>
              <a:t>you </a:t>
            </a:r>
            <a:r>
              <a:rPr sz="2700" spc="-5" dirty="0">
                <a:latin typeface="Times New Roman" pitchFamily="18" charset="0"/>
                <a:cs typeface="Times New Roman" pitchFamily="18" charset="0"/>
              </a:rPr>
              <a:t>using it” and </a:t>
            </a:r>
            <a:r>
              <a:rPr sz="2700" dirty="0">
                <a:latin typeface="Times New Roman" pitchFamily="18" charset="0"/>
                <a:cs typeface="Times New Roman" pitchFamily="18" charset="0"/>
              </a:rPr>
              <a:t>then connecting </a:t>
            </a:r>
            <a:r>
              <a:rPr sz="2700" spc="-5" dirty="0">
                <a:latin typeface="Times New Roman" pitchFamily="18" charset="0"/>
                <a:cs typeface="Times New Roman" pitchFamily="18" charset="0"/>
              </a:rPr>
              <a:t>it </a:t>
            </a:r>
            <a:r>
              <a:rPr sz="2700" dirty="0">
                <a:latin typeface="Times New Roman" pitchFamily="18" charset="0"/>
                <a:cs typeface="Times New Roman" pitchFamily="18" charset="0"/>
              </a:rPr>
              <a:t>to the  tooth </a:t>
            </a:r>
            <a:r>
              <a:rPr sz="2700" spc="-5" dirty="0">
                <a:latin typeface="Times New Roman" pitchFamily="18" charset="0"/>
                <a:cs typeface="Times New Roman" pitchFamily="18" charset="0"/>
              </a:rPr>
              <a:t>brush and then providing details about</a:t>
            </a:r>
            <a:r>
              <a:rPr sz="2700" spc="40" dirty="0">
                <a:latin typeface="Times New Roman" pitchFamily="18" charset="0"/>
                <a:cs typeface="Times New Roman" pitchFamily="18" charset="0"/>
              </a:rPr>
              <a:t> </a:t>
            </a:r>
            <a:r>
              <a:rPr sz="2700" dirty="0" smtClean="0">
                <a:latin typeface="Times New Roman" pitchFamily="18" charset="0"/>
                <a:cs typeface="Times New Roman" pitchFamily="18" charset="0"/>
              </a:rPr>
              <a:t>the</a:t>
            </a:r>
            <a:r>
              <a:rPr lang="en-US" sz="2700" dirty="0" smtClean="0">
                <a:latin typeface="Times New Roman" pitchFamily="18" charset="0"/>
                <a:cs typeface="Times New Roman" pitchFamily="18" charset="0"/>
              </a:rPr>
              <a:t> tooth paste.</a:t>
            </a:r>
            <a:endParaRPr sz="27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59632" y="363944"/>
            <a:ext cx="6499687"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SETTING AN</a:t>
            </a:r>
            <a:r>
              <a:rPr b="1" spc="-310" dirty="0">
                <a:solidFill>
                  <a:srgbClr val="FF0000"/>
                </a:solidFill>
                <a:latin typeface="Times New Roman" pitchFamily="18" charset="0"/>
                <a:cs typeface="Times New Roman" pitchFamily="18" charset="0"/>
              </a:rPr>
              <a:t> </a:t>
            </a:r>
            <a:r>
              <a:rPr b="1" dirty="0">
                <a:solidFill>
                  <a:srgbClr val="FF0000"/>
                </a:solidFill>
                <a:latin typeface="Times New Roman" pitchFamily="18" charset="0"/>
                <a:cs typeface="Times New Roman" pitchFamily="18" charset="0"/>
              </a:rPr>
              <a:t>EXAMPLE</a:t>
            </a:r>
          </a:p>
        </p:txBody>
      </p:sp>
      <p:sp>
        <p:nvSpPr>
          <p:cNvPr id="3" name="object 3"/>
          <p:cNvSpPr/>
          <p:nvPr/>
        </p:nvSpPr>
        <p:spPr>
          <a:xfrm>
            <a:off x="565404" y="1575814"/>
            <a:ext cx="3976116" cy="520598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56259" y="1491994"/>
            <a:ext cx="4098036" cy="536600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10362" y="1590294"/>
            <a:ext cx="3886200" cy="5116195"/>
          </a:xfrm>
          <a:custGeom>
            <a:avLst/>
            <a:gdLst/>
            <a:ahLst/>
            <a:cxnLst/>
            <a:rect l="l" t="t" r="r" b="b"/>
            <a:pathLst>
              <a:path w="3886200" h="5116195">
                <a:moveTo>
                  <a:pt x="0" y="5116068"/>
                </a:moveTo>
                <a:lnTo>
                  <a:pt x="3886200" y="5116068"/>
                </a:lnTo>
                <a:lnTo>
                  <a:pt x="3886200" y="0"/>
                </a:lnTo>
                <a:lnTo>
                  <a:pt x="0" y="0"/>
                </a:lnTo>
                <a:lnTo>
                  <a:pt x="0" y="5116068"/>
                </a:lnTo>
                <a:close/>
              </a:path>
            </a:pathLst>
          </a:custGeom>
          <a:solidFill>
            <a:srgbClr val="000000"/>
          </a:solidFill>
        </p:spPr>
        <p:txBody>
          <a:bodyPr wrap="square" lIns="0" tIns="0" rIns="0" bIns="0" rtlCol="0"/>
          <a:lstStyle/>
          <a:p>
            <a:endParaRPr/>
          </a:p>
        </p:txBody>
      </p:sp>
      <p:sp>
        <p:nvSpPr>
          <p:cNvPr id="6" name="object 6"/>
          <p:cNvSpPr/>
          <p:nvPr/>
        </p:nvSpPr>
        <p:spPr>
          <a:xfrm>
            <a:off x="610362" y="1590294"/>
            <a:ext cx="3886200" cy="5116195"/>
          </a:xfrm>
          <a:custGeom>
            <a:avLst/>
            <a:gdLst/>
            <a:ahLst/>
            <a:cxnLst/>
            <a:rect l="l" t="t" r="r" b="b"/>
            <a:pathLst>
              <a:path w="3886200" h="5116195">
                <a:moveTo>
                  <a:pt x="0" y="5116068"/>
                </a:moveTo>
                <a:lnTo>
                  <a:pt x="3886200" y="5116068"/>
                </a:lnTo>
                <a:lnTo>
                  <a:pt x="3886200" y="0"/>
                </a:lnTo>
                <a:lnTo>
                  <a:pt x="0" y="0"/>
                </a:lnTo>
                <a:lnTo>
                  <a:pt x="0" y="5116068"/>
                </a:lnTo>
                <a:close/>
              </a:path>
            </a:pathLst>
          </a:custGeom>
          <a:ln w="10668">
            <a:solidFill>
              <a:srgbClr val="000000"/>
            </a:solidFill>
          </a:ln>
        </p:spPr>
        <p:txBody>
          <a:bodyPr wrap="square" lIns="0" tIns="0" rIns="0" bIns="0" rtlCol="0"/>
          <a:lstStyle/>
          <a:p>
            <a:endParaRPr/>
          </a:p>
        </p:txBody>
      </p:sp>
      <p:sp>
        <p:nvSpPr>
          <p:cNvPr id="7" name="object 7"/>
          <p:cNvSpPr txBox="1"/>
          <p:nvPr/>
        </p:nvSpPr>
        <p:spPr>
          <a:xfrm>
            <a:off x="611560" y="1576781"/>
            <a:ext cx="3888432" cy="5077672"/>
          </a:xfrm>
          <a:prstGeom prst="rect">
            <a:avLst/>
          </a:prstGeom>
        </p:spPr>
        <p:txBody>
          <a:bodyPr vert="horz" wrap="square" lIns="0" tIns="50165" rIns="0" bIns="0" rtlCol="0">
            <a:spAutoFit/>
          </a:bodyPr>
          <a:lstStyle/>
          <a:p>
            <a:pPr marL="332740" marR="285750" indent="-320040">
              <a:lnSpc>
                <a:spcPct val="90000"/>
              </a:lnSpc>
              <a:spcBef>
                <a:spcPts val="395"/>
              </a:spcBef>
              <a:buClr>
                <a:srgbClr val="DD8046"/>
              </a:buClr>
              <a:buSzPct val="60000"/>
              <a:buFont typeface="Wingdings" pitchFamily="2" charset="2"/>
              <a:buChar char="Ø"/>
              <a:tabLst>
                <a:tab pos="332740" algn="l"/>
                <a:tab pos="333375" algn="l"/>
              </a:tabLst>
            </a:pPr>
            <a:r>
              <a:rPr sz="2500" spc="-5" dirty="0">
                <a:solidFill>
                  <a:srgbClr val="FFFFFF"/>
                </a:solidFill>
                <a:latin typeface="Times New Roman" pitchFamily="18" charset="0"/>
                <a:cs typeface="Times New Roman" pitchFamily="18" charset="0"/>
              </a:rPr>
              <a:t>The health educator  should follow what</a:t>
            </a:r>
            <a:r>
              <a:rPr sz="2500" spc="-55" dirty="0">
                <a:solidFill>
                  <a:srgbClr val="FFFFFF"/>
                </a:solidFill>
                <a:latin typeface="Times New Roman" pitchFamily="18" charset="0"/>
                <a:cs typeface="Times New Roman" pitchFamily="18" charset="0"/>
              </a:rPr>
              <a:t> </a:t>
            </a:r>
            <a:r>
              <a:rPr sz="2500" spc="-5" dirty="0">
                <a:solidFill>
                  <a:srgbClr val="FFFFFF"/>
                </a:solidFill>
                <a:latin typeface="Times New Roman" pitchFamily="18" charset="0"/>
                <a:cs typeface="Times New Roman" pitchFamily="18" charset="0"/>
              </a:rPr>
              <a:t>he  preaches.</a:t>
            </a:r>
            <a:endParaRPr sz="2500" dirty="0">
              <a:latin typeface="Times New Roman" pitchFamily="18" charset="0"/>
              <a:cs typeface="Times New Roman" pitchFamily="18" charset="0"/>
            </a:endParaRPr>
          </a:p>
          <a:p>
            <a:pPr marL="332740" marR="439420" indent="-320040">
              <a:lnSpc>
                <a:spcPts val="2700"/>
              </a:lnSpc>
              <a:spcBef>
                <a:spcPts val="740"/>
              </a:spcBef>
              <a:buClr>
                <a:srgbClr val="DD8046"/>
              </a:buClr>
              <a:buSzPct val="60000"/>
              <a:buFont typeface="Wingdings" pitchFamily="2" charset="2"/>
              <a:buChar char="Ø"/>
              <a:tabLst>
                <a:tab pos="332740" algn="l"/>
                <a:tab pos="333375" algn="l"/>
              </a:tabLst>
            </a:pPr>
            <a:r>
              <a:rPr sz="2500" spc="-5" dirty="0">
                <a:solidFill>
                  <a:srgbClr val="FFFFFF"/>
                </a:solidFill>
                <a:latin typeface="Times New Roman" pitchFamily="18" charset="0"/>
                <a:cs typeface="Times New Roman" pitchFamily="18" charset="0"/>
              </a:rPr>
              <a:t>He should set an  example to </a:t>
            </a:r>
            <a:r>
              <a:rPr sz="2500" dirty="0">
                <a:solidFill>
                  <a:srgbClr val="FFFFFF"/>
                </a:solidFill>
                <a:latin typeface="Times New Roman" pitchFamily="18" charset="0"/>
                <a:cs typeface="Times New Roman" pitchFamily="18" charset="0"/>
              </a:rPr>
              <a:t>others</a:t>
            </a:r>
            <a:r>
              <a:rPr sz="2500" spc="-35" dirty="0">
                <a:solidFill>
                  <a:srgbClr val="FFFFFF"/>
                </a:solidFill>
                <a:latin typeface="Times New Roman" pitchFamily="18" charset="0"/>
                <a:cs typeface="Times New Roman" pitchFamily="18" charset="0"/>
              </a:rPr>
              <a:t> </a:t>
            </a:r>
            <a:r>
              <a:rPr sz="2500" spc="-5" dirty="0">
                <a:solidFill>
                  <a:srgbClr val="FFFFFF"/>
                </a:solidFill>
                <a:latin typeface="Times New Roman" pitchFamily="18" charset="0"/>
                <a:cs typeface="Times New Roman" pitchFamily="18" charset="0"/>
              </a:rPr>
              <a:t>to  follow</a:t>
            </a:r>
            <a:endParaRPr sz="2500" dirty="0">
              <a:latin typeface="Times New Roman" pitchFamily="18" charset="0"/>
              <a:cs typeface="Times New Roman" pitchFamily="18" charset="0"/>
            </a:endParaRPr>
          </a:p>
          <a:p>
            <a:pPr marL="332740" marR="5080" indent="-320040">
              <a:lnSpc>
                <a:spcPct val="90000"/>
              </a:lnSpc>
              <a:spcBef>
                <a:spcPts val="655"/>
              </a:spcBef>
              <a:buClr>
                <a:srgbClr val="DD8046"/>
              </a:buClr>
              <a:buSzPct val="60000"/>
              <a:buFont typeface="Wingdings" pitchFamily="2" charset="2"/>
              <a:buChar char="Ø"/>
              <a:tabLst>
                <a:tab pos="332740" algn="l"/>
                <a:tab pos="333375" algn="l"/>
              </a:tabLst>
            </a:pPr>
            <a:r>
              <a:rPr sz="2500" spc="-5" dirty="0">
                <a:solidFill>
                  <a:srgbClr val="FFFFFF"/>
                </a:solidFill>
                <a:latin typeface="Times New Roman" pitchFamily="18" charset="0"/>
                <a:cs typeface="Times New Roman" pitchFamily="18" charset="0"/>
              </a:rPr>
              <a:t>Eg:- A health educator  who participate in a  program highlighting  the ill </a:t>
            </a:r>
            <a:r>
              <a:rPr sz="2500" spc="-10" dirty="0">
                <a:solidFill>
                  <a:srgbClr val="FFFFFF"/>
                </a:solidFill>
                <a:latin typeface="Times New Roman" pitchFamily="18" charset="0"/>
                <a:cs typeface="Times New Roman" pitchFamily="18" charset="0"/>
              </a:rPr>
              <a:t>effects </a:t>
            </a:r>
            <a:r>
              <a:rPr sz="2500" spc="-5" dirty="0">
                <a:solidFill>
                  <a:srgbClr val="FFFFFF"/>
                </a:solidFill>
                <a:latin typeface="Times New Roman" pitchFamily="18" charset="0"/>
                <a:cs typeface="Times New Roman" pitchFamily="18" charset="0"/>
              </a:rPr>
              <a:t>of tobacco  should not be seen  smoking since it sends  a wrong signal and  seriousness </a:t>
            </a:r>
            <a:r>
              <a:rPr sz="2500" dirty="0">
                <a:solidFill>
                  <a:srgbClr val="FFFFFF"/>
                </a:solidFill>
                <a:latin typeface="Times New Roman" pitchFamily="18" charset="0"/>
                <a:cs typeface="Times New Roman" pitchFamily="18" charset="0"/>
              </a:rPr>
              <a:t>of </a:t>
            </a:r>
            <a:r>
              <a:rPr sz="2500" spc="-5" dirty="0">
                <a:solidFill>
                  <a:srgbClr val="FFFFFF"/>
                </a:solidFill>
                <a:latin typeface="Times New Roman" pitchFamily="18" charset="0"/>
                <a:cs typeface="Times New Roman" pitchFamily="18" charset="0"/>
              </a:rPr>
              <a:t>the  </a:t>
            </a:r>
            <a:r>
              <a:rPr sz="2500" spc="-5" dirty="0">
                <a:solidFill>
                  <a:srgbClr val="FFFFFF"/>
                </a:solidFill>
                <a:latin typeface="Arial"/>
                <a:cs typeface="Arial"/>
              </a:rPr>
              <a:t>situation is</a:t>
            </a:r>
            <a:r>
              <a:rPr sz="2500" spc="-10" dirty="0">
                <a:solidFill>
                  <a:srgbClr val="FFFFFF"/>
                </a:solidFill>
                <a:latin typeface="Arial"/>
                <a:cs typeface="Arial"/>
              </a:rPr>
              <a:t> </a:t>
            </a:r>
            <a:r>
              <a:rPr sz="2500" spc="-5" dirty="0">
                <a:solidFill>
                  <a:srgbClr val="FFFFFF"/>
                </a:solidFill>
                <a:latin typeface="Arial"/>
                <a:cs typeface="Arial"/>
              </a:rPr>
              <a:t>lost</a:t>
            </a:r>
            <a:endParaRPr sz="2500" dirty="0">
              <a:latin typeface="Arial"/>
              <a:cs typeface="Arial"/>
            </a:endParaRPr>
          </a:p>
        </p:txBody>
      </p:sp>
      <p:sp>
        <p:nvSpPr>
          <p:cNvPr id="8" name="object 8"/>
          <p:cNvSpPr/>
          <p:nvPr/>
        </p:nvSpPr>
        <p:spPr>
          <a:xfrm>
            <a:off x="5725667" y="1752600"/>
            <a:ext cx="2580132" cy="3440997"/>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3568" y="363944"/>
            <a:ext cx="7614383" cy="690574"/>
          </a:xfrm>
          <a:prstGeom prst="rect">
            <a:avLst/>
          </a:prstGeom>
        </p:spPr>
        <p:txBody>
          <a:bodyPr vert="horz" wrap="square" lIns="0" tIns="13335" rIns="0" bIns="0" rtlCol="0">
            <a:spAutoFit/>
          </a:bodyPr>
          <a:lstStyle/>
          <a:p>
            <a:pPr marL="12700">
              <a:lnSpc>
                <a:spcPct val="100000"/>
              </a:lnSpc>
              <a:spcBef>
                <a:spcPts val="105"/>
              </a:spcBef>
            </a:pPr>
            <a:r>
              <a:rPr b="1" spc="-5" dirty="0">
                <a:solidFill>
                  <a:srgbClr val="FF0000"/>
                </a:solidFill>
                <a:latin typeface="Times New Roman" pitchFamily="18" charset="0"/>
                <a:cs typeface="Times New Roman" pitchFamily="18" charset="0"/>
              </a:rPr>
              <a:t>GOOD </a:t>
            </a:r>
            <a:r>
              <a:rPr b="1" dirty="0">
                <a:solidFill>
                  <a:srgbClr val="FF0000"/>
                </a:solidFill>
                <a:latin typeface="Times New Roman" pitchFamily="18" charset="0"/>
                <a:cs typeface="Times New Roman" pitchFamily="18" charset="0"/>
              </a:rPr>
              <a:t>HUMAN</a:t>
            </a:r>
            <a:r>
              <a:rPr b="1" spc="-65" dirty="0">
                <a:solidFill>
                  <a:srgbClr val="FF0000"/>
                </a:solidFill>
                <a:latin typeface="Times New Roman" pitchFamily="18" charset="0"/>
                <a:cs typeface="Times New Roman" pitchFamily="18" charset="0"/>
              </a:rPr>
              <a:t> </a:t>
            </a:r>
            <a:r>
              <a:rPr b="1" spc="-35" dirty="0">
                <a:solidFill>
                  <a:srgbClr val="FF0000"/>
                </a:solidFill>
                <a:latin typeface="Times New Roman" pitchFamily="18" charset="0"/>
                <a:cs typeface="Times New Roman" pitchFamily="18" charset="0"/>
              </a:rPr>
              <a:t>RELATIONS</a:t>
            </a:r>
          </a:p>
        </p:txBody>
      </p:sp>
      <p:sp>
        <p:nvSpPr>
          <p:cNvPr id="3" name="object 3"/>
          <p:cNvSpPr txBox="1"/>
          <p:nvPr/>
        </p:nvSpPr>
        <p:spPr>
          <a:xfrm>
            <a:off x="688340" y="1531061"/>
            <a:ext cx="4080510" cy="4839530"/>
          </a:xfrm>
          <a:prstGeom prst="rect">
            <a:avLst/>
          </a:prstGeom>
        </p:spPr>
        <p:txBody>
          <a:bodyPr vert="horz" wrap="square" lIns="0" tIns="95250" rIns="0" bIns="0" rtlCol="0">
            <a:spAutoFit/>
          </a:bodyPr>
          <a:lstStyle/>
          <a:p>
            <a:pPr marL="332740" marR="43180" indent="-320040">
              <a:lnSpc>
                <a:spcPct val="80000"/>
              </a:lnSpc>
              <a:spcBef>
                <a:spcPts val="750"/>
              </a:spcBef>
              <a:buSzPct val="59259"/>
              <a:buFont typeface="Wingdings" pitchFamily="2" charset="2"/>
              <a:buChar char="Ø"/>
              <a:tabLst>
                <a:tab pos="332740" algn="l"/>
                <a:tab pos="333375" algn="l"/>
              </a:tabLst>
            </a:pPr>
            <a:r>
              <a:rPr sz="2700" spc="-5" dirty="0">
                <a:latin typeface="Times New Roman" pitchFamily="18" charset="0"/>
                <a:cs typeface="Times New Roman" pitchFamily="18" charset="0"/>
              </a:rPr>
              <a:t>This </a:t>
            </a:r>
            <a:r>
              <a:rPr sz="2700" dirty="0">
                <a:latin typeface="Times New Roman" pitchFamily="18" charset="0"/>
                <a:cs typeface="Times New Roman" pitchFamily="18" charset="0"/>
              </a:rPr>
              <a:t>principle states</a:t>
            </a:r>
            <a:r>
              <a:rPr sz="2700" spc="-95" dirty="0">
                <a:latin typeface="Times New Roman" pitchFamily="18" charset="0"/>
                <a:cs typeface="Times New Roman" pitchFamily="18" charset="0"/>
              </a:rPr>
              <a:t> </a:t>
            </a:r>
            <a:r>
              <a:rPr sz="2700" dirty="0">
                <a:latin typeface="Times New Roman" pitchFamily="18" charset="0"/>
                <a:cs typeface="Times New Roman" pitchFamily="18" charset="0"/>
              </a:rPr>
              <a:t>that  </a:t>
            </a:r>
            <a:r>
              <a:rPr sz="2700" spc="-5" dirty="0">
                <a:latin typeface="Times New Roman" pitchFamily="18" charset="0"/>
                <a:cs typeface="Times New Roman" pitchFamily="18" charset="0"/>
              </a:rPr>
              <a:t>the health educator  should have good  personal qualities and  </a:t>
            </a:r>
            <a:r>
              <a:rPr sz="2700" dirty="0">
                <a:latin typeface="Times New Roman" pitchFamily="18" charset="0"/>
                <a:cs typeface="Times New Roman" pitchFamily="18" charset="0"/>
              </a:rPr>
              <a:t>should be able to  </a:t>
            </a:r>
            <a:r>
              <a:rPr sz="2700" spc="-5" dirty="0">
                <a:latin typeface="Times New Roman" pitchFamily="18" charset="0"/>
                <a:cs typeface="Times New Roman" pitchFamily="18" charset="0"/>
              </a:rPr>
              <a:t>maintain friendly  relations with </a:t>
            </a:r>
            <a:r>
              <a:rPr sz="2700" dirty="0">
                <a:latin typeface="Times New Roman" pitchFamily="18" charset="0"/>
                <a:cs typeface="Times New Roman" pitchFamily="18" charset="0"/>
              </a:rPr>
              <a:t>the</a:t>
            </a:r>
            <a:r>
              <a:rPr sz="2700" spc="-25" dirty="0">
                <a:latin typeface="Times New Roman" pitchFamily="18" charset="0"/>
                <a:cs typeface="Times New Roman" pitchFamily="18" charset="0"/>
              </a:rPr>
              <a:t> </a:t>
            </a:r>
            <a:r>
              <a:rPr sz="2700" spc="-5" dirty="0">
                <a:latin typeface="Times New Roman" pitchFamily="18" charset="0"/>
                <a:cs typeface="Times New Roman" pitchFamily="18" charset="0"/>
              </a:rPr>
              <a:t>people</a:t>
            </a:r>
            <a:endParaRPr sz="2700" dirty="0">
              <a:latin typeface="Times New Roman" pitchFamily="18" charset="0"/>
              <a:cs typeface="Times New Roman" pitchFamily="18" charset="0"/>
            </a:endParaRPr>
          </a:p>
          <a:p>
            <a:pPr marL="332740" marR="5080" indent="-320040">
              <a:lnSpc>
                <a:spcPct val="80000"/>
              </a:lnSpc>
              <a:spcBef>
                <a:spcPts val="695"/>
              </a:spcBef>
              <a:buSzPct val="59259"/>
              <a:buFont typeface="Wingdings" pitchFamily="2" charset="2"/>
              <a:buChar char="Ø"/>
              <a:tabLst>
                <a:tab pos="332740" algn="l"/>
                <a:tab pos="333375" algn="l"/>
              </a:tabLst>
            </a:pP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health educator  </a:t>
            </a:r>
            <a:r>
              <a:rPr sz="2700" dirty="0">
                <a:latin typeface="Times New Roman" pitchFamily="18" charset="0"/>
                <a:cs typeface="Times New Roman" pitchFamily="18" charset="0"/>
              </a:rPr>
              <a:t>should have a kind </a:t>
            </a:r>
            <a:r>
              <a:rPr sz="2700" spc="-5" dirty="0">
                <a:latin typeface="Times New Roman" pitchFamily="18" charset="0"/>
                <a:cs typeface="Times New Roman" pitchFamily="18" charset="0"/>
              </a:rPr>
              <a:t>and  </a:t>
            </a:r>
            <a:r>
              <a:rPr sz="2700" dirty="0">
                <a:latin typeface="Times New Roman" pitchFamily="18" charset="0"/>
                <a:cs typeface="Times New Roman" pitchFamily="18" charset="0"/>
              </a:rPr>
              <a:t>sympathetic attitude  </a:t>
            </a:r>
            <a:r>
              <a:rPr sz="2700" spc="-5" dirty="0">
                <a:latin typeface="Times New Roman" pitchFamily="18" charset="0"/>
                <a:cs typeface="Times New Roman" pitchFamily="18" charset="0"/>
              </a:rPr>
              <a:t>towards </a:t>
            </a:r>
            <a:r>
              <a:rPr sz="2700" dirty="0">
                <a:latin typeface="Times New Roman" pitchFamily="18" charset="0"/>
                <a:cs typeface="Times New Roman" pitchFamily="18" charset="0"/>
              </a:rPr>
              <a:t>the </a:t>
            </a:r>
            <a:r>
              <a:rPr sz="2700" spc="-5" dirty="0">
                <a:latin typeface="Times New Roman" pitchFamily="18" charset="0"/>
                <a:cs typeface="Times New Roman" pitchFamily="18" charset="0"/>
              </a:rPr>
              <a:t>people and  should always be helpful  </a:t>
            </a:r>
            <a:r>
              <a:rPr sz="2700" dirty="0">
                <a:latin typeface="Times New Roman" pitchFamily="18" charset="0"/>
                <a:cs typeface="Times New Roman" pitchFamily="18" charset="0"/>
              </a:rPr>
              <a:t>to them </a:t>
            </a:r>
            <a:r>
              <a:rPr sz="2700" spc="-5" dirty="0">
                <a:latin typeface="Times New Roman" pitchFamily="18" charset="0"/>
                <a:cs typeface="Times New Roman" pitchFamily="18" charset="0"/>
              </a:rPr>
              <a:t>in </a:t>
            </a:r>
            <a:r>
              <a:rPr sz="2700" dirty="0">
                <a:latin typeface="Times New Roman" pitchFamily="18" charset="0"/>
                <a:cs typeface="Times New Roman" pitchFamily="18" charset="0"/>
              </a:rPr>
              <a:t>clarifying  </a:t>
            </a:r>
            <a:r>
              <a:rPr sz="2700" spc="-5" dirty="0">
                <a:latin typeface="Times New Roman" pitchFamily="18" charset="0"/>
                <a:cs typeface="Times New Roman" pitchFamily="18" charset="0"/>
              </a:rPr>
              <a:t>doubts </a:t>
            </a:r>
            <a:r>
              <a:rPr sz="2700" dirty="0">
                <a:latin typeface="Times New Roman" pitchFamily="18" charset="0"/>
                <a:cs typeface="Times New Roman" pitchFamily="18" charset="0"/>
              </a:rPr>
              <a:t>or repeating  </a:t>
            </a:r>
            <a:r>
              <a:rPr sz="2700" spc="-5" dirty="0">
                <a:latin typeface="Times New Roman" pitchFamily="18" charset="0"/>
                <a:cs typeface="Times New Roman" pitchFamily="18" charset="0"/>
              </a:rPr>
              <a:t>what is </a:t>
            </a:r>
            <a:r>
              <a:rPr sz="2700" dirty="0">
                <a:latin typeface="Times New Roman" pitchFamily="18" charset="0"/>
                <a:cs typeface="Times New Roman" pitchFamily="18" charset="0"/>
              </a:rPr>
              <a:t>not</a:t>
            </a:r>
            <a:r>
              <a:rPr sz="2700" spc="-10" dirty="0">
                <a:latin typeface="Times New Roman" pitchFamily="18" charset="0"/>
                <a:cs typeface="Times New Roman" pitchFamily="18" charset="0"/>
              </a:rPr>
              <a:t> </a:t>
            </a:r>
            <a:r>
              <a:rPr sz="2700" spc="-5" dirty="0">
                <a:latin typeface="Times New Roman" pitchFamily="18" charset="0"/>
                <a:cs typeface="Times New Roman" pitchFamily="18" charset="0"/>
              </a:rPr>
              <a:t>understood</a:t>
            </a:r>
            <a:endParaRPr sz="2700" dirty="0">
              <a:latin typeface="Times New Roman" pitchFamily="18" charset="0"/>
              <a:cs typeface="Times New Roman" pitchFamily="18" charset="0"/>
            </a:endParaRPr>
          </a:p>
        </p:txBody>
      </p:sp>
      <p:sp>
        <p:nvSpPr>
          <p:cNvPr id="4" name="object 4"/>
          <p:cNvSpPr/>
          <p:nvPr/>
        </p:nvSpPr>
        <p:spPr>
          <a:xfrm>
            <a:off x="5359908" y="2450592"/>
            <a:ext cx="2857499" cy="284835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7784" y="363944"/>
            <a:ext cx="3578706" cy="690574"/>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FEEDBACK</a:t>
            </a:r>
          </a:p>
        </p:txBody>
      </p:sp>
      <p:sp>
        <p:nvSpPr>
          <p:cNvPr id="3" name="object 3"/>
          <p:cNvSpPr/>
          <p:nvPr/>
        </p:nvSpPr>
        <p:spPr>
          <a:xfrm>
            <a:off x="749056" y="3419891"/>
            <a:ext cx="3588691" cy="108795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844796" y="1589532"/>
            <a:ext cx="3886200" cy="4572000"/>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924425" y="1612519"/>
            <a:ext cx="3621404" cy="3562350"/>
          </a:xfrm>
          <a:prstGeom prst="rect">
            <a:avLst/>
          </a:prstGeom>
        </p:spPr>
        <p:txBody>
          <a:bodyPr vert="horz" wrap="square" lIns="0" tIns="13335" rIns="0" bIns="0" rtlCol="0">
            <a:spAutoFit/>
          </a:bodyPr>
          <a:lstStyle/>
          <a:p>
            <a:pPr marL="332740" marR="5080" indent="-320040">
              <a:lnSpc>
                <a:spcPct val="100000"/>
              </a:lnSpc>
              <a:spcBef>
                <a:spcPts val="105"/>
              </a:spcBef>
              <a:buSzPct val="60344"/>
              <a:buFont typeface="Wingdings" pitchFamily="2" charset="2"/>
              <a:buChar char="Ø"/>
              <a:tabLst>
                <a:tab pos="332740" algn="l"/>
              </a:tabLst>
            </a:pPr>
            <a:r>
              <a:rPr sz="2900" dirty="0">
                <a:latin typeface="Times New Roman" pitchFamily="18" charset="0"/>
                <a:cs typeface="Times New Roman" pitchFamily="18" charset="0"/>
              </a:rPr>
              <a:t>For </a:t>
            </a:r>
            <a:r>
              <a:rPr sz="2900" spc="5" dirty="0">
                <a:latin typeface="Times New Roman" pitchFamily="18" charset="0"/>
                <a:cs typeface="Times New Roman" pitchFamily="18" charset="0"/>
              </a:rPr>
              <a:t>any </a:t>
            </a:r>
            <a:r>
              <a:rPr sz="2900" dirty="0">
                <a:latin typeface="Times New Roman" pitchFamily="18" charset="0"/>
                <a:cs typeface="Times New Roman" pitchFamily="18" charset="0"/>
              </a:rPr>
              <a:t>program to  be successful it is  necessary to collect  feedback to find out  if </a:t>
            </a:r>
            <a:r>
              <a:rPr sz="2900" spc="5" dirty="0">
                <a:latin typeface="Times New Roman" pitchFamily="18" charset="0"/>
                <a:cs typeface="Times New Roman" pitchFamily="18" charset="0"/>
              </a:rPr>
              <a:t>any </a:t>
            </a:r>
            <a:r>
              <a:rPr sz="2900" dirty="0">
                <a:latin typeface="Times New Roman" pitchFamily="18" charset="0"/>
                <a:cs typeface="Times New Roman" pitchFamily="18" charset="0"/>
              </a:rPr>
              <a:t>modifications  are </a:t>
            </a:r>
            <a:r>
              <a:rPr sz="2900" spc="5" dirty="0">
                <a:latin typeface="Times New Roman" pitchFamily="18" charset="0"/>
                <a:cs typeface="Times New Roman" pitchFamily="18" charset="0"/>
              </a:rPr>
              <a:t>needed </a:t>
            </a:r>
            <a:r>
              <a:rPr sz="2900" dirty="0">
                <a:latin typeface="Times New Roman" pitchFamily="18" charset="0"/>
                <a:cs typeface="Times New Roman" pitchFamily="18" charset="0"/>
              </a:rPr>
              <a:t>to</a:t>
            </a:r>
            <a:r>
              <a:rPr sz="2900" spc="-155" dirty="0">
                <a:latin typeface="Times New Roman" pitchFamily="18" charset="0"/>
                <a:cs typeface="Times New Roman" pitchFamily="18" charset="0"/>
              </a:rPr>
              <a:t> </a:t>
            </a:r>
            <a:r>
              <a:rPr sz="2900" dirty="0">
                <a:latin typeface="Times New Roman" pitchFamily="18" charset="0"/>
                <a:cs typeface="Times New Roman" pitchFamily="18" charset="0"/>
              </a:rPr>
              <a:t>make  the program more  </a:t>
            </a:r>
            <a:r>
              <a:rPr sz="2900" spc="-5" dirty="0">
                <a:latin typeface="Times New Roman" pitchFamily="18" charset="0"/>
                <a:cs typeface="Times New Roman" pitchFamily="18" charset="0"/>
              </a:rPr>
              <a:t>effective</a:t>
            </a:r>
            <a:endParaRPr sz="29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71625" y="25390"/>
            <a:ext cx="6226810" cy="1367682"/>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COMMUNITY</a:t>
            </a:r>
            <a:r>
              <a:rPr b="1" spc="-165" dirty="0">
                <a:solidFill>
                  <a:srgbClr val="FF0000"/>
                </a:solidFill>
                <a:latin typeface="Times New Roman" pitchFamily="18" charset="0"/>
                <a:cs typeface="Times New Roman" pitchFamily="18" charset="0"/>
              </a:rPr>
              <a:t> </a:t>
            </a:r>
            <a:r>
              <a:rPr b="1" dirty="0">
                <a:solidFill>
                  <a:srgbClr val="FF0000"/>
                </a:solidFill>
                <a:latin typeface="Times New Roman" pitchFamily="18" charset="0"/>
                <a:cs typeface="Times New Roman" pitchFamily="18" charset="0"/>
              </a:rPr>
              <a:t>LEADERS</a:t>
            </a:r>
          </a:p>
        </p:txBody>
      </p:sp>
      <p:sp>
        <p:nvSpPr>
          <p:cNvPr id="3" name="object 3"/>
          <p:cNvSpPr/>
          <p:nvPr/>
        </p:nvSpPr>
        <p:spPr>
          <a:xfrm>
            <a:off x="609600" y="1589532"/>
            <a:ext cx="4724400" cy="4963668"/>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688340" y="1538681"/>
            <a:ext cx="4542790" cy="4909934"/>
          </a:xfrm>
          <a:prstGeom prst="rect">
            <a:avLst/>
          </a:prstGeom>
        </p:spPr>
        <p:txBody>
          <a:bodyPr vert="horz" wrap="square" lIns="0" tIns="88265" rIns="0" bIns="0" rtlCol="0">
            <a:spAutoFit/>
          </a:bodyPr>
          <a:lstStyle/>
          <a:p>
            <a:pPr marL="332740" marR="356235" indent="-320040">
              <a:lnSpc>
                <a:spcPct val="80000"/>
              </a:lnSpc>
              <a:spcBef>
                <a:spcPts val="695"/>
              </a:spcBef>
              <a:buSzPct val="60000"/>
              <a:buFont typeface="Wingdings" pitchFamily="2" charset="2"/>
              <a:buChar char="Ø"/>
              <a:tabLst>
                <a:tab pos="332740" algn="l"/>
                <a:tab pos="333375" algn="l"/>
              </a:tabLst>
            </a:pPr>
            <a:r>
              <a:rPr sz="2800" spc="-5" dirty="0">
                <a:latin typeface="Times New Roman" pitchFamily="18" charset="0"/>
                <a:cs typeface="Times New Roman" pitchFamily="18" charset="0"/>
              </a:rPr>
              <a:t>Community leaders can be  used to reach the people of  the community and to  convince them about the  need for health</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education</a:t>
            </a:r>
            <a:endParaRPr sz="2800" dirty="0">
              <a:latin typeface="Times New Roman" pitchFamily="18" charset="0"/>
              <a:cs typeface="Times New Roman" pitchFamily="18" charset="0"/>
            </a:endParaRPr>
          </a:p>
          <a:p>
            <a:pPr marL="332740" marR="41275" indent="-320040">
              <a:lnSpc>
                <a:spcPts val="2400"/>
              </a:lnSpc>
              <a:spcBef>
                <a:spcPts val="680"/>
              </a:spcBef>
              <a:buSzPct val="60000"/>
              <a:buFont typeface="Wingdings" pitchFamily="2" charset="2"/>
              <a:buChar char="Ø"/>
              <a:tabLst>
                <a:tab pos="332740" algn="l"/>
                <a:tab pos="333375" algn="l"/>
              </a:tabLst>
            </a:pPr>
            <a:r>
              <a:rPr sz="2800" spc="-5" dirty="0">
                <a:latin typeface="Times New Roman" pitchFamily="18" charset="0"/>
                <a:cs typeface="Times New Roman" pitchFamily="18" charset="0"/>
              </a:rPr>
              <a:t>Leaders can also be used </a:t>
            </a:r>
            <a:r>
              <a:rPr sz="2800" dirty="0">
                <a:latin typeface="Times New Roman" pitchFamily="18" charset="0"/>
                <a:cs typeface="Times New Roman" pitchFamily="18" charset="0"/>
              </a:rPr>
              <a:t>to  </a:t>
            </a:r>
            <a:r>
              <a:rPr sz="2800" spc="-5" dirty="0">
                <a:latin typeface="Times New Roman" pitchFamily="18" charset="0"/>
                <a:cs typeface="Times New Roman" pitchFamily="18" charset="0"/>
              </a:rPr>
              <a:t>educate the people as </a:t>
            </a:r>
            <a:r>
              <a:rPr sz="2800" dirty="0">
                <a:latin typeface="Times New Roman" pitchFamily="18" charset="0"/>
                <a:cs typeface="Times New Roman" pitchFamily="18" charset="0"/>
              </a:rPr>
              <a:t>they  </a:t>
            </a:r>
            <a:r>
              <a:rPr sz="2800" spc="-5" dirty="0">
                <a:latin typeface="Times New Roman" pitchFamily="18" charset="0"/>
                <a:cs typeface="Times New Roman" pitchFamily="18" charset="0"/>
              </a:rPr>
              <a:t>will have a rapport and will be  familiar with the people of  their</a:t>
            </a:r>
            <a:r>
              <a:rPr sz="2800" spc="5" dirty="0">
                <a:latin typeface="Times New Roman" pitchFamily="18" charset="0"/>
                <a:cs typeface="Times New Roman" pitchFamily="18" charset="0"/>
              </a:rPr>
              <a:t> </a:t>
            </a:r>
            <a:r>
              <a:rPr sz="2800" spc="-5" dirty="0">
                <a:latin typeface="Times New Roman" pitchFamily="18" charset="0"/>
                <a:cs typeface="Times New Roman" pitchFamily="18" charset="0"/>
              </a:rPr>
              <a:t>community</a:t>
            </a:r>
            <a:endParaRPr sz="2800" dirty="0">
              <a:latin typeface="Times New Roman" pitchFamily="18" charset="0"/>
              <a:cs typeface="Times New Roman" pitchFamily="18" charset="0"/>
            </a:endParaRPr>
          </a:p>
          <a:p>
            <a:pPr marL="332740" marR="5080" indent="-320040">
              <a:lnSpc>
                <a:spcPct val="80000"/>
              </a:lnSpc>
              <a:spcBef>
                <a:spcPts val="720"/>
              </a:spcBef>
              <a:buSzPct val="60000"/>
              <a:buFont typeface="Wingdings" pitchFamily="2" charset="2"/>
              <a:buChar char="Ø"/>
              <a:tabLst>
                <a:tab pos="332740" algn="l"/>
                <a:tab pos="333375" algn="l"/>
              </a:tabLst>
            </a:pPr>
            <a:r>
              <a:rPr sz="2800" spc="-5" dirty="0">
                <a:latin typeface="Times New Roman" pitchFamily="18" charset="0"/>
                <a:cs typeface="Times New Roman" pitchFamily="18" charset="0"/>
              </a:rPr>
              <a:t>The leader will have an  understanding of the needs of  the community and advice  and guide</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them</a:t>
            </a:r>
            <a:endParaRPr sz="2800" dirty="0">
              <a:latin typeface="Times New Roman" pitchFamily="18" charset="0"/>
              <a:cs typeface="Times New Roman" pitchFamily="18" charset="0"/>
            </a:endParaRPr>
          </a:p>
        </p:txBody>
      </p:sp>
      <p:sp>
        <p:nvSpPr>
          <p:cNvPr id="5" name="object 5"/>
          <p:cNvSpPr/>
          <p:nvPr/>
        </p:nvSpPr>
        <p:spPr>
          <a:xfrm>
            <a:off x="5562600" y="2514600"/>
            <a:ext cx="3221736" cy="24384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1387" y="360933"/>
            <a:ext cx="5561965" cy="696595"/>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SOIL, SEED,</a:t>
            </a:r>
            <a:r>
              <a:rPr b="1" spc="-40" dirty="0">
                <a:solidFill>
                  <a:srgbClr val="FF0000"/>
                </a:solidFill>
                <a:latin typeface="Times New Roman" pitchFamily="18" charset="0"/>
                <a:cs typeface="Times New Roman" pitchFamily="18" charset="0"/>
              </a:rPr>
              <a:t> </a:t>
            </a:r>
            <a:r>
              <a:rPr b="1" dirty="0">
                <a:solidFill>
                  <a:srgbClr val="FF0000"/>
                </a:solidFill>
                <a:latin typeface="Times New Roman" pitchFamily="18" charset="0"/>
                <a:cs typeface="Times New Roman" pitchFamily="18" charset="0"/>
              </a:rPr>
              <a:t>SOWER</a:t>
            </a:r>
          </a:p>
        </p:txBody>
      </p:sp>
      <p:sp>
        <p:nvSpPr>
          <p:cNvPr id="3" name="object 3"/>
          <p:cNvSpPr txBox="1"/>
          <p:nvPr/>
        </p:nvSpPr>
        <p:spPr>
          <a:xfrm>
            <a:off x="691387" y="1534326"/>
            <a:ext cx="7203440" cy="2251899"/>
          </a:xfrm>
          <a:prstGeom prst="rect">
            <a:avLst/>
          </a:prstGeom>
        </p:spPr>
        <p:txBody>
          <a:bodyPr vert="horz" wrap="square" lIns="0" tIns="101600" rIns="0" bIns="0" rtlCol="0">
            <a:spAutoFit/>
          </a:bodyPr>
          <a:lstStyle/>
          <a:p>
            <a:pPr marL="332740" indent="-320040">
              <a:lnSpc>
                <a:spcPct val="100000"/>
              </a:lnSpc>
              <a:spcBef>
                <a:spcPts val="8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Soil is the</a:t>
            </a:r>
            <a:r>
              <a:rPr sz="3200" spc="-35" dirty="0">
                <a:latin typeface="Times New Roman" pitchFamily="18" charset="0"/>
                <a:cs typeface="Times New Roman" pitchFamily="18" charset="0"/>
              </a:rPr>
              <a:t> </a:t>
            </a:r>
            <a:r>
              <a:rPr sz="3200" dirty="0">
                <a:latin typeface="Times New Roman" pitchFamily="18" charset="0"/>
                <a:cs typeface="Times New Roman" pitchFamily="18" charset="0"/>
              </a:rPr>
              <a:t>community</a:t>
            </a:r>
          </a:p>
          <a:p>
            <a:pPr marL="33274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Seed is</a:t>
            </a:r>
            <a:r>
              <a:rPr sz="3200" spc="-25" dirty="0">
                <a:latin typeface="Times New Roman" pitchFamily="18" charset="0"/>
                <a:cs typeface="Times New Roman" pitchFamily="18" charset="0"/>
              </a:rPr>
              <a:t> </a:t>
            </a:r>
            <a:r>
              <a:rPr sz="3200" dirty="0">
                <a:latin typeface="Times New Roman" pitchFamily="18" charset="0"/>
                <a:cs typeface="Times New Roman" pitchFamily="18" charset="0"/>
              </a:rPr>
              <a:t>information</a:t>
            </a:r>
          </a:p>
          <a:p>
            <a:pPr marL="332740"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Sower is the person giving the</a:t>
            </a:r>
            <a:r>
              <a:rPr sz="3200" spc="-135" dirty="0">
                <a:latin typeface="Times New Roman" pitchFamily="18" charset="0"/>
                <a:cs typeface="Times New Roman" pitchFamily="18" charset="0"/>
              </a:rPr>
              <a:t> </a:t>
            </a:r>
            <a:r>
              <a:rPr sz="3200" dirty="0">
                <a:latin typeface="Times New Roman" pitchFamily="18" charset="0"/>
                <a:cs typeface="Times New Roman" pitchFamily="18" charset="0"/>
              </a:rPr>
              <a:t>information</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latin typeface="Times New Roman" pitchFamily="18" charset="0"/>
                <a:cs typeface="Times New Roman" pitchFamily="18" charset="0"/>
              </a:rPr>
              <a:t>TYPES OF HEALTH EDUCATION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IN" b="1" i="1" dirty="0">
                <a:latin typeface="Times New Roman" pitchFamily="18" charset="0"/>
                <a:cs typeface="Times New Roman" pitchFamily="18" charset="0"/>
              </a:rPr>
              <a:t>Primary Health Education.</a:t>
            </a:r>
          </a:p>
          <a:p>
            <a:pPr marL="514350" indent="-514350">
              <a:buFont typeface="+mj-lt"/>
              <a:buAutoNum type="arabicPeriod"/>
            </a:pPr>
            <a:r>
              <a:rPr lang="en-IN" dirty="0" smtClean="0">
                <a:latin typeface="Times New Roman" pitchFamily="18" charset="0"/>
                <a:cs typeface="Times New Roman" pitchFamily="18" charset="0"/>
              </a:rPr>
              <a:t> </a:t>
            </a:r>
            <a:r>
              <a:rPr lang="en-IN" b="1" i="1" dirty="0">
                <a:latin typeface="Times New Roman" pitchFamily="18" charset="0"/>
                <a:cs typeface="Times New Roman" pitchFamily="18" charset="0"/>
              </a:rPr>
              <a:t>Secondary Healthy Education.</a:t>
            </a:r>
          </a:p>
          <a:p>
            <a:pPr marL="514350" indent="-514350">
              <a:buFont typeface="+mj-lt"/>
              <a:buAutoNum type="arabicPeriod"/>
            </a:pPr>
            <a:r>
              <a:rPr lang="en-IN" dirty="0" smtClean="0">
                <a:latin typeface="Times New Roman" pitchFamily="18" charset="0"/>
                <a:cs typeface="Times New Roman" pitchFamily="18" charset="0"/>
              </a:rPr>
              <a:t> </a:t>
            </a:r>
            <a:r>
              <a:rPr lang="en-IN" b="1" i="1" dirty="0">
                <a:latin typeface="Times New Roman" pitchFamily="18" charset="0"/>
                <a:cs typeface="Times New Roman" pitchFamily="18" charset="0"/>
              </a:rPr>
              <a:t>Tertiary Health Education.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APPROACHES </a:t>
            </a:r>
            <a:r>
              <a:rPr lang="en-IN" b="1" spc="-40" dirty="0" smtClean="0">
                <a:solidFill>
                  <a:srgbClr val="FF0000"/>
                </a:solidFill>
                <a:latin typeface="Times New Roman" pitchFamily="18" charset="0"/>
                <a:cs typeface="Times New Roman" pitchFamily="18" charset="0"/>
              </a:rPr>
              <a:t>TO</a:t>
            </a:r>
            <a:r>
              <a:rPr lang="en-IN" b="1" spc="-350"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ACHIEVE  </a:t>
            </a:r>
            <a:r>
              <a:rPr lang="en-IN" b="1" spc="-50" dirty="0" smtClean="0">
                <a:solidFill>
                  <a:srgbClr val="FF0000"/>
                </a:solidFill>
                <a:latin typeface="Times New Roman" pitchFamily="18" charset="0"/>
                <a:cs typeface="Times New Roman" pitchFamily="18" charset="0"/>
              </a:rPr>
              <a:t>HEALTH</a:t>
            </a:r>
            <a:endParaRPr lang="en-IN" dirty="0"/>
          </a:p>
        </p:txBody>
      </p:sp>
      <p:sp>
        <p:nvSpPr>
          <p:cNvPr id="3" name="Content Placeholder 2"/>
          <p:cNvSpPr>
            <a:spLocks noGrp="1"/>
          </p:cNvSpPr>
          <p:nvPr>
            <p:ph idx="1"/>
          </p:nvPr>
        </p:nvSpPr>
        <p:spPr/>
        <p:txBody>
          <a:bodyPr>
            <a:normAutofit lnSpcReduction="10000"/>
          </a:bodyPr>
          <a:lstStyle/>
          <a:p>
            <a:pPr algn="ctr">
              <a:buNone/>
            </a:pPr>
            <a:r>
              <a:rPr lang="en-US" b="1" u="sng" dirty="0" smtClean="0">
                <a:solidFill>
                  <a:srgbClr val="FF0000"/>
                </a:solidFill>
                <a:latin typeface="Times New Roman" pitchFamily="18" charset="0"/>
                <a:cs typeface="Times New Roman" pitchFamily="18" charset="0"/>
              </a:rPr>
              <a:t>LEGAL OR REGULATORY APPROACH</a:t>
            </a:r>
          </a:p>
          <a:p>
            <a:pPr marL="332740" marR="5080" indent="-320040">
              <a:lnSpc>
                <a:spcPct val="100000"/>
              </a:lnSpc>
              <a:spcBef>
                <a:spcPts val="700"/>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Make use of the law to protect the health of</a:t>
            </a:r>
            <a:r>
              <a:rPr lang="en-IN" spc="-23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the  public</a:t>
            </a:r>
          </a:p>
          <a:p>
            <a:pPr marL="332740" indent="-320040">
              <a:lnSpc>
                <a:spcPct val="100000"/>
              </a:lnSpc>
              <a:spcBef>
                <a:spcPts val="705"/>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Government makes laws and</a:t>
            </a:r>
            <a:r>
              <a:rPr lang="en-IN" spc="-12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regulations</a:t>
            </a:r>
          </a:p>
          <a:p>
            <a:pPr marL="332740" indent="-320040">
              <a:lnSpc>
                <a:spcPct val="100000"/>
              </a:lnSpc>
              <a:spcBef>
                <a:spcPts val="700"/>
              </a:spcBef>
              <a:buClr>
                <a:srgbClr val="DD8046"/>
              </a:buClr>
              <a:buSzPct val="60344"/>
              <a:buFont typeface="Wingdings" pitchFamily="2" charset="2"/>
              <a:buChar char="Ø"/>
              <a:tabLst>
                <a:tab pos="333375" algn="l"/>
              </a:tabLst>
            </a:pPr>
            <a:r>
              <a:rPr lang="en-IN" dirty="0" err="1" smtClean="0">
                <a:latin typeface="Times New Roman" pitchFamily="18" charset="0"/>
                <a:cs typeface="Times New Roman" pitchFamily="18" charset="0"/>
              </a:rPr>
              <a:t>Eg</a:t>
            </a:r>
            <a:r>
              <a:rPr lang="en-IN" dirty="0" smtClean="0">
                <a:latin typeface="Times New Roman" pitchFamily="18" charset="0"/>
                <a:cs typeface="Times New Roman" pitchFamily="18" charset="0"/>
              </a:rPr>
              <a:t>:-Epidemic diseases</a:t>
            </a:r>
            <a:r>
              <a:rPr lang="en-IN" spc="-9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act</a:t>
            </a:r>
          </a:p>
          <a:p>
            <a:pPr marL="824865">
              <a:lnSpc>
                <a:spcPct val="100000"/>
              </a:lnSpc>
              <a:spcBef>
                <a:spcPts val="695"/>
              </a:spcBef>
              <a:buFont typeface="Wingdings" pitchFamily="2" charset="2"/>
              <a:buChar char="Ø"/>
            </a:pPr>
            <a:r>
              <a:rPr lang="en-IN" dirty="0" smtClean="0">
                <a:latin typeface="Times New Roman" pitchFamily="18" charset="0"/>
                <a:cs typeface="Times New Roman" pitchFamily="18" charset="0"/>
              </a:rPr>
              <a:t>-Pollution</a:t>
            </a:r>
            <a:r>
              <a:rPr lang="en-IN" spc="-4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act</a:t>
            </a:r>
          </a:p>
          <a:p>
            <a:pPr marL="824865">
              <a:lnSpc>
                <a:spcPct val="100000"/>
              </a:lnSpc>
              <a:spcBef>
                <a:spcPts val="710"/>
              </a:spcBef>
              <a:buFont typeface="Wingdings" pitchFamily="2" charset="2"/>
              <a:buChar char="Ø"/>
            </a:pPr>
            <a:r>
              <a:rPr lang="en-IN" dirty="0" smtClean="0">
                <a:latin typeface="Times New Roman" pitchFamily="18" charset="0"/>
                <a:cs typeface="Times New Roman" pitchFamily="18" charset="0"/>
              </a:rPr>
              <a:t>-Food adulteration</a:t>
            </a:r>
            <a:r>
              <a:rPr lang="en-IN" spc="-9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act</a:t>
            </a:r>
          </a:p>
          <a:p>
            <a:pPr marL="824865">
              <a:lnSpc>
                <a:spcPct val="100000"/>
              </a:lnSpc>
              <a:spcBef>
                <a:spcPts val="695"/>
              </a:spcBef>
              <a:buFont typeface="Wingdings" pitchFamily="2" charset="2"/>
              <a:buChar char="Ø"/>
            </a:pPr>
            <a:r>
              <a:rPr lang="en-IN" dirty="0" smtClean="0">
                <a:latin typeface="Times New Roman" pitchFamily="18" charset="0"/>
                <a:cs typeface="Times New Roman" pitchFamily="18" charset="0"/>
              </a:rPr>
              <a:t>-Environmental</a:t>
            </a:r>
            <a:r>
              <a:rPr lang="en-IN" spc="-4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act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62297"/>
            <a:ext cx="8229600" cy="1367682"/>
          </a:xfrm>
          <a:prstGeom prst="rect">
            <a:avLst/>
          </a:prstGeom>
        </p:spPr>
        <p:txBody>
          <a:bodyPr vert="horz" wrap="square" lIns="0" tIns="13335" rIns="0" bIns="0" rtlCol="0">
            <a:spAutoFit/>
          </a:bodyPr>
          <a:lstStyle/>
          <a:p>
            <a:pPr marL="12700" marR="5080">
              <a:lnSpc>
                <a:spcPct val="100000"/>
              </a:lnSpc>
              <a:spcBef>
                <a:spcPts val="105"/>
              </a:spcBef>
            </a:pPr>
            <a:r>
              <a:rPr b="1" u="none" dirty="0">
                <a:solidFill>
                  <a:srgbClr val="FF0000"/>
                </a:solidFill>
                <a:latin typeface="Times New Roman" pitchFamily="18" charset="0"/>
                <a:cs typeface="Times New Roman" pitchFamily="18" charset="0"/>
              </a:rPr>
              <a:t>APPROACHES </a:t>
            </a:r>
            <a:r>
              <a:rPr b="1" u="none" spc="-40" dirty="0">
                <a:solidFill>
                  <a:srgbClr val="FF0000"/>
                </a:solidFill>
                <a:latin typeface="Times New Roman" pitchFamily="18" charset="0"/>
                <a:cs typeface="Times New Roman" pitchFamily="18" charset="0"/>
              </a:rPr>
              <a:t>TO</a:t>
            </a:r>
            <a:r>
              <a:rPr b="1" u="none" spc="-350" dirty="0">
                <a:solidFill>
                  <a:srgbClr val="FF0000"/>
                </a:solidFill>
                <a:latin typeface="Times New Roman" pitchFamily="18" charset="0"/>
                <a:cs typeface="Times New Roman" pitchFamily="18" charset="0"/>
              </a:rPr>
              <a:t> </a:t>
            </a:r>
            <a:r>
              <a:rPr b="1" u="none" dirty="0">
                <a:solidFill>
                  <a:srgbClr val="FF0000"/>
                </a:solidFill>
                <a:latin typeface="Times New Roman" pitchFamily="18" charset="0"/>
                <a:cs typeface="Times New Roman" pitchFamily="18" charset="0"/>
              </a:rPr>
              <a:t>ACHIEVE  </a:t>
            </a:r>
            <a:r>
              <a:rPr b="1" u="none" spc="-50" dirty="0">
                <a:solidFill>
                  <a:srgbClr val="FF0000"/>
                </a:solidFill>
                <a:latin typeface="Times New Roman" pitchFamily="18" charset="0"/>
                <a:cs typeface="Times New Roman" pitchFamily="18" charset="0"/>
              </a:rPr>
              <a:t>HEALTH</a:t>
            </a:r>
          </a:p>
        </p:txBody>
      </p:sp>
      <p:sp>
        <p:nvSpPr>
          <p:cNvPr id="3" name="object 3"/>
          <p:cNvSpPr/>
          <p:nvPr/>
        </p:nvSpPr>
        <p:spPr>
          <a:xfrm>
            <a:off x="563880" y="1618488"/>
            <a:ext cx="8243316" cy="451866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27938" y="1789938"/>
            <a:ext cx="7209155" cy="3683701"/>
          </a:xfrm>
          <a:prstGeom prst="rect">
            <a:avLst/>
          </a:prstGeom>
        </p:spPr>
        <p:txBody>
          <a:bodyPr vert="horz" wrap="square" lIns="0" tIns="13335" rIns="0" bIns="0" rtlCol="0">
            <a:spAutoFit/>
          </a:bodyPr>
          <a:lstStyle/>
          <a:p>
            <a:pPr marL="12700">
              <a:lnSpc>
                <a:spcPts val="3575"/>
              </a:lnSpc>
              <a:spcBef>
                <a:spcPts val="105"/>
              </a:spcBef>
            </a:pPr>
            <a:r>
              <a:rPr sz="3200" spc="-20" dirty="0">
                <a:solidFill>
                  <a:srgbClr val="FFFFFF"/>
                </a:solidFill>
                <a:latin typeface="Times New Roman" pitchFamily="18" charset="0"/>
                <a:cs typeface="Times New Roman" pitchFamily="18" charset="0"/>
              </a:rPr>
              <a:t>ADMINISTRATIVE </a:t>
            </a:r>
            <a:r>
              <a:rPr sz="3200" dirty="0">
                <a:solidFill>
                  <a:srgbClr val="FFFFFF"/>
                </a:solidFill>
                <a:latin typeface="Times New Roman" pitchFamily="18" charset="0"/>
                <a:cs typeface="Times New Roman" pitchFamily="18" charset="0"/>
              </a:rPr>
              <a:t>OR</a:t>
            </a:r>
            <a:r>
              <a:rPr sz="3200" spc="-10" dirty="0">
                <a:solidFill>
                  <a:srgbClr val="FFFFFF"/>
                </a:solidFill>
                <a:latin typeface="Times New Roman" pitchFamily="18" charset="0"/>
                <a:cs typeface="Times New Roman" pitchFamily="18" charset="0"/>
              </a:rPr>
              <a:t> SERVICE</a:t>
            </a:r>
            <a:endParaRPr sz="3200" dirty="0">
              <a:latin typeface="Times New Roman" pitchFamily="18" charset="0"/>
              <a:cs typeface="Times New Roman" pitchFamily="18" charset="0"/>
            </a:endParaRPr>
          </a:p>
          <a:p>
            <a:pPr marL="12700" marR="5080">
              <a:lnSpc>
                <a:spcPts val="3310"/>
              </a:lnSpc>
              <a:spcBef>
                <a:spcPts val="285"/>
              </a:spcBef>
            </a:pPr>
            <a:r>
              <a:rPr sz="3200" dirty="0">
                <a:solidFill>
                  <a:srgbClr val="FFFFFF"/>
                </a:solidFill>
                <a:latin typeface="Times New Roman" pitchFamily="18" charset="0"/>
                <a:cs typeface="Times New Roman" pitchFamily="18" charset="0"/>
              </a:rPr>
              <a:t>APPROACH: This </a:t>
            </a:r>
            <a:r>
              <a:rPr sz="3200" spc="-5" dirty="0">
                <a:solidFill>
                  <a:srgbClr val="FFFFFF"/>
                </a:solidFill>
                <a:latin typeface="Times New Roman" pitchFamily="18" charset="0"/>
                <a:cs typeface="Times New Roman" pitchFamily="18" charset="0"/>
              </a:rPr>
              <a:t>approach intends </a:t>
            </a:r>
            <a:r>
              <a:rPr sz="3200" dirty="0">
                <a:solidFill>
                  <a:srgbClr val="FFFFFF"/>
                </a:solidFill>
                <a:latin typeface="Times New Roman" pitchFamily="18" charset="0"/>
                <a:cs typeface="Times New Roman" pitchFamily="18" charset="0"/>
              </a:rPr>
              <a:t>to  provide all the </a:t>
            </a:r>
            <a:r>
              <a:rPr sz="3200" spc="-5" dirty="0">
                <a:solidFill>
                  <a:srgbClr val="FFFFFF"/>
                </a:solidFill>
                <a:latin typeface="Times New Roman" pitchFamily="18" charset="0"/>
                <a:cs typeface="Times New Roman" pitchFamily="18" charset="0"/>
              </a:rPr>
              <a:t>health facilities </a:t>
            </a:r>
            <a:r>
              <a:rPr sz="3200" dirty="0">
                <a:solidFill>
                  <a:srgbClr val="FFFFFF"/>
                </a:solidFill>
                <a:latin typeface="Times New Roman" pitchFamily="18" charset="0"/>
                <a:cs typeface="Times New Roman" pitchFamily="18" charset="0"/>
              </a:rPr>
              <a:t>to the  </a:t>
            </a:r>
            <a:r>
              <a:rPr sz="3200" spc="-5" dirty="0">
                <a:solidFill>
                  <a:srgbClr val="FFFFFF"/>
                </a:solidFill>
                <a:latin typeface="Times New Roman" pitchFamily="18" charset="0"/>
                <a:cs typeface="Times New Roman" pitchFamily="18" charset="0"/>
              </a:rPr>
              <a:t>people </a:t>
            </a:r>
            <a:r>
              <a:rPr sz="3200" dirty="0">
                <a:solidFill>
                  <a:srgbClr val="FFFFFF"/>
                </a:solidFill>
                <a:latin typeface="Times New Roman" pitchFamily="18" charset="0"/>
                <a:cs typeface="Times New Roman" pitchFamily="18" charset="0"/>
              </a:rPr>
              <a:t>with </a:t>
            </a:r>
            <a:r>
              <a:rPr sz="3200" spc="-5" dirty="0">
                <a:solidFill>
                  <a:srgbClr val="FFFFFF"/>
                </a:solidFill>
                <a:latin typeface="Times New Roman" pitchFamily="18" charset="0"/>
                <a:cs typeface="Times New Roman" pitchFamily="18" charset="0"/>
              </a:rPr>
              <a:t>the hope </a:t>
            </a:r>
            <a:r>
              <a:rPr sz="3200" dirty="0">
                <a:solidFill>
                  <a:srgbClr val="FFFFFF"/>
                </a:solidFill>
                <a:latin typeface="Times New Roman" pitchFamily="18" charset="0"/>
                <a:cs typeface="Times New Roman" pitchFamily="18" charset="0"/>
              </a:rPr>
              <a:t>that they </a:t>
            </a:r>
            <a:r>
              <a:rPr sz="3200" spc="-5" dirty="0">
                <a:solidFill>
                  <a:srgbClr val="FFFFFF"/>
                </a:solidFill>
                <a:latin typeface="Times New Roman" pitchFamily="18" charset="0"/>
                <a:cs typeface="Times New Roman" pitchFamily="18" charset="0"/>
              </a:rPr>
              <a:t>will </a:t>
            </a:r>
            <a:r>
              <a:rPr sz="3200" dirty="0">
                <a:solidFill>
                  <a:srgbClr val="FFFFFF"/>
                </a:solidFill>
                <a:latin typeface="Times New Roman" pitchFamily="18" charset="0"/>
                <a:cs typeface="Times New Roman" pitchFamily="18" charset="0"/>
              </a:rPr>
              <a:t>use</a:t>
            </a:r>
            <a:r>
              <a:rPr sz="3200" spc="-45"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it</a:t>
            </a:r>
            <a:endParaRPr sz="3200" dirty="0">
              <a:latin typeface="Times New Roman" pitchFamily="18" charset="0"/>
              <a:cs typeface="Times New Roman" pitchFamily="18" charset="0"/>
            </a:endParaRPr>
          </a:p>
          <a:p>
            <a:pPr>
              <a:lnSpc>
                <a:spcPct val="100000"/>
              </a:lnSpc>
            </a:pPr>
            <a:endParaRPr sz="3600" dirty="0">
              <a:latin typeface="Times New Roman"/>
              <a:cs typeface="Times New Roman"/>
            </a:endParaRPr>
          </a:p>
          <a:p>
            <a:pPr>
              <a:lnSpc>
                <a:spcPct val="100000"/>
              </a:lnSpc>
              <a:spcBef>
                <a:spcPts val="20"/>
              </a:spcBef>
            </a:pPr>
            <a:endParaRPr sz="3250" dirty="0">
              <a:latin typeface="Times New Roman"/>
              <a:cs typeface="Times New Roman"/>
            </a:endParaRPr>
          </a:p>
          <a:p>
            <a:pPr marL="12700" marR="186055">
              <a:lnSpc>
                <a:spcPts val="3310"/>
              </a:lnSpc>
            </a:pPr>
            <a:r>
              <a:rPr sz="3200" dirty="0">
                <a:solidFill>
                  <a:srgbClr val="FFFFFF"/>
                </a:solidFill>
                <a:latin typeface="Times New Roman" pitchFamily="18" charset="0"/>
                <a:cs typeface="Times New Roman" pitchFamily="18" charset="0"/>
              </a:rPr>
              <a:t>it </a:t>
            </a:r>
            <a:r>
              <a:rPr sz="3200" spc="-5" dirty="0">
                <a:solidFill>
                  <a:srgbClr val="FFFFFF"/>
                </a:solidFill>
                <a:latin typeface="Times New Roman" pitchFamily="18" charset="0"/>
                <a:cs typeface="Times New Roman" pitchFamily="18" charset="0"/>
              </a:rPr>
              <a:t>becomes </a:t>
            </a:r>
            <a:r>
              <a:rPr sz="3200" dirty="0">
                <a:solidFill>
                  <a:srgbClr val="FFFFFF"/>
                </a:solidFill>
                <a:latin typeface="Times New Roman" pitchFamily="18" charset="0"/>
                <a:cs typeface="Times New Roman" pitchFamily="18" charset="0"/>
              </a:rPr>
              <a:t>a </a:t>
            </a:r>
            <a:r>
              <a:rPr sz="3200" spc="-5" dirty="0">
                <a:solidFill>
                  <a:srgbClr val="FFFFFF"/>
                </a:solidFill>
                <a:latin typeface="Times New Roman" pitchFamily="18" charset="0"/>
                <a:cs typeface="Times New Roman" pitchFamily="18" charset="0"/>
              </a:rPr>
              <a:t>failure </a:t>
            </a:r>
            <a:r>
              <a:rPr sz="3200" dirty="0">
                <a:solidFill>
                  <a:srgbClr val="FFFFFF"/>
                </a:solidFill>
                <a:latin typeface="Times New Roman" pitchFamily="18" charset="0"/>
                <a:cs typeface="Times New Roman" pitchFamily="18" charset="0"/>
              </a:rPr>
              <a:t>if the service is</a:t>
            </a:r>
            <a:r>
              <a:rPr sz="3200" spc="-3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not  </a:t>
            </a:r>
            <a:r>
              <a:rPr sz="3200" dirty="0">
                <a:solidFill>
                  <a:srgbClr val="FFFFFF"/>
                </a:solidFill>
                <a:latin typeface="Times New Roman" pitchFamily="18" charset="0"/>
                <a:cs typeface="Times New Roman" pitchFamily="18" charset="0"/>
              </a:rPr>
              <a:t>based on </a:t>
            </a:r>
            <a:r>
              <a:rPr sz="3200" spc="-5" dirty="0">
                <a:solidFill>
                  <a:srgbClr val="FFFFFF"/>
                </a:solidFill>
                <a:latin typeface="Times New Roman" pitchFamily="18" charset="0"/>
                <a:cs typeface="Times New Roman" pitchFamily="18" charset="0"/>
              </a:rPr>
              <a:t>the felt needs of </a:t>
            </a:r>
            <a:r>
              <a:rPr sz="3200" dirty="0">
                <a:solidFill>
                  <a:srgbClr val="FFFFFF"/>
                </a:solidFill>
                <a:latin typeface="Times New Roman" pitchFamily="18" charset="0"/>
                <a:cs typeface="Times New Roman" pitchFamily="18" charset="0"/>
              </a:rPr>
              <a:t>the</a:t>
            </a:r>
            <a:r>
              <a:rPr sz="3200" spc="-2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people</a:t>
            </a:r>
            <a:endParaRPr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fontScale="90000"/>
          </a:bodyPr>
          <a:lstStyle/>
          <a:p>
            <a:r>
              <a:rPr lang="en-IN" b="1" dirty="0" smtClean="0">
                <a:solidFill>
                  <a:srgbClr val="FF0000"/>
                </a:solidFill>
                <a:latin typeface="Times New Roman" pitchFamily="18" charset="0"/>
                <a:cs typeface="Times New Roman" pitchFamily="18" charset="0"/>
              </a:rPr>
              <a:t>APPROACHES </a:t>
            </a:r>
            <a:r>
              <a:rPr lang="en-IN" b="1" spc="-40" dirty="0" smtClean="0">
                <a:solidFill>
                  <a:srgbClr val="FF0000"/>
                </a:solidFill>
                <a:latin typeface="Times New Roman" pitchFamily="18" charset="0"/>
                <a:cs typeface="Times New Roman" pitchFamily="18" charset="0"/>
              </a:rPr>
              <a:t>TO</a:t>
            </a:r>
            <a:r>
              <a:rPr lang="en-IN" b="1" spc="-350"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ACHIEVE  </a:t>
            </a:r>
            <a:r>
              <a:rPr lang="en-IN" b="1" spc="-50" dirty="0" smtClean="0">
                <a:solidFill>
                  <a:srgbClr val="FF0000"/>
                </a:solidFill>
                <a:latin typeface="Times New Roman" pitchFamily="18" charset="0"/>
                <a:cs typeface="Times New Roman" pitchFamily="18" charset="0"/>
              </a:rPr>
              <a:t>HEALTH</a:t>
            </a:r>
            <a:endParaRPr lang="en-IN" dirty="0"/>
          </a:p>
        </p:txBody>
      </p:sp>
      <p:sp>
        <p:nvSpPr>
          <p:cNvPr id="3" name="Content Placeholder 2"/>
          <p:cNvSpPr>
            <a:spLocks noGrp="1"/>
          </p:cNvSpPr>
          <p:nvPr>
            <p:ph idx="1"/>
          </p:nvPr>
        </p:nvSpPr>
        <p:spPr>
          <a:xfrm>
            <a:off x="0" y="1340768"/>
            <a:ext cx="9144000" cy="5517232"/>
          </a:xfrm>
        </p:spPr>
        <p:txBody>
          <a:bodyPr>
            <a:normAutofit lnSpcReduction="10000"/>
          </a:bodyPr>
          <a:lstStyle/>
          <a:p>
            <a:pPr algn="ctr">
              <a:buNone/>
            </a:pPr>
            <a:r>
              <a:rPr lang="en-US" b="1" u="sng" dirty="0" smtClean="0">
                <a:solidFill>
                  <a:srgbClr val="FF0000"/>
                </a:solidFill>
                <a:latin typeface="Times New Roman" pitchFamily="18" charset="0"/>
                <a:cs typeface="Times New Roman" pitchFamily="18" charset="0"/>
              </a:rPr>
              <a:t>EDUCATIONAL APPROACH:</a:t>
            </a:r>
          </a:p>
          <a:p>
            <a:pPr marL="332740" marR="227965" indent="-320040">
              <a:lnSpc>
                <a:spcPct val="100000"/>
              </a:lnSpc>
              <a:spcBef>
                <a:spcPts val="700"/>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Most </a:t>
            </a:r>
            <a:r>
              <a:rPr lang="en-IN" spc="-5" dirty="0" smtClean="0">
                <a:latin typeface="Times New Roman" pitchFamily="18" charset="0"/>
                <a:cs typeface="Times New Roman" pitchFamily="18" charset="0"/>
              </a:rPr>
              <a:t>effective </a:t>
            </a:r>
            <a:r>
              <a:rPr lang="en-IN" dirty="0" smtClean="0">
                <a:latin typeface="Times New Roman" pitchFamily="18" charset="0"/>
                <a:cs typeface="Times New Roman" pitchFamily="18" charset="0"/>
              </a:rPr>
              <a:t>means for achievement of  changes in </a:t>
            </a:r>
            <a:r>
              <a:rPr lang="en-IN" spc="-5" dirty="0" smtClean="0">
                <a:latin typeface="Times New Roman" pitchFamily="18" charset="0"/>
                <a:cs typeface="Times New Roman" pitchFamily="18" charset="0"/>
              </a:rPr>
              <a:t>the </a:t>
            </a:r>
            <a:r>
              <a:rPr lang="en-IN" dirty="0" smtClean="0">
                <a:latin typeface="Times New Roman" pitchFamily="18" charset="0"/>
                <a:cs typeface="Times New Roman" pitchFamily="18" charset="0"/>
              </a:rPr>
              <a:t>health practices and</a:t>
            </a:r>
            <a:r>
              <a:rPr lang="en-IN" spc="-14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lifestyles  of the</a:t>
            </a:r>
            <a:r>
              <a:rPr lang="en-IN" spc="-45" dirty="0" smtClean="0">
                <a:latin typeface="Times New Roman" pitchFamily="18" charset="0"/>
                <a:cs typeface="Times New Roman" pitchFamily="18" charset="0"/>
              </a:rPr>
              <a:t> </a:t>
            </a:r>
            <a:r>
              <a:rPr lang="en-IN" spc="-20" dirty="0" smtClean="0">
                <a:latin typeface="Times New Roman" pitchFamily="18" charset="0"/>
                <a:cs typeface="Times New Roman" pitchFamily="18" charset="0"/>
              </a:rPr>
              <a:t>community.</a:t>
            </a:r>
            <a:endParaRPr lang="en-IN" dirty="0" smtClean="0">
              <a:latin typeface="Times New Roman" pitchFamily="18" charset="0"/>
              <a:cs typeface="Times New Roman" pitchFamily="18" charset="0"/>
            </a:endParaRPr>
          </a:p>
          <a:p>
            <a:pPr marL="332740" marR="64769" indent="-320040">
              <a:lnSpc>
                <a:spcPct val="100000"/>
              </a:lnSpc>
              <a:spcBef>
                <a:spcPts val="710"/>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Components –motivation, communication</a:t>
            </a:r>
            <a:r>
              <a:rPr lang="en-IN" spc="-16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and  decision-making</a:t>
            </a:r>
          </a:p>
          <a:p>
            <a:pPr marL="332740" marR="5080" indent="-320040">
              <a:lnSpc>
                <a:spcPct val="100000"/>
              </a:lnSpc>
              <a:spcBef>
                <a:spcPts val="695"/>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Result obtained from this approach is slow</a:t>
            </a:r>
            <a:r>
              <a:rPr lang="en-IN" spc="-16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but  permanent and</a:t>
            </a:r>
            <a:r>
              <a:rPr lang="en-IN" spc="-9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enduring</a:t>
            </a:r>
          </a:p>
          <a:p>
            <a:pPr marL="332740" marR="226060" indent="-320040">
              <a:lnSpc>
                <a:spcPct val="100000"/>
              </a:lnSpc>
              <a:spcBef>
                <a:spcPts val="700"/>
              </a:spcBef>
              <a:buClr>
                <a:srgbClr val="DD8046"/>
              </a:buClr>
              <a:buSzPct val="60344"/>
              <a:buFont typeface="Wingdings" pitchFamily="2" charset="2"/>
              <a:buChar char="Ø"/>
              <a:tabLst>
                <a:tab pos="333375" algn="l"/>
              </a:tabLst>
            </a:pPr>
            <a:r>
              <a:rPr lang="en-IN" spc="-5" dirty="0" smtClean="0">
                <a:latin typeface="Times New Roman" pitchFamily="18" charset="0"/>
                <a:cs typeface="Times New Roman" pitchFamily="18" charset="0"/>
              </a:rPr>
              <a:t>Sufficient </a:t>
            </a:r>
            <a:r>
              <a:rPr lang="en-IN" dirty="0" smtClean="0">
                <a:latin typeface="Times New Roman" pitchFamily="18" charset="0"/>
                <a:cs typeface="Times New Roman" pitchFamily="18" charset="0"/>
              </a:rPr>
              <a:t>time should be allowed for the  individual to bring about the desired</a:t>
            </a:r>
            <a:r>
              <a:rPr lang="en-IN" spc="-15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changes  in his</a:t>
            </a:r>
            <a:r>
              <a:rPr lang="en-IN" spc="-2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behaviour</a:t>
            </a: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latin typeface="Times New Roman" pitchFamily="18" charset="0"/>
                <a:cs typeface="Times New Roman" pitchFamily="18" charset="0"/>
              </a:rPr>
              <a:t>APPROACHES </a:t>
            </a:r>
            <a:r>
              <a:rPr lang="en-IN" b="1" spc="-40" dirty="0" smtClean="0">
                <a:solidFill>
                  <a:srgbClr val="FF0000"/>
                </a:solidFill>
                <a:latin typeface="Times New Roman" pitchFamily="18" charset="0"/>
                <a:cs typeface="Times New Roman" pitchFamily="18" charset="0"/>
              </a:rPr>
              <a:t>TO</a:t>
            </a:r>
            <a:r>
              <a:rPr lang="en-IN" b="1" spc="-350"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ACHIEVE  </a:t>
            </a:r>
            <a:r>
              <a:rPr lang="en-IN" b="1" spc="-50" dirty="0" smtClean="0">
                <a:solidFill>
                  <a:srgbClr val="FF0000"/>
                </a:solidFill>
                <a:latin typeface="Times New Roman" pitchFamily="18" charset="0"/>
                <a:cs typeface="Times New Roman" pitchFamily="18" charset="0"/>
              </a:rPr>
              <a:t>HEALTH</a:t>
            </a:r>
            <a:endParaRPr lang="en-IN" dirty="0"/>
          </a:p>
        </p:txBody>
      </p:sp>
      <p:sp>
        <p:nvSpPr>
          <p:cNvPr id="4" name="Content Placeholder 3"/>
          <p:cNvSpPr>
            <a:spLocks noGrp="1"/>
          </p:cNvSpPr>
          <p:nvPr>
            <p:ph idx="1"/>
          </p:nvPr>
        </p:nvSpPr>
        <p:spPr>
          <a:xfrm>
            <a:off x="0" y="1600200"/>
            <a:ext cx="9144000" cy="5257800"/>
          </a:xfrm>
        </p:spPr>
        <p:txBody>
          <a:bodyPr>
            <a:normAutofit lnSpcReduction="10000"/>
          </a:bodyPr>
          <a:lstStyle/>
          <a:p>
            <a:pPr algn="ctr">
              <a:buNone/>
            </a:pPr>
            <a:r>
              <a:rPr lang="en-US" dirty="0" smtClean="0">
                <a:latin typeface="Times New Roman" pitchFamily="18" charset="0"/>
                <a:cs typeface="Times New Roman" pitchFamily="18" charset="0"/>
              </a:rPr>
              <a:t>    </a:t>
            </a:r>
            <a:r>
              <a:rPr lang="en-US" sz="3500" b="1" dirty="0" smtClean="0">
                <a:solidFill>
                  <a:srgbClr val="FF0000"/>
                </a:solidFill>
                <a:latin typeface="Times New Roman" pitchFamily="18" charset="0"/>
                <a:cs typeface="Times New Roman" pitchFamily="18" charset="0"/>
              </a:rPr>
              <a:t>PRIMARY HEALTH CARE APPROACH:</a:t>
            </a:r>
          </a:p>
          <a:p>
            <a:pPr marL="332740" marR="264160" indent="-320040">
              <a:lnSpc>
                <a:spcPct val="100000"/>
              </a:lnSpc>
              <a:spcBef>
                <a:spcPts val="700"/>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It involves full participation and active  involvement of the people starting from</a:t>
            </a:r>
            <a:r>
              <a:rPr lang="en-IN" spc="-21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the  planning stage till the delivery of the</a:t>
            </a:r>
            <a:r>
              <a:rPr lang="en-IN" spc="-16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  services.</a:t>
            </a:r>
          </a:p>
          <a:p>
            <a:pPr marL="332740" marR="41275" indent="-320040">
              <a:lnSpc>
                <a:spcPct val="100000"/>
              </a:lnSpc>
              <a:spcBef>
                <a:spcPts val="710"/>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This is based on principles of primary</a:t>
            </a:r>
            <a:r>
              <a:rPr lang="en-IN" spc="-17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  care-community</a:t>
            </a:r>
            <a:r>
              <a:rPr lang="en-IN" spc="-6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participation</a:t>
            </a:r>
          </a:p>
          <a:p>
            <a:pPr marL="332740" marR="5080" indent="-320040">
              <a:lnSpc>
                <a:spcPct val="100000"/>
              </a:lnSpc>
              <a:spcBef>
                <a:spcPts val="695"/>
              </a:spcBef>
              <a:buClr>
                <a:srgbClr val="DD8046"/>
              </a:buClr>
              <a:buSzPct val="60344"/>
              <a:buFont typeface="Wingdings" pitchFamily="2" charset="2"/>
              <a:buChar char="Ø"/>
              <a:tabLst>
                <a:tab pos="333375" algn="l"/>
              </a:tabLst>
            </a:pPr>
            <a:r>
              <a:rPr lang="en-IN" dirty="0" smtClean="0">
                <a:latin typeface="Times New Roman" pitchFamily="18" charset="0"/>
                <a:cs typeface="Times New Roman" pitchFamily="18" charset="0"/>
              </a:rPr>
              <a:t>This can be achieved by providing the  necessary guidance to help people identify  their health problems and to find solutions</a:t>
            </a:r>
            <a:r>
              <a:rPr lang="en-IN" spc="-204"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to  these</a:t>
            </a:r>
            <a:r>
              <a:rPr lang="en-IN" spc="-4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problems</a:t>
            </a:r>
          </a:p>
          <a:p>
            <a:pPr>
              <a:buNone/>
            </a:pP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0"/>
            <a:ext cx="8424936" cy="8367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latin typeface="Times New Roman" pitchFamily="18" charset="0"/>
                <a:cs typeface="Times New Roman" pitchFamily="18" charset="0"/>
              </a:rPr>
              <a:t>APPROACHES TO HEALTH EDUCATION</a:t>
            </a:r>
            <a:endParaRPr lang="en-IN" sz="3200" b="1" dirty="0">
              <a:solidFill>
                <a:srgbClr val="FF0000"/>
              </a:solidFill>
              <a:latin typeface="Times New Roman" pitchFamily="18" charset="0"/>
              <a:cs typeface="Times New Roman" pitchFamily="18" charset="0"/>
            </a:endParaRPr>
          </a:p>
        </p:txBody>
      </p:sp>
      <p:sp>
        <p:nvSpPr>
          <p:cNvPr id="5" name="Rectangle 4"/>
          <p:cNvSpPr/>
          <p:nvPr/>
        </p:nvSpPr>
        <p:spPr>
          <a:xfrm>
            <a:off x="0" y="1700808"/>
            <a:ext cx="1619672" cy="10081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INDIVIDUAL APPROACH</a:t>
            </a:r>
            <a:endParaRPr lang="en-IN" b="1" dirty="0">
              <a:solidFill>
                <a:srgbClr val="7030A0"/>
              </a:solidFill>
              <a:latin typeface="Times New Roman" pitchFamily="18" charset="0"/>
              <a:cs typeface="Times New Roman" pitchFamily="18" charset="0"/>
            </a:endParaRPr>
          </a:p>
        </p:txBody>
      </p:sp>
      <p:sp>
        <p:nvSpPr>
          <p:cNvPr id="6" name="Rectangle 5"/>
          <p:cNvSpPr/>
          <p:nvPr/>
        </p:nvSpPr>
        <p:spPr>
          <a:xfrm>
            <a:off x="2843808" y="1556792"/>
            <a:ext cx="2520280" cy="864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GROUP APPROACH</a:t>
            </a:r>
            <a:endParaRPr lang="en-IN" b="1" dirty="0">
              <a:solidFill>
                <a:srgbClr val="7030A0"/>
              </a:solidFill>
              <a:latin typeface="Times New Roman" pitchFamily="18" charset="0"/>
              <a:cs typeface="Times New Roman" pitchFamily="18" charset="0"/>
            </a:endParaRPr>
          </a:p>
        </p:txBody>
      </p:sp>
      <p:sp>
        <p:nvSpPr>
          <p:cNvPr id="7" name="Rectangle 6"/>
          <p:cNvSpPr/>
          <p:nvPr/>
        </p:nvSpPr>
        <p:spPr>
          <a:xfrm>
            <a:off x="6660232" y="1628800"/>
            <a:ext cx="2483768" cy="7920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MASS APPROACH</a:t>
            </a:r>
            <a:endParaRPr lang="en-IN" b="1" dirty="0">
              <a:solidFill>
                <a:srgbClr val="7030A0"/>
              </a:solidFill>
              <a:latin typeface="Times New Roman" pitchFamily="18" charset="0"/>
              <a:cs typeface="Times New Roman" pitchFamily="18" charset="0"/>
            </a:endParaRPr>
          </a:p>
        </p:txBody>
      </p:sp>
      <p:sp>
        <p:nvSpPr>
          <p:cNvPr id="8" name="Rectangle 7"/>
          <p:cNvSpPr/>
          <p:nvPr/>
        </p:nvSpPr>
        <p:spPr>
          <a:xfrm>
            <a:off x="0" y="3212976"/>
            <a:ext cx="1763688" cy="10801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COUNSELING</a:t>
            </a:r>
            <a:endParaRPr lang="en-IN" b="1" dirty="0">
              <a:solidFill>
                <a:srgbClr val="7030A0"/>
              </a:solidFill>
              <a:latin typeface="Times New Roman" pitchFamily="18" charset="0"/>
              <a:cs typeface="Times New Roman" pitchFamily="18" charset="0"/>
            </a:endParaRPr>
          </a:p>
        </p:txBody>
      </p:sp>
      <p:sp>
        <p:nvSpPr>
          <p:cNvPr id="9" name="Rectangle 8"/>
          <p:cNvSpPr/>
          <p:nvPr/>
        </p:nvSpPr>
        <p:spPr>
          <a:xfrm>
            <a:off x="0" y="4797152"/>
            <a:ext cx="2051720" cy="7920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INTER-CLINIC CONSULTATION</a:t>
            </a:r>
            <a:endParaRPr lang="en-IN" b="1" dirty="0">
              <a:solidFill>
                <a:srgbClr val="7030A0"/>
              </a:solidFill>
              <a:latin typeface="Times New Roman" pitchFamily="18" charset="0"/>
              <a:cs typeface="Times New Roman" pitchFamily="18" charset="0"/>
            </a:endParaRPr>
          </a:p>
        </p:txBody>
      </p:sp>
      <p:sp>
        <p:nvSpPr>
          <p:cNvPr id="10" name="Rectangle 9"/>
          <p:cNvSpPr/>
          <p:nvPr/>
        </p:nvSpPr>
        <p:spPr>
          <a:xfrm>
            <a:off x="0" y="6093296"/>
            <a:ext cx="1741984" cy="7647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ON LINE VISIT</a:t>
            </a:r>
            <a:endParaRPr lang="en-IN" b="1" dirty="0">
              <a:solidFill>
                <a:srgbClr val="7030A0"/>
              </a:solidFill>
              <a:latin typeface="Times New Roman" pitchFamily="18" charset="0"/>
              <a:cs typeface="Times New Roman" pitchFamily="18" charset="0"/>
            </a:endParaRPr>
          </a:p>
        </p:txBody>
      </p:sp>
      <p:sp>
        <p:nvSpPr>
          <p:cNvPr id="11" name="Rectangle 10"/>
          <p:cNvSpPr/>
          <p:nvPr/>
        </p:nvSpPr>
        <p:spPr>
          <a:xfrm>
            <a:off x="2843808" y="3068960"/>
            <a:ext cx="252028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LECTURES</a:t>
            </a:r>
            <a:endParaRPr lang="en-IN" b="1" dirty="0">
              <a:solidFill>
                <a:srgbClr val="7030A0"/>
              </a:solidFill>
              <a:latin typeface="Times New Roman" pitchFamily="18" charset="0"/>
              <a:cs typeface="Times New Roman" pitchFamily="18" charset="0"/>
            </a:endParaRPr>
          </a:p>
        </p:txBody>
      </p:sp>
      <p:sp>
        <p:nvSpPr>
          <p:cNvPr id="12" name="Rectangle 11"/>
          <p:cNvSpPr/>
          <p:nvPr/>
        </p:nvSpPr>
        <p:spPr>
          <a:xfrm>
            <a:off x="2987824" y="4653136"/>
            <a:ext cx="2304256" cy="864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GROUP OR PANNEL DISCUSSION</a:t>
            </a:r>
            <a:endParaRPr lang="en-IN" b="1" dirty="0">
              <a:solidFill>
                <a:srgbClr val="7030A0"/>
              </a:solidFill>
              <a:latin typeface="Times New Roman" pitchFamily="18" charset="0"/>
              <a:cs typeface="Times New Roman" pitchFamily="18" charset="0"/>
            </a:endParaRPr>
          </a:p>
        </p:txBody>
      </p:sp>
      <p:sp>
        <p:nvSpPr>
          <p:cNvPr id="13" name="Rectangle 12"/>
          <p:cNvSpPr/>
          <p:nvPr/>
        </p:nvSpPr>
        <p:spPr>
          <a:xfrm>
            <a:off x="2915816" y="6021288"/>
            <a:ext cx="2376264" cy="8367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SEMINARS OR WORKSHOP</a:t>
            </a:r>
            <a:endParaRPr lang="en-IN" b="1" dirty="0">
              <a:solidFill>
                <a:srgbClr val="7030A0"/>
              </a:solidFill>
              <a:latin typeface="Times New Roman" pitchFamily="18" charset="0"/>
              <a:cs typeface="Times New Roman" pitchFamily="18" charset="0"/>
            </a:endParaRPr>
          </a:p>
        </p:txBody>
      </p:sp>
      <p:sp>
        <p:nvSpPr>
          <p:cNvPr id="14" name="Rectangle 13"/>
          <p:cNvSpPr/>
          <p:nvPr/>
        </p:nvSpPr>
        <p:spPr>
          <a:xfrm>
            <a:off x="7020272" y="2636912"/>
            <a:ext cx="2123728" cy="7920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RADIO-T.V</a:t>
            </a:r>
            <a:endParaRPr lang="en-IN" b="1" dirty="0">
              <a:solidFill>
                <a:srgbClr val="7030A0"/>
              </a:solidFill>
              <a:latin typeface="Times New Roman" pitchFamily="18" charset="0"/>
              <a:cs typeface="Times New Roman" pitchFamily="18" charset="0"/>
            </a:endParaRPr>
          </a:p>
        </p:txBody>
      </p:sp>
      <p:sp>
        <p:nvSpPr>
          <p:cNvPr id="15" name="Rectangle 14"/>
          <p:cNvSpPr/>
          <p:nvPr/>
        </p:nvSpPr>
        <p:spPr>
          <a:xfrm>
            <a:off x="6948264" y="3789040"/>
            <a:ext cx="2195736"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NEWS PAPER</a:t>
            </a:r>
            <a:endParaRPr lang="en-IN" b="1" dirty="0">
              <a:solidFill>
                <a:srgbClr val="7030A0"/>
              </a:solidFill>
              <a:latin typeface="Times New Roman" pitchFamily="18" charset="0"/>
              <a:cs typeface="Times New Roman" pitchFamily="18" charset="0"/>
            </a:endParaRPr>
          </a:p>
        </p:txBody>
      </p:sp>
      <p:sp>
        <p:nvSpPr>
          <p:cNvPr id="16" name="Rectangle 15"/>
          <p:cNvSpPr/>
          <p:nvPr/>
        </p:nvSpPr>
        <p:spPr>
          <a:xfrm>
            <a:off x="6948264" y="4941168"/>
            <a:ext cx="2195736" cy="864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PRINTED MATERIAL</a:t>
            </a:r>
            <a:endParaRPr lang="en-IN" b="1" dirty="0">
              <a:solidFill>
                <a:srgbClr val="7030A0"/>
              </a:solidFill>
              <a:latin typeface="Times New Roman" pitchFamily="18" charset="0"/>
              <a:cs typeface="Times New Roman" pitchFamily="18" charset="0"/>
            </a:endParaRPr>
          </a:p>
        </p:txBody>
      </p:sp>
      <p:sp>
        <p:nvSpPr>
          <p:cNvPr id="17" name="Rectangle 16"/>
          <p:cNvSpPr/>
          <p:nvPr/>
        </p:nvSpPr>
        <p:spPr>
          <a:xfrm>
            <a:off x="6948264" y="6165304"/>
            <a:ext cx="2195736" cy="6926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Times New Roman" pitchFamily="18" charset="0"/>
                <a:cs typeface="Times New Roman" pitchFamily="18" charset="0"/>
              </a:rPr>
              <a:t>INTERNET</a:t>
            </a:r>
            <a:endParaRPr lang="en-IN" b="1" dirty="0">
              <a:solidFill>
                <a:srgbClr val="7030A0"/>
              </a:solidFill>
              <a:latin typeface="Times New Roman" pitchFamily="18" charset="0"/>
              <a:cs typeface="Times New Roman" pitchFamily="18" charset="0"/>
            </a:endParaRPr>
          </a:p>
        </p:txBody>
      </p:sp>
      <p:cxnSp>
        <p:nvCxnSpPr>
          <p:cNvPr id="19" name="Straight Connector 18"/>
          <p:cNvCxnSpPr/>
          <p:nvPr/>
        </p:nvCxnSpPr>
        <p:spPr>
          <a:xfrm>
            <a:off x="395536" y="1052736"/>
            <a:ext cx="84249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4" idx="2"/>
          </p:cNvCxnSpPr>
          <p:nvPr/>
        </p:nvCxnSpPr>
        <p:spPr>
          <a:xfrm>
            <a:off x="4535996" y="836712"/>
            <a:ext cx="36004"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95536" y="1052736"/>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6" idx="0"/>
          </p:cNvCxnSpPr>
          <p:nvPr/>
        </p:nvCxnSpPr>
        <p:spPr>
          <a:xfrm>
            <a:off x="4067944" y="1052736"/>
            <a:ext cx="36004" cy="504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748464" y="1052736"/>
            <a:ext cx="0" cy="648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339752" y="2204864"/>
            <a:ext cx="0" cy="4320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5" idx="3"/>
          </p:cNvCxnSpPr>
          <p:nvPr/>
        </p:nvCxnSpPr>
        <p:spPr>
          <a:xfrm flipH="1">
            <a:off x="1619672" y="2204864"/>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8" idx="3"/>
          </p:cNvCxnSpPr>
          <p:nvPr/>
        </p:nvCxnSpPr>
        <p:spPr>
          <a:xfrm flipV="1">
            <a:off x="1763688" y="3717032"/>
            <a:ext cx="576064"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9" idx="3"/>
          </p:cNvCxnSpPr>
          <p:nvPr/>
        </p:nvCxnSpPr>
        <p:spPr>
          <a:xfrm flipV="1">
            <a:off x="2051720" y="5157192"/>
            <a:ext cx="288032"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0" idx="3"/>
          </p:cNvCxnSpPr>
          <p:nvPr/>
        </p:nvCxnSpPr>
        <p:spPr>
          <a:xfrm flipV="1">
            <a:off x="1741984" y="6453336"/>
            <a:ext cx="597768" cy="22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5796136" y="1988840"/>
            <a:ext cx="72008" cy="4464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6228184" y="1988840"/>
            <a:ext cx="72008" cy="4536504"/>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6" idx="3"/>
          </p:cNvCxnSpPr>
          <p:nvPr/>
        </p:nvCxnSpPr>
        <p:spPr>
          <a:xfrm>
            <a:off x="5364088" y="1988840"/>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11" idx="3"/>
          </p:cNvCxnSpPr>
          <p:nvPr/>
        </p:nvCxnSpPr>
        <p:spPr>
          <a:xfrm>
            <a:off x="5364088" y="3526160"/>
            <a:ext cx="504056" cy="46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12" idx="3"/>
          </p:cNvCxnSpPr>
          <p:nvPr/>
        </p:nvCxnSpPr>
        <p:spPr>
          <a:xfrm>
            <a:off x="5292080" y="5085184"/>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3" idx="3"/>
          </p:cNvCxnSpPr>
          <p:nvPr/>
        </p:nvCxnSpPr>
        <p:spPr>
          <a:xfrm>
            <a:off x="5292080" y="6439644"/>
            <a:ext cx="504056" cy="13692"/>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a:endCxn id="7" idx="1"/>
          </p:cNvCxnSpPr>
          <p:nvPr/>
        </p:nvCxnSpPr>
        <p:spPr>
          <a:xfrm>
            <a:off x="6300192" y="1988840"/>
            <a:ext cx="360040"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14" idx="1"/>
          </p:cNvCxnSpPr>
          <p:nvPr/>
        </p:nvCxnSpPr>
        <p:spPr>
          <a:xfrm flipH="1" flipV="1">
            <a:off x="6300192" y="2996952"/>
            <a:ext cx="720080"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15" idx="1"/>
          </p:cNvCxnSpPr>
          <p:nvPr/>
        </p:nvCxnSpPr>
        <p:spPr>
          <a:xfrm flipH="1">
            <a:off x="6300192" y="4149080"/>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16" idx="1"/>
          </p:cNvCxnSpPr>
          <p:nvPr/>
        </p:nvCxnSpPr>
        <p:spPr>
          <a:xfrm flipH="1">
            <a:off x="6228184" y="5373216"/>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17" idx="1"/>
          </p:cNvCxnSpPr>
          <p:nvPr/>
        </p:nvCxnSpPr>
        <p:spPr>
          <a:xfrm flipH="1">
            <a:off x="6228184" y="6511652"/>
            <a:ext cx="720080" cy="1369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INDIVIDUAL APPROACH</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515112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2800" dirty="0" smtClean="0"/>
                        <a:t>PROS</a:t>
                      </a:r>
                      <a:endParaRPr lang="en-IN" sz="2800" dirty="0"/>
                    </a:p>
                  </a:txBody>
                  <a:tcPr/>
                </a:tc>
                <a:tc>
                  <a:txBody>
                    <a:bodyPr/>
                    <a:lstStyle/>
                    <a:p>
                      <a:r>
                        <a:rPr lang="en-US" sz="2800" dirty="0" smtClean="0"/>
                        <a:t>CONS</a:t>
                      </a:r>
                      <a:endParaRPr lang="en-IN" sz="2800" dirty="0"/>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Credible</a:t>
                      </a:r>
                    </a:p>
                    <a:p>
                      <a:endParaRPr lang="en-IN" sz="28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800" kern="1200" baseline="0" dirty="0" smtClean="0">
                          <a:solidFill>
                            <a:schemeClr val="dk1"/>
                          </a:solidFill>
                          <a:latin typeface="Times New Roman" pitchFamily="18" charset="0"/>
                          <a:ea typeface="+mn-ea"/>
                          <a:cs typeface="Times New Roman" pitchFamily="18" charset="0"/>
                        </a:rPr>
                        <a:t>Expensive</a:t>
                      </a: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Permit 2 way discussion.</a:t>
                      </a:r>
                    </a:p>
                    <a:p>
                      <a:endParaRPr lang="en-IN" sz="2800" dirty="0">
                        <a:latin typeface="Times New Roman" pitchFamily="18" charset="0"/>
                        <a:cs typeface="Times New Roman" pitchFamily="18" charset="0"/>
                      </a:endParaRPr>
                    </a:p>
                  </a:txBody>
                  <a:tcPr/>
                </a:tc>
                <a:tc>
                  <a:txBody>
                    <a:bodyPr/>
                    <a:lstStyle/>
                    <a:p>
                      <a:r>
                        <a:rPr lang="en-IN" sz="2800" kern="1200" baseline="0" dirty="0" smtClean="0">
                          <a:solidFill>
                            <a:schemeClr val="dk1"/>
                          </a:solidFill>
                          <a:latin typeface="Times New Roman" pitchFamily="18" charset="0"/>
                          <a:ea typeface="+mn-ea"/>
                          <a:cs typeface="Times New Roman" pitchFamily="18" charset="0"/>
                        </a:rPr>
                        <a:t>Time consuming.</a:t>
                      </a: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Can be motivational,</a:t>
                      </a:r>
                    </a:p>
                    <a:p>
                      <a:r>
                        <a:rPr lang="en-IN" sz="2800" kern="1200" baseline="0" dirty="0" smtClean="0">
                          <a:solidFill>
                            <a:schemeClr val="dk1"/>
                          </a:solidFill>
                          <a:latin typeface="Times New Roman" pitchFamily="18" charset="0"/>
                          <a:ea typeface="+mn-ea"/>
                          <a:cs typeface="Times New Roman" pitchFamily="18" charset="0"/>
                        </a:rPr>
                        <a:t>influential and supportive.</a:t>
                      </a:r>
                    </a:p>
                    <a:p>
                      <a:endParaRPr lang="en-IN" sz="2800" dirty="0">
                        <a:latin typeface="Times New Roman" pitchFamily="18" charset="0"/>
                        <a:cs typeface="Times New Roman" pitchFamily="18" charset="0"/>
                      </a:endParaRPr>
                    </a:p>
                  </a:txBody>
                  <a:tcPr/>
                </a:tc>
                <a:tc>
                  <a:txBody>
                    <a:bodyPr/>
                    <a:lstStyle/>
                    <a:p>
                      <a:r>
                        <a:rPr lang="en-IN" sz="2800" kern="1200" baseline="0" dirty="0" smtClean="0">
                          <a:solidFill>
                            <a:schemeClr val="dk1"/>
                          </a:solidFill>
                          <a:latin typeface="Times New Roman" pitchFamily="18" charset="0"/>
                          <a:ea typeface="+mn-ea"/>
                          <a:cs typeface="Times New Roman" pitchFamily="18" charset="0"/>
                        </a:rPr>
                        <a:t>Limited audience.</a:t>
                      </a:r>
                    </a:p>
                    <a:p>
                      <a:endParaRPr lang="en-US" sz="2800" dirty="0" smtClean="0">
                        <a:latin typeface="Times New Roman" pitchFamily="18" charset="0"/>
                        <a:cs typeface="Times New Roman" pitchFamily="18" charset="0"/>
                      </a:endParaRPr>
                    </a:p>
                    <a:p>
                      <a:endParaRPr lang="en-IN" sz="2800" dirty="0">
                        <a:latin typeface="Times New Roman" pitchFamily="18" charset="0"/>
                        <a:cs typeface="Times New Roman" pitchFamily="18" charset="0"/>
                      </a:endParaRP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Most effective for</a:t>
                      </a:r>
                    </a:p>
                    <a:p>
                      <a:r>
                        <a:rPr lang="en-IN" sz="2800" kern="1200" baseline="0" dirty="0" smtClean="0">
                          <a:solidFill>
                            <a:schemeClr val="dk1"/>
                          </a:solidFill>
                          <a:latin typeface="Times New Roman" pitchFamily="18" charset="0"/>
                          <a:ea typeface="+mn-ea"/>
                          <a:cs typeface="Times New Roman" pitchFamily="18" charset="0"/>
                        </a:rPr>
                        <a:t>teaching, care and helping.</a:t>
                      </a:r>
                    </a:p>
                    <a:p>
                      <a:endParaRPr lang="en-IN" sz="2800" dirty="0">
                        <a:latin typeface="Times New Roman" pitchFamily="18" charset="0"/>
                        <a:cs typeface="Times New Roman" pitchFamily="18" charset="0"/>
                      </a:endParaRPr>
                    </a:p>
                  </a:txBody>
                  <a:tcPr/>
                </a:tc>
                <a:tc>
                  <a:txBody>
                    <a:bodyPr/>
                    <a:lstStyle/>
                    <a:p>
                      <a:endParaRPr lang="en-IN" sz="28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GROUP APPROACH</a:t>
            </a:r>
            <a:endParaRPr lang="en-IN"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52425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2800" dirty="0" smtClean="0">
                          <a:latin typeface="Times New Roman" pitchFamily="18" charset="0"/>
                          <a:cs typeface="Times New Roman" pitchFamily="18" charset="0"/>
                        </a:rPr>
                        <a:t>PROS</a:t>
                      </a:r>
                      <a:endParaRPr lang="en-IN" sz="2800" dirty="0">
                        <a:latin typeface="Times New Roman" pitchFamily="18" charset="0"/>
                        <a:cs typeface="Times New Roman" pitchFamily="18" charset="0"/>
                      </a:endParaRPr>
                    </a:p>
                  </a:txBody>
                  <a:tcPr/>
                </a:tc>
                <a:tc>
                  <a:txBody>
                    <a:bodyPr/>
                    <a:lstStyle/>
                    <a:p>
                      <a:r>
                        <a:rPr lang="en-US" sz="2800" dirty="0" smtClean="0">
                          <a:latin typeface="Times New Roman" pitchFamily="18" charset="0"/>
                          <a:cs typeface="Times New Roman" pitchFamily="18" charset="0"/>
                        </a:rPr>
                        <a:t>CONS</a:t>
                      </a:r>
                      <a:endParaRPr lang="en-IN" sz="2800" dirty="0">
                        <a:latin typeface="Times New Roman" pitchFamily="18" charset="0"/>
                        <a:cs typeface="Times New Roman" pitchFamily="18" charset="0"/>
                      </a:endParaRP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Familiar, trusted and influential.</a:t>
                      </a:r>
                      <a:endParaRPr lang="en-IN" sz="2800" dirty="0">
                        <a:latin typeface="Times New Roman" pitchFamily="18" charset="0"/>
                        <a:cs typeface="Times New Roman" pitchFamily="18" charset="0"/>
                      </a:endParaRPr>
                    </a:p>
                  </a:txBody>
                  <a:tcPr/>
                </a:tc>
                <a:tc>
                  <a:txBody>
                    <a:bodyPr/>
                    <a:lstStyle/>
                    <a:p>
                      <a:r>
                        <a:rPr lang="en-IN" sz="2800" kern="1200" baseline="0" dirty="0" smtClean="0">
                          <a:solidFill>
                            <a:schemeClr val="dk1"/>
                          </a:solidFill>
                          <a:latin typeface="Times New Roman" pitchFamily="18" charset="0"/>
                          <a:ea typeface="+mn-ea"/>
                          <a:cs typeface="Times New Roman" pitchFamily="18" charset="0"/>
                        </a:rPr>
                        <a:t>May not provide personal attention.</a:t>
                      </a:r>
                      <a:endParaRPr lang="en-IN" sz="2800" dirty="0">
                        <a:latin typeface="Times New Roman" pitchFamily="18" charset="0"/>
                        <a:cs typeface="Times New Roman" pitchFamily="18" charset="0"/>
                      </a:endParaRP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Provide motivation/ support more than media alone.</a:t>
                      </a:r>
                      <a:endParaRPr lang="en-IN" sz="2800" dirty="0">
                        <a:latin typeface="Times New Roman" pitchFamily="18" charset="0"/>
                        <a:cs typeface="Times New Roman" pitchFamily="18" charset="0"/>
                      </a:endParaRPr>
                    </a:p>
                  </a:txBody>
                  <a:tcPr/>
                </a:tc>
                <a:tc>
                  <a:txBody>
                    <a:bodyPr/>
                    <a:lstStyle/>
                    <a:p>
                      <a:r>
                        <a:rPr lang="en-IN" sz="2800" kern="1200" baseline="0" dirty="0" smtClean="0">
                          <a:solidFill>
                            <a:schemeClr val="dk1"/>
                          </a:solidFill>
                          <a:latin typeface="Times New Roman" pitchFamily="18" charset="0"/>
                          <a:ea typeface="+mn-ea"/>
                          <a:cs typeface="Times New Roman" pitchFamily="18" charset="0"/>
                        </a:rPr>
                        <a:t>Needs approval from organization.</a:t>
                      </a:r>
                      <a:endParaRPr lang="en-IN" sz="2800" dirty="0">
                        <a:latin typeface="Times New Roman" pitchFamily="18" charset="0"/>
                        <a:cs typeface="Times New Roman" pitchFamily="18" charset="0"/>
                      </a:endParaRP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Can be inexpensive.</a:t>
                      </a:r>
                      <a:endParaRPr lang="en-IN" sz="2800" dirty="0">
                        <a:latin typeface="Times New Roman" pitchFamily="18" charset="0"/>
                        <a:cs typeface="Times New Roman" pitchFamily="18" charset="0"/>
                      </a:endParaRPr>
                    </a:p>
                  </a:txBody>
                  <a:tcPr/>
                </a:tc>
                <a:tc>
                  <a:txBody>
                    <a:bodyPr/>
                    <a:lstStyle/>
                    <a:p>
                      <a:r>
                        <a:rPr lang="en-IN" sz="2800" kern="1200" baseline="0" dirty="0" smtClean="0">
                          <a:solidFill>
                            <a:schemeClr val="dk1"/>
                          </a:solidFill>
                          <a:latin typeface="Times New Roman" pitchFamily="18" charset="0"/>
                          <a:ea typeface="+mn-ea"/>
                          <a:cs typeface="Times New Roman" pitchFamily="18" charset="0"/>
                        </a:rPr>
                        <a:t>Can be costly and time consuming.</a:t>
                      </a:r>
                      <a:endParaRPr lang="en-IN" sz="2800" dirty="0">
                        <a:latin typeface="Times New Roman" pitchFamily="18" charset="0"/>
                        <a:cs typeface="Times New Roman" pitchFamily="18" charset="0"/>
                      </a:endParaRP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Offer shared experiences.</a:t>
                      </a:r>
                      <a:endParaRPr lang="en-IN" sz="2800" dirty="0">
                        <a:latin typeface="Times New Roman" pitchFamily="18" charset="0"/>
                        <a:cs typeface="Times New Roman" pitchFamily="18" charset="0"/>
                      </a:endParaRPr>
                    </a:p>
                  </a:txBody>
                  <a:tcPr/>
                </a:tc>
                <a:tc>
                  <a:txBody>
                    <a:bodyPr/>
                    <a:lstStyle/>
                    <a:p>
                      <a:endParaRPr lang="en-IN" sz="2800" dirty="0">
                        <a:latin typeface="Times New Roman" pitchFamily="18" charset="0"/>
                        <a:cs typeface="Times New Roman" pitchFamily="18" charset="0"/>
                      </a:endParaRPr>
                    </a:p>
                  </a:txBody>
                  <a:tcPr/>
                </a:tc>
              </a:tr>
              <a:tr h="370840">
                <a:tc>
                  <a:txBody>
                    <a:bodyPr/>
                    <a:lstStyle/>
                    <a:p>
                      <a:r>
                        <a:rPr lang="en-IN" sz="2800" kern="1200" baseline="0" dirty="0" smtClean="0">
                          <a:solidFill>
                            <a:schemeClr val="dk1"/>
                          </a:solidFill>
                          <a:latin typeface="Times New Roman" pitchFamily="18" charset="0"/>
                          <a:ea typeface="+mn-ea"/>
                          <a:cs typeface="Times New Roman" pitchFamily="18" charset="0"/>
                        </a:rPr>
                        <a:t>Reach large intended audience in one place.</a:t>
                      </a:r>
                      <a:endParaRPr lang="en-IN" sz="2800" dirty="0">
                        <a:latin typeface="Times New Roman" pitchFamily="18" charset="0"/>
                        <a:cs typeface="Times New Roman" pitchFamily="18" charset="0"/>
                      </a:endParaRPr>
                    </a:p>
                  </a:txBody>
                  <a:tcPr/>
                </a:tc>
                <a:tc>
                  <a:txBody>
                    <a:bodyPr/>
                    <a:lstStyle/>
                    <a:p>
                      <a:endParaRPr lang="en-IN" sz="28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0"/>
            <a:ext cx="8229600" cy="836712"/>
          </a:xfrm>
        </p:spPr>
        <p:txBody>
          <a:bodyPr tIns="210495" rtlCol="0">
            <a:normAutofit fontScale="90000"/>
          </a:bodyPr>
          <a:lstStyle/>
          <a:p>
            <a:pPr eaLnBrk="1" fontAlgn="auto" hangingPunct="1">
              <a:spcBef>
                <a:spcPts val="0"/>
              </a:spcBef>
              <a:spcAft>
                <a:spcPts val="0"/>
              </a:spcAft>
              <a:defRPr/>
            </a:pPr>
            <a:r>
              <a:rPr lang="en-IN" b="1" spc="-25" dirty="0" smtClean="0">
                <a:solidFill>
                  <a:srgbClr val="FF0000"/>
                </a:solidFill>
                <a:latin typeface="Times New Roman" pitchFamily="18" charset="0"/>
                <a:cs typeface="Times New Roman" pitchFamily="18" charset="0"/>
              </a:rPr>
              <a:t>MASS</a:t>
            </a:r>
            <a:r>
              <a:rPr lang="en-IN" b="1" spc="100" dirty="0" smtClean="0">
                <a:solidFill>
                  <a:srgbClr val="FF0000"/>
                </a:solidFill>
                <a:latin typeface="Times New Roman" pitchFamily="18" charset="0"/>
                <a:cs typeface="Times New Roman" pitchFamily="18" charset="0"/>
              </a:rPr>
              <a:t> </a:t>
            </a:r>
            <a:r>
              <a:rPr lang="en-IN" b="1" spc="-30" dirty="0" smtClean="0">
                <a:solidFill>
                  <a:srgbClr val="FF0000"/>
                </a:solidFill>
                <a:latin typeface="Times New Roman" pitchFamily="18" charset="0"/>
                <a:cs typeface="Times New Roman" pitchFamily="18" charset="0"/>
              </a:rPr>
              <a:t>AP</a:t>
            </a:r>
            <a:r>
              <a:rPr lang="en-IN" b="1" spc="-45" dirty="0" smtClean="0">
                <a:solidFill>
                  <a:srgbClr val="FF0000"/>
                </a:solidFill>
                <a:latin typeface="Times New Roman" pitchFamily="18" charset="0"/>
                <a:cs typeface="Times New Roman" pitchFamily="18" charset="0"/>
              </a:rPr>
              <a:t>P</a:t>
            </a:r>
            <a:r>
              <a:rPr lang="en-IN" b="1" spc="-30" dirty="0" smtClean="0">
                <a:solidFill>
                  <a:srgbClr val="FF0000"/>
                </a:solidFill>
                <a:latin typeface="Times New Roman" pitchFamily="18" charset="0"/>
                <a:cs typeface="Times New Roman" pitchFamily="18" charset="0"/>
              </a:rPr>
              <a:t>ROACH</a:t>
            </a:r>
            <a:endParaRPr b="1" spc="-30" dirty="0">
              <a:solidFill>
                <a:srgbClr val="FF0000"/>
              </a:solidFill>
              <a:latin typeface="Times New Roman" pitchFamily="18" charset="0"/>
              <a:cs typeface="Times New Roman" pitchFamily="18" charset="0"/>
            </a:endParaRPr>
          </a:p>
        </p:txBody>
      </p:sp>
      <p:graphicFrame>
        <p:nvGraphicFramePr>
          <p:cNvPr id="3" name="object 3"/>
          <p:cNvGraphicFramePr>
            <a:graphicFrameLocks noGrp="1"/>
          </p:cNvGraphicFramePr>
          <p:nvPr/>
        </p:nvGraphicFramePr>
        <p:xfrm>
          <a:off x="69850" y="1060450"/>
          <a:ext cx="8991600" cy="5791201"/>
        </p:xfrm>
        <a:graphic>
          <a:graphicData uri="http://schemas.openxmlformats.org/drawingml/2006/table">
            <a:tbl>
              <a:tblPr/>
              <a:tblGrid>
                <a:gridCol w="1828800"/>
                <a:gridCol w="2895600"/>
                <a:gridCol w="4267200"/>
              </a:tblGrid>
              <a:tr h="944563">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MASS MEDIA</a:t>
                      </a:r>
                      <a:endParaRPr kumimoji="0" lang="en-US" sz="28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173038"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PROS</a:t>
                      </a:r>
                      <a:endParaRPr kumimoji="0" lang="en-US" sz="28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cs typeface="Times New Roman" pitchFamily="18" charset="0"/>
                        </a:rPr>
                        <a:t>CONS</a:t>
                      </a:r>
                      <a:endParaRPr kumimoji="0" lang="en-US" sz="28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r>
              <a:tr h="4846638">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Newspapers</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Reach braid intended audience rapidly.</a:t>
                      </a:r>
                    </a:p>
                    <a:p>
                      <a:pPr marL="84138" marR="0" lvl="0" indent="0" algn="l" defTabSz="914400" rtl="0" eaLnBrk="1" fontAlgn="base" latinLnBrk="0" hangingPunct="1">
                        <a:lnSpc>
                          <a:spcPct val="100000"/>
                        </a:lnSpc>
                        <a:spcBef>
                          <a:spcPct val="0"/>
                        </a:spcBef>
                        <a:spcAft>
                          <a:spcPct val="0"/>
                        </a:spcAft>
                        <a:buClrTx/>
                        <a:buSzTx/>
                        <a:buFontTx/>
                        <a:buNone/>
                        <a:tabLst/>
                      </a:pPr>
                      <a:endParaRPr kumimoji="0" lang="en-US" sz="2500" b="0" i="0" u="none" strike="noStrike" cap="none" normalizeH="0" baseline="0" dirty="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Can convey health news /break thoughts more thoroughly than T.V.</a:t>
                      </a:r>
                    </a:p>
                    <a:p>
                      <a:pPr marL="84138" marR="0" lvl="0" indent="0" algn="l" defTabSz="914400" rtl="0" eaLnBrk="1" fontAlgn="base" latinLnBrk="0" hangingPunct="1">
                        <a:lnSpc>
                          <a:spcPct val="100000"/>
                        </a:lnSpc>
                        <a:spcBef>
                          <a:spcPct val="0"/>
                        </a:spcBef>
                        <a:spcAft>
                          <a:spcPct val="0"/>
                        </a:spcAft>
                        <a:buClrTx/>
                        <a:buSzTx/>
                        <a:buFontTx/>
                        <a:buNone/>
                        <a:tabLst/>
                      </a:pPr>
                      <a:endParaRPr kumimoji="0" lang="en-US" sz="2500" b="0" i="0" u="none" strike="noStrike" cap="none" normalizeH="0" baseline="0" dirty="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Intended audience has the chance to clip, reread, contemplate and pass along materials.</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Larger circulating papers may take only paid advertisement.</a:t>
                      </a: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5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Exposure is limited only to one</a:t>
                      </a: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way.</a:t>
                      </a: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ts val="13"/>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Article placement requires contacts and may be time consuming.</a:t>
                      </a: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ts val="25"/>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888888"/>
                          </a:solidFill>
                          <a:effectLst/>
                          <a:latin typeface="Calibri" pitchFamily="34" charset="0"/>
                          <a:cs typeface="Calibri" pitchFamily="34" charset="0"/>
                        </a:rPr>
                        <a:t>17</a:t>
                      </a:r>
                      <a:endParaRPr kumimoji="0" lang="en-US" sz="1200" b="0" i="0" u="none" strike="noStrike" cap="none" normalizeH="0" baseline="0" dirty="0" smtClean="0">
                        <a:ln>
                          <a:noFill/>
                        </a:ln>
                        <a:solidFill>
                          <a:schemeClr val="tx1"/>
                        </a:solidFill>
                        <a:effectLst/>
                        <a:latin typeface="Calibri" pitchFamily="34" charset="0"/>
                        <a:cs typeface="Calibri" pitchFamily="34"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0"/>
            <a:ext cx="8229600" cy="836712"/>
          </a:xfrm>
        </p:spPr>
        <p:txBody>
          <a:bodyPr tIns="215067" rtlCol="0">
            <a:normAutofit fontScale="90000"/>
          </a:bodyPr>
          <a:lstStyle/>
          <a:p>
            <a:pPr marL="66040" eaLnBrk="1" fontAlgn="auto" hangingPunct="1">
              <a:spcBef>
                <a:spcPts val="0"/>
              </a:spcBef>
              <a:spcAft>
                <a:spcPts val="0"/>
              </a:spcAft>
              <a:defRPr/>
            </a:pPr>
            <a:r>
              <a:rPr lang="en-IN" b="1" spc="-25" dirty="0" smtClean="0">
                <a:solidFill>
                  <a:srgbClr val="FF0000"/>
                </a:solidFill>
                <a:latin typeface="Times New Roman" pitchFamily="18" charset="0"/>
                <a:cs typeface="Times New Roman" pitchFamily="18" charset="0"/>
              </a:rPr>
              <a:t>MASS</a:t>
            </a:r>
            <a:r>
              <a:rPr lang="en-IN" b="1" spc="100" dirty="0" smtClean="0">
                <a:solidFill>
                  <a:srgbClr val="FF0000"/>
                </a:solidFill>
                <a:latin typeface="Times New Roman" pitchFamily="18" charset="0"/>
                <a:cs typeface="Times New Roman" pitchFamily="18" charset="0"/>
              </a:rPr>
              <a:t> </a:t>
            </a:r>
            <a:r>
              <a:rPr lang="en-IN" b="1" spc="-30" dirty="0" smtClean="0">
                <a:solidFill>
                  <a:srgbClr val="FF0000"/>
                </a:solidFill>
                <a:latin typeface="Times New Roman" pitchFamily="18" charset="0"/>
                <a:cs typeface="Times New Roman" pitchFamily="18" charset="0"/>
              </a:rPr>
              <a:t>AP</a:t>
            </a:r>
            <a:r>
              <a:rPr lang="en-IN" b="1" spc="-45" dirty="0" smtClean="0">
                <a:solidFill>
                  <a:srgbClr val="FF0000"/>
                </a:solidFill>
                <a:latin typeface="Times New Roman" pitchFamily="18" charset="0"/>
                <a:cs typeface="Times New Roman" pitchFamily="18" charset="0"/>
              </a:rPr>
              <a:t>P</a:t>
            </a:r>
            <a:r>
              <a:rPr lang="en-IN" b="1" spc="-30" dirty="0" smtClean="0">
                <a:solidFill>
                  <a:srgbClr val="FF0000"/>
                </a:solidFill>
                <a:latin typeface="Times New Roman" pitchFamily="18" charset="0"/>
                <a:cs typeface="Times New Roman" pitchFamily="18" charset="0"/>
              </a:rPr>
              <a:t>ROACH</a:t>
            </a:r>
            <a:endParaRPr b="1" spc="-30" dirty="0">
              <a:solidFill>
                <a:srgbClr val="FF0000"/>
              </a:solidFill>
              <a:latin typeface="Times New Roman" pitchFamily="18" charset="0"/>
              <a:cs typeface="Times New Roman" pitchFamily="18" charset="0"/>
            </a:endParaRPr>
          </a:p>
        </p:txBody>
      </p:sp>
      <p:graphicFrame>
        <p:nvGraphicFramePr>
          <p:cNvPr id="3" name="object 3"/>
          <p:cNvGraphicFramePr>
            <a:graphicFrameLocks noGrp="1"/>
          </p:cNvGraphicFramePr>
          <p:nvPr/>
        </p:nvGraphicFramePr>
        <p:xfrm>
          <a:off x="69850" y="1136650"/>
          <a:ext cx="8839200" cy="5641975"/>
        </p:xfrm>
        <a:graphic>
          <a:graphicData uri="http://schemas.openxmlformats.org/drawingml/2006/table">
            <a:tbl>
              <a:tblPr/>
              <a:tblGrid>
                <a:gridCol w="1189782"/>
                <a:gridCol w="3871168"/>
                <a:gridCol w="3778250"/>
              </a:tblGrid>
              <a:tr h="822325">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Times New Roman" pitchFamily="18" charset="0"/>
                          <a:cs typeface="Times New Roman" pitchFamily="18" charset="0"/>
                        </a:rPr>
                        <a:t>MASS MEDIA</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Times New Roman" pitchFamily="18" charset="0"/>
                          <a:cs typeface="Times New Roman" pitchFamily="18" charset="0"/>
                        </a:rPr>
                        <a:t>PROS</a:t>
                      </a:r>
                      <a:endParaRPr kumimoji="0" lang="en-US" sz="24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Times New Roman" pitchFamily="18" charset="0"/>
                          <a:cs typeface="Times New Roman" pitchFamily="18" charset="0"/>
                        </a:rPr>
                        <a:t>CONS</a:t>
                      </a:r>
                      <a:endParaRPr kumimoji="0" lang="en-US" sz="24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r>
              <a:tr h="4819650">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Radio</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Range of intended audiences with</a:t>
                      </a: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known listening preference.</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Opportunity for direct intended audience involvement.</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201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Distribution is inexpensive. Advertisement can be inexpensive.</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Reaches smaller intended</a:t>
                      </a: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audiences than TV.</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Public service ads run infrequently and at low listening times.</a:t>
                      </a:r>
                    </a:p>
                    <a:p>
                      <a:pPr marL="85725" marR="0" lvl="0" indent="0" algn="l" defTabSz="914400" rtl="0" eaLnBrk="1" fontAlgn="base" latinLnBrk="0" hangingPunct="1">
                        <a:lnSpc>
                          <a:spcPct val="100000"/>
                        </a:lnSpc>
                        <a:spcBef>
                          <a:spcPts val="5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Many stations have limited formats that may not be conducive to health messages.</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Difficult for intended audiences to</a:t>
                      </a:r>
                    </a:p>
                    <a:p>
                      <a:pPr marL="85725" marR="0" lvl="0" indent="0" algn="l" defTabSz="914400" rtl="0" eaLnBrk="1" fontAlgn="base" latinLnBrk="0" hangingPunct="1">
                        <a:lnSpc>
                          <a:spcPct val="100000"/>
                        </a:lnSpc>
                        <a:spcBef>
                          <a:spcPts val="13"/>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retain or pass on material.</a:t>
                      </a: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r" defTabSz="914400" rtl="0" eaLnBrk="1" fontAlgn="base" latinLnBrk="0" hangingPunct="1">
                        <a:lnSpc>
                          <a:spcPct val="100000"/>
                        </a:lnSpc>
                        <a:spcBef>
                          <a:spcPts val="1575"/>
                        </a:spcBef>
                        <a:spcAft>
                          <a:spcPct val="0"/>
                        </a:spcAft>
                        <a:buClrTx/>
                        <a:buSzTx/>
                        <a:buFontTx/>
                        <a:buNone/>
                        <a:tabLst/>
                      </a:pPr>
                      <a:r>
                        <a:rPr kumimoji="0" lang="en-US" sz="1200" b="0" i="0" u="none" strike="noStrike" cap="none" normalizeH="0" baseline="0" dirty="0" smtClean="0">
                          <a:ln>
                            <a:noFill/>
                          </a:ln>
                          <a:solidFill>
                            <a:srgbClr val="888888"/>
                          </a:solidFill>
                          <a:effectLst/>
                          <a:latin typeface="Times New Roman" pitchFamily="18" charset="0"/>
                          <a:cs typeface="Times New Roman" pitchFamily="18" charset="0"/>
                        </a:rPr>
                        <a:t>18</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0"/>
            <a:ext cx="8229600" cy="764704"/>
          </a:xfrm>
        </p:spPr>
        <p:txBody>
          <a:bodyPr tIns="100289" rtlCol="0">
            <a:normAutofit fontScale="90000"/>
          </a:bodyPr>
          <a:lstStyle/>
          <a:p>
            <a:pPr eaLnBrk="1" fontAlgn="auto" hangingPunct="1">
              <a:spcBef>
                <a:spcPts val="0"/>
              </a:spcBef>
              <a:spcAft>
                <a:spcPts val="0"/>
              </a:spcAft>
              <a:defRPr/>
            </a:pPr>
            <a:r>
              <a:rPr lang="en-IN" b="1" spc="-25" dirty="0" smtClean="0">
                <a:solidFill>
                  <a:srgbClr val="FF0000"/>
                </a:solidFill>
                <a:latin typeface="Times New Roman" pitchFamily="18" charset="0"/>
                <a:cs typeface="Times New Roman" pitchFamily="18" charset="0"/>
              </a:rPr>
              <a:t>MASS</a:t>
            </a:r>
            <a:r>
              <a:rPr lang="en-IN" b="1" spc="95" dirty="0" smtClean="0">
                <a:solidFill>
                  <a:srgbClr val="FF0000"/>
                </a:solidFill>
                <a:latin typeface="Times New Roman" pitchFamily="18" charset="0"/>
                <a:cs typeface="Times New Roman" pitchFamily="18" charset="0"/>
              </a:rPr>
              <a:t> </a:t>
            </a:r>
            <a:r>
              <a:rPr lang="en-IN" b="1" spc="-30" dirty="0" smtClean="0">
                <a:solidFill>
                  <a:srgbClr val="FF0000"/>
                </a:solidFill>
                <a:latin typeface="Times New Roman" pitchFamily="18" charset="0"/>
                <a:cs typeface="Times New Roman" pitchFamily="18" charset="0"/>
              </a:rPr>
              <a:t>A</a:t>
            </a:r>
            <a:r>
              <a:rPr lang="en-IN" b="1" spc="-40" dirty="0" smtClean="0">
                <a:solidFill>
                  <a:srgbClr val="FF0000"/>
                </a:solidFill>
                <a:latin typeface="Times New Roman" pitchFamily="18" charset="0"/>
                <a:cs typeface="Times New Roman" pitchFamily="18" charset="0"/>
              </a:rPr>
              <a:t>P</a:t>
            </a:r>
            <a:r>
              <a:rPr lang="en-IN" b="1" spc="-30" dirty="0" smtClean="0">
                <a:solidFill>
                  <a:srgbClr val="FF0000"/>
                </a:solidFill>
                <a:latin typeface="Times New Roman" pitchFamily="18" charset="0"/>
                <a:cs typeface="Times New Roman" pitchFamily="18" charset="0"/>
              </a:rPr>
              <a:t>PRO</a:t>
            </a:r>
            <a:r>
              <a:rPr lang="en-IN" b="1" spc="-40" dirty="0" smtClean="0">
                <a:solidFill>
                  <a:srgbClr val="FF0000"/>
                </a:solidFill>
                <a:latin typeface="Times New Roman" pitchFamily="18" charset="0"/>
                <a:cs typeface="Times New Roman" pitchFamily="18" charset="0"/>
              </a:rPr>
              <a:t>A</a:t>
            </a:r>
            <a:r>
              <a:rPr lang="en-IN" b="1" spc="-5" dirty="0" smtClean="0">
                <a:solidFill>
                  <a:srgbClr val="FF0000"/>
                </a:solidFill>
                <a:latin typeface="Times New Roman" pitchFamily="18" charset="0"/>
                <a:cs typeface="Times New Roman" pitchFamily="18" charset="0"/>
              </a:rPr>
              <a:t>CH</a:t>
            </a:r>
            <a:endParaRPr b="1" spc="-5" dirty="0">
              <a:solidFill>
                <a:srgbClr val="FF0000"/>
              </a:solidFill>
              <a:latin typeface="Times New Roman" pitchFamily="18" charset="0"/>
              <a:cs typeface="Times New Roman" pitchFamily="18" charset="0"/>
            </a:endParaRPr>
          </a:p>
        </p:txBody>
      </p:sp>
      <p:graphicFrame>
        <p:nvGraphicFramePr>
          <p:cNvPr id="3" name="object 3"/>
          <p:cNvGraphicFramePr>
            <a:graphicFrameLocks noGrp="1"/>
          </p:cNvGraphicFramePr>
          <p:nvPr/>
        </p:nvGraphicFramePr>
        <p:xfrm>
          <a:off x="69850" y="831850"/>
          <a:ext cx="8991600" cy="6019801"/>
        </p:xfrm>
        <a:graphic>
          <a:graphicData uri="http://schemas.openxmlformats.org/drawingml/2006/table">
            <a:tbl>
              <a:tblPr/>
              <a:tblGrid>
                <a:gridCol w="1143000"/>
                <a:gridCol w="3886200"/>
                <a:gridCol w="3962400"/>
              </a:tblGrid>
              <a:tr h="865188">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MASS MEDIA</a:t>
                      </a:r>
                      <a:endParaRPr kumimoji="0" lang="en-US" sz="20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PRONS</a:t>
                      </a:r>
                      <a:endParaRPr kumimoji="0" lang="en-US" sz="20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CONS</a:t>
                      </a:r>
                      <a:endParaRPr kumimoji="0" lang="en-US" sz="20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r>
              <a:tr h="5154613">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TV</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a:noFill/>
                    </a:lnB>
                    <a:lnTlToBr>
                      <a:noFill/>
                    </a:lnTlToBr>
                    <a:lnBlToTr>
                      <a:noFill/>
                    </a:lnBlToTr>
                    <a:solidFill>
                      <a:srgbClr val="7F63A1"/>
                    </a:solid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Reaches potentially the largest and widest range.</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Combination of audiovisual is effective in emotional appeals and demonstration of behaviors.</a:t>
                      </a:r>
                    </a:p>
                    <a:p>
                      <a:pPr marL="84138" marR="0" lvl="0" indent="0" algn="l" defTabSz="914400" rtl="0" eaLnBrk="1" fontAlgn="base" latinLnBrk="0" hangingPunct="1">
                        <a:lnSpc>
                          <a:spcPct val="2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Can reach low in come audience. Specific programs can reach</a:t>
                      </a: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specific intended audience.</a:t>
                      </a:r>
                    </a:p>
                    <a:p>
                      <a:pPr marL="84138" marR="0" lvl="0" indent="0" algn="l" defTabSz="914400" rtl="0" eaLnBrk="1" fontAlgn="base" latinLnBrk="0" hangingPunct="1">
                        <a:lnSpc>
                          <a:spcPct val="100000"/>
                        </a:lnSpc>
                        <a:spcBef>
                          <a:spcPts val="5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Opportunity for direct intended audience involvement.</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a:noFill/>
                    </a:lnB>
                    <a:lnTlToBr>
                      <a:noFill/>
                    </a:lnTlToBr>
                    <a:lnBlToTr>
                      <a:noFill/>
                    </a:lnBlToTr>
                    <a:solidFill>
                      <a:srgbClr val="7F63A1"/>
                    </a:solid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Advertisement is expensive to produce.</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Running infrequently and in low viewing times.</a:t>
                      </a:r>
                    </a:p>
                    <a:p>
                      <a:pPr marL="85725" marR="0" lvl="0" indent="0" algn="l" defTabSz="914400" rtl="0" eaLnBrk="1" fontAlgn="base" latinLnBrk="0" hangingPunct="1">
                        <a:lnSpc>
                          <a:spcPct val="100000"/>
                        </a:lnSpc>
                        <a:spcBef>
                          <a:spcPts val="5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Message can be obscured by commercial culture.</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Some stations reach small intended</a:t>
                      </a: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audience.</a:t>
                      </a:r>
                    </a:p>
                    <a:p>
                      <a:pPr marL="85725" marR="0" lvl="0" indent="0" algn="l" defTabSz="914400" rtl="0" eaLnBrk="1" fontAlgn="base" latinLnBrk="0" hangingPunct="1">
                        <a:lnSpc>
                          <a:spcPct val="100000"/>
                        </a:lnSpc>
                        <a:spcBef>
                          <a:spcPts val="5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Promotion can result in huge demand.</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Difficult to retain or pass on	</a:t>
                      </a:r>
                      <a:r>
                        <a:rPr kumimoji="0" lang="en-US" sz="1800" b="0" i="0" u="none" strike="noStrike" cap="none" normalizeH="0" baseline="-9000" dirty="0" smtClean="0">
                          <a:ln>
                            <a:noFill/>
                          </a:ln>
                          <a:solidFill>
                            <a:srgbClr val="888888"/>
                          </a:solidFill>
                          <a:effectLst/>
                          <a:latin typeface="Times New Roman" pitchFamily="18" charset="0"/>
                          <a:cs typeface="Times New Roman" pitchFamily="18" charset="0"/>
                        </a:rPr>
                        <a:t>19</a:t>
                      </a:r>
                      <a:endParaRPr kumimoji="0" lang="en-US" sz="1800" b="0" i="0" u="none" strike="noStrike" cap="none" normalizeH="0" baseline="-900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ts val="1888"/>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materials.</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a:noFill/>
                    </a:lnB>
                    <a:lnTlToBr>
                      <a:noFill/>
                    </a:lnTlToBr>
                    <a:lnBlToTr>
                      <a:noFill/>
                    </a:lnBlToTr>
                    <a:solidFill>
                      <a:srgbClr val="7F63A1"/>
                    </a:solidFill>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0"/>
            <a:ext cx="8229600" cy="836712"/>
          </a:xfrm>
        </p:spPr>
        <p:txBody>
          <a:bodyPr tIns="171506" rtlCol="0">
            <a:normAutofit fontScale="90000"/>
          </a:bodyPr>
          <a:lstStyle/>
          <a:p>
            <a:pPr eaLnBrk="1" fontAlgn="auto" hangingPunct="1">
              <a:spcBef>
                <a:spcPts val="0"/>
              </a:spcBef>
              <a:spcAft>
                <a:spcPts val="0"/>
              </a:spcAft>
              <a:defRPr/>
            </a:pPr>
            <a:r>
              <a:rPr lang="en-IN" b="1" spc="-25" dirty="0" smtClean="0">
                <a:solidFill>
                  <a:srgbClr val="FF0000"/>
                </a:solidFill>
                <a:latin typeface="Times New Roman" pitchFamily="18" charset="0"/>
                <a:cs typeface="Times New Roman" pitchFamily="18" charset="0"/>
              </a:rPr>
              <a:t>MASS</a:t>
            </a:r>
            <a:r>
              <a:rPr lang="en-IN" b="1" spc="100" dirty="0" smtClean="0">
                <a:solidFill>
                  <a:srgbClr val="FF0000"/>
                </a:solidFill>
                <a:latin typeface="Times New Roman" pitchFamily="18" charset="0"/>
                <a:cs typeface="Times New Roman" pitchFamily="18" charset="0"/>
              </a:rPr>
              <a:t> </a:t>
            </a:r>
            <a:r>
              <a:rPr lang="en-IN" b="1" spc="-30" dirty="0" smtClean="0">
                <a:solidFill>
                  <a:srgbClr val="FF0000"/>
                </a:solidFill>
                <a:latin typeface="Times New Roman" pitchFamily="18" charset="0"/>
                <a:cs typeface="Times New Roman" pitchFamily="18" charset="0"/>
              </a:rPr>
              <a:t>AP</a:t>
            </a:r>
            <a:r>
              <a:rPr lang="en-IN" b="1" spc="-45" dirty="0" smtClean="0">
                <a:solidFill>
                  <a:srgbClr val="FF0000"/>
                </a:solidFill>
                <a:latin typeface="Times New Roman" pitchFamily="18" charset="0"/>
                <a:cs typeface="Times New Roman" pitchFamily="18" charset="0"/>
              </a:rPr>
              <a:t>P</a:t>
            </a:r>
            <a:r>
              <a:rPr lang="en-IN" b="1" spc="-30" dirty="0" smtClean="0">
                <a:solidFill>
                  <a:srgbClr val="FF0000"/>
                </a:solidFill>
                <a:latin typeface="Times New Roman" pitchFamily="18" charset="0"/>
                <a:cs typeface="Times New Roman" pitchFamily="18" charset="0"/>
              </a:rPr>
              <a:t>ROACH</a:t>
            </a:r>
            <a:endParaRPr lang="en-IN" b="1" spc="-30" dirty="0">
              <a:solidFill>
                <a:srgbClr val="FF0000"/>
              </a:solidFill>
              <a:latin typeface="Times New Roman" pitchFamily="18" charset="0"/>
              <a:cs typeface="Times New Roman" pitchFamily="18" charset="0"/>
            </a:endParaRPr>
          </a:p>
        </p:txBody>
      </p:sp>
      <p:graphicFrame>
        <p:nvGraphicFramePr>
          <p:cNvPr id="3" name="object 3"/>
          <p:cNvGraphicFramePr>
            <a:graphicFrameLocks noGrp="1"/>
          </p:cNvGraphicFramePr>
          <p:nvPr/>
        </p:nvGraphicFramePr>
        <p:xfrm>
          <a:off x="146050" y="1136650"/>
          <a:ext cx="8839200" cy="5589588"/>
        </p:xfrm>
        <a:graphic>
          <a:graphicData uri="http://schemas.openxmlformats.org/drawingml/2006/table">
            <a:tbl>
              <a:tblPr/>
              <a:tblGrid>
                <a:gridCol w="1219200"/>
                <a:gridCol w="4343400"/>
                <a:gridCol w="3276600"/>
              </a:tblGrid>
              <a:tr h="701675">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MASS MEDIA</a:t>
                      </a:r>
                      <a:endParaRPr kumimoji="0" lang="en-US" sz="20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PRONS</a:t>
                      </a:r>
                      <a:endParaRPr kumimoji="0" lang="en-US" sz="20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CONS</a:t>
                      </a:r>
                      <a:endParaRPr kumimoji="0" lang="en-US" sz="20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12700" cap="flat" cmpd="sng" algn="ctr">
                      <a:solidFill>
                        <a:srgbClr val="7F63A1"/>
                      </a:solidFill>
                      <a:prstDash val="solid"/>
                      <a:round/>
                      <a:headEnd type="none" w="med" len="med"/>
                      <a:tailEnd type="none" w="med" len="med"/>
                    </a:lnT>
                    <a:lnB w="25399" cap="flat" cmpd="sng" algn="ctr">
                      <a:solidFill>
                        <a:srgbClr val="7F63A1"/>
                      </a:solidFill>
                      <a:prstDash val="solid"/>
                      <a:round/>
                      <a:headEnd type="none" w="med" len="med"/>
                      <a:tailEnd type="none" w="med" len="med"/>
                    </a:lnB>
                    <a:lnTlToBr>
                      <a:noFill/>
                    </a:lnTlToBr>
                    <a:lnBlToTr>
                      <a:noFill/>
                    </a:lnBlToTr>
                    <a:noFill/>
                  </a:tcPr>
                </a:tc>
              </a:tr>
              <a:tr h="4887913">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Internet</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c>
                  <a:txBody>
                    <a:bodyPr/>
                    <a:lstStyle/>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Reach large number of people rapidly.</a:t>
                      </a:r>
                    </a:p>
                    <a:p>
                      <a:pPr marL="84138" marR="0" lvl="0" indent="0" algn="l" defTabSz="914400" rtl="0" eaLnBrk="1" fontAlgn="base" latinLnBrk="0" hangingPunct="1">
                        <a:lnSpc>
                          <a:spcPct val="100000"/>
                        </a:lnSpc>
                        <a:spcBef>
                          <a:spcPts val="5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Updated and disseminated information. Control information provided.</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Tailor information specifically for</a:t>
                      </a: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intended audience.</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Can be interactive.</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Demonstration can be by audiovisual and graphs.</a:t>
                      </a:r>
                    </a:p>
                    <a:p>
                      <a:pPr marL="84138"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cs typeface="Times New Roman" pitchFamily="18" charset="0"/>
                      </a:endParaRPr>
                    </a:p>
                    <a:p>
                      <a:pPr marL="84138"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Can use banner advisement to direct intended audience.</a:t>
                      </a: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c>
                  <a:txBody>
                    <a:bodyPr/>
                    <a:lstStyle/>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Can be expensive.</a:t>
                      </a:r>
                    </a:p>
                    <a:p>
                      <a:pPr marL="85725" marR="0" lvl="0" indent="0" algn="l" defTabSz="914400" rtl="0" eaLnBrk="1" fontAlgn="base" latinLnBrk="0" hangingPunct="1">
                        <a:lnSpc>
                          <a:spcPct val="100000"/>
                        </a:lnSpc>
                        <a:spcBef>
                          <a:spcPts val="5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Many people do not have access to internet.</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Intended audience must be</a:t>
                      </a: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proactive.</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May require monitoring.</a:t>
                      </a:r>
                    </a:p>
                    <a:p>
                      <a:pPr marL="85725" marR="0" lvl="0" indent="0" algn="l" defTabSz="914400" rtl="0" eaLnBrk="1" fontAlgn="base" latinLnBrk="0" hangingPunct="1">
                        <a:lnSpc>
                          <a:spcPct val="100000"/>
                        </a:lnSpc>
                        <a:spcBef>
                          <a:spcPts val="38"/>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May require maintenance over time.</a:t>
                      </a: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l" defTabSz="914400" rtl="0" eaLnBrk="1" fontAlgn="base" latinLnBrk="0" hangingPunct="1">
                        <a:lnSpc>
                          <a:spcPct val="100000"/>
                        </a:lnSpc>
                        <a:spcBef>
                          <a:spcPts val="13"/>
                        </a:spcBef>
                        <a:spcAft>
                          <a:spcPct val="0"/>
                        </a:spcAft>
                        <a:buClrTx/>
                        <a:buSzTx/>
                        <a:buFontTx/>
                        <a:buNone/>
                        <a:tabLst/>
                      </a:pPr>
                      <a:endParaRPr kumimoji="0" lang="en-US" sz="2100" b="0" i="0" u="none" strike="noStrike" cap="none" normalizeH="0" baseline="0" dirty="0" smtClean="0">
                        <a:ln>
                          <a:noFill/>
                        </a:ln>
                        <a:solidFill>
                          <a:schemeClr val="tx1"/>
                        </a:solidFill>
                        <a:effectLst/>
                        <a:latin typeface="Times New Roman" pitchFamily="18" charset="0"/>
                        <a:cs typeface="Times New Roman" pitchFamily="18" charset="0"/>
                      </a:endParaRPr>
                    </a:p>
                    <a:p>
                      <a:pPr marL="85725"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888888"/>
                          </a:solidFill>
                          <a:effectLst/>
                          <a:latin typeface="Calibri" pitchFamily="34" charset="0"/>
                          <a:cs typeface="Calibri" pitchFamily="34" charset="0"/>
                        </a:rPr>
                        <a:t>20</a:t>
                      </a:r>
                      <a:endParaRPr kumimoji="0" lang="en-US" sz="1200" b="0" i="0" u="none" strike="noStrike" cap="none" normalizeH="0" baseline="0" dirty="0" smtClean="0">
                        <a:ln>
                          <a:noFill/>
                        </a:ln>
                        <a:solidFill>
                          <a:schemeClr val="tx1"/>
                        </a:solidFill>
                        <a:effectLst/>
                        <a:latin typeface="Calibri" pitchFamily="34" charset="0"/>
                        <a:cs typeface="Calibri" pitchFamily="34" charset="0"/>
                      </a:endParaRPr>
                    </a:p>
                  </a:txBody>
                  <a:tcPr marL="0" marR="0" marT="0" marB="0" horzOverflow="overflow">
                    <a:lnL w="12700" cap="flat" cmpd="sng" algn="ctr">
                      <a:solidFill>
                        <a:srgbClr val="7F63A1"/>
                      </a:solidFill>
                      <a:prstDash val="solid"/>
                      <a:round/>
                      <a:headEnd type="none" w="med" len="med"/>
                      <a:tailEnd type="none" w="med" len="med"/>
                    </a:lnL>
                    <a:lnR w="12700" cap="flat" cmpd="sng" algn="ctr">
                      <a:solidFill>
                        <a:srgbClr val="7F63A1"/>
                      </a:solidFill>
                      <a:prstDash val="solid"/>
                      <a:round/>
                      <a:headEnd type="none" w="med" len="med"/>
                      <a:tailEnd type="none" w="med" len="med"/>
                    </a:lnR>
                    <a:lnT w="25399" cap="flat" cmpd="sng" algn="ctr">
                      <a:solidFill>
                        <a:srgbClr val="7F63A1"/>
                      </a:solidFill>
                      <a:prstDash val="solid"/>
                      <a:round/>
                      <a:headEnd type="none" w="med" len="med"/>
                      <a:tailEnd type="none" w="med" len="med"/>
                    </a:lnT>
                    <a:lnB w="12700" cap="flat" cmpd="sng" algn="ctr">
                      <a:solidFill>
                        <a:srgbClr val="7F63A1"/>
                      </a:solidFill>
                      <a:prstDash val="solid"/>
                      <a:round/>
                      <a:headEnd type="none" w="med" len="med"/>
                      <a:tailEnd type="none" w="med" len="med"/>
                    </a:lnB>
                    <a:lnTlToBr>
                      <a:noFill/>
                    </a:lnTlToBr>
                    <a:lnBlToTr>
                      <a:noFill/>
                    </a:lnBlToTr>
                    <a:solidFill>
                      <a:srgbClr val="7F63A1"/>
                    </a:solidFill>
                  </a:tcPr>
                </a:tc>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bject 2"/>
          <p:cNvSpPr>
            <a:spLocks noChangeArrowheads="1"/>
          </p:cNvSpPr>
          <p:nvPr/>
        </p:nvSpPr>
        <p:spPr bwMode="auto">
          <a:xfrm>
            <a:off x="433388" y="5129213"/>
            <a:ext cx="8355012" cy="9652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22531" name="object 3"/>
          <p:cNvSpPr>
            <a:spLocks/>
          </p:cNvSpPr>
          <p:nvPr/>
        </p:nvSpPr>
        <p:spPr bwMode="auto">
          <a:xfrm>
            <a:off x="152400" y="1524000"/>
            <a:ext cx="8915400" cy="3429000"/>
          </a:xfrm>
          <a:custGeom>
            <a:avLst/>
            <a:gdLst/>
            <a:ahLst/>
            <a:cxnLst>
              <a:cxn ang="0">
                <a:pos x="571512" y="0"/>
              </a:cxn>
              <a:cxn ang="0">
                <a:pos x="478810" y="7481"/>
              </a:cxn>
              <a:cxn ang="0">
                <a:pos x="390870" y="29139"/>
              </a:cxn>
              <a:cxn ang="0">
                <a:pos x="308870" y="63797"/>
              </a:cxn>
              <a:cxn ang="0">
                <a:pos x="233985" y="110278"/>
              </a:cxn>
              <a:cxn ang="0">
                <a:pos x="167392" y="167403"/>
              </a:cxn>
              <a:cxn ang="0">
                <a:pos x="110269" y="233997"/>
              </a:cxn>
              <a:cxn ang="0">
                <a:pos x="63791" y="308880"/>
              </a:cxn>
              <a:cxn ang="0">
                <a:pos x="29136" y="390877"/>
              </a:cxn>
              <a:cxn ang="0">
                <a:pos x="7480" y="478809"/>
              </a:cxn>
              <a:cxn ang="0">
                <a:pos x="0" y="571499"/>
              </a:cxn>
              <a:cxn ang="0">
                <a:pos x="1894" y="2904367"/>
              </a:cxn>
              <a:cxn ang="0">
                <a:pos x="16609" y="2994827"/>
              </a:cxn>
              <a:cxn ang="0">
                <a:pos x="44912" y="3079940"/>
              </a:cxn>
              <a:cxn ang="0">
                <a:pos x="85626" y="3158527"/>
              </a:cxn>
              <a:cxn ang="0">
                <a:pos x="137573" y="3229413"/>
              </a:cxn>
              <a:cxn ang="0">
                <a:pos x="199578" y="3291419"/>
              </a:cxn>
              <a:cxn ang="0">
                <a:pos x="270464" y="3343368"/>
              </a:cxn>
              <a:cxn ang="0">
                <a:pos x="349054" y="3384084"/>
              </a:cxn>
              <a:cxn ang="0">
                <a:pos x="434171" y="3412388"/>
              </a:cxn>
              <a:cxn ang="0">
                <a:pos x="524639" y="3427105"/>
              </a:cxn>
              <a:cxn ang="0">
                <a:pos x="8343899" y="3428999"/>
              </a:cxn>
              <a:cxn ang="0">
                <a:pos x="8436590" y="3421519"/>
              </a:cxn>
              <a:cxn ang="0">
                <a:pos x="8524522" y="3399861"/>
              </a:cxn>
              <a:cxn ang="0">
                <a:pos x="8606518" y="3365204"/>
              </a:cxn>
              <a:cxn ang="0">
                <a:pos x="8681402" y="3318724"/>
              </a:cxn>
              <a:cxn ang="0">
                <a:pos x="8747996" y="3261599"/>
              </a:cxn>
              <a:cxn ang="0">
                <a:pos x="8805121" y="3195006"/>
              </a:cxn>
              <a:cxn ang="0">
                <a:pos x="8851602" y="3120123"/>
              </a:cxn>
              <a:cxn ang="0">
                <a:pos x="8886260" y="3038125"/>
              </a:cxn>
              <a:cxn ang="0">
                <a:pos x="8907918" y="2950192"/>
              </a:cxn>
              <a:cxn ang="0">
                <a:pos x="8915399" y="2857499"/>
              </a:cxn>
              <a:cxn ang="0">
                <a:pos x="8913505" y="524633"/>
              </a:cxn>
              <a:cxn ang="0">
                <a:pos x="8898788" y="434175"/>
              </a:cxn>
              <a:cxn ang="0">
                <a:pos x="8870482" y="349063"/>
              </a:cxn>
              <a:cxn ang="0">
                <a:pos x="8829766" y="270476"/>
              </a:cxn>
              <a:cxn ang="0">
                <a:pos x="8777815" y="199590"/>
              </a:cxn>
              <a:cxn ang="0">
                <a:pos x="8715809" y="137583"/>
              </a:cxn>
              <a:cxn ang="0">
                <a:pos x="8644923" y="85633"/>
              </a:cxn>
              <a:cxn ang="0">
                <a:pos x="8566336" y="44917"/>
              </a:cxn>
              <a:cxn ang="0">
                <a:pos x="8481224" y="16611"/>
              </a:cxn>
              <a:cxn ang="0">
                <a:pos x="8390766" y="1894"/>
              </a:cxn>
            </a:cxnLst>
            <a:rect l="0" t="0" r="r" b="b"/>
            <a:pathLst>
              <a:path w="8915400" h="3429000">
                <a:moveTo>
                  <a:pt x="8343899" y="0"/>
                </a:moveTo>
                <a:lnTo>
                  <a:pt x="571512" y="0"/>
                </a:lnTo>
                <a:lnTo>
                  <a:pt x="524639" y="1894"/>
                </a:lnTo>
                <a:lnTo>
                  <a:pt x="478810" y="7481"/>
                </a:lnTo>
                <a:lnTo>
                  <a:pt x="434171" y="16611"/>
                </a:lnTo>
                <a:lnTo>
                  <a:pt x="390870" y="29139"/>
                </a:lnTo>
                <a:lnTo>
                  <a:pt x="349054" y="44917"/>
                </a:lnTo>
                <a:lnTo>
                  <a:pt x="308870" y="63797"/>
                </a:lnTo>
                <a:lnTo>
                  <a:pt x="270464" y="85633"/>
                </a:lnTo>
                <a:lnTo>
                  <a:pt x="233985" y="110278"/>
                </a:lnTo>
                <a:lnTo>
                  <a:pt x="199578" y="137583"/>
                </a:lnTo>
                <a:lnTo>
                  <a:pt x="167392" y="167403"/>
                </a:lnTo>
                <a:lnTo>
                  <a:pt x="137573" y="199590"/>
                </a:lnTo>
                <a:lnTo>
                  <a:pt x="110269" y="233997"/>
                </a:lnTo>
                <a:lnTo>
                  <a:pt x="85626" y="270476"/>
                </a:lnTo>
                <a:lnTo>
                  <a:pt x="63791" y="308880"/>
                </a:lnTo>
                <a:lnTo>
                  <a:pt x="44912" y="349063"/>
                </a:lnTo>
                <a:lnTo>
                  <a:pt x="29136" y="390877"/>
                </a:lnTo>
                <a:lnTo>
                  <a:pt x="16609" y="434175"/>
                </a:lnTo>
                <a:lnTo>
                  <a:pt x="7480" y="478809"/>
                </a:lnTo>
                <a:lnTo>
                  <a:pt x="1894" y="524633"/>
                </a:lnTo>
                <a:lnTo>
                  <a:pt x="0" y="571499"/>
                </a:lnTo>
                <a:lnTo>
                  <a:pt x="0" y="2857499"/>
                </a:lnTo>
                <a:lnTo>
                  <a:pt x="1894" y="2904367"/>
                </a:lnTo>
                <a:lnTo>
                  <a:pt x="7480" y="2950192"/>
                </a:lnTo>
                <a:lnTo>
                  <a:pt x="16609" y="2994827"/>
                </a:lnTo>
                <a:lnTo>
                  <a:pt x="29136" y="3038125"/>
                </a:lnTo>
                <a:lnTo>
                  <a:pt x="44912" y="3079940"/>
                </a:lnTo>
                <a:lnTo>
                  <a:pt x="63791" y="3120123"/>
                </a:lnTo>
                <a:lnTo>
                  <a:pt x="85626" y="3158527"/>
                </a:lnTo>
                <a:lnTo>
                  <a:pt x="110269" y="3195006"/>
                </a:lnTo>
                <a:lnTo>
                  <a:pt x="137573" y="3229413"/>
                </a:lnTo>
                <a:lnTo>
                  <a:pt x="167392" y="3261599"/>
                </a:lnTo>
                <a:lnTo>
                  <a:pt x="199578" y="3291419"/>
                </a:lnTo>
                <a:lnTo>
                  <a:pt x="233985" y="3318724"/>
                </a:lnTo>
                <a:lnTo>
                  <a:pt x="270464" y="3343368"/>
                </a:lnTo>
                <a:lnTo>
                  <a:pt x="308870" y="3365204"/>
                </a:lnTo>
                <a:lnTo>
                  <a:pt x="349054" y="3384084"/>
                </a:lnTo>
                <a:lnTo>
                  <a:pt x="390870" y="3399861"/>
                </a:lnTo>
                <a:lnTo>
                  <a:pt x="434171" y="3412388"/>
                </a:lnTo>
                <a:lnTo>
                  <a:pt x="478810" y="3421519"/>
                </a:lnTo>
                <a:lnTo>
                  <a:pt x="524639" y="3427105"/>
                </a:lnTo>
                <a:lnTo>
                  <a:pt x="571512" y="3428999"/>
                </a:lnTo>
                <a:lnTo>
                  <a:pt x="8343899" y="3428999"/>
                </a:lnTo>
                <a:lnTo>
                  <a:pt x="8390766" y="3427105"/>
                </a:lnTo>
                <a:lnTo>
                  <a:pt x="8436590" y="3421519"/>
                </a:lnTo>
                <a:lnTo>
                  <a:pt x="8481224" y="3412388"/>
                </a:lnTo>
                <a:lnTo>
                  <a:pt x="8524522" y="3399861"/>
                </a:lnTo>
                <a:lnTo>
                  <a:pt x="8566336" y="3384084"/>
                </a:lnTo>
                <a:lnTo>
                  <a:pt x="8606518" y="3365204"/>
                </a:lnTo>
                <a:lnTo>
                  <a:pt x="8644923" y="3343368"/>
                </a:lnTo>
                <a:lnTo>
                  <a:pt x="8681402" y="3318724"/>
                </a:lnTo>
                <a:lnTo>
                  <a:pt x="8715809" y="3291419"/>
                </a:lnTo>
                <a:lnTo>
                  <a:pt x="8747996" y="3261599"/>
                </a:lnTo>
                <a:lnTo>
                  <a:pt x="8777815" y="3229413"/>
                </a:lnTo>
                <a:lnTo>
                  <a:pt x="8805121" y="3195006"/>
                </a:lnTo>
                <a:lnTo>
                  <a:pt x="8829766" y="3158527"/>
                </a:lnTo>
                <a:lnTo>
                  <a:pt x="8851602" y="3120123"/>
                </a:lnTo>
                <a:lnTo>
                  <a:pt x="8870482" y="3079940"/>
                </a:lnTo>
                <a:lnTo>
                  <a:pt x="8886260" y="3038125"/>
                </a:lnTo>
                <a:lnTo>
                  <a:pt x="8898788" y="2994827"/>
                </a:lnTo>
                <a:lnTo>
                  <a:pt x="8907918" y="2950192"/>
                </a:lnTo>
                <a:lnTo>
                  <a:pt x="8913505" y="2904367"/>
                </a:lnTo>
                <a:lnTo>
                  <a:pt x="8915399" y="2857499"/>
                </a:lnTo>
                <a:lnTo>
                  <a:pt x="8915399" y="571499"/>
                </a:lnTo>
                <a:lnTo>
                  <a:pt x="8913505" y="524633"/>
                </a:lnTo>
                <a:lnTo>
                  <a:pt x="8907918" y="478809"/>
                </a:lnTo>
                <a:lnTo>
                  <a:pt x="8898788" y="434175"/>
                </a:lnTo>
                <a:lnTo>
                  <a:pt x="8886260" y="390877"/>
                </a:lnTo>
                <a:lnTo>
                  <a:pt x="8870482" y="349063"/>
                </a:lnTo>
                <a:lnTo>
                  <a:pt x="8851602" y="308880"/>
                </a:lnTo>
                <a:lnTo>
                  <a:pt x="8829766" y="270476"/>
                </a:lnTo>
                <a:lnTo>
                  <a:pt x="8805121" y="233997"/>
                </a:lnTo>
                <a:lnTo>
                  <a:pt x="8777815" y="199590"/>
                </a:lnTo>
                <a:lnTo>
                  <a:pt x="8747996" y="167403"/>
                </a:lnTo>
                <a:lnTo>
                  <a:pt x="8715809" y="137583"/>
                </a:lnTo>
                <a:lnTo>
                  <a:pt x="8681402" y="110278"/>
                </a:lnTo>
                <a:lnTo>
                  <a:pt x="8644923" y="85633"/>
                </a:lnTo>
                <a:lnTo>
                  <a:pt x="8606518" y="63797"/>
                </a:lnTo>
                <a:lnTo>
                  <a:pt x="8566336" y="44917"/>
                </a:lnTo>
                <a:lnTo>
                  <a:pt x="8524522" y="29139"/>
                </a:lnTo>
                <a:lnTo>
                  <a:pt x="8481224" y="16611"/>
                </a:lnTo>
                <a:lnTo>
                  <a:pt x="8436590" y="7481"/>
                </a:lnTo>
                <a:lnTo>
                  <a:pt x="8390766" y="1894"/>
                </a:lnTo>
                <a:lnTo>
                  <a:pt x="8343899" y="0"/>
                </a:lnTo>
                <a:close/>
              </a:path>
            </a:pathLst>
          </a:custGeom>
          <a:solidFill>
            <a:srgbClr val="FFFF00"/>
          </a:solidFill>
          <a:ln w="9525">
            <a:noFill/>
            <a:round/>
            <a:headEnd/>
            <a:tailEnd/>
          </a:ln>
        </p:spPr>
        <p:txBody>
          <a:bodyPr lIns="0" tIns="0" rIns="0" bIns="0"/>
          <a:lstStyle/>
          <a:p>
            <a:endParaRPr lang="en-IN"/>
          </a:p>
        </p:txBody>
      </p:sp>
      <p:sp>
        <p:nvSpPr>
          <p:cNvPr id="22532" name="object 4"/>
          <p:cNvSpPr>
            <a:spLocks/>
          </p:cNvSpPr>
          <p:nvPr/>
        </p:nvSpPr>
        <p:spPr bwMode="auto">
          <a:xfrm>
            <a:off x="152400" y="1524000"/>
            <a:ext cx="8915400" cy="3429000"/>
          </a:xfrm>
          <a:custGeom>
            <a:avLst/>
            <a:gdLst/>
            <a:ahLst/>
            <a:cxnLst>
              <a:cxn ang="0">
                <a:pos x="1894" y="524633"/>
              </a:cxn>
              <a:cxn ang="0">
                <a:pos x="16609" y="434175"/>
              </a:cxn>
              <a:cxn ang="0">
                <a:pos x="44912" y="349063"/>
              </a:cxn>
              <a:cxn ang="0">
                <a:pos x="85626" y="270476"/>
              </a:cxn>
              <a:cxn ang="0">
                <a:pos x="137573" y="199590"/>
              </a:cxn>
              <a:cxn ang="0">
                <a:pos x="199578" y="137583"/>
              </a:cxn>
              <a:cxn ang="0">
                <a:pos x="270464" y="85633"/>
              </a:cxn>
              <a:cxn ang="0">
                <a:pos x="349054" y="44917"/>
              </a:cxn>
              <a:cxn ang="0">
                <a:pos x="434171" y="16611"/>
              </a:cxn>
              <a:cxn ang="0">
                <a:pos x="524639" y="1894"/>
              </a:cxn>
              <a:cxn ang="0">
                <a:pos x="8343899" y="0"/>
              </a:cxn>
              <a:cxn ang="0">
                <a:pos x="8436590" y="7481"/>
              </a:cxn>
              <a:cxn ang="0">
                <a:pos x="8524522" y="29139"/>
              </a:cxn>
              <a:cxn ang="0">
                <a:pos x="8606518" y="63797"/>
              </a:cxn>
              <a:cxn ang="0">
                <a:pos x="8681402" y="110278"/>
              </a:cxn>
              <a:cxn ang="0">
                <a:pos x="8747996" y="167403"/>
              </a:cxn>
              <a:cxn ang="0">
                <a:pos x="8805121" y="233997"/>
              </a:cxn>
              <a:cxn ang="0">
                <a:pos x="8851602" y="308880"/>
              </a:cxn>
              <a:cxn ang="0">
                <a:pos x="8886260" y="390877"/>
              </a:cxn>
              <a:cxn ang="0">
                <a:pos x="8907918" y="478809"/>
              </a:cxn>
              <a:cxn ang="0">
                <a:pos x="8915399" y="571499"/>
              </a:cxn>
              <a:cxn ang="0">
                <a:pos x="8913505" y="2904367"/>
              </a:cxn>
              <a:cxn ang="0">
                <a:pos x="8898788" y="2994827"/>
              </a:cxn>
              <a:cxn ang="0">
                <a:pos x="8870482" y="3079940"/>
              </a:cxn>
              <a:cxn ang="0">
                <a:pos x="8829766" y="3158527"/>
              </a:cxn>
              <a:cxn ang="0">
                <a:pos x="8777815" y="3229413"/>
              </a:cxn>
              <a:cxn ang="0">
                <a:pos x="8715809" y="3291419"/>
              </a:cxn>
              <a:cxn ang="0">
                <a:pos x="8644923" y="3343368"/>
              </a:cxn>
              <a:cxn ang="0">
                <a:pos x="8566336" y="3384084"/>
              </a:cxn>
              <a:cxn ang="0">
                <a:pos x="8481224" y="3412388"/>
              </a:cxn>
              <a:cxn ang="0">
                <a:pos x="8390766" y="3427105"/>
              </a:cxn>
              <a:cxn ang="0">
                <a:pos x="571512" y="3428999"/>
              </a:cxn>
              <a:cxn ang="0">
                <a:pos x="478810" y="3421519"/>
              </a:cxn>
              <a:cxn ang="0">
                <a:pos x="390870" y="3399861"/>
              </a:cxn>
              <a:cxn ang="0">
                <a:pos x="308870" y="3365204"/>
              </a:cxn>
              <a:cxn ang="0">
                <a:pos x="233985" y="3318724"/>
              </a:cxn>
              <a:cxn ang="0">
                <a:pos x="167392" y="3261599"/>
              </a:cxn>
              <a:cxn ang="0">
                <a:pos x="110269" y="3195006"/>
              </a:cxn>
              <a:cxn ang="0">
                <a:pos x="63791" y="3120123"/>
              </a:cxn>
              <a:cxn ang="0">
                <a:pos x="29136" y="3038125"/>
              </a:cxn>
              <a:cxn ang="0">
                <a:pos x="7480" y="2950192"/>
              </a:cxn>
              <a:cxn ang="0">
                <a:pos x="0" y="2857499"/>
              </a:cxn>
            </a:cxnLst>
            <a:rect l="0" t="0" r="r" b="b"/>
            <a:pathLst>
              <a:path w="8915400" h="3429000">
                <a:moveTo>
                  <a:pt x="0" y="571499"/>
                </a:moveTo>
                <a:lnTo>
                  <a:pt x="1894" y="524633"/>
                </a:lnTo>
                <a:lnTo>
                  <a:pt x="7480" y="478809"/>
                </a:lnTo>
                <a:lnTo>
                  <a:pt x="16609" y="434175"/>
                </a:lnTo>
                <a:lnTo>
                  <a:pt x="29136" y="390877"/>
                </a:lnTo>
                <a:lnTo>
                  <a:pt x="44912" y="349063"/>
                </a:lnTo>
                <a:lnTo>
                  <a:pt x="63791" y="308880"/>
                </a:lnTo>
                <a:lnTo>
                  <a:pt x="85626" y="270476"/>
                </a:lnTo>
                <a:lnTo>
                  <a:pt x="110269" y="233997"/>
                </a:lnTo>
                <a:lnTo>
                  <a:pt x="137573" y="199590"/>
                </a:lnTo>
                <a:lnTo>
                  <a:pt x="167392" y="167403"/>
                </a:lnTo>
                <a:lnTo>
                  <a:pt x="199578" y="137583"/>
                </a:lnTo>
                <a:lnTo>
                  <a:pt x="233985" y="110278"/>
                </a:lnTo>
                <a:lnTo>
                  <a:pt x="270464" y="85633"/>
                </a:lnTo>
                <a:lnTo>
                  <a:pt x="308870" y="63797"/>
                </a:lnTo>
                <a:lnTo>
                  <a:pt x="349054" y="44917"/>
                </a:lnTo>
                <a:lnTo>
                  <a:pt x="390870" y="29139"/>
                </a:lnTo>
                <a:lnTo>
                  <a:pt x="434171" y="16611"/>
                </a:lnTo>
                <a:lnTo>
                  <a:pt x="478810" y="7481"/>
                </a:lnTo>
                <a:lnTo>
                  <a:pt x="524639" y="1894"/>
                </a:lnTo>
                <a:lnTo>
                  <a:pt x="571512" y="0"/>
                </a:lnTo>
                <a:lnTo>
                  <a:pt x="8343899" y="0"/>
                </a:lnTo>
                <a:lnTo>
                  <a:pt x="8390766" y="1894"/>
                </a:lnTo>
                <a:lnTo>
                  <a:pt x="8436590" y="7481"/>
                </a:lnTo>
                <a:lnTo>
                  <a:pt x="8481224" y="16611"/>
                </a:lnTo>
                <a:lnTo>
                  <a:pt x="8524522" y="29139"/>
                </a:lnTo>
                <a:lnTo>
                  <a:pt x="8566336" y="44917"/>
                </a:lnTo>
                <a:lnTo>
                  <a:pt x="8606518" y="63797"/>
                </a:lnTo>
                <a:lnTo>
                  <a:pt x="8644923" y="85633"/>
                </a:lnTo>
                <a:lnTo>
                  <a:pt x="8681402" y="110278"/>
                </a:lnTo>
                <a:lnTo>
                  <a:pt x="8715809" y="137583"/>
                </a:lnTo>
                <a:lnTo>
                  <a:pt x="8747996" y="167403"/>
                </a:lnTo>
                <a:lnTo>
                  <a:pt x="8777815" y="199590"/>
                </a:lnTo>
                <a:lnTo>
                  <a:pt x="8805121" y="233997"/>
                </a:lnTo>
                <a:lnTo>
                  <a:pt x="8829766" y="270476"/>
                </a:lnTo>
                <a:lnTo>
                  <a:pt x="8851602" y="308880"/>
                </a:lnTo>
                <a:lnTo>
                  <a:pt x="8870482" y="349063"/>
                </a:lnTo>
                <a:lnTo>
                  <a:pt x="8886260" y="390877"/>
                </a:lnTo>
                <a:lnTo>
                  <a:pt x="8898788" y="434175"/>
                </a:lnTo>
                <a:lnTo>
                  <a:pt x="8907918" y="478809"/>
                </a:lnTo>
                <a:lnTo>
                  <a:pt x="8913505" y="524633"/>
                </a:lnTo>
                <a:lnTo>
                  <a:pt x="8915399" y="571499"/>
                </a:lnTo>
                <a:lnTo>
                  <a:pt x="8915399" y="2857499"/>
                </a:lnTo>
                <a:lnTo>
                  <a:pt x="8913505" y="2904367"/>
                </a:lnTo>
                <a:lnTo>
                  <a:pt x="8907918" y="2950192"/>
                </a:lnTo>
                <a:lnTo>
                  <a:pt x="8898788" y="2994827"/>
                </a:lnTo>
                <a:lnTo>
                  <a:pt x="8886260" y="3038125"/>
                </a:lnTo>
                <a:lnTo>
                  <a:pt x="8870482" y="3079940"/>
                </a:lnTo>
                <a:lnTo>
                  <a:pt x="8851602" y="3120123"/>
                </a:lnTo>
                <a:lnTo>
                  <a:pt x="8829766" y="3158527"/>
                </a:lnTo>
                <a:lnTo>
                  <a:pt x="8805121" y="3195006"/>
                </a:lnTo>
                <a:lnTo>
                  <a:pt x="8777815" y="3229413"/>
                </a:lnTo>
                <a:lnTo>
                  <a:pt x="8747996" y="3261599"/>
                </a:lnTo>
                <a:lnTo>
                  <a:pt x="8715809" y="3291419"/>
                </a:lnTo>
                <a:lnTo>
                  <a:pt x="8681402" y="3318724"/>
                </a:lnTo>
                <a:lnTo>
                  <a:pt x="8644923" y="3343368"/>
                </a:lnTo>
                <a:lnTo>
                  <a:pt x="8606518" y="3365204"/>
                </a:lnTo>
                <a:lnTo>
                  <a:pt x="8566336" y="3384084"/>
                </a:lnTo>
                <a:lnTo>
                  <a:pt x="8524522" y="3399861"/>
                </a:lnTo>
                <a:lnTo>
                  <a:pt x="8481224" y="3412388"/>
                </a:lnTo>
                <a:lnTo>
                  <a:pt x="8436590" y="3421519"/>
                </a:lnTo>
                <a:lnTo>
                  <a:pt x="8390766" y="3427105"/>
                </a:lnTo>
                <a:lnTo>
                  <a:pt x="8343899" y="3428999"/>
                </a:lnTo>
                <a:lnTo>
                  <a:pt x="571512" y="3428999"/>
                </a:lnTo>
                <a:lnTo>
                  <a:pt x="524639" y="3427105"/>
                </a:lnTo>
                <a:lnTo>
                  <a:pt x="478810" y="3421519"/>
                </a:lnTo>
                <a:lnTo>
                  <a:pt x="434171" y="3412388"/>
                </a:lnTo>
                <a:lnTo>
                  <a:pt x="390870" y="3399861"/>
                </a:lnTo>
                <a:lnTo>
                  <a:pt x="349054" y="3384084"/>
                </a:lnTo>
                <a:lnTo>
                  <a:pt x="308870" y="3365204"/>
                </a:lnTo>
                <a:lnTo>
                  <a:pt x="270464" y="3343368"/>
                </a:lnTo>
                <a:lnTo>
                  <a:pt x="233985" y="3318724"/>
                </a:lnTo>
                <a:lnTo>
                  <a:pt x="199578" y="3291419"/>
                </a:lnTo>
                <a:lnTo>
                  <a:pt x="167392" y="3261599"/>
                </a:lnTo>
                <a:lnTo>
                  <a:pt x="137573" y="3229413"/>
                </a:lnTo>
                <a:lnTo>
                  <a:pt x="110269" y="3195006"/>
                </a:lnTo>
                <a:lnTo>
                  <a:pt x="85626" y="3158527"/>
                </a:lnTo>
                <a:lnTo>
                  <a:pt x="63791" y="3120123"/>
                </a:lnTo>
                <a:lnTo>
                  <a:pt x="44912" y="3079940"/>
                </a:lnTo>
                <a:lnTo>
                  <a:pt x="29136" y="3038125"/>
                </a:lnTo>
                <a:lnTo>
                  <a:pt x="16609" y="2994827"/>
                </a:lnTo>
                <a:lnTo>
                  <a:pt x="7480" y="2950192"/>
                </a:lnTo>
                <a:lnTo>
                  <a:pt x="1894" y="2904367"/>
                </a:lnTo>
                <a:lnTo>
                  <a:pt x="0" y="2857499"/>
                </a:lnTo>
                <a:lnTo>
                  <a:pt x="0" y="571499"/>
                </a:lnTo>
                <a:close/>
              </a:path>
            </a:pathLst>
          </a:custGeom>
          <a:noFill/>
          <a:ln w="25907">
            <a:solidFill>
              <a:srgbClr val="385D89"/>
            </a:solidFill>
            <a:round/>
            <a:headEnd/>
            <a:tailEnd/>
          </a:ln>
        </p:spPr>
        <p:txBody>
          <a:bodyPr lIns="0" tIns="0" rIns="0" bIns="0"/>
          <a:lstStyle/>
          <a:p>
            <a:endParaRPr lang="en-IN"/>
          </a:p>
        </p:txBody>
      </p:sp>
      <p:sp>
        <p:nvSpPr>
          <p:cNvPr id="22533" name="object 5"/>
          <p:cNvSpPr>
            <a:spLocks noChangeArrowheads="1"/>
          </p:cNvSpPr>
          <p:nvPr/>
        </p:nvSpPr>
        <p:spPr bwMode="auto">
          <a:xfrm>
            <a:off x="441325" y="3151188"/>
            <a:ext cx="8462963" cy="314325"/>
          </a:xfrm>
          <a:prstGeom prst="rect">
            <a:avLst/>
          </a:prstGeom>
          <a:blipFill dpi="0" rotWithShape="1">
            <a:blip r:embed="rId4" cstate="print"/>
            <a:srcRect/>
            <a:stretch>
              <a:fillRect/>
            </a:stretch>
          </a:blipFill>
          <a:ln w="9525">
            <a:noFill/>
            <a:miter lim="800000"/>
            <a:headEnd/>
            <a:tailEnd/>
          </a:ln>
        </p:spPr>
        <p:txBody>
          <a:bodyPr lIns="0" tIns="0" rIns="0" bIns="0"/>
          <a:lstStyle/>
          <a:p>
            <a:endParaRPr lang="en-US"/>
          </a:p>
        </p:txBody>
      </p:sp>
      <p:sp>
        <p:nvSpPr>
          <p:cNvPr id="22534" name="object 6"/>
          <p:cNvSpPr>
            <a:spLocks noChangeArrowheads="1"/>
          </p:cNvSpPr>
          <p:nvPr/>
        </p:nvSpPr>
        <p:spPr bwMode="auto">
          <a:xfrm>
            <a:off x="2663825" y="3760788"/>
            <a:ext cx="3000375" cy="314325"/>
          </a:xfrm>
          <a:prstGeom prst="rect">
            <a:avLst/>
          </a:prstGeom>
          <a:blipFill dpi="0" rotWithShape="1">
            <a:blip r:embed="rId5" cstate="print"/>
            <a:srcRect/>
            <a:stretch>
              <a:fillRect/>
            </a:stretch>
          </a:blipFill>
          <a:ln w="9525">
            <a:noFill/>
            <a:miter lim="800000"/>
            <a:headEnd/>
            <a:tailEnd/>
          </a:ln>
        </p:spPr>
        <p:txBody>
          <a:bodyPr lIns="0" tIns="0" rIns="0" bIns="0"/>
          <a:lstStyle/>
          <a:p>
            <a:endParaRPr lang="en-US"/>
          </a:p>
        </p:txBody>
      </p:sp>
      <p:sp>
        <p:nvSpPr>
          <p:cNvPr id="22535" name="object 7"/>
          <p:cNvSpPr>
            <a:spLocks noChangeArrowheads="1"/>
          </p:cNvSpPr>
          <p:nvPr/>
        </p:nvSpPr>
        <p:spPr bwMode="auto">
          <a:xfrm>
            <a:off x="4954588" y="3760788"/>
            <a:ext cx="1217612" cy="314325"/>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22536" name="object 8"/>
          <p:cNvSpPr>
            <a:spLocks noChangeArrowheads="1"/>
          </p:cNvSpPr>
          <p:nvPr/>
        </p:nvSpPr>
        <p:spPr bwMode="auto">
          <a:xfrm>
            <a:off x="5462588" y="3760788"/>
            <a:ext cx="1090612" cy="314325"/>
          </a:xfrm>
          <a:prstGeom prst="rect">
            <a:avLst/>
          </a:prstGeom>
          <a:blipFill dpi="0" rotWithShape="1">
            <a:blip r:embed="rId7" cstate="print"/>
            <a:srcRect/>
            <a:stretch>
              <a:fillRect/>
            </a:stretch>
          </a:blipFill>
          <a:ln w="9525">
            <a:noFill/>
            <a:miter lim="800000"/>
            <a:headEnd/>
            <a:tailEnd/>
          </a:ln>
        </p:spPr>
        <p:txBody>
          <a:bodyPr lIns="0" tIns="0" rIns="0" bIns="0"/>
          <a:lstStyle/>
          <a:p>
            <a:endParaRPr lang="en-US"/>
          </a:p>
        </p:txBody>
      </p:sp>
      <p:sp>
        <p:nvSpPr>
          <p:cNvPr id="9" name="object 9"/>
          <p:cNvSpPr txBox="1"/>
          <p:nvPr/>
        </p:nvSpPr>
        <p:spPr>
          <a:xfrm>
            <a:off x="784225" y="2716213"/>
            <a:ext cx="7648575" cy="1846659"/>
          </a:xfrm>
          <a:prstGeom prst="rect">
            <a:avLst/>
          </a:prstGeom>
        </p:spPr>
        <p:txBody>
          <a:bodyPr lIns="0" tIns="0" rIns="0" bIns="0">
            <a:spAutoFit/>
          </a:bodyPr>
          <a:lstStyle/>
          <a:p>
            <a:pPr algn="ctr" fontAlgn="auto">
              <a:spcBef>
                <a:spcPts val="0"/>
              </a:spcBef>
              <a:spcAft>
                <a:spcPts val="0"/>
              </a:spcAft>
              <a:defRPr/>
            </a:pPr>
            <a:r>
              <a:rPr lang="en-IN" sz="4000" b="1" spc="-30" dirty="0" smtClean="0">
                <a:solidFill>
                  <a:srgbClr val="FF0000"/>
                </a:solidFill>
                <a:latin typeface="Times New Roman"/>
                <a:cs typeface="Times New Roman"/>
              </a:rPr>
              <a:t>HOW</a:t>
            </a:r>
            <a:r>
              <a:rPr lang="en-IN" sz="4000" b="1" spc="-5" dirty="0" smtClean="0">
                <a:solidFill>
                  <a:srgbClr val="FF0000"/>
                </a:solidFill>
                <a:latin typeface="Times New Roman"/>
                <a:cs typeface="Times New Roman"/>
              </a:rPr>
              <a:t> </a:t>
            </a:r>
            <a:r>
              <a:rPr lang="en-IN" sz="4000" b="1" spc="-25" dirty="0" smtClean="0">
                <a:solidFill>
                  <a:srgbClr val="FF0000"/>
                </a:solidFill>
                <a:latin typeface="Times New Roman"/>
                <a:cs typeface="Times New Roman"/>
              </a:rPr>
              <a:t>WE</a:t>
            </a:r>
            <a:r>
              <a:rPr lang="en-IN" sz="4000" b="1" spc="10" dirty="0" smtClean="0">
                <a:solidFill>
                  <a:srgbClr val="FF0000"/>
                </a:solidFill>
                <a:latin typeface="Times New Roman"/>
                <a:cs typeface="Times New Roman"/>
              </a:rPr>
              <a:t> </a:t>
            </a:r>
            <a:r>
              <a:rPr lang="en-IN" sz="4000" b="1" spc="-20" dirty="0" smtClean="0">
                <a:solidFill>
                  <a:srgbClr val="FF0000"/>
                </a:solidFill>
                <a:latin typeface="Times New Roman"/>
                <a:cs typeface="Times New Roman"/>
              </a:rPr>
              <a:t>CAN</a:t>
            </a:r>
            <a:r>
              <a:rPr lang="en-IN" sz="4000" b="1" spc="-5" dirty="0" smtClean="0">
                <a:solidFill>
                  <a:srgbClr val="FF0000"/>
                </a:solidFill>
                <a:latin typeface="Times New Roman"/>
                <a:cs typeface="Times New Roman"/>
              </a:rPr>
              <a:t> </a:t>
            </a:r>
            <a:r>
              <a:rPr lang="en-IN" sz="4000" b="1" spc="-20" dirty="0" smtClean="0">
                <a:solidFill>
                  <a:srgbClr val="FF0000"/>
                </a:solidFill>
                <a:latin typeface="Times New Roman"/>
                <a:cs typeface="Times New Roman"/>
              </a:rPr>
              <a:t>SELECT</a:t>
            </a:r>
            <a:r>
              <a:rPr lang="en-IN" sz="4000" b="1" spc="5" dirty="0" smtClean="0">
                <a:solidFill>
                  <a:srgbClr val="FF0000"/>
                </a:solidFill>
                <a:latin typeface="Times New Roman"/>
                <a:cs typeface="Times New Roman"/>
              </a:rPr>
              <a:t> </a:t>
            </a:r>
            <a:r>
              <a:rPr lang="en-IN" sz="4000" b="1" spc="-20" dirty="0" smtClean="0">
                <a:solidFill>
                  <a:srgbClr val="FF0000"/>
                </a:solidFill>
                <a:latin typeface="Times New Roman"/>
                <a:cs typeface="Times New Roman"/>
              </a:rPr>
              <a:t>THE</a:t>
            </a:r>
            <a:r>
              <a:rPr lang="en-IN" sz="4000" b="1" spc="-200" dirty="0" smtClean="0">
                <a:solidFill>
                  <a:srgbClr val="FF0000"/>
                </a:solidFill>
                <a:latin typeface="Times New Roman"/>
                <a:cs typeface="Times New Roman"/>
              </a:rPr>
              <a:t> </a:t>
            </a:r>
            <a:r>
              <a:rPr lang="en-IN" sz="4000" b="1" spc="-25" dirty="0" smtClean="0">
                <a:solidFill>
                  <a:srgbClr val="FF0000"/>
                </a:solidFill>
                <a:latin typeface="Times New Roman"/>
                <a:cs typeface="Times New Roman"/>
              </a:rPr>
              <a:t>APP</a:t>
            </a:r>
            <a:r>
              <a:rPr lang="en-IN" sz="4000" b="1" spc="-100" dirty="0" smtClean="0">
                <a:solidFill>
                  <a:srgbClr val="FF0000"/>
                </a:solidFill>
                <a:latin typeface="Times New Roman"/>
                <a:cs typeface="Times New Roman"/>
              </a:rPr>
              <a:t>R</a:t>
            </a:r>
            <a:r>
              <a:rPr lang="en-IN" sz="4000" b="1" spc="-20" dirty="0" smtClean="0">
                <a:solidFill>
                  <a:srgbClr val="FF0000"/>
                </a:solidFill>
                <a:latin typeface="Times New Roman"/>
                <a:cs typeface="Times New Roman"/>
              </a:rPr>
              <a:t>OPRI</a:t>
            </a:r>
            <a:r>
              <a:rPr lang="en-IN" sz="4000" b="1" spc="-10" dirty="0" smtClean="0">
                <a:solidFill>
                  <a:srgbClr val="FF0000"/>
                </a:solidFill>
                <a:latin typeface="Times New Roman"/>
                <a:cs typeface="Times New Roman"/>
              </a:rPr>
              <a:t>A</a:t>
            </a:r>
            <a:r>
              <a:rPr lang="en-IN" sz="4000" b="1" spc="-20" dirty="0" smtClean="0">
                <a:solidFill>
                  <a:srgbClr val="FF0000"/>
                </a:solidFill>
                <a:latin typeface="Times New Roman"/>
                <a:cs typeface="Times New Roman"/>
              </a:rPr>
              <a:t>TE</a:t>
            </a:r>
            <a:endParaRPr lang="en-IN" sz="4000" b="1" dirty="0" smtClean="0">
              <a:solidFill>
                <a:srgbClr val="FF0000"/>
              </a:solidFill>
              <a:latin typeface="Times New Roman"/>
              <a:cs typeface="Times New Roman"/>
            </a:endParaRPr>
          </a:p>
          <a:p>
            <a:pPr algn="ctr" fontAlgn="auto">
              <a:spcBef>
                <a:spcPts val="0"/>
              </a:spcBef>
              <a:spcAft>
                <a:spcPts val="0"/>
              </a:spcAft>
              <a:defRPr/>
            </a:pPr>
            <a:r>
              <a:rPr lang="en-IN" sz="4000" b="1" spc="-30" dirty="0" smtClean="0">
                <a:solidFill>
                  <a:srgbClr val="FF0000"/>
                </a:solidFill>
                <a:latin typeface="Times New Roman"/>
                <a:cs typeface="Times New Roman"/>
              </a:rPr>
              <a:t>AP</a:t>
            </a:r>
            <a:r>
              <a:rPr lang="en-IN" sz="4000" b="1" spc="-40" dirty="0" smtClean="0">
                <a:solidFill>
                  <a:srgbClr val="FF0000"/>
                </a:solidFill>
                <a:latin typeface="Times New Roman"/>
                <a:cs typeface="Times New Roman"/>
              </a:rPr>
              <a:t>P</a:t>
            </a:r>
            <a:r>
              <a:rPr lang="en-IN" sz="4000" b="1" spc="-95" dirty="0" smtClean="0">
                <a:solidFill>
                  <a:srgbClr val="FF0000"/>
                </a:solidFill>
                <a:latin typeface="Times New Roman"/>
                <a:cs typeface="Times New Roman"/>
              </a:rPr>
              <a:t>R</a:t>
            </a:r>
            <a:r>
              <a:rPr lang="en-IN" sz="4000" b="1" spc="-20" dirty="0" smtClean="0">
                <a:solidFill>
                  <a:srgbClr val="FF0000"/>
                </a:solidFill>
                <a:latin typeface="Times New Roman"/>
                <a:cs typeface="Times New Roman"/>
              </a:rPr>
              <a:t>OACH</a:t>
            </a:r>
            <a:r>
              <a:rPr lang="en-IN" sz="4000" b="1" spc="15" dirty="0" smtClean="0">
                <a:solidFill>
                  <a:srgbClr val="FF0000"/>
                </a:solidFill>
                <a:latin typeface="Times New Roman"/>
                <a:cs typeface="Times New Roman"/>
              </a:rPr>
              <a:t> </a:t>
            </a:r>
            <a:r>
              <a:rPr lang="en-IN" sz="4000" b="1" spc="-45" dirty="0" smtClean="0">
                <a:solidFill>
                  <a:srgbClr val="FF0000"/>
                </a:solidFill>
                <a:latin typeface="Times New Roman"/>
                <a:cs typeface="Times New Roman"/>
              </a:rPr>
              <a:t>…</a:t>
            </a:r>
            <a:r>
              <a:rPr lang="en-IN" sz="4000" b="1" spc="-20" dirty="0" smtClean="0">
                <a:solidFill>
                  <a:srgbClr val="FF0000"/>
                </a:solidFill>
                <a:latin typeface="Times New Roman"/>
                <a:cs typeface="Times New Roman"/>
              </a:rPr>
              <a:t>.?</a:t>
            </a:r>
            <a:endParaRPr lang="en-IN" sz="4000" b="1" dirty="0">
              <a:solidFill>
                <a:srgbClr val="FF0000"/>
              </a:solidFill>
              <a:latin typeface="Times New Roman"/>
              <a:cs typeface="Times New Roman"/>
            </a:endParaRPr>
          </a:p>
        </p:txBody>
      </p:sp>
      <p:sp>
        <p:nvSpPr>
          <p:cNvPr id="10" name="object 10"/>
          <p:cNvSpPr>
            <a:spLocks noGrp="1"/>
          </p:cNvSpPr>
          <p:nvPr>
            <p:ph type="sldNum" sz="quarter" idx="12"/>
          </p:nvPr>
        </p:nvSpPr>
        <p:spPr/>
        <p:txBody>
          <a:bodyPr vert="horz" rtlCol="0"/>
          <a:lstStyle/>
          <a:p>
            <a:pPr marL="25400">
              <a:defRPr/>
            </a:pPr>
            <a:fld id="{04FE4F5D-8365-41E8-AB54-A59FBADCBD4C}" type="slidenum">
              <a:rPr/>
              <a:pPr marL="25400">
                <a:defRPr/>
              </a:pPr>
              <a:t>68</a:t>
            </a:fld>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2"/>
          <p:cNvSpPr>
            <a:spLocks noChangeArrowheads="1"/>
          </p:cNvSpPr>
          <p:nvPr/>
        </p:nvSpPr>
        <p:spPr bwMode="auto">
          <a:xfrm>
            <a:off x="109538" y="609600"/>
            <a:ext cx="2847975" cy="1741488"/>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23555" name="object 3"/>
          <p:cNvSpPr>
            <a:spLocks noChangeArrowheads="1"/>
          </p:cNvSpPr>
          <p:nvPr/>
        </p:nvSpPr>
        <p:spPr bwMode="auto">
          <a:xfrm>
            <a:off x="279400" y="927100"/>
            <a:ext cx="2597150" cy="1166813"/>
          </a:xfrm>
          <a:prstGeom prst="rect">
            <a:avLst/>
          </a:prstGeom>
          <a:blipFill dpi="0" rotWithShape="1">
            <a:blip r:embed="rId4" cstate="print"/>
            <a:srcRect/>
            <a:stretch>
              <a:fillRect/>
            </a:stretch>
          </a:blipFill>
          <a:ln w="9525">
            <a:noFill/>
            <a:miter lim="800000"/>
            <a:headEnd/>
            <a:tailEnd/>
          </a:ln>
        </p:spPr>
        <p:txBody>
          <a:bodyPr lIns="0" tIns="0" rIns="0" bIns="0"/>
          <a:lstStyle/>
          <a:p>
            <a:endParaRPr lang="en-US"/>
          </a:p>
        </p:txBody>
      </p:sp>
      <p:sp>
        <p:nvSpPr>
          <p:cNvPr id="23556" name="object 4"/>
          <p:cNvSpPr>
            <a:spLocks noChangeArrowheads="1"/>
          </p:cNvSpPr>
          <p:nvPr/>
        </p:nvSpPr>
        <p:spPr bwMode="auto">
          <a:xfrm>
            <a:off x="152400" y="628650"/>
            <a:ext cx="2762250" cy="1657350"/>
          </a:xfrm>
          <a:prstGeom prst="rect">
            <a:avLst/>
          </a:prstGeom>
          <a:blipFill dpi="0" rotWithShape="1">
            <a:blip r:embed="rId5" cstate="print"/>
            <a:srcRect/>
            <a:stretch>
              <a:fillRect/>
            </a:stretch>
          </a:blipFill>
          <a:ln w="9525">
            <a:noFill/>
            <a:miter lim="800000"/>
            <a:headEnd/>
            <a:tailEnd/>
          </a:ln>
        </p:spPr>
        <p:txBody>
          <a:bodyPr lIns="0" tIns="0" rIns="0" bIns="0"/>
          <a:lstStyle/>
          <a:p>
            <a:endParaRPr lang="en-US"/>
          </a:p>
        </p:txBody>
      </p:sp>
      <p:sp>
        <p:nvSpPr>
          <p:cNvPr id="5" name="object 5"/>
          <p:cNvSpPr txBox="1"/>
          <p:nvPr/>
        </p:nvSpPr>
        <p:spPr>
          <a:xfrm>
            <a:off x="179513" y="1098550"/>
            <a:ext cx="2736304" cy="743793"/>
          </a:xfrm>
          <a:prstGeom prst="rect">
            <a:avLst/>
          </a:prstGeom>
        </p:spPr>
        <p:txBody>
          <a:bodyPr wrap="square" lIns="0" tIns="0" rIns="0" bIns="0">
            <a:spAutoFit/>
          </a:bodyPr>
          <a:lstStyle/>
          <a:p>
            <a:pPr marL="260350" indent="-247650" algn="ctr">
              <a:lnSpc>
                <a:spcPts val="2888"/>
              </a:lnSpc>
            </a:pPr>
            <a:r>
              <a:rPr lang="en-US" sz="2800" b="1" dirty="0" smtClean="0">
                <a:solidFill>
                  <a:srgbClr val="FFFFFF"/>
                </a:solidFill>
                <a:latin typeface="Times New Roman" pitchFamily="18" charset="0"/>
                <a:cs typeface="Times New Roman" pitchFamily="18" charset="0"/>
              </a:rPr>
              <a:t>THE GOAL AND OBJECTIVES</a:t>
            </a:r>
            <a:endParaRPr lang="en-US" sz="2800" b="1" dirty="0">
              <a:latin typeface="Times New Roman" pitchFamily="18" charset="0"/>
              <a:cs typeface="Times New Roman" pitchFamily="18" charset="0"/>
            </a:endParaRPr>
          </a:p>
        </p:txBody>
      </p:sp>
      <p:sp>
        <p:nvSpPr>
          <p:cNvPr id="23558" name="object 6"/>
          <p:cNvSpPr>
            <a:spLocks noChangeArrowheads="1"/>
          </p:cNvSpPr>
          <p:nvPr/>
        </p:nvSpPr>
        <p:spPr bwMode="auto">
          <a:xfrm>
            <a:off x="3148013" y="609600"/>
            <a:ext cx="2847975" cy="1741488"/>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23559" name="object 7"/>
          <p:cNvSpPr>
            <a:spLocks noChangeArrowheads="1"/>
          </p:cNvSpPr>
          <p:nvPr/>
        </p:nvSpPr>
        <p:spPr bwMode="auto">
          <a:xfrm>
            <a:off x="3998913" y="1111250"/>
            <a:ext cx="1146175" cy="800100"/>
          </a:xfrm>
          <a:prstGeom prst="rect">
            <a:avLst/>
          </a:prstGeom>
          <a:blipFill dpi="0" rotWithShape="1">
            <a:blip r:embed="rId7" cstate="print"/>
            <a:srcRect/>
            <a:stretch>
              <a:fillRect/>
            </a:stretch>
          </a:blipFill>
          <a:ln w="9525">
            <a:noFill/>
            <a:miter lim="800000"/>
            <a:headEnd/>
            <a:tailEnd/>
          </a:ln>
        </p:spPr>
        <p:txBody>
          <a:bodyPr lIns="0" tIns="0" rIns="0" bIns="0"/>
          <a:lstStyle/>
          <a:p>
            <a:endParaRPr lang="en-US"/>
          </a:p>
        </p:txBody>
      </p:sp>
      <p:sp>
        <p:nvSpPr>
          <p:cNvPr id="23560" name="object 8"/>
          <p:cNvSpPr>
            <a:spLocks noChangeArrowheads="1"/>
          </p:cNvSpPr>
          <p:nvPr/>
        </p:nvSpPr>
        <p:spPr bwMode="auto">
          <a:xfrm>
            <a:off x="3190875" y="628650"/>
            <a:ext cx="2762250" cy="1657350"/>
          </a:xfrm>
          <a:prstGeom prst="rect">
            <a:avLst/>
          </a:prstGeom>
          <a:blipFill dpi="0" rotWithShape="1">
            <a:blip r:embed="rId8" cstate="print"/>
            <a:srcRect/>
            <a:stretch>
              <a:fillRect/>
            </a:stretch>
          </a:blipFill>
          <a:ln w="9525">
            <a:noFill/>
            <a:miter lim="800000"/>
            <a:headEnd/>
            <a:tailEnd/>
          </a:ln>
        </p:spPr>
        <p:txBody>
          <a:bodyPr lIns="0" tIns="0" rIns="0" bIns="0"/>
          <a:lstStyle/>
          <a:p>
            <a:endParaRPr lang="en-US"/>
          </a:p>
        </p:txBody>
      </p:sp>
      <p:sp>
        <p:nvSpPr>
          <p:cNvPr id="9" name="object 9"/>
          <p:cNvSpPr txBox="1"/>
          <p:nvPr/>
        </p:nvSpPr>
        <p:spPr>
          <a:xfrm>
            <a:off x="3635896" y="1282700"/>
            <a:ext cx="1944215" cy="430887"/>
          </a:xfrm>
          <a:prstGeom prst="rect">
            <a:avLst/>
          </a:prstGeom>
        </p:spPr>
        <p:txBody>
          <a:bodyPr wrap="square" lIns="0" tIns="0" rIns="0" bIns="0">
            <a:spAutoFit/>
          </a:bodyPr>
          <a:lstStyle/>
          <a:p>
            <a:pPr marL="12700" algn="ctr" fontAlgn="auto">
              <a:spcBef>
                <a:spcPts val="0"/>
              </a:spcBef>
              <a:spcAft>
                <a:spcPts val="0"/>
              </a:spcAft>
              <a:defRPr/>
            </a:pPr>
            <a:r>
              <a:rPr lang="en-IN" sz="2800" b="1" spc="-15" dirty="0" smtClean="0">
                <a:solidFill>
                  <a:srgbClr val="FFFFFF"/>
                </a:solidFill>
                <a:latin typeface="Times New Roman"/>
                <a:cs typeface="Times New Roman"/>
              </a:rPr>
              <a:t>COST</a:t>
            </a:r>
            <a:endParaRPr lang="en-IN" sz="2800" b="1" dirty="0">
              <a:latin typeface="Times New Roman"/>
              <a:cs typeface="Times New Roman"/>
            </a:endParaRPr>
          </a:p>
        </p:txBody>
      </p:sp>
      <p:sp>
        <p:nvSpPr>
          <p:cNvPr id="23562" name="object 10"/>
          <p:cNvSpPr>
            <a:spLocks noChangeArrowheads="1"/>
          </p:cNvSpPr>
          <p:nvPr/>
        </p:nvSpPr>
        <p:spPr bwMode="auto">
          <a:xfrm>
            <a:off x="6188075" y="609600"/>
            <a:ext cx="2846388" cy="1741488"/>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23563" name="object 11"/>
          <p:cNvSpPr>
            <a:spLocks noChangeArrowheads="1"/>
          </p:cNvSpPr>
          <p:nvPr/>
        </p:nvSpPr>
        <p:spPr bwMode="auto">
          <a:xfrm>
            <a:off x="6416675" y="1111250"/>
            <a:ext cx="2389188" cy="800100"/>
          </a:xfrm>
          <a:prstGeom prst="rect">
            <a:avLst/>
          </a:prstGeom>
          <a:blipFill dpi="0" rotWithShape="1">
            <a:blip r:embed="rId9" cstate="print"/>
            <a:srcRect/>
            <a:stretch>
              <a:fillRect/>
            </a:stretch>
          </a:blipFill>
          <a:ln w="9525">
            <a:noFill/>
            <a:miter lim="800000"/>
            <a:headEnd/>
            <a:tailEnd/>
          </a:ln>
        </p:spPr>
        <p:txBody>
          <a:bodyPr lIns="0" tIns="0" rIns="0" bIns="0"/>
          <a:lstStyle/>
          <a:p>
            <a:endParaRPr lang="en-US"/>
          </a:p>
        </p:txBody>
      </p:sp>
      <p:sp>
        <p:nvSpPr>
          <p:cNvPr id="23564" name="object 12"/>
          <p:cNvSpPr>
            <a:spLocks noChangeArrowheads="1"/>
          </p:cNvSpPr>
          <p:nvPr/>
        </p:nvSpPr>
        <p:spPr bwMode="auto">
          <a:xfrm>
            <a:off x="6229350" y="628650"/>
            <a:ext cx="2762250" cy="1657350"/>
          </a:xfrm>
          <a:prstGeom prst="rect">
            <a:avLst/>
          </a:prstGeom>
          <a:blipFill dpi="0" rotWithShape="1">
            <a:blip r:embed="rId10" cstate="print"/>
            <a:srcRect/>
            <a:stretch>
              <a:fillRect/>
            </a:stretch>
          </a:blipFill>
          <a:ln w="9525">
            <a:noFill/>
            <a:miter lim="800000"/>
            <a:headEnd/>
            <a:tailEnd/>
          </a:ln>
        </p:spPr>
        <p:txBody>
          <a:bodyPr lIns="0" tIns="0" rIns="0" bIns="0"/>
          <a:lstStyle/>
          <a:p>
            <a:endParaRPr lang="en-US"/>
          </a:p>
        </p:txBody>
      </p:sp>
      <p:sp>
        <p:nvSpPr>
          <p:cNvPr id="13" name="object 13"/>
          <p:cNvSpPr txBox="1"/>
          <p:nvPr/>
        </p:nvSpPr>
        <p:spPr>
          <a:xfrm>
            <a:off x="6650038" y="1282700"/>
            <a:ext cx="1920875" cy="861774"/>
          </a:xfrm>
          <a:prstGeom prst="rect">
            <a:avLst/>
          </a:prstGeom>
        </p:spPr>
        <p:txBody>
          <a:bodyPr lIns="0" tIns="0" rIns="0" bIns="0">
            <a:spAutoFit/>
          </a:bodyPr>
          <a:lstStyle/>
          <a:p>
            <a:pPr marL="12700" algn="ctr" fontAlgn="auto">
              <a:spcBef>
                <a:spcPts val="0"/>
              </a:spcBef>
              <a:spcAft>
                <a:spcPts val="0"/>
              </a:spcAft>
              <a:defRPr/>
            </a:pPr>
            <a:r>
              <a:rPr lang="en-IN" sz="2800" b="1" spc="-220" dirty="0" smtClean="0">
                <a:solidFill>
                  <a:srgbClr val="FFFFFF"/>
                </a:solidFill>
                <a:latin typeface="Times New Roman"/>
                <a:cs typeface="Times New Roman"/>
              </a:rPr>
              <a:t>T</a:t>
            </a:r>
            <a:r>
              <a:rPr lang="en-IN" sz="2800" b="1" spc="-15" dirty="0" smtClean="0">
                <a:solidFill>
                  <a:srgbClr val="FFFFFF"/>
                </a:solidFill>
                <a:latin typeface="Times New Roman"/>
                <a:cs typeface="Times New Roman"/>
              </a:rPr>
              <a:t>A</a:t>
            </a:r>
            <a:r>
              <a:rPr lang="en-IN" sz="2800" b="1" spc="-60" dirty="0" smtClean="0">
                <a:solidFill>
                  <a:srgbClr val="FFFFFF"/>
                </a:solidFill>
                <a:latin typeface="Times New Roman"/>
                <a:cs typeface="Times New Roman"/>
              </a:rPr>
              <a:t>R</a:t>
            </a:r>
            <a:r>
              <a:rPr lang="en-IN" sz="2800" b="1" spc="-15" dirty="0" smtClean="0">
                <a:solidFill>
                  <a:srgbClr val="FFFFFF"/>
                </a:solidFill>
                <a:latin typeface="Times New Roman"/>
                <a:cs typeface="Times New Roman"/>
              </a:rPr>
              <a:t>GET</a:t>
            </a:r>
            <a:r>
              <a:rPr lang="en-IN" sz="2800" b="1" spc="5" dirty="0" smtClean="0">
                <a:solidFill>
                  <a:srgbClr val="FFFFFF"/>
                </a:solidFill>
                <a:latin typeface="Times New Roman"/>
                <a:cs typeface="Times New Roman"/>
              </a:rPr>
              <a:t> </a:t>
            </a:r>
            <a:r>
              <a:rPr lang="en-IN" sz="2800" b="1" spc="-15" dirty="0" smtClean="0">
                <a:solidFill>
                  <a:srgbClr val="FFFFFF"/>
                </a:solidFill>
                <a:latin typeface="Times New Roman"/>
                <a:cs typeface="Times New Roman"/>
              </a:rPr>
              <a:t>GRO</a:t>
            </a:r>
            <a:r>
              <a:rPr lang="en-IN" sz="2800" b="1" spc="-5" dirty="0" smtClean="0">
                <a:solidFill>
                  <a:srgbClr val="FFFFFF"/>
                </a:solidFill>
                <a:latin typeface="Times New Roman"/>
                <a:cs typeface="Times New Roman"/>
              </a:rPr>
              <a:t>U</a:t>
            </a:r>
            <a:r>
              <a:rPr lang="en-IN" sz="2800" b="1" spc="-15" dirty="0" smtClean="0">
                <a:solidFill>
                  <a:srgbClr val="FFFFFF"/>
                </a:solidFill>
                <a:latin typeface="Times New Roman"/>
                <a:cs typeface="Times New Roman"/>
              </a:rPr>
              <a:t>P</a:t>
            </a:r>
            <a:endParaRPr lang="en-IN" sz="2800" b="1" dirty="0">
              <a:latin typeface="Times New Roman"/>
              <a:cs typeface="Times New Roman"/>
            </a:endParaRPr>
          </a:p>
        </p:txBody>
      </p:sp>
      <p:sp>
        <p:nvSpPr>
          <p:cNvPr id="23566" name="object 14"/>
          <p:cNvSpPr>
            <a:spLocks noChangeArrowheads="1"/>
          </p:cNvSpPr>
          <p:nvPr/>
        </p:nvSpPr>
        <p:spPr bwMode="auto">
          <a:xfrm>
            <a:off x="109538" y="2541588"/>
            <a:ext cx="2847975" cy="1744662"/>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23567" name="object 15"/>
          <p:cNvSpPr>
            <a:spLocks noChangeArrowheads="1"/>
          </p:cNvSpPr>
          <p:nvPr/>
        </p:nvSpPr>
        <p:spPr bwMode="auto">
          <a:xfrm>
            <a:off x="166688" y="3043238"/>
            <a:ext cx="2735262" cy="800100"/>
          </a:xfrm>
          <a:prstGeom prst="rect">
            <a:avLst/>
          </a:prstGeom>
          <a:blipFill dpi="0" rotWithShape="1">
            <a:blip r:embed="rId11" cstate="print"/>
            <a:srcRect/>
            <a:stretch>
              <a:fillRect/>
            </a:stretch>
          </a:blipFill>
          <a:ln w="9525">
            <a:noFill/>
            <a:miter lim="800000"/>
            <a:headEnd/>
            <a:tailEnd/>
          </a:ln>
        </p:spPr>
        <p:txBody>
          <a:bodyPr lIns="0" tIns="0" rIns="0" bIns="0"/>
          <a:lstStyle/>
          <a:p>
            <a:endParaRPr lang="en-US"/>
          </a:p>
        </p:txBody>
      </p:sp>
      <p:sp>
        <p:nvSpPr>
          <p:cNvPr id="23568" name="object 16"/>
          <p:cNvSpPr>
            <a:spLocks noChangeArrowheads="1"/>
          </p:cNvSpPr>
          <p:nvPr/>
        </p:nvSpPr>
        <p:spPr bwMode="auto">
          <a:xfrm>
            <a:off x="152400" y="2562225"/>
            <a:ext cx="2762250" cy="1657350"/>
          </a:xfrm>
          <a:prstGeom prst="rect">
            <a:avLst/>
          </a:prstGeom>
          <a:blipFill dpi="0" rotWithShape="1">
            <a:blip r:embed="rId12" cstate="print"/>
            <a:srcRect/>
            <a:stretch>
              <a:fillRect/>
            </a:stretch>
          </a:blipFill>
          <a:ln w="9525">
            <a:noFill/>
            <a:miter lim="800000"/>
            <a:headEnd/>
            <a:tailEnd/>
          </a:ln>
        </p:spPr>
        <p:txBody>
          <a:bodyPr lIns="0" tIns="0" rIns="0" bIns="0"/>
          <a:lstStyle/>
          <a:p>
            <a:endParaRPr lang="en-US"/>
          </a:p>
        </p:txBody>
      </p:sp>
      <p:sp>
        <p:nvSpPr>
          <p:cNvPr id="17" name="object 17"/>
          <p:cNvSpPr txBox="1"/>
          <p:nvPr/>
        </p:nvSpPr>
        <p:spPr>
          <a:xfrm>
            <a:off x="400050" y="3216275"/>
            <a:ext cx="2266950" cy="861774"/>
          </a:xfrm>
          <a:prstGeom prst="rect">
            <a:avLst/>
          </a:prstGeom>
        </p:spPr>
        <p:txBody>
          <a:bodyPr lIns="0" tIns="0" rIns="0" bIns="0">
            <a:spAutoFit/>
          </a:bodyPr>
          <a:lstStyle/>
          <a:p>
            <a:pPr marL="12700" algn="ctr" fontAlgn="auto">
              <a:spcBef>
                <a:spcPts val="0"/>
              </a:spcBef>
              <a:spcAft>
                <a:spcPts val="0"/>
              </a:spcAft>
              <a:defRPr/>
            </a:pPr>
            <a:r>
              <a:rPr lang="en-IN" sz="2800" b="1" spc="-15" dirty="0" smtClean="0">
                <a:solidFill>
                  <a:srgbClr val="FFFFFF"/>
                </a:solidFill>
                <a:latin typeface="Times New Roman"/>
                <a:cs typeface="Times New Roman"/>
              </a:rPr>
              <a:t>CUR</a:t>
            </a:r>
            <a:r>
              <a:rPr lang="en-IN" sz="2800" b="1" spc="-5" dirty="0" smtClean="0">
                <a:solidFill>
                  <a:srgbClr val="FFFFFF"/>
                </a:solidFill>
                <a:latin typeface="Times New Roman"/>
                <a:cs typeface="Times New Roman"/>
              </a:rPr>
              <a:t>R</a:t>
            </a:r>
            <a:r>
              <a:rPr lang="en-IN" sz="2800" b="1" spc="-15" dirty="0" smtClean="0">
                <a:solidFill>
                  <a:srgbClr val="FFFFFF"/>
                </a:solidFill>
                <a:latin typeface="Times New Roman"/>
                <a:cs typeface="Times New Roman"/>
              </a:rPr>
              <a:t>ENT</a:t>
            </a:r>
            <a:r>
              <a:rPr lang="en-IN" sz="2800" b="1" spc="-5" dirty="0" smtClean="0">
                <a:solidFill>
                  <a:srgbClr val="FFFFFF"/>
                </a:solidFill>
                <a:latin typeface="Times New Roman"/>
                <a:cs typeface="Times New Roman"/>
              </a:rPr>
              <a:t> </a:t>
            </a:r>
            <a:r>
              <a:rPr lang="en-IN" sz="2800" b="1" spc="-10" dirty="0" smtClean="0">
                <a:solidFill>
                  <a:srgbClr val="FFFFFF"/>
                </a:solidFill>
                <a:latin typeface="Times New Roman"/>
                <a:cs typeface="Times New Roman"/>
              </a:rPr>
              <a:t>IN</a:t>
            </a:r>
            <a:r>
              <a:rPr lang="en-IN" sz="2800" b="1" spc="-15" dirty="0" smtClean="0">
                <a:solidFill>
                  <a:srgbClr val="FFFFFF"/>
                </a:solidFill>
                <a:latin typeface="Times New Roman"/>
                <a:cs typeface="Times New Roman"/>
              </a:rPr>
              <a:t>TEREST</a:t>
            </a:r>
            <a:endParaRPr lang="en-IN" sz="2800" b="1" dirty="0">
              <a:latin typeface="Times New Roman"/>
              <a:cs typeface="Times New Roman"/>
            </a:endParaRPr>
          </a:p>
        </p:txBody>
      </p:sp>
      <p:sp>
        <p:nvSpPr>
          <p:cNvPr id="23570" name="object 18"/>
          <p:cNvSpPr>
            <a:spLocks noChangeArrowheads="1"/>
          </p:cNvSpPr>
          <p:nvPr/>
        </p:nvSpPr>
        <p:spPr bwMode="auto">
          <a:xfrm>
            <a:off x="3148013" y="2541588"/>
            <a:ext cx="2847975" cy="1744662"/>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23571" name="object 19"/>
          <p:cNvSpPr>
            <a:spLocks noChangeArrowheads="1"/>
          </p:cNvSpPr>
          <p:nvPr/>
        </p:nvSpPr>
        <p:spPr bwMode="auto">
          <a:xfrm>
            <a:off x="3363913" y="3043238"/>
            <a:ext cx="2416175" cy="800100"/>
          </a:xfrm>
          <a:prstGeom prst="rect">
            <a:avLst/>
          </a:prstGeom>
          <a:blipFill dpi="0" rotWithShape="1">
            <a:blip r:embed="rId13" cstate="print"/>
            <a:srcRect/>
            <a:stretch>
              <a:fillRect/>
            </a:stretch>
          </a:blipFill>
          <a:ln w="9525">
            <a:noFill/>
            <a:miter lim="800000"/>
            <a:headEnd/>
            <a:tailEnd/>
          </a:ln>
        </p:spPr>
        <p:txBody>
          <a:bodyPr lIns="0" tIns="0" rIns="0" bIns="0"/>
          <a:lstStyle/>
          <a:p>
            <a:endParaRPr lang="en-US"/>
          </a:p>
        </p:txBody>
      </p:sp>
      <p:sp>
        <p:nvSpPr>
          <p:cNvPr id="23572" name="object 20"/>
          <p:cNvSpPr>
            <a:spLocks noChangeArrowheads="1"/>
          </p:cNvSpPr>
          <p:nvPr/>
        </p:nvSpPr>
        <p:spPr bwMode="auto">
          <a:xfrm>
            <a:off x="3190875" y="2562225"/>
            <a:ext cx="2762250" cy="1657350"/>
          </a:xfrm>
          <a:prstGeom prst="rect">
            <a:avLst/>
          </a:prstGeom>
          <a:blipFill dpi="0" rotWithShape="1">
            <a:blip r:embed="rId12" cstate="print"/>
            <a:srcRect/>
            <a:stretch>
              <a:fillRect/>
            </a:stretch>
          </a:blipFill>
          <a:ln w="9525">
            <a:noFill/>
            <a:miter lim="800000"/>
            <a:headEnd/>
            <a:tailEnd/>
          </a:ln>
        </p:spPr>
        <p:txBody>
          <a:bodyPr lIns="0" tIns="0" rIns="0" bIns="0"/>
          <a:lstStyle/>
          <a:p>
            <a:endParaRPr lang="en-US"/>
          </a:p>
        </p:txBody>
      </p:sp>
      <p:sp>
        <p:nvSpPr>
          <p:cNvPr id="21" name="object 21"/>
          <p:cNvSpPr txBox="1"/>
          <p:nvPr/>
        </p:nvSpPr>
        <p:spPr>
          <a:xfrm>
            <a:off x="3597275" y="3216275"/>
            <a:ext cx="1947863" cy="861774"/>
          </a:xfrm>
          <a:prstGeom prst="rect">
            <a:avLst/>
          </a:prstGeom>
        </p:spPr>
        <p:txBody>
          <a:bodyPr lIns="0" tIns="0" rIns="0" bIns="0">
            <a:spAutoFit/>
          </a:bodyPr>
          <a:lstStyle/>
          <a:p>
            <a:pPr marL="12700" algn="ctr" fontAlgn="auto">
              <a:spcBef>
                <a:spcPts val="0"/>
              </a:spcBef>
              <a:spcAft>
                <a:spcPts val="0"/>
              </a:spcAft>
              <a:defRPr/>
            </a:pPr>
            <a:r>
              <a:rPr lang="en-IN" sz="2800" b="1" spc="-20" dirty="0" smtClean="0">
                <a:solidFill>
                  <a:srgbClr val="FFFFFF"/>
                </a:solidFill>
                <a:latin typeface="Times New Roman"/>
                <a:cs typeface="Times New Roman"/>
              </a:rPr>
              <a:t>HE</a:t>
            </a:r>
            <a:r>
              <a:rPr lang="en-IN" sz="2800" b="1" spc="-30" dirty="0" smtClean="0">
                <a:solidFill>
                  <a:srgbClr val="FFFFFF"/>
                </a:solidFill>
                <a:latin typeface="Times New Roman"/>
                <a:cs typeface="Times New Roman"/>
              </a:rPr>
              <a:t>A</a:t>
            </a:r>
            <a:r>
              <a:rPr lang="en-IN" sz="2800" b="1" spc="-10" dirty="0" smtClean="0">
                <a:solidFill>
                  <a:srgbClr val="FFFFFF"/>
                </a:solidFill>
                <a:latin typeface="Times New Roman"/>
                <a:cs typeface="Times New Roman"/>
              </a:rPr>
              <a:t>LTH</a:t>
            </a:r>
            <a:r>
              <a:rPr lang="en-IN" sz="2800" b="1" spc="10" dirty="0" smtClean="0">
                <a:solidFill>
                  <a:srgbClr val="FFFFFF"/>
                </a:solidFill>
                <a:latin typeface="Times New Roman"/>
                <a:cs typeface="Times New Roman"/>
              </a:rPr>
              <a:t> </a:t>
            </a:r>
            <a:r>
              <a:rPr lang="en-IN" sz="2800" b="1" spc="-20" dirty="0" smtClean="0">
                <a:solidFill>
                  <a:srgbClr val="FFFFFF"/>
                </a:solidFill>
                <a:latin typeface="Times New Roman"/>
                <a:cs typeface="Times New Roman"/>
              </a:rPr>
              <a:t>NE</a:t>
            </a:r>
            <a:r>
              <a:rPr lang="en-IN" sz="2800" b="1" spc="-30" dirty="0" smtClean="0">
                <a:solidFill>
                  <a:srgbClr val="FFFFFF"/>
                </a:solidFill>
                <a:latin typeface="Times New Roman"/>
                <a:cs typeface="Times New Roman"/>
              </a:rPr>
              <a:t>E</a:t>
            </a:r>
            <a:r>
              <a:rPr lang="en-IN" sz="2800" b="1" spc="-15" dirty="0" smtClean="0">
                <a:solidFill>
                  <a:srgbClr val="FFFFFF"/>
                </a:solidFill>
                <a:latin typeface="Times New Roman"/>
                <a:cs typeface="Times New Roman"/>
              </a:rPr>
              <a:t>DS</a:t>
            </a:r>
            <a:endParaRPr lang="en-IN" sz="2800" b="1" dirty="0">
              <a:latin typeface="Times New Roman"/>
              <a:cs typeface="Times New Roman"/>
            </a:endParaRPr>
          </a:p>
        </p:txBody>
      </p:sp>
      <p:sp>
        <p:nvSpPr>
          <p:cNvPr id="23574" name="object 22"/>
          <p:cNvSpPr>
            <a:spLocks noChangeArrowheads="1"/>
          </p:cNvSpPr>
          <p:nvPr/>
        </p:nvSpPr>
        <p:spPr bwMode="auto">
          <a:xfrm>
            <a:off x="6188075" y="2541588"/>
            <a:ext cx="2846388" cy="1744662"/>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23575" name="object 23"/>
          <p:cNvSpPr>
            <a:spLocks noChangeArrowheads="1"/>
          </p:cNvSpPr>
          <p:nvPr/>
        </p:nvSpPr>
        <p:spPr bwMode="auto">
          <a:xfrm>
            <a:off x="6450013" y="2860675"/>
            <a:ext cx="2409825" cy="1166813"/>
          </a:xfrm>
          <a:prstGeom prst="rect">
            <a:avLst/>
          </a:prstGeom>
          <a:blipFill dpi="0" rotWithShape="1">
            <a:blip r:embed="rId14" cstate="print"/>
            <a:srcRect/>
            <a:stretch>
              <a:fillRect/>
            </a:stretch>
          </a:blipFill>
          <a:ln w="9525">
            <a:noFill/>
            <a:miter lim="800000"/>
            <a:headEnd/>
            <a:tailEnd/>
          </a:ln>
        </p:spPr>
        <p:txBody>
          <a:bodyPr lIns="0" tIns="0" rIns="0" bIns="0"/>
          <a:lstStyle/>
          <a:p>
            <a:endParaRPr lang="en-US"/>
          </a:p>
        </p:txBody>
      </p:sp>
      <p:sp>
        <p:nvSpPr>
          <p:cNvPr id="23576" name="object 24"/>
          <p:cNvSpPr>
            <a:spLocks noChangeArrowheads="1"/>
          </p:cNvSpPr>
          <p:nvPr/>
        </p:nvSpPr>
        <p:spPr bwMode="auto">
          <a:xfrm>
            <a:off x="6229350" y="2562225"/>
            <a:ext cx="2762250" cy="1657350"/>
          </a:xfrm>
          <a:prstGeom prst="rect">
            <a:avLst/>
          </a:prstGeom>
          <a:blipFill dpi="0" rotWithShape="1">
            <a:blip r:embed="rId15" cstate="print"/>
            <a:srcRect/>
            <a:stretch>
              <a:fillRect/>
            </a:stretch>
          </a:blipFill>
          <a:ln w="9525">
            <a:noFill/>
            <a:miter lim="800000"/>
            <a:headEnd/>
            <a:tailEnd/>
          </a:ln>
        </p:spPr>
        <p:txBody>
          <a:bodyPr lIns="0" tIns="0" rIns="0" bIns="0"/>
          <a:lstStyle/>
          <a:p>
            <a:endParaRPr lang="en-US"/>
          </a:p>
        </p:txBody>
      </p:sp>
      <p:sp>
        <p:nvSpPr>
          <p:cNvPr id="25" name="object 25"/>
          <p:cNvSpPr txBox="1"/>
          <p:nvPr/>
        </p:nvSpPr>
        <p:spPr>
          <a:xfrm>
            <a:off x="6300193" y="3032125"/>
            <a:ext cx="2664296" cy="743793"/>
          </a:xfrm>
          <a:prstGeom prst="rect">
            <a:avLst/>
          </a:prstGeom>
        </p:spPr>
        <p:txBody>
          <a:bodyPr wrap="square" lIns="0" tIns="0" rIns="0" bIns="0">
            <a:spAutoFit/>
          </a:bodyPr>
          <a:lstStyle/>
          <a:p>
            <a:pPr marL="234950" indent="-222250" algn="ctr">
              <a:lnSpc>
                <a:spcPts val="2888"/>
              </a:lnSpc>
            </a:pPr>
            <a:r>
              <a:rPr lang="en-US" sz="2800" b="1" dirty="0" smtClean="0">
                <a:solidFill>
                  <a:srgbClr val="FFFFFF"/>
                </a:solidFill>
                <a:latin typeface="Times New Roman" pitchFamily="18" charset="0"/>
                <a:cs typeface="Times New Roman" pitchFamily="18" charset="0"/>
              </a:rPr>
              <a:t>SETTINGS AND ACTIVITIES</a:t>
            </a:r>
            <a:endParaRPr lang="en-US" sz="2800" b="1" dirty="0">
              <a:latin typeface="Times New Roman" pitchFamily="18" charset="0"/>
              <a:cs typeface="Times New Roman" pitchFamily="18" charset="0"/>
            </a:endParaRPr>
          </a:p>
        </p:txBody>
      </p:sp>
      <p:sp>
        <p:nvSpPr>
          <p:cNvPr id="23578" name="object 26"/>
          <p:cNvSpPr>
            <a:spLocks noChangeArrowheads="1"/>
          </p:cNvSpPr>
          <p:nvPr/>
        </p:nvSpPr>
        <p:spPr bwMode="auto">
          <a:xfrm>
            <a:off x="3148013" y="4476750"/>
            <a:ext cx="2847975" cy="1741488"/>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23579" name="object 27"/>
          <p:cNvSpPr>
            <a:spLocks noChangeArrowheads="1"/>
          </p:cNvSpPr>
          <p:nvPr/>
        </p:nvSpPr>
        <p:spPr bwMode="auto">
          <a:xfrm>
            <a:off x="3332163" y="4425950"/>
            <a:ext cx="2570162" cy="1903413"/>
          </a:xfrm>
          <a:prstGeom prst="rect">
            <a:avLst/>
          </a:prstGeom>
          <a:blipFill dpi="0" rotWithShape="1">
            <a:blip r:embed="rId16" cstate="print"/>
            <a:srcRect/>
            <a:stretch>
              <a:fillRect/>
            </a:stretch>
          </a:blipFill>
          <a:ln w="9525">
            <a:noFill/>
            <a:miter lim="800000"/>
            <a:headEnd/>
            <a:tailEnd/>
          </a:ln>
        </p:spPr>
        <p:txBody>
          <a:bodyPr lIns="0" tIns="0" rIns="0" bIns="0"/>
          <a:lstStyle/>
          <a:p>
            <a:endParaRPr lang="en-US"/>
          </a:p>
        </p:txBody>
      </p:sp>
      <p:sp>
        <p:nvSpPr>
          <p:cNvPr id="23580" name="object 28"/>
          <p:cNvSpPr>
            <a:spLocks noChangeArrowheads="1"/>
          </p:cNvSpPr>
          <p:nvPr/>
        </p:nvSpPr>
        <p:spPr bwMode="auto">
          <a:xfrm>
            <a:off x="2987824" y="4509120"/>
            <a:ext cx="3456384" cy="1657350"/>
          </a:xfrm>
          <a:prstGeom prst="rect">
            <a:avLst/>
          </a:prstGeom>
          <a:blipFill dpi="0" rotWithShape="1">
            <a:blip r:embed="rId17" cstate="print"/>
            <a:srcRect/>
            <a:stretch>
              <a:fillRect/>
            </a:stretch>
          </a:blipFill>
          <a:ln w="9525">
            <a:noFill/>
            <a:miter lim="800000"/>
            <a:headEnd/>
            <a:tailEnd/>
          </a:ln>
        </p:spPr>
        <p:txBody>
          <a:bodyPr lIns="0" tIns="0" rIns="0" bIns="0"/>
          <a:lstStyle/>
          <a:p>
            <a:endParaRPr lang="en-US"/>
          </a:p>
        </p:txBody>
      </p:sp>
      <p:sp>
        <p:nvSpPr>
          <p:cNvPr id="29" name="object 29"/>
          <p:cNvSpPr txBox="1"/>
          <p:nvPr/>
        </p:nvSpPr>
        <p:spPr>
          <a:xfrm>
            <a:off x="2987824" y="4598988"/>
            <a:ext cx="3456384" cy="1482201"/>
          </a:xfrm>
          <a:prstGeom prst="rect">
            <a:avLst/>
          </a:prstGeom>
        </p:spPr>
        <p:txBody>
          <a:bodyPr wrap="square" lIns="0" tIns="0" rIns="0" bIns="0">
            <a:spAutoFit/>
          </a:bodyPr>
          <a:lstStyle/>
          <a:p>
            <a:pPr marL="11113" algn="ctr">
              <a:lnSpc>
                <a:spcPct val="86000"/>
              </a:lnSpc>
            </a:pPr>
            <a:r>
              <a:rPr lang="en-US" sz="2800" b="1" dirty="0" smtClean="0">
                <a:solidFill>
                  <a:srgbClr val="FFFFFF"/>
                </a:solidFill>
                <a:latin typeface="Times New Roman" pitchFamily="18" charset="0"/>
                <a:cs typeface="Times New Roman" pitchFamily="18" charset="0"/>
              </a:rPr>
              <a:t>HOW CAN THE APPROACH BE USED MOST EFFECTIVELY</a:t>
            </a:r>
            <a:endParaRPr lang="en-US" sz="2800" b="1" dirty="0">
              <a:latin typeface="Times New Roman" pitchFamily="18" charset="0"/>
              <a:cs typeface="Times New Roman" pitchFamily="18" charset="0"/>
            </a:endParaRPr>
          </a:p>
        </p:txBody>
      </p:sp>
      <p:sp>
        <p:nvSpPr>
          <p:cNvPr id="30" name="object 30"/>
          <p:cNvSpPr>
            <a:spLocks noGrp="1"/>
          </p:cNvSpPr>
          <p:nvPr>
            <p:ph type="sldNum" sz="quarter" idx="12"/>
          </p:nvPr>
        </p:nvSpPr>
        <p:spPr/>
        <p:txBody>
          <a:bodyPr vert="horz" rtlCol="0"/>
          <a:lstStyle/>
          <a:p>
            <a:pPr marL="25400">
              <a:defRPr/>
            </a:pPr>
            <a:fld id="{0B235DE8-23A8-4109-8052-B396D23A0419}" type="slidenum">
              <a:rPr/>
              <a:pPr marL="25400">
                <a:defRPr/>
              </a:pPr>
              <a:t>69</a:t>
            </a:fld>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bject 2"/>
          <p:cNvSpPr>
            <a:spLocks/>
          </p:cNvSpPr>
          <p:nvPr/>
        </p:nvSpPr>
        <p:spPr bwMode="auto">
          <a:xfrm>
            <a:off x="76200" y="0"/>
            <a:ext cx="9067800" cy="0"/>
          </a:xfrm>
          <a:custGeom>
            <a:avLst/>
            <a:gdLst/>
            <a:ahLst/>
            <a:cxnLst>
              <a:cxn ang="0">
                <a:pos x="0" y="0"/>
              </a:cxn>
              <a:cxn ang="0">
                <a:pos x="9067038" y="0"/>
              </a:cxn>
            </a:cxnLst>
            <a:rect l="0" t="0" r="r" b="b"/>
            <a:pathLst>
              <a:path w="9067165">
                <a:moveTo>
                  <a:pt x="0" y="0"/>
                </a:moveTo>
                <a:lnTo>
                  <a:pt x="9067038" y="0"/>
                </a:lnTo>
              </a:path>
            </a:pathLst>
          </a:custGeom>
          <a:noFill/>
          <a:ln w="25907">
            <a:solidFill>
              <a:srgbClr val="4F80BC"/>
            </a:solidFill>
            <a:round/>
            <a:headEnd/>
            <a:tailEnd/>
          </a:ln>
        </p:spPr>
        <p:txBody>
          <a:bodyPr lIns="0" tIns="0" rIns="0" bIns="0"/>
          <a:lstStyle/>
          <a:p>
            <a:endParaRPr lang="en-IN"/>
          </a:p>
        </p:txBody>
      </p:sp>
      <p:sp>
        <p:nvSpPr>
          <p:cNvPr id="3" name="object 3"/>
          <p:cNvSpPr txBox="1"/>
          <p:nvPr/>
        </p:nvSpPr>
        <p:spPr>
          <a:xfrm>
            <a:off x="169863" y="115888"/>
            <a:ext cx="1536700" cy="1117600"/>
          </a:xfrm>
          <a:prstGeom prst="rect">
            <a:avLst/>
          </a:prstGeom>
        </p:spPr>
        <p:txBody>
          <a:bodyPr lIns="0" tIns="0" rIns="0" bIns="0">
            <a:spAutoFit/>
          </a:bodyPr>
          <a:lstStyle/>
          <a:p>
            <a:pPr marL="12700">
              <a:lnSpc>
                <a:spcPct val="86000"/>
              </a:lnSpc>
            </a:pPr>
            <a:r>
              <a:rPr lang="en-US" sz="2800">
                <a:solidFill>
                  <a:srgbClr val="006FC0"/>
                </a:solidFill>
                <a:latin typeface="Times New Roman" pitchFamily="18" charset="0"/>
                <a:cs typeface="Times New Roman" pitchFamily="18" charset="0"/>
              </a:rPr>
              <a:t>Stages For Health Education</a:t>
            </a:r>
            <a:endParaRPr lang="en-US" sz="2800">
              <a:latin typeface="Times New Roman" pitchFamily="18" charset="0"/>
              <a:cs typeface="Times New Roman" pitchFamily="18" charset="0"/>
            </a:endParaRPr>
          </a:p>
        </p:txBody>
      </p:sp>
      <p:sp>
        <p:nvSpPr>
          <p:cNvPr id="4" name="object 4"/>
          <p:cNvSpPr txBox="1"/>
          <p:nvPr/>
        </p:nvSpPr>
        <p:spPr>
          <a:xfrm>
            <a:off x="2105025" y="150813"/>
            <a:ext cx="2687638" cy="330200"/>
          </a:xfrm>
          <a:prstGeom prst="rect">
            <a:avLst/>
          </a:prstGeom>
        </p:spPr>
        <p:txBody>
          <a:bodyPr lIns="0" tIns="0" rIns="0" bIns="0">
            <a:spAutoFit/>
          </a:bodyPr>
          <a:lstStyle/>
          <a:p>
            <a:pPr marL="12700" fontAlgn="auto">
              <a:spcBef>
                <a:spcPts val="0"/>
              </a:spcBef>
              <a:spcAft>
                <a:spcPts val="0"/>
              </a:spcAft>
              <a:defRPr/>
            </a:pPr>
            <a:r>
              <a:rPr sz="2400" dirty="0">
                <a:solidFill>
                  <a:srgbClr val="006FC0"/>
                </a:solidFill>
                <a:latin typeface="Times New Roman"/>
                <a:cs typeface="Times New Roman"/>
              </a:rPr>
              <a:t>Stage</a:t>
            </a:r>
            <a:r>
              <a:rPr sz="2400" spc="-10" dirty="0">
                <a:solidFill>
                  <a:srgbClr val="006FC0"/>
                </a:solidFill>
                <a:latin typeface="Times New Roman"/>
                <a:cs typeface="Times New Roman"/>
              </a:rPr>
              <a:t> </a:t>
            </a:r>
            <a:r>
              <a:rPr sz="2400" dirty="0">
                <a:solidFill>
                  <a:srgbClr val="006FC0"/>
                </a:solidFill>
                <a:latin typeface="Times New Roman"/>
                <a:cs typeface="Times New Roman"/>
              </a:rPr>
              <a:t>of Sensit</a:t>
            </a:r>
            <a:r>
              <a:rPr sz="2400" spc="5" dirty="0">
                <a:solidFill>
                  <a:srgbClr val="006FC0"/>
                </a:solidFill>
                <a:latin typeface="Times New Roman"/>
                <a:cs typeface="Times New Roman"/>
              </a:rPr>
              <a:t>i</a:t>
            </a:r>
            <a:r>
              <a:rPr sz="2400" dirty="0">
                <a:solidFill>
                  <a:srgbClr val="006FC0"/>
                </a:solidFill>
                <a:latin typeface="Times New Roman"/>
                <a:cs typeface="Times New Roman"/>
              </a:rPr>
              <a:t>zat</a:t>
            </a:r>
            <a:r>
              <a:rPr sz="2400" spc="5" dirty="0">
                <a:solidFill>
                  <a:srgbClr val="006FC0"/>
                </a:solidFill>
                <a:latin typeface="Times New Roman"/>
                <a:cs typeface="Times New Roman"/>
              </a:rPr>
              <a:t>i</a:t>
            </a:r>
            <a:r>
              <a:rPr sz="2400" dirty="0">
                <a:solidFill>
                  <a:srgbClr val="006FC0"/>
                </a:solidFill>
                <a:latin typeface="Times New Roman"/>
                <a:cs typeface="Times New Roman"/>
              </a:rPr>
              <a:t>on</a:t>
            </a:r>
            <a:endParaRPr sz="2400">
              <a:latin typeface="Times New Roman"/>
              <a:cs typeface="Times New Roman"/>
            </a:endParaRPr>
          </a:p>
        </p:txBody>
      </p:sp>
      <p:sp>
        <p:nvSpPr>
          <p:cNvPr id="25605" name="object 5"/>
          <p:cNvSpPr>
            <a:spLocks/>
          </p:cNvSpPr>
          <p:nvPr/>
        </p:nvSpPr>
        <p:spPr bwMode="auto">
          <a:xfrm>
            <a:off x="1890713" y="1122363"/>
            <a:ext cx="7253287" cy="0"/>
          </a:xfrm>
          <a:custGeom>
            <a:avLst/>
            <a:gdLst/>
            <a:ahLst/>
            <a:cxnLst>
              <a:cxn ang="0">
                <a:pos x="0" y="0"/>
              </a:cxn>
              <a:cxn ang="0">
                <a:pos x="7253478" y="0"/>
              </a:cxn>
            </a:cxnLst>
            <a:rect l="0" t="0" r="r" b="b"/>
            <a:pathLst>
              <a:path w="7253605">
                <a:moveTo>
                  <a:pt x="0" y="0"/>
                </a:moveTo>
                <a:lnTo>
                  <a:pt x="7253478" y="0"/>
                </a:lnTo>
              </a:path>
            </a:pathLst>
          </a:custGeom>
          <a:noFill/>
          <a:ln w="25907">
            <a:solidFill>
              <a:srgbClr val="C2CDE1"/>
            </a:solidFill>
            <a:round/>
            <a:headEnd/>
            <a:tailEnd/>
          </a:ln>
        </p:spPr>
        <p:txBody>
          <a:bodyPr lIns="0" tIns="0" rIns="0" bIns="0"/>
          <a:lstStyle/>
          <a:p>
            <a:endParaRPr lang="en-IN"/>
          </a:p>
        </p:txBody>
      </p:sp>
      <p:sp>
        <p:nvSpPr>
          <p:cNvPr id="25606" name="object 6"/>
          <p:cNvSpPr>
            <a:spLocks/>
          </p:cNvSpPr>
          <p:nvPr/>
        </p:nvSpPr>
        <p:spPr bwMode="auto">
          <a:xfrm>
            <a:off x="1890713" y="2244725"/>
            <a:ext cx="7253287" cy="0"/>
          </a:xfrm>
          <a:custGeom>
            <a:avLst/>
            <a:gdLst/>
            <a:ahLst/>
            <a:cxnLst>
              <a:cxn ang="0">
                <a:pos x="0" y="0"/>
              </a:cxn>
              <a:cxn ang="0">
                <a:pos x="7253478" y="0"/>
              </a:cxn>
            </a:cxnLst>
            <a:rect l="0" t="0" r="r" b="b"/>
            <a:pathLst>
              <a:path w="7253605">
                <a:moveTo>
                  <a:pt x="0" y="0"/>
                </a:moveTo>
                <a:lnTo>
                  <a:pt x="7253478" y="0"/>
                </a:lnTo>
              </a:path>
            </a:pathLst>
          </a:custGeom>
          <a:noFill/>
          <a:ln w="25907">
            <a:solidFill>
              <a:srgbClr val="C2CDE1"/>
            </a:solidFill>
            <a:round/>
            <a:headEnd/>
            <a:tailEnd/>
          </a:ln>
        </p:spPr>
        <p:txBody>
          <a:bodyPr lIns="0" tIns="0" rIns="0" bIns="0"/>
          <a:lstStyle/>
          <a:p>
            <a:endParaRPr lang="en-IN"/>
          </a:p>
        </p:txBody>
      </p:sp>
      <p:sp>
        <p:nvSpPr>
          <p:cNvPr id="25607" name="object 7"/>
          <p:cNvSpPr>
            <a:spLocks/>
          </p:cNvSpPr>
          <p:nvPr/>
        </p:nvSpPr>
        <p:spPr bwMode="auto">
          <a:xfrm>
            <a:off x="1890713" y="3363913"/>
            <a:ext cx="7253287" cy="0"/>
          </a:xfrm>
          <a:custGeom>
            <a:avLst/>
            <a:gdLst/>
            <a:ahLst/>
            <a:cxnLst>
              <a:cxn ang="0">
                <a:pos x="0" y="0"/>
              </a:cxn>
              <a:cxn ang="0">
                <a:pos x="7253478" y="0"/>
              </a:cxn>
            </a:cxnLst>
            <a:rect l="0" t="0" r="r" b="b"/>
            <a:pathLst>
              <a:path w="7253605">
                <a:moveTo>
                  <a:pt x="0" y="0"/>
                </a:moveTo>
                <a:lnTo>
                  <a:pt x="7253478" y="0"/>
                </a:lnTo>
              </a:path>
            </a:pathLst>
          </a:custGeom>
          <a:noFill/>
          <a:ln w="25907">
            <a:solidFill>
              <a:srgbClr val="C2CDE1"/>
            </a:solidFill>
            <a:round/>
            <a:headEnd/>
            <a:tailEnd/>
          </a:ln>
        </p:spPr>
        <p:txBody>
          <a:bodyPr lIns="0" tIns="0" rIns="0" bIns="0"/>
          <a:lstStyle/>
          <a:p>
            <a:endParaRPr lang="en-IN"/>
          </a:p>
        </p:txBody>
      </p:sp>
      <p:sp>
        <p:nvSpPr>
          <p:cNvPr id="25608" name="object 8"/>
          <p:cNvSpPr>
            <a:spLocks/>
          </p:cNvSpPr>
          <p:nvPr/>
        </p:nvSpPr>
        <p:spPr bwMode="auto">
          <a:xfrm>
            <a:off x="1890713" y="4486275"/>
            <a:ext cx="7253287" cy="0"/>
          </a:xfrm>
          <a:custGeom>
            <a:avLst/>
            <a:gdLst/>
            <a:ahLst/>
            <a:cxnLst>
              <a:cxn ang="0">
                <a:pos x="0" y="0"/>
              </a:cxn>
              <a:cxn ang="0">
                <a:pos x="7253478" y="0"/>
              </a:cxn>
            </a:cxnLst>
            <a:rect l="0" t="0" r="r" b="b"/>
            <a:pathLst>
              <a:path w="7253605">
                <a:moveTo>
                  <a:pt x="0" y="0"/>
                </a:moveTo>
                <a:lnTo>
                  <a:pt x="7253478" y="0"/>
                </a:lnTo>
              </a:path>
            </a:pathLst>
          </a:custGeom>
          <a:noFill/>
          <a:ln w="25907">
            <a:solidFill>
              <a:srgbClr val="C2CDE1"/>
            </a:solidFill>
            <a:round/>
            <a:headEnd/>
            <a:tailEnd/>
          </a:ln>
        </p:spPr>
        <p:txBody>
          <a:bodyPr lIns="0" tIns="0" rIns="0" bIns="0"/>
          <a:lstStyle/>
          <a:p>
            <a:endParaRPr lang="en-IN"/>
          </a:p>
        </p:txBody>
      </p:sp>
      <p:sp>
        <p:nvSpPr>
          <p:cNvPr id="25609" name="object 9"/>
          <p:cNvSpPr>
            <a:spLocks/>
          </p:cNvSpPr>
          <p:nvPr/>
        </p:nvSpPr>
        <p:spPr bwMode="auto">
          <a:xfrm>
            <a:off x="1890713" y="5607050"/>
            <a:ext cx="7253287" cy="0"/>
          </a:xfrm>
          <a:custGeom>
            <a:avLst/>
            <a:gdLst/>
            <a:ahLst/>
            <a:cxnLst>
              <a:cxn ang="0">
                <a:pos x="0" y="0"/>
              </a:cxn>
              <a:cxn ang="0">
                <a:pos x="7253478" y="0"/>
              </a:cxn>
            </a:cxnLst>
            <a:rect l="0" t="0" r="r" b="b"/>
            <a:pathLst>
              <a:path w="7253605">
                <a:moveTo>
                  <a:pt x="0" y="0"/>
                </a:moveTo>
                <a:lnTo>
                  <a:pt x="7253478" y="0"/>
                </a:lnTo>
              </a:path>
            </a:pathLst>
          </a:custGeom>
          <a:noFill/>
          <a:ln w="25907">
            <a:solidFill>
              <a:srgbClr val="C2CDE1"/>
            </a:solidFill>
            <a:round/>
            <a:headEnd/>
            <a:tailEnd/>
          </a:ln>
        </p:spPr>
        <p:txBody>
          <a:bodyPr lIns="0" tIns="0" rIns="0" bIns="0"/>
          <a:lstStyle/>
          <a:p>
            <a:endParaRPr lang="en-IN"/>
          </a:p>
        </p:txBody>
      </p:sp>
      <p:sp>
        <p:nvSpPr>
          <p:cNvPr id="10" name="object 10"/>
          <p:cNvSpPr txBox="1"/>
          <p:nvPr/>
        </p:nvSpPr>
        <p:spPr>
          <a:xfrm>
            <a:off x="2105025" y="1273175"/>
            <a:ext cx="6448425" cy="4816475"/>
          </a:xfrm>
          <a:prstGeom prst="rect">
            <a:avLst/>
          </a:prstGeom>
        </p:spPr>
        <p:txBody>
          <a:bodyPr lIns="0" tIns="0" rIns="0" bIns="0">
            <a:spAutoFit/>
          </a:bodyPr>
          <a:lstStyle/>
          <a:p>
            <a:pPr marL="12700" fontAlgn="auto">
              <a:spcBef>
                <a:spcPts val="0"/>
              </a:spcBef>
              <a:spcAft>
                <a:spcPts val="0"/>
              </a:spcAft>
              <a:defRPr/>
            </a:pPr>
            <a:r>
              <a:rPr sz="2400" dirty="0">
                <a:solidFill>
                  <a:srgbClr val="006FC0"/>
                </a:solidFill>
                <a:latin typeface="Times New Roman"/>
                <a:cs typeface="Times New Roman"/>
              </a:rPr>
              <a:t>Stage of</a:t>
            </a:r>
            <a:r>
              <a:rPr sz="2400" spc="-5" dirty="0">
                <a:solidFill>
                  <a:srgbClr val="006FC0"/>
                </a:solidFill>
                <a:latin typeface="Times New Roman"/>
                <a:cs typeface="Times New Roman"/>
              </a:rPr>
              <a:t> </a:t>
            </a:r>
            <a:r>
              <a:rPr sz="2400" dirty="0">
                <a:solidFill>
                  <a:srgbClr val="006FC0"/>
                </a:solidFill>
                <a:latin typeface="Times New Roman"/>
                <a:cs typeface="Times New Roman"/>
              </a:rPr>
              <a:t>Publici</a:t>
            </a:r>
            <a:r>
              <a:rPr sz="2400" spc="5" dirty="0">
                <a:solidFill>
                  <a:srgbClr val="006FC0"/>
                </a:solidFill>
                <a:latin typeface="Times New Roman"/>
                <a:cs typeface="Times New Roman"/>
              </a:rPr>
              <a:t>t</a:t>
            </a:r>
            <a:r>
              <a:rPr sz="2400" dirty="0">
                <a:solidFill>
                  <a:srgbClr val="006FC0"/>
                </a:solidFill>
                <a:latin typeface="Times New Roman"/>
                <a:cs typeface="Times New Roman"/>
              </a:rPr>
              <a:t>y</a:t>
            </a:r>
            <a:endParaRPr sz="2400">
              <a:latin typeface="Times New Roman"/>
              <a:cs typeface="Times New Roman"/>
            </a:endParaRPr>
          </a:p>
          <a:p>
            <a:pPr fontAlgn="auto">
              <a:spcBef>
                <a:spcPts val="0"/>
              </a:spcBef>
              <a:spcAft>
                <a:spcPts val="0"/>
              </a:spcAft>
              <a:defRPr/>
            </a:pPr>
            <a:endParaRPr sz="2400">
              <a:latin typeface="Times New Roman"/>
              <a:cs typeface="Times New Roman"/>
            </a:endParaRPr>
          </a:p>
          <a:p>
            <a:pPr fontAlgn="auto">
              <a:spcBef>
                <a:spcPts val="30"/>
              </a:spcBef>
              <a:spcAft>
                <a:spcPts val="0"/>
              </a:spcAft>
              <a:defRPr/>
            </a:pPr>
            <a:endParaRPr sz="2750">
              <a:latin typeface="Times New Roman"/>
              <a:cs typeface="Times New Roman"/>
            </a:endParaRPr>
          </a:p>
          <a:p>
            <a:pPr marL="12700" fontAlgn="auto">
              <a:spcBef>
                <a:spcPts val="0"/>
              </a:spcBef>
              <a:spcAft>
                <a:spcPts val="0"/>
              </a:spcAft>
              <a:defRPr/>
            </a:pPr>
            <a:r>
              <a:rPr sz="2400" dirty="0">
                <a:solidFill>
                  <a:srgbClr val="006FC0"/>
                </a:solidFill>
                <a:latin typeface="Times New Roman"/>
                <a:cs typeface="Times New Roman"/>
              </a:rPr>
              <a:t>Stage of</a:t>
            </a:r>
            <a:r>
              <a:rPr sz="2400" spc="-5" dirty="0">
                <a:solidFill>
                  <a:srgbClr val="006FC0"/>
                </a:solidFill>
                <a:latin typeface="Times New Roman"/>
                <a:cs typeface="Times New Roman"/>
              </a:rPr>
              <a:t> </a:t>
            </a:r>
            <a:r>
              <a:rPr sz="2400" dirty="0">
                <a:solidFill>
                  <a:srgbClr val="006FC0"/>
                </a:solidFill>
                <a:latin typeface="Times New Roman"/>
                <a:cs typeface="Times New Roman"/>
              </a:rPr>
              <a:t>Education</a:t>
            </a:r>
            <a:endParaRPr sz="2400">
              <a:latin typeface="Times New Roman"/>
              <a:cs typeface="Times New Roman"/>
            </a:endParaRPr>
          </a:p>
          <a:p>
            <a:pPr fontAlgn="auto">
              <a:spcBef>
                <a:spcPts val="0"/>
              </a:spcBef>
              <a:spcAft>
                <a:spcPts val="0"/>
              </a:spcAft>
              <a:defRPr/>
            </a:pPr>
            <a:endParaRPr sz="2400">
              <a:latin typeface="Times New Roman"/>
              <a:cs typeface="Times New Roman"/>
            </a:endParaRPr>
          </a:p>
          <a:p>
            <a:pPr fontAlgn="auto">
              <a:spcBef>
                <a:spcPts val="28"/>
              </a:spcBef>
              <a:spcAft>
                <a:spcPts val="0"/>
              </a:spcAft>
              <a:defRPr/>
            </a:pPr>
            <a:endParaRPr sz="2750">
              <a:latin typeface="Times New Roman"/>
              <a:cs typeface="Times New Roman"/>
            </a:endParaRPr>
          </a:p>
          <a:p>
            <a:pPr marL="12700" fontAlgn="auto">
              <a:spcBef>
                <a:spcPts val="0"/>
              </a:spcBef>
              <a:spcAft>
                <a:spcPts val="0"/>
              </a:spcAft>
              <a:defRPr/>
            </a:pPr>
            <a:r>
              <a:rPr sz="2400" dirty="0">
                <a:solidFill>
                  <a:srgbClr val="006FC0"/>
                </a:solidFill>
                <a:latin typeface="Times New Roman"/>
                <a:cs typeface="Times New Roman"/>
              </a:rPr>
              <a:t>Stage</a:t>
            </a:r>
            <a:r>
              <a:rPr sz="2400" spc="-10" dirty="0">
                <a:solidFill>
                  <a:srgbClr val="006FC0"/>
                </a:solidFill>
                <a:latin typeface="Times New Roman"/>
                <a:cs typeface="Times New Roman"/>
              </a:rPr>
              <a:t> </a:t>
            </a:r>
            <a:r>
              <a:rPr sz="2400" dirty="0">
                <a:solidFill>
                  <a:srgbClr val="006FC0"/>
                </a:solidFill>
                <a:latin typeface="Times New Roman"/>
                <a:cs typeface="Times New Roman"/>
              </a:rPr>
              <a:t>of</a:t>
            </a:r>
            <a:r>
              <a:rPr sz="2400" spc="-130" dirty="0">
                <a:solidFill>
                  <a:srgbClr val="006FC0"/>
                </a:solidFill>
                <a:latin typeface="Times New Roman"/>
                <a:cs typeface="Times New Roman"/>
              </a:rPr>
              <a:t> </a:t>
            </a:r>
            <a:r>
              <a:rPr sz="2400" dirty="0">
                <a:solidFill>
                  <a:srgbClr val="006FC0"/>
                </a:solidFill>
                <a:latin typeface="Times New Roman"/>
                <a:cs typeface="Times New Roman"/>
              </a:rPr>
              <a:t>Atti</a:t>
            </a:r>
            <a:r>
              <a:rPr sz="2400" spc="5" dirty="0">
                <a:solidFill>
                  <a:srgbClr val="006FC0"/>
                </a:solidFill>
                <a:latin typeface="Times New Roman"/>
                <a:cs typeface="Times New Roman"/>
              </a:rPr>
              <a:t>t</a:t>
            </a:r>
            <a:r>
              <a:rPr sz="2400" dirty="0">
                <a:solidFill>
                  <a:srgbClr val="006FC0"/>
                </a:solidFill>
                <a:latin typeface="Times New Roman"/>
                <a:cs typeface="Times New Roman"/>
              </a:rPr>
              <a:t>ude</a:t>
            </a:r>
            <a:r>
              <a:rPr sz="2400" spc="-30" dirty="0">
                <a:solidFill>
                  <a:srgbClr val="006FC0"/>
                </a:solidFill>
                <a:latin typeface="Times New Roman"/>
                <a:cs typeface="Times New Roman"/>
              </a:rPr>
              <a:t> </a:t>
            </a:r>
            <a:r>
              <a:rPr sz="2400" dirty="0">
                <a:solidFill>
                  <a:srgbClr val="006FC0"/>
                </a:solidFill>
                <a:latin typeface="Times New Roman"/>
                <a:cs typeface="Times New Roman"/>
              </a:rPr>
              <a:t>change</a:t>
            </a:r>
            <a:endParaRPr sz="2400">
              <a:latin typeface="Times New Roman"/>
              <a:cs typeface="Times New Roman"/>
            </a:endParaRPr>
          </a:p>
          <a:p>
            <a:pPr fontAlgn="auto">
              <a:spcBef>
                <a:spcPts val="0"/>
              </a:spcBef>
              <a:spcAft>
                <a:spcPts val="0"/>
              </a:spcAft>
              <a:defRPr/>
            </a:pPr>
            <a:endParaRPr sz="2400">
              <a:latin typeface="Times New Roman"/>
              <a:cs typeface="Times New Roman"/>
            </a:endParaRPr>
          </a:p>
          <a:p>
            <a:pPr fontAlgn="auto">
              <a:spcBef>
                <a:spcPts val="30"/>
              </a:spcBef>
              <a:spcAft>
                <a:spcPts val="0"/>
              </a:spcAft>
              <a:defRPr/>
            </a:pPr>
            <a:endParaRPr sz="2750">
              <a:latin typeface="Times New Roman"/>
              <a:cs typeface="Times New Roman"/>
            </a:endParaRPr>
          </a:p>
          <a:p>
            <a:pPr marL="12700" fontAlgn="auto">
              <a:spcBef>
                <a:spcPts val="0"/>
              </a:spcBef>
              <a:spcAft>
                <a:spcPts val="0"/>
              </a:spcAft>
              <a:defRPr/>
            </a:pPr>
            <a:r>
              <a:rPr sz="2400" dirty="0">
                <a:solidFill>
                  <a:srgbClr val="006FC0"/>
                </a:solidFill>
                <a:latin typeface="Times New Roman"/>
                <a:cs typeface="Times New Roman"/>
              </a:rPr>
              <a:t>Stage of</a:t>
            </a:r>
            <a:r>
              <a:rPr sz="2400" spc="-5" dirty="0">
                <a:solidFill>
                  <a:srgbClr val="006FC0"/>
                </a:solidFill>
                <a:latin typeface="Times New Roman"/>
                <a:cs typeface="Times New Roman"/>
              </a:rPr>
              <a:t> </a:t>
            </a:r>
            <a:r>
              <a:rPr sz="2400" dirty="0">
                <a:solidFill>
                  <a:srgbClr val="006FC0"/>
                </a:solidFill>
                <a:latin typeface="Times New Roman"/>
                <a:cs typeface="Times New Roman"/>
              </a:rPr>
              <a:t>Mot</a:t>
            </a:r>
            <a:r>
              <a:rPr sz="2400" spc="5" dirty="0">
                <a:solidFill>
                  <a:srgbClr val="006FC0"/>
                </a:solidFill>
                <a:latin typeface="Times New Roman"/>
                <a:cs typeface="Times New Roman"/>
              </a:rPr>
              <a:t>i</a:t>
            </a:r>
            <a:r>
              <a:rPr sz="2400" dirty="0">
                <a:solidFill>
                  <a:srgbClr val="006FC0"/>
                </a:solidFill>
                <a:latin typeface="Times New Roman"/>
                <a:cs typeface="Times New Roman"/>
              </a:rPr>
              <a:t>vat</a:t>
            </a:r>
            <a:r>
              <a:rPr sz="2400" spc="5" dirty="0">
                <a:solidFill>
                  <a:srgbClr val="006FC0"/>
                </a:solidFill>
                <a:latin typeface="Times New Roman"/>
                <a:cs typeface="Times New Roman"/>
              </a:rPr>
              <a:t>i</a:t>
            </a:r>
            <a:r>
              <a:rPr sz="2400" dirty="0">
                <a:solidFill>
                  <a:srgbClr val="006FC0"/>
                </a:solidFill>
                <a:latin typeface="Times New Roman"/>
                <a:cs typeface="Times New Roman"/>
              </a:rPr>
              <a:t>on</a:t>
            </a:r>
            <a:r>
              <a:rPr sz="2400" spc="-25" dirty="0">
                <a:solidFill>
                  <a:srgbClr val="006FC0"/>
                </a:solidFill>
                <a:latin typeface="Times New Roman"/>
                <a:cs typeface="Times New Roman"/>
              </a:rPr>
              <a:t> </a:t>
            </a:r>
            <a:r>
              <a:rPr sz="2400" dirty="0">
                <a:solidFill>
                  <a:srgbClr val="006FC0"/>
                </a:solidFill>
                <a:latin typeface="Times New Roman"/>
                <a:cs typeface="Times New Roman"/>
              </a:rPr>
              <a:t>and</a:t>
            </a:r>
            <a:r>
              <a:rPr sz="2400" spc="-130" dirty="0">
                <a:solidFill>
                  <a:srgbClr val="006FC0"/>
                </a:solidFill>
                <a:latin typeface="Times New Roman"/>
                <a:cs typeface="Times New Roman"/>
              </a:rPr>
              <a:t> </a:t>
            </a:r>
            <a:r>
              <a:rPr sz="2400" dirty="0">
                <a:solidFill>
                  <a:srgbClr val="006FC0"/>
                </a:solidFill>
                <a:latin typeface="Times New Roman"/>
                <a:cs typeface="Times New Roman"/>
              </a:rPr>
              <a:t>Action</a:t>
            </a:r>
            <a:endParaRPr sz="2400">
              <a:latin typeface="Times New Roman"/>
              <a:cs typeface="Times New Roman"/>
            </a:endParaRPr>
          </a:p>
          <a:p>
            <a:pPr fontAlgn="auto">
              <a:spcBef>
                <a:spcPts val="0"/>
              </a:spcBef>
              <a:spcAft>
                <a:spcPts val="0"/>
              </a:spcAft>
              <a:defRPr/>
            </a:pPr>
            <a:endParaRPr sz="2400">
              <a:latin typeface="Times New Roman"/>
              <a:cs typeface="Times New Roman"/>
            </a:endParaRPr>
          </a:p>
          <a:p>
            <a:pPr fontAlgn="auto">
              <a:spcBef>
                <a:spcPts val="29"/>
              </a:spcBef>
              <a:spcAft>
                <a:spcPts val="0"/>
              </a:spcAft>
              <a:defRPr/>
            </a:pPr>
            <a:endParaRPr sz="2750">
              <a:latin typeface="Times New Roman"/>
              <a:cs typeface="Times New Roman"/>
            </a:endParaRPr>
          </a:p>
          <a:p>
            <a:pPr marL="12700" fontAlgn="auto">
              <a:spcBef>
                <a:spcPts val="0"/>
              </a:spcBef>
              <a:spcAft>
                <a:spcPts val="0"/>
              </a:spcAft>
              <a:defRPr/>
            </a:pPr>
            <a:r>
              <a:rPr sz="2400" dirty="0">
                <a:solidFill>
                  <a:srgbClr val="006FC0"/>
                </a:solidFill>
                <a:latin typeface="Times New Roman"/>
                <a:cs typeface="Times New Roman"/>
              </a:rPr>
              <a:t>Stage of</a:t>
            </a:r>
            <a:r>
              <a:rPr sz="2400" spc="-5" dirty="0">
                <a:solidFill>
                  <a:srgbClr val="006FC0"/>
                </a:solidFill>
                <a:latin typeface="Times New Roman"/>
                <a:cs typeface="Times New Roman"/>
              </a:rPr>
              <a:t> </a:t>
            </a:r>
            <a:r>
              <a:rPr sz="2400" dirty="0">
                <a:solidFill>
                  <a:srgbClr val="006FC0"/>
                </a:solidFill>
                <a:latin typeface="Times New Roman"/>
                <a:cs typeface="Times New Roman"/>
              </a:rPr>
              <a:t>Co</a:t>
            </a:r>
            <a:r>
              <a:rPr sz="2400" spc="-25" dirty="0">
                <a:solidFill>
                  <a:srgbClr val="006FC0"/>
                </a:solidFill>
                <a:latin typeface="Times New Roman"/>
                <a:cs typeface="Times New Roman"/>
              </a:rPr>
              <a:t>m</a:t>
            </a:r>
            <a:r>
              <a:rPr sz="2400" spc="-20" dirty="0">
                <a:solidFill>
                  <a:srgbClr val="006FC0"/>
                </a:solidFill>
                <a:latin typeface="Times New Roman"/>
                <a:cs typeface="Times New Roman"/>
              </a:rPr>
              <a:t>m</a:t>
            </a:r>
            <a:r>
              <a:rPr sz="2400" dirty="0">
                <a:solidFill>
                  <a:srgbClr val="006FC0"/>
                </a:solidFill>
                <a:latin typeface="Times New Roman"/>
                <a:cs typeface="Times New Roman"/>
              </a:rPr>
              <a:t>uni</a:t>
            </a:r>
            <a:r>
              <a:rPr sz="2400" spc="5" dirty="0">
                <a:solidFill>
                  <a:srgbClr val="006FC0"/>
                </a:solidFill>
                <a:latin typeface="Times New Roman"/>
                <a:cs typeface="Times New Roman"/>
              </a:rPr>
              <a:t>t</a:t>
            </a:r>
            <a:r>
              <a:rPr sz="2400" dirty="0">
                <a:solidFill>
                  <a:srgbClr val="006FC0"/>
                </a:solidFill>
                <a:latin typeface="Times New Roman"/>
                <a:cs typeface="Times New Roman"/>
              </a:rPr>
              <a:t>y</a:t>
            </a:r>
            <a:r>
              <a:rPr sz="2400" spc="-15" dirty="0">
                <a:solidFill>
                  <a:srgbClr val="006FC0"/>
                </a:solidFill>
                <a:latin typeface="Times New Roman"/>
                <a:cs typeface="Times New Roman"/>
              </a:rPr>
              <a:t> </a:t>
            </a:r>
            <a:r>
              <a:rPr sz="2400" spc="-90" dirty="0">
                <a:solidFill>
                  <a:srgbClr val="006FC0"/>
                </a:solidFill>
                <a:latin typeface="Times New Roman"/>
                <a:cs typeface="Times New Roman"/>
              </a:rPr>
              <a:t>T</a:t>
            </a:r>
            <a:r>
              <a:rPr sz="2400" dirty="0">
                <a:solidFill>
                  <a:srgbClr val="006FC0"/>
                </a:solidFill>
                <a:latin typeface="Times New Roman"/>
                <a:cs typeface="Times New Roman"/>
              </a:rPr>
              <a:t>ransfor</a:t>
            </a:r>
            <a:r>
              <a:rPr sz="2400" spc="-20" dirty="0">
                <a:solidFill>
                  <a:srgbClr val="006FC0"/>
                </a:solidFill>
                <a:latin typeface="Times New Roman"/>
                <a:cs typeface="Times New Roman"/>
              </a:rPr>
              <a:t>m</a:t>
            </a:r>
            <a:r>
              <a:rPr sz="2400" dirty="0">
                <a:solidFill>
                  <a:srgbClr val="006FC0"/>
                </a:solidFill>
                <a:latin typeface="Times New Roman"/>
                <a:cs typeface="Times New Roman"/>
              </a:rPr>
              <a:t>at</a:t>
            </a:r>
            <a:r>
              <a:rPr sz="2400" spc="5" dirty="0">
                <a:solidFill>
                  <a:srgbClr val="006FC0"/>
                </a:solidFill>
                <a:latin typeface="Times New Roman"/>
                <a:cs typeface="Times New Roman"/>
              </a:rPr>
              <a:t>i</a:t>
            </a:r>
            <a:r>
              <a:rPr sz="2400" dirty="0">
                <a:solidFill>
                  <a:srgbClr val="006FC0"/>
                </a:solidFill>
                <a:latin typeface="Times New Roman"/>
                <a:cs typeface="Times New Roman"/>
              </a:rPr>
              <a:t>on (soci</a:t>
            </a:r>
            <a:r>
              <a:rPr sz="2400" spc="5" dirty="0">
                <a:solidFill>
                  <a:srgbClr val="006FC0"/>
                </a:solidFill>
                <a:latin typeface="Times New Roman"/>
                <a:cs typeface="Times New Roman"/>
              </a:rPr>
              <a:t>a</a:t>
            </a:r>
            <a:r>
              <a:rPr sz="2400" dirty="0">
                <a:solidFill>
                  <a:srgbClr val="006FC0"/>
                </a:solidFill>
                <a:latin typeface="Times New Roman"/>
                <a:cs typeface="Times New Roman"/>
              </a:rPr>
              <a:t>l</a:t>
            </a:r>
            <a:r>
              <a:rPr sz="2400" spc="-20" dirty="0">
                <a:solidFill>
                  <a:srgbClr val="006FC0"/>
                </a:solidFill>
                <a:latin typeface="Times New Roman"/>
                <a:cs typeface="Times New Roman"/>
              </a:rPr>
              <a:t> </a:t>
            </a:r>
            <a:r>
              <a:rPr sz="2400" dirty="0">
                <a:solidFill>
                  <a:srgbClr val="006FC0"/>
                </a:solidFill>
                <a:latin typeface="Times New Roman"/>
                <a:cs typeface="Times New Roman"/>
              </a:rPr>
              <a:t>change)</a:t>
            </a:r>
            <a:endParaRPr sz="2400">
              <a:latin typeface="Times New Roman"/>
              <a:cs typeface="Times New Roman"/>
            </a:endParaRPr>
          </a:p>
        </p:txBody>
      </p:sp>
      <p:sp>
        <p:nvSpPr>
          <p:cNvPr id="25611" name="object 11"/>
          <p:cNvSpPr>
            <a:spLocks/>
          </p:cNvSpPr>
          <p:nvPr/>
        </p:nvSpPr>
        <p:spPr bwMode="auto">
          <a:xfrm>
            <a:off x="1890713" y="6729413"/>
            <a:ext cx="7253287" cy="0"/>
          </a:xfrm>
          <a:custGeom>
            <a:avLst/>
            <a:gdLst/>
            <a:ahLst/>
            <a:cxnLst>
              <a:cxn ang="0">
                <a:pos x="0" y="0"/>
              </a:cxn>
              <a:cxn ang="0">
                <a:pos x="7253478" y="0"/>
              </a:cxn>
            </a:cxnLst>
            <a:rect l="0" t="0" r="r" b="b"/>
            <a:pathLst>
              <a:path w="7253605">
                <a:moveTo>
                  <a:pt x="0" y="0"/>
                </a:moveTo>
                <a:lnTo>
                  <a:pt x="7253478" y="0"/>
                </a:lnTo>
              </a:path>
            </a:pathLst>
          </a:custGeom>
          <a:noFill/>
          <a:ln w="25907">
            <a:solidFill>
              <a:srgbClr val="C2CDE1"/>
            </a:solidFill>
            <a:round/>
            <a:headEnd/>
            <a:tailEnd/>
          </a:ln>
        </p:spPr>
        <p:txBody>
          <a:bodyPr lIns="0" tIns="0" rIns="0" bIns="0"/>
          <a:lstStyle/>
          <a:p>
            <a:endParaRPr lang="en-IN"/>
          </a:p>
        </p:txBody>
      </p:sp>
      <p:sp>
        <p:nvSpPr>
          <p:cNvPr id="12" name="object 12"/>
          <p:cNvSpPr>
            <a:spLocks noGrp="1"/>
          </p:cNvSpPr>
          <p:nvPr>
            <p:ph type="sldNum" sz="quarter" idx="12"/>
          </p:nvPr>
        </p:nvSpPr>
        <p:spPr/>
        <p:txBody>
          <a:bodyPr vert="horz" rtlCol="0"/>
          <a:lstStyle/>
          <a:p>
            <a:pPr marL="25400">
              <a:defRPr/>
            </a:pPr>
            <a:fld id="{49592B81-60CE-4C0F-AD25-A6ACF5A02E4C}" type="slidenum">
              <a:rPr/>
              <a:pPr marL="25400">
                <a:defRPr/>
              </a:pPr>
              <a:t>70</a:t>
            </a:fld>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97914" y="688086"/>
            <a:ext cx="7183120" cy="0"/>
          </a:xfrm>
          <a:custGeom>
            <a:avLst/>
            <a:gdLst/>
            <a:ahLst/>
            <a:cxnLst/>
            <a:rect l="l" t="t" r="r" b="b"/>
            <a:pathLst>
              <a:path w="7183120">
                <a:moveTo>
                  <a:pt x="0" y="0"/>
                </a:moveTo>
                <a:lnTo>
                  <a:pt x="7182611" y="0"/>
                </a:lnTo>
              </a:path>
            </a:pathLst>
          </a:custGeom>
          <a:ln w="53339">
            <a:solidFill>
              <a:srgbClr val="775F54"/>
            </a:solidFill>
          </a:ln>
        </p:spPr>
        <p:txBody>
          <a:bodyPr wrap="square" lIns="0" tIns="0" rIns="0" bIns="0" rtlCol="0"/>
          <a:lstStyle/>
          <a:p>
            <a:endParaRPr/>
          </a:p>
        </p:txBody>
      </p:sp>
      <p:sp>
        <p:nvSpPr>
          <p:cNvPr id="3" name="object 3"/>
          <p:cNvSpPr txBox="1">
            <a:spLocks noGrp="1"/>
          </p:cNvSpPr>
          <p:nvPr>
            <p:ph type="title"/>
          </p:nvPr>
        </p:nvSpPr>
        <p:spPr>
          <a:xfrm>
            <a:off x="1085494" y="87579"/>
            <a:ext cx="7208520" cy="635000"/>
          </a:xfrm>
          <a:prstGeom prst="rect">
            <a:avLst/>
          </a:prstGeom>
        </p:spPr>
        <p:txBody>
          <a:bodyPr vert="horz" wrap="square" lIns="0" tIns="12065" rIns="0" bIns="0" rtlCol="0">
            <a:spAutoFit/>
          </a:bodyPr>
          <a:lstStyle/>
          <a:p>
            <a:pPr marL="12700">
              <a:lnSpc>
                <a:spcPct val="100000"/>
              </a:lnSpc>
              <a:spcBef>
                <a:spcPts val="95"/>
              </a:spcBef>
            </a:pPr>
            <a:r>
              <a:rPr sz="4000" b="1" u="none" spc="-35" dirty="0">
                <a:latin typeface="Arial"/>
                <a:cs typeface="Arial"/>
              </a:rPr>
              <a:t>EDUCATIONAL </a:t>
            </a:r>
            <a:r>
              <a:rPr sz="4000" b="1" u="none" spc="-5" dirty="0">
                <a:latin typeface="Arial"/>
                <a:cs typeface="Arial"/>
              </a:rPr>
              <a:t>AIDS USED</a:t>
            </a:r>
            <a:r>
              <a:rPr sz="4000" b="1" u="none" spc="-204" dirty="0">
                <a:latin typeface="Arial"/>
                <a:cs typeface="Arial"/>
              </a:rPr>
              <a:t> </a:t>
            </a:r>
            <a:r>
              <a:rPr sz="4000" b="1" u="none" spc="-5" dirty="0">
                <a:latin typeface="Arial"/>
                <a:cs typeface="Arial"/>
              </a:rPr>
              <a:t>IN</a:t>
            </a:r>
            <a:endParaRPr sz="4000" dirty="0">
              <a:latin typeface="Arial"/>
              <a:cs typeface="Arial"/>
            </a:endParaRPr>
          </a:p>
        </p:txBody>
      </p:sp>
      <p:sp>
        <p:nvSpPr>
          <p:cNvPr id="4" name="object 4"/>
          <p:cNvSpPr/>
          <p:nvPr/>
        </p:nvSpPr>
        <p:spPr>
          <a:xfrm>
            <a:off x="2120519" y="1297686"/>
            <a:ext cx="5135880" cy="0"/>
          </a:xfrm>
          <a:custGeom>
            <a:avLst/>
            <a:gdLst/>
            <a:ahLst/>
            <a:cxnLst/>
            <a:rect l="l" t="t" r="r" b="b"/>
            <a:pathLst>
              <a:path w="5135880">
                <a:moveTo>
                  <a:pt x="0" y="0"/>
                </a:moveTo>
                <a:lnTo>
                  <a:pt x="5135880" y="0"/>
                </a:lnTo>
              </a:path>
            </a:pathLst>
          </a:custGeom>
          <a:ln w="53339">
            <a:solidFill>
              <a:srgbClr val="775F54"/>
            </a:solidFill>
          </a:ln>
        </p:spPr>
        <p:txBody>
          <a:bodyPr wrap="square" lIns="0" tIns="0" rIns="0" bIns="0" rtlCol="0"/>
          <a:lstStyle/>
          <a:p>
            <a:endParaRPr/>
          </a:p>
        </p:txBody>
      </p:sp>
      <p:sp>
        <p:nvSpPr>
          <p:cNvPr id="5" name="object 5"/>
          <p:cNvSpPr/>
          <p:nvPr/>
        </p:nvSpPr>
        <p:spPr>
          <a:xfrm>
            <a:off x="612648" y="1600200"/>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FFC000"/>
          </a:solidFill>
        </p:spPr>
        <p:txBody>
          <a:bodyPr wrap="square" lIns="0" tIns="0" rIns="0" bIns="0" rtlCol="0"/>
          <a:lstStyle/>
          <a:p>
            <a:endParaRPr/>
          </a:p>
        </p:txBody>
      </p:sp>
      <p:sp>
        <p:nvSpPr>
          <p:cNvPr id="6" name="object 6"/>
          <p:cNvSpPr txBox="1"/>
          <p:nvPr/>
        </p:nvSpPr>
        <p:spPr>
          <a:xfrm>
            <a:off x="691387" y="697737"/>
            <a:ext cx="7527925" cy="3870325"/>
          </a:xfrm>
          <a:prstGeom prst="rect">
            <a:avLst/>
          </a:prstGeom>
        </p:spPr>
        <p:txBody>
          <a:bodyPr vert="horz" wrap="square" lIns="0" tIns="12065" rIns="0" bIns="0" rtlCol="0">
            <a:spAutoFit/>
          </a:bodyPr>
          <a:lstStyle/>
          <a:p>
            <a:pPr marL="1429385">
              <a:lnSpc>
                <a:spcPct val="100000"/>
              </a:lnSpc>
              <a:spcBef>
                <a:spcPts val="95"/>
              </a:spcBef>
            </a:pPr>
            <a:r>
              <a:rPr sz="4000" b="1" spc="-55" dirty="0">
                <a:solidFill>
                  <a:srgbClr val="775F54"/>
                </a:solidFill>
                <a:latin typeface="Arial"/>
                <a:cs typeface="Arial"/>
              </a:rPr>
              <a:t>HEALTH</a:t>
            </a:r>
            <a:r>
              <a:rPr sz="4000" b="1" spc="5" dirty="0">
                <a:solidFill>
                  <a:srgbClr val="775F54"/>
                </a:solidFill>
                <a:latin typeface="Arial"/>
                <a:cs typeface="Arial"/>
              </a:rPr>
              <a:t> </a:t>
            </a:r>
            <a:r>
              <a:rPr sz="4000" b="1" spc="-40" dirty="0">
                <a:solidFill>
                  <a:srgbClr val="775F54"/>
                </a:solidFill>
                <a:latin typeface="Arial"/>
                <a:cs typeface="Arial"/>
              </a:rPr>
              <a:t>EDUCATION</a:t>
            </a:r>
            <a:endParaRPr sz="4000">
              <a:latin typeface="Arial"/>
              <a:cs typeface="Arial"/>
            </a:endParaRPr>
          </a:p>
          <a:p>
            <a:pPr marL="332740" marR="5080" indent="-320040">
              <a:lnSpc>
                <a:spcPct val="100000"/>
              </a:lnSpc>
              <a:spcBef>
                <a:spcPts val="2490"/>
              </a:spcBef>
              <a:buClr>
                <a:srgbClr val="DD8046"/>
              </a:buClr>
              <a:buSzPct val="60344"/>
              <a:buFont typeface="Wingdings"/>
              <a:buChar char=""/>
              <a:tabLst>
                <a:tab pos="333375" algn="l"/>
              </a:tabLst>
            </a:pPr>
            <a:r>
              <a:rPr sz="2900" dirty="0">
                <a:latin typeface="Arial"/>
                <a:cs typeface="Arial"/>
              </a:rPr>
              <a:t>The aids used for transmitting health  education are the main constituent of the  armamentarium of health education</a:t>
            </a:r>
            <a:r>
              <a:rPr sz="2900" spc="-175" dirty="0">
                <a:latin typeface="Arial"/>
                <a:cs typeface="Arial"/>
              </a:rPr>
              <a:t> </a:t>
            </a:r>
            <a:r>
              <a:rPr sz="2900" dirty="0">
                <a:latin typeface="Arial"/>
                <a:cs typeface="Arial"/>
              </a:rPr>
              <a:t>process</a:t>
            </a:r>
            <a:endParaRPr sz="2900">
              <a:latin typeface="Arial"/>
              <a:cs typeface="Arial"/>
            </a:endParaRPr>
          </a:p>
          <a:p>
            <a:pPr marL="332740" indent="-320040">
              <a:lnSpc>
                <a:spcPct val="100000"/>
              </a:lnSpc>
              <a:spcBef>
                <a:spcPts val="700"/>
              </a:spcBef>
              <a:buClr>
                <a:srgbClr val="DD8046"/>
              </a:buClr>
              <a:buSzPct val="60344"/>
              <a:buFont typeface="Wingdings"/>
              <a:buChar char=""/>
              <a:tabLst>
                <a:tab pos="333375" algn="l"/>
              </a:tabLst>
            </a:pPr>
            <a:r>
              <a:rPr sz="2900" dirty="0">
                <a:latin typeface="Arial"/>
                <a:cs typeface="Arial"/>
              </a:rPr>
              <a:t>1.Auditary</a:t>
            </a:r>
            <a:r>
              <a:rPr sz="2900" spc="-50" dirty="0">
                <a:latin typeface="Arial"/>
                <a:cs typeface="Arial"/>
              </a:rPr>
              <a:t> </a:t>
            </a:r>
            <a:r>
              <a:rPr sz="2900" dirty="0">
                <a:latin typeface="Arial"/>
                <a:cs typeface="Arial"/>
              </a:rPr>
              <a:t>aids</a:t>
            </a:r>
            <a:endParaRPr sz="2900">
              <a:latin typeface="Arial"/>
              <a:cs typeface="Arial"/>
            </a:endParaRPr>
          </a:p>
          <a:p>
            <a:pPr marL="332740" indent="-320040">
              <a:lnSpc>
                <a:spcPct val="100000"/>
              </a:lnSpc>
              <a:spcBef>
                <a:spcPts val="710"/>
              </a:spcBef>
              <a:buClr>
                <a:srgbClr val="DD8046"/>
              </a:buClr>
              <a:buSzPct val="60344"/>
              <a:buFont typeface="Wingdings"/>
              <a:buChar char=""/>
              <a:tabLst>
                <a:tab pos="333375" algn="l"/>
              </a:tabLst>
            </a:pPr>
            <a:r>
              <a:rPr sz="2900" spc="-5" dirty="0">
                <a:latin typeface="Arial"/>
                <a:cs typeface="Arial"/>
              </a:rPr>
              <a:t>2.Visual</a:t>
            </a:r>
            <a:r>
              <a:rPr sz="2900" spc="-30" dirty="0">
                <a:latin typeface="Arial"/>
                <a:cs typeface="Arial"/>
              </a:rPr>
              <a:t> </a:t>
            </a:r>
            <a:r>
              <a:rPr sz="2900" dirty="0">
                <a:latin typeface="Arial"/>
                <a:cs typeface="Arial"/>
              </a:rPr>
              <a:t>aids</a:t>
            </a:r>
            <a:endParaRPr sz="2900">
              <a:latin typeface="Arial"/>
              <a:cs typeface="Arial"/>
            </a:endParaRPr>
          </a:p>
          <a:p>
            <a:pPr marL="332740" indent="-320040">
              <a:lnSpc>
                <a:spcPct val="100000"/>
              </a:lnSpc>
              <a:spcBef>
                <a:spcPts val="695"/>
              </a:spcBef>
              <a:buClr>
                <a:srgbClr val="DD8046"/>
              </a:buClr>
              <a:buSzPct val="60344"/>
              <a:buFont typeface="Wingdings"/>
              <a:buChar char=""/>
              <a:tabLst>
                <a:tab pos="333375" algn="l"/>
              </a:tabLst>
            </a:pPr>
            <a:r>
              <a:rPr sz="2900" dirty="0">
                <a:latin typeface="Arial"/>
                <a:cs typeface="Arial"/>
              </a:rPr>
              <a:t>3.A combination of audi-visual</a:t>
            </a:r>
            <a:r>
              <a:rPr sz="2900" spc="-275" dirty="0">
                <a:latin typeface="Arial"/>
                <a:cs typeface="Arial"/>
              </a:rPr>
              <a:t> </a:t>
            </a:r>
            <a:r>
              <a:rPr sz="2900" dirty="0">
                <a:latin typeface="Arial"/>
                <a:cs typeface="Arial"/>
              </a:rPr>
              <a:t>aids</a:t>
            </a:r>
            <a:endParaRPr sz="2900">
              <a:latin typeface="Arial"/>
              <a:cs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0"/>
            <a:ext cx="4034408" cy="6858000"/>
          </a:xfrm>
          <a:custGeom>
            <a:avLst/>
            <a:gdLst/>
            <a:ahLst/>
            <a:cxnLst/>
            <a:rect l="l" t="t" r="r" b="b"/>
            <a:pathLst>
              <a:path w="3886200" h="4572000">
                <a:moveTo>
                  <a:pt x="0" y="4572000"/>
                </a:moveTo>
                <a:lnTo>
                  <a:pt x="3886200" y="4572000"/>
                </a:lnTo>
                <a:lnTo>
                  <a:pt x="3886200" y="0"/>
                </a:lnTo>
                <a:lnTo>
                  <a:pt x="0" y="0"/>
                </a:lnTo>
                <a:lnTo>
                  <a:pt x="0" y="4572000"/>
                </a:lnTo>
                <a:close/>
              </a:path>
            </a:pathLst>
          </a:custGeom>
          <a:solidFill>
            <a:srgbClr val="D0AE71"/>
          </a:solidFill>
        </p:spPr>
        <p:txBody>
          <a:bodyPr wrap="square" lIns="0" tIns="0" rIns="0" bIns="0" rtlCol="0"/>
          <a:lstStyle/>
          <a:p>
            <a:endParaRPr/>
          </a:p>
        </p:txBody>
      </p:sp>
      <p:sp>
        <p:nvSpPr>
          <p:cNvPr id="3" name="object 3"/>
          <p:cNvSpPr txBox="1"/>
          <p:nvPr/>
        </p:nvSpPr>
        <p:spPr>
          <a:xfrm>
            <a:off x="688340" y="0"/>
            <a:ext cx="3883660" cy="6032549"/>
          </a:xfrm>
          <a:prstGeom prst="rect">
            <a:avLst/>
          </a:prstGeom>
        </p:spPr>
        <p:txBody>
          <a:bodyPr vert="horz" wrap="square" lIns="0" tIns="36195" rIns="0" bIns="0" rtlCol="0">
            <a:spAutoFit/>
          </a:bodyPr>
          <a:lstStyle/>
          <a:p>
            <a:pPr marL="332740" indent="-320040" algn="ctr">
              <a:lnSpc>
                <a:spcPct val="100000"/>
              </a:lnSpc>
              <a:spcBef>
                <a:spcPts val="285"/>
              </a:spcBef>
              <a:buClr>
                <a:schemeClr val="tx1"/>
              </a:buClr>
              <a:buSzPct val="59090"/>
              <a:tabLst>
                <a:tab pos="332740" algn="l"/>
                <a:tab pos="333375" algn="l"/>
              </a:tabLst>
            </a:pPr>
            <a:r>
              <a:rPr sz="3200" b="1" spc="-15" dirty="0">
                <a:solidFill>
                  <a:srgbClr val="FF0000"/>
                </a:solidFill>
                <a:uFill>
                  <a:solidFill>
                    <a:srgbClr val="000000"/>
                  </a:solidFill>
                </a:uFill>
                <a:latin typeface="Times New Roman" pitchFamily="18" charset="0"/>
                <a:cs typeface="Times New Roman" pitchFamily="18" charset="0"/>
              </a:rPr>
              <a:t>AUDITORY</a:t>
            </a:r>
            <a:r>
              <a:rPr sz="3200" b="1" spc="-155" dirty="0">
                <a:solidFill>
                  <a:srgbClr val="FF0000"/>
                </a:solidFill>
                <a:uFill>
                  <a:solidFill>
                    <a:srgbClr val="000000"/>
                  </a:solidFill>
                </a:uFill>
                <a:latin typeface="Times New Roman" pitchFamily="18" charset="0"/>
                <a:cs typeface="Times New Roman" pitchFamily="18" charset="0"/>
              </a:rPr>
              <a:t> </a:t>
            </a:r>
            <a:r>
              <a:rPr sz="3200" b="1" spc="-5" dirty="0">
                <a:solidFill>
                  <a:srgbClr val="FF0000"/>
                </a:solidFill>
                <a:uFill>
                  <a:solidFill>
                    <a:srgbClr val="000000"/>
                  </a:solidFill>
                </a:uFill>
                <a:latin typeface="Times New Roman" pitchFamily="18" charset="0"/>
                <a:cs typeface="Times New Roman" pitchFamily="18" charset="0"/>
              </a:rPr>
              <a:t>AIDS</a:t>
            </a:r>
            <a:endParaRPr sz="3200" b="1" dirty="0">
              <a:solidFill>
                <a:srgbClr val="FF0000"/>
              </a:solidFill>
              <a:latin typeface="Times New Roman" pitchFamily="18" charset="0"/>
              <a:cs typeface="Times New Roman" pitchFamily="18" charset="0"/>
            </a:endParaRPr>
          </a:p>
          <a:p>
            <a:pPr marL="332740" marR="52705" indent="-320040">
              <a:lnSpc>
                <a:spcPct val="80000"/>
              </a:lnSpc>
              <a:spcBef>
                <a:spcPts val="71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Based on the principles of  sound, electricity and  magnetism</a:t>
            </a:r>
            <a:endParaRPr sz="2800" dirty="0">
              <a:latin typeface="Times New Roman" pitchFamily="18" charset="0"/>
              <a:cs typeface="Times New Roman" pitchFamily="18" charset="0"/>
            </a:endParaRPr>
          </a:p>
          <a:p>
            <a:pPr marL="332740" marR="5080" indent="-320040">
              <a:lnSpc>
                <a:spcPct val="80000"/>
              </a:lnSpc>
              <a:spcBef>
                <a:spcPts val="695"/>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Useful in reproducing any  </a:t>
            </a:r>
            <a:r>
              <a:rPr sz="2800" dirty="0">
                <a:latin typeface="Times New Roman" pitchFamily="18" charset="0"/>
                <a:cs typeface="Times New Roman" pitchFamily="18" charset="0"/>
              </a:rPr>
              <a:t>kind </a:t>
            </a:r>
            <a:r>
              <a:rPr sz="2800" spc="-5" dirty="0">
                <a:latin typeface="Times New Roman" pitchFamily="18" charset="0"/>
                <a:cs typeface="Times New Roman" pitchFamily="18" charset="0"/>
              </a:rPr>
              <a:t>of words </a:t>
            </a:r>
            <a:r>
              <a:rPr sz="2800" dirty="0">
                <a:latin typeface="Times New Roman" pitchFamily="18" charset="0"/>
                <a:cs typeface="Times New Roman" pitchFamily="18" charset="0"/>
              </a:rPr>
              <a:t>spoken </a:t>
            </a:r>
            <a:r>
              <a:rPr sz="2800" spc="-5" dirty="0">
                <a:latin typeface="Times New Roman" pitchFamily="18" charset="0"/>
                <a:cs typeface="Times New Roman" pitchFamily="18" charset="0"/>
              </a:rPr>
              <a:t>and  also helps in repeating the  same</a:t>
            </a:r>
            <a:endParaRPr sz="2800" dirty="0">
              <a:latin typeface="Times New Roman" pitchFamily="18" charset="0"/>
              <a:cs typeface="Times New Roman" pitchFamily="18" charset="0"/>
            </a:endParaRPr>
          </a:p>
          <a:p>
            <a:pPr marL="332740" indent="-320040">
              <a:lnSpc>
                <a:spcPct val="100000"/>
              </a:lnSpc>
              <a:spcBef>
                <a:spcPts val="17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Megaphones</a:t>
            </a:r>
            <a:endParaRPr sz="2800" dirty="0">
              <a:latin typeface="Times New Roman" pitchFamily="18" charset="0"/>
              <a:cs typeface="Times New Roman" pitchFamily="18" charset="0"/>
            </a:endParaRPr>
          </a:p>
          <a:p>
            <a:pPr marL="332740" indent="-320040">
              <a:lnSpc>
                <a:spcPct val="100000"/>
              </a:lnSpc>
              <a:spcBef>
                <a:spcPts val="18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Microphones</a:t>
            </a:r>
            <a:endParaRPr sz="2800" dirty="0">
              <a:latin typeface="Times New Roman" pitchFamily="18" charset="0"/>
              <a:cs typeface="Times New Roman" pitchFamily="18" charset="0"/>
            </a:endParaRPr>
          </a:p>
          <a:p>
            <a:pPr marL="332740" marR="81915" indent="-320040">
              <a:lnSpc>
                <a:spcPts val="2110"/>
              </a:lnSpc>
              <a:spcBef>
                <a:spcPts val="68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Gramophone records and  discs</a:t>
            </a:r>
            <a:endParaRPr sz="2800" dirty="0">
              <a:latin typeface="Times New Roman" pitchFamily="18" charset="0"/>
              <a:cs typeface="Times New Roman" pitchFamily="18" charset="0"/>
            </a:endParaRPr>
          </a:p>
          <a:p>
            <a:pPr marL="332740" indent="-320040">
              <a:lnSpc>
                <a:spcPct val="100000"/>
              </a:lnSpc>
              <a:spcBef>
                <a:spcPts val="190"/>
              </a:spcBef>
              <a:buClr>
                <a:schemeClr val="tx1"/>
              </a:buClr>
              <a:buSzPct val="59090"/>
              <a:buFont typeface="Wingdings" pitchFamily="2" charset="2"/>
              <a:buChar char="Ø"/>
              <a:tabLst>
                <a:tab pos="332740" algn="l"/>
                <a:tab pos="333375" algn="l"/>
              </a:tabLst>
            </a:pPr>
            <a:r>
              <a:rPr sz="2800" spc="-65" dirty="0">
                <a:latin typeface="Times New Roman" pitchFamily="18" charset="0"/>
                <a:cs typeface="Times New Roman" pitchFamily="18" charset="0"/>
              </a:rPr>
              <a:t>Tape</a:t>
            </a:r>
            <a:r>
              <a:rPr sz="2800" dirty="0">
                <a:latin typeface="Times New Roman" pitchFamily="18" charset="0"/>
                <a:cs typeface="Times New Roman" pitchFamily="18" charset="0"/>
              </a:rPr>
              <a:t> </a:t>
            </a:r>
            <a:r>
              <a:rPr sz="2800" spc="-5" dirty="0">
                <a:latin typeface="Times New Roman" pitchFamily="18" charset="0"/>
                <a:cs typeface="Times New Roman" pitchFamily="18" charset="0"/>
              </a:rPr>
              <a:t>records</a:t>
            </a:r>
            <a:endParaRPr sz="2800" dirty="0">
              <a:latin typeface="Times New Roman" pitchFamily="18" charset="0"/>
              <a:cs typeface="Times New Roman" pitchFamily="18" charset="0"/>
            </a:endParaRPr>
          </a:p>
          <a:p>
            <a:pPr marL="332740" indent="-320040">
              <a:lnSpc>
                <a:spcPct val="100000"/>
              </a:lnSpc>
              <a:spcBef>
                <a:spcPts val="18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Radios</a:t>
            </a:r>
            <a:endParaRPr sz="2800" dirty="0">
              <a:latin typeface="Times New Roman" pitchFamily="18" charset="0"/>
              <a:cs typeface="Times New Roman" pitchFamily="18" charset="0"/>
            </a:endParaRPr>
          </a:p>
          <a:p>
            <a:pPr marL="332740" indent="-320040">
              <a:lnSpc>
                <a:spcPct val="100000"/>
              </a:lnSpc>
              <a:spcBef>
                <a:spcPts val="17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Sound</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amplifiers</a:t>
            </a:r>
            <a:endParaRPr sz="2800" dirty="0">
              <a:latin typeface="Times New Roman" pitchFamily="18" charset="0"/>
              <a:cs typeface="Times New Roman" pitchFamily="18" charset="0"/>
            </a:endParaRPr>
          </a:p>
        </p:txBody>
      </p:sp>
      <p:sp>
        <p:nvSpPr>
          <p:cNvPr id="4" name="object 4"/>
          <p:cNvSpPr/>
          <p:nvPr/>
        </p:nvSpPr>
        <p:spPr>
          <a:xfrm>
            <a:off x="5350905" y="2149335"/>
            <a:ext cx="2747453" cy="347046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1387" y="1534326"/>
            <a:ext cx="6507480" cy="3506088"/>
          </a:xfrm>
          <a:prstGeom prst="rect">
            <a:avLst/>
          </a:prstGeom>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sz="3200" b="1" spc="-5" dirty="0">
                <a:solidFill>
                  <a:srgbClr val="FF0000"/>
                </a:solidFill>
                <a:uFill>
                  <a:solidFill>
                    <a:srgbClr val="000000"/>
                  </a:solidFill>
                </a:uFill>
                <a:latin typeface="Times New Roman" pitchFamily="18" charset="0"/>
                <a:cs typeface="Times New Roman" pitchFamily="18" charset="0"/>
              </a:rPr>
              <a:t>VISUAL</a:t>
            </a:r>
            <a:r>
              <a:rPr sz="3200" b="1" spc="-270" dirty="0">
                <a:solidFill>
                  <a:srgbClr val="FF0000"/>
                </a:solidFill>
                <a:uFill>
                  <a:solidFill>
                    <a:srgbClr val="000000"/>
                  </a:solidFill>
                </a:uFill>
                <a:latin typeface="Times New Roman" pitchFamily="18" charset="0"/>
                <a:cs typeface="Times New Roman" pitchFamily="18" charset="0"/>
              </a:rPr>
              <a:t> </a:t>
            </a:r>
            <a:r>
              <a:rPr sz="3200" b="1" dirty="0">
                <a:solidFill>
                  <a:srgbClr val="FF0000"/>
                </a:solidFill>
                <a:uFill>
                  <a:solidFill>
                    <a:srgbClr val="000000"/>
                  </a:solidFill>
                </a:uFill>
                <a:latin typeface="Times New Roman" pitchFamily="18" charset="0"/>
                <a:cs typeface="Times New Roman" pitchFamily="18" charset="0"/>
              </a:rPr>
              <a:t>AIDS</a:t>
            </a:r>
            <a:endParaRPr sz="3200" b="1" dirty="0">
              <a:solidFill>
                <a:srgbClr val="FF0000"/>
              </a:solidFill>
              <a:latin typeface="Times New Roman" pitchFamily="18" charset="0"/>
              <a:cs typeface="Times New Roman" pitchFamily="18" charset="0"/>
            </a:endParaRPr>
          </a:p>
          <a:p>
            <a:pPr marL="33274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Based on the principles of</a:t>
            </a:r>
            <a:r>
              <a:rPr sz="3200" spc="-125" dirty="0">
                <a:latin typeface="Times New Roman" pitchFamily="18" charset="0"/>
                <a:cs typeface="Times New Roman" pitchFamily="18" charset="0"/>
              </a:rPr>
              <a:t> </a:t>
            </a:r>
            <a:r>
              <a:rPr sz="3200" dirty="0">
                <a:latin typeface="Times New Roman" pitchFamily="18" charset="0"/>
                <a:cs typeface="Times New Roman" pitchFamily="18" charset="0"/>
              </a:rPr>
              <a:t>projection</a:t>
            </a:r>
          </a:p>
          <a:p>
            <a:pPr marL="332740"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Helps individuals to understand</a:t>
            </a:r>
            <a:r>
              <a:rPr sz="3200" spc="-145" dirty="0">
                <a:latin typeface="Times New Roman" pitchFamily="18" charset="0"/>
                <a:cs typeface="Times New Roman" pitchFamily="18" charset="0"/>
              </a:rPr>
              <a:t> </a:t>
            </a:r>
            <a:r>
              <a:rPr sz="3200" dirty="0">
                <a:latin typeface="Times New Roman" pitchFamily="18" charset="0"/>
                <a:cs typeface="Times New Roman" pitchFamily="18" charset="0"/>
              </a:rPr>
              <a:t>better</a:t>
            </a:r>
          </a:p>
          <a:p>
            <a:pPr marL="33274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It is of 2</a:t>
            </a:r>
            <a:r>
              <a:rPr sz="3200" spc="-70" dirty="0">
                <a:latin typeface="Times New Roman" pitchFamily="18" charset="0"/>
                <a:cs typeface="Times New Roman" pitchFamily="18" charset="0"/>
              </a:rPr>
              <a:t> </a:t>
            </a:r>
            <a:r>
              <a:rPr sz="3200" dirty="0">
                <a:latin typeface="Times New Roman" pitchFamily="18" charset="0"/>
                <a:cs typeface="Times New Roman" pitchFamily="18" charset="0"/>
              </a:rPr>
              <a:t>types</a:t>
            </a:r>
          </a:p>
          <a:p>
            <a:pPr marL="332740" indent="-320040">
              <a:lnSpc>
                <a:spcPct val="100000"/>
              </a:lnSpc>
              <a:spcBef>
                <a:spcPts val="69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1.projected</a:t>
            </a:r>
            <a:r>
              <a:rPr sz="3200" spc="-50" dirty="0">
                <a:latin typeface="Times New Roman" pitchFamily="18" charset="0"/>
                <a:cs typeface="Times New Roman" pitchFamily="18" charset="0"/>
              </a:rPr>
              <a:t> </a:t>
            </a:r>
            <a:r>
              <a:rPr sz="3200" dirty="0">
                <a:latin typeface="Times New Roman" pitchFamily="18" charset="0"/>
                <a:cs typeface="Times New Roman" pitchFamily="18" charset="0"/>
              </a:rPr>
              <a:t>aids</a:t>
            </a:r>
          </a:p>
          <a:p>
            <a:pPr marL="332740" indent="-320040">
              <a:lnSpc>
                <a:spcPct val="100000"/>
              </a:lnSpc>
              <a:spcBef>
                <a:spcPts val="71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2.non-projected</a:t>
            </a:r>
            <a:r>
              <a:rPr sz="3200" spc="-45" dirty="0">
                <a:latin typeface="Times New Roman" pitchFamily="18" charset="0"/>
                <a:cs typeface="Times New Roman" pitchFamily="18" charset="0"/>
              </a:rPr>
              <a:t> </a:t>
            </a:r>
            <a:r>
              <a:rPr sz="3200" dirty="0">
                <a:latin typeface="Times New Roman" pitchFamily="18" charset="0"/>
                <a:cs typeface="Times New Roman" pitchFamily="18" charset="0"/>
              </a:rPr>
              <a:t>aids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47116" y="1557527"/>
            <a:ext cx="4012691" cy="469849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8640" y="1440180"/>
            <a:ext cx="4166616" cy="5221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10362" y="908720"/>
            <a:ext cx="3961638" cy="5949280"/>
          </a:xfrm>
          <a:custGeom>
            <a:avLst/>
            <a:gdLst/>
            <a:ahLst/>
            <a:cxnLst/>
            <a:rect l="l" t="t" r="r" b="b"/>
            <a:pathLst>
              <a:path w="3886200" h="4572000">
                <a:moveTo>
                  <a:pt x="0" y="4572000"/>
                </a:moveTo>
                <a:lnTo>
                  <a:pt x="3886200" y="4572000"/>
                </a:lnTo>
                <a:lnTo>
                  <a:pt x="3886200" y="0"/>
                </a:lnTo>
                <a:lnTo>
                  <a:pt x="0" y="0"/>
                </a:lnTo>
                <a:lnTo>
                  <a:pt x="0" y="4572000"/>
                </a:lnTo>
                <a:close/>
              </a:path>
            </a:pathLst>
          </a:custGeom>
          <a:solidFill>
            <a:srgbClr val="93B6D2"/>
          </a:solidFill>
        </p:spPr>
        <p:txBody>
          <a:bodyPr wrap="square" lIns="0" tIns="0" rIns="0" bIns="0" rtlCol="0"/>
          <a:lstStyle/>
          <a:p>
            <a:endParaRPr/>
          </a:p>
        </p:txBody>
      </p:sp>
      <p:sp>
        <p:nvSpPr>
          <p:cNvPr id="5" name="object 5"/>
          <p:cNvSpPr/>
          <p:nvPr/>
        </p:nvSpPr>
        <p:spPr>
          <a:xfrm>
            <a:off x="586740" y="836712"/>
            <a:ext cx="4129276" cy="5349585"/>
          </a:xfrm>
          <a:custGeom>
            <a:avLst/>
            <a:gdLst/>
            <a:ahLst/>
            <a:cxnLst/>
            <a:rect l="l" t="t" r="r" b="b"/>
            <a:pathLst>
              <a:path w="3933825" h="4619625">
                <a:moveTo>
                  <a:pt x="3909822" y="0"/>
                </a:moveTo>
                <a:lnTo>
                  <a:pt x="23621" y="0"/>
                </a:lnTo>
                <a:lnTo>
                  <a:pt x="14428" y="1851"/>
                </a:lnTo>
                <a:lnTo>
                  <a:pt x="6919" y="6905"/>
                </a:lnTo>
                <a:lnTo>
                  <a:pt x="1856" y="14412"/>
                </a:lnTo>
                <a:lnTo>
                  <a:pt x="0" y="23622"/>
                </a:lnTo>
                <a:lnTo>
                  <a:pt x="0" y="4595622"/>
                </a:lnTo>
                <a:lnTo>
                  <a:pt x="1856" y="4604815"/>
                </a:lnTo>
                <a:lnTo>
                  <a:pt x="6919" y="4612324"/>
                </a:lnTo>
                <a:lnTo>
                  <a:pt x="14428" y="4617387"/>
                </a:lnTo>
                <a:lnTo>
                  <a:pt x="23621" y="4619244"/>
                </a:lnTo>
                <a:lnTo>
                  <a:pt x="3909822" y="4619244"/>
                </a:lnTo>
                <a:lnTo>
                  <a:pt x="3919031" y="4617387"/>
                </a:lnTo>
                <a:lnTo>
                  <a:pt x="3926538" y="4612324"/>
                </a:lnTo>
                <a:lnTo>
                  <a:pt x="3931592" y="4604815"/>
                </a:lnTo>
                <a:lnTo>
                  <a:pt x="3931858" y="4603496"/>
                </a:lnTo>
                <a:lnTo>
                  <a:pt x="19278" y="4603496"/>
                </a:lnTo>
                <a:lnTo>
                  <a:pt x="15747" y="4599965"/>
                </a:lnTo>
                <a:lnTo>
                  <a:pt x="15747" y="19303"/>
                </a:lnTo>
                <a:lnTo>
                  <a:pt x="19278" y="15748"/>
                </a:lnTo>
                <a:lnTo>
                  <a:pt x="3931861" y="15748"/>
                </a:lnTo>
                <a:lnTo>
                  <a:pt x="3931592" y="14412"/>
                </a:lnTo>
                <a:lnTo>
                  <a:pt x="3926538" y="6905"/>
                </a:lnTo>
                <a:lnTo>
                  <a:pt x="3919031" y="1851"/>
                </a:lnTo>
                <a:lnTo>
                  <a:pt x="3909822" y="0"/>
                </a:lnTo>
                <a:close/>
              </a:path>
              <a:path w="3933825" h="4619625">
                <a:moveTo>
                  <a:pt x="3931861" y="15748"/>
                </a:moveTo>
                <a:lnTo>
                  <a:pt x="3914140" y="15748"/>
                </a:lnTo>
                <a:lnTo>
                  <a:pt x="3917696" y="19303"/>
                </a:lnTo>
                <a:lnTo>
                  <a:pt x="3917696" y="4599965"/>
                </a:lnTo>
                <a:lnTo>
                  <a:pt x="3914140" y="4603496"/>
                </a:lnTo>
                <a:lnTo>
                  <a:pt x="3931858" y="4603496"/>
                </a:lnTo>
                <a:lnTo>
                  <a:pt x="3933444" y="4595622"/>
                </a:lnTo>
                <a:lnTo>
                  <a:pt x="3933444" y="23622"/>
                </a:lnTo>
                <a:lnTo>
                  <a:pt x="3931861" y="15748"/>
                </a:lnTo>
                <a:close/>
              </a:path>
              <a:path w="3933825" h="4619625">
                <a:moveTo>
                  <a:pt x="3901948" y="31495"/>
                </a:moveTo>
                <a:lnTo>
                  <a:pt x="31495" y="31495"/>
                </a:lnTo>
                <a:lnTo>
                  <a:pt x="31495" y="4587748"/>
                </a:lnTo>
                <a:lnTo>
                  <a:pt x="3901948" y="4587748"/>
                </a:lnTo>
                <a:lnTo>
                  <a:pt x="3901948" y="4572000"/>
                </a:lnTo>
                <a:lnTo>
                  <a:pt x="47243" y="4572000"/>
                </a:lnTo>
                <a:lnTo>
                  <a:pt x="47243" y="47243"/>
                </a:lnTo>
                <a:lnTo>
                  <a:pt x="3901948" y="47243"/>
                </a:lnTo>
                <a:lnTo>
                  <a:pt x="3901948" y="31495"/>
                </a:lnTo>
                <a:close/>
              </a:path>
              <a:path w="3933825" h="4619625">
                <a:moveTo>
                  <a:pt x="3901948" y="47243"/>
                </a:moveTo>
                <a:lnTo>
                  <a:pt x="3886200" y="47243"/>
                </a:lnTo>
                <a:lnTo>
                  <a:pt x="3886200" y="4572000"/>
                </a:lnTo>
                <a:lnTo>
                  <a:pt x="3901948" y="4572000"/>
                </a:lnTo>
                <a:lnTo>
                  <a:pt x="3901948" y="47243"/>
                </a:lnTo>
                <a:close/>
              </a:path>
            </a:pathLst>
          </a:custGeom>
          <a:solidFill>
            <a:srgbClr val="FFFFFF"/>
          </a:solidFill>
        </p:spPr>
        <p:txBody>
          <a:bodyPr wrap="square" lIns="0" tIns="0" rIns="0" bIns="0" rtlCol="0"/>
          <a:lstStyle/>
          <a:p>
            <a:endParaRPr/>
          </a:p>
        </p:txBody>
      </p:sp>
      <p:sp>
        <p:nvSpPr>
          <p:cNvPr id="6" name="object 6"/>
          <p:cNvSpPr/>
          <p:nvPr/>
        </p:nvSpPr>
        <p:spPr>
          <a:xfrm>
            <a:off x="1021080" y="1935479"/>
            <a:ext cx="2171700" cy="0"/>
          </a:xfrm>
          <a:custGeom>
            <a:avLst/>
            <a:gdLst/>
            <a:ahLst/>
            <a:cxnLst/>
            <a:rect l="l" t="t" r="r" b="b"/>
            <a:pathLst>
              <a:path w="2171700">
                <a:moveTo>
                  <a:pt x="0" y="0"/>
                </a:moveTo>
                <a:lnTo>
                  <a:pt x="2171700" y="0"/>
                </a:lnTo>
              </a:path>
            </a:pathLst>
          </a:custGeom>
          <a:ln w="24384">
            <a:solidFill>
              <a:srgbClr val="FFFFFF"/>
            </a:solidFill>
          </a:ln>
        </p:spPr>
        <p:txBody>
          <a:bodyPr wrap="square" lIns="0" tIns="0" rIns="0" bIns="0" rtlCol="0"/>
          <a:lstStyle/>
          <a:p>
            <a:endParaRPr/>
          </a:p>
        </p:txBody>
      </p:sp>
      <p:sp>
        <p:nvSpPr>
          <p:cNvPr id="7" name="object 7"/>
          <p:cNvSpPr txBox="1"/>
          <p:nvPr/>
        </p:nvSpPr>
        <p:spPr>
          <a:xfrm>
            <a:off x="688340" y="908720"/>
            <a:ext cx="3811651" cy="5716437"/>
          </a:xfrm>
          <a:prstGeom prst="rect">
            <a:avLst/>
          </a:prstGeom>
        </p:spPr>
        <p:txBody>
          <a:bodyPr vert="horz" wrap="square" lIns="0" tIns="12700" rIns="0" bIns="0" rtlCol="0">
            <a:spAutoFit/>
          </a:bodyPr>
          <a:lstStyle/>
          <a:p>
            <a:pPr marL="332740" indent="-320040" algn="ctr">
              <a:lnSpc>
                <a:spcPct val="100000"/>
              </a:lnSpc>
              <a:spcBef>
                <a:spcPts val="100"/>
              </a:spcBef>
              <a:buClr>
                <a:srgbClr val="DD8046"/>
              </a:buClr>
              <a:buSzPct val="59259"/>
              <a:tabLst>
                <a:tab pos="332740" algn="l"/>
                <a:tab pos="333375" algn="l"/>
              </a:tabLst>
            </a:pPr>
            <a:r>
              <a:rPr lang="en-IN" sz="2700" b="1" dirty="0" smtClean="0">
                <a:solidFill>
                  <a:srgbClr val="FF0000"/>
                </a:solidFill>
                <a:latin typeface="Times New Roman" pitchFamily="18" charset="0"/>
                <a:cs typeface="Times New Roman" pitchFamily="18" charset="0"/>
              </a:rPr>
              <a:t>PROJECTED</a:t>
            </a:r>
            <a:r>
              <a:rPr lang="en-IN" sz="2700" b="1" spc="-35" dirty="0" smtClean="0">
                <a:solidFill>
                  <a:srgbClr val="FF0000"/>
                </a:solidFill>
                <a:latin typeface="Times New Roman" pitchFamily="18" charset="0"/>
                <a:cs typeface="Times New Roman" pitchFamily="18" charset="0"/>
              </a:rPr>
              <a:t> </a:t>
            </a:r>
            <a:r>
              <a:rPr lang="en-IN" sz="2700" b="1" dirty="0" smtClean="0">
                <a:solidFill>
                  <a:srgbClr val="FF0000"/>
                </a:solidFill>
                <a:latin typeface="Times New Roman" pitchFamily="18" charset="0"/>
                <a:cs typeface="Times New Roman" pitchFamily="18" charset="0"/>
              </a:rPr>
              <a:t>AIDS</a:t>
            </a:r>
          </a:p>
          <a:p>
            <a:pPr marL="332740" marR="5080" indent="-320040">
              <a:lnSpc>
                <a:spcPct val="80000"/>
              </a:lnSpc>
              <a:spcBef>
                <a:spcPts val="700"/>
              </a:spcBef>
              <a:buClr>
                <a:schemeClr val="tx1"/>
              </a:buClr>
              <a:buSzPct val="59259"/>
              <a:buFont typeface="Wingdings" pitchFamily="2" charset="2"/>
              <a:buChar char="Ø"/>
              <a:tabLst>
                <a:tab pos="332740" algn="l"/>
                <a:tab pos="333375" algn="l"/>
              </a:tabLst>
            </a:pPr>
            <a:r>
              <a:rPr sz="3200" spc="-5" dirty="0" smtClean="0">
                <a:solidFill>
                  <a:srgbClr val="FFFFFF"/>
                </a:solidFill>
                <a:latin typeface="Times New Roman" pitchFamily="18" charset="0"/>
                <a:cs typeface="Times New Roman" pitchFamily="18" charset="0"/>
              </a:rPr>
              <a:t>Needs </a:t>
            </a:r>
            <a:r>
              <a:rPr sz="3200" dirty="0">
                <a:solidFill>
                  <a:srgbClr val="FFFFFF"/>
                </a:solidFill>
                <a:latin typeface="Times New Roman" pitchFamily="18" charset="0"/>
                <a:cs typeface="Times New Roman" pitchFamily="18" charset="0"/>
              </a:rPr>
              <a:t>projection</a:t>
            </a:r>
            <a:r>
              <a:rPr sz="3200" spc="-90"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from  </a:t>
            </a:r>
            <a:r>
              <a:rPr sz="3200" spc="-5" dirty="0" smtClean="0">
                <a:solidFill>
                  <a:srgbClr val="FFFFFF"/>
                </a:solidFill>
                <a:latin typeface="Times New Roman" pitchFamily="18" charset="0"/>
                <a:cs typeface="Times New Roman" pitchFamily="18" charset="0"/>
              </a:rPr>
              <a:t>a source on </a:t>
            </a:r>
            <a:r>
              <a:rPr sz="3200" dirty="0" smtClean="0">
                <a:solidFill>
                  <a:srgbClr val="FFFFFF"/>
                </a:solidFill>
                <a:latin typeface="Times New Roman" pitchFamily="18" charset="0"/>
                <a:cs typeface="Times New Roman" pitchFamily="18" charset="0"/>
              </a:rPr>
              <a:t>to the  screen</a:t>
            </a:r>
            <a:endParaRPr sz="3200" dirty="0">
              <a:latin typeface="Times New Roman" pitchFamily="18" charset="0"/>
              <a:cs typeface="Times New Roman" pitchFamily="18" charset="0"/>
            </a:endParaRP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5" dirty="0">
                <a:solidFill>
                  <a:srgbClr val="FFFFFF"/>
                </a:solidFill>
                <a:latin typeface="Times New Roman" pitchFamily="18" charset="0"/>
                <a:cs typeface="Times New Roman" pitchFamily="18" charset="0"/>
              </a:rPr>
              <a:t>Films </a:t>
            </a:r>
            <a:r>
              <a:rPr sz="3200" dirty="0">
                <a:solidFill>
                  <a:srgbClr val="FFFFFF"/>
                </a:solidFill>
                <a:latin typeface="Times New Roman" pitchFamily="18" charset="0"/>
                <a:cs typeface="Times New Roman" pitchFamily="18" charset="0"/>
              </a:rPr>
              <a:t>or</a:t>
            </a:r>
            <a:r>
              <a:rPr sz="3200" spc="-1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cinemas</a:t>
            </a:r>
            <a:endParaRPr sz="3200" dirty="0">
              <a:latin typeface="Times New Roman" pitchFamily="18" charset="0"/>
              <a:cs typeface="Times New Roman" pitchFamily="18" charset="0"/>
            </a:endParaRPr>
          </a:p>
          <a:p>
            <a:pPr marL="332740" indent="-320040">
              <a:lnSpc>
                <a:spcPct val="100000"/>
              </a:lnSpc>
              <a:spcBef>
                <a:spcPts val="60"/>
              </a:spcBef>
              <a:buClr>
                <a:schemeClr val="tx1"/>
              </a:buClr>
              <a:buSzPct val="59259"/>
              <a:buFont typeface="Wingdings" pitchFamily="2" charset="2"/>
              <a:buChar char="Ø"/>
              <a:tabLst>
                <a:tab pos="332740" algn="l"/>
                <a:tab pos="333375" algn="l"/>
              </a:tabLst>
            </a:pPr>
            <a:r>
              <a:rPr sz="3200" dirty="0">
                <a:solidFill>
                  <a:srgbClr val="FFFFFF"/>
                </a:solidFill>
                <a:latin typeface="Times New Roman" pitchFamily="18" charset="0"/>
                <a:cs typeface="Times New Roman" pitchFamily="18" charset="0"/>
              </a:rPr>
              <a:t>Film</a:t>
            </a:r>
            <a:r>
              <a:rPr sz="3200" spc="-25"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stripes</a:t>
            </a:r>
            <a:endParaRPr sz="3200" dirty="0">
              <a:latin typeface="Times New Roman" pitchFamily="18" charset="0"/>
              <a:cs typeface="Times New Roman" pitchFamily="18" charset="0"/>
            </a:endParaRP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5" dirty="0">
                <a:solidFill>
                  <a:srgbClr val="FFFFFF"/>
                </a:solidFill>
                <a:latin typeface="Times New Roman" pitchFamily="18" charset="0"/>
                <a:cs typeface="Times New Roman" pitchFamily="18" charset="0"/>
              </a:rPr>
              <a:t>Slides</a:t>
            </a:r>
            <a:endParaRPr sz="3200" dirty="0">
              <a:latin typeface="Times New Roman" pitchFamily="18" charset="0"/>
              <a:cs typeface="Times New Roman" pitchFamily="18" charset="0"/>
            </a:endParaRPr>
          </a:p>
          <a:p>
            <a:pPr marL="332740" indent="-320040">
              <a:lnSpc>
                <a:spcPct val="100000"/>
              </a:lnSpc>
              <a:spcBef>
                <a:spcPts val="45"/>
              </a:spcBef>
              <a:buClr>
                <a:schemeClr val="tx1"/>
              </a:buClr>
              <a:buSzPct val="59259"/>
              <a:buFont typeface="Wingdings" pitchFamily="2" charset="2"/>
              <a:buChar char="Ø"/>
              <a:tabLst>
                <a:tab pos="332740" algn="l"/>
                <a:tab pos="333375" algn="l"/>
              </a:tabLst>
            </a:pPr>
            <a:r>
              <a:rPr sz="3200" dirty="0">
                <a:solidFill>
                  <a:srgbClr val="FFFFFF"/>
                </a:solidFill>
                <a:latin typeface="Times New Roman" pitchFamily="18" charset="0"/>
                <a:cs typeface="Times New Roman" pitchFamily="18" charset="0"/>
              </a:rPr>
              <a:t>Overhead</a:t>
            </a:r>
            <a:r>
              <a:rPr sz="3200" spc="-2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projectors</a:t>
            </a:r>
            <a:endParaRPr sz="3200" dirty="0">
              <a:latin typeface="Times New Roman" pitchFamily="18" charset="0"/>
              <a:cs typeface="Times New Roman" pitchFamily="18" charset="0"/>
            </a:endParaRPr>
          </a:p>
          <a:p>
            <a:pPr marL="332740" indent="-320040">
              <a:lnSpc>
                <a:spcPct val="100000"/>
              </a:lnSpc>
              <a:spcBef>
                <a:spcPts val="65"/>
              </a:spcBef>
              <a:buClr>
                <a:schemeClr val="tx1"/>
              </a:buClr>
              <a:buSzPct val="59259"/>
              <a:buFont typeface="Wingdings" pitchFamily="2" charset="2"/>
              <a:buChar char="Ø"/>
              <a:tabLst>
                <a:tab pos="332740" algn="l"/>
                <a:tab pos="333375" algn="l"/>
              </a:tabLst>
            </a:pPr>
            <a:r>
              <a:rPr sz="3200" spc="-10" dirty="0">
                <a:solidFill>
                  <a:srgbClr val="FFFFFF"/>
                </a:solidFill>
                <a:latin typeface="Times New Roman" pitchFamily="18" charset="0"/>
                <a:cs typeface="Times New Roman" pitchFamily="18" charset="0"/>
              </a:rPr>
              <a:t>Transparencies</a:t>
            </a:r>
            <a:endParaRPr sz="3200" dirty="0">
              <a:latin typeface="Times New Roman" pitchFamily="18" charset="0"/>
              <a:cs typeface="Times New Roman" pitchFamily="18" charset="0"/>
            </a:endParaRPr>
          </a:p>
          <a:p>
            <a:pPr marL="332740" indent="-320040">
              <a:lnSpc>
                <a:spcPct val="100000"/>
              </a:lnSpc>
              <a:spcBef>
                <a:spcPts val="45"/>
              </a:spcBef>
              <a:buClr>
                <a:schemeClr val="tx1"/>
              </a:buClr>
              <a:buSzPct val="59259"/>
              <a:buFont typeface="Wingdings" pitchFamily="2" charset="2"/>
              <a:buChar char="Ø"/>
              <a:tabLst>
                <a:tab pos="332740" algn="l"/>
                <a:tab pos="333375" algn="l"/>
              </a:tabLst>
            </a:pPr>
            <a:r>
              <a:rPr sz="3200" dirty="0">
                <a:solidFill>
                  <a:srgbClr val="FFFFFF"/>
                </a:solidFill>
                <a:latin typeface="Times New Roman" pitchFamily="18" charset="0"/>
                <a:cs typeface="Times New Roman" pitchFamily="18" charset="0"/>
              </a:rPr>
              <a:t>Bioscopes</a:t>
            </a:r>
            <a:endParaRPr sz="3200" dirty="0">
              <a:latin typeface="Times New Roman" pitchFamily="18" charset="0"/>
              <a:cs typeface="Times New Roman" pitchFamily="18" charset="0"/>
            </a:endParaRP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15" dirty="0">
                <a:solidFill>
                  <a:srgbClr val="FFFFFF"/>
                </a:solidFill>
                <a:latin typeface="Times New Roman" pitchFamily="18" charset="0"/>
                <a:cs typeface="Times New Roman" pitchFamily="18" charset="0"/>
              </a:rPr>
              <a:t>Video</a:t>
            </a:r>
            <a:r>
              <a:rPr sz="3200" spc="-25"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cassettes</a:t>
            </a:r>
            <a:endParaRPr sz="3200" dirty="0">
              <a:latin typeface="Times New Roman" pitchFamily="18" charset="0"/>
              <a:cs typeface="Times New Roman" pitchFamily="18" charset="0"/>
            </a:endParaRPr>
          </a:p>
          <a:p>
            <a:pPr marL="332740" indent="-320040">
              <a:lnSpc>
                <a:spcPct val="100000"/>
              </a:lnSpc>
              <a:spcBef>
                <a:spcPts val="60"/>
              </a:spcBef>
              <a:buClr>
                <a:schemeClr val="tx1"/>
              </a:buClr>
              <a:buSzPct val="59259"/>
              <a:buFont typeface="Wingdings" pitchFamily="2" charset="2"/>
              <a:buChar char="Ø"/>
              <a:tabLst>
                <a:tab pos="332740" algn="l"/>
                <a:tab pos="333375" algn="l"/>
              </a:tabLst>
            </a:pPr>
            <a:r>
              <a:rPr sz="3200" dirty="0">
                <a:solidFill>
                  <a:srgbClr val="FFFFFF"/>
                </a:solidFill>
                <a:latin typeface="Times New Roman" pitchFamily="18" charset="0"/>
                <a:cs typeface="Times New Roman" pitchFamily="18" charset="0"/>
              </a:rPr>
              <a:t>Silent</a:t>
            </a:r>
            <a:r>
              <a:rPr sz="3200" spc="-15"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films</a:t>
            </a:r>
            <a:endParaRPr sz="3200" dirty="0">
              <a:latin typeface="Times New Roman" pitchFamily="18" charset="0"/>
              <a:cs typeface="Times New Roman" pitchFamily="18" charset="0"/>
            </a:endParaRPr>
          </a:p>
        </p:txBody>
      </p:sp>
      <p:sp>
        <p:nvSpPr>
          <p:cNvPr id="8" name="object 8"/>
          <p:cNvSpPr/>
          <p:nvPr/>
        </p:nvSpPr>
        <p:spPr>
          <a:xfrm>
            <a:off x="4844796" y="2286000"/>
            <a:ext cx="3886200" cy="273710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1387" y="1534326"/>
            <a:ext cx="7937500" cy="3416320"/>
          </a:xfrm>
          <a:prstGeom prst="rect">
            <a:avLst/>
          </a:prstGeom>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lang="en-IN" sz="3200" b="1" dirty="0" smtClean="0">
                <a:solidFill>
                  <a:srgbClr val="FF0000"/>
                </a:solidFill>
                <a:uFill>
                  <a:solidFill>
                    <a:srgbClr val="000000"/>
                  </a:solidFill>
                </a:uFill>
                <a:latin typeface="Times New Roman" pitchFamily="18" charset="0"/>
                <a:cs typeface="Times New Roman" pitchFamily="18" charset="0"/>
              </a:rPr>
              <a:t>ADVANTAGES</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700"/>
              </a:spcBef>
              <a:buClr>
                <a:schemeClr val="tx1"/>
              </a:buClr>
              <a:buSzPct val="60344"/>
              <a:buFont typeface="Wingdings" pitchFamily="2" charset="2"/>
              <a:buChar char="Ø"/>
              <a:tabLst>
                <a:tab pos="333375" algn="l"/>
              </a:tabLst>
            </a:pPr>
            <a:r>
              <a:rPr lang="en-US" sz="3200" dirty="0" smtClean="0">
                <a:latin typeface="Times New Roman" pitchFamily="18" charset="0"/>
                <a:cs typeface="Times New Roman" pitchFamily="18" charset="0"/>
              </a:rPr>
              <a:t>R</a:t>
            </a:r>
            <a:r>
              <a:rPr sz="3200" dirty="0" smtClean="0">
                <a:latin typeface="Times New Roman" pitchFamily="18" charset="0"/>
                <a:cs typeface="Times New Roman" pitchFamily="18" charset="0"/>
              </a:rPr>
              <a:t>eal </a:t>
            </a:r>
            <a:r>
              <a:rPr sz="3200" dirty="0">
                <a:latin typeface="Times New Roman" pitchFamily="18" charset="0"/>
                <a:cs typeface="Times New Roman" pitchFamily="18" charset="0"/>
              </a:rPr>
              <a:t>life situations can be enacted in</a:t>
            </a:r>
            <a:r>
              <a:rPr sz="3200" spc="-145" dirty="0">
                <a:latin typeface="Times New Roman" pitchFamily="18" charset="0"/>
                <a:cs typeface="Times New Roman" pitchFamily="18" charset="0"/>
              </a:rPr>
              <a:t> </a:t>
            </a:r>
            <a:r>
              <a:rPr sz="3200" dirty="0">
                <a:latin typeface="Times New Roman" pitchFamily="18" charset="0"/>
                <a:cs typeface="Times New Roman" pitchFamily="18" charset="0"/>
              </a:rPr>
              <a:t>films</a:t>
            </a:r>
          </a:p>
          <a:p>
            <a:pPr marL="332740"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Self</a:t>
            </a:r>
            <a:r>
              <a:rPr sz="3200" spc="-20" dirty="0">
                <a:latin typeface="Times New Roman" pitchFamily="18" charset="0"/>
                <a:cs typeface="Times New Roman" pitchFamily="18" charset="0"/>
              </a:rPr>
              <a:t> </a:t>
            </a:r>
            <a:r>
              <a:rPr sz="3200" dirty="0">
                <a:latin typeface="Times New Roman" pitchFamily="18" charset="0"/>
                <a:cs typeface="Times New Roman" pitchFamily="18" charset="0"/>
              </a:rPr>
              <a:t>explanatory</a:t>
            </a:r>
          </a:p>
          <a:p>
            <a:pPr marL="332740" marR="508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Creates a special interest among the</a:t>
            </a:r>
            <a:r>
              <a:rPr sz="3200" spc="-175" dirty="0">
                <a:latin typeface="Times New Roman" pitchFamily="18" charset="0"/>
                <a:cs typeface="Times New Roman" pitchFamily="18" charset="0"/>
              </a:rPr>
              <a:t> </a:t>
            </a:r>
            <a:r>
              <a:rPr sz="3200" dirty="0">
                <a:latin typeface="Times New Roman" pitchFamily="18" charset="0"/>
                <a:cs typeface="Times New Roman" pitchFamily="18" charset="0"/>
              </a:rPr>
              <a:t>audience  to watch a</a:t>
            </a:r>
            <a:r>
              <a:rPr sz="3200" spc="-50" dirty="0">
                <a:latin typeface="Times New Roman" pitchFamily="18" charset="0"/>
                <a:cs typeface="Times New Roman" pitchFamily="18" charset="0"/>
              </a:rPr>
              <a:t> </a:t>
            </a:r>
            <a:r>
              <a:rPr sz="3200" dirty="0">
                <a:latin typeface="Times New Roman" pitchFamily="18" charset="0"/>
                <a:cs typeface="Times New Roman" pitchFamily="18" charset="0"/>
              </a:rPr>
              <a:t>film</a:t>
            </a:r>
          </a:p>
          <a:p>
            <a:pPr marL="332740" indent="-320040">
              <a:lnSpc>
                <a:spcPct val="100000"/>
              </a:lnSpc>
              <a:spcBef>
                <a:spcPts val="69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Situational </a:t>
            </a:r>
            <a:r>
              <a:rPr sz="3200" spc="-10" dirty="0">
                <a:latin typeface="Times New Roman" pitchFamily="18" charset="0"/>
                <a:cs typeface="Times New Roman" pitchFamily="18" charset="0"/>
              </a:rPr>
              <a:t>effects </a:t>
            </a:r>
            <a:r>
              <a:rPr sz="3200" dirty="0">
                <a:latin typeface="Times New Roman" pitchFamily="18" charset="0"/>
                <a:cs typeface="Times New Roman" pitchFamily="18" charset="0"/>
              </a:rPr>
              <a:t>can be shown in a</a:t>
            </a:r>
            <a:r>
              <a:rPr sz="3200" spc="-150" dirty="0">
                <a:latin typeface="Times New Roman" pitchFamily="18" charset="0"/>
                <a:cs typeface="Times New Roman" pitchFamily="18" charset="0"/>
              </a:rPr>
              <a:t> </a:t>
            </a:r>
            <a:r>
              <a:rPr sz="3200" dirty="0">
                <a:latin typeface="Times New Roman" pitchFamily="18" charset="0"/>
                <a:cs typeface="Times New Roman" pitchFamily="18" charset="0"/>
              </a:rPr>
              <a:t>film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60" y="0"/>
            <a:ext cx="4825734" cy="6669360"/>
          </a:xfrm>
          <a:custGeom>
            <a:avLst/>
            <a:gdLst/>
            <a:ahLst/>
            <a:cxnLst/>
            <a:rect l="l" t="t" r="r" b="b"/>
            <a:pathLst>
              <a:path w="3886200" h="4572000">
                <a:moveTo>
                  <a:pt x="0" y="4572000"/>
                </a:moveTo>
                <a:lnTo>
                  <a:pt x="3886200" y="4572000"/>
                </a:lnTo>
                <a:lnTo>
                  <a:pt x="3886200" y="0"/>
                </a:lnTo>
                <a:lnTo>
                  <a:pt x="0" y="0"/>
                </a:lnTo>
                <a:lnTo>
                  <a:pt x="0" y="4572000"/>
                </a:lnTo>
                <a:close/>
              </a:path>
            </a:pathLst>
          </a:custGeom>
          <a:solidFill>
            <a:srgbClr val="DD8046"/>
          </a:solidFill>
        </p:spPr>
        <p:txBody>
          <a:bodyPr wrap="square" lIns="0" tIns="0" rIns="0" bIns="0" rtlCol="0"/>
          <a:lstStyle/>
          <a:p>
            <a:endParaRPr/>
          </a:p>
        </p:txBody>
      </p:sp>
      <p:sp>
        <p:nvSpPr>
          <p:cNvPr id="3" name="object 3"/>
          <p:cNvSpPr/>
          <p:nvPr/>
        </p:nvSpPr>
        <p:spPr>
          <a:xfrm>
            <a:off x="610362" y="476672"/>
            <a:ext cx="4825734" cy="6120680"/>
          </a:xfrm>
          <a:custGeom>
            <a:avLst/>
            <a:gdLst/>
            <a:ahLst/>
            <a:cxnLst/>
            <a:rect l="l" t="t" r="r" b="b"/>
            <a:pathLst>
              <a:path w="3886200" h="4572000">
                <a:moveTo>
                  <a:pt x="0" y="4572000"/>
                </a:moveTo>
                <a:lnTo>
                  <a:pt x="3886200" y="4572000"/>
                </a:lnTo>
                <a:lnTo>
                  <a:pt x="3886200" y="0"/>
                </a:lnTo>
                <a:lnTo>
                  <a:pt x="0" y="0"/>
                </a:lnTo>
                <a:lnTo>
                  <a:pt x="0" y="4572000"/>
                </a:lnTo>
                <a:close/>
              </a:path>
            </a:pathLst>
          </a:custGeom>
          <a:ln w="19812">
            <a:solidFill>
              <a:srgbClr val="A15C31"/>
            </a:solidFill>
          </a:ln>
        </p:spPr>
        <p:txBody>
          <a:bodyPr wrap="square" lIns="0" tIns="0" rIns="0" bIns="0" rtlCol="0"/>
          <a:lstStyle/>
          <a:p>
            <a:endParaRPr/>
          </a:p>
        </p:txBody>
      </p:sp>
      <p:sp>
        <p:nvSpPr>
          <p:cNvPr id="4" name="object 4"/>
          <p:cNvSpPr txBox="1"/>
          <p:nvPr/>
        </p:nvSpPr>
        <p:spPr>
          <a:xfrm>
            <a:off x="688340" y="0"/>
            <a:ext cx="4675748" cy="6098208"/>
          </a:xfrm>
          <a:prstGeom prst="rect">
            <a:avLst/>
          </a:prstGeom>
        </p:spPr>
        <p:txBody>
          <a:bodyPr vert="horz" wrap="square" lIns="0" tIns="12065" rIns="0" bIns="0" rtlCol="0">
            <a:spAutoFit/>
          </a:bodyPr>
          <a:lstStyle/>
          <a:p>
            <a:pPr marL="332740" algn="ctr">
              <a:lnSpc>
                <a:spcPct val="100000"/>
              </a:lnSpc>
              <a:spcBef>
                <a:spcPts val="95"/>
              </a:spcBef>
            </a:pPr>
            <a:r>
              <a:rPr lang="en-IN" sz="3200" b="1" spc="-5" dirty="0" smtClean="0">
                <a:solidFill>
                  <a:srgbClr val="FF0000"/>
                </a:solidFill>
                <a:uFill>
                  <a:solidFill>
                    <a:srgbClr val="FFFFFF"/>
                  </a:solidFill>
                </a:uFill>
                <a:latin typeface="Times New Roman" pitchFamily="18" charset="0"/>
                <a:cs typeface="Times New Roman" pitchFamily="18" charset="0"/>
              </a:rPr>
              <a:t>NON PROJECTED</a:t>
            </a:r>
            <a:r>
              <a:rPr lang="en-IN" sz="3200" b="1" spc="-15" dirty="0" smtClean="0">
                <a:solidFill>
                  <a:srgbClr val="FF0000"/>
                </a:solidFill>
                <a:uFill>
                  <a:solidFill>
                    <a:srgbClr val="FFFFFF"/>
                  </a:solidFill>
                </a:uFill>
                <a:latin typeface="Times New Roman" pitchFamily="18" charset="0"/>
                <a:cs typeface="Times New Roman" pitchFamily="18" charset="0"/>
              </a:rPr>
              <a:t> </a:t>
            </a:r>
            <a:r>
              <a:rPr lang="en-IN" sz="3200" b="1" spc="-5" dirty="0" smtClean="0">
                <a:solidFill>
                  <a:srgbClr val="FF0000"/>
                </a:solidFill>
                <a:uFill>
                  <a:solidFill>
                    <a:srgbClr val="FFFFFF"/>
                  </a:solidFill>
                </a:uFill>
                <a:latin typeface="Times New Roman" pitchFamily="18" charset="0"/>
                <a:cs typeface="Times New Roman" pitchFamily="18" charset="0"/>
              </a:rPr>
              <a:t>AIDS</a:t>
            </a:r>
            <a:endParaRPr lang="en-IN" sz="3200" b="1" dirty="0" smtClean="0">
              <a:solidFill>
                <a:srgbClr val="FF0000"/>
              </a:solidFill>
              <a:latin typeface="Times New Roman" pitchFamily="18" charset="0"/>
              <a:cs typeface="Times New Roman" pitchFamily="18" charset="0"/>
            </a:endParaRPr>
          </a:p>
          <a:p>
            <a:pPr marL="332740" marR="480059">
              <a:lnSpc>
                <a:spcPts val="2400"/>
              </a:lnSpc>
              <a:spcBef>
                <a:spcPts val="680"/>
              </a:spcBef>
            </a:pPr>
            <a:r>
              <a:rPr sz="3200" spc="-5" dirty="0" smtClean="0">
                <a:solidFill>
                  <a:srgbClr val="FFFFFF"/>
                </a:solidFill>
                <a:latin typeface="Times New Roman" pitchFamily="18" charset="0"/>
                <a:cs typeface="Times New Roman" pitchFamily="18" charset="0"/>
              </a:rPr>
              <a:t>Do </a:t>
            </a:r>
            <a:r>
              <a:rPr sz="3200" spc="-5" dirty="0">
                <a:solidFill>
                  <a:srgbClr val="FFFFFF"/>
                </a:solidFill>
                <a:latin typeface="Times New Roman" pitchFamily="18" charset="0"/>
                <a:cs typeface="Times New Roman" pitchFamily="18" charset="0"/>
              </a:rPr>
              <a:t>not require</a:t>
            </a:r>
            <a:r>
              <a:rPr sz="3200" spc="-4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any  projection</a:t>
            </a:r>
            <a:endParaRPr sz="3200" dirty="0">
              <a:latin typeface="Times New Roman" pitchFamily="18" charset="0"/>
              <a:cs typeface="Times New Roman" pitchFamily="18" charset="0"/>
            </a:endParaRPr>
          </a:p>
          <a:p>
            <a:pPr marL="332740">
              <a:lnSpc>
                <a:spcPct val="100000"/>
              </a:lnSpc>
              <a:spcBef>
                <a:spcPts val="114"/>
              </a:spcBef>
            </a:pPr>
            <a:r>
              <a:rPr sz="3200" spc="-5" dirty="0">
                <a:solidFill>
                  <a:srgbClr val="FFFFFF"/>
                </a:solidFill>
                <a:latin typeface="Times New Roman" pitchFamily="18" charset="0"/>
                <a:cs typeface="Times New Roman" pitchFamily="18" charset="0"/>
              </a:rPr>
              <a:t>Black</a:t>
            </a:r>
            <a:r>
              <a:rPr sz="3200" spc="-10"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board</a:t>
            </a:r>
            <a:endParaRPr sz="3200" dirty="0">
              <a:latin typeface="Times New Roman" pitchFamily="18" charset="0"/>
              <a:cs typeface="Times New Roman" pitchFamily="18" charset="0"/>
            </a:endParaRPr>
          </a:p>
          <a:p>
            <a:pPr marL="332740" marR="461009">
              <a:lnSpc>
                <a:spcPts val="2400"/>
              </a:lnSpc>
              <a:spcBef>
                <a:spcPts val="690"/>
              </a:spcBef>
            </a:pPr>
            <a:r>
              <a:rPr sz="3200" spc="-5" dirty="0">
                <a:solidFill>
                  <a:srgbClr val="FFFFFF"/>
                </a:solidFill>
                <a:latin typeface="Times New Roman" pitchFamily="18" charset="0"/>
                <a:cs typeface="Times New Roman" pitchFamily="18" charset="0"/>
              </a:rPr>
              <a:t>Pictures, cartoons,  photographs</a:t>
            </a:r>
            <a:endParaRPr sz="3200" dirty="0">
              <a:latin typeface="Times New Roman" pitchFamily="18" charset="0"/>
              <a:cs typeface="Times New Roman" pitchFamily="18" charset="0"/>
            </a:endParaRPr>
          </a:p>
          <a:p>
            <a:pPr marL="332740" marR="5080">
              <a:lnSpc>
                <a:spcPct val="103200"/>
              </a:lnSpc>
              <a:spcBef>
                <a:spcPts val="20"/>
              </a:spcBef>
            </a:pPr>
            <a:r>
              <a:rPr sz="3200" spc="-5" dirty="0">
                <a:solidFill>
                  <a:srgbClr val="FFFFFF"/>
                </a:solidFill>
                <a:latin typeface="Times New Roman" pitchFamily="18" charset="0"/>
                <a:cs typeface="Times New Roman" pitchFamily="18" charset="0"/>
              </a:rPr>
              <a:t>Flip charts, flashcards  Flannel</a:t>
            </a:r>
            <a:r>
              <a:rPr sz="3200" spc="-1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boards</a:t>
            </a:r>
            <a:endParaRPr sz="3200" dirty="0">
              <a:latin typeface="Times New Roman" pitchFamily="18" charset="0"/>
              <a:cs typeface="Times New Roman" pitchFamily="18" charset="0"/>
            </a:endParaRPr>
          </a:p>
          <a:p>
            <a:pPr marL="332740" marR="356870">
              <a:lnSpc>
                <a:spcPct val="80000"/>
              </a:lnSpc>
              <a:spcBef>
                <a:spcPts val="710"/>
              </a:spcBef>
            </a:pPr>
            <a:r>
              <a:rPr sz="3200" spc="-5" dirty="0">
                <a:solidFill>
                  <a:srgbClr val="FFFFFF"/>
                </a:solidFill>
                <a:latin typeface="Times New Roman" pitchFamily="18" charset="0"/>
                <a:cs typeface="Times New Roman" pitchFamily="18" charset="0"/>
              </a:rPr>
              <a:t>Printed materials-  leaflets,</a:t>
            </a:r>
            <a:r>
              <a:rPr sz="3200" spc="-2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pamphlets,  folders, booklets,  brochures</a:t>
            </a:r>
            <a:endParaRPr sz="3200" dirty="0">
              <a:latin typeface="Times New Roman" pitchFamily="18" charset="0"/>
              <a:cs typeface="Times New Roman" pitchFamily="18" charset="0"/>
            </a:endParaRPr>
          </a:p>
          <a:p>
            <a:pPr marL="332740" indent="-320040">
              <a:lnSpc>
                <a:spcPct val="100000"/>
              </a:lnSpc>
              <a:spcBef>
                <a:spcPts val="95"/>
              </a:spcBef>
              <a:buClr>
                <a:srgbClr val="DD8046"/>
              </a:buClr>
              <a:buSzPct val="60000"/>
              <a:buFont typeface="Wingdings"/>
              <a:buChar char=""/>
              <a:tabLst>
                <a:tab pos="332740" algn="l"/>
                <a:tab pos="333375" algn="l"/>
              </a:tabLst>
            </a:pPr>
            <a:r>
              <a:rPr sz="3200" spc="-5" dirty="0">
                <a:solidFill>
                  <a:srgbClr val="FFFFFF"/>
                </a:solidFill>
                <a:latin typeface="Times New Roman" pitchFamily="18" charset="0"/>
                <a:cs typeface="Times New Roman" pitchFamily="18" charset="0"/>
              </a:rPr>
              <a:t>Models,</a:t>
            </a:r>
            <a:r>
              <a:rPr sz="3200" spc="-10"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specimens</a:t>
            </a:r>
            <a:endParaRPr sz="3200" dirty="0">
              <a:latin typeface="Times New Roman" pitchFamily="18" charset="0"/>
              <a:cs typeface="Times New Roman" pitchFamily="18" charset="0"/>
            </a:endParaRPr>
          </a:p>
        </p:txBody>
      </p:sp>
      <p:sp>
        <p:nvSpPr>
          <p:cNvPr id="5" name="object 5"/>
          <p:cNvSpPr/>
          <p:nvPr/>
        </p:nvSpPr>
        <p:spPr>
          <a:xfrm>
            <a:off x="5416296" y="2897632"/>
            <a:ext cx="2743200" cy="21463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5404" y="1575816"/>
            <a:ext cx="4814316" cy="51297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 y="548680"/>
            <a:ext cx="5436096" cy="597666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260649"/>
            <a:ext cx="5364088" cy="6336704"/>
          </a:xfrm>
          <a:custGeom>
            <a:avLst/>
            <a:gdLst/>
            <a:ahLst/>
            <a:cxnLst/>
            <a:rect l="l" t="t" r="r" b="b"/>
            <a:pathLst>
              <a:path w="4724400" h="5039995">
                <a:moveTo>
                  <a:pt x="0" y="5039868"/>
                </a:moveTo>
                <a:lnTo>
                  <a:pt x="4724400" y="5039868"/>
                </a:lnTo>
                <a:lnTo>
                  <a:pt x="4724400" y="0"/>
                </a:lnTo>
                <a:lnTo>
                  <a:pt x="0" y="0"/>
                </a:lnTo>
                <a:lnTo>
                  <a:pt x="0" y="5039868"/>
                </a:lnTo>
                <a:close/>
              </a:path>
            </a:pathLst>
          </a:custGeom>
          <a:solidFill>
            <a:srgbClr val="93B6D2"/>
          </a:solidFill>
        </p:spPr>
        <p:txBody>
          <a:bodyPr wrap="square" lIns="0" tIns="0" rIns="0" bIns="0" rtlCol="0"/>
          <a:lstStyle/>
          <a:p>
            <a:endParaRPr/>
          </a:p>
        </p:txBody>
      </p:sp>
      <p:sp>
        <p:nvSpPr>
          <p:cNvPr id="5" name="object 5"/>
          <p:cNvSpPr/>
          <p:nvPr/>
        </p:nvSpPr>
        <p:spPr>
          <a:xfrm>
            <a:off x="610362" y="188640"/>
            <a:ext cx="4753726" cy="6441649"/>
          </a:xfrm>
          <a:custGeom>
            <a:avLst/>
            <a:gdLst/>
            <a:ahLst/>
            <a:cxnLst/>
            <a:rect l="l" t="t" r="r" b="b"/>
            <a:pathLst>
              <a:path w="4724400" h="5039995">
                <a:moveTo>
                  <a:pt x="0" y="5039868"/>
                </a:moveTo>
                <a:lnTo>
                  <a:pt x="4724400" y="5039868"/>
                </a:lnTo>
                <a:lnTo>
                  <a:pt x="4724400" y="0"/>
                </a:lnTo>
                <a:lnTo>
                  <a:pt x="0" y="0"/>
                </a:lnTo>
                <a:lnTo>
                  <a:pt x="0" y="5039868"/>
                </a:lnTo>
                <a:close/>
              </a:path>
            </a:pathLst>
          </a:custGeom>
          <a:ln w="10668">
            <a:solidFill>
              <a:srgbClr val="93B6D2"/>
            </a:solidFill>
          </a:ln>
        </p:spPr>
        <p:txBody>
          <a:bodyPr wrap="square" lIns="0" tIns="0" rIns="0" bIns="0" rtlCol="0"/>
          <a:lstStyle/>
          <a:p>
            <a:endParaRPr/>
          </a:p>
        </p:txBody>
      </p:sp>
      <p:sp>
        <p:nvSpPr>
          <p:cNvPr id="6" name="object 6"/>
          <p:cNvSpPr txBox="1"/>
          <p:nvPr/>
        </p:nvSpPr>
        <p:spPr>
          <a:xfrm>
            <a:off x="0" y="188641"/>
            <a:ext cx="5436096" cy="5405454"/>
          </a:xfrm>
          <a:prstGeom prst="rect">
            <a:avLst/>
          </a:prstGeom>
        </p:spPr>
        <p:txBody>
          <a:bodyPr vert="horz" wrap="square" lIns="0" tIns="85725" rIns="0" bIns="0" rtlCol="0">
            <a:spAutoFit/>
          </a:bodyPr>
          <a:lstStyle/>
          <a:p>
            <a:pPr marL="332740" marR="185420" indent="-320040" algn="ctr">
              <a:lnSpc>
                <a:spcPts val="2400"/>
              </a:lnSpc>
              <a:spcBef>
                <a:spcPts val="675"/>
              </a:spcBef>
              <a:buClr>
                <a:schemeClr val="tx1"/>
              </a:buClr>
              <a:buSzPct val="60000"/>
              <a:tabLst>
                <a:tab pos="332740" algn="l"/>
                <a:tab pos="333375" algn="l"/>
              </a:tabLst>
            </a:pPr>
            <a:r>
              <a:rPr sz="3200" b="1" spc="-20" dirty="0">
                <a:solidFill>
                  <a:srgbClr val="FF0000"/>
                </a:solidFill>
                <a:uFill>
                  <a:solidFill>
                    <a:srgbClr val="FFFFFF"/>
                  </a:solidFill>
                </a:uFill>
                <a:latin typeface="Times New Roman" pitchFamily="18" charset="0"/>
                <a:cs typeface="Times New Roman" pitchFamily="18" charset="0"/>
              </a:rPr>
              <a:t>COMBINATION </a:t>
            </a:r>
            <a:r>
              <a:rPr sz="3200" b="1" spc="-5" dirty="0">
                <a:solidFill>
                  <a:srgbClr val="FF0000"/>
                </a:solidFill>
                <a:uFill>
                  <a:solidFill>
                    <a:srgbClr val="FFFFFF"/>
                  </a:solidFill>
                </a:uFill>
                <a:latin typeface="Times New Roman" pitchFamily="18" charset="0"/>
                <a:cs typeface="Times New Roman" pitchFamily="18" charset="0"/>
              </a:rPr>
              <a:t>OF</a:t>
            </a:r>
            <a:r>
              <a:rPr sz="3200" b="1" spc="-150" dirty="0">
                <a:solidFill>
                  <a:srgbClr val="FF0000"/>
                </a:solidFill>
                <a:uFill>
                  <a:solidFill>
                    <a:srgbClr val="FFFFFF"/>
                  </a:solidFill>
                </a:uFill>
                <a:latin typeface="Times New Roman" pitchFamily="18" charset="0"/>
                <a:cs typeface="Times New Roman" pitchFamily="18" charset="0"/>
              </a:rPr>
              <a:t> </a:t>
            </a:r>
            <a:r>
              <a:rPr sz="3200" b="1" spc="-5" dirty="0">
                <a:solidFill>
                  <a:srgbClr val="FF0000"/>
                </a:solidFill>
                <a:uFill>
                  <a:solidFill>
                    <a:srgbClr val="FFFFFF"/>
                  </a:solidFill>
                </a:uFill>
                <a:latin typeface="Times New Roman" pitchFamily="18" charset="0"/>
                <a:cs typeface="Times New Roman" pitchFamily="18" charset="0"/>
              </a:rPr>
              <a:t>AUDIO-  VISUAL</a:t>
            </a:r>
            <a:r>
              <a:rPr sz="3200" b="1" spc="-240" dirty="0">
                <a:solidFill>
                  <a:srgbClr val="FF0000"/>
                </a:solidFill>
                <a:uFill>
                  <a:solidFill>
                    <a:srgbClr val="FFFFFF"/>
                  </a:solidFill>
                </a:uFill>
                <a:latin typeface="Times New Roman" pitchFamily="18" charset="0"/>
                <a:cs typeface="Times New Roman" pitchFamily="18" charset="0"/>
              </a:rPr>
              <a:t> </a:t>
            </a:r>
            <a:r>
              <a:rPr sz="3200" b="1" spc="-5" dirty="0">
                <a:solidFill>
                  <a:srgbClr val="FF0000"/>
                </a:solidFill>
                <a:uFill>
                  <a:solidFill>
                    <a:srgbClr val="FFFFFF"/>
                  </a:solidFill>
                </a:uFill>
                <a:latin typeface="Times New Roman" pitchFamily="18" charset="0"/>
                <a:cs typeface="Times New Roman" pitchFamily="18" charset="0"/>
              </a:rPr>
              <a:t>AIDS</a:t>
            </a:r>
            <a:endParaRPr sz="3200" b="1" dirty="0">
              <a:solidFill>
                <a:srgbClr val="FF0000"/>
              </a:solidFill>
              <a:latin typeface="Times New Roman" pitchFamily="18" charset="0"/>
              <a:cs typeface="Times New Roman" pitchFamily="18" charset="0"/>
            </a:endParaRPr>
          </a:p>
          <a:p>
            <a:pPr marL="332740" marR="782955" indent="-320040">
              <a:lnSpc>
                <a:spcPts val="2400"/>
              </a:lnSpc>
              <a:spcBef>
                <a:spcPts val="700"/>
              </a:spcBef>
              <a:buClr>
                <a:schemeClr val="tx1"/>
              </a:buClr>
              <a:buSzPct val="60000"/>
              <a:buFont typeface="Wingdings" pitchFamily="2" charset="2"/>
              <a:buChar char="Ø"/>
              <a:tabLst>
                <a:tab pos="332740" algn="l"/>
                <a:tab pos="333375" algn="l"/>
              </a:tabLst>
            </a:pPr>
            <a:r>
              <a:rPr sz="3200" spc="-5" dirty="0">
                <a:solidFill>
                  <a:srgbClr val="FFFFFF"/>
                </a:solidFill>
                <a:latin typeface="Times New Roman" pitchFamily="18" charset="0"/>
                <a:cs typeface="Times New Roman" pitchFamily="18" charset="0"/>
              </a:rPr>
              <a:t>Sound and sight can</a:t>
            </a:r>
            <a:r>
              <a:rPr sz="3200" spc="-5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be  combined</a:t>
            </a:r>
            <a:r>
              <a:rPr sz="3200" spc="-10"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together</a:t>
            </a:r>
            <a:endParaRPr sz="3200" dirty="0">
              <a:latin typeface="Times New Roman" pitchFamily="18" charset="0"/>
              <a:cs typeface="Times New Roman" pitchFamily="18" charset="0"/>
            </a:endParaRPr>
          </a:p>
          <a:p>
            <a:pPr marL="332740" indent="-320040">
              <a:lnSpc>
                <a:spcPct val="100000"/>
              </a:lnSpc>
              <a:spcBef>
                <a:spcPts val="114"/>
              </a:spcBef>
              <a:buClr>
                <a:schemeClr val="tx1"/>
              </a:buClr>
              <a:buSzPct val="60000"/>
              <a:buFont typeface="Wingdings" pitchFamily="2" charset="2"/>
              <a:buChar char="Ø"/>
              <a:tabLst>
                <a:tab pos="332740" algn="l"/>
                <a:tab pos="333375" algn="l"/>
              </a:tabLst>
            </a:pPr>
            <a:r>
              <a:rPr sz="3200" spc="-30" dirty="0">
                <a:solidFill>
                  <a:srgbClr val="FFFFFF"/>
                </a:solidFill>
                <a:latin typeface="Times New Roman" pitchFamily="18" charset="0"/>
                <a:cs typeface="Times New Roman" pitchFamily="18" charset="0"/>
              </a:rPr>
              <a:t>Televisions</a:t>
            </a:r>
            <a:endParaRPr sz="3200" dirty="0">
              <a:latin typeface="Times New Roman" pitchFamily="18" charset="0"/>
              <a:cs typeface="Times New Roman" pitchFamily="18" charset="0"/>
            </a:endParaRPr>
          </a:p>
          <a:p>
            <a:pPr marL="332740" indent="-320040">
              <a:lnSpc>
                <a:spcPct val="100000"/>
              </a:lnSpc>
              <a:spcBef>
                <a:spcPts val="110"/>
              </a:spcBef>
              <a:buClr>
                <a:schemeClr val="tx1"/>
              </a:buClr>
              <a:buSzPct val="60000"/>
              <a:buFont typeface="Wingdings" pitchFamily="2" charset="2"/>
              <a:buChar char="Ø"/>
              <a:tabLst>
                <a:tab pos="332740" algn="l"/>
                <a:tab pos="333375" algn="l"/>
              </a:tabLst>
            </a:pPr>
            <a:r>
              <a:rPr sz="3200" spc="-75" dirty="0">
                <a:solidFill>
                  <a:srgbClr val="FFFFFF"/>
                </a:solidFill>
                <a:latin typeface="Times New Roman" pitchFamily="18" charset="0"/>
                <a:cs typeface="Times New Roman" pitchFamily="18" charset="0"/>
              </a:rPr>
              <a:t>Tape </a:t>
            </a:r>
            <a:r>
              <a:rPr sz="3200" spc="-5" dirty="0">
                <a:solidFill>
                  <a:srgbClr val="FFFFFF"/>
                </a:solidFill>
                <a:latin typeface="Times New Roman" pitchFamily="18" charset="0"/>
                <a:cs typeface="Times New Roman" pitchFamily="18" charset="0"/>
              </a:rPr>
              <a:t>and slide</a:t>
            </a:r>
            <a:r>
              <a:rPr sz="3200" spc="45"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combinations</a:t>
            </a:r>
            <a:endParaRPr sz="3200" dirty="0">
              <a:latin typeface="Times New Roman" pitchFamily="18" charset="0"/>
              <a:cs typeface="Times New Roman" pitchFamily="18" charset="0"/>
            </a:endParaRPr>
          </a:p>
          <a:p>
            <a:pPr marL="332740" marR="311150" indent="-320040">
              <a:lnSpc>
                <a:spcPts val="2400"/>
              </a:lnSpc>
              <a:spcBef>
                <a:spcPts val="680"/>
              </a:spcBef>
              <a:buClr>
                <a:schemeClr val="tx1"/>
              </a:buClr>
              <a:buSzPct val="60000"/>
              <a:buFont typeface="Wingdings" pitchFamily="2" charset="2"/>
              <a:buChar char="Ø"/>
              <a:tabLst>
                <a:tab pos="332740" algn="l"/>
                <a:tab pos="333375" algn="l"/>
              </a:tabLst>
            </a:pPr>
            <a:r>
              <a:rPr sz="3200" spc="-15" dirty="0">
                <a:solidFill>
                  <a:srgbClr val="FFFFFF"/>
                </a:solidFill>
                <a:latin typeface="Times New Roman" pitchFamily="18" charset="0"/>
                <a:cs typeface="Times New Roman" pitchFamily="18" charset="0"/>
              </a:rPr>
              <a:t>Video </a:t>
            </a:r>
            <a:r>
              <a:rPr sz="3200" spc="-5" dirty="0">
                <a:solidFill>
                  <a:srgbClr val="FFFFFF"/>
                </a:solidFill>
                <a:latin typeface="Times New Roman" pitchFamily="18" charset="0"/>
                <a:cs typeface="Times New Roman" pitchFamily="18" charset="0"/>
              </a:rPr>
              <a:t>cassette players </a:t>
            </a:r>
            <a:r>
              <a:rPr sz="3200" dirty="0">
                <a:solidFill>
                  <a:srgbClr val="FFFFFF"/>
                </a:solidFill>
                <a:latin typeface="Times New Roman" pitchFamily="18" charset="0"/>
                <a:cs typeface="Times New Roman" pitchFamily="18" charset="0"/>
              </a:rPr>
              <a:t>and  </a:t>
            </a:r>
            <a:r>
              <a:rPr sz="3200" spc="-5" dirty="0">
                <a:solidFill>
                  <a:srgbClr val="FFFFFF"/>
                </a:solidFill>
                <a:latin typeface="Times New Roman" pitchFamily="18" charset="0"/>
                <a:cs typeface="Times New Roman" pitchFamily="18" charset="0"/>
              </a:rPr>
              <a:t>records</a:t>
            </a:r>
            <a:endParaRPr sz="3200" dirty="0">
              <a:latin typeface="Times New Roman" pitchFamily="18" charset="0"/>
              <a:cs typeface="Times New Roman" pitchFamily="18" charset="0"/>
            </a:endParaRPr>
          </a:p>
          <a:p>
            <a:pPr marL="332740" indent="-320040">
              <a:lnSpc>
                <a:spcPct val="100000"/>
              </a:lnSpc>
              <a:spcBef>
                <a:spcPts val="114"/>
              </a:spcBef>
              <a:buClr>
                <a:schemeClr val="tx1"/>
              </a:buClr>
              <a:buSzPct val="60000"/>
              <a:buFont typeface="Wingdings" pitchFamily="2" charset="2"/>
              <a:buChar char="Ø"/>
              <a:tabLst>
                <a:tab pos="332740" algn="l"/>
                <a:tab pos="333375" algn="l"/>
              </a:tabLst>
            </a:pPr>
            <a:r>
              <a:rPr sz="3200" spc="-5" dirty="0">
                <a:solidFill>
                  <a:srgbClr val="FFFFFF"/>
                </a:solidFill>
                <a:latin typeface="Times New Roman" pitchFamily="18" charset="0"/>
                <a:cs typeface="Times New Roman" pitchFamily="18" charset="0"/>
              </a:rPr>
              <a:t>Motion pictures or</a:t>
            </a:r>
            <a:r>
              <a:rPr sz="3200" spc="30"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cinemas</a:t>
            </a:r>
            <a:endParaRPr sz="3200" dirty="0">
              <a:latin typeface="Times New Roman" pitchFamily="18" charset="0"/>
              <a:cs typeface="Times New Roman" pitchFamily="18" charset="0"/>
            </a:endParaRPr>
          </a:p>
          <a:p>
            <a:pPr marL="332740" indent="-320040">
              <a:lnSpc>
                <a:spcPct val="100000"/>
              </a:lnSpc>
              <a:spcBef>
                <a:spcPts val="110"/>
              </a:spcBef>
              <a:buClr>
                <a:schemeClr val="tx1"/>
              </a:buClr>
              <a:buSzPct val="60000"/>
              <a:buFont typeface="Wingdings" pitchFamily="2" charset="2"/>
              <a:buChar char="Ø"/>
              <a:tabLst>
                <a:tab pos="332740" algn="l"/>
                <a:tab pos="333375" algn="l"/>
              </a:tabLst>
            </a:pPr>
            <a:r>
              <a:rPr sz="3200" spc="-5" dirty="0">
                <a:solidFill>
                  <a:srgbClr val="FFFFFF"/>
                </a:solidFill>
                <a:latin typeface="Times New Roman" pitchFamily="18" charset="0"/>
                <a:cs typeface="Times New Roman" pitchFamily="18" charset="0"/>
              </a:rPr>
              <a:t>Multimedia</a:t>
            </a:r>
            <a:r>
              <a:rPr sz="3200" spc="10"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computers</a:t>
            </a:r>
            <a:endParaRPr sz="3200" dirty="0">
              <a:latin typeface="Times New Roman" pitchFamily="18" charset="0"/>
              <a:cs typeface="Times New Roman" pitchFamily="18" charset="0"/>
            </a:endParaRPr>
          </a:p>
          <a:p>
            <a:pPr marL="332740" marR="5080" indent="-320040" algn="just">
              <a:lnSpc>
                <a:spcPct val="80000"/>
              </a:lnSpc>
              <a:spcBef>
                <a:spcPts val="695"/>
              </a:spcBef>
              <a:buClr>
                <a:schemeClr val="tx1"/>
              </a:buClr>
              <a:buSzPct val="60000"/>
              <a:buFont typeface="Wingdings" pitchFamily="2" charset="2"/>
              <a:buChar char="Ø"/>
              <a:tabLst>
                <a:tab pos="333375" algn="l"/>
              </a:tabLst>
            </a:pPr>
            <a:r>
              <a:rPr sz="3200" spc="-5" dirty="0">
                <a:solidFill>
                  <a:srgbClr val="FFFFFF"/>
                </a:solidFill>
                <a:latin typeface="Times New Roman" pitchFamily="18" charset="0"/>
                <a:cs typeface="Times New Roman" pitchFamily="18" charset="0"/>
              </a:rPr>
              <a:t>These also include traditional  media-folk dance, folk songs,  puppet shows,</a:t>
            </a:r>
            <a:r>
              <a:rPr sz="3200" dirty="0">
                <a:solidFill>
                  <a:srgbClr val="FFFFFF"/>
                </a:solidFill>
                <a:latin typeface="Times New Roman" pitchFamily="18" charset="0"/>
                <a:cs typeface="Times New Roman" pitchFamily="18" charset="0"/>
              </a:rPr>
              <a:t> </a:t>
            </a:r>
            <a:r>
              <a:rPr sz="3200" spc="-5" dirty="0">
                <a:solidFill>
                  <a:srgbClr val="FFFFFF"/>
                </a:solidFill>
                <a:latin typeface="Times New Roman" pitchFamily="18" charset="0"/>
                <a:cs typeface="Times New Roman" pitchFamily="18" charset="0"/>
              </a:rPr>
              <a:t>dramas</a:t>
            </a:r>
            <a:endParaRPr sz="3200" dirty="0">
              <a:latin typeface="Times New Roman" pitchFamily="18" charset="0"/>
              <a:cs typeface="Times New Roman" pitchFamily="18" charset="0"/>
            </a:endParaRPr>
          </a:p>
        </p:txBody>
      </p:sp>
      <p:sp>
        <p:nvSpPr>
          <p:cNvPr id="7" name="object 7"/>
          <p:cNvSpPr/>
          <p:nvPr/>
        </p:nvSpPr>
        <p:spPr>
          <a:xfrm>
            <a:off x="5638800" y="1737360"/>
            <a:ext cx="3092196" cy="390144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225240"/>
            <a:ext cx="9144000" cy="629018"/>
          </a:xfrm>
          <a:prstGeom prst="rect">
            <a:avLst/>
          </a:prstGeom>
        </p:spPr>
        <p:txBody>
          <a:bodyPr vert="horz" wrap="square" lIns="0" tIns="13335" rIns="0" bIns="0" rtlCol="0">
            <a:spAutoFit/>
          </a:bodyPr>
          <a:lstStyle/>
          <a:p>
            <a:pPr marL="12700" marR="5080">
              <a:lnSpc>
                <a:spcPct val="100000"/>
              </a:lnSpc>
              <a:spcBef>
                <a:spcPts val="105"/>
              </a:spcBef>
            </a:pPr>
            <a:r>
              <a:rPr sz="4000" b="1" dirty="0">
                <a:solidFill>
                  <a:srgbClr val="FF0000"/>
                </a:solidFill>
                <a:latin typeface="Times New Roman" pitchFamily="18" charset="0"/>
                <a:cs typeface="Times New Roman" pitchFamily="18" charset="0"/>
              </a:rPr>
              <a:t>METHODS </a:t>
            </a:r>
            <a:r>
              <a:rPr sz="4000" b="1" spc="5" dirty="0">
                <a:solidFill>
                  <a:srgbClr val="FF0000"/>
                </a:solidFill>
                <a:latin typeface="Times New Roman" pitchFamily="18" charset="0"/>
                <a:cs typeface="Times New Roman" pitchFamily="18" charset="0"/>
              </a:rPr>
              <a:t>OF</a:t>
            </a:r>
            <a:r>
              <a:rPr sz="4000" b="1" spc="-85" dirty="0">
                <a:solidFill>
                  <a:srgbClr val="FF0000"/>
                </a:solidFill>
                <a:latin typeface="Times New Roman" pitchFamily="18" charset="0"/>
                <a:cs typeface="Times New Roman" pitchFamily="18" charset="0"/>
              </a:rPr>
              <a:t> </a:t>
            </a:r>
            <a:r>
              <a:rPr sz="4000" b="1" spc="-50" dirty="0">
                <a:solidFill>
                  <a:srgbClr val="FF0000"/>
                </a:solidFill>
                <a:latin typeface="Times New Roman" pitchFamily="18" charset="0"/>
                <a:cs typeface="Times New Roman" pitchFamily="18" charset="0"/>
              </a:rPr>
              <a:t>HEALTH </a:t>
            </a:r>
            <a:r>
              <a:rPr sz="4000" b="1" u="none" spc="-50" dirty="0">
                <a:solidFill>
                  <a:srgbClr val="FF0000"/>
                </a:solidFill>
                <a:latin typeface="Times New Roman" pitchFamily="18" charset="0"/>
                <a:cs typeface="Times New Roman" pitchFamily="18" charset="0"/>
              </a:rPr>
              <a:t> </a:t>
            </a:r>
            <a:r>
              <a:rPr sz="4000" b="1" spc="-35" dirty="0">
                <a:solidFill>
                  <a:srgbClr val="FF0000"/>
                </a:solidFill>
                <a:latin typeface="Times New Roman" pitchFamily="18" charset="0"/>
                <a:cs typeface="Times New Roman" pitchFamily="18" charset="0"/>
              </a:rPr>
              <a:t>EDUCATION</a:t>
            </a:r>
          </a:p>
        </p:txBody>
      </p:sp>
      <p:sp>
        <p:nvSpPr>
          <p:cNvPr id="3" name="object 3"/>
          <p:cNvSpPr/>
          <p:nvPr/>
        </p:nvSpPr>
        <p:spPr>
          <a:xfrm>
            <a:off x="612648" y="1124744"/>
            <a:ext cx="8063808" cy="5733255"/>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691387" y="1124745"/>
            <a:ext cx="7264989" cy="5652188"/>
          </a:xfrm>
          <a:prstGeom prst="rect">
            <a:avLst/>
          </a:prstGeom>
        </p:spPr>
        <p:txBody>
          <a:bodyPr vert="horz" wrap="square" lIns="0" tIns="60325" rIns="0" bIns="0" rtlCol="0">
            <a:spAutoFit/>
          </a:bodyPr>
          <a:lstStyle/>
          <a:p>
            <a:pPr marL="332740" indent="-320040">
              <a:lnSpc>
                <a:spcPct val="100000"/>
              </a:lnSpc>
              <a:spcBef>
                <a:spcPts val="475"/>
              </a:spcBef>
              <a:buClr>
                <a:schemeClr val="tx1"/>
              </a:buClr>
              <a:buSzPct val="59259"/>
              <a:buFont typeface="Wingdings" pitchFamily="2" charset="2"/>
              <a:buChar char="Ø"/>
              <a:tabLst>
                <a:tab pos="332740" algn="l"/>
                <a:tab pos="333375" algn="l"/>
              </a:tabLst>
            </a:pPr>
            <a:r>
              <a:rPr sz="3000" dirty="0">
                <a:latin typeface="Times New Roman" pitchFamily="18" charset="0"/>
                <a:cs typeface="Times New Roman" pitchFamily="18" charset="0"/>
              </a:rPr>
              <a:t>1.Individual</a:t>
            </a:r>
            <a:r>
              <a:rPr sz="3000" spc="-25" dirty="0">
                <a:latin typeface="Times New Roman" pitchFamily="18" charset="0"/>
                <a:cs typeface="Times New Roman" pitchFamily="18" charset="0"/>
              </a:rPr>
              <a:t> </a:t>
            </a:r>
            <a:r>
              <a:rPr sz="3000" spc="-5" dirty="0">
                <a:latin typeface="Times New Roman" pitchFamily="18" charset="0"/>
                <a:cs typeface="Times New Roman" pitchFamily="18" charset="0"/>
              </a:rPr>
              <a:t>approach</a:t>
            </a:r>
            <a:endParaRPr sz="3000" dirty="0">
              <a:latin typeface="Times New Roman" pitchFamily="18" charset="0"/>
              <a:cs typeface="Times New Roman" pitchFamily="18" charset="0"/>
            </a:endParaRPr>
          </a:p>
          <a:p>
            <a:pPr marL="332740" indent="-320040">
              <a:lnSpc>
                <a:spcPct val="100000"/>
              </a:lnSpc>
              <a:spcBef>
                <a:spcPts val="375"/>
              </a:spcBef>
              <a:buClr>
                <a:schemeClr val="tx1"/>
              </a:buClr>
              <a:buSzPct val="59259"/>
              <a:buFont typeface="Wingdings" pitchFamily="2" charset="2"/>
              <a:buChar char="Ø"/>
              <a:tabLst>
                <a:tab pos="332740" algn="l"/>
                <a:tab pos="333375" algn="l"/>
              </a:tabLst>
            </a:pPr>
            <a:r>
              <a:rPr sz="3000" dirty="0">
                <a:latin typeface="Times New Roman" pitchFamily="18" charset="0"/>
                <a:cs typeface="Times New Roman" pitchFamily="18" charset="0"/>
              </a:rPr>
              <a:t>2.Group</a:t>
            </a:r>
            <a:r>
              <a:rPr sz="3000" spc="-5" dirty="0">
                <a:latin typeface="Times New Roman" pitchFamily="18" charset="0"/>
                <a:cs typeface="Times New Roman" pitchFamily="18" charset="0"/>
              </a:rPr>
              <a:t> approach</a:t>
            </a:r>
            <a:endParaRPr sz="3000" dirty="0">
              <a:latin typeface="Times New Roman" pitchFamily="18" charset="0"/>
              <a:cs typeface="Times New Roman" pitchFamily="18" charset="0"/>
            </a:endParaRPr>
          </a:p>
          <a:p>
            <a:pPr marL="1155700">
              <a:lnSpc>
                <a:spcPct val="100000"/>
              </a:lnSpc>
              <a:spcBef>
                <a:spcPts val="375"/>
              </a:spcBef>
              <a:buClr>
                <a:schemeClr val="tx1"/>
              </a:buClr>
              <a:buFont typeface="Wingdings" pitchFamily="2" charset="2"/>
              <a:buChar char="Ø"/>
            </a:pPr>
            <a:r>
              <a:rPr sz="3000" spc="-5" dirty="0">
                <a:latin typeface="Times New Roman" pitchFamily="18" charset="0"/>
                <a:cs typeface="Times New Roman" pitchFamily="18" charset="0"/>
              </a:rPr>
              <a:t>-chalk and</a:t>
            </a:r>
            <a:r>
              <a:rPr sz="3000" dirty="0">
                <a:latin typeface="Times New Roman" pitchFamily="18" charset="0"/>
                <a:cs typeface="Times New Roman" pitchFamily="18" charset="0"/>
              </a:rPr>
              <a:t> talk</a:t>
            </a:r>
          </a:p>
          <a:p>
            <a:pPr marL="1155700">
              <a:lnSpc>
                <a:spcPct val="100000"/>
              </a:lnSpc>
              <a:spcBef>
                <a:spcPts val="380"/>
              </a:spcBef>
              <a:buClr>
                <a:schemeClr val="tx1"/>
              </a:buClr>
              <a:buFont typeface="Wingdings" pitchFamily="2" charset="2"/>
              <a:buChar char="Ø"/>
            </a:pPr>
            <a:r>
              <a:rPr sz="3000" dirty="0">
                <a:latin typeface="Times New Roman" pitchFamily="18" charset="0"/>
                <a:cs typeface="Times New Roman" pitchFamily="18" charset="0"/>
              </a:rPr>
              <a:t>-symposium</a:t>
            </a:r>
          </a:p>
          <a:p>
            <a:pPr marL="1155700">
              <a:lnSpc>
                <a:spcPct val="100000"/>
              </a:lnSpc>
              <a:spcBef>
                <a:spcPts val="375"/>
              </a:spcBef>
              <a:buClr>
                <a:schemeClr val="tx1"/>
              </a:buClr>
              <a:buFont typeface="Wingdings" pitchFamily="2" charset="2"/>
              <a:buChar char="Ø"/>
            </a:pPr>
            <a:r>
              <a:rPr sz="3000" dirty="0">
                <a:latin typeface="Times New Roman" pitchFamily="18" charset="0"/>
                <a:cs typeface="Times New Roman" pitchFamily="18" charset="0"/>
              </a:rPr>
              <a:t>-Group</a:t>
            </a:r>
            <a:r>
              <a:rPr sz="3000" spc="-10" dirty="0">
                <a:latin typeface="Times New Roman" pitchFamily="18" charset="0"/>
                <a:cs typeface="Times New Roman" pitchFamily="18" charset="0"/>
              </a:rPr>
              <a:t> </a:t>
            </a:r>
            <a:r>
              <a:rPr sz="3000" dirty="0">
                <a:latin typeface="Times New Roman" pitchFamily="18" charset="0"/>
                <a:cs typeface="Times New Roman" pitchFamily="18" charset="0"/>
              </a:rPr>
              <a:t>discussions</a:t>
            </a:r>
          </a:p>
          <a:p>
            <a:pPr marL="1155700">
              <a:lnSpc>
                <a:spcPct val="100000"/>
              </a:lnSpc>
              <a:spcBef>
                <a:spcPts val="375"/>
              </a:spcBef>
              <a:buClr>
                <a:schemeClr val="tx1"/>
              </a:buClr>
              <a:buFont typeface="Wingdings" pitchFamily="2" charset="2"/>
              <a:buChar char="Ø"/>
            </a:pPr>
            <a:r>
              <a:rPr sz="3000" spc="-5" dirty="0">
                <a:latin typeface="Times New Roman" pitchFamily="18" charset="0"/>
                <a:cs typeface="Times New Roman" pitchFamily="18" charset="0"/>
              </a:rPr>
              <a:t>-Panel </a:t>
            </a:r>
            <a:r>
              <a:rPr sz="3000" dirty="0">
                <a:latin typeface="Times New Roman" pitchFamily="18" charset="0"/>
                <a:cs typeface="Times New Roman" pitchFamily="18" charset="0"/>
              </a:rPr>
              <a:t>discussions</a:t>
            </a:r>
          </a:p>
          <a:p>
            <a:pPr marL="1155700">
              <a:lnSpc>
                <a:spcPct val="100000"/>
              </a:lnSpc>
              <a:spcBef>
                <a:spcPts val="380"/>
              </a:spcBef>
              <a:buClr>
                <a:schemeClr val="tx1"/>
              </a:buClr>
              <a:buFont typeface="Wingdings" pitchFamily="2" charset="2"/>
              <a:buChar char="Ø"/>
            </a:pPr>
            <a:r>
              <a:rPr sz="3000" spc="-15" dirty="0">
                <a:latin typeface="Times New Roman" pitchFamily="18" charset="0"/>
                <a:cs typeface="Times New Roman" pitchFamily="18" charset="0"/>
              </a:rPr>
              <a:t>-Work</a:t>
            </a:r>
            <a:r>
              <a:rPr sz="3000" spc="-5" dirty="0">
                <a:latin typeface="Times New Roman" pitchFamily="18" charset="0"/>
                <a:cs typeface="Times New Roman" pitchFamily="18" charset="0"/>
              </a:rPr>
              <a:t> shop</a:t>
            </a:r>
            <a:endParaRPr sz="3000" dirty="0">
              <a:latin typeface="Times New Roman" pitchFamily="18" charset="0"/>
              <a:cs typeface="Times New Roman" pitchFamily="18" charset="0"/>
            </a:endParaRPr>
          </a:p>
          <a:p>
            <a:pPr marL="1155700">
              <a:lnSpc>
                <a:spcPct val="100000"/>
              </a:lnSpc>
              <a:spcBef>
                <a:spcPts val="375"/>
              </a:spcBef>
              <a:buClr>
                <a:schemeClr val="tx1"/>
              </a:buClr>
              <a:buFont typeface="Wingdings" pitchFamily="2" charset="2"/>
              <a:buChar char="Ø"/>
            </a:pPr>
            <a:r>
              <a:rPr sz="3000" dirty="0">
                <a:latin typeface="Times New Roman" pitchFamily="18" charset="0"/>
                <a:cs typeface="Times New Roman" pitchFamily="18" charset="0"/>
              </a:rPr>
              <a:t>-conferences </a:t>
            </a:r>
            <a:r>
              <a:rPr sz="3000" spc="-5" dirty="0">
                <a:latin typeface="Times New Roman" pitchFamily="18" charset="0"/>
                <a:cs typeface="Times New Roman" pitchFamily="18" charset="0"/>
              </a:rPr>
              <a:t>or</a:t>
            </a:r>
            <a:r>
              <a:rPr sz="3000" spc="-60" dirty="0">
                <a:latin typeface="Times New Roman" pitchFamily="18" charset="0"/>
                <a:cs typeface="Times New Roman" pitchFamily="18" charset="0"/>
              </a:rPr>
              <a:t> </a:t>
            </a:r>
            <a:r>
              <a:rPr sz="3000" spc="-5" dirty="0">
                <a:latin typeface="Times New Roman" pitchFamily="18" charset="0"/>
                <a:cs typeface="Times New Roman" pitchFamily="18" charset="0"/>
              </a:rPr>
              <a:t>seminars</a:t>
            </a:r>
            <a:endParaRPr sz="3000" dirty="0">
              <a:latin typeface="Times New Roman" pitchFamily="18" charset="0"/>
              <a:cs typeface="Times New Roman" pitchFamily="18" charset="0"/>
            </a:endParaRPr>
          </a:p>
          <a:p>
            <a:pPr marL="1155700">
              <a:lnSpc>
                <a:spcPct val="100000"/>
              </a:lnSpc>
              <a:spcBef>
                <a:spcPts val="375"/>
              </a:spcBef>
              <a:buClr>
                <a:schemeClr val="tx1"/>
              </a:buClr>
              <a:buFont typeface="Wingdings" pitchFamily="2" charset="2"/>
              <a:buChar char="Ø"/>
            </a:pPr>
            <a:r>
              <a:rPr sz="3000" spc="-5" dirty="0">
                <a:latin typeface="Times New Roman" pitchFamily="18" charset="0"/>
                <a:cs typeface="Times New Roman" pitchFamily="18" charset="0"/>
              </a:rPr>
              <a:t>-role </a:t>
            </a:r>
            <a:r>
              <a:rPr sz="3000" dirty="0">
                <a:latin typeface="Times New Roman" pitchFamily="18" charset="0"/>
                <a:cs typeface="Times New Roman" pitchFamily="18" charset="0"/>
              </a:rPr>
              <a:t>playing/ socio</a:t>
            </a:r>
            <a:r>
              <a:rPr sz="3000" spc="-70" dirty="0">
                <a:latin typeface="Times New Roman" pitchFamily="18" charset="0"/>
                <a:cs typeface="Times New Roman" pitchFamily="18" charset="0"/>
              </a:rPr>
              <a:t> </a:t>
            </a:r>
            <a:r>
              <a:rPr sz="3000" spc="-5" dirty="0">
                <a:latin typeface="Times New Roman" pitchFamily="18" charset="0"/>
                <a:cs typeface="Times New Roman" pitchFamily="18" charset="0"/>
              </a:rPr>
              <a:t>drama</a:t>
            </a:r>
            <a:endParaRPr sz="3000" dirty="0">
              <a:latin typeface="Times New Roman" pitchFamily="18" charset="0"/>
              <a:cs typeface="Times New Roman" pitchFamily="18" charset="0"/>
            </a:endParaRPr>
          </a:p>
          <a:p>
            <a:pPr marL="1155700">
              <a:lnSpc>
                <a:spcPct val="100000"/>
              </a:lnSpc>
              <a:spcBef>
                <a:spcPts val="380"/>
              </a:spcBef>
              <a:buClr>
                <a:schemeClr val="tx1"/>
              </a:buClr>
              <a:buFont typeface="Wingdings" pitchFamily="2" charset="2"/>
              <a:buChar char="Ø"/>
            </a:pPr>
            <a:r>
              <a:rPr sz="3000" spc="-5" dirty="0">
                <a:latin typeface="Times New Roman" pitchFamily="18" charset="0"/>
                <a:cs typeface="Times New Roman" pitchFamily="18" charset="0"/>
              </a:rPr>
              <a:t>-demonstrations</a:t>
            </a:r>
            <a:endParaRPr sz="3000" dirty="0">
              <a:latin typeface="Times New Roman" pitchFamily="18" charset="0"/>
              <a:cs typeface="Times New Roman" pitchFamily="18" charset="0"/>
            </a:endParaRPr>
          </a:p>
          <a:p>
            <a:pPr marL="332740" indent="-320040">
              <a:lnSpc>
                <a:spcPct val="100000"/>
              </a:lnSpc>
              <a:spcBef>
                <a:spcPts val="375"/>
              </a:spcBef>
              <a:buClr>
                <a:schemeClr val="tx1"/>
              </a:buClr>
              <a:buSzPct val="59259"/>
              <a:buFont typeface="Wingdings" pitchFamily="2" charset="2"/>
              <a:buChar char="Ø"/>
              <a:tabLst>
                <a:tab pos="332740" algn="l"/>
                <a:tab pos="333375" algn="l"/>
              </a:tabLst>
            </a:pPr>
            <a:r>
              <a:rPr sz="3000" dirty="0">
                <a:latin typeface="Times New Roman" pitchFamily="18" charset="0"/>
                <a:cs typeface="Times New Roman" pitchFamily="18" charset="0"/>
              </a:rPr>
              <a:t>3.Mass</a:t>
            </a:r>
            <a:r>
              <a:rPr sz="3000" spc="-25" dirty="0">
                <a:latin typeface="Times New Roman" pitchFamily="18" charset="0"/>
                <a:cs typeface="Times New Roman" pitchFamily="18" charset="0"/>
              </a:rPr>
              <a:t> </a:t>
            </a:r>
            <a:r>
              <a:rPr sz="3000" spc="-5" dirty="0">
                <a:latin typeface="Times New Roman" pitchFamily="18" charset="0"/>
                <a:cs typeface="Times New Roman" pitchFamily="18" charset="0"/>
              </a:rPr>
              <a:t>approach</a:t>
            </a:r>
            <a:endParaRPr sz="3000"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3409" y="764704"/>
            <a:ext cx="8063047" cy="5332057"/>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DD8046"/>
          </a:solidFill>
        </p:spPr>
        <p:txBody>
          <a:bodyPr wrap="square" lIns="0" tIns="0" rIns="0" bIns="0" rtlCol="0"/>
          <a:lstStyle/>
          <a:p>
            <a:endParaRPr/>
          </a:p>
        </p:txBody>
      </p:sp>
      <p:sp>
        <p:nvSpPr>
          <p:cNvPr id="3" name="object 3"/>
          <p:cNvSpPr/>
          <p:nvPr/>
        </p:nvSpPr>
        <p:spPr>
          <a:xfrm>
            <a:off x="613409" y="1600961"/>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ln w="19812">
            <a:solidFill>
              <a:srgbClr val="A15C31"/>
            </a:solidFill>
          </a:ln>
        </p:spPr>
        <p:txBody>
          <a:bodyPr wrap="square" lIns="0" tIns="0" rIns="0" bIns="0" rtlCol="0"/>
          <a:lstStyle/>
          <a:p>
            <a:endParaRPr/>
          </a:p>
        </p:txBody>
      </p:sp>
      <p:sp>
        <p:nvSpPr>
          <p:cNvPr id="4" name="object 4"/>
          <p:cNvSpPr txBox="1"/>
          <p:nvPr/>
        </p:nvSpPr>
        <p:spPr>
          <a:xfrm>
            <a:off x="683568" y="764704"/>
            <a:ext cx="8064896" cy="5206554"/>
          </a:xfrm>
          <a:prstGeom prst="rect">
            <a:avLst/>
          </a:prstGeom>
        </p:spPr>
        <p:txBody>
          <a:bodyPr vert="horz" wrap="square" lIns="0" tIns="101600" rIns="0" bIns="0" rtlCol="0">
            <a:spAutoFit/>
          </a:bodyPr>
          <a:lstStyle/>
          <a:p>
            <a:pPr marL="12700" algn="ctr">
              <a:lnSpc>
                <a:spcPct val="100000"/>
              </a:lnSpc>
              <a:spcBef>
                <a:spcPts val="800"/>
              </a:spcBef>
            </a:pPr>
            <a:r>
              <a:rPr sz="3200" b="1" dirty="0">
                <a:solidFill>
                  <a:srgbClr val="FF0000"/>
                </a:solidFill>
                <a:uFill>
                  <a:solidFill>
                    <a:srgbClr val="FFFFFF"/>
                  </a:solidFill>
                </a:uFill>
                <a:latin typeface="Times New Roman" pitchFamily="18" charset="0"/>
                <a:cs typeface="Times New Roman" pitchFamily="18" charset="0"/>
              </a:rPr>
              <a:t>INDIVIDUAL</a:t>
            </a:r>
            <a:r>
              <a:rPr sz="3200" b="1" spc="-285" dirty="0">
                <a:solidFill>
                  <a:srgbClr val="FF0000"/>
                </a:solidFill>
                <a:uFill>
                  <a:solidFill>
                    <a:srgbClr val="FFFFFF"/>
                  </a:solidFill>
                </a:uFill>
                <a:latin typeface="Times New Roman" pitchFamily="18" charset="0"/>
                <a:cs typeface="Times New Roman" pitchFamily="18" charset="0"/>
              </a:rPr>
              <a:t> </a:t>
            </a:r>
            <a:r>
              <a:rPr sz="3200" b="1" dirty="0">
                <a:solidFill>
                  <a:srgbClr val="FF0000"/>
                </a:solidFill>
                <a:uFill>
                  <a:solidFill>
                    <a:srgbClr val="FFFFFF"/>
                  </a:solidFill>
                </a:uFill>
                <a:latin typeface="Times New Roman" pitchFamily="18" charset="0"/>
                <a:cs typeface="Times New Roman" pitchFamily="18" charset="0"/>
              </a:rPr>
              <a:t>APPROACH</a:t>
            </a:r>
            <a:endParaRPr sz="3200" b="1" dirty="0">
              <a:solidFill>
                <a:srgbClr val="FF0000"/>
              </a:solidFill>
              <a:latin typeface="Times New Roman" pitchFamily="18" charset="0"/>
              <a:cs typeface="Times New Roman" pitchFamily="18" charset="0"/>
            </a:endParaRPr>
          </a:p>
          <a:p>
            <a:pPr marL="12700" marR="109855">
              <a:lnSpc>
                <a:spcPct val="100000"/>
              </a:lnSpc>
              <a:spcBef>
                <a:spcPts val="700"/>
              </a:spcBef>
            </a:pPr>
            <a:r>
              <a:rPr sz="3200" dirty="0">
                <a:solidFill>
                  <a:srgbClr val="FFFFFF"/>
                </a:solidFill>
                <a:latin typeface="Times New Roman" pitchFamily="18" charset="0"/>
                <a:cs typeface="Times New Roman" pitchFamily="18" charset="0"/>
              </a:rPr>
              <a:t>When an individual comes to the dental clinic  or health centre because of illness, the  opportunity should be used to educate him</a:t>
            </a:r>
            <a:r>
              <a:rPr sz="3200" spc="-200"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on  matters of interest such as the cause and  nature of his illness, its prevention, beneficial  diets, oral hygiene</a:t>
            </a:r>
            <a:r>
              <a:rPr sz="3200" spc="-110"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etc.</a:t>
            </a:r>
            <a:endParaRPr sz="3200" dirty="0">
              <a:latin typeface="Times New Roman" pitchFamily="18" charset="0"/>
              <a:cs typeface="Times New Roman" pitchFamily="18" charset="0"/>
            </a:endParaRPr>
          </a:p>
          <a:p>
            <a:pPr marL="12700" marR="5080">
              <a:lnSpc>
                <a:spcPct val="100000"/>
              </a:lnSpc>
              <a:spcBef>
                <a:spcPts val="710"/>
              </a:spcBef>
            </a:pPr>
            <a:r>
              <a:rPr sz="3200" dirty="0">
                <a:solidFill>
                  <a:srgbClr val="FFFFFF"/>
                </a:solidFill>
                <a:latin typeface="Times New Roman" pitchFamily="18" charset="0"/>
                <a:cs typeface="Times New Roman" pitchFamily="18" charset="0"/>
              </a:rPr>
              <a:t>This approach can also be used by public  health personnel, since they will be visiting  homes and can interact with the individual</a:t>
            </a:r>
            <a:r>
              <a:rPr sz="3200" spc="-175" dirty="0">
                <a:solidFill>
                  <a:srgbClr val="FFFFFF"/>
                </a:solidFill>
                <a:latin typeface="Times New Roman" pitchFamily="18" charset="0"/>
                <a:cs typeface="Times New Roman" pitchFamily="18" charset="0"/>
              </a:rPr>
              <a:t> </a:t>
            </a:r>
            <a:r>
              <a:rPr sz="3200" dirty="0">
                <a:solidFill>
                  <a:srgbClr val="FFFFFF"/>
                </a:solidFill>
                <a:latin typeface="Times New Roman" pitchFamily="18" charset="0"/>
                <a:cs typeface="Times New Roman" pitchFamily="18" charset="0"/>
              </a:rPr>
              <a:t>and</a:t>
            </a:r>
            <a:endParaRPr sz="3200" dirty="0">
              <a:latin typeface="Times New Roman" pitchFamily="18" charset="0"/>
              <a:cs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5536" y="692696"/>
            <a:ext cx="8280920" cy="5936704"/>
          </a:xfrm>
          <a:custGeom>
            <a:avLst/>
            <a:gdLst/>
            <a:ahLst/>
            <a:cxnLst/>
            <a:rect l="l" t="t" r="r" b="b"/>
            <a:pathLst>
              <a:path w="8153400" h="5029200">
                <a:moveTo>
                  <a:pt x="0" y="5029200"/>
                </a:moveTo>
                <a:lnTo>
                  <a:pt x="8153400" y="5029200"/>
                </a:lnTo>
                <a:lnTo>
                  <a:pt x="8153400" y="0"/>
                </a:lnTo>
                <a:lnTo>
                  <a:pt x="0" y="0"/>
                </a:lnTo>
                <a:lnTo>
                  <a:pt x="0" y="5029200"/>
                </a:lnTo>
                <a:close/>
              </a:path>
            </a:pathLst>
          </a:custGeom>
          <a:solidFill>
            <a:srgbClr val="DFCAA2"/>
          </a:solidFill>
        </p:spPr>
        <p:txBody>
          <a:bodyPr wrap="square" lIns="0" tIns="0" rIns="0" bIns="0" rtlCol="0"/>
          <a:lstStyle/>
          <a:p>
            <a:endParaRPr/>
          </a:p>
        </p:txBody>
      </p:sp>
      <p:sp>
        <p:nvSpPr>
          <p:cNvPr id="3" name="object 3"/>
          <p:cNvSpPr txBox="1"/>
          <p:nvPr/>
        </p:nvSpPr>
        <p:spPr>
          <a:xfrm>
            <a:off x="467544" y="764704"/>
            <a:ext cx="8136903" cy="5233484"/>
          </a:xfrm>
          <a:prstGeom prst="rect">
            <a:avLst/>
          </a:prstGeom>
        </p:spPr>
        <p:txBody>
          <a:bodyPr vert="horz" wrap="square" lIns="0" tIns="57150" rIns="0" bIns="0" rtlCol="0">
            <a:spAutoFit/>
          </a:bodyPr>
          <a:lstStyle/>
          <a:p>
            <a:pPr marL="332740" indent="-320040" algn="ctr">
              <a:lnSpc>
                <a:spcPct val="100000"/>
              </a:lnSpc>
              <a:spcBef>
                <a:spcPts val="450"/>
              </a:spcBef>
              <a:buClr>
                <a:schemeClr val="tx1"/>
              </a:buClr>
              <a:buSzPct val="60344"/>
              <a:tabLst>
                <a:tab pos="333375" algn="l"/>
              </a:tabLst>
            </a:pPr>
            <a:r>
              <a:rPr lang="en-IN" sz="3200" b="1" dirty="0" smtClean="0">
                <a:solidFill>
                  <a:srgbClr val="FF0000"/>
                </a:solidFill>
                <a:uFill>
                  <a:solidFill>
                    <a:srgbClr val="000000"/>
                  </a:solidFill>
                </a:uFill>
                <a:latin typeface="Times New Roman" pitchFamily="18" charset="0"/>
                <a:cs typeface="Times New Roman" pitchFamily="18" charset="0"/>
              </a:rPr>
              <a:t>ADVANTAGES</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350"/>
              </a:spcBef>
              <a:buClr>
                <a:schemeClr val="tx1"/>
              </a:buClr>
              <a:buSzPct val="60344"/>
              <a:buFont typeface="Wingdings" pitchFamily="2" charset="2"/>
              <a:buChar char="Ø"/>
              <a:tabLst>
                <a:tab pos="333375" algn="l"/>
              </a:tabLst>
            </a:pPr>
            <a:r>
              <a:rPr sz="3200" spc="-5" dirty="0" smtClean="0">
                <a:latin typeface="Times New Roman" pitchFamily="18" charset="0"/>
                <a:cs typeface="Times New Roman" pitchFamily="18" charset="0"/>
              </a:rPr>
              <a:t>Can </a:t>
            </a:r>
            <a:r>
              <a:rPr sz="3200" spc="-5" dirty="0">
                <a:latin typeface="Times New Roman" pitchFamily="18" charset="0"/>
                <a:cs typeface="Times New Roman" pitchFamily="18" charset="0"/>
              </a:rPr>
              <a:t>be </a:t>
            </a:r>
            <a:r>
              <a:rPr sz="3200" dirty="0">
                <a:latin typeface="Times New Roman" pitchFamily="18" charset="0"/>
                <a:cs typeface="Times New Roman" pitchFamily="18" charset="0"/>
              </a:rPr>
              <a:t>done </a:t>
            </a:r>
            <a:r>
              <a:rPr sz="3200" spc="-5" dirty="0">
                <a:latin typeface="Times New Roman" pitchFamily="18" charset="0"/>
                <a:cs typeface="Times New Roman" pitchFamily="18" charset="0"/>
              </a:rPr>
              <a:t>in </a:t>
            </a:r>
            <a:r>
              <a:rPr sz="3200" dirty="0">
                <a:latin typeface="Times New Roman" pitchFamily="18" charset="0"/>
                <a:cs typeface="Times New Roman" pitchFamily="18" charset="0"/>
              </a:rPr>
              <a:t>a </a:t>
            </a:r>
            <a:r>
              <a:rPr sz="3200" spc="-10" dirty="0">
                <a:latin typeface="Times New Roman" pitchFamily="18" charset="0"/>
                <a:cs typeface="Times New Roman" pitchFamily="18" charset="0"/>
              </a:rPr>
              <a:t>dentist’s </a:t>
            </a:r>
            <a:r>
              <a:rPr sz="3200" dirty="0">
                <a:latin typeface="Times New Roman" pitchFamily="18" charset="0"/>
                <a:cs typeface="Times New Roman" pitchFamily="18" charset="0"/>
              </a:rPr>
              <a:t>consultation</a:t>
            </a:r>
            <a:r>
              <a:rPr sz="3200" spc="-140" dirty="0">
                <a:latin typeface="Times New Roman" pitchFamily="18" charset="0"/>
                <a:cs typeface="Times New Roman" pitchFamily="18" charset="0"/>
              </a:rPr>
              <a:t> </a:t>
            </a:r>
            <a:r>
              <a:rPr sz="3200" dirty="0">
                <a:latin typeface="Times New Roman" pitchFamily="18" charset="0"/>
                <a:cs typeface="Times New Roman" pitchFamily="18" charset="0"/>
              </a:rPr>
              <a:t>room</a:t>
            </a:r>
          </a:p>
          <a:p>
            <a:pPr marL="332740" marR="304800" indent="-320040">
              <a:lnSpc>
                <a:spcPts val="3130"/>
              </a:lnSpc>
              <a:spcBef>
                <a:spcPts val="76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Discussion, argument and persuasion of an  individual to change his behavior is</a:t>
            </a:r>
            <a:r>
              <a:rPr sz="3200" spc="-114" dirty="0">
                <a:latin typeface="Times New Roman" pitchFamily="18" charset="0"/>
                <a:cs typeface="Times New Roman" pitchFamily="18" charset="0"/>
              </a:rPr>
              <a:t> </a:t>
            </a:r>
            <a:r>
              <a:rPr sz="3200" dirty="0">
                <a:latin typeface="Times New Roman" pitchFamily="18" charset="0"/>
                <a:cs typeface="Times New Roman" pitchFamily="18" charset="0"/>
              </a:rPr>
              <a:t>possible</a:t>
            </a:r>
          </a:p>
          <a:p>
            <a:pPr marL="332740" marR="24130" indent="-320040">
              <a:lnSpc>
                <a:spcPts val="313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Opportunity for the individual to ask</a:t>
            </a:r>
            <a:r>
              <a:rPr sz="3200" spc="-165" dirty="0">
                <a:latin typeface="Times New Roman" pitchFamily="18" charset="0"/>
                <a:cs typeface="Times New Roman" pitchFamily="18" charset="0"/>
              </a:rPr>
              <a:t> </a:t>
            </a:r>
            <a:r>
              <a:rPr sz="3200" dirty="0">
                <a:latin typeface="Times New Roman" pitchFamily="18" charset="0"/>
                <a:cs typeface="Times New Roman" pitchFamily="18" charset="0"/>
              </a:rPr>
              <a:t>questions  and clearing</a:t>
            </a:r>
            <a:r>
              <a:rPr sz="3200" spc="-75" dirty="0">
                <a:latin typeface="Times New Roman" pitchFamily="18" charset="0"/>
                <a:cs typeface="Times New Roman" pitchFamily="18" charset="0"/>
              </a:rPr>
              <a:t> </a:t>
            </a:r>
            <a:r>
              <a:rPr sz="3200" dirty="0">
                <a:latin typeface="Times New Roman" pitchFamily="18" charset="0"/>
                <a:cs typeface="Times New Roman" pitchFamily="18" charset="0"/>
              </a:rPr>
              <a:t>doubts</a:t>
            </a:r>
          </a:p>
          <a:p>
            <a:pPr marL="332740" indent="-320040" algn="ctr">
              <a:lnSpc>
                <a:spcPct val="100000"/>
              </a:lnSpc>
              <a:spcBef>
                <a:spcPts val="305"/>
              </a:spcBef>
              <a:buClr>
                <a:schemeClr val="tx1"/>
              </a:buClr>
              <a:buSzPct val="60344"/>
              <a:tabLst>
                <a:tab pos="333375" algn="l"/>
              </a:tabLst>
            </a:pPr>
            <a:r>
              <a:rPr lang="en-IN" sz="3200" b="1" dirty="0" smtClean="0">
                <a:solidFill>
                  <a:srgbClr val="FF0000"/>
                </a:solidFill>
                <a:uFill>
                  <a:solidFill>
                    <a:srgbClr val="000000"/>
                  </a:solidFill>
                </a:uFill>
                <a:latin typeface="Times New Roman" pitchFamily="18" charset="0"/>
                <a:cs typeface="Times New Roman" pitchFamily="18" charset="0"/>
              </a:rPr>
              <a:t>DISADVANTAGES</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360"/>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Small </a:t>
            </a:r>
            <a:r>
              <a:rPr sz="3200" dirty="0">
                <a:latin typeface="Times New Roman" pitchFamily="18" charset="0"/>
                <a:cs typeface="Times New Roman" pitchFamily="18" charset="0"/>
              </a:rPr>
              <a:t>number can</a:t>
            </a:r>
            <a:r>
              <a:rPr sz="3200" spc="-70" dirty="0">
                <a:latin typeface="Times New Roman" pitchFamily="18" charset="0"/>
                <a:cs typeface="Times New Roman" pitchFamily="18" charset="0"/>
              </a:rPr>
              <a:t> </a:t>
            </a:r>
            <a:r>
              <a:rPr sz="3200" dirty="0">
                <a:latin typeface="Times New Roman" pitchFamily="18" charset="0"/>
                <a:cs typeface="Times New Roman" pitchFamily="18" charset="0"/>
              </a:rPr>
              <a:t>benefit</a:t>
            </a:r>
          </a:p>
          <a:p>
            <a:pPr marL="332740" marR="5080" indent="-320040">
              <a:lnSpc>
                <a:spcPts val="3130"/>
              </a:lnSpc>
              <a:spcBef>
                <a:spcPts val="74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Health education is given to only who come</a:t>
            </a:r>
            <a:r>
              <a:rPr sz="3200" spc="-180" dirty="0">
                <a:latin typeface="Times New Roman" pitchFamily="18" charset="0"/>
                <a:cs typeface="Times New Roman" pitchFamily="18" charset="0"/>
              </a:rPr>
              <a:t> </a:t>
            </a:r>
            <a:r>
              <a:rPr sz="3200" dirty="0">
                <a:latin typeface="Times New Roman" pitchFamily="18" charset="0"/>
                <a:cs typeface="Times New Roman" pitchFamily="18" charset="0"/>
              </a:rPr>
              <a:t>in  contact with </a:t>
            </a:r>
            <a:r>
              <a:rPr sz="3200" spc="-5" dirty="0">
                <a:latin typeface="Times New Roman" pitchFamily="18" charset="0"/>
                <a:cs typeface="Times New Roman" pitchFamily="18" charset="0"/>
              </a:rPr>
              <a:t>the </a:t>
            </a:r>
            <a:r>
              <a:rPr sz="3200" dirty="0">
                <a:latin typeface="Times New Roman" pitchFamily="18" charset="0"/>
                <a:cs typeface="Times New Roman" pitchFamily="18" charset="0"/>
              </a:rPr>
              <a:t>dental surgeon or with public  health</a:t>
            </a:r>
            <a:r>
              <a:rPr sz="3200" spc="-45" dirty="0">
                <a:latin typeface="Times New Roman" pitchFamily="18" charset="0"/>
                <a:cs typeface="Times New Roman" pitchFamily="18" charset="0"/>
              </a:rPr>
              <a:t> </a:t>
            </a:r>
            <a:r>
              <a:rPr sz="3200" dirty="0">
                <a:latin typeface="Times New Roman" pitchFamily="18" charset="0"/>
                <a:cs typeface="Times New Roman" pitchFamily="18" charset="0"/>
              </a:rPr>
              <a:t>personnel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340" y="360933"/>
            <a:ext cx="5331460" cy="696595"/>
          </a:xfrm>
          <a:prstGeom prst="rect">
            <a:avLst/>
          </a:prstGeom>
        </p:spPr>
        <p:txBody>
          <a:bodyPr vert="horz" wrap="square" lIns="0" tIns="13335" rIns="0" bIns="0" rtlCol="0">
            <a:spAutoFit/>
          </a:bodyPr>
          <a:lstStyle/>
          <a:p>
            <a:pPr marL="12700">
              <a:lnSpc>
                <a:spcPct val="100000"/>
              </a:lnSpc>
              <a:spcBef>
                <a:spcPts val="105"/>
              </a:spcBef>
            </a:pPr>
            <a:r>
              <a:rPr b="1" dirty="0">
                <a:solidFill>
                  <a:srgbClr val="FF0000"/>
                </a:solidFill>
                <a:latin typeface="Times New Roman" pitchFamily="18" charset="0"/>
                <a:cs typeface="Times New Roman" pitchFamily="18" charset="0"/>
              </a:rPr>
              <a:t>GROUP</a:t>
            </a:r>
            <a:r>
              <a:rPr b="1" spc="-375" dirty="0">
                <a:solidFill>
                  <a:srgbClr val="FF0000"/>
                </a:solidFill>
                <a:latin typeface="Times New Roman" pitchFamily="18" charset="0"/>
                <a:cs typeface="Times New Roman" pitchFamily="18" charset="0"/>
              </a:rPr>
              <a:t> </a:t>
            </a:r>
            <a:r>
              <a:rPr b="1" dirty="0">
                <a:solidFill>
                  <a:srgbClr val="FF0000"/>
                </a:solidFill>
                <a:latin typeface="Times New Roman" pitchFamily="18" charset="0"/>
                <a:cs typeface="Times New Roman" pitchFamily="18" charset="0"/>
              </a:rPr>
              <a:t>APPROACH</a:t>
            </a:r>
          </a:p>
        </p:txBody>
      </p:sp>
      <p:sp>
        <p:nvSpPr>
          <p:cNvPr id="3" name="object 3"/>
          <p:cNvSpPr/>
          <p:nvPr/>
        </p:nvSpPr>
        <p:spPr>
          <a:xfrm>
            <a:off x="0" y="1124744"/>
            <a:ext cx="6300192" cy="5733256"/>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0" y="1196752"/>
            <a:ext cx="6228184" cy="5739842"/>
          </a:xfrm>
          <a:prstGeom prst="rect">
            <a:avLst/>
          </a:prstGeom>
        </p:spPr>
        <p:txBody>
          <a:bodyPr vert="horz" wrap="square" lIns="0" tIns="36195" rIns="0" bIns="0" rtlCol="0">
            <a:spAutoFit/>
          </a:bodyPr>
          <a:lstStyle/>
          <a:p>
            <a:pPr marL="332740" indent="-320040">
              <a:lnSpc>
                <a:spcPct val="100000"/>
              </a:lnSpc>
              <a:spcBef>
                <a:spcPts val="285"/>
              </a:spcBef>
              <a:buClr>
                <a:schemeClr val="tx1"/>
              </a:buClr>
              <a:buSzPct val="59090"/>
              <a:buFont typeface="Wingdings" pitchFamily="2" charset="2"/>
              <a:buChar char="Ø"/>
              <a:tabLst>
                <a:tab pos="332105" algn="l"/>
                <a:tab pos="332740" algn="l"/>
              </a:tabLst>
            </a:pPr>
            <a:r>
              <a:rPr sz="2800" u="heavy" spc="-5" dirty="0">
                <a:uFill>
                  <a:solidFill>
                    <a:srgbClr val="000000"/>
                  </a:solidFill>
                </a:uFill>
                <a:latin typeface="Times New Roman" pitchFamily="18" charset="0"/>
                <a:cs typeface="Times New Roman" pitchFamily="18" charset="0"/>
              </a:rPr>
              <a:t>CHALK AND </a:t>
            </a:r>
            <a:r>
              <a:rPr sz="2800" u="heavy" spc="-45" dirty="0">
                <a:uFill>
                  <a:solidFill>
                    <a:srgbClr val="000000"/>
                  </a:solidFill>
                </a:uFill>
                <a:latin typeface="Times New Roman" pitchFamily="18" charset="0"/>
                <a:cs typeface="Times New Roman" pitchFamily="18" charset="0"/>
              </a:rPr>
              <a:t>TALK</a:t>
            </a:r>
            <a:r>
              <a:rPr sz="2800" u="heavy" spc="-160" dirty="0">
                <a:uFill>
                  <a:solidFill>
                    <a:srgbClr val="000000"/>
                  </a:solidFill>
                </a:uFill>
                <a:latin typeface="Times New Roman" pitchFamily="18" charset="0"/>
                <a:cs typeface="Times New Roman" pitchFamily="18" charset="0"/>
              </a:rPr>
              <a:t> </a:t>
            </a:r>
            <a:r>
              <a:rPr sz="2800" u="heavy" spc="-5" dirty="0">
                <a:uFill>
                  <a:solidFill>
                    <a:srgbClr val="000000"/>
                  </a:solidFill>
                </a:uFill>
                <a:latin typeface="Times New Roman" pitchFamily="18" charset="0"/>
                <a:cs typeface="Times New Roman" pitchFamily="18" charset="0"/>
              </a:rPr>
              <a:t>(LECTURES)</a:t>
            </a:r>
            <a:endParaRPr sz="2800" dirty="0">
              <a:latin typeface="Times New Roman" pitchFamily="18" charset="0"/>
              <a:cs typeface="Times New Roman" pitchFamily="18" charset="0"/>
            </a:endParaRPr>
          </a:p>
          <a:p>
            <a:pPr marL="332740" marR="5080" indent="-320040" algn="just">
              <a:lnSpc>
                <a:spcPct val="80000"/>
              </a:lnSpc>
              <a:spcBef>
                <a:spcPts val="710"/>
              </a:spcBef>
              <a:buClr>
                <a:schemeClr val="tx1"/>
              </a:buClr>
              <a:buSzPct val="59090"/>
              <a:buFont typeface="Wingdings" pitchFamily="2" charset="2"/>
              <a:buChar char="Ø"/>
              <a:tabLst>
                <a:tab pos="332740" algn="l"/>
              </a:tabLst>
            </a:pPr>
            <a:r>
              <a:rPr sz="2800" spc="-5" dirty="0">
                <a:latin typeface="Times New Roman" pitchFamily="18" charset="0"/>
                <a:cs typeface="Times New Roman" pitchFamily="18" charset="0"/>
              </a:rPr>
              <a:t>“A carefully </a:t>
            </a:r>
            <a:r>
              <a:rPr sz="2800" spc="-10" dirty="0">
                <a:latin typeface="Times New Roman" pitchFamily="18" charset="0"/>
                <a:cs typeface="Times New Roman" pitchFamily="18" charset="0"/>
              </a:rPr>
              <a:t>prepared </a:t>
            </a:r>
            <a:r>
              <a:rPr sz="2800" spc="-5" dirty="0">
                <a:latin typeface="Times New Roman" pitchFamily="18" charset="0"/>
                <a:cs typeface="Times New Roman" pitchFamily="18" charset="0"/>
              </a:rPr>
              <a:t>oral presentation </a:t>
            </a:r>
            <a:r>
              <a:rPr sz="2800" spc="-10" dirty="0">
                <a:latin typeface="Times New Roman" pitchFamily="18" charset="0"/>
                <a:cs typeface="Times New Roman" pitchFamily="18" charset="0"/>
              </a:rPr>
              <a:t>of  </a:t>
            </a:r>
            <a:r>
              <a:rPr sz="2800" spc="-5" dirty="0">
                <a:latin typeface="Times New Roman" pitchFamily="18" charset="0"/>
                <a:cs typeface="Times New Roman" pitchFamily="18" charset="0"/>
              </a:rPr>
              <a:t>facts, organized thoughts and ideas by a  qualified</a:t>
            </a:r>
            <a:r>
              <a:rPr sz="2800" spc="-15" dirty="0">
                <a:latin typeface="Times New Roman" pitchFamily="18" charset="0"/>
                <a:cs typeface="Times New Roman" pitchFamily="18" charset="0"/>
              </a:rPr>
              <a:t> </a:t>
            </a:r>
            <a:r>
              <a:rPr sz="2800" spc="-5" dirty="0">
                <a:latin typeface="Times New Roman" pitchFamily="18" charset="0"/>
                <a:cs typeface="Times New Roman" pitchFamily="18" charset="0"/>
              </a:rPr>
              <a:t>person”</a:t>
            </a:r>
            <a:endParaRPr sz="2800" dirty="0">
              <a:latin typeface="Times New Roman" pitchFamily="18" charset="0"/>
              <a:cs typeface="Times New Roman" pitchFamily="18" charset="0"/>
            </a:endParaRPr>
          </a:p>
          <a:p>
            <a:pPr marL="332740" indent="-320040">
              <a:lnSpc>
                <a:spcPct val="100000"/>
              </a:lnSpc>
              <a:spcBef>
                <a:spcPts val="170"/>
              </a:spcBef>
              <a:buClr>
                <a:schemeClr val="tx1"/>
              </a:buClr>
              <a:buSzPct val="59090"/>
              <a:buFont typeface="Wingdings" pitchFamily="2" charset="2"/>
              <a:buChar char="Ø"/>
              <a:tabLst>
                <a:tab pos="332105" algn="l"/>
                <a:tab pos="332740" algn="l"/>
              </a:tabLst>
            </a:pPr>
            <a:r>
              <a:rPr sz="2800" spc="-5" dirty="0">
                <a:latin typeface="Times New Roman" pitchFamily="18" charset="0"/>
                <a:cs typeface="Times New Roman" pitchFamily="18" charset="0"/>
              </a:rPr>
              <a:t>Should have an opening</a:t>
            </a:r>
            <a:r>
              <a:rPr sz="2800" spc="15" dirty="0">
                <a:latin typeface="Times New Roman" pitchFamily="18" charset="0"/>
                <a:cs typeface="Times New Roman" pitchFamily="18" charset="0"/>
              </a:rPr>
              <a:t> </a:t>
            </a:r>
            <a:r>
              <a:rPr sz="2800" spc="-5" dirty="0">
                <a:latin typeface="Times New Roman" pitchFamily="18" charset="0"/>
                <a:cs typeface="Times New Roman" pitchFamily="18" charset="0"/>
              </a:rPr>
              <a:t>statement</a:t>
            </a:r>
            <a:endParaRPr sz="2800" dirty="0">
              <a:latin typeface="Times New Roman" pitchFamily="18" charset="0"/>
              <a:cs typeface="Times New Roman" pitchFamily="18" charset="0"/>
            </a:endParaRPr>
          </a:p>
          <a:p>
            <a:pPr marL="332740" marR="795020" indent="-320040">
              <a:lnSpc>
                <a:spcPct val="80000"/>
              </a:lnSpc>
              <a:spcBef>
                <a:spcPts val="695"/>
              </a:spcBef>
              <a:buClr>
                <a:schemeClr val="tx1"/>
              </a:buClr>
              <a:buSzPct val="59090"/>
              <a:buFont typeface="Wingdings" pitchFamily="2" charset="2"/>
              <a:buChar char="Ø"/>
              <a:tabLst>
                <a:tab pos="332105" algn="l"/>
                <a:tab pos="332740" algn="l"/>
              </a:tabLst>
            </a:pPr>
            <a:r>
              <a:rPr sz="2800" spc="-5" dirty="0">
                <a:latin typeface="Times New Roman" pitchFamily="18" charset="0"/>
                <a:cs typeface="Times New Roman" pitchFamily="18" charset="0"/>
              </a:rPr>
              <a:t>Group should not be more than 30  people</a:t>
            </a:r>
            <a:endParaRPr sz="2800" dirty="0">
              <a:latin typeface="Times New Roman" pitchFamily="18" charset="0"/>
              <a:cs typeface="Times New Roman" pitchFamily="18" charset="0"/>
            </a:endParaRPr>
          </a:p>
          <a:p>
            <a:pPr marL="332740" marR="31750" indent="-320040">
              <a:lnSpc>
                <a:spcPct val="80000"/>
              </a:lnSpc>
              <a:spcBef>
                <a:spcPts val="710"/>
              </a:spcBef>
              <a:buClr>
                <a:schemeClr val="tx1"/>
              </a:buClr>
              <a:buSzPct val="59090"/>
              <a:buFont typeface="Wingdings" pitchFamily="2" charset="2"/>
              <a:buChar char="Ø"/>
              <a:tabLst>
                <a:tab pos="332105" algn="l"/>
                <a:tab pos="332740" algn="l"/>
              </a:tabLst>
            </a:pPr>
            <a:r>
              <a:rPr sz="2800" spc="-5" dirty="0">
                <a:latin typeface="Times New Roman" pitchFamily="18" charset="0"/>
                <a:cs typeface="Times New Roman" pitchFamily="18" charset="0"/>
              </a:rPr>
              <a:t>Duration of talk should not exceed </a:t>
            </a:r>
            <a:r>
              <a:rPr sz="2800" spc="5" dirty="0">
                <a:latin typeface="Times New Roman" pitchFamily="18" charset="0"/>
                <a:cs typeface="Times New Roman" pitchFamily="18" charset="0"/>
              </a:rPr>
              <a:t>15-20  </a:t>
            </a:r>
            <a:r>
              <a:rPr sz="2800" spc="-5" dirty="0">
                <a:latin typeface="Times New Roman" pitchFamily="18" charset="0"/>
                <a:cs typeface="Times New Roman" pitchFamily="18" charset="0"/>
              </a:rPr>
              <a:t>minutes</a:t>
            </a:r>
            <a:endParaRPr sz="2800" dirty="0">
              <a:latin typeface="Times New Roman" pitchFamily="18" charset="0"/>
              <a:cs typeface="Times New Roman" pitchFamily="18" charset="0"/>
            </a:endParaRPr>
          </a:p>
          <a:p>
            <a:pPr marL="332740" indent="-320040">
              <a:lnSpc>
                <a:spcPts val="2375"/>
              </a:lnSpc>
              <a:spcBef>
                <a:spcPts val="165"/>
              </a:spcBef>
              <a:buClr>
                <a:schemeClr val="tx1"/>
              </a:buClr>
              <a:buSzPct val="59090"/>
              <a:buFont typeface="Wingdings" pitchFamily="2" charset="2"/>
              <a:buChar char="Ø"/>
              <a:tabLst>
                <a:tab pos="332105" algn="l"/>
                <a:tab pos="332740" algn="l"/>
              </a:tabLst>
            </a:pPr>
            <a:r>
              <a:rPr sz="2800" spc="-5" dirty="0">
                <a:latin typeface="Times New Roman" pitchFamily="18" charset="0"/>
                <a:cs typeface="Times New Roman" pitchFamily="18" charset="0"/>
              </a:rPr>
              <a:t>Should be based on </a:t>
            </a:r>
            <a:r>
              <a:rPr sz="2800" dirty="0">
                <a:latin typeface="Times New Roman" pitchFamily="18" charset="0"/>
                <a:cs typeface="Times New Roman" pitchFamily="18" charset="0"/>
              </a:rPr>
              <a:t>topics </a:t>
            </a:r>
            <a:r>
              <a:rPr sz="2800" spc="-5" dirty="0">
                <a:latin typeface="Times New Roman" pitchFamily="18" charset="0"/>
                <a:cs typeface="Times New Roman" pitchFamily="18" charset="0"/>
              </a:rPr>
              <a:t>of</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current</a:t>
            </a:r>
            <a:endParaRPr sz="2800" dirty="0">
              <a:latin typeface="Times New Roman" pitchFamily="18" charset="0"/>
              <a:cs typeface="Times New Roman" pitchFamily="18" charset="0"/>
            </a:endParaRPr>
          </a:p>
          <a:p>
            <a:pPr marL="332740">
              <a:lnSpc>
                <a:spcPts val="2375"/>
              </a:lnSpc>
              <a:buClr>
                <a:schemeClr val="tx1"/>
              </a:buClr>
            </a:pPr>
            <a:r>
              <a:rPr sz="2800" spc="-5" dirty="0">
                <a:latin typeface="Times New Roman" pitchFamily="18" charset="0"/>
                <a:cs typeface="Times New Roman" pitchFamily="18" charset="0"/>
              </a:rPr>
              <a:t>interest</a:t>
            </a:r>
            <a:endParaRPr sz="2800" dirty="0">
              <a:latin typeface="Times New Roman" pitchFamily="18" charset="0"/>
              <a:cs typeface="Times New Roman" pitchFamily="18" charset="0"/>
            </a:endParaRPr>
          </a:p>
          <a:p>
            <a:pPr marL="332740" marR="414020" indent="-320040">
              <a:lnSpc>
                <a:spcPct val="80000"/>
              </a:lnSpc>
              <a:spcBef>
                <a:spcPts val="700"/>
              </a:spcBef>
              <a:buClr>
                <a:schemeClr val="tx1"/>
              </a:buClr>
              <a:buSzPct val="59090"/>
              <a:buFont typeface="Wingdings" pitchFamily="2" charset="2"/>
              <a:buChar char="Ø"/>
              <a:tabLst>
                <a:tab pos="332105" algn="l"/>
                <a:tab pos="332740" algn="l"/>
              </a:tabLst>
            </a:pPr>
            <a:r>
              <a:rPr sz="2800" spc="-5" dirty="0">
                <a:latin typeface="Times New Roman" pitchFamily="18" charset="0"/>
                <a:cs typeface="Times New Roman" pitchFamily="18" charset="0"/>
              </a:rPr>
              <a:t>Its effectiveness depends on ability of  speaker to write and draw</a:t>
            </a:r>
            <a:r>
              <a:rPr sz="2800" spc="30" dirty="0">
                <a:latin typeface="Times New Roman" pitchFamily="18" charset="0"/>
                <a:cs typeface="Times New Roman" pitchFamily="18" charset="0"/>
              </a:rPr>
              <a:t> </a:t>
            </a:r>
            <a:r>
              <a:rPr sz="2800" spc="-5" dirty="0">
                <a:latin typeface="Times New Roman" pitchFamily="18" charset="0"/>
                <a:cs typeface="Times New Roman" pitchFamily="18" charset="0"/>
              </a:rPr>
              <a:t>legibly</a:t>
            </a:r>
            <a:endParaRPr sz="2800" dirty="0">
              <a:latin typeface="Times New Roman" pitchFamily="18" charset="0"/>
              <a:cs typeface="Times New Roman" pitchFamily="18" charset="0"/>
            </a:endParaRPr>
          </a:p>
          <a:p>
            <a:pPr marL="332740" indent="-320040">
              <a:lnSpc>
                <a:spcPts val="2375"/>
              </a:lnSpc>
              <a:spcBef>
                <a:spcPts val="180"/>
              </a:spcBef>
              <a:buClr>
                <a:schemeClr val="tx1"/>
              </a:buClr>
              <a:buSzPct val="59090"/>
              <a:buFont typeface="Wingdings" pitchFamily="2" charset="2"/>
              <a:buChar char="Ø"/>
              <a:tabLst>
                <a:tab pos="332105" algn="l"/>
                <a:tab pos="332740" algn="l"/>
              </a:tabLst>
            </a:pPr>
            <a:r>
              <a:rPr sz="2800" spc="-5" dirty="0">
                <a:latin typeface="Times New Roman" pitchFamily="18" charset="0"/>
                <a:cs typeface="Times New Roman" pitchFamily="18" charset="0"/>
              </a:rPr>
              <a:t>Disadvantage-one way</a:t>
            </a:r>
            <a:r>
              <a:rPr sz="2800" spc="45" dirty="0">
                <a:latin typeface="Times New Roman" pitchFamily="18" charset="0"/>
                <a:cs typeface="Times New Roman" pitchFamily="18" charset="0"/>
              </a:rPr>
              <a:t> </a:t>
            </a:r>
            <a:r>
              <a:rPr sz="2800" spc="-5" dirty="0">
                <a:latin typeface="Times New Roman" pitchFamily="18" charset="0"/>
                <a:cs typeface="Times New Roman" pitchFamily="18" charset="0"/>
              </a:rPr>
              <a:t>communication</a:t>
            </a:r>
            <a:endParaRPr sz="2800" dirty="0">
              <a:latin typeface="Times New Roman" pitchFamily="18" charset="0"/>
              <a:cs typeface="Times New Roman" pitchFamily="18" charset="0"/>
            </a:endParaRPr>
          </a:p>
          <a:p>
            <a:pPr marL="332740">
              <a:lnSpc>
                <a:spcPts val="2375"/>
              </a:lnSpc>
              <a:buClr>
                <a:schemeClr val="tx1"/>
              </a:buClr>
              <a:buFont typeface="Wingdings" pitchFamily="2" charset="2"/>
              <a:buChar char="Ø"/>
            </a:pPr>
            <a:r>
              <a:rPr sz="2800" spc="-5" dirty="0">
                <a:latin typeface="Times New Roman" pitchFamily="18" charset="0"/>
                <a:cs typeface="Times New Roman" pitchFamily="18" charset="0"/>
              </a:rPr>
              <a:t>,learning is</a:t>
            </a:r>
            <a:r>
              <a:rPr sz="2800" dirty="0">
                <a:latin typeface="Times New Roman" pitchFamily="18" charset="0"/>
                <a:cs typeface="Times New Roman" pitchFamily="18" charset="0"/>
              </a:rPr>
              <a:t> </a:t>
            </a:r>
            <a:r>
              <a:rPr sz="2800" spc="-5" dirty="0">
                <a:latin typeface="Times New Roman" pitchFamily="18" charset="0"/>
                <a:cs typeface="Times New Roman" pitchFamily="18" charset="0"/>
              </a:rPr>
              <a:t>passive</a:t>
            </a:r>
            <a:endParaRPr sz="2800" dirty="0">
              <a:latin typeface="Times New Roman" pitchFamily="18" charset="0"/>
              <a:cs typeface="Times New Roman" pitchFamily="18" charset="0"/>
            </a:endParaRPr>
          </a:p>
        </p:txBody>
      </p:sp>
      <p:sp>
        <p:nvSpPr>
          <p:cNvPr id="5" name="object 5"/>
          <p:cNvSpPr/>
          <p:nvPr/>
        </p:nvSpPr>
        <p:spPr>
          <a:xfrm>
            <a:off x="6372200" y="2516118"/>
            <a:ext cx="2771800" cy="2671577"/>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3409" y="1600961"/>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D7B15C"/>
          </a:solidFill>
        </p:spPr>
        <p:txBody>
          <a:bodyPr wrap="square" lIns="0" tIns="0" rIns="0" bIns="0" rtlCol="0"/>
          <a:lstStyle/>
          <a:p>
            <a:endParaRPr/>
          </a:p>
        </p:txBody>
      </p:sp>
      <p:sp>
        <p:nvSpPr>
          <p:cNvPr id="3" name="object 3"/>
          <p:cNvSpPr/>
          <p:nvPr/>
        </p:nvSpPr>
        <p:spPr>
          <a:xfrm>
            <a:off x="613409" y="1600961"/>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ln w="19812">
            <a:solidFill>
              <a:srgbClr val="9E8241"/>
            </a:solidFill>
          </a:ln>
        </p:spPr>
        <p:txBody>
          <a:bodyPr wrap="square" lIns="0" tIns="0" rIns="0" bIns="0" rtlCol="0"/>
          <a:lstStyle/>
          <a:p>
            <a:endParaRPr/>
          </a:p>
        </p:txBody>
      </p:sp>
      <p:sp>
        <p:nvSpPr>
          <p:cNvPr id="4" name="object 4"/>
          <p:cNvSpPr txBox="1"/>
          <p:nvPr/>
        </p:nvSpPr>
        <p:spPr>
          <a:xfrm>
            <a:off x="691387" y="1534326"/>
            <a:ext cx="7847965" cy="4490973"/>
          </a:xfrm>
          <a:prstGeom prst="rect">
            <a:avLst/>
          </a:prstGeom>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sz="3200" b="1" spc="-5" dirty="0">
                <a:solidFill>
                  <a:srgbClr val="FF0000"/>
                </a:solidFill>
                <a:uFill>
                  <a:solidFill>
                    <a:srgbClr val="000000"/>
                  </a:solidFill>
                </a:uFill>
                <a:latin typeface="Times New Roman" pitchFamily="18" charset="0"/>
                <a:cs typeface="Times New Roman" pitchFamily="18" charset="0"/>
              </a:rPr>
              <a:t>SYMPOSIUM</a:t>
            </a:r>
            <a:endParaRPr sz="3200" b="1" dirty="0">
              <a:solidFill>
                <a:srgbClr val="FF0000"/>
              </a:solidFill>
              <a:latin typeface="Times New Roman" pitchFamily="18" charset="0"/>
              <a:cs typeface="Times New Roman" pitchFamily="18" charset="0"/>
            </a:endParaRPr>
          </a:p>
          <a:p>
            <a:pPr marL="33274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A series of speeches on a selected</a:t>
            </a:r>
            <a:r>
              <a:rPr sz="3200" spc="-330" dirty="0">
                <a:latin typeface="Times New Roman" pitchFamily="18" charset="0"/>
                <a:cs typeface="Times New Roman" pitchFamily="18" charset="0"/>
              </a:rPr>
              <a:t> </a:t>
            </a:r>
            <a:r>
              <a:rPr sz="3200" dirty="0">
                <a:latin typeface="Times New Roman" pitchFamily="18" charset="0"/>
                <a:cs typeface="Times New Roman" pitchFamily="18" charset="0"/>
              </a:rPr>
              <a:t>topic</a:t>
            </a:r>
          </a:p>
          <a:p>
            <a:pPr marL="332740" marR="227965"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Each speaker presents a brief aspects of</a:t>
            </a:r>
            <a:r>
              <a:rPr sz="3200" spc="-215" dirty="0">
                <a:latin typeface="Times New Roman" pitchFamily="18" charset="0"/>
                <a:cs typeface="Times New Roman" pitchFamily="18" charset="0"/>
              </a:rPr>
              <a:t> </a:t>
            </a:r>
            <a:r>
              <a:rPr sz="3200" dirty="0">
                <a:latin typeface="Times New Roman" pitchFamily="18" charset="0"/>
                <a:cs typeface="Times New Roman" pitchFamily="18" charset="0"/>
              </a:rPr>
              <a:t>the  topic</a:t>
            </a:r>
          </a:p>
          <a:p>
            <a:pPr marL="33274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There is no discussion among</a:t>
            </a:r>
            <a:r>
              <a:rPr sz="3200" spc="-135" dirty="0">
                <a:latin typeface="Times New Roman" pitchFamily="18" charset="0"/>
                <a:cs typeface="Times New Roman" pitchFamily="18" charset="0"/>
              </a:rPr>
              <a:t> </a:t>
            </a:r>
            <a:r>
              <a:rPr sz="3200" dirty="0">
                <a:latin typeface="Times New Roman" pitchFamily="18" charset="0"/>
                <a:cs typeface="Times New Roman" pitchFamily="18" charset="0"/>
              </a:rPr>
              <a:t>speakers</a:t>
            </a:r>
          </a:p>
          <a:p>
            <a:pPr marL="332740" indent="-320040">
              <a:lnSpc>
                <a:spcPct val="100000"/>
              </a:lnSpc>
              <a:spcBef>
                <a:spcPts val="69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In the end, the audience may ask</a:t>
            </a:r>
            <a:r>
              <a:rPr sz="3200" spc="-180" dirty="0">
                <a:latin typeface="Times New Roman" pitchFamily="18" charset="0"/>
                <a:cs typeface="Times New Roman" pitchFamily="18" charset="0"/>
              </a:rPr>
              <a:t> </a:t>
            </a:r>
            <a:r>
              <a:rPr sz="3200" dirty="0">
                <a:latin typeface="Times New Roman" pitchFamily="18" charset="0"/>
                <a:cs typeface="Times New Roman" pitchFamily="18" charset="0"/>
              </a:rPr>
              <a:t>questions</a:t>
            </a:r>
          </a:p>
          <a:p>
            <a:pPr marL="332740" marR="5080" indent="-320040">
              <a:lnSpc>
                <a:spcPct val="100000"/>
              </a:lnSpc>
              <a:spcBef>
                <a:spcPts val="71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The chairman makes a summary at the end</a:t>
            </a:r>
            <a:r>
              <a:rPr sz="3200" spc="-225" dirty="0">
                <a:latin typeface="Times New Roman" pitchFamily="18" charset="0"/>
                <a:cs typeface="Times New Roman" pitchFamily="18" charset="0"/>
              </a:rPr>
              <a:t> </a:t>
            </a:r>
            <a:r>
              <a:rPr sz="3200" dirty="0">
                <a:latin typeface="Times New Roman" pitchFamily="18" charset="0"/>
                <a:cs typeface="Times New Roman" pitchFamily="18" charset="0"/>
              </a:rPr>
              <a:t>of  the</a:t>
            </a:r>
            <a:r>
              <a:rPr sz="3200" spc="-25" dirty="0">
                <a:latin typeface="Times New Roman" pitchFamily="18" charset="0"/>
                <a:cs typeface="Times New Roman" pitchFamily="18" charset="0"/>
              </a:rPr>
              <a:t> </a:t>
            </a:r>
            <a:r>
              <a:rPr sz="3200" dirty="0">
                <a:latin typeface="Times New Roman" pitchFamily="18" charset="0"/>
                <a:cs typeface="Times New Roman" pitchFamily="18" charset="0"/>
              </a:rPr>
              <a:t>session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92696"/>
            <a:ext cx="6804248" cy="6165304"/>
          </a:xfrm>
          <a:custGeom>
            <a:avLst/>
            <a:gdLst/>
            <a:ahLst/>
            <a:cxnLst/>
            <a:rect l="l" t="t" r="r" b="b"/>
            <a:pathLst>
              <a:path w="5562600" h="5039995">
                <a:moveTo>
                  <a:pt x="0" y="5039868"/>
                </a:moveTo>
                <a:lnTo>
                  <a:pt x="5562600" y="5039868"/>
                </a:lnTo>
                <a:lnTo>
                  <a:pt x="5562600" y="0"/>
                </a:lnTo>
                <a:lnTo>
                  <a:pt x="0" y="0"/>
                </a:lnTo>
                <a:lnTo>
                  <a:pt x="0" y="5039868"/>
                </a:lnTo>
                <a:close/>
              </a:path>
            </a:pathLst>
          </a:custGeom>
          <a:solidFill>
            <a:srgbClr val="A4AB81"/>
          </a:solidFill>
        </p:spPr>
        <p:txBody>
          <a:bodyPr wrap="square" lIns="0" tIns="0" rIns="0" bIns="0" rtlCol="0"/>
          <a:lstStyle/>
          <a:p>
            <a:endParaRPr/>
          </a:p>
        </p:txBody>
      </p:sp>
      <p:sp>
        <p:nvSpPr>
          <p:cNvPr id="3" name="object 3"/>
          <p:cNvSpPr/>
          <p:nvPr/>
        </p:nvSpPr>
        <p:spPr>
          <a:xfrm>
            <a:off x="610362" y="1124744"/>
            <a:ext cx="5545814" cy="5505545"/>
          </a:xfrm>
          <a:custGeom>
            <a:avLst/>
            <a:gdLst/>
            <a:ahLst/>
            <a:cxnLst/>
            <a:rect l="l" t="t" r="r" b="b"/>
            <a:pathLst>
              <a:path w="5562600" h="5039995">
                <a:moveTo>
                  <a:pt x="0" y="5039868"/>
                </a:moveTo>
                <a:lnTo>
                  <a:pt x="5562600" y="5039868"/>
                </a:lnTo>
                <a:lnTo>
                  <a:pt x="5562600" y="0"/>
                </a:lnTo>
                <a:lnTo>
                  <a:pt x="0" y="0"/>
                </a:lnTo>
                <a:lnTo>
                  <a:pt x="0" y="5039868"/>
                </a:lnTo>
                <a:close/>
              </a:path>
            </a:pathLst>
          </a:custGeom>
          <a:ln w="19812">
            <a:solidFill>
              <a:srgbClr val="787C5D"/>
            </a:solidFill>
          </a:ln>
        </p:spPr>
        <p:txBody>
          <a:bodyPr wrap="square" lIns="0" tIns="0" rIns="0" bIns="0" rtlCol="0"/>
          <a:lstStyle/>
          <a:p>
            <a:endParaRPr/>
          </a:p>
        </p:txBody>
      </p:sp>
      <p:sp>
        <p:nvSpPr>
          <p:cNvPr id="4" name="object 4"/>
          <p:cNvSpPr txBox="1"/>
          <p:nvPr/>
        </p:nvSpPr>
        <p:spPr>
          <a:xfrm>
            <a:off x="0" y="1"/>
            <a:ext cx="6804248" cy="6110006"/>
          </a:xfrm>
          <a:prstGeom prst="rect">
            <a:avLst/>
          </a:prstGeom>
        </p:spPr>
        <p:txBody>
          <a:bodyPr vert="horz" wrap="square" lIns="0" tIns="36195" rIns="0" bIns="0" rtlCol="0">
            <a:spAutoFit/>
          </a:bodyPr>
          <a:lstStyle/>
          <a:p>
            <a:pPr marL="332740" indent="-320040" algn="ctr">
              <a:lnSpc>
                <a:spcPct val="100000"/>
              </a:lnSpc>
              <a:spcBef>
                <a:spcPts val="285"/>
              </a:spcBef>
              <a:buClr>
                <a:schemeClr val="tx1"/>
              </a:buClr>
              <a:buSzPct val="59090"/>
              <a:tabLst>
                <a:tab pos="332740" algn="l"/>
                <a:tab pos="333375" algn="l"/>
              </a:tabLst>
            </a:pPr>
            <a:r>
              <a:rPr sz="3200" b="1" u="heavy" spc="-10" dirty="0">
                <a:solidFill>
                  <a:srgbClr val="FF0000"/>
                </a:solidFill>
                <a:uFill>
                  <a:solidFill>
                    <a:srgbClr val="FFFFFF"/>
                  </a:solidFill>
                </a:uFill>
                <a:latin typeface="Times New Roman" pitchFamily="18" charset="0"/>
                <a:cs typeface="Times New Roman" pitchFamily="18" charset="0"/>
              </a:rPr>
              <a:t>GROUP</a:t>
            </a:r>
            <a:r>
              <a:rPr sz="3200" b="1" u="heavy" spc="-25" dirty="0">
                <a:solidFill>
                  <a:srgbClr val="FF0000"/>
                </a:solidFill>
                <a:uFill>
                  <a:solidFill>
                    <a:srgbClr val="FFFFFF"/>
                  </a:solidFill>
                </a:uFill>
                <a:latin typeface="Times New Roman" pitchFamily="18" charset="0"/>
                <a:cs typeface="Times New Roman" pitchFamily="18" charset="0"/>
              </a:rPr>
              <a:t> </a:t>
            </a:r>
            <a:r>
              <a:rPr sz="3200" b="1" u="heavy" spc="-5" dirty="0">
                <a:solidFill>
                  <a:srgbClr val="FF0000"/>
                </a:solidFill>
                <a:uFill>
                  <a:solidFill>
                    <a:srgbClr val="FFFFFF"/>
                  </a:solidFill>
                </a:uFill>
                <a:latin typeface="Times New Roman" pitchFamily="18" charset="0"/>
                <a:cs typeface="Times New Roman" pitchFamily="18" charset="0"/>
              </a:rPr>
              <a:t>DISCUSSIONS</a:t>
            </a:r>
            <a:endParaRPr sz="3200" b="1" dirty="0">
              <a:solidFill>
                <a:srgbClr val="FF0000"/>
              </a:solidFill>
              <a:latin typeface="Times New Roman" pitchFamily="18" charset="0"/>
              <a:cs typeface="Times New Roman" pitchFamily="18" charset="0"/>
            </a:endParaRPr>
          </a:p>
          <a:p>
            <a:pPr marL="332740" marR="552450" indent="-320040">
              <a:spcBef>
                <a:spcPts val="71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A group is an aggregation of people  interacting </a:t>
            </a:r>
            <a:r>
              <a:rPr sz="2800" dirty="0">
                <a:latin typeface="Times New Roman" pitchFamily="18" charset="0"/>
                <a:cs typeface="Times New Roman" pitchFamily="18" charset="0"/>
              </a:rPr>
              <a:t>in </a:t>
            </a:r>
            <a:r>
              <a:rPr sz="2800" spc="-5" dirty="0">
                <a:latin typeface="Times New Roman" pitchFamily="18" charset="0"/>
                <a:cs typeface="Times New Roman" pitchFamily="18" charset="0"/>
              </a:rPr>
              <a:t>a </a:t>
            </a:r>
            <a:r>
              <a:rPr sz="2800" dirty="0">
                <a:latin typeface="Times New Roman" pitchFamily="18" charset="0"/>
                <a:cs typeface="Times New Roman" pitchFamily="18" charset="0"/>
              </a:rPr>
              <a:t>face-to-face</a:t>
            </a:r>
            <a:r>
              <a:rPr sz="2800" spc="5" dirty="0">
                <a:latin typeface="Times New Roman" pitchFamily="18" charset="0"/>
                <a:cs typeface="Times New Roman" pitchFamily="18" charset="0"/>
              </a:rPr>
              <a:t> </a:t>
            </a:r>
            <a:r>
              <a:rPr sz="2800" spc="-5" dirty="0">
                <a:latin typeface="Times New Roman" pitchFamily="18" charset="0"/>
                <a:cs typeface="Times New Roman" pitchFamily="18" charset="0"/>
              </a:rPr>
              <a:t>situation</a:t>
            </a:r>
            <a:endParaRPr sz="2800" dirty="0">
              <a:latin typeface="Times New Roman" pitchFamily="18" charset="0"/>
              <a:cs typeface="Times New Roman" pitchFamily="18" charset="0"/>
            </a:endParaRPr>
          </a:p>
          <a:p>
            <a:pPr marL="332740" marR="5080" indent="-320040">
              <a:spcBef>
                <a:spcPts val="695"/>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Process of identifying problems and  finding solutions collectively by members  of</a:t>
            </a:r>
            <a:r>
              <a:rPr sz="2800" spc="-10" dirty="0">
                <a:latin typeface="Times New Roman" pitchFamily="18" charset="0"/>
                <a:cs typeface="Times New Roman" pitchFamily="18" charset="0"/>
              </a:rPr>
              <a:t> </a:t>
            </a:r>
            <a:r>
              <a:rPr sz="2800" spc="-5" dirty="0">
                <a:latin typeface="Times New Roman" pitchFamily="18" charset="0"/>
                <a:cs typeface="Times New Roman" pitchFamily="18" charset="0"/>
              </a:rPr>
              <a:t>group</a:t>
            </a:r>
            <a:endParaRPr sz="2800" dirty="0">
              <a:latin typeface="Times New Roman" pitchFamily="18" charset="0"/>
              <a:cs typeface="Times New Roman" pitchFamily="18" charset="0"/>
            </a:endParaRPr>
          </a:p>
          <a:p>
            <a:pPr marL="332740" indent="-320040">
              <a:spcBef>
                <a:spcPts val="17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Consist of 6-12</a:t>
            </a:r>
            <a:r>
              <a:rPr sz="2800" spc="5" dirty="0">
                <a:latin typeface="Times New Roman" pitchFamily="18" charset="0"/>
                <a:cs typeface="Times New Roman" pitchFamily="18" charset="0"/>
              </a:rPr>
              <a:t> </a:t>
            </a:r>
            <a:r>
              <a:rPr sz="2800" spc="-5" dirty="0">
                <a:latin typeface="Times New Roman" pitchFamily="18" charset="0"/>
                <a:cs typeface="Times New Roman" pitchFamily="18" charset="0"/>
              </a:rPr>
              <a:t>members</a:t>
            </a:r>
            <a:endParaRPr sz="2800" dirty="0">
              <a:latin typeface="Times New Roman" pitchFamily="18" charset="0"/>
              <a:cs typeface="Times New Roman" pitchFamily="18" charset="0"/>
            </a:endParaRPr>
          </a:p>
          <a:p>
            <a:pPr marL="332740" indent="-320040">
              <a:spcBef>
                <a:spcPts val="18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Participants are seated </a:t>
            </a:r>
            <a:r>
              <a:rPr sz="2800" dirty="0">
                <a:latin typeface="Times New Roman" pitchFamily="18" charset="0"/>
                <a:cs typeface="Times New Roman" pitchFamily="18" charset="0"/>
              </a:rPr>
              <a:t>in </a:t>
            </a:r>
            <a:r>
              <a:rPr sz="2800" spc="-5" dirty="0">
                <a:latin typeface="Times New Roman" pitchFamily="18" charset="0"/>
                <a:cs typeface="Times New Roman" pitchFamily="18" charset="0"/>
              </a:rPr>
              <a:t>a</a:t>
            </a:r>
            <a:r>
              <a:rPr sz="2800" spc="5" dirty="0">
                <a:latin typeface="Times New Roman" pitchFamily="18" charset="0"/>
                <a:cs typeface="Times New Roman" pitchFamily="18" charset="0"/>
              </a:rPr>
              <a:t> </a:t>
            </a:r>
            <a:r>
              <a:rPr sz="2800" spc="-5" dirty="0">
                <a:latin typeface="Times New Roman" pitchFamily="18" charset="0"/>
                <a:cs typeface="Times New Roman" pitchFamily="18" charset="0"/>
              </a:rPr>
              <a:t>circle</a:t>
            </a:r>
            <a:endParaRPr sz="2800" dirty="0">
              <a:latin typeface="Times New Roman" pitchFamily="18" charset="0"/>
              <a:cs typeface="Times New Roman" pitchFamily="18" charset="0"/>
            </a:endParaRPr>
          </a:p>
          <a:p>
            <a:pPr marL="332740" marR="136525" indent="-320040">
              <a:spcBef>
                <a:spcPts val="695"/>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Group leader initiates the </a:t>
            </a:r>
            <a:r>
              <a:rPr sz="2800" dirty="0">
                <a:latin typeface="Times New Roman" pitchFamily="18" charset="0"/>
                <a:cs typeface="Times New Roman" pitchFamily="18" charset="0"/>
              </a:rPr>
              <a:t>subject,  </a:t>
            </a:r>
            <a:r>
              <a:rPr sz="2800" spc="-5" dirty="0">
                <a:latin typeface="Times New Roman" pitchFamily="18" charset="0"/>
                <a:cs typeface="Times New Roman" pitchFamily="18" charset="0"/>
              </a:rPr>
              <a:t>prevents </a:t>
            </a:r>
            <a:r>
              <a:rPr sz="2800" dirty="0">
                <a:latin typeface="Times New Roman" pitchFamily="18" charset="0"/>
                <a:cs typeface="Times New Roman" pitchFamily="18" charset="0"/>
              </a:rPr>
              <a:t>side conversations,  </a:t>
            </a:r>
            <a:r>
              <a:rPr sz="2800" spc="-5" dirty="0">
                <a:latin typeface="Times New Roman" pitchFamily="18" charset="0"/>
                <a:cs typeface="Times New Roman" pitchFamily="18" charset="0"/>
              </a:rPr>
              <a:t>encourages everyone to participate and  sums up the</a:t>
            </a:r>
            <a:r>
              <a:rPr sz="2800" spc="15" dirty="0">
                <a:latin typeface="Times New Roman" pitchFamily="18" charset="0"/>
                <a:cs typeface="Times New Roman" pitchFamily="18" charset="0"/>
              </a:rPr>
              <a:t> </a:t>
            </a:r>
            <a:r>
              <a:rPr sz="2800" spc="-5" dirty="0">
                <a:latin typeface="Times New Roman" pitchFamily="18" charset="0"/>
                <a:cs typeface="Times New Roman" pitchFamily="18" charset="0"/>
              </a:rPr>
              <a:t>discussion</a:t>
            </a:r>
            <a:endParaRPr sz="2800" dirty="0">
              <a:latin typeface="Times New Roman" pitchFamily="18" charset="0"/>
              <a:cs typeface="Times New Roman" pitchFamily="18" charset="0"/>
            </a:endParaRPr>
          </a:p>
          <a:p>
            <a:pPr marL="332740" marR="323215" indent="-320040">
              <a:spcBef>
                <a:spcPts val="680"/>
              </a:spcBef>
              <a:buClr>
                <a:schemeClr val="tx1"/>
              </a:buClr>
              <a:buSzPct val="59090"/>
              <a:buFont typeface="Wingdings" pitchFamily="2" charset="2"/>
              <a:buChar char="Ø"/>
              <a:tabLst>
                <a:tab pos="332740" algn="l"/>
                <a:tab pos="333375" algn="l"/>
              </a:tabLst>
            </a:pPr>
            <a:r>
              <a:rPr sz="2800" spc="-5" dirty="0">
                <a:latin typeface="Times New Roman" pitchFamily="18" charset="0"/>
                <a:cs typeface="Times New Roman" pitchFamily="18" charset="0"/>
              </a:rPr>
              <a:t>There should be a recorder who  prepares a report on issues discussed  and agreements</a:t>
            </a:r>
            <a:r>
              <a:rPr sz="2800" spc="20" dirty="0">
                <a:latin typeface="Times New Roman" pitchFamily="18" charset="0"/>
                <a:cs typeface="Times New Roman" pitchFamily="18" charset="0"/>
              </a:rPr>
              <a:t> </a:t>
            </a:r>
            <a:r>
              <a:rPr sz="2800" spc="-5" dirty="0">
                <a:latin typeface="Times New Roman" pitchFamily="18" charset="0"/>
                <a:cs typeface="Times New Roman" pitchFamily="18" charset="0"/>
              </a:rPr>
              <a:t>reached</a:t>
            </a:r>
            <a:endParaRPr sz="2800" dirty="0">
              <a:latin typeface="Times New Roman" pitchFamily="18" charset="0"/>
              <a:cs typeface="Times New Roman" pitchFamily="18" charset="0"/>
            </a:endParaRPr>
          </a:p>
        </p:txBody>
      </p:sp>
      <p:sp>
        <p:nvSpPr>
          <p:cNvPr id="5" name="object 5"/>
          <p:cNvSpPr/>
          <p:nvPr/>
        </p:nvSpPr>
        <p:spPr>
          <a:xfrm>
            <a:off x="7020272" y="2209800"/>
            <a:ext cx="1914939" cy="229932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9512" y="764705"/>
            <a:ext cx="4569653" cy="5985741"/>
          </a:xfrm>
          <a:prstGeom prst="rect">
            <a:avLst/>
          </a:prstGeom>
        </p:spPr>
        <p:txBody>
          <a:bodyPr vert="horz" wrap="square" lIns="0" tIns="12700" rIns="0" bIns="0" rtlCol="0">
            <a:spAutoFit/>
          </a:bodyPr>
          <a:lstStyle/>
          <a:p>
            <a:pPr marL="332740" indent="-320040" algn="ctr">
              <a:lnSpc>
                <a:spcPct val="100000"/>
              </a:lnSpc>
              <a:spcBef>
                <a:spcPts val="100"/>
              </a:spcBef>
              <a:buClr>
                <a:schemeClr val="tx1"/>
              </a:buClr>
              <a:buSzPct val="59259"/>
              <a:tabLst>
                <a:tab pos="332740" algn="l"/>
                <a:tab pos="333375" algn="l"/>
              </a:tabLst>
            </a:pPr>
            <a:r>
              <a:rPr sz="3200" b="1" spc="-45" dirty="0">
                <a:solidFill>
                  <a:srgbClr val="FF0000"/>
                </a:solidFill>
                <a:uFill>
                  <a:solidFill>
                    <a:srgbClr val="000000"/>
                  </a:solidFill>
                </a:uFill>
                <a:latin typeface="Times New Roman" pitchFamily="18" charset="0"/>
                <a:cs typeface="Times New Roman" pitchFamily="18" charset="0"/>
              </a:rPr>
              <a:t>PANEL</a:t>
            </a:r>
            <a:r>
              <a:rPr sz="3200" b="1" spc="-120" dirty="0">
                <a:solidFill>
                  <a:srgbClr val="FF0000"/>
                </a:solidFill>
                <a:uFill>
                  <a:solidFill>
                    <a:srgbClr val="000000"/>
                  </a:solidFill>
                </a:uFill>
                <a:latin typeface="Times New Roman" pitchFamily="18" charset="0"/>
                <a:cs typeface="Times New Roman" pitchFamily="18" charset="0"/>
              </a:rPr>
              <a:t> </a:t>
            </a:r>
            <a:r>
              <a:rPr sz="3200" b="1" spc="-5" dirty="0">
                <a:solidFill>
                  <a:srgbClr val="FF0000"/>
                </a:solidFill>
                <a:uFill>
                  <a:solidFill>
                    <a:srgbClr val="000000"/>
                  </a:solidFill>
                </a:uFill>
                <a:latin typeface="Times New Roman" pitchFamily="18" charset="0"/>
                <a:cs typeface="Times New Roman" pitchFamily="18" charset="0"/>
              </a:rPr>
              <a:t>DISCUSSIONS</a:t>
            </a:r>
            <a:endParaRPr sz="3200" b="1" dirty="0">
              <a:solidFill>
                <a:srgbClr val="FF0000"/>
              </a:solidFill>
              <a:latin typeface="Times New Roman" pitchFamily="18" charset="0"/>
              <a:cs typeface="Times New Roman" pitchFamily="18" charset="0"/>
            </a:endParaRPr>
          </a:p>
          <a:p>
            <a:pPr marL="332740" marR="5080" indent="-320040">
              <a:lnSpc>
                <a:spcPct val="80000"/>
              </a:lnSpc>
              <a:spcBef>
                <a:spcPts val="70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Panel </a:t>
            </a:r>
            <a:r>
              <a:rPr sz="3200" dirty="0">
                <a:latin typeface="Times New Roman" pitchFamily="18" charset="0"/>
                <a:cs typeface="Times New Roman" pitchFamily="18" charset="0"/>
              </a:rPr>
              <a:t>of </a:t>
            </a:r>
            <a:r>
              <a:rPr sz="3200" spc="-5" dirty="0">
                <a:latin typeface="Times New Roman" pitchFamily="18" charset="0"/>
                <a:cs typeface="Times New Roman" pitchFamily="18" charset="0"/>
              </a:rPr>
              <a:t>4 </a:t>
            </a:r>
            <a:r>
              <a:rPr sz="3200" dirty="0">
                <a:latin typeface="Times New Roman" pitchFamily="18" charset="0"/>
                <a:cs typeface="Times New Roman" pitchFamily="18" charset="0"/>
              </a:rPr>
              <a:t>to </a:t>
            </a:r>
            <a:r>
              <a:rPr sz="3200" spc="-5" dirty="0">
                <a:latin typeface="Times New Roman" pitchFamily="18" charset="0"/>
                <a:cs typeface="Times New Roman" pitchFamily="18" charset="0"/>
              </a:rPr>
              <a:t>8 </a:t>
            </a:r>
            <a:r>
              <a:rPr sz="3200" dirty="0">
                <a:latin typeface="Times New Roman" pitchFamily="18" charset="0"/>
                <a:cs typeface="Times New Roman" pitchFamily="18" charset="0"/>
              </a:rPr>
              <a:t>experts  sit </a:t>
            </a:r>
            <a:r>
              <a:rPr sz="3200" spc="-5" dirty="0">
                <a:latin typeface="Times New Roman" pitchFamily="18" charset="0"/>
                <a:cs typeface="Times New Roman" pitchFamily="18" charset="0"/>
              </a:rPr>
              <a:t>and </a:t>
            </a:r>
            <a:r>
              <a:rPr sz="3200" dirty="0">
                <a:latin typeface="Times New Roman" pitchFamily="18" charset="0"/>
                <a:cs typeface="Times New Roman" pitchFamily="18" charset="0"/>
              </a:rPr>
              <a:t>discuss </a:t>
            </a:r>
            <a:r>
              <a:rPr sz="3200" spc="-5" dirty="0">
                <a:latin typeface="Times New Roman" pitchFamily="18" charset="0"/>
                <a:cs typeface="Times New Roman" pitchFamily="18" charset="0"/>
              </a:rPr>
              <a:t>a topic</a:t>
            </a:r>
            <a:r>
              <a:rPr sz="3200" spc="-60" dirty="0">
                <a:latin typeface="Times New Roman" pitchFamily="18" charset="0"/>
                <a:cs typeface="Times New Roman" pitchFamily="18" charset="0"/>
              </a:rPr>
              <a:t> </a:t>
            </a:r>
            <a:r>
              <a:rPr sz="3200" spc="-5" dirty="0">
                <a:latin typeface="Times New Roman" pitchFamily="18" charset="0"/>
                <a:cs typeface="Times New Roman" pitchFamily="18" charset="0"/>
              </a:rPr>
              <a:t>in  </a:t>
            </a:r>
            <a:r>
              <a:rPr sz="3200" dirty="0">
                <a:latin typeface="Times New Roman" pitchFamily="18" charset="0"/>
                <a:cs typeface="Times New Roman" pitchFamily="18" charset="0"/>
              </a:rPr>
              <a:t>front of </a:t>
            </a:r>
            <a:r>
              <a:rPr sz="3200" spc="-5" dirty="0">
                <a:latin typeface="Times New Roman" pitchFamily="18" charset="0"/>
                <a:cs typeface="Times New Roman" pitchFamily="18" charset="0"/>
              </a:rPr>
              <a:t>an</a:t>
            </a:r>
            <a:r>
              <a:rPr sz="3200" spc="-35" dirty="0">
                <a:latin typeface="Times New Roman" pitchFamily="18" charset="0"/>
                <a:cs typeface="Times New Roman" pitchFamily="18" charset="0"/>
              </a:rPr>
              <a:t> </a:t>
            </a:r>
            <a:r>
              <a:rPr sz="3200" spc="-5" dirty="0">
                <a:latin typeface="Times New Roman" pitchFamily="18" charset="0"/>
                <a:cs typeface="Times New Roman" pitchFamily="18" charset="0"/>
              </a:rPr>
              <a:t>audience</a:t>
            </a:r>
            <a:endParaRPr sz="3200" dirty="0">
              <a:latin typeface="Times New Roman" pitchFamily="18" charset="0"/>
              <a:cs typeface="Times New Roman" pitchFamily="18" charset="0"/>
            </a:endParaRPr>
          </a:p>
          <a:p>
            <a:pPr marL="332740" marR="80645" indent="-320040">
              <a:lnSpc>
                <a:spcPct val="80000"/>
              </a:lnSpc>
              <a:spcBef>
                <a:spcPts val="695"/>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Headed </a:t>
            </a:r>
            <a:r>
              <a:rPr sz="3200" dirty="0">
                <a:latin typeface="Times New Roman" pitchFamily="18" charset="0"/>
                <a:cs typeface="Times New Roman" pitchFamily="18" charset="0"/>
              </a:rPr>
              <a:t>by a chairman  </a:t>
            </a:r>
            <a:r>
              <a:rPr sz="3200" spc="-5" dirty="0">
                <a:latin typeface="Times New Roman" pitchFamily="18" charset="0"/>
                <a:cs typeface="Times New Roman" pitchFamily="18" charset="0"/>
              </a:rPr>
              <a:t>who opens </a:t>
            </a:r>
            <a:r>
              <a:rPr sz="3200" dirty="0">
                <a:latin typeface="Times New Roman" pitchFamily="18" charset="0"/>
                <a:cs typeface="Times New Roman" pitchFamily="18" charset="0"/>
              </a:rPr>
              <a:t>the session,  introduces the</a:t>
            </a:r>
            <a:r>
              <a:rPr sz="3200" spc="-75" dirty="0">
                <a:latin typeface="Times New Roman" pitchFamily="18" charset="0"/>
                <a:cs typeface="Times New Roman" pitchFamily="18" charset="0"/>
              </a:rPr>
              <a:t> </a:t>
            </a:r>
            <a:r>
              <a:rPr sz="3200" spc="-5" dirty="0">
                <a:latin typeface="Times New Roman" pitchFamily="18" charset="0"/>
                <a:cs typeface="Times New Roman" pitchFamily="18" charset="0"/>
              </a:rPr>
              <a:t>speakers  and keeps </a:t>
            </a:r>
            <a:r>
              <a:rPr sz="3200" dirty="0">
                <a:latin typeface="Times New Roman" pitchFamily="18" charset="0"/>
                <a:cs typeface="Times New Roman" pitchFamily="18" charset="0"/>
              </a:rPr>
              <a:t>the  discussion</a:t>
            </a:r>
            <a:r>
              <a:rPr sz="3200" spc="-30" dirty="0">
                <a:latin typeface="Times New Roman" pitchFamily="18" charset="0"/>
                <a:cs typeface="Times New Roman" pitchFamily="18" charset="0"/>
              </a:rPr>
              <a:t> </a:t>
            </a:r>
            <a:r>
              <a:rPr sz="3200" dirty="0">
                <a:latin typeface="Times New Roman" pitchFamily="18" charset="0"/>
                <a:cs typeface="Times New Roman" pitchFamily="18" charset="0"/>
              </a:rPr>
              <a:t>going</a:t>
            </a:r>
          </a:p>
          <a:p>
            <a:pPr marL="332740" marR="61594" indent="-320040">
              <a:lnSpc>
                <a:spcPct val="80000"/>
              </a:lnSpc>
              <a:spcBef>
                <a:spcPts val="71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Audience are allowed</a:t>
            </a:r>
            <a:r>
              <a:rPr sz="3200" spc="-20" dirty="0">
                <a:latin typeface="Times New Roman" pitchFamily="18" charset="0"/>
                <a:cs typeface="Times New Roman" pitchFamily="18" charset="0"/>
              </a:rPr>
              <a:t> </a:t>
            </a:r>
            <a:r>
              <a:rPr sz="3200" dirty="0">
                <a:latin typeface="Times New Roman" pitchFamily="18" charset="0"/>
                <a:cs typeface="Times New Roman" pitchFamily="18" charset="0"/>
              </a:rPr>
              <a:t>to  ask</a:t>
            </a:r>
            <a:r>
              <a:rPr sz="3200" spc="-25" dirty="0">
                <a:latin typeface="Times New Roman" pitchFamily="18" charset="0"/>
                <a:cs typeface="Times New Roman" pitchFamily="18" charset="0"/>
              </a:rPr>
              <a:t> </a:t>
            </a:r>
            <a:r>
              <a:rPr sz="3200" dirty="0">
                <a:latin typeface="Times New Roman" pitchFamily="18" charset="0"/>
                <a:cs typeface="Times New Roman" pitchFamily="18" charset="0"/>
              </a:rPr>
              <a:t>questions</a:t>
            </a:r>
          </a:p>
          <a:p>
            <a:pPr marL="332740" marR="271780" indent="-320040">
              <a:lnSpc>
                <a:spcPct val="80000"/>
              </a:lnSpc>
              <a:spcBef>
                <a:spcPts val="70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Chairman </a:t>
            </a:r>
            <a:r>
              <a:rPr sz="3200" dirty="0">
                <a:latin typeface="Times New Roman" pitchFamily="18" charset="0"/>
                <a:cs typeface="Times New Roman" pitchFamily="18" charset="0"/>
              </a:rPr>
              <a:t>sums </a:t>
            </a:r>
            <a:r>
              <a:rPr sz="3200" spc="-5" dirty="0">
                <a:latin typeface="Times New Roman" pitchFamily="18" charset="0"/>
                <a:cs typeface="Times New Roman" pitchFamily="18" charset="0"/>
              </a:rPr>
              <a:t>up</a:t>
            </a:r>
            <a:r>
              <a:rPr sz="3200" spc="-70" dirty="0">
                <a:latin typeface="Times New Roman" pitchFamily="18" charset="0"/>
                <a:cs typeface="Times New Roman" pitchFamily="18" charset="0"/>
              </a:rPr>
              <a:t> </a:t>
            </a:r>
            <a:r>
              <a:rPr sz="3200" dirty="0">
                <a:latin typeface="Times New Roman" pitchFamily="18" charset="0"/>
                <a:cs typeface="Times New Roman" pitchFamily="18" charset="0"/>
              </a:rPr>
              <a:t>the  </a:t>
            </a:r>
            <a:r>
              <a:rPr sz="3200" spc="-5" dirty="0">
                <a:latin typeface="Times New Roman" pitchFamily="18" charset="0"/>
                <a:cs typeface="Times New Roman" pitchFamily="18" charset="0"/>
              </a:rPr>
              <a:t>different </a:t>
            </a:r>
            <a:r>
              <a:rPr sz="3200" dirty="0">
                <a:latin typeface="Times New Roman" pitchFamily="18" charset="0"/>
                <a:cs typeface="Times New Roman" pitchFamily="18" charset="0"/>
              </a:rPr>
              <a:t>views  </a:t>
            </a:r>
            <a:r>
              <a:rPr sz="3200" spc="-5" dirty="0">
                <a:latin typeface="Times New Roman" pitchFamily="18" charset="0"/>
                <a:cs typeface="Times New Roman" pitchFamily="18" charset="0"/>
              </a:rPr>
              <a:t>presented</a:t>
            </a:r>
            <a:endParaRPr sz="3200" dirty="0">
              <a:latin typeface="Times New Roman" pitchFamily="18" charset="0"/>
              <a:cs typeface="Times New Roman" pitchFamily="18" charset="0"/>
            </a:endParaRPr>
          </a:p>
        </p:txBody>
      </p:sp>
      <p:sp>
        <p:nvSpPr>
          <p:cNvPr id="3" name="object 3"/>
          <p:cNvSpPr/>
          <p:nvPr/>
        </p:nvSpPr>
        <p:spPr>
          <a:xfrm>
            <a:off x="4844796" y="2514600"/>
            <a:ext cx="3886200" cy="255727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8451" y="1586483"/>
            <a:ext cx="8243316" cy="458571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42544" y="1525522"/>
            <a:ext cx="8225028" cy="533247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13409" y="1052736"/>
            <a:ext cx="8063048" cy="5805263"/>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EECDC1"/>
          </a:solidFill>
        </p:spPr>
        <p:txBody>
          <a:bodyPr wrap="square" lIns="0" tIns="0" rIns="0" bIns="0" rtlCol="0"/>
          <a:lstStyle/>
          <a:p>
            <a:endParaRPr/>
          </a:p>
        </p:txBody>
      </p:sp>
      <p:sp>
        <p:nvSpPr>
          <p:cNvPr id="5" name="object 5"/>
          <p:cNvSpPr/>
          <p:nvPr/>
        </p:nvSpPr>
        <p:spPr>
          <a:xfrm>
            <a:off x="613409" y="908720"/>
            <a:ext cx="8063048" cy="5949279"/>
          </a:xfrm>
          <a:custGeom>
            <a:avLst/>
            <a:gdLst/>
            <a:ahLst/>
            <a:cxnLst/>
            <a:rect l="l" t="t" r="r" b="b"/>
            <a:pathLst>
              <a:path w="8153400" h="4495800">
                <a:moveTo>
                  <a:pt x="0" y="4495800"/>
                </a:moveTo>
                <a:lnTo>
                  <a:pt x="8153400" y="4495800"/>
                </a:lnTo>
                <a:lnTo>
                  <a:pt x="8153400" y="0"/>
                </a:lnTo>
                <a:lnTo>
                  <a:pt x="0" y="0"/>
                </a:lnTo>
                <a:lnTo>
                  <a:pt x="0" y="4495800"/>
                </a:lnTo>
                <a:close/>
              </a:path>
            </a:pathLst>
          </a:custGeom>
          <a:ln w="10668">
            <a:solidFill>
              <a:srgbClr val="DD8046"/>
            </a:solidFill>
          </a:ln>
        </p:spPr>
        <p:txBody>
          <a:bodyPr wrap="square" lIns="0" tIns="0" rIns="0" bIns="0" rtlCol="0"/>
          <a:lstStyle/>
          <a:p>
            <a:endParaRPr/>
          </a:p>
        </p:txBody>
      </p:sp>
      <p:sp>
        <p:nvSpPr>
          <p:cNvPr id="6" name="object 6"/>
          <p:cNvSpPr txBox="1"/>
          <p:nvPr/>
        </p:nvSpPr>
        <p:spPr>
          <a:xfrm>
            <a:off x="691387" y="1052736"/>
            <a:ext cx="7730490" cy="5788764"/>
          </a:xfrm>
          <a:prstGeom prst="rect">
            <a:avLst/>
          </a:prstGeom>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sz="3200" b="1" dirty="0">
                <a:solidFill>
                  <a:srgbClr val="FF0000"/>
                </a:solidFill>
                <a:uFill>
                  <a:solidFill>
                    <a:srgbClr val="000000"/>
                  </a:solidFill>
                </a:uFill>
                <a:latin typeface="Times New Roman" pitchFamily="18" charset="0"/>
                <a:cs typeface="Times New Roman" pitchFamily="18" charset="0"/>
              </a:rPr>
              <a:t>WORKSHOP</a:t>
            </a:r>
            <a:endParaRPr sz="3200" b="1" dirty="0">
              <a:solidFill>
                <a:srgbClr val="FF0000"/>
              </a:solidFill>
              <a:latin typeface="Times New Roman" pitchFamily="18" charset="0"/>
              <a:cs typeface="Times New Roman" pitchFamily="18" charset="0"/>
            </a:endParaRPr>
          </a:p>
          <a:p>
            <a:pPr marL="332740" marR="508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It consist of series of meetings with</a:t>
            </a:r>
            <a:r>
              <a:rPr sz="3200" spc="-180" dirty="0">
                <a:latin typeface="Times New Roman" pitchFamily="18" charset="0"/>
                <a:cs typeface="Times New Roman" pitchFamily="18" charset="0"/>
              </a:rPr>
              <a:t> </a:t>
            </a:r>
            <a:r>
              <a:rPr sz="3200" dirty="0">
                <a:latin typeface="Times New Roman" pitchFamily="18" charset="0"/>
                <a:cs typeface="Times New Roman" pitchFamily="18" charset="0"/>
              </a:rPr>
              <a:t>emphasis  on individual work with the help of resource  persons</a:t>
            </a:r>
          </a:p>
          <a:p>
            <a:pPr marL="332740" marR="26034" indent="-320040">
              <a:lnSpc>
                <a:spcPct val="100000"/>
              </a:lnSpc>
              <a:spcBef>
                <a:spcPts val="710"/>
              </a:spcBef>
              <a:buClr>
                <a:schemeClr val="tx1"/>
              </a:buClr>
              <a:buSzPct val="60344"/>
              <a:buFont typeface="Wingdings" pitchFamily="2" charset="2"/>
              <a:buChar char="Ø"/>
              <a:tabLst>
                <a:tab pos="333375" algn="l"/>
              </a:tabLst>
            </a:pPr>
            <a:r>
              <a:rPr sz="3200" spc="-65" dirty="0">
                <a:latin typeface="Times New Roman" pitchFamily="18" charset="0"/>
                <a:cs typeface="Times New Roman" pitchFamily="18" charset="0"/>
              </a:rPr>
              <a:t>Total </a:t>
            </a:r>
            <a:r>
              <a:rPr sz="3200" dirty="0">
                <a:latin typeface="Times New Roman" pitchFamily="18" charset="0"/>
                <a:cs typeface="Times New Roman" pitchFamily="18" charset="0"/>
              </a:rPr>
              <a:t>work shop is divided in </a:t>
            </a:r>
            <a:r>
              <a:rPr sz="3200" spc="-5" dirty="0">
                <a:latin typeface="Times New Roman" pitchFamily="18" charset="0"/>
                <a:cs typeface="Times New Roman" pitchFamily="18" charset="0"/>
              </a:rPr>
              <a:t>to </a:t>
            </a:r>
            <a:r>
              <a:rPr sz="3200" dirty="0">
                <a:latin typeface="Times New Roman" pitchFamily="18" charset="0"/>
                <a:cs typeface="Times New Roman" pitchFamily="18" charset="0"/>
              </a:rPr>
              <a:t>small groups  and each groups will select a chairman and</a:t>
            </a:r>
            <a:r>
              <a:rPr sz="3200" spc="-204" dirty="0">
                <a:latin typeface="Times New Roman" pitchFamily="18" charset="0"/>
                <a:cs typeface="Times New Roman" pitchFamily="18" charset="0"/>
              </a:rPr>
              <a:t> </a:t>
            </a:r>
            <a:r>
              <a:rPr sz="3200" dirty="0">
                <a:latin typeface="Times New Roman" pitchFamily="18" charset="0"/>
                <a:cs typeface="Times New Roman" pitchFamily="18" charset="0"/>
              </a:rPr>
              <a:t>a  recorder</a:t>
            </a:r>
          </a:p>
          <a:p>
            <a:pPr marL="332740" marR="67310" indent="-320040">
              <a:lnSpc>
                <a:spcPct val="100000"/>
              </a:lnSpc>
              <a:spcBef>
                <a:spcPts val="69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The individuals work, solve a part of the  problem, contribute to group discussions</a:t>
            </a:r>
            <a:r>
              <a:rPr sz="3200" spc="-190" dirty="0">
                <a:latin typeface="Times New Roman" pitchFamily="18" charset="0"/>
                <a:cs typeface="Times New Roman" pitchFamily="18" charset="0"/>
              </a:rPr>
              <a:t> </a:t>
            </a:r>
            <a:r>
              <a:rPr sz="3200" dirty="0">
                <a:latin typeface="Times New Roman" pitchFamily="18" charset="0"/>
                <a:cs typeface="Times New Roman" pitchFamily="18" charset="0"/>
              </a:rPr>
              <a:t>and  leave the workshop with a plan of action for  the</a:t>
            </a:r>
            <a:r>
              <a:rPr sz="3200" spc="-25" dirty="0">
                <a:latin typeface="Times New Roman" pitchFamily="18" charset="0"/>
                <a:cs typeface="Times New Roman" pitchFamily="18" charset="0"/>
              </a:rPr>
              <a:t> </a:t>
            </a:r>
            <a:r>
              <a:rPr sz="3200" dirty="0">
                <a:latin typeface="Times New Roman" pitchFamily="18" charset="0"/>
                <a:cs typeface="Times New Roman" pitchFamily="18" charset="0"/>
              </a:rPr>
              <a:t>problem</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93776" y="2148839"/>
            <a:ext cx="8313420" cy="92659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93776" y="3015995"/>
            <a:ext cx="8313420" cy="92659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93776" y="3883152"/>
            <a:ext cx="8313420" cy="92659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93776" y="4750308"/>
            <a:ext cx="8313420" cy="926591"/>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763625" y="2243150"/>
            <a:ext cx="7736840" cy="3131185"/>
          </a:xfrm>
          <a:prstGeom prst="rect">
            <a:avLst/>
          </a:prstGeom>
        </p:spPr>
        <p:txBody>
          <a:bodyPr vert="horz" wrap="square" lIns="0" tIns="12700" rIns="0" bIns="0" rtlCol="0">
            <a:spAutoFit/>
          </a:bodyPr>
          <a:lstStyle/>
          <a:p>
            <a:pPr marL="12700" algn="ctr">
              <a:lnSpc>
                <a:spcPct val="100000"/>
              </a:lnSpc>
              <a:spcBef>
                <a:spcPts val="100"/>
              </a:spcBef>
            </a:pPr>
            <a:r>
              <a:rPr sz="3300" b="1" u="sng" dirty="0">
                <a:solidFill>
                  <a:srgbClr val="FF0000"/>
                </a:solidFill>
                <a:latin typeface="Times New Roman" pitchFamily="18" charset="0"/>
                <a:cs typeface="Times New Roman" pitchFamily="18" charset="0"/>
              </a:rPr>
              <a:t>CONFERENCES OR</a:t>
            </a:r>
            <a:r>
              <a:rPr sz="3300" b="1" u="sng" spc="-20" dirty="0">
                <a:solidFill>
                  <a:srgbClr val="FF0000"/>
                </a:solidFill>
                <a:latin typeface="Times New Roman" pitchFamily="18" charset="0"/>
                <a:cs typeface="Times New Roman" pitchFamily="18" charset="0"/>
              </a:rPr>
              <a:t> </a:t>
            </a:r>
            <a:r>
              <a:rPr sz="3300" b="1" u="sng" spc="-5" dirty="0">
                <a:solidFill>
                  <a:srgbClr val="FF0000"/>
                </a:solidFill>
                <a:latin typeface="Times New Roman" pitchFamily="18" charset="0"/>
                <a:cs typeface="Times New Roman" pitchFamily="18" charset="0"/>
              </a:rPr>
              <a:t>SEMINARS</a:t>
            </a:r>
            <a:endParaRPr sz="3300" b="1" u="sng" dirty="0">
              <a:solidFill>
                <a:srgbClr val="FF0000"/>
              </a:solidFill>
              <a:latin typeface="Times New Roman" pitchFamily="18" charset="0"/>
              <a:cs typeface="Times New Roman" pitchFamily="18" charset="0"/>
            </a:endParaRPr>
          </a:p>
          <a:p>
            <a:pPr marL="12700" marR="5080" algn="just">
              <a:lnSpc>
                <a:spcPct val="172500"/>
              </a:lnSpc>
            </a:pPr>
            <a:r>
              <a:rPr sz="3300" dirty="0">
                <a:latin typeface="Times New Roman" pitchFamily="18" charset="0"/>
                <a:cs typeface="Times New Roman" pitchFamily="18" charset="0"/>
              </a:rPr>
              <a:t>Program range </a:t>
            </a:r>
            <a:r>
              <a:rPr sz="3300" spc="-5" dirty="0">
                <a:latin typeface="Times New Roman" pitchFamily="18" charset="0"/>
                <a:cs typeface="Times New Roman" pitchFamily="18" charset="0"/>
              </a:rPr>
              <a:t>from </a:t>
            </a:r>
            <a:r>
              <a:rPr sz="3300" dirty="0">
                <a:latin typeface="Times New Roman" pitchFamily="18" charset="0"/>
                <a:cs typeface="Times New Roman" pitchFamily="18" charset="0"/>
              </a:rPr>
              <a:t>half day </a:t>
            </a:r>
            <a:r>
              <a:rPr sz="3300" spc="-10" dirty="0">
                <a:latin typeface="Times New Roman" pitchFamily="18" charset="0"/>
                <a:cs typeface="Times New Roman" pitchFamily="18" charset="0"/>
              </a:rPr>
              <a:t>to </a:t>
            </a:r>
            <a:r>
              <a:rPr sz="3300" dirty="0">
                <a:latin typeface="Times New Roman" pitchFamily="18" charset="0"/>
                <a:cs typeface="Times New Roman" pitchFamily="18" charset="0"/>
              </a:rPr>
              <a:t>one</a:t>
            </a:r>
            <a:r>
              <a:rPr sz="3300" spc="-60" dirty="0">
                <a:latin typeface="Times New Roman" pitchFamily="18" charset="0"/>
                <a:cs typeface="Times New Roman" pitchFamily="18" charset="0"/>
              </a:rPr>
              <a:t> </a:t>
            </a:r>
            <a:r>
              <a:rPr sz="3300" dirty="0">
                <a:latin typeface="Times New Roman" pitchFamily="18" charset="0"/>
                <a:cs typeface="Times New Roman" pitchFamily="18" charset="0"/>
              </a:rPr>
              <a:t>week  </a:t>
            </a:r>
            <a:r>
              <a:rPr sz="3300" spc="-5" dirty="0">
                <a:latin typeface="Times New Roman" pitchFamily="18" charset="0"/>
                <a:cs typeface="Times New Roman" pitchFamily="18" charset="0"/>
              </a:rPr>
              <a:t>Held on a </a:t>
            </a:r>
            <a:r>
              <a:rPr sz="3300" dirty="0">
                <a:latin typeface="Times New Roman" pitchFamily="18" charset="0"/>
                <a:cs typeface="Times New Roman" pitchFamily="18" charset="0"/>
              </a:rPr>
              <a:t>regional, state </a:t>
            </a:r>
            <a:r>
              <a:rPr sz="3300" spc="-5" dirty="0">
                <a:latin typeface="Times New Roman" pitchFamily="18" charset="0"/>
                <a:cs typeface="Times New Roman" pitchFamily="18" charset="0"/>
              </a:rPr>
              <a:t>or national </a:t>
            </a:r>
            <a:r>
              <a:rPr sz="3300" dirty="0">
                <a:latin typeface="Times New Roman" pitchFamily="18" charset="0"/>
                <a:cs typeface="Times New Roman" pitchFamily="18" charset="0"/>
              </a:rPr>
              <a:t>level  </a:t>
            </a:r>
            <a:r>
              <a:rPr sz="3300" spc="-5" dirty="0">
                <a:latin typeface="Times New Roman" pitchFamily="18" charset="0"/>
                <a:cs typeface="Times New Roman" pitchFamily="18" charset="0"/>
              </a:rPr>
              <a:t>They </a:t>
            </a:r>
            <a:r>
              <a:rPr sz="3300" dirty="0">
                <a:latin typeface="Times New Roman" pitchFamily="18" charset="0"/>
                <a:cs typeface="Times New Roman" pitchFamily="18" charset="0"/>
              </a:rPr>
              <a:t>usually </a:t>
            </a:r>
            <a:r>
              <a:rPr sz="3300" spc="-5" dirty="0">
                <a:latin typeface="Times New Roman" pitchFamily="18" charset="0"/>
                <a:cs typeface="Times New Roman" pitchFamily="18" charset="0"/>
              </a:rPr>
              <a:t>have a theme</a:t>
            </a:r>
            <a:endParaRPr sz="3300" dirty="0">
              <a:latin typeface="Times New Roman" pitchFamily="18" charset="0"/>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68761"/>
            <a:ext cx="4932040" cy="5589238"/>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383540" y="1268760"/>
            <a:ext cx="4356735" cy="5441873"/>
          </a:xfrm>
          <a:prstGeom prst="rect">
            <a:avLst/>
          </a:prstGeom>
        </p:spPr>
        <p:txBody>
          <a:bodyPr vert="horz" wrap="square" lIns="0" tIns="55244" rIns="0" bIns="0" rtlCol="0">
            <a:spAutoFit/>
          </a:bodyPr>
          <a:lstStyle/>
          <a:p>
            <a:pPr marL="332740" marR="595630" indent="-320040">
              <a:lnSpc>
                <a:spcPts val="2700"/>
              </a:lnSpc>
              <a:spcBef>
                <a:spcPts val="434"/>
              </a:spcBef>
              <a:buClr>
                <a:schemeClr val="tx1"/>
              </a:buClr>
              <a:buSzPct val="60000"/>
              <a:buFont typeface="Wingdings" pitchFamily="2" charset="2"/>
              <a:buChar char="Ø"/>
              <a:tabLst>
                <a:tab pos="332105" algn="l"/>
                <a:tab pos="332740" algn="l"/>
              </a:tabLst>
            </a:pPr>
            <a:r>
              <a:rPr sz="2500" spc="-5" dirty="0">
                <a:latin typeface="Times New Roman" pitchFamily="18" charset="0"/>
                <a:cs typeface="Times New Roman" pitchFamily="18" charset="0"/>
              </a:rPr>
              <a:t>ROLE</a:t>
            </a:r>
            <a:r>
              <a:rPr sz="2500" spc="-50" dirty="0">
                <a:latin typeface="Times New Roman" pitchFamily="18" charset="0"/>
                <a:cs typeface="Times New Roman" pitchFamily="18" charset="0"/>
              </a:rPr>
              <a:t> </a:t>
            </a:r>
            <a:r>
              <a:rPr sz="2500" spc="-15" dirty="0">
                <a:latin typeface="Times New Roman" pitchFamily="18" charset="0"/>
                <a:cs typeface="Times New Roman" pitchFamily="18" charset="0"/>
              </a:rPr>
              <a:t>PLAYING/SOCIO  </a:t>
            </a:r>
            <a:r>
              <a:rPr sz="2500" spc="-5" dirty="0">
                <a:latin typeface="Times New Roman" pitchFamily="18" charset="0"/>
                <a:cs typeface="Times New Roman" pitchFamily="18" charset="0"/>
              </a:rPr>
              <a:t>DRAMA</a:t>
            </a:r>
            <a:endParaRPr sz="2500" dirty="0">
              <a:latin typeface="Times New Roman" pitchFamily="18" charset="0"/>
              <a:cs typeface="Times New Roman" pitchFamily="18" charset="0"/>
            </a:endParaRPr>
          </a:p>
          <a:p>
            <a:pPr marL="332740" marR="146685" indent="-320040">
              <a:lnSpc>
                <a:spcPts val="2700"/>
              </a:lnSpc>
              <a:spcBef>
                <a:spcPts val="700"/>
              </a:spcBef>
              <a:buClr>
                <a:schemeClr val="tx1"/>
              </a:buClr>
              <a:buSzPct val="60000"/>
              <a:buFont typeface="Wingdings" pitchFamily="2" charset="2"/>
              <a:buChar char="Ø"/>
              <a:tabLst>
                <a:tab pos="332105" algn="l"/>
                <a:tab pos="332740" algn="l"/>
              </a:tabLst>
            </a:pPr>
            <a:r>
              <a:rPr sz="2500" spc="-5" dirty="0">
                <a:latin typeface="Times New Roman" pitchFamily="18" charset="0"/>
                <a:cs typeface="Times New Roman" pitchFamily="18" charset="0"/>
              </a:rPr>
              <a:t>Size of the group should be  </a:t>
            </a:r>
            <a:r>
              <a:rPr sz="2500" dirty="0">
                <a:latin typeface="Times New Roman" pitchFamily="18" charset="0"/>
                <a:cs typeface="Times New Roman" pitchFamily="18" charset="0"/>
              </a:rPr>
              <a:t>25</a:t>
            </a:r>
          </a:p>
          <a:p>
            <a:pPr marL="332740" marR="379095" indent="-320040">
              <a:lnSpc>
                <a:spcPts val="2700"/>
              </a:lnSpc>
              <a:spcBef>
                <a:spcPts val="700"/>
              </a:spcBef>
              <a:buClr>
                <a:schemeClr val="tx1"/>
              </a:buClr>
              <a:buSzPct val="60000"/>
              <a:buFont typeface="Wingdings" pitchFamily="2" charset="2"/>
              <a:buChar char="Ø"/>
              <a:tabLst>
                <a:tab pos="332105" algn="l"/>
                <a:tab pos="332740" algn="l"/>
              </a:tabLst>
            </a:pPr>
            <a:r>
              <a:rPr sz="2500" spc="-5" dirty="0">
                <a:latin typeface="Times New Roman" pitchFamily="18" charset="0"/>
                <a:cs typeface="Times New Roman" pitchFamily="18" charset="0"/>
              </a:rPr>
              <a:t>The </a:t>
            </a:r>
            <a:r>
              <a:rPr sz="2500" dirty="0">
                <a:latin typeface="Times New Roman" pitchFamily="18" charset="0"/>
                <a:cs typeface="Times New Roman" pitchFamily="18" charset="0"/>
              </a:rPr>
              <a:t>audience should</a:t>
            </a:r>
            <a:r>
              <a:rPr sz="2500" spc="-75" dirty="0">
                <a:latin typeface="Times New Roman" pitchFamily="18" charset="0"/>
                <a:cs typeface="Times New Roman" pitchFamily="18" charset="0"/>
              </a:rPr>
              <a:t> </a:t>
            </a:r>
            <a:r>
              <a:rPr sz="2500" spc="-5" dirty="0">
                <a:latin typeface="Times New Roman" pitchFamily="18" charset="0"/>
                <a:cs typeface="Times New Roman" pitchFamily="18" charset="0"/>
              </a:rPr>
              <a:t>take  </a:t>
            </a:r>
            <a:r>
              <a:rPr sz="2500" dirty="0">
                <a:latin typeface="Times New Roman" pitchFamily="18" charset="0"/>
                <a:cs typeface="Times New Roman" pitchFamily="18" charset="0"/>
              </a:rPr>
              <a:t>part</a:t>
            </a:r>
          </a:p>
          <a:p>
            <a:pPr marL="332740" marR="202565" indent="-320040">
              <a:lnSpc>
                <a:spcPct val="90000"/>
              </a:lnSpc>
              <a:spcBef>
                <a:spcPts val="665"/>
              </a:spcBef>
              <a:buClr>
                <a:schemeClr val="tx1"/>
              </a:buClr>
              <a:buSzPct val="60000"/>
              <a:buFont typeface="Wingdings" pitchFamily="2" charset="2"/>
              <a:buChar char="Ø"/>
              <a:tabLst>
                <a:tab pos="332105" algn="l"/>
                <a:tab pos="332740" algn="l"/>
              </a:tabLst>
            </a:pPr>
            <a:r>
              <a:rPr sz="2500" dirty="0">
                <a:latin typeface="Times New Roman" pitchFamily="18" charset="0"/>
                <a:cs typeface="Times New Roman" pitchFamily="18" charset="0"/>
              </a:rPr>
              <a:t>Situation </a:t>
            </a:r>
            <a:r>
              <a:rPr sz="2500" spc="-5" dirty="0">
                <a:latin typeface="Times New Roman" pitchFamily="18" charset="0"/>
                <a:cs typeface="Times New Roman" pitchFamily="18" charset="0"/>
              </a:rPr>
              <a:t>is </a:t>
            </a:r>
            <a:r>
              <a:rPr sz="2500" dirty="0">
                <a:latin typeface="Times New Roman" pitchFamily="18" charset="0"/>
                <a:cs typeface="Times New Roman" pitchFamily="18" charset="0"/>
              </a:rPr>
              <a:t>dramatized </a:t>
            </a:r>
            <a:r>
              <a:rPr sz="2500" spc="-5" dirty="0">
                <a:latin typeface="Times New Roman" pitchFamily="18" charset="0"/>
                <a:cs typeface="Times New Roman" pitchFamily="18" charset="0"/>
              </a:rPr>
              <a:t>to  make </a:t>
            </a:r>
            <a:r>
              <a:rPr sz="2500" dirty="0">
                <a:latin typeface="Times New Roman" pitchFamily="18" charset="0"/>
                <a:cs typeface="Times New Roman" pitchFamily="18" charset="0"/>
              </a:rPr>
              <a:t>communication</a:t>
            </a:r>
            <a:r>
              <a:rPr sz="2500" spc="-50" dirty="0">
                <a:latin typeface="Times New Roman" pitchFamily="18" charset="0"/>
                <a:cs typeface="Times New Roman" pitchFamily="18" charset="0"/>
              </a:rPr>
              <a:t> </a:t>
            </a:r>
            <a:r>
              <a:rPr sz="2500" spc="-5" dirty="0">
                <a:latin typeface="Times New Roman" pitchFamily="18" charset="0"/>
                <a:cs typeface="Times New Roman" pitchFamily="18" charset="0"/>
              </a:rPr>
              <a:t>more  effective</a:t>
            </a:r>
            <a:endParaRPr sz="2500" dirty="0">
              <a:latin typeface="Times New Roman" pitchFamily="18" charset="0"/>
              <a:cs typeface="Times New Roman" pitchFamily="18" charset="0"/>
            </a:endParaRPr>
          </a:p>
          <a:p>
            <a:pPr marL="332740" marR="5080" indent="-320040">
              <a:lnSpc>
                <a:spcPts val="2700"/>
              </a:lnSpc>
              <a:spcBef>
                <a:spcPts val="740"/>
              </a:spcBef>
              <a:buClr>
                <a:schemeClr val="tx1"/>
              </a:buClr>
              <a:buSzPct val="60000"/>
              <a:buFont typeface="Wingdings" pitchFamily="2" charset="2"/>
              <a:buChar char="Ø"/>
              <a:tabLst>
                <a:tab pos="332105" algn="l"/>
                <a:tab pos="332740" algn="l"/>
              </a:tabLst>
            </a:pPr>
            <a:r>
              <a:rPr sz="2500" spc="-5" dirty="0">
                <a:latin typeface="Times New Roman" pitchFamily="18" charset="0"/>
                <a:cs typeface="Times New Roman" pitchFamily="18" charset="0"/>
              </a:rPr>
              <a:t>It is </a:t>
            </a:r>
            <a:r>
              <a:rPr sz="2500" dirty="0">
                <a:latin typeface="Times New Roman" pitchFamily="18" charset="0"/>
                <a:cs typeface="Times New Roman" pitchFamily="18" charset="0"/>
              </a:rPr>
              <a:t>followed </a:t>
            </a:r>
            <a:r>
              <a:rPr sz="2500" spc="-5" dirty="0">
                <a:latin typeface="Times New Roman" pitchFamily="18" charset="0"/>
                <a:cs typeface="Times New Roman" pitchFamily="18" charset="0"/>
              </a:rPr>
              <a:t>by a</a:t>
            </a:r>
            <a:r>
              <a:rPr sz="2500" spc="-35" dirty="0">
                <a:latin typeface="Times New Roman" pitchFamily="18" charset="0"/>
                <a:cs typeface="Times New Roman" pitchFamily="18" charset="0"/>
              </a:rPr>
              <a:t> </a:t>
            </a:r>
            <a:r>
              <a:rPr sz="2500" dirty="0">
                <a:latin typeface="Times New Roman" pitchFamily="18" charset="0"/>
                <a:cs typeface="Times New Roman" pitchFamily="18" charset="0"/>
              </a:rPr>
              <a:t>discussion  </a:t>
            </a:r>
            <a:r>
              <a:rPr sz="2500" spc="-5" dirty="0">
                <a:latin typeface="Times New Roman" pitchFamily="18" charset="0"/>
                <a:cs typeface="Times New Roman" pitchFamily="18" charset="0"/>
              </a:rPr>
              <a:t>on the</a:t>
            </a:r>
            <a:r>
              <a:rPr sz="2500" spc="10" dirty="0">
                <a:latin typeface="Times New Roman" pitchFamily="18" charset="0"/>
                <a:cs typeface="Times New Roman" pitchFamily="18" charset="0"/>
              </a:rPr>
              <a:t> </a:t>
            </a:r>
            <a:r>
              <a:rPr sz="2500" spc="-5" dirty="0">
                <a:latin typeface="Times New Roman" pitchFamily="18" charset="0"/>
                <a:cs typeface="Times New Roman" pitchFamily="18" charset="0"/>
              </a:rPr>
              <a:t>problem</a:t>
            </a:r>
            <a:endParaRPr sz="2500" dirty="0">
              <a:latin typeface="Times New Roman" pitchFamily="18" charset="0"/>
              <a:cs typeface="Times New Roman" pitchFamily="18" charset="0"/>
            </a:endParaRPr>
          </a:p>
          <a:p>
            <a:pPr marL="332740" marR="393700" indent="-320040">
              <a:lnSpc>
                <a:spcPts val="2700"/>
              </a:lnSpc>
              <a:spcBef>
                <a:spcPts val="695"/>
              </a:spcBef>
              <a:buClr>
                <a:schemeClr val="tx1"/>
              </a:buClr>
              <a:buSzPct val="60000"/>
              <a:buFont typeface="Wingdings" pitchFamily="2" charset="2"/>
              <a:buChar char="Ø"/>
              <a:tabLst>
                <a:tab pos="332105" algn="l"/>
                <a:tab pos="332740" algn="l"/>
              </a:tabLst>
            </a:pPr>
            <a:r>
              <a:rPr sz="2500" dirty="0">
                <a:latin typeface="Times New Roman" pitchFamily="18" charset="0"/>
                <a:cs typeface="Times New Roman" pitchFamily="18" charset="0"/>
              </a:rPr>
              <a:t>Puppet shows </a:t>
            </a:r>
            <a:r>
              <a:rPr sz="2500" spc="-5" dirty="0">
                <a:latin typeface="Times New Roman" pitchFamily="18" charset="0"/>
                <a:cs typeface="Times New Roman" pitchFamily="18" charset="0"/>
              </a:rPr>
              <a:t>is a </a:t>
            </a:r>
            <a:r>
              <a:rPr sz="2500" dirty="0">
                <a:latin typeface="Times New Roman" pitchFamily="18" charset="0"/>
                <a:cs typeface="Times New Roman" pitchFamily="18" charset="0"/>
              </a:rPr>
              <a:t>type</a:t>
            </a:r>
            <a:r>
              <a:rPr sz="2500" spc="-45" dirty="0">
                <a:latin typeface="Times New Roman" pitchFamily="18" charset="0"/>
                <a:cs typeface="Times New Roman" pitchFamily="18" charset="0"/>
              </a:rPr>
              <a:t> </a:t>
            </a:r>
            <a:r>
              <a:rPr sz="2500" spc="-5" dirty="0">
                <a:latin typeface="Times New Roman" pitchFamily="18" charset="0"/>
                <a:cs typeface="Times New Roman" pitchFamily="18" charset="0"/>
              </a:rPr>
              <a:t>of  socio</a:t>
            </a:r>
            <a:r>
              <a:rPr sz="2500" dirty="0">
                <a:latin typeface="Times New Roman" pitchFamily="18" charset="0"/>
                <a:cs typeface="Times New Roman" pitchFamily="18" charset="0"/>
              </a:rPr>
              <a:t> </a:t>
            </a:r>
            <a:r>
              <a:rPr sz="2500" spc="-5" dirty="0">
                <a:latin typeface="Times New Roman" pitchFamily="18" charset="0"/>
                <a:cs typeface="Times New Roman" pitchFamily="18" charset="0"/>
              </a:rPr>
              <a:t>drama</a:t>
            </a:r>
            <a:endParaRPr sz="2500" dirty="0">
              <a:latin typeface="Times New Roman" pitchFamily="18" charset="0"/>
              <a:cs typeface="Times New Roman" pitchFamily="18" charset="0"/>
            </a:endParaRPr>
          </a:p>
          <a:p>
            <a:pPr marL="332740" indent="-320040">
              <a:lnSpc>
                <a:spcPct val="100000"/>
              </a:lnSpc>
              <a:spcBef>
                <a:spcPts val="370"/>
              </a:spcBef>
              <a:buClr>
                <a:schemeClr val="tx1"/>
              </a:buClr>
              <a:buSzPct val="60000"/>
              <a:buFont typeface="Wingdings" pitchFamily="2" charset="2"/>
              <a:buChar char="Ø"/>
              <a:tabLst>
                <a:tab pos="332105" algn="l"/>
                <a:tab pos="332740" algn="l"/>
              </a:tabLst>
            </a:pPr>
            <a:r>
              <a:rPr sz="2500" spc="-5" dirty="0">
                <a:latin typeface="Times New Roman" pitchFamily="18" charset="0"/>
                <a:cs typeface="Times New Roman" pitchFamily="18" charset="0"/>
              </a:rPr>
              <a:t>Useful for </a:t>
            </a:r>
            <a:r>
              <a:rPr sz="2500" spc="-10" dirty="0">
                <a:latin typeface="Times New Roman" pitchFamily="18" charset="0"/>
                <a:cs typeface="Times New Roman" pitchFamily="18" charset="0"/>
              </a:rPr>
              <a:t>children’s</a:t>
            </a:r>
            <a:r>
              <a:rPr sz="2500" spc="-5" dirty="0">
                <a:latin typeface="Times New Roman" pitchFamily="18" charset="0"/>
                <a:cs typeface="Times New Roman" pitchFamily="18" charset="0"/>
              </a:rPr>
              <a:t> health</a:t>
            </a:r>
            <a:endParaRPr sz="2500" dirty="0">
              <a:latin typeface="Times New Roman" pitchFamily="18" charset="0"/>
              <a:cs typeface="Times New Roman" pitchFamily="18" charset="0"/>
            </a:endParaRPr>
          </a:p>
        </p:txBody>
      </p:sp>
      <p:sp>
        <p:nvSpPr>
          <p:cNvPr id="4" name="object 4"/>
          <p:cNvSpPr/>
          <p:nvPr/>
        </p:nvSpPr>
        <p:spPr>
          <a:xfrm>
            <a:off x="5055108" y="1970532"/>
            <a:ext cx="3467099" cy="38100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2648" y="1600200"/>
            <a:ext cx="8153400" cy="4495800"/>
          </a:xfrm>
          <a:custGeom>
            <a:avLst/>
            <a:gdLst/>
            <a:ahLst/>
            <a:cxnLst/>
            <a:rect l="l" t="t" r="r" b="b"/>
            <a:pathLst>
              <a:path w="8153400" h="4495800">
                <a:moveTo>
                  <a:pt x="0" y="4495800"/>
                </a:moveTo>
                <a:lnTo>
                  <a:pt x="8153400" y="4495800"/>
                </a:lnTo>
                <a:lnTo>
                  <a:pt x="8153400" y="0"/>
                </a:lnTo>
                <a:lnTo>
                  <a:pt x="0" y="0"/>
                </a:lnTo>
                <a:lnTo>
                  <a:pt x="0" y="4495800"/>
                </a:lnTo>
                <a:close/>
              </a:path>
            </a:pathLst>
          </a:custGeom>
          <a:solidFill>
            <a:srgbClr val="00AFEF"/>
          </a:solidFill>
        </p:spPr>
        <p:txBody>
          <a:bodyPr wrap="square" lIns="0" tIns="0" rIns="0" bIns="0" rtlCol="0"/>
          <a:lstStyle/>
          <a:p>
            <a:endParaRPr/>
          </a:p>
        </p:txBody>
      </p:sp>
      <p:sp>
        <p:nvSpPr>
          <p:cNvPr id="3" name="object 3"/>
          <p:cNvSpPr txBox="1"/>
          <p:nvPr/>
        </p:nvSpPr>
        <p:spPr>
          <a:xfrm>
            <a:off x="691387" y="1534326"/>
            <a:ext cx="7992109" cy="3818994"/>
          </a:xfrm>
          <a:prstGeom prst="rect">
            <a:avLst/>
          </a:prstGeom>
        </p:spPr>
        <p:txBody>
          <a:bodyPr vert="horz" wrap="square" lIns="0" tIns="101600" rIns="0" bIns="0" rtlCol="0">
            <a:spAutoFit/>
          </a:bodyPr>
          <a:lstStyle/>
          <a:p>
            <a:pPr marL="332740" indent="-320040" algn="ctr">
              <a:lnSpc>
                <a:spcPct val="100000"/>
              </a:lnSpc>
              <a:spcBef>
                <a:spcPts val="800"/>
              </a:spcBef>
              <a:buClr>
                <a:schemeClr val="tx1"/>
              </a:buClr>
              <a:buSzPct val="60344"/>
              <a:tabLst>
                <a:tab pos="333375" algn="l"/>
              </a:tabLst>
            </a:pPr>
            <a:r>
              <a:rPr sz="3200" b="1" spc="-15" dirty="0">
                <a:solidFill>
                  <a:srgbClr val="FF0000"/>
                </a:solidFill>
                <a:uFill>
                  <a:solidFill>
                    <a:srgbClr val="000000"/>
                  </a:solidFill>
                </a:uFill>
                <a:latin typeface="Times New Roman" pitchFamily="18" charset="0"/>
                <a:cs typeface="Times New Roman" pitchFamily="18" charset="0"/>
              </a:rPr>
              <a:t>DEMONSTRATIONS</a:t>
            </a:r>
            <a:endParaRPr sz="3200" b="1" dirty="0">
              <a:solidFill>
                <a:srgbClr val="FF0000"/>
              </a:solidFill>
              <a:latin typeface="Times New Roman" pitchFamily="18" charset="0"/>
              <a:cs typeface="Times New Roman" pitchFamily="18" charset="0"/>
            </a:endParaRPr>
          </a:p>
          <a:p>
            <a:pPr marL="332740" marR="387985"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Procedure is carried out step-by-step in</a:t>
            </a:r>
            <a:r>
              <a:rPr sz="3200" spc="-185" dirty="0">
                <a:latin typeface="Times New Roman" pitchFamily="18" charset="0"/>
                <a:cs typeface="Times New Roman" pitchFamily="18" charset="0"/>
              </a:rPr>
              <a:t> </a:t>
            </a:r>
            <a:r>
              <a:rPr sz="3200" dirty="0">
                <a:latin typeface="Times New Roman" pitchFamily="18" charset="0"/>
                <a:cs typeface="Times New Roman" pitchFamily="18" charset="0"/>
              </a:rPr>
              <a:t>front  of sn</a:t>
            </a:r>
            <a:r>
              <a:rPr sz="3200" spc="-30" dirty="0">
                <a:latin typeface="Times New Roman" pitchFamily="18" charset="0"/>
                <a:cs typeface="Times New Roman" pitchFamily="18" charset="0"/>
              </a:rPr>
              <a:t> </a:t>
            </a:r>
            <a:r>
              <a:rPr sz="3200" dirty="0">
                <a:latin typeface="Times New Roman" pitchFamily="18" charset="0"/>
                <a:cs typeface="Times New Roman" pitchFamily="18" charset="0"/>
              </a:rPr>
              <a:t>audience</a:t>
            </a:r>
          </a:p>
          <a:p>
            <a:pPr marL="332740" marR="566420" indent="-320040">
              <a:lnSpc>
                <a:spcPct val="100000"/>
              </a:lnSpc>
              <a:spcBef>
                <a:spcPts val="70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Method involves the audience in</a:t>
            </a:r>
            <a:r>
              <a:rPr sz="3200" spc="-130" dirty="0">
                <a:latin typeface="Times New Roman" pitchFamily="18" charset="0"/>
                <a:cs typeface="Times New Roman" pitchFamily="18" charset="0"/>
              </a:rPr>
              <a:t> </a:t>
            </a:r>
            <a:r>
              <a:rPr sz="3200" dirty="0">
                <a:latin typeface="Times New Roman" pitchFamily="18" charset="0"/>
                <a:cs typeface="Times New Roman" pitchFamily="18" charset="0"/>
              </a:rPr>
              <a:t>discussion  and has a high motivational</a:t>
            </a:r>
            <a:r>
              <a:rPr sz="3200" spc="-130" dirty="0">
                <a:latin typeface="Times New Roman" pitchFamily="18" charset="0"/>
                <a:cs typeface="Times New Roman" pitchFamily="18" charset="0"/>
              </a:rPr>
              <a:t> </a:t>
            </a:r>
            <a:r>
              <a:rPr sz="3200" dirty="0">
                <a:latin typeface="Times New Roman" pitchFamily="18" charset="0"/>
                <a:cs typeface="Times New Roman" pitchFamily="18" charset="0"/>
              </a:rPr>
              <a:t>value</a:t>
            </a:r>
          </a:p>
          <a:p>
            <a:pPr marL="332740" marR="5080" indent="-320040">
              <a:lnSpc>
                <a:spcPct val="100000"/>
              </a:lnSpc>
              <a:spcBef>
                <a:spcPts val="70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The audience can then carry out the</a:t>
            </a:r>
            <a:r>
              <a:rPr sz="3200" spc="-185" dirty="0">
                <a:latin typeface="Times New Roman" pitchFamily="18" charset="0"/>
                <a:cs typeface="Times New Roman" pitchFamily="18" charset="0"/>
              </a:rPr>
              <a:t> </a:t>
            </a:r>
            <a:r>
              <a:rPr sz="3200" spc="-5" dirty="0">
                <a:latin typeface="Times New Roman" pitchFamily="18" charset="0"/>
                <a:cs typeface="Times New Roman" pitchFamily="18" charset="0"/>
              </a:rPr>
              <a:t>procedure  </a:t>
            </a:r>
            <a:r>
              <a:rPr sz="3200" dirty="0">
                <a:latin typeface="Times New Roman" pitchFamily="18" charset="0"/>
                <a:cs typeface="Times New Roman" pitchFamily="18" charset="0"/>
              </a:rPr>
              <a:t>themselves with expert</a:t>
            </a:r>
            <a:r>
              <a:rPr sz="3200" spc="-114" dirty="0">
                <a:latin typeface="Times New Roman" pitchFamily="18" charset="0"/>
                <a:cs typeface="Times New Roman" pitchFamily="18" charset="0"/>
              </a:rPr>
              <a:t> </a:t>
            </a:r>
            <a:r>
              <a:rPr sz="3200" dirty="0">
                <a:latin typeface="Times New Roman" pitchFamily="18" charset="0"/>
                <a:cs typeface="Times New Roman" pitchFamily="18" charset="0"/>
              </a:rPr>
              <a:t>help</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52852" y="360933"/>
            <a:ext cx="4874895" cy="696595"/>
          </a:xfrm>
          <a:prstGeom prst="rect">
            <a:avLst/>
          </a:prstGeom>
        </p:spPr>
        <p:txBody>
          <a:bodyPr vert="horz" wrap="square" lIns="0" tIns="13335" rIns="0" bIns="0" rtlCol="0">
            <a:spAutoFit/>
          </a:bodyPr>
          <a:lstStyle/>
          <a:p>
            <a:pPr marL="12700">
              <a:lnSpc>
                <a:spcPct val="100000"/>
              </a:lnSpc>
              <a:spcBef>
                <a:spcPts val="105"/>
              </a:spcBef>
            </a:pPr>
            <a:r>
              <a:rPr b="1" u="none" spc="5" dirty="0">
                <a:solidFill>
                  <a:srgbClr val="FF0000"/>
                </a:solidFill>
                <a:latin typeface="Times New Roman" pitchFamily="18" charset="0"/>
                <a:cs typeface="Times New Roman" pitchFamily="18" charset="0"/>
              </a:rPr>
              <a:t>MASS</a:t>
            </a:r>
            <a:r>
              <a:rPr b="1" u="none" spc="-325" dirty="0">
                <a:solidFill>
                  <a:srgbClr val="FF0000"/>
                </a:solidFill>
                <a:latin typeface="Times New Roman" pitchFamily="18" charset="0"/>
                <a:cs typeface="Times New Roman" pitchFamily="18" charset="0"/>
              </a:rPr>
              <a:t> </a:t>
            </a:r>
            <a:r>
              <a:rPr b="1" u="none" dirty="0">
                <a:solidFill>
                  <a:srgbClr val="FF0000"/>
                </a:solidFill>
                <a:latin typeface="Times New Roman" pitchFamily="18" charset="0"/>
                <a:cs typeface="Times New Roman" pitchFamily="18" charset="0"/>
              </a:rPr>
              <a:t>APPROACH</a:t>
            </a:r>
          </a:p>
        </p:txBody>
      </p:sp>
      <p:sp>
        <p:nvSpPr>
          <p:cNvPr id="3" name="object 3"/>
          <p:cNvSpPr txBox="1"/>
          <p:nvPr/>
        </p:nvSpPr>
        <p:spPr>
          <a:xfrm>
            <a:off x="691387" y="1578305"/>
            <a:ext cx="7957820" cy="4422108"/>
          </a:xfrm>
          <a:prstGeom prst="rect">
            <a:avLst/>
          </a:prstGeom>
        </p:spPr>
        <p:txBody>
          <a:bodyPr vert="horz" wrap="square" lIns="0" tIns="57785" rIns="0" bIns="0" rtlCol="0">
            <a:spAutoFit/>
          </a:bodyPr>
          <a:lstStyle/>
          <a:p>
            <a:pPr marL="332740" marR="5080" indent="-320040">
              <a:lnSpc>
                <a:spcPct val="90000"/>
              </a:lnSpc>
              <a:spcBef>
                <a:spcPts val="455"/>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Communication is given to a community</a:t>
            </a:r>
            <a:r>
              <a:rPr sz="3200" spc="-145" dirty="0">
                <a:latin typeface="Times New Roman" pitchFamily="18" charset="0"/>
                <a:cs typeface="Times New Roman" pitchFamily="18" charset="0"/>
              </a:rPr>
              <a:t> </a:t>
            </a:r>
            <a:r>
              <a:rPr sz="3200" dirty="0">
                <a:latin typeface="Times New Roman" pitchFamily="18" charset="0"/>
                <a:cs typeface="Times New Roman" pitchFamily="18" charset="0"/>
              </a:rPr>
              <a:t>where  the people gathered together do not belong to  one particular</a:t>
            </a:r>
            <a:r>
              <a:rPr sz="3200" spc="-80" dirty="0">
                <a:latin typeface="Times New Roman" pitchFamily="18" charset="0"/>
                <a:cs typeface="Times New Roman" pitchFamily="18" charset="0"/>
              </a:rPr>
              <a:t> </a:t>
            </a:r>
            <a:r>
              <a:rPr sz="3200" dirty="0">
                <a:latin typeface="Times New Roman" pitchFamily="18" charset="0"/>
                <a:cs typeface="Times New Roman" pitchFamily="18" charset="0"/>
              </a:rPr>
              <a:t>group</a:t>
            </a:r>
          </a:p>
          <a:p>
            <a:pPr marL="332740" indent="-320040" algn="ctr">
              <a:lnSpc>
                <a:spcPct val="100000"/>
              </a:lnSpc>
              <a:spcBef>
                <a:spcPts val="345"/>
              </a:spcBef>
              <a:buClr>
                <a:schemeClr val="tx1"/>
              </a:buClr>
              <a:buSzPct val="60344"/>
              <a:tabLst>
                <a:tab pos="333375" algn="l"/>
              </a:tabLst>
            </a:pPr>
            <a:r>
              <a:rPr lang="en-IN" sz="3200" b="1" dirty="0" smtClean="0">
                <a:solidFill>
                  <a:srgbClr val="FF0000"/>
                </a:solidFill>
                <a:uFill>
                  <a:solidFill>
                    <a:srgbClr val="000000"/>
                  </a:solidFill>
                </a:uFill>
                <a:latin typeface="Times New Roman" pitchFamily="18" charset="0"/>
                <a:cs typeface="Times New Roman" pitchFamily="18" charset="0"/>
              </a:rPr>
              <a:t>ADVANTAGES:</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365"/>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Large </a:t>
            </a:r>
            <a:r>
              <a:rPr sz="3200" dirty="0">
                <a:latin typeface="Times New Roman" pitchFamily="18" charset="0"/>
                <a:cs typeface="Times New Roman" pitchFamily="18" charset="0"/>
              </a:rPr>
              <a:t>number of people can be</a:t>
            </a:r>
            <a:r>
              <a:rPr sz="3200" spc="-175" dirty="0">
                <a:latin typeface="Times New Roman" pitchFamily="18" charset="0"/>
                <a:cs typeface="Times New Roman" pitchFamily="18" charset="0"/>
              </a:rPr>
              <a:t> </a:t>
            </a:r>
            <a:r>
              <a:rPr sz="3200" dirty="0">
                <a:latin typeface="Times New Roman" pitchFamily="18" charset="0"/>
                <a:cs typeface="Times New Roman" pitchFamily="18" charset="0"/>
              </a:rPr>
              <a:t>reached</a:t>
            </a:r>
          </a:p>
          <a:p>
            <a:pPr marL="332740" marR="939800" indent="-320040">
              <a:lnSpc>
                <a:spcPts val="3130"/>
              </a:lnSpc>
              <a:spcBef>
                <a:spcPts val="740"/>
              </a:spcBef>
              <a:buClr>
                <a:schemeClr val="tx1"/>
              </a:buClr>
              <a:buSzPct val="60344"/>
              <a:buFont typeface="Wingdings" pitchFamily="2" charset="2"/>
              <a:buChar char="Ø"/>
              <a:tabLst>
                <a:tab pos="333375" algn="l"/>
              </a:tabLst>
            </a:pPr>
            <a:r>
              <a:rPr sz="3200" dirty="0">
                <a:latin typeface="Times New Roman" pitchFamily="18" charset="0"/>
                <a:cs typeface="Times New Roman" pitchFamily="18" charset="0"/>
              </a:rPr>
              <a:t>People of all socio-economic status</a:t>
            </a:r>
            <a:r>
              <a:rPr sz="3200" spc="-114" dirty="0">
                <a:latin typeface="Times New Roman" pitchFamily="18" charset="0"/>
                <a:cs typeface="Times New Roman" pitchFamily="18" charset="0"/>
              </a:rPr>
              <a:t> </a:t>
            </a:r>
            <a:r>
              <a:rPr sz="3200" dirty="0">
                <a:latin typeface="Times New Roman" pitchFamily="18" charset="0"/>
                <a:cs typeface="Times New Roman" pitchFamily="18" charset="0"/>
              </a:rPr>
              <a:t>have  access to health</a:t>
            </a:r>
            <a:r>
              <a:rPr sz="3200" spc="-90" dirty="0">
                <a:latin typeface="Times New Roman" pitchFamily="18" charset="0"/>
                <a:cs typeface="Times New Roman" pitchFamily="18" charset="0"/>
              </a:rPr>
              <a:t> </a:t>
            </a:r>
            <a:r>
              <a:rPr sz="3200" dirty="0">
                <a:latin typeface="Times New Roman" pitchFamily="18" charset="0"/>
                <a:cs typeface="Times New Roman" pitchFamily="18" charset="0"/>
              </a:rPr>
              <a:t>education</a:t>
            </a:r>
          </a:p>
          <a:p>
            <a:pPr marL="332740" indent="-320040" algn="ctr">
              <a:lnSpc>
                <a:spcPct val="100000"/>
              </a:lnSpc>
              <a:spcBef>
                <a:spcPts val="310"/>
              </a:spcBef>
              <a:buClr>
                <a:schemeClr val="tx1"/>
              </a:buClr>
              <a:buSzPct val="60344"/>
              <a:tabLst>
                <a:tab pos="333375" algn="l"/>
              </a:tabLst>
            </a:pPr>
            <a:r>
              <a:rPr lang="en-IN" sz="3200" b="1" dirty="0" smtClean="0">
                <a:solidFill>
                  <a:srgbClr val="FF0000"/>
                </a:solidFill>
                <a:uFill>
                  <a:solidFill>
                    <a:srgbClr val="000000"/>
                  </a:solidFill>
                </a:uFill>
                <a:latin typeface="Times New Roman" pitchFamily="18" charset="0"/>
                <a:cs typeface="Times New Roman" pitchFamily="18" charset="0"/>
              </a:rPr>
              <a:t>DISADVANTAGE</a:t>
            </a:r>
            <a:r>
              <a:rPr lang="en-IN" sz="3200" b="1" spc="-50" dirty="0" smtClean="0">
                <a:solidFill>
                  <a:srgbClr val="FF0000"/>
                </a:solidFill>
                <a:uFill>
                  <a:solidFill>
                    <a:srgbClr val="000000"/>
                  </a:solidFill>
                </a:uFill>
                <a:latin typeface="Times New Roman" pitchFamily="18" charset="0"/>
                <a:cs typeface="Times New Roman" pitchFamily="18" charset="0"/>
              </a:rPr>
              <a:t> </a:t>
            </a:r>
            <a:r>
              <a:rPr lang="en-IN" sz="3200" b="1" dirty="0" smtClean="0">
                <a:solidFill>
                  <a:srgbClr val="FF0000"/>
                </a:solidFill>
                <a:uFill>
                  <a:solidFill>
                    <a:srgbClr val="000000"/>
                  </a:solidFill>
                </a:uFill>
                <a:latin typeface="Times New Roman" pitchFamily="18" charset="0"/>
                <a:cs typeface="Times New Roman" pitchFamily="18" charset="0"/>
              </a:rPr>
              <a:t>:</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359"/>
              </a:spcBef>
              <a:buClr>
                <a:schemeClr val="tx1"/>
              </a:buClr>
              <a:buSzPct val="60344"/>
              <a:buFont typeface="Wingdings" pitchFamily="2" charset="2"/>
              <a:buChar char="Ø"/>
              <a:tabLst>
                <a:tab pos="333375" algn="l"/>
              </a:tabLst>
            </a:pPr>
            <a:r>
              <a:rPr sz="3200" dirty="0" smtClean="0">
                <a:latin typeface="Times New Roman" pitchFamily="18" charset="0"/>
                <a:cs typeface="Times New Roman" pitchFamily="18" charset="0"/>
              </a:rPr>
              <a:t>One </a:t>
            </a:r>
            <a:r>
              <a:rPr sz="3200" dirty="0">
                <a:latin typeface="Times New Roman" pitchFamily="18" charset="0"/>
                <a:cs typeface="Times New Roman" pitchFamily="18" charset="0"/>
              </a:rPr>
              <a:t>way</a:t>
            </a:r>
            <a:r>
              <a:rPr sz="3200" spc="-25" dirty="0">
                <a:latin typeface="Times New Roman" pitchFamily="18" charset="0"/>
                <a:cs typeface="Times New Roman" pitchFamily="18" charset="0"/>
              </a:rPr>
              <a:t> </a:t>
            </a:r>
            <a:r>
              <a:rPr sz="3200" dirty="0">
                <a:latin typeface="Times New Roman" pitchFamily="18" charset="0"/>
                <a:cs typeface="Times New Roman" pitchFamily="18" charset="0"/>
              </a:rPr>
              <a:t>communication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91386" y="836712"/>
            <a:ext cx="7985070" cy="5545108"/>
          </a:xfrm>
          <a:prstGeom prst="rect">
            <a:avLst/>
          </a:prstGeom>
        </p:spPr>
        <p:txBody>
          <a:bodyPr vert="horz" wrap="square" lIns="0" tIns="12700" rIns="0" bIns="0" rtlCol="0">
            <a:spAutoFit/>
          </a:bodyPr>
          <a:lstStyle/>
          <a:p>
            <a:pPr marL="332740" indent="-320040" algn="ctr">
              <a:spcBef>
                <a:spcPts val="50"/>
              </a:spcBef>
              <a:buClr>
                <a:schemeClr val="tx1"/>
              </a:buClr>
              <a:buSzPct val="59259"/>
              <a:tabLst>
                <a:tab pos="332740" algn="l"/>
                <a:tab pos="333375" algn="l"/>
              </a:tabLst>
            </a:pPr>
            <a:r>
              <a:rPr lang="en-IN" sz="3200" b="1" spc="-35" dirty="0" smtClean="0">
                <a:solidFill>
                  <a:srgbClr val="FF0000"/>
                </a:solidFill>
                <a:latin typeface="Times New Roman" pitchFamily="18" charset="0"/>
                <a:cs typeface="Times New Roman" pitchFamily="18" charset="0"/>
              </a:rPr>
              <a:t>VARIOUS </a:t>
            </a:r>
            <a:r>
              <a:rPr lang="en-IN" sz="3200" b="1" spc="-5" dirty="0" smtClean="0">
                <a:solidFill>
                  <a:srgbClr val="FF0000"/>
                </a:solidFill>
                <a:latin typeface="Times New Roman" pitchFamily="18" charset="0"/>
                <a:cs typeface="Times New Roman" pitchFamily="18" charset="0"/>
              </a:rPr>
              <a:t>MASS MEDIA </a:t>
            </a:r>
            <a:r>
              <a:rPr lang="en-IN" sz="3200" b="1" dirty="0" smtClean="0">
                <a:solidFill>
                  <a:srgbClr val="FF0000"/>
                </a:solidFill>
                <a:latin typeface="Times New Roman" pitchFamily="18" charset="0"/>
                <a:cs typeface="Times New Roman" pitchFamily="18" charset="0"/>
              </a:rPr>
              <a:t>USED</a:t>
            </a:r>
            <a:r>
              <a:rPr lang="en-IN" sz="3200" b="1" spc="-295" dirty="0" smtClean="0">
                <a:solidFill>
                  <a:srgbClr val="FF0000"/>
                </a:solidFill>
                <a:latin typeface="Times New Roman" pitchFamily="18" charset="0"/>
                <a:cs typeface="Times New Roman" pitchFamily="18" charset="0"/>
              </a:rPr>
              <a:t> </a:t>
            </a:r>
            <a:r>
              <a:rPr lang="en-IN" sz="3200" b="1" spc="-5" dirty="0" smtClean="0">
                <a:solidFill>
                  <a:srgbClr val="FF0000"/>
                </a:solidFill>
                <a:latin typeface="Times New Roman" pitchFamily="18" charset="0"/>
                <a:cs typeface="Times New Roman" pitchFamily="18" charset="0"/>
              </a:rPr>
              <a:t>ARE</a:t>
            </a:r>
            <a:endParaRPr lang="en-IN" sz="3200" b="1" dirty="0" smtClean="0">
              <a:solidFill>
                <a:srgbClr val="FF0000"/>
              </a:solidFill>
              <a:latin typeface="Times New Roman" pitchFamily="18" charset="0"/>
              <a:cs typeface="Times New Roman" pitchFamily="18" charset="0"/>
            </a:endParaRPr>
          </a:p>
          <a:p>
            <a:pPr marL="332740" indent="-320040">
              <a:lnSpc>
                <a:spcPct val="100000"/>
              </a:lnSpc>
              <a:spcBef>
                <a:spcPts val="50"/>
              </a:spcBef>
              <a:buClr>
                <a:schemeClr val="tx1"/>
              </a:buClr>
              <a:buSzPct val="59259"/>
              <a:tabLst>
                <a:tab pos="332740" algn="l"/>
                <a:tab pos="333375" algn="l"/>
              </a:tabLst>
            </a:pPr>
            <a:endParaRPr lang="en-US" sz="3200" spc="-35" dirty="0" smtClean="0">
              <a:latin typeface="Times New Roman" pitchFamily="18" charset="0"/>
              <a:cs typeface="Times New Roman" pitchFamily="18" charset="0"/>
            </a:endParaRP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35" dirty="0" smtClean="0">
                <a:latin typeface="Times New Roman" pitchFamily="18" charset="0"/>
                <a:cs typeface="Times New Roman" pitchFamily="18" charset="0"/>
              </a:rPr>
              <a:t>Television</a:t>
            </a:r>
            <a:endParaRPr sz="3200" dirty="0">
              <a:latin typeface="Times New Roman" pitchFamily="18" charset="0"/>
              <a:cs typeface="Times New Roman" pitchFamily="18" charset="0"/>
            </a:endParaRP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Radio</a:t>
            </a:r>
            <a:endParaRPr sz="3200" dirty="0">
              <a:latin typeface="Times New Roman" pitchFamily="18" charset="0"/>
              <a:cs typeface="Times New Roman" pitchFamily="18" charset="0"/>
            </a:endParaRPr>
          </a:p>
          <a:p>
            <a:pPr marL="332740" indent="-320040">
              <a:lnSpc>
                <a:spcPct val="100000"/>
              </a:lnSpc>
              <a:spcBef>
                <a:spcPts val="6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News</a:t>
            </a:r>
            <a:r>
              <a:rPr sz="3200" dirty="0">
                <a:latin typeface="Times New Roman" pitchFamily="18" charset="0"/>
                <a:cs typeface="Times New Roman" pitchFamily="18" charset="0"/>
              </a:rPr>
              <a:t> papers/press</a:t>
            </a: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Documentary </a:t>
            </a:r>
            <a:r>
              <a:rPr sz="3200" dirty="0">
                <a:latin typeface="Times New Roman" pitchFamily="18" charset="0"/>
                <a:cs typeface="Times New Roman" pitchFamily="18" charset="0"/>
              </a:rPr>
              <a:t>films</a:t>
            </a: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dirty="0">
                <a:latin typeface="Times New Roman" pitchFamily="18" charset="0"/>
                <a:cs typeface="Times New Roman" pitchFamily="18" charset="0"/>
              </a:rPr>
              <a:t>Posters</a:t>
            </a:r>
          </a:p>
          <a:p>
            <a:pPr marL="332740" indent="-320040">
              <a:lnSpc>
                <a:spcPct val="100000"/>
              </a:lnSpc>
              <a:spcBef>
                <a:spcPts val="6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Health</a:t>
            </a:r>
            <a:r>
              <a:rPr sz="3200" spc="-20" dirty="0">
                <a:latin typeface="Times New Roman" pitchFamily="18" charset="0"/>
                <a:cs typeface="Times New Roman" pitchFamily="18" charset="0"/>
              </a:rPr>
              <a:t> </a:t>
            </a:r>
            <a:r>
              <a:rPr sz="3200" dirty="0">
                <a:latin typeface="Times New Roman" pitchFamily="18" charset="0"/>
                <a:cs typeface="Times New Roman" pitchFamily="18" charset="0"/>
              </a:rPr>
              <a:t>exhibition</a:t>
            </a:r>
          </a:p>
          <a:p>
            <a:pPr marL="332740" indent="-320040">
              <a:lnSpc>
                <a:spcPct val="100000"/>
              </a:lnSpc>
              <a:spcBef>
                <a:spcPts val="45"/>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Health magazines</a:t>
            </a:r>
            <a:endParaRPr sz="3200" dirty="0">
              <a:latin typeface="Times New Roman" pitchFamily="18" charset="0"/>
              <a:cs typeface="Times New Roman" pitchFamily="18" charset="0"/>
            </a:endParaRPr>
          </a:p>
          <a:p>
            <a:pPr marL="332740" indent="-320040">
              <a:lnSpc>
                <a:spcPct val="100000"/>
              </a:lnSpc>
              <a:spcBef>
                <a:spcPts val="50"/>
              </a:spcBef>
              <a:buClr>
                <a:schemeClr val="tx1"/>
              </a:buClr>
              <a:buSzPct val="59259"/>
              <a:buFont typeface="Wingdings" pitchFamily="2" charset="2"/>
              <a:buChar char="Ø"/>
              <a:tabLst>
                <a:tab pos="332740" algn="l"/>
                <a:tab pos="333375" algn="l"/>
              </a:tabLst>
            </a:pPr>
            <a:r>
              <a:rPr sz="3200" spc="-5" dirty="0">
                <a:latin typeface="Times New Roman" pitchFamily="18" charset="0"/>
                <a:cs typeface="Times New Roman" pitchFamily="18" charset="0"/>
              </a:rPr>
              <a:t>Health information</a:t>
            </a:r>
            <a:r>
              <a:rPr sz="3200" spc="-15" dirty="0">
                <a:latin typeface="Times New Roman" pitchFamily="18" charset="0"/>
                <a:cs typeface="Times New Roman" pitchFamily="18" charset="0"/>
              </a:rPr>
              <a:t> </a:t>
            </a:r>
            <a:r>
              <a:rPr sz="3200" dirty="0">
                <a:latin typeface="Times New Roman" pitchFamily="18" charset="0"/>
                <a:cs typeface="Times New Roman" pitchFamily="18" charset="0"/>
              </a:rPr>
              <a:t>booklets</a:t>
            </a:r>
          </a:p>
          <a:p>
            <a:pPr marL="332740" indent="-320040">
              <a:lnSpc>
                <a:spcPct val="100000"/>
              </a:lnSpc>
              <a:spcBef>
                <a:spcPts val="60"/>
              </a:spcBef>
              <a:buClr>
                <a:schemeClr val="tx1"/>
              </a:buClr>
              <a:buSzPct val="59259"/>
              <a:buFont typeface="Wingdings" pitchFamily="2" charset="2"/>
              <a:buChar char="Ø"/>
              <a:tabLst>
                <a:tab pos="332740" algn="l"/>
                <a:tab pos="333375" algn="l"/>
              </a:tabLst>
            </a:pPr>
            <a:r>
              <a:rPr sz="3200" dirty="0">
                <a:latin typeface="Times New Roman" pitchFamily="18" charset="0"/>
                <a:cs typeface="Times New Roman" pitchFamily="18" charset="0"/>
              </a:rPr>
              <a:t>Internet</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spc="-55" dirty="0" smtClean="0">
                <a:solidFill>
                  <a:srgbClr val="FF0000"/>
                </a:solidFill>
                <a:latin typeface="Times New Roman" pitchFamily="18" charset="0"/>
                <a:cs typeface="Times New Roman" pitchFamily="18" charset="0"/>
              </a:rPr>
              <a:t>HEALTH</a:t>
            </a:r>
            <a:r>
              <a:rPr lang="en-IN" b="1" spc="-65" dirty="0" smtClean="0">
                <a:solidFill>
                  <a:srgbClr val="FF0000"/>
                </a:solidFill>
                <a:latin typeface="Times New Roman" pitchFamily="18" charset="0"/>
                <a:cs typeface="Times New Roman" pitchFamily="18" charset="0"/>
              </a:rPr>
              <a:t> </a:t>
            </a:r>
            <a:r>
              <a:rPr lang="en-IN" b="1" dirty="0" smtClean="0">
                <a:solidFill>
                  <a:srgbClr val="FF0000"/>
                </a:solidFill>
                <a:latin typeface="Times New Roman" pitchFamily="18" charset="0"/>
                <a:cs typeface="Times New Roman" pitchFamily="18" charset="0"/>
              </a:rPr>
              <a:t>PROMOTION</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182880" marR="125095">
              <a:lnSpc>
                <a:spcPts val="3520"/>
              </a:lnSpc>
              <a:spcBef>
                <a:spcPts val="680"/>
              </a:spcBef>
              <a:buFont typeface="Wingdings" pitchFamily="2" charset="2"/>
              <a:buChar char="Ø"/>
            </a:pPr>
            <a:r>
              <a:rPr lang="en-IN" spc="-10" dirty="0" smtClean="0">
                <a:latin typeface="Times New Roman" pitchFamily="18" charset="0"/>
                <a:cs typeface="Times New Roman" pitchFamily="18" charset="0"/>
              </a:rPr>
              <a:t>“process </a:t>
            </a:r>
            <a:r>
              <a:rPr lang="en-IN" spc="-5" dirty="0" smtClean="0">
                <a:latin typeface="Times New Roman" pitchFamily="18" charset="0"/>
                <a:cs typeface="Times New Roman" pitchFamily="18" charset="0"/>
              </a:rPr>
              <a:t>of </a:t>
            </a:r>
            <a:r>
              <a:rPr lang="en-IN" spc="-10" dirty="0" smtClean="0">
                <a:latin typeface="Times New Roman" pitchFamily="18" charset="0"/>
                <a:cs typeface="Times New Roman" pitchFamily="18" charset="0"/>
              </a:rPr>
              <a:t>enabling people </a:t>
            </a:r>
            <a:r>
              <a:rPr lang="en-IN" spc="-5" dirty="0" smtClean="0">
                <a:latin typeface="Times New Roman" pitchFamily="18" charset="0"/>
                <a:cs typeface="Times New Roman" pitchFamily="18" charset="0"/>
              </a:rPr>
              <a:t>to </a:t>
            </a:r>
            <a:r>
              <a:rPr lang="en-IN" spc="-10" dirty="0" smtClean="0">
                <a:latin typeface="Times New Roman" pitchFamily="18" charset="0"/>
                <a:cs typeface="Times New Roman" pitchFamily="18" charset="0"/>
              </a:rPr>
              <a:t>increase  </a:t>
            </a:r>
            <a:r>
              <a:rPr lang="en-IN" spc="-5" dirty="0" smtClean="0">
                <a:latin typeface="Times New Roman" pitchFamily="18" charset="0"/>
                <a:cs typeface="Times New Roman" pitchFamily="18" charset="0"/>
              </a:rPr>
              <a:t>control </a:t>
            </a:r>
            <a:r>
              <a:rPr lang="en-IN" spc="-45" dirty="0" smtClean="0">
                <a:latin typeface="Times New Roman" pitchFamily="18" charset="0"/>
                <a:cs typeface="Times New Roman" pitchFamily="18" charset="0"/>
              </a:rPr>
              <a:t>over, </a:t>
            </a:r>
            <a:r>
              <a:rPr lang="en-IN" spc="-10" dirty="0" smtClean="0">
                <a:latin typeface="Times New Roman" pitchFamily="18" charset="0"/>
                <a:cs typeface="Times New Roman" pitchFamily="18" charset="0"/>
              </a:rPr>
              <a:t>and </a:t>
            </a:r>
            <a:r>
              <a:rPr lang="en-IN" spc="-5" dirty="0" smtClean="0">
                <a:latin typeface="Times New Roman" pitchFamily="18" charset="0"/>
                <a:cs typeface="Times New Roman" pitchFamily="18" charset="0"/>
              </a:rPr>
              <a:t>to </a:t>
            </a:r>
            <a:r>
              <a:rPr lang="en-IN" spc="-10" dirty="0" smtClean="0">
                <a:latin typeface="Times New Roman" pitchFamily="18" charset="0"/>
                <a:cs typeface="Times New Roman" pitchFamily="18" charset="0"/>
              </a:rPr>
              <a:t>improve</a:t>
            </a:r>
            <a:r>
              <a:rPr lang="en-IN" spc="90" dirty="0" smtClean="0">
                <a:latin typeface="Times New Roman" pitchFamily="18" charset="0"/>
                <a:cs typeface="Times New Roman" pitchFamily="18" charset="0"/>
              </a:rPr>
              <a:t> </a:t>
            </a:r>
            <a:r>
              <a:rPr lang="en-IN" spc="-10" dirty="0" smtClean="0">
                <a:latin typeface="Times New Roman" pitchFamily="18" charset="0"/>
                <a:cs typeface="Times New Roman" pitchFamily="18" charset="0"/>
              </a:rPr>
              <a:t>health”</a:t>
            </a:r>
          </a:p>
          <a:p>
            <a:pPr marL="170180">
              <a:lnSpc>
                <a:spcPct val="100000"/>
              </a:lnSpc>
              <a:spcBef>
                <a:spcPts val="10"/>
              </a:spcBef>
              <a:buFont typeface="Wingdings" pitchFamily="2" charset="2"/>
              <a:buChar char="Ø"/>
            </a:pPr>
            <a:endParaRPr lang="en-IN" sz="5350" dirty="0" smtClean="0">
              <a:latin typeface="Times New Roman" pitchFamily="18" charset="0"/>
              <a:cs typeface="Times New Roman" pitchFamily="18" charset="0"/>
            </a:endParaRPr>
          </a:p>
          <a:p>
            <a:pPr marL="182880" marR="5080">
              <a:lnSpc>
                <a:spcPct val="86300"/>
              </a:lnSpc>
              <a:buFont typeface="Wingdings" pitchFamily="2" charset="2"/>
              <a:buChar char="Ø"/>
            </a:pPr>
            <a:r>
              <a:rPr lang="en-IN" spc="-5" dirty="0" smtClean="0">
                <a:latin typeface="Times New Roman" pitchFamily="18" charset="0"/>
                <a:cs typeface="Times New Roman" pitchFamily="18" charset="0"/>
              </a:rPr>
              <a:t>-Ottawa Charter for Health Promotion,  First International </a:t>
            </a:r>
            <a:r>
              <a:rPr lang="en-IN" spc="-10" dirty="0" smtClean="0">
                <a:latin typeface="Times New Roman" pitchFamily="18" charset="0"/>
                <a:cs typeface="Times New Roman" pitchFamily="18" charset="0"/>
              </a:rPr>
              <a:t>Conference </a:t>
            </a:r>
            <a:r>
              <a:rPr lang="en-IN" spc="-5" dirty="0" smtClean="0">
                <a:latin typeface="Times New Roman" pitchFamily="18" charset="0"/>
                <a:cs typeface="Times New Roman" pitchFamily="18" charset="0"/>
              </a:rPr>
              <a:t>on Health  Promotion, Ottawa </a:t>
            </a:r>
            <a:r>
              <a:rPr lang="en-IN" spc="-10" dirty="0" smtClean="0">
                <a:latin typeface="Times New Roman" pitchFamily="18" charset="0"/>
                <a:cs typeface="Times New Roman" pitchFamily="18" charset="0"/>
              </a:rPr>
              <a:t>21November</a:t>
            </a:r>
            <a:r>
              <a:rPr lang="en-IN" spc="70" dirty="0" smtClean="0">
                <a:latin typeface="Times New Roman" pitchFamily="18" charset="0"/>
                <a:cs typeface="Times New Roman" pitchFamily="18" charset="0"/>
              </a:rPr>
              <a:t> </a:t>
            </a:r>
            <a:r>
              <a:rPr lang="en-IN" spc="-10" dirty="0" smtClean="0">
                <a:latin typeface="Times New Roman" pitchFamily="18" charset="0"/>
                <a:cs typeface="Times New Roman" pitchFamily="18" charset="0"/>
              </a:rPr>
              <a:t>1986</a:t>
            </a: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IN" b="1" dirty="0" smtClean="0">
                <a:solidFill>
                  <a:srgbClr val="FF0000"/>
                </a:solidFill>
                <a:uFill>
                  <a:solidFill>
                    <a:srgbClr val="FF0000"/>
                  </a:solidFill>
                </a:uFill>
                <a:latin typeface="Times New Roman" pitchFamily="18" charset="0"/>
                <a:cs typeface="Times New Roman" pitchFamily="18" charset="0"/>
              </a:rPr>
              <a:t>THE FIVE </a:t>
            </a:r>
            <a:r>
              <a:rPr lang="en-IN" b="1" spc="-5" dirty="0" smtClean="0">
                <a:solidFill>
                  <a:srgbClr val="FF0000"/>
                </a:solidFill>
                <a:uFill>
                  <a:solidFill>
                    <a:srgbClr val="FF0000"/>
                  </a:solidFill>
                </a:uFill>
                <a:latin typeface="Times New Roman" pitchFamily="18" charset="0"/>
                <a:cs typeface="Times New Roman" pitchFamily="18" charset="0"/>
              </a:rPr>
              <a:t>PRIORITY </a:t>
            </a:r>
            <a:r>
              <a:rPr lang="en-IN" b="1" dirty="0" smtClean="0">
                <a:solidFill>
                  <a:srgbClr val="FF0000"/>
                </a:solidFill>
                <a:uFill>
                  <a:solidFill>
                    <a:srgbClr val="FF0000"/>
                  </a:solidFill>
                </a:uFill>
                <a:latin typeface="Times New Roman" pitchFamily="18" charset="0"/>
                <a:cs typeface="Times New Roman" pitchFamily="18" charset="0"/>
              </a:rPr>
              <a:t>ACTION AREAS FOR HEALTH</a:t>
            </a:r>
            <a:r>
              <a:rPr lang="en-IN" b="1" spc="-70" dirty="0" smtClean="0">
                <a:solidFill>
                  <a:srgbClr val="FF0000"/>
                </a:solidFill>
                <a:uFill>
                  <a:solidFill>
                    <a:srgbClr val="FF0000"/>
                  </a:solidFill>
                </a:uFill>
                <a:latin typeface="Times New Roman" pitchFamily="18" charset="0"/>
                <a:cs typeface="Times New Roman" pitchFamily="18" charset="0"/>
              </a:rPr>
              <a:t> </a:t>
            </a:r>
            <a:r>
              <a:rPr lang="en-IN" b="1" dirty="0" smtClean="0">
                <a:solidFill>
                  <a:srgbClr val="FF0000"/>
                </a:solidFill>
                <a:uFill>
                  <a:solidFill>
                    <a:srgbClr val="FF0000"/>
                  </a:solidFill>
                </a:uFill>
                <a:latin typeface="Times New Roman" pitchFamily="18" charset="0"/>
                <a:cs typeface="Times New Roman" pitchFamily="18" charset="0"/>
              </a:rPr>
              <a:t>PROMOTION</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noAutofit/>
          </a:bodyPr>
          <a:lstStyle/>
          <a:p>
            <a:pPr marL="12700">
              <a:lnSpc>
                <a:spcPct val="100000"/>
              </a:lnSpc>
              <a:spcBef>
                <a:spcPts val="2260"/>
              </a:spcBef>
              <a:buSzPct val="96153"/>
              <a:buAutoNum type="arabicPeriod"/>
              <a:tabLst>
                <a:tab pos="289560" algn="l"/>
              </a:tabLst>
            </a:pPr>
            <a:r>
              <a:rPr lang="en-IN" dirty="0" smtClean="0">
                <a:latin typeface="Times New Roman" pitchFamily="18" charset="0"/>
                <a:cs typeface="Times New Roman" pitchFamily="18" charset="0"/>
              </a:rPr>
              <a:t>Building healthy public</a:t>
            </a:r>
            <a:r>
              <a:rPr lang="en-IN" spc="-7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policy</a:t>
            </a:r>
          </a:p>
          <a:p>
            <a:pPr marL="12700" marR="1141095">
              <a:lnSpc>
                <a:spcPts val="5380"/>
              </a:lnSpc>
              <a:spcBef>
                <a:spcPts val="555"/>
              </a:spcBef>
              <a:buSzPct val="96153"/>
              <a:buAutoNum type="arabicPeriod"/>
              <a:tabLst>
                <a:tab pos="289560" algn="l"/>
              </a:tabLst>
            </a:pPr>
            <a:r>
              <a:rPr lang="en-IN" dirty="0" smtClean="0">
                <a:latin typeface="Times New Roman" pitchFamily="18" charset="0"/>
                <a:cs typeface="Times New Roman" pitchFamily="18" charset="0"/>
              </a:rPr>
              <a:t>Creating supportive environments </a:t>
            </a:r>
            <a:r>
              <a:rPr lang="en-IN" spc="-5" dirty="0" smtClean="0">
                <a:latin typeface="Times New Roman" pitchFamily="18" charset="0"/>
                <a:cs typeface="Times New Roman" pitchFamily="18" charset="0"/>
              </a:rPr>
              <a:t>for</a:t>
            </a:r>
            <a:r>
              <a:rPr lang="en-IN" spc="-10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  </a:t>
            </a:r>
          </a:p>
          <a:p>
            <a:pPr marL="12700" marR="1141095">
              <a:lnSpc>
                <a:spcPts val="5380"/>
              </a:lnSpc>
              <a:spcBef>
                <a:spcPts val="555"/>
              </a:spcBef>
              <a:buSzPct val="96153"/>
              <a:buNone/>
              <a:tabLst>
                <a:tab pos="289560" algn="l"/>
              </a:tabLst>
            </a:pPr>
            <a:r>
              <a:rPr lang="en-IN" dirty="0" smtClean="0">
                <a:latin typeface="Times New Roman" pitchFamily="18" charset="0"/>
                <a:cs typeface="Times New Roman" pitchFamily="18" charset="0"/>
              </a:rPr>
              <a:t>3.Strengthening community action for</a:t>
            </a:r>
            <a:r>
              <a:rPr lang="en-IN" spc="-10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a:t>
            </a:r>
          </a:p>
          <a:p>
            <a:pPr marL="12700" marR="3451225">
              <a:lnSpc>
                <a:spcPts val="5380"/>
              </a:lnSpc>
              <a:spcBef>
                <a:spcPts val="5"/>
              </a:spcBef>
              <a:buNone/>
            </a:pPr>
            <a:r>
              <a:rPr lang="en-IN" dirty="0" smtClean="0">
                <a:latin typeface="Times New Roman" pitchFamily="18" charset="0"/>
                <a:cs typeface="Times New Roman" pitchFamily="18" charset="0"/>
              </a:rPr>
              <a:t>4.Developing personal skills  5.Re-orienting health</a:t>
            </a:r>
            <a:r>
              <a:rPr lang="en-IN" spc="-8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services</a:t>
            </a:r>
          </a:p>
          <a:p>
            <a:endParaRPr lang="en-IN"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spc="-5" dirty="0" smtClean="0">
                <a:solidFill>
                  <a:srgbClr val="FF0000"/>
                </a:solidFill>
                <a:uFill>
                  <a:solidFill>
                    <a:srgbClr val="000000"/>
                  </a:solidFill>
                </a:uFill>
                <a:latin typeface="Times New Roman" pitchFamily="18" charset="0"/>
                <a:cs typeface="Times New Roman" pitchFamily="18" charset="0"/>
              </a:rPr>
              <a:t>BUILDING </a:t>
            </a:r>
            <a:r>
              <a:rPr lang="en-IN" b="1" dirty="0" smtClean="0">
                <a:solidFill>
                  <a:srgbClr val="FF0000"/>
                </a:solidFill>
                <a:uFill>
                  <a:solidFill>
                    <a:srgbClr val="000000"/>
                  </a:solidFill>
                </a:uFill>
                <a:latin typeface="Times New Roman" pitchFamily="18" charset="0"/>
                <a:cs typeface="Times New Roman" pitchFamily="18" charset="0"/>
              </a:rPr>
              <a:t>HEALTHY </a:t>
            </a:r>
            <a:r>
              <a:rPr lang="en-IN" b="1" spc="-5" dirty="0" smtClean="0">
                <a:solidFill>
                  <a:srgbClr val="FF0000"/>
                </a:solidFill>
                <a:uFill>
                  <a:solidFill>
                    <a:srgbClr val="000000"/>
                  </a:solidFill>
                </a:uFill>
                <a:latin typeface="Times New Roman" pitchFamily="18" charset="0"/>
                <a:cs typeface="Times New Roman" pitchFamily="18" charset="0"/>
              </a:rPr>
              <a:t>PUBLIC</a:t>
            </a:r>
            <a:r>
              <a:rPr lang="en-IN" b="1" spc="-10" dirty="0" smtClean="0">
                <a:solidFill>
                  <a:srgbClr val="FF0000"/>
                </a:solidFill>
                <a:uFill>
                  <a:solidFill>
                    <a:srgbClr val="000000"/>
                  </a:solidFill>
                </a:uFill>
                <a:latin typeface="Times New Roman" pitchFamily="18" charset="0"/>
                <a:cs typeface="Times New Roman" pitchFamily="18" charset="0"/>
              </a:rPr>
              <a:t> </a:t>
            </a:r>
            <a:r>
              <a:rPr lang="en-IN" b="1" spc="-5" dirty="0" smtClean="0">
                <a:solidFill>
                  <a:srgbClr val="FF0000"/>
                </a:solidFill>
                <a:uFill>
                  <a:solidFill>
                    <a:srgbClr val="000000"/>
                  </a:solidFill>
                </a:uFill>
                <a:latin typeface="Times New Roman" pitchFamily="18" charset="0"/>
                <a:cs typeface="Times New Roman" pitchFamily="18" charset="0"/>
              </a:rPr>
              <a:t>POLICY</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IN" spc="-5" dirty="0" smtClean="0">
                <a:latin typeface="Times New Roman" pitchFamily="18" charset="0"/>
                <a:cs typeface="Times New Roman" pitchFamily="18" charset="0"/>
              </a:rPr>
              <a:t>Health promotion </a:t>
            </a:r>
            <a:r>
              <a:rPr lang="en-IN" dirty="0" smtClean="0">
                <a:latin typeface="Times New Roman" pitchFamily="18" charset="0"/>
                <a:cs typeface="Times New Roman" pitchFamily="18" charset="0"/>
              </a:rPr>
              <a:t>put </a:t>
            </a:r>
            <a:r>
              <a:rPr lang="en-IN" spc="-5" dirty="0" smtClean="0">
                <a:latin typeface="Times New Roman" pitchFamily="18" charset="0"/>
                <a:cs typeface="Times New Roman" pitchFamily="18" charset="0"/>
              </a:rPr>
              <a:t>health </a:t>
            </a:r>
            <a:r>
              <a:rPr lang="en-IN" spc="-10" dirty="0" smtClean="0">
                <a:latin typeface="Times New Roman" pitchFamily="18" charset="0"/>
                <a:cs typeface="Times New Roman" pitchFamily="18" charset="0"/>
              </a:rPr>
              <a:t>on </a:t>
            </a:r>
            <a:r>
              <a:rPr lang="en-IN" dirty="0" smtClean="0">
                <a:latin typeface="Times New Roman" pitchFamily="18" charset="0"/>
                <a:cs typeface="Times New Roman" pitchFamily="18" charset="0"/>
              </a:rPr>
              <a:t>the </a:t>
            </a:r>
            <a:r>
              <a:rPr lang="en-IN" spc="-5" dirty="0" smtClean="0">
                <a:latin typeface="Times New Roman" pitchFamily="18" charset="0"/>
                <a:cs typeface="Times New Roman" pitchFamily="18" charset="0"/>
              </a:rPr>
              <a:t>agenda </a:t>
            </a:r>
            <a:r>
              <a:rPr lang="en-IN" dirty="0" smtClean="0">
                <a:latin typeface="Times New Roman" pitchFamily="18" charset="0"/>
                <a:cs typeface="Times New Roman" pitchFamily="18" charset="0"/>
              </a:rPr>
              <a:t>of  </a:t>
            </a:r>
            <a:r>
              <a:rPr lang="en-IN" spc="-5" dirty="0" smtClean="0">
                <a:latin typeface="Times New Roman" pitchFamily="18" charset="0"/>
                <a:cs typeface="Times New Roman" pitchFamily="18" charset="0"/>
              </a:rPr>
              <a:t>policy </a:t>
            </a:r>
            <a:r>
              <a:rPr lang="en-IN" dirty="0" smtClean="0">
                <a:latin typeface="Times New Roman" pitchFamily="18" charset="0"/>
                <a:cs typeface="Times New Roman" pitchFamily="18" charset="0"/>
              </a:rPr>
              <a:t>makers </a:t>
            </a:r>
            <a:r>
              <a:rPr lang="en-IN" spc="-5" dirty="0" smtClean="0">
                <a:latin typeface="Times New Roman" pitchFamily="18" charset="0"/>
                <a:cs typeface="Times New Roman" pitchFamily="18" charset="0"/>
              </a:rPr>
              <a:t>in all </a:t>
            </a:r>
            <a:r>
              <a:rPr lang="en-IN" dirty="0" smtClean="0">
                <a:latin typeface="Times New Roman" pitchFamily="18" charset="0"/>
                <a:cs typeface="Times New Roman" pitchFamily="18" charset="0"/>
              </a:rPr>
              <a:t>sectors </a:t>
            </a:r>
            <a:r>
              <a:rPr lang="en-IN" spc="-5" dirty="0" smtClean="0">
                <a:latin typeface="Times New Roman" pitchFamily="18" charset="0"/>
                <a:cs typeface="Times New Roman" pitchFamily="18" charset="0"/>
              </a:rPr>
              <a:t>and </a:t>
            </a:r>
            <a:r>
              <a:rPr lang="en-IN" dirty="0" smtClean="0">
                <a:latin typeface="Times New Roman" pitchFamily="18" charset="0"/>
                <a:cs typeface="Times New Roman" pitchFamily="18" charset="0"/>
              </a:rPr>
              <a:t>at </a:t>
            </a:r>
            <a:r>
              <a:rPr lang="en-IN" spc="-5" dirty="0" smtClean="0">
                <a:latin typeface="Times New Roman" pitchFamily="18" charset="0"/>
                <a:cs typeface="Times New Roman" pitchFamily="18" charset="0"/>
              </a:rPr>
              <a:t>all levels,  </a:t>
            </a:r>
            <a:r>
              <a:rPr lang="en-IN" dirty="0" smtClean="0">
                <a:latin typeface="Times New Roman" pitchFamily="18" charset="0"/>
                <a:cs typeface="Times New Roman" pitchFamily="18" charset="0"/>
              </a:rPr>
              <a:t>directing them to </a:t>
            </a:r>
            <a:r>
              <a:rPr lang="en-IN" spc="-10" dirty="0" smtClean="0">
                <a:latin typeface="Times New Roman" pitchFamily="18" charset="0"/>
                <a:cs typeface="Times New Roman" pitchFamily="18" charset="0"/>
              </a:rPr>
              <a:t>be </a:t>
            </a:r>
            <a:r>
              <a:rPr lang="en-IN" spc="-5" dirty="0" smtClean="0">
                <a:latin typeface="Times New Roman" pitchFamily="18" charset="0"/>
                <a:cs typeface="Times New Roman" pitchFamily="18" charset="0"/>
              </a:rPr>
              <a:t>aware </a:t>
            </a:r>
            <a:r>
              <a:rPr lang="en-IN" dirty="0" smtClean="0">
                <a:latin typeface="Times New Roman" pitchFamily="18" charset="0"/>
                <a:cs typeface="Times New Roman" pitchFamily="18" charset="0"/>
              </a:rPr>
              <a:t>of the </a:t>
            </a:r>
            <a:r>
              <a:rPr lang="en-IN" spc="-5" dirty="0" smtClean="0">
                <a:latin typeface="Times New Roman" pitchFamily="18" charset="0"/>
                <a:cs typeface="Times New Roman" pitchFamily="18" charset="0"/>
              </a:rPr>
              <a:t>health  </a:t>
            </a:r>
            <a:r>
              <a:rPr lang="en-IN" dirty="0" smtClean="0">
                <a:latin typeface="Times New Roman" pitchFamily="18" charset="0"/>
                <a:cs typeface="Times New Roman" pitchFamily="18" charset="0"/>
              </a:rPr>
              <a:t>consequences of their decisions and to</a:t>
            </a:r>
            <a:r>
              <a:rPr lang="en-IN" spc="-14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accept  </a:t>
            </a:r>
            <a:r>
              <a:rPr lang="en-IN" spc="-5" dirty="0" smtClean="0">
                <a:latin typeface="Times New Roman" pitchFamily="18" charset="0"/>
                <a:cs typeface="Times New Roman" pitchFamily="18" charset="0"/>
              </a:rPr>
              <a:t>their </a:t>
            </a:r>
            <a:r>
              <a:rPr lang="en-IN" dirty="0" smtClean="0">
                <a:latin typeface="Times New Roman" pitchFamily="18" charset="0"/>
                <a:cs typeface="Times New Roman" pitchFamily="18" charset="0"/>
              </a:rPr>
              <a:t>responsibilities for</a:t>
            </a:r>
            <a:r>
              <a:rPr lang="en-IN" spc="-1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health</a:t>
            </a:r>
            <a:endParaRPr lang="en-IN" dirty="0" smtClean="0">
              <a:latin typeface="Times New Roman" pitchFamily="18" charset="0"/>
              <a:cs typeface="Times New Roman" pitchFamily="18" charset="0"/>
            </a:endParaRPr>
          </a:p>
          <a:p>
            <a:endParaRPr lang="en-IN"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spc="-5" dirty="0" smtClean="0">
                <a:solidFill>
                  <a:srgbClr val="FF0000"/>
                </a:solidFill>
                <a:uFill>
                  <a:solidFill>
                    <a:srgbClr val="000000"/>
                  </a:solidFill>
                </a:uFill>
                <a:latin typeface="Times New Roman" pitchFamily="18" charset="0"/>
                <a:cs typeface="Times New Roman" pitchFamily="18" charset="0"/>
              </a:rPr>
              <a:t>CREATING </a:t>
            </a:r>
            <a:r>
              <a:rPr lang="en-IN" b="1" dirty="0" smtClean="0">
                <a:solidFill>
                  <a:srgbClr val="FF0000"/>
                </a:solidFill>
                <a:uFill>
                  <a:solidFill>
                    <a:srgbClr val="000000"/>
                  </a:solidFill>
                </a:uFill>
                <a:latin typeface="Times New Roman" pitchFamily="18" charset="0"/>
                <a:cs typeface="Times New Roman" pitchFamily="18" charset="0"/>
              </a:rPr>
              <a:t>SUPPORTIVE </a:t>
            </a:r>
            <a:r>
              <a:rPr lang="en-IN" b="1" spc="-5" dirty="0" smtClean="0">
                <a:solidFill>
                  <a:srgbClr val="FF0000"/>
                </a:solidFill>
                <a:uFill>
                  <a:solidFill>
                    <a:srgbClr val="000000"/>
                  </a:solidFill>
                </a:uFill>
                <a:latin typeface="Times New Roman" pitchFamily="18" charset="0"/>
                <a:cs typeface="Times New Roman" pitchFamily="18" charset="0"/>
              </a:rPr>
              <a:t>ENVIRONMENTS </a:t>
            </a:r>
            <a:r>
              <a:rPr lang="en-IN" b="1" dirty="0" smtClean="0">
                <a:solidFill>
                  <a:srgbClr val="FF0000"/>
                </a:solidFill>
                <a:uFill>
                  <a:solidFill>
                    <a:srgbClr val="000000"/>
                  </a:solidFill>
                </a:uFill>
                <a:latin typeface="Times New Roman" pitchFamily="18" charset="0"/>
                <a:cs typeface="Times New Roman" pitchFamily="18" charset="0"/>
              </a:rPr>
              <a:t>FOR</a:t>
            </a:r>
            <a:r>
              <a:rPr lang="en-IN" b="1" spc="-10" dirty="0" smtClean="0">
                <a:solidFill>
                  <a:srgbClr val="FF0000"/>
                </a:solidFill>
                <a:uFill>
                  <a:solidFill>
                    <a:srgbClr val="000000"/>
                  </a:solidFill>
                </a:uFill>
                <a:latin typeface="Times New Roman" pitchFamily="18" charset="0"/>
                <a:cs typeface="Times New Roman" pitchFamily="18" charset="0"/>
              </a:rPr>
              <a:t> </a:t>
            </a:r>
            <a:r>
              <a:rPr lang="en-IN" b="1" spc="-5" dirty="0" smtClean="0">
                <a:solidFill>
                  <a:srgbClr val="FF0000"/>
                </a:solidFill>
                <a:uFill>
                  <a:solidFill>
                    <a:srgbClr val="000000"/>
                  </a:solidFill>
                </a:uFill>
                <a:latin typeface="Times New Roman" pitchFamily="18" charset="0"/>
                <a:cs typeface="Times New Roman" pitchFamily="18" charset="0"/>
              </a:rPr>
              <a:t>HEALTH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332740" marR="5080" indent="-320040" algn="just">
              <a:lnSpc>
                <a:spcPct val="90000"/>
              </a:lnSpc>
              <a:spcBef>
                <a:spcPts val="710"/>
              </a:spcBef>
              <a:buClr>
                <a:schemeClr val="tx1"/>
              </a:buClr>
              <a:buSzPct val="59259"/>
              <a:buFont typeface="Wingdings" pitchFamily="2" charset="2"/>
              <a:buChar char="Ø"/>
              <a:tabLst>
                <a:tab pos="333375" algn="l"/>
              </a:tabLst>
            </a:pPr>
            <a:r>
              <a:rPr lang="en-IN" spc="-5" dirty="0" smtClean="0">
                <a:latin typeface="Times New Roman" pitchFamily="18" charset="0"/>
                <a:cs typeface="Times New Roman" pitchFamily="18" charset="0"/>
              </a:rPr>
              <a:t>Health promotion generates </a:t>
            </a:r>
            <a:r>
              <a:rPr lang="en-IN" dirty="0" smtClean="0">
                <a:latin typeface="Times New Roman" pitchFamily="18" charset="0"/>
                <a:cs typeface="Times New Roman" pitchFamily="18" charset="0"/>
              </a:rPr>
              <a:t>living and </a:t>
            </a:r>
            <a:r>
              <a:rPr lang="en-IN" spc="-5" dirty="0" smtClean="0">
                <a:latin typeface="Times New Roman" pitchFamily="18" charset="0"/>
                <a:cs typeface="Times New Roman" pitchFamily="18" charset="0"/>
              </a:rPr>
              <a:t>working  </a:t>
            </a:r>
            <a:r>
              <a:rPr lang="en-IN" dirty="0" smtClean="0">
                <a:latin typeface="Times New Roman" pitchFamily="18" charset="0"/>
                <a:cs typeface="Times New Roman" pitchFamily="18" charset="0"/>
              </a:rPr>
              <a:t>conditions that </a:t>
            </a:r>
            <a:r>
              <a:rPr lang="en-IN" spc="-5" dirty="0" smtClean="0">
                <a:latin typeface="Times New Roman" pitchFamily="18" charset="0"/>
                <a:cs typeface="Times New Roman" pitchFamily="18" charset="0"/>
              </a:rPr>
              <a:t>are </a:t>
            </a:r>
            <a:r>
              <a:rPr lang="en-IN" dirty="0" smtClean="0">
                <a:latin typeface="Times New Roman" pitchFamily="18" charset="0"/>
                <a:cs typeface="Times New Roman" pitchFamily="18" charset="0"/>
              </a:rPr>
              <a:t>safe, stimulating, satisfying  </a:t>
            </a:r>
            <a:r>
              <a:rPr lang="en-IN" spc="-5" dirty="0" smtClean="0">
                <a:latin typeface="Times New Roman" pitchFamily="18" charset="0"/>
                <a:cs typeface="Times New Roman" pitchFamily="18" charset="0"/>
              </a:rPr>
              <a:t>and</a:t>
            </a:r>
            <a:r>
              <a:rPr lang="en-IN" spc="-20"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enjoyable</a:t>
            </a:r>
            <a:endParaRPr lang="en-IN" dirty="0" smtClean="0">
              <a:latin typeface="Times New Roman" pitchFamily="18" charset="0"/>
              <a:cs typeface="Times New Roman" pitchFamily="18" charset="0"/>
            </a:endParaRPr>
          </a:p>
          <a:p>
            <a:pPr marL="332740" marR="193675" indent="-320040">
              <a:lnSpc>
                <a:spcPct val="90000"/>
              </a:lnSpc>
              <a:spcBef>
                <a:spcPts val="695"/>
              </a:spcBef>
              <a:buClr>
                <a:schemeClr val="tx1"/>
              </a:buClr>
              <a:buSzPct val="59259"/>
              <a:buFont typeface="Wingdings" pitchFamily="2" charset="2"/>
              <a:buChar char="Ø"/>
              <a:tabLst>
                <a:tab pos="332740" algn="l"/>
                <a:tab pos="333375" algn="l"/>
              </a:tabLst>
            </a:pPr>
            <a:r>
              <a:rPr lang="en-IN" dirty="0" smtClean="0">
                <a:latin typeface="Times New Roman" pitchFamily="18" charset="0"/>
                <a:cs typeface="Times New Roman" pitchFamily="18" charset="0"/>
              </a:rPr>
              <a:t>The protection of the </a:t>
            </a:r>
            <a:r>
              <a:rPr lang="en-IN" spc="-5" dirty="0" smtClean="0">
                <a:latin typeface="Times New Roman" pitchFamily="18" charset="0"/>
                <a:cs typeface="Times New Roman" pitchFamily="18" charset="0"/>
              </a:rPr>
              <a:t>natural and built  environments </a:t>
            </a:r>
            <a:r>
              <a:rPr lang="en-IN" dirty="0" smtClean="0">
                <a:latin typeface="Times New Roman" pitchFamily="18" charset="0"/>
                <a:cs typeface="Times New Roman" pitchFamily="18" charset="0"/>
              </a:rPr>
              <a:t>and the conservation of</a:t>
            </a:r>
            <a:r>
              <a:rPr lang="en-IN" spc="-4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natural  </a:t>
            </a:r>
            <a:r>
              <a:rPr lang="en-IN" dirty="0" smtClean="0">
                <a:latin typeface="Times New Roman" pitchFamily="18" charset="0"/>
                <a:cs typeface="Times New Roman" pitchFamily="18" charset="0"/>
              </a:rPr>
              <a:t>resources must </a:t>
            </a:r>
            <a:r>
              <a:rPr lang="en-IN" spc="-5" dirty="0" smtClean="0">
                <a:latin typeface="Times New Roman" pitchFamily="18" charset="0"/>
                <a:cs typeface="Times New Roman" pitchFamily="18" charset="0"/>
              </a:rPr>
              <a:t>be </a:t>
            </a:r>
            <a:r>
              <a:rPr lang="en-IN" dirty="0" smtClean="0">
                <a:latin typeface="Times New Roman" pitchFamily="18" charset="0"/>
                <a:cs typeface="Times New Roman" pitchFamily="18" charset="0"/>
              </a:rPr>
              <a:t>addressed </a:t>
            </a:r>
            <a:r>
              <a:rPr lang="en-IN" spc="-5" dirty="0" smtClean="0">
                <a:latin typeface="Times New Roman" pitchFamily="18" charset="0"/>
                <a:cs typeface="Times New Roman" pitchFamily="18" charset="0"/>
              </a:rPr>
              <a:t>in any</a:t>
            </a:r>
            <a:r>
              <a:rPr lang="en-IN" spc="-55"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health</a:t>
            </a:r>
            <a:endParaRPr lang="en-IN" dirty="0" smtClean="0">
              <a:latin typeface="Times New Roman" pitchFamily="18" charset="0"/>
              <a:cs typeface="Times New Roman" pitchFamily="18" charset="0"/>
            </a:endParaRPr>
          </a:p>
          <a:p>
            <a:endParaRPr lang="en-IN"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uFill>
                  <a:solidFill>
                    <a:srgbClr val="000000"/>
                  </a:solidFill>
                </a:uFill>
                <a:latin typeface="Times New Roman" pitchFamily="18" charset="0"/>
                <a:cs typeface="Times New Roman" pitchFamily="18" charset="0"/>
              </a:rPr>
              <a:t>STRENGTHENING COMMUNITY ACTION FOR</a:t>
            </a:r>
            <a:r>
              <a:rPr lang="en-IN" b="1" spc="-155" dirty="0" smtClean="0">
                <a:solidFill>
                  <a:srgbClr val="FF0000"/>
                </a:solidFill>
                <a:uFill>
                  <a:solidFill>
                    <a:srgbClr val="000000"/>
                  </a:solidFill>
                </a:uFill>
                <a:latin typeface="Times New Roman" pitchFamily="18" charset="0"/>
                <a:cs typeface="Times New Roman" pitchFamily="18" charset="0"/>
              </a:rPr>
              <a:t> </a:t>
            </a:r>
            <a:r>
              <a:rPr lang="en-IN" b="1" dirty="0" smtClean="0">
                <a:solidFill>
                  <a:srgbClr val="FF0000"/>
                </a:solidFill>
                <a:uFill>
                  <a:solidFill>
                    <a:srgbClr val="000000"/>
                  </a:solidFill>
                </a:uFill>
                <a:latin typeface="Times New Roman" pitchFamily="18" charset="0"/>
                <a:cs typeface="Times New Roman" pitchFamily="18" charset="0"/>
              </a:rPr>
              <a:t>HEALTH</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332740" marR="5080" indent="-320040">
              <a:lnSpc>
                <a:spcPct val="100000"/>
              </a:lnSpc>
              <a:spcBef>
                <a:spcPts val="700"/>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Health promotion works through concrete and  </a:t>
            </a:r>
            <a:r>
              <a:rPr lang="en-IN" spc="-5" dirty="0" smtClean="0">
                <a:latin typeface="Times New Roman" pitchFamily="18" charset="0"/>
                <a:cs typeface="Times New Roman" pitchFamily="18" charset="0"/>
              </a:rPr>
              <a:t>effective </a:t>
            </a:r>
            <a:r>
              <a:rPr lang="en-IN" dirty="0" smtClean="0">
                <a:latin typeface="Times New Roman" pitchFamily="18" charset="0"/>
                <a:cs typeface="Times New Roman" pitchFamily="18" charset="0"/>
              </a:rPr>
              <a:t>community action in setting</a:t>
            </a:r>
            <a:r>
              <a:rPr lang="en-IN" spc="-16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priorities,  making decisions, planning strategies and  implementing them to achieve better</a:t>
            </a:r>
            <a:r>
              <a:rPr lang="en-IN" spc="-18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a:t>
            </a:r>
          </a:p>
          <a:p>
            <a:pPr marL="332740" marR="2153285" indent="-320040">
              <a:lnSpc>
                <a:spcPct val="100000"/>
              </a:lnSpc>
              <a:spcBef>
                <a:spcPts val="710"/>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At the heart of this process is</a:t>
            </a:r>
            <a:r>
              <a:rPr lang="en-IN" spc="-20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the  empowerment of</a:t>
            </a:r>
            <a:r>
              <a:rPr lang="en-IN" spc="-9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communities</a:t>
            </a:r>
          </a:p>
          <a:p>
            <a:pPr>
              <a:buClr>
                <a:schemeClr val="tx1"/>
              </a:buCl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uFill>
                  <a:solidFill>
                    <a:srgbClr val="000000"/>
                  </a:solidFill>
                </a:uFill>
                <a:latin typeface="Times New Roman" pitchFamily="18" charset="0"/>
                <a:cs typeface="Times New Roman" pitchFamily="18" charset="0"/>
              </a:rPr>
              <a:t>DEVELOPING PERSONAL</a:t>
            </a:r>
            <a:r>
              <a:rPr lang="en-IN" b="1" spc="-90" dirty="0" smtClean="0">
                <a:solidFill>
                  <a:srgbClr val="FF0000"/>
                </a:solidFill>
                <a:uFill>
                  <a:solidFill>
                    <a:srgbClr val="000000"/>
                  </a:solidFill>
                </a:uFill>
                <a:latin typeface="Times New Roman" pitchFamily="18" charset="0"/>
                <a:cs typeface="Times New Roman" pitchFamily="18" charset="0"/>
              </a:rPr>
              <a:t> </a:t>
            </a:r>
            <a:r>
              <a:rPr lang="en-IN" b="1" dirty="0" smtClean="0">
                <a:solidFill>
                  <a:srgbClr val="FF0000"/>
                </a:solidFill>
                <a:uFill>
                  <a:solidFill>
                    <a:srgbClr val="000000"/>
                  </a:solidFill>
                </a:uFill>
                <a:latin typeface="Times New Roman" pitchFamily="18" charset="0"/>
                <a:cs typeface="Times New Roman" pitchFamily="18" charset="0"/>
              </a:rPr>
              <a:t>SKILLS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332740" marR="5080" indent="-320040">
              <a:lnSpc>
                <a:spcPct val="100000"/>
              </a:lnSpc>
              <a:spcBef>
                <a:spcPts val="700"/>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Health promotion supports personal and</a:t>
            </a:r>
            <a:r>
              <a:rPr lang="en-IN" spc="-18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social  development through providing information,  education for health, and enhancing life</a:t>
            </a:r>
            <a:r>
              <a:rPr lang="en-IN" spc="-18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skills.</a:t>
            </a:r>
          </a:p>
          <a:p>
            <a:pPr marL="332740" marR="84455" indent="-320040">
              <a:lnSpc>
                <a:spcPct val="100000"/>
              </a:lnSpc>
              <a:spcBef>
                <a:spcPts val="710"/>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Eg:-Increasing </a:t>
            </a:r>
            <a:r>
              <a:rPr lang="en-IN" spc="-5" dirty="0" smtClean="0">
                <a:latin typeface="Times New Roman" pitchFamily="18" charset="0"/>
                <a:cs typeface="Times New Roman" pitchFamily="18" charset="0"/>
              </a:rPr>
              <a:t>patient’s </a:t>
            </a:r>
            <a:r>
              <a:rPr lang="en-IN" dirty="0" smtClean="0">
                <a:latin typeface="Times New Roman" pitchFamily="18" charset="0"/>
                <a:cs typeface="Times New Roman" pitchFamily="18" charset="0"/>
              </a:rPr>
              <a:t>knowledge about the  role of sugar and plaque in </a:t>
            </a:r>
            <a:r>
              <a:rPr lang="en-IN" spc="-5" dirty="0" smtClean="0">
                <a:latin typeface="Times New Roman" pitchFamily="18" charset="0"/>
                <a:cs typeface="Times New Roman" pitchFamily="18" charset="0"/>
              </a:rPr>
              <a:t>the </a:t>
            </a:r>
            <a:r>
              <a:rPr lang="en-IN" dirty="0" err="1" smtClean="0">
                <a:latin typeface="Times New Roman" pitchFamily="18" charset="0"/>
                <a:cs typeface="Times New Roman" pitchFamily="18" charset="0"/>
              </a:rPr>
              <a:t>etiology</a:t>
            </a:r>
            <a:r>
              <a:rPr lang="en-IN" dirty="0" smtClean="0">
                <a:latin typeface="Times New Roman" pitchFamily="18" charset="0"/>
                <a:cs typeface="Times New Roman" pitchFamily="18" charset="0"/>
              </a:rPr>
              <a:t> of  dental diseases and to develop tooth</a:t>
            </a:r>
            <a:r>
              <a:rPr lang="en-IN" spc="-16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brushing  skills and promote self</a:t>
            </a:r>
            <a:r>
              <a:rPr lang="en-IN" spc="-11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care</a:t>
            </a:r>
          </a:p>
          <a:p>
            <a:endParaRPr lang="en-IN"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FF0000"/>
                </a:solidFill>
                <a:uFill>
                  <a:solidFill>
                    <a:srgbClr val="000000"/>
                  </a:solidFill>
                </a:uFill>
                <a:latin typeface="Times New Roman" pitchFamily="18" charset="0"/>
                <a:cs typeface="Times New Roman" pitchFamily="18" charset="0"/>
              </a:rPr>
              <a:t>RE-ORIENTING HEALTH</a:t>
            </a:r>
            <a:r>
              <a:rPr lang="en-IN" b="1" spc="-90" dirty="0" smtClean="0">
                <a:solidFill>
                  <a:srgbClr val="FF0000"/>
                </a:solidFill>
                <a:uFill>
                  <a:solidFill>
                    <a:srgbClr val="000000"/>
                  </a:solidFill>
                </a:uFill>
                <a:latin typeface="Times New Roman" pitchFamily="18" charset="0"/>
                <a:cs typeface="Times New Roman" pitchFamily="18" charset="0"/>
              </a:rPr>
              <a:t> </a:t>
            </a:r>
            <a:r>
              <a:rPr lang="en-IN" b="1" dirty="0" smtClean="0">
                <a:solidFill>
                  <a:srgbClr val="FF0000"/>
                </a:solidFill>
                <a:uFill>
                  <a:solidFill>
                    <a:srgbClr val="000000"/>
                  </a:solidFill>
                </a:uFill>
                <a:latin typeface="Times New Roman" pitchFamily="18" charset="0"/>
                <a:cs typeface="Times New Roman" pitchFamily="18" charset="0"/>
              </a:rPr>
              <a:t>SERVICES</a:t>
            </a:r>
            <a:endParaRPr lang="en-IN"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332740" marR="22860" indent="-320040">
              <a:lnSpc>
                <a:spcPts val="3130"/>
              </a:lnSpc>
              <a:spcBef>
                <a:spcPts val="750"/>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Reorienting health services require a stronger  attention to health research as well as to  changes in professional educating and</a:t>
            </a:r>
            <a:r>
              <a:rPr lang="en-IN" spc="-15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training</a:t>
            </a:r>
          </a:p>
          <a:p>
            <a:pPr marL="332740" marR="67945" indent="-320040">
              <a:lnSpc>
                <a:spcPct val="90000"/>
              </a:lnSpc>
              <a:spcBef>
                <a:spcPts val="665"/>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There must be a change of attitude and  organization of health services, with </a:t>
            </a:r>
            <a:r>
              <a:rPr lang="en-IN" spc="-5" dirty="0" smtClean="0">
                <a:latin typeface="Times New Roman" pitchFamily="18" charset="0"/>
                <a:cs typeface="Times New Roman" pitchFamily="18" charset="0"/>
              </a:rPr>
              <a:t>the</a:t>
            </a:r>
            <a:r>
              <a:rPr lang="en-IN" spc="-16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health  sector moving increasingly in a health  promotion direction, beyond its responsibility  for providing clinical and curative</a:t>
            </a:r>
            <a:r>
              <a:rPr lang="en-IN" spc="-14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services</a:t>
            </a:r>
          </a:p>
          <a:p>
            <a:pPr marL="332740" marR="5080" indent="-320040">
              <a:lnSpc>
                <a:spcPts val="3130"/>
              </a:lnSpc>
              <a:spcBef>
                <a:spcPts val="745"/>
              </a:spcBef>
              <a:buClr>
                <a:schemeClr val="tx1"/>
              </a:buClr>
              <a:buSzPct val="60344"/>
              <a:buFont typeface="Wingdings" pitchFamily="2" charset="2"/>
              <a:buChar char="Ø"/>
              <a:tabLst>
                <a:tab pos="333375" algn="l"/>
              </a:tabLst>
            </a:pPr>
            <a:r>
              <a:rPr lang="en-IN" dirty="0" smtClean="0">
                <a:latin typeface="Times New Roman" pitchFamily="18" charset="0"/>
                <a:cs typeface="Times New Roman" pitchFamily="18" charset="0"/>
              </a:rPr>
              <a:t>Eg:-Dentists can be encouraged and</a:t>
            </a:r>
            <a:r>
              <a:rPr lang="en-IN" spc="-160"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rewarded  for </a:t>
            </a:r>
            <a:r>
              <a:rPr lang="en-IN" spc="-5" dirty="0" smtClean="0">
                <a:latin typeface="Times New Roman" pitchFamily="18" charset="0"/>
                <a:cs typeface="Times New Roman" pitchFamily="18" charset="0"/>
              </a:rPr>
              <a:t>effective </a:t>
            </a:r>
            <a:r>
              <a:rPr lang="en-IN" dirty="0" smtClean="0">
                <a:latin typeface="Times New Roman" pitchFamily="18" charset="0"/>
                <a:cs typeface="Times New Roman" pitchFamily="18" charset="0"/>
              </a:rPr>
              <a:t>prevention and research</a:t>
            </a:r>
            <a:r>
              <a:rPr lang="en-IN" spc="-175"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activities</a:t>
            </a:r>
          </a:p>
          <a:p>
            <a:pPr>
              <a:buClr>
                <a:schemeClr val="tx1"/>
              </a:buCl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latin typeface="Times New Roman" pitchFamily="18" charset="0"/>
                <a:cs typeface="Times New Roman" pitchFamily="18" charset="0"/>
              </a:rPr>
              <a:t>CONCLUSION</a:t>
            </a:r>
            <a:endParaRPr lang="en-IN"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noAutofit/>
          </a:bodyPr>
          <a:lstStyle/>
          <a:p>
            <a:pPr>
              <a:buFont typeface="Wingdings" pitchFamily="2" charset="2"/>
              <a:buChar char="Ø"/>
            </a:pPr>
            <a:r>
              <a:rPr lang="en-IN" spc="-40" dirty="0" smtClean="0">
                <a:latin typeface="Times New Roman" pitchFamily="18" charset="0"/>
                <a:cs typeface="Times New Roman" pitchFamily="18" charset="0"/>
              </a:rPr>
              <a:t>Health </a:t>
            </a:r>
            <a:r>
              <a:rPr lang="en-IN" spc="-30" dirty="0" smtClean="0">
                <a:latin typeface="Times New Roman" pitchFamily="18" charset="0"/>
                <a:cs typeface="Times New Roman" pitchFamily="18" charset="0"/>
              </a:rPr>
              <a:t>education </a:t>
            </a:r>
            <a:r>
              <a:rPr lang="en-IN" spc="-55" dirty="0" smtClean="0">
                <a:latin typeface="Times New Roman" pitchFamily="18" charset="0"/>
                <a:cs typeface="Times New Roman" pitchFamily="18" charset="0"/>
              </a:rPr>
              <a:t>have </a:t>
            </a:r>
            <a:r>
              <a:rPr lang="en-IN" spc="-5" dirty="0" smtClean="0">
                <a:latin typeface="Times New Roman" pitchFamily="18" charset="0"/>
                <a:cs typeface="Times New Roman" pitchFamily="18" charset="0"/>
              </a:rPr>
              <a:t>the potential  </a:t>
            </a:r>
            <a:r>
              <a:rPr lang="en-IN" spc="-30" dirty="0" smtClean="0">
                <a:latin typeface="Times New Roman" pitchFamily="18" charset="0"/>
                <a:cs typeface="Times New Roman" pitchFamily="18" charset="0"/>
              </a:rPr>
              <a:t>to </a:t>
            </a:r>
            <a:r>
              <a:rPr lang="en-IN" spc="-45" dirty="0" smtClean="0">
                <a:latin typeface="Times New Roman" pitchFamily="18" charset="0"/>
                <a:cs typeface="Times New Roman" pitchFamily="18" charset="0"/>
              </a:rPr>
              <a:t>tackle </a:t>
            </a:r>
            <a:r>
              <a:rPr lang="en-IN" spc="-5" dirty="0" smtClean="0">
                <a:latin typeface="Times New Roman" pitchFamily="18" charset="0"/>
                <a:cs typeface="Times New Roman" pitchFamily="18" charset="0"/>
              </a:rPr>
              <a:t>the </a:t>
            </a:r>
            <a:r>
              <a:rPr lang="en-IN" spc="-25" dirty="0" smtClean="0">
                <a:latin typeface="Times New Roman" pitchFamily="18" charset="0"/>
                <a:cs typeface="Times New Roman" pitchFamily="18" charset="0"/>
              </a:rPr>
              <a:t>underlying. </a:t>
            </a:r>
            <a:r>
              <a:rPr lang="en-IN" spc="-5" dirty="0" smtClean="0">
                <a:latin typeface="Times New Roman" pitchFamily="18" charset="0"/>
                <a:cs typeface="Times New Roman" pitchFamily="18" charset="0"/>
              </a:rPr>
              <a:t>Determinants  </a:t>
            </a:r>
            <a:r>
              <a:rPr lang="en-IN" dirty="0" smtClean="0">
                <a:latin typeface="Times New Roman" pitchFamily="18" charset="0"/>
                <a:cs typeface="Times New Roman" pitchFamily="18" charset="0"/>
              </a:rPr>
              <a:t>of oral </a:t>
            </a:r>
            <a:r>
              <a:rPr lang="en-IN" spc="-40" dirty="0" smtClean="0">
                <a:latin typeface="Times New Roman" pitchFamily="18" charset="0"/>
                <a:cs typeface="Times New Roman" pitchFamily="18" charset="0"/>
              </a:rPr>
              <a:t>health </a:t>
            </a:r>
            <a:r>
              <a:rPr lang="en-IN" spc="-5" dirty="0" smtClean="0">
                <a:latin typeface="Times New Roman" pitchFamily="18" charset="0"/>
                <a:cs typeface="Times New Roman" pitchFamily="18" charset="0"/>
              </a:rPr>
              <a:t>and thereby </a:t>
            </a:r>
            <a:r>
              <a:rPr lang="en-IN" dirty="0" smtClean="0">
                <a:latin typeface="Times New Roman" pitchFamily="18" charset="0"/>
                <a:cs typeface="Times New Roman" pitchFamily="18" charset="0"/>
              </a:rPr>
              <a:t>improve  </a:t>
            </a:r>
            <a:r>
              <a:rPr lang="en-IN" spc="-5" dirty="0" smtClean="0">
                <a:latin typeface="Times New Roman" pitchFamily="18" charset="0"/>
                <a:cs typeface="Times New Roman" pitchFamily="18" charset="0"/>
              </a:rPr>
              <a:t>the </a:t>
            </a:r>
            <a:r>
              <a:rPr lang="en-IN" dirty="0" smtClean="0">
                <a:latin typeface="Times New Roman" pitchFamily="18" charset="0"/>
                <a:cs typeface="Times New Roman" pitchFamily="18" charset="0"/>
              </a:rPr>
              <a:t>oral </a:t>
            </a:r>
            <a:r>
              <a:rPr lang="en-IN" spc="-40" dirty="0" smtClean="0">
                <a:latin typeface="Times New Roman" pitchFamily="18" charset="0"/>
                <a:cs typeface="Times New Roman" pitchFamily="18" charset="0"/>
              </a:rPr>
              <a:t>health </a:t>
            </a:r>
            <a:r>
              <a:rPr lang="en-IN" dirty="0" smtClean="0">
                <a:latin typeface="Times New Roman" pitchFamily="18" charset="0"/>
                <a:cs typeface="Times New Roman" pitchFamily="18" charset="0"/>
              </a:rPr>
              <a:t>of </a:t>
            </a:r>
            <a:r>
              <a:rPr lang="en-IN" spc="-5" dirty="0" smtClean="0">
                <a:latin typeface="Times New Roman" pitchFamily="18" charset="0"/>
                <a:cs typeface="Times New Roman" pitchFamily="18" charset="0"/>
              </a:rPr>
              <a:t>all sections </a:t>
            </a:r>
            <a:r>
              <a:rPr lang="en-IN" dirty="0" smtClean="0">
                <a:latin typeface="Times New Roman" pitchFamily="18" charset="0"/>
                <a:cs typeface="Times New Roman" pitchFamily="18" charset="0"/>
              </a:rPr>
              <a:t>of  </a:t>
            </a:r>
            <a:r>
              <a:rPr lang="en-IN" spc="-40" dirty="0" smtClean="0">
                <a:latin typeface="Times New Roman" pitchFamily="18" charset="0"/>
                <a:cs typeface="Times New Roman" pitchFamily="18" charset="0"/>
              </a:rPr>
              <a:t>society. It </a:t>
            </a:r>
            <a:r>
              <a:rPr lang="en-IN" spc="-5" dirty="0" smtClean="0">
                <a:latin typeface="Times New Roman" pitchFamily="18" charset="0"/>
                <a:cs typeface="Times New Roman" pitchFamily="18" charset="0"/>
              </a:rPr>
              <a:t>has </a:t>
            </a:r>
            <a:r>
              <a:rPr lang="en-IN" dirty="0" smtClean="0">
                <a:latin typeface="Times New Roman" pitchFamily="18" charset="0"/>
                <a:cs typeface="Times New Roman" pitchFamily="18" charset="0"/>
              </a:rPr>
              <a:t>an </a:t>
            </a:r>
            <a:r>
              <a:rPr lang="en-IN" spc="-25" dirty="0" smtClean="0">
                <a:latin typeface="Times New Roman" pitchFamily="18" charset="0"/>
                <a:cs typeface="Times New Roman" pitchFamily="18" charset="0"/>
              </a:rPr>
              <a:t>immediate </a:t>
            </a:r>
            <a:r>
              <a:rPr lang="en-IN" spc="-40" dirty="0" smtClean="0">
                <a:latin typeface="Times New Roman" pitchFamily="18" charset="0"/>
                <a:cs typeface="Times New Roman" pitchFamily="18" charset="0"/>
              </a:rPr>
              <a:t>impact </a:t>
            </a:r>
            <a:r>
              <a:rPr lang="en-IN" dirty="0" smtClean="0">
                <a:latin typeface="Times New Roman" pitchFamily="18" charset="0"/>
                <a:cs typeface="Times New Roman" pitchFamily="18" charset="0"/>
              </a:rPr>
              <a:t>on  </a:t>
            </a:r>
            <a:r>
              <a:rPr lang="en-IN" spc="-20" dirty="0" smtClean="0">
                <a:latin typeface="Times New Roman" pitchFamily="18" charset="0"/>
                <a:cs typeface="Times New Roman" pitchFamily="18" charset="0"/>
              </a:rPr>
              <a:t>behaviour. It </a:t>
            </a:r>
            <a:r>
              <a:rPr lang="en-IN" dirty="0" smtClean="0">
                <a:latin typeface="Times New Roman" pitchFamily="18" charset="0"/>
                <a:cs typeface="Times New Roman" pitchFamily="18" charset="0"/>
              </a:rPr>
              <a:t>is </a:t>
            </a:r>
            <a:r>
              <a:rPr lang="en-IN" spc="-45" dirty="0" smtClean="0">
                <a:latin typeface="Times New Roman" pitchFamily="18" charset="0"/>
                <a:cs typeface="Times New Roman" pitchFamily="18" charset="0"/>
              </a:rPr>
              <a:t>vital </a:t>
            </a:r>
            <a:r>
              <a:rPr lang="en-IN" spc="-30" dirty="0" smtClean="0">
                <a:latin typeface="Times New Roman" pitchFamily="18" charset="0"/>
                <a:cs typeface="Times New Roman" pitchFamily="18" charset="0"/>
              </a:rPr>
              <a:t>to </a:t>
            </a:r>
            <a:r>
              <a:rPr lang="en-IN" spc="-5" dirty="0" smtClean="0">
                <a:latin typeface="Times New Roman" pitchFamily="18" charset="0"/>
                <a:cs typeface="Times New Roman" pitchFamily="18" charset="0"/>
              </a:rPr>
              <a:t>the practice</a:t>
            </a:r>
            <a:r>
              <a:rPr lang="en-IN" spc="-320"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and  prevention and </a:t>
            </a:r>
            <a:r>
              <a:rPr lang="en-IN" dirty="0" smtClean="0">
                <a:latin typeface="Times New Roman" pitchFamily="18" charset="0"/>
                <a:cs typeface="Times New Roman" pitchFamily="18" charset="0"/>
              </a:rPr>
              <a:t>is </a:t>
            </a:r>
            <a:r>
              <a:rPr lang="en-IN" spc="-5" dirty="0" smtClean="0">
                <a:latin typeface="Times New Roman" pitchFamily="18" charset="0"/>
                <a:cs typeface="Times New Roman" pitchFamily="18" charset="0"/>
              </a:rPr>
              <a:t>the channel </a:t>
            </a:r>
            <a:r>
              <a:rPr lang="en-IN" dirty="0" smtClean="0">
                <a:latin typeface="Times New Roman" pitchFamily="18" charset="0"/>
                <a:cs typeface="Times New Roman" pitchFamily="18" charset="0"/>
              </a:rPr>
              <a:t>for  </a:t>
            </a:r>
            <a:r>
              <a:rPr lang="en-IN" spc="-5" dirty="0" smtClean="0">
                <a:latin typeface="Times New Roman" pitchFamily="18" charset="0"/>
                <a:cs typeface="Times New Roman" pitchFamily="18" charset="0"/>
              </a:rPr>
              <a:t>reaching the </a:t>
            </a:r>
            <a:r>
              <a:rPr lang="en-IN" dirty="0" smtClean="0">
                <a:latin typeface="Times New Roman" pitchFamily="18" charset="0"/>
                <a:cs typeface="Times New Roman" pitchFamily="18" charset="0"/>
              </a:rPr>
              <a:t>people </a:t>
            </a:r>
            <a:r>
              <a:rPr lang="en-IN" spc="-5" dirty="0" smtClean="0">
                <a:latin typeface="Times New Roman" pitchFamily="18" charset="0"/>
                <a:cs typeface="Times New Roman" pitchFamily="18" charset="0"/>
              </a:rPr>
              <a:t>and </a:t>
            </a:r>
            <a:r>
              <a:rPr lang="en-IN" spc="-10" dirty="0" smtClean="0">
                <a:latin typeface="Times New Roman" pitchFamily="18" charset="0"/>
                <a:cs typeface="Times New Roman" pitchFamily="18" charset="0"/>
              </a:rPr>
              <a:t>alerting  </a:t>
            </a:r>
            <a:r>
              <a:rPr lang="en-IN" spc="-5" dirty="0" smtClean="0">
                <a:latin typeface="Times New Roman" pitchFamily="18" charset="0"/>
                <a:cs typeface="Times New Roman" pitchFamily="18" charset="0"/>
              </a:rPr>
              <a:t>them </a:t>
            </a:r>
            <a:r>
              <a:rPr lang="en-IN" spc="-30" dirty="0" smtClean="0">
                <a:latin typeface="Times New Roman" pitchFamily="18" charset="0"/>
                <a:cs typeface="Times New Roman" pitchFamily="18" charset="0"/>
              </a:rPr>
              <a:t>to </a:t>
            </a:r>
            <a:r>
              <a:rPr lang="en-IN" spc="-40" dirty="0" smtClean="0">
                <a:latin typeface="Times New Roman" pitchFamily="18" charset="0"/>
                <a:cs typeface="Times New Roman" pitchFamily="18" charset="0"/>
              </a:rPr>
              <a:t>health </a:t>
            </a:r>
            <a:r>
              <a:rPr lang="en-IN" spc="-10" dirty="0" smtClean="0">
                <a:latin typeface="Times New Roman" pitchFamily="18" charset="0"/>
                <a:cs typeface="Times New Roman" pitchFamily="18" charset="0"/>
              </a:rPr>
              <a:t>services </a:t>
            </a:r>
            <a:r>
              <a:rPr lang="en-IN" spc="-5" dirty="0" smtClean="0">
                <a:latin typeface="Times New Roman" pitchFamily="18" charset="0"/>
                <a:cs typeface="Times New Roman" pitchFamily="18" charset="0"/>
              </a:rPr>
              <a:t>and  resources. The focus </a:t>
            </a:r>
            <a:r>
              <a:rPr lang="en-IN" dirty="0" smtClean="0">
                <a:latin typeface="Times New Roman" pitchFamily="18" charset="0"/>
                <a:cs typeface="Times New Roman" pitchFamily="18" charset="0"/>
              </a:rPr>
              <a:t>of </a:t>
            </a:r>
            <a:r>
              <a:rPr lang="en-IN" spc="-40" dirty="0" smtClean="0">
                <a:latin typeface="Times New Roman" pitchFamily="18" charset="0"/>
                <a:cs typeface="Times New Roman" pitchFamily="18" charset="0"/>
              </a:rPr>
              <a:t>health  </a:t>
            </a:r>
            <a:r>
              <a:rPr lang="en-IN" spc="-30" dirty="0" smtClean="0">
                <a:latin typeface="Times New Roman" pitchFamily="18" charset="0"/>
                <a:cs typeface="Times New Roman" pitchFamily="18" charset="0"/>
              </a:rPr>
              <a:t>education </a:t>
            </a:r>
            <a:r>
              <a:rPr lang="en-IN" dirty="0" smtClean="0">
                <a:latin typeface="Times New Roman" pitchFamily="18" charset="0"/>
                <a:cs typeface="Times New Roman" pitchFamily="18" charset="0"/>
              </a:rPr>
              <a:t>is on people </a:t>
            </a:r>
            <a:r>
              <a:rPr lang="en-IN" spc="-5" dirty="0" smtClean="0">
                <a:latin typeface="Times New Roman" pitchFamily="18" charset="0"/>
                <a:cs typeface="Times New Roman" pitchFamily="18" charset="0"/>
              </a:rPr>
              <a:t>&amp;their actions  through planning and team work. Its  </a:t>
            </a:r>
            <a:r>
              <a:rPr lang="en-IN" dirty="0" smtClean="0">
                <a:latin typeface="Times New Roman" pitchFamily="18" charset="0"/>
                <a:cs typeface="Times New Roman" pitchFamily="18" charset="0"/>
              </a:rPr>
              <a:t>goal is </a:t>
            </a:r>
            <a:r>
              <a:rPr lang="en-IN" spc="-30" dirty="0" smtClean="0">
                <a:latin typeface="Times New Roman" pitchFamily="18" charset="0"/>
                <a:cs typeface="Times New Roman" pitchFamily="18" charset="0"/>
              </a:rPr>
              <a:t>to </a:t>
            </a:r>
            <a:r>
              <a:rPr lang="en-IN" spc="-5" dirty="0" smtClean="0">
                <a:latin typeface="Times New Roman" pitchFamily="18" charset="0"/>
                <a:cs typeface="Times New Roman" pitchFamily="18" charset="0"/>
              </a:rPr>
              <a:t>make</a:t>
            </a:r>
            <a:r>
              <a:rPr lang="en-IN" spc="-140" dirty="0" smtClean="0">
                <a:latin typeface="Times New Roman" pitchFamily="18" charset="0"/>
                <a:cs typeface="Times New Roman" pitchFamily="18" charset="0"/>
              </a:rPr>
              <a:t> </a:t>
            </a:r>
            <a:r>
              <a:rPr lang="en-IN" spc="-5" dirty="0" smtClean="0">
                <a:latin typeface="Times New Roman" pitchFamily="18" charset="0"/>
                <a:cs typeface="Times New Roman" pitchFamily="18" charset="0"/>
              </a:rPr>
              <a:t>realistic</a:t>
            </a:r>
            <a:endParaRPr lang="en-IN" dirty="0" smtClean="0">
              <a:latin typeface="Times New Roman" pitchFamily="18" charset="0"/>
              <a:cs typeface="Times New Roman" pitchFamily="18" charset="0"/>
            </a:endParaRPr>
          </a:p>
          <a:p>
            <a:pPr>
              <a:buFont typeface="Wingdings" pitchFamily="2" charset="2"/>
              <a:buChar char="Ø"/>
            </a:pPr>
            <a:endParaRPr lang="en-IN" dirty="0">
              <a:latin typeface="Times New Roman" pitchFamily="18" charset="0"/>
              <a:cs typeface="Times New Roman"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lstStyle/>
          <a:p>
            <a:pPr algn="ctr">
              <a:buNone/>
            </a:pPr>
            <a:endParaRPr lang="en-US" sz="6600" dirty="0" smtClean="0">
              <a:latin typeface="Times New Roman" pitchFamily="18" charset="0"/>
              <a:cs typeface="Times New Roman" pitchFamily="18" charset="0"/>
            </a:endParaRPr>
          </a:p>
          <a:p>
            <a:pPr algn="ctr">
              <a:buNone/>
            </a:pPr>
            <a:r>
              <a:rPr lang="en-US" sz="6600" b="1" dirty="0" smtClean="0">
                <a:solidFill>
                  <a:srgbClr val="FF0000"/>
                </a:solidFill>
                <a:latin typeface="Times New Roman" pitchFamily="18" charset="0"/>
                <a:cs typeface="Times New Roman" pitchFamily="18" charset="0"/>
              </a:rPr>
              <a:t>BEHAVIOUR CHANGE COMMUNICATION</a:t>
            </a:r>
          </a:p>
          <a:p>
            <a:pPr algn="ctr">
              <a:buNone/>
            </a:pPr>
            <a:r>
              <a:rPr lang="en-US" sz="6600" b="1" dirty="0" smtClean="0">
                <a:solidFill>
                  <a:srgbClr val="FF0000"/>
                </a:solidFill>
                <a:latin typeface="Times New Roman" pitchFamily="18" charset="0"/>
                <a:cs typeface="Times New Roman" pitchFamily="18" charset="0"/>
              </a:rPr>
              <a:t>(BC</a:t>
            </a:r>
            <a:r>
              <a:rPr lang="en-US" sz="6600" dirty="0" smtClean="0">
                <a:solidFill>
                  <a:srgbClr val="FF0000"/>
                </a:solidFill>
                <a:latin typeface="Times New Roman" pitchFamily="18" charset="0"/>
                <a:cs typeface="Times New Roman" pitchFamily="18" charset="0"/>
              </a:rPr>
              <a:t>C)</a:t>
            </a:r>
          </a:p>
          <a:p>
            <a:endParaRPr lang="en-IN" dirty="0">
              <a:latin typeface="Times New Roman" pitchFamily="18" charset="0"/>
              <a:cs typeface="Times New Roman" pitchFamily="18"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331788"/>
            <a:ext cx="9144000" cy="1231106"/>
          </a:xfrm>
          <a:prstGeom prst="rect">
            <a:avLst/>
          </a:prstGeom>
        </p:spPr>
        <p:txBody>
          <a:bodyPr wrap="square" lIns="0" tIns="0" rIns="0" bIns="0">
            <a:spAutoFit/>
          </a:bodyPr>
          <a:lstStyle/>
          <a:p>
            <a:pPr marL="12700" indent="290513" algn="ctr"/>
            <a:r>
              <a:rPr lang="en-US" sz="4000" b="1" dirty="0">
                <a:solidFill>
                  <a:srgbClr val="FF0000"/>
                </a:solidFill>
                <a:latin typeface="Times New Roman" pitchFamily="18" charset="0"/>
                <a:cs typeface="Times New Roman" pitchFamily="18" charset="0"/>
              </a:rPr>
              <a:t>BEHAVIOUR CHANGE COMMUNICATION(BCC)</a:t>
            </a:r>
          </a:p>
        </p:txBody>
      </p:sp>
      <p:sp>
        <p:nvSpPr>
          <p:cNvPr id="3" name="object 3"/>
          <p:cNvSpPr txBox="1"/>
          <p:nvPr/>
        </p:nvSpPr>
        <p:spPr>
          <a:xfrm>
            <a:off x="323528" y="1697038"/>
            <a:ext cx="8424935" cy="1969770"/>
          </a:xfrm>
          <a:prstGeom prst="rect">
            <a:avLst/>
          </a:prstGeom>
        </p:spPr>
        <p:txBody>
          <a:bodyPr wrap="square" lIns="0" tIns="0" rIns="0" bIns="0">
            <a:spAutoFit/>
          </a:bodyPr>
          <a:lstStyle/>
          <a:p>
            <a:pPr marL="355600" indent="-342900">
              <a:buFont typeface="Wingdings" pitchFamily="2" charset="2"/>
              <a:buChar char="Ø"/>
              <a:tabLst>
                <a:tab pos="355600" algn="l"/>
              </a:tabLst>
            </a:pPr>
            <a:r>
              <a:rPr lang="en-US" sz="3200" dirty="0">
                <a:latin typeface="Times New Roman" pitchFamily="18" charset="0"/>
                <a:cs typeface="Times New Roman" pitchFamily="18" charset="0"/>
              </a:rPr>
              <a:t>Studies revealed that traditional IEC methods have stopped giving information and creating awareness but BCC is characterized by its direct approach towards changing behavior.</a:t>
            </a:r>
          </a:p>
        </p:txBody>
      </p:sp>
      <p:sp>
        <p:nvSpPr>
          <p:cNvPr id="13316" name="object 4"/>
          <p:cNvSpPr>
            <a:spLocks noChangeArrowheads="1"/>
          </p:cNvSpPr>
          <p:nvPr/>
        </p:nvSpPr>
        <p:spPr bwMode="auto">
          <a:xfrm>
            <a:off x="2438400" y="4038600"/>
            <a:ext cx="3902075" cy="2590800"/>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1196</TotalTime>
  <Words>4373</Words>
  <Application>Microsoft Office PowerPoint</Application>
  <PresentationFormat>On-screen Show (4:3)</PresentationFormat>
  <Paragraphs>648</Paragraphs>
  <Slides>100</Slides>
  <Notes>12</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Office Theme</vt:lpstr>
      <vt:lpstr>HEALTH EDUCATION</vt:lpstr>
      <vt:lpstr>HEALTH EDUCATION</vt:lpstr>
      <vt:lpstr>OBJECTIVES</vt:lpstr>
      <vt:lpstr>HEALTH EDUCATION VERSUS HEALTH PROPAGANDA</vt:lpstr>
      <vt:lpstr>APPROACHES IN HEALTH EDUCATION</vt:lpstr>
      <vt:lpstr>REGULATORY APPROACH</vt:lpstr>
      <vt:lpstr>SERVICE APPROACH</vt:lpstr>
      <vt:lpstr>HEALTH EDUCATION APPROACH</vt:lpstr>
      <vt:lpstr>PRIMARY HEALTHCARE APPROACH</vt:lpstr>
      <vt:lpstr>CONTENTS OF HEALTH EDUCATION</vt:lpstr>
      <vt:lpstr>PRINCIPLES OF HEALTH EDUCATION</vt:lpstr>
      <vt:lpstr>Slide 12</vt:lpstr>
      <vt:lpstr>Slide 13</vt:lpstr>
      <vt:lpstr>COMMUNICATION</vt:lpstr>
      <vt:lpstr>Slide 15</vt:lpstr>
      <vt:lpstr>Slide 16</vt:lpstr>
      <vt:lpstr>COMPONENTS OF  COMMUNICATION</vt:lpstr>
      <vt:lpstr>Slide 18</vt:lpstr>
      <vt:lpstr>Slide 19</vt:lpstr>
      <vt:lpstr>Slide 20</vt:lpstr>
      <vt:lpstr>Slide 21</vt:lpstr>
      <vt:lpstr>TYPES OF COMMUNICATION</vt:lpstr>
      <vt:lpstr>Slide 23</vt:lpstr>
      <vt:lpstr>Slide 24</vt:lpstr>
      <vt:lpstr>VERBAL AND NON VERBAL COMMUNICATION</vt:lpstr>
      <vt:lpstr>FORMAL AND INFORMAL COMMUNICATION</vt:lpstr>
      <vt:lpstr>BARRIERS IN  COMMUNICATION</vt:lpstr>
      <vt:lpstr>Slide 28</vt:lpstr>
      <vt:lpstr>Slide 29</vt:lpstr>
      <vt:lpstr>Slide 30</vt:lpstr>
      <vt:lpstr>Slide 31</vt:lpstr>
      <vt:lpstr>Slide 32</vt:lpstr>
      <vt:lpstr>DEFINITION</vt:lpstr>
      <vt:lpstr>WHO HEALTH PROMOTION  GLOSSARY1998</vt:lpstr>
      <vt:lpstr>NATIONAL CONFERENCE ON PREVENTIVE  MEDICINE IN USA</vt:lpstr>
      <vt:lpstr>HEALTH EDUCATION PRINCIPLES AND CONCEPTS</vt:lpstr>
      <vt:lpstr> HEALTH EDUCATION PRINCIPLES AND CONCEPTS </vt:lpstr>
      <vt:lpstr>SPECIFIC OBJECTIVES OF HEALTH EDUCATION</vt:lpstr>
      <vt:lpstr>Slide 39</vt:lpstr>
      <vt:lpstr>MAIN PRINCIPLES</vt:lpstr>
      <vt:lpstr>PRINCIPLES OF HEALTH</vt:lpstr>
      <vt:lpstr>CREDIBILITY</vt:lpstr>
      <vt:lpstr>INTEREST</vt:lpstr>
      <vt:lpstr>PARTICIPATION</vt:lpstr>
      <vt:lpstr>MOTIVATION</vt:lpstr>
      <vt:lpstr>COMPREHENSION</vt:lpstr>
      <vt:lpstr>Slide 47</vt:lpstr>
      <vt:lpstr>REINFORCEMENT</vt:lpstr>
      <vt:lpstr>LEARNING BY DOING</vt:lpstr>
      <vt:lpstr>KNOWN TO UNKNOWN</vt:lpstr>
      <vt:lpstr>SETTING AN EXAMPLE</vt:lpstr>
      <vt:lpstr>GOOD HUMAN RELATIONS</vt:lpstr>
      <vt:lpstr>FEEDBACK</vt:lpstr>
      <vt:lpstr>COMMUNITY LEADERS</vt:lpstr>
      <vt:lpstr>SOIL, SEED, SOWER</vt:lpstr>
      <vt:lpstr>TYPES OF HEALTH EDUCATION</vt:lpstr>
      <vt:lpstr>APPROACHES TO ACHIEVE  HEALTH</vt:lpstr>
      <vt:lpstr>APPROACHES TO ACHIEVE  HEALTH</vt:lpstr>
      <vt:lpstr>APPROACHES TO ACHIEVE  HEALTH</vt:lpstr>
      <vt:lpstr>APPROACHES TO ACHIEVE  HEALTH</vt:lpstr>
      <vt:lpstr>Slide 61</vt:lpstr>
      <vt:lpstr>INDIVIDUAL APPROACH</vt:lpstr>
      <vt:lpstr>GROUP APPROACH</vt:lpstr>
      <vt:lpstr>MASS APPROACH</vt:lpstr>
      <vt:lpstr>MASS APPROACH</vt:lpstr>
      <vt:lpstr>MASS APPROACH</vt:lpstr>
      <vt:lpstr>MASS APPROACH</vt:lpstr>
      <vt:lpstr>Slide 68</vt:lpstr>
      <vt:lpstr>Slide 69</vt:lpstr>
      <vt:lpstr>Slide 70</vt:lpstr>
      <vt:lpstr>EDUCATIONAL AIDS USED IN</vt:lpstr>
      <vt:lpstr>Slide 72</vt:lpstr>
      <vt:lpstr>Slide 73</vt:lpstr>
      <vt:lpstr>Slide 74</vt:lpstr>
      <vt:lpstr>Slide 75</vt:lpstr>
      <vt:lpstr>Slide 76</vt:lpstr>
      <vt:lpstr>Slide 77</vt:lpstr>
      <vt:lpstr>METHODS OF HEALTH  EDUCATION</vt:lpstr>
      <vt:lpstr>Slide 79</vt:lpstr>
      <vt:lpstr>Slide 80</vt:lpstr>
      <vt:lpstr>GROUP APPROACH</vt:lpstr>
      <vt:lpstr>Slide 82</vt:lpstr>
      <vt:lpstr>Slide 83</vt:lpstr>
      <vt:lpstr>Slide 84</vt:lpstr>
      <vt:lpstr>Slide 85</vt:lpstr>
      <vt:lpstr>Slide 86</vt:lpstr>
      <vt:lpstr>Slide 87</vt:lpstr>
      <vt:lpstr>Slide 88</vt:lpstr>
      <vt:lpstr>MASS APPROACH</vt:lpstr>
      <vt:lpstr>Slide 90</vt:lpstr>
      <vt:lpstr>HEALTH PROMOTION</vt:lpstr>
      <vt:lpstr>THE FIVE PRIORITY ACTION AREAS FOR HEALTH PROMOTION</vt:lpstr>
      <vt:lpstr>BUILDING HEALTHY PUBLIC POLICY</vt:lpstr>
      <vt:lpstr>CREATING SUPPORTIVE ENVIRONMENTS FOR HEALTH</vt:lpstr>
      <vt:lpstr>STRENGTHENING COMMUNITY ACTION FOR HEALTH</vt:lpstr>
      <vt:lpstr>DEVELOPING PERSONAL SKILLS</vt:lpstr>
      <vt:lpstr>RE-ORIENTING HEALTH SERVICES</vt:lpstr>
      <vt:lpstr>CONCLUSION</vt:lpstr>
      <vt:lpstr>Slide 99</vt:lpstr>
      <vt:lpstr>Slide 100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EDUCATION</dc:title>
  <dc:creator>Dr.Ajay Agarwal</dc:creator>
  <cp:lastModifiedBy>Dr.Ajay Agarwal</cp:lastModifiedBy>
  <cp:revision>19</cp:revision>
  <dcterms:created xsi:type="dcterms:W3CDTF">2019-04-07T17:40:31Z</dcterms:created>
  <dcterms:modified xsi:type="dcterms:W3CDTF">2022-06-15T10:35:43Z</dcterms:modified>
</cp:coreProperties>
</file>