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346" r:id="rId3"/>
    <p:sldId id="348" r:id="rId4"/>
    <p:sldId id="350" r:id="rId5"/>
    <p:sldId id="352" r:id="rId6"/>
    <p:sldId id="354" r:id="rId7"/>
    <p:sldId id="356" r:id="rId8"/>
    <p:sldId id="358" r:id="rId9"/>
    <p:sldId id="360" r:id="rId10"/>
    <p:sldId id="362" r:id="rId11"/>
    <p:sldId id="364" r:id="rId12"/>
    <p:sldId id="366" r:id="rId13"/>
    <p:sldId id="368" r:id="rId14"/>
    <p:sldId id="370" r:id="rId15"/>
    <p:sldId id="372" r:id="rId16"/>
    <p:sldId id="37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22"/>
  </p:normalViewPr>
  <p:slideViewPr>
    <p:cSldViewPr snapToGrid="0" snapToObjects="1">
      <p:cViewPr varScale="1">
        <p:scale>
          <a:sx n="116" d="100"/>
          <a:sy n="116" d="100"/>
        </p:scale>
        <p:origin x="41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1E024-B39A-B14C-B6D3-D758D98778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5B6569-100E-9249-87AE-D3CE6CA7A6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7DA6A8-79C9-0146-A143-C8B6F8546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F194C-249C-0F48-A934-17B668E34CF1}" type="datetimeFigureOut">
              <a:rPr lang="en-US" smtClean="0"/>
              <a:t>1/23/23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773E24-075A-BF46-B40F-DCACFF8FB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21A39C-DE69-E94E-9374-0E988B3E3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EDCE-0312-334A-B629-4FA38F46B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003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97446-5ECD-2448-8128-6A470271B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F4B52-46D0-D146-A5F9-35D040613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AEEE20-0885-284E-BC9F-902C48F33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F194C-249C-0F48-A934-17B668E34CF1}" type="datetimeFigureOut">
              <a:rPr lang="en-US" smtClean="0"/>
              <a:t>1/23/23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A4172D-C345-7247-B232-766AF6314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6C0E7-5D3D-9D4C-A7CE-2F46ADC67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EDCE-0312-334A-B629-4FA38F46B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86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2DC7C-7A48-6449-823D-F8179FCBE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D35A9F-485D-B342-A0B8-3600B335E0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34FD19-2174-CD4D-A7DC-68A6EB204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F194C-249C-0F48-A934-17B668E34CF1}" type="datetimeFigureOut">
              <a:rPr lang="en-US" smtClean="0"/>
              <a:t>1/23/23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C62EAC-4AAB-6D47-B210-944C3107D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463DFE-7052-AC41-A576-151513653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EDCE-0312-334A-B629-4FA38F46B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019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4026A-A1A7-9E4B-9F0A-1B87607D8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7BBDC-4F49-364E-B592-6114C6C21E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5AD7C0-1B1E-1940-8485-B727109BBA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73AAEB-D612-B947-870F-F9AE37839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F194C-249C-0F48-A934-17B668E34CF1}" type="datetimeFigureOut">
              <a:rPr lang="en-US" smtClean="0"/>
              <a:t>1/23/23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515FB1-6618-9F43-B174-A7E0366B0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110958-1A59-FC4F-8874-9C1A9D196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EDCE-0312-334A-B629-4FA38F46B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779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F603A-1D7A-DF40-948C-5E9AABA9D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7032FA-95B4-AB47-BC56-3DFED2C947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9808AC-3CD8-A646-8AFE-B626E51683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35E59E-476B-3647-92F6-AC4E398B35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AD7B76-42E7-354D-9AC6-ECD2B3611D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65824F-9B5B-2144-A6D7-3D07FB763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F194C-249C-0F48-A934-17B668E34CF1}" type="datetimeFigureOut">
              <a:rPr lang="en-US" smtClean="0"/>
              <a:t>1/23/23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AB43D1-4B0D-9742-B9F4-A32CD619B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3F0854-E19F-A847-A4AC-5B3FFCB9E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EDCE-0312-334A-B629-4FA38F46B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336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6D257-6CD9-D542-9DDA-71DB73DAE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9B5299-8818-914A-A850-7EF30A6A1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F194C-249C-0F48-A934-17B668E34CF1}" type="datetimeFigureOut">
              <a:rPr lang="en-US" smtClean="0"/>
              <a:t>1/23/23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A74A91-CFB2-4448-AB9E-08521796D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D364BC-DECE-FD45-B66F-F8C170B26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EDCE-0312-334A-B629-4FA38F46B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380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AF3CCC-36E1-7B43-A3D8-F69EA5DDD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F194C-249C-0F48-A934-17B668E34CF1}" type="datetimeFigureOut">
              <a:rPr lang="en-US" smtClean="0"/>
              <a:t>1/23/23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7B5F91-F60A-7B44-A260-EE1578613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D70611-4A58-B04E-90FB-004843BC9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EDCE-0312-334A-B629-4FA38F46B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133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A326E-28A3-AC48-970A-9A196130D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96EC1-F1F7-3644-B08A-57AC838DBC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B108EA-3A17-A44E-B21A-A22356B5C8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F853CB-9BB6-3F4E-9A82-B58C99AD3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F194C-249C-0F48-A934-17B668E34CF1}" type="datetimeFigureOut">
              <a:rPr lang="en-US" smtClean="0"/>
              <a:t>1/23/23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6A6672-0BFF-234F-BEB0-0487B09E4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9C085E-C893-9E4E-8258-CFC3B0CB7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EDCE-0312-334A-B629-4FA38F46B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245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7B3B4-341E-DD49-BAB3-65F2FF685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BDD352-83D6-F648-B2ED-5744A814C7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AB8E13-771A-3D42-9AA0-F35DF22A82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4FE51A-B20F-0E48-AB08-10412E06C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F194C-249C-0F48-A934-17B668E34CF1}" type="datetimeFigureOut">
              <a:rPr lang="en-US" smtClean="0"/>
              <a:t>1/23/23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B87C54-064E-184A-B273-CF6B78E5E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B3AC46-3D19-0446-8D7E-7307CB822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EDCE-0312-334A-B629-4FA38F46B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11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E3ACD-343F-1D4E-87AF-CC535DECD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4D3B9F-3C44-D241-AC19-6DAE44DF00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C01EEF-1A38-6B4C-AE18-F43B5EB04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F194C-249C-0F48-A934-17B668E34CF1}" type="datetimeFigureOut">
              <a:rPr lang="en-US" smtClean="0"/>
              <a:t>1/23/23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770A2-F37C-E447-B832-B9FE8E1A2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436E4B-37FF-6C45-9FD2-0C64F2A46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EDCE-0312-334A-B629-4FA38F46B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078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52172B-E7AF-5947-B21E-E93BA24EBA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546162-1256-0348-A958-0DB5B46DEF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654DD6-D41E-AA47-8836-747C61815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F194C-249C-0F48-A934-17B668E34CF1}" type="datetimeFigureOut">
              <a:rPr lang="en-US" smtClean="0"/>
              <a:t>1/23/23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613E0C-E066-3C4F-938D-6A6FA9ED7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C87D36-4C01-9945-9340-8D4643F0E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EDCE-0312-334A-B629-4FA38F46B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599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31ADD5-4B60-8448-97E8-CA02D6099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25064F-7302-4245-AF65-EF7D3DCB33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620764-6DDF-D047-90C3-03E6B12E4A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F194C-249C-0F48-A934-17B668E34CF1}" type="datetimeFigureOut">
              <a:rPr lang="en-US" smtClean="0"/>
              <a:t>1/23/23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5853C7-A06D-3C4D-A1D3-18942C6CEB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F714EE-B930-D34C-B3A4-33B2A32A31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3EDCE-0312-334A-B629-4FA38F46B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512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70880-CBEA-5F49-9C57-73210C73A9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655762"/>
          </a:xfrm>
        </p:spPr>
        <p:txBody>
          <a:bodyPr/>
          <a:lstStyle/>
          <a:p>
            <a:r>
              <a:rPr lang="en-US" altLang="en-US" b="1" dirty="0">
                <a:solidFill>
                  <a:schemeClr val="accent1"/>
                </a:solidFill>
              </a:rPr>
              <a:t>HEALTH COMMUNICATION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71B727-3E20-8245-8B41-62D44649C5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Dr. </a:t>
            </a:r>
            <a:r>
              <a:rPr lang="en-US" sz="2800" dirty="0" err="1"/>
              <a:t>Arun</a:t>
            </a:r>
            <a:r>
              <a:rPr lang="en-US" sz="2800" dirty="0"/>
              <a:t> Kumar</a:t>
            </a:r>
          </a:p>
          <a:p>
            <a:r>
              <a:rPr lang="en-US" sz="2800" dirty="0"/>
              <a:t>Professor &amp; HOD</a:t>
            </a:r>
          </a:p>
          <a:p>
            <a:r>
              <a:rPr lang="en-US" sz="2800" dirty="0"/>
              <a:t>LLRM Meerut</a:t>
            </a:r>
          </a:p>
        </p:txBody>
      </p:sp>
    </p:spTree>
    <p:extLst>
      <p:ext uri="{BB962C8B-B14F-4D97-AF65-F5344CB8AC3E}">
        <p14:creationId xmlns:p14="http://schemas.microsoft.com/office/powerpoint/2010/main" val="3181165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8" name="Picture 4" descr="hemodfig1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80"/>
          <a:stretch/>
        </p:blipFill>
        <p:spPr bwMode="auto">
          <a:xfrm>
            <a:off x="2754217" y="457200"/>
            <a:ext cx="7249099" cy="5811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1624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60575" y="1668464"/>
            <a:ext cx="8070850" cy="3739485"/>
          </a:xfrm>
        </p:spPr>
        <p:txBody>
          <a:bodyPr>
            <a:normAutofit lnSpcReduction="10000"/>
          </a:bodyPr>
          <a:lstStyle/>
          <a:p>
            <a:r>
              <a:rPr lang="en-US" altLang="en-US" dirty="0">
                <a:solidFill>
                  <a:schemeClr val="tx1"/>
                </a:solidFill>
              </a:rPr>
              <a:t>Health communication:-used synonymously with health education.</a:t>
            </a:r>
          </a:p>
          <a:p>
            <a:r>
              <a:rPr lang="en-US" altLang="en-US" dirty="0">
                <a:solidFill>
                  <a:schemeClr val="tx1"/>
                </a:solidFill>
              </a:rPr>
              <a:t>It is an important area of communication as health is a concern for everyone.</a:t>
            </a:r>
          </a:p>
          <a:p>
            <a:r>
              <a:rPr lang="en-US" altLang="en-US" dirty="0">
                <a:solidFill>
                  <a:schemeClr val="tx1"/>
                </a:solidFill>
              </a:rPr>
              <a:t>Types:</a:t>
            </a:r>
          </a:p>
          <a:p>
            <a:pPr>
              <a:buFontTx/>
              <a:buAutoNum type="arabicPeriod"/>
            </a:pPr>
            <a:r>
              <a:rPr lang="en-US" altLang="en-US" dirty="0">
                <a:solidFill>
                  <a:schemeClr val="tx1"/>
                </a:solidFill>
              </a:rPr>
              <a:t>Visual: charts, graphs, maps , posters</a:t>
            </a:r>
          </a:p>
          <a:p>
            <a:pPr>
              <a:buFontTx/>
              <a:buAutoNum type="arabicPeriod"/>
            </a:pPr>
            <a:r>
              <a:rPr lang="en-US" altLang="en-US" dirty="0">
                <a:solidFill>
                  <a:schemeClr val="tx1"/>
                </a:solidFill>
              </a:rPr>
              <a:t>Verbal: word of mouth</a:t>
            </a:r>
          </a:p>
          <a:p>
            <a:pPr>
              <a:buFontTx/>
              <a:buAutoNum type="arabicPeriod"/>
            </a:pPr>
            <a:r>
              <a:rPr lang="en-US" altLang="en-US" dirty="0">
                <a:solidFill>
                  <a:schemeClr val="tx1"/>
                </a:solidFill>
              </a:rPr>
              <a:t>Telecommunication and Internet: Radio and TV  </a:t>
            </a:r>
          </a:p>
        </p:txBody>
      </p:sp>
    </p:spTree>
    <p:extLst>
      <p:ext uri="{BB962C8B-B14F-4D97-AF65-F5344CB8AC3E}">
        <p14:creationId xmlns:p14="http://schemas.microsoft.com/office/powerpoint/2010/main" val="3480351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84733" y="605927"/>
            <a:ext cx="8578467" cy="5860973"/>
          </a:xfrm>
        </p:spPr>
        <p:txBody>
          <a:bodyPr>
            <a:normAutofit lnSpcReduction="10000"/>
          </a:bodyPr>
          <a:lstStyle/>
          <a:p>
            <a:pPr marL="609600" indent="-609600">
              <a:buNone/>
            </a:pPr>
            <a:r>
              <a:rPr lang="en-US" altLang="en-US" sz="3600" b="1" dirty="0">
                <a:solidFill>
                  <a:schemeClr val="accent1"/>
                </a:solidFill>
              </a:rPr>
              <a:t>FUNCTIONS: </a:t>
            </a:r>
            <a:r>
              <a:rPr lang="en-US" altLang="en-US" sz="3600" dirty="0"/>
              <a:t>It caters the following needs.</a:t>
            </a:r>
          </a:p>
          <a:p>
            <a:pPr marL="609600" indent="-609600">
              <a:buNone/>
            </a:pPr>
            <a:endParaRPr lang="en-US" altLang="en-US" sz="3600" dirty="0"/>
          </a:p>
          <a:p>
            <a:pPr marL="609600" indent="-609600">
              <a:buFontTx/>
              <a:buAutoNum type="arabicPeriod"/>
            </a:pPr>
            <a:r>
              <a:rPr lang="en-US" altLang="en-US" sz="3600" dirty="0"/>
              <a:t>Information.</a:t>
            </a:r>
          </a:p>
          <a:p>
            <a:pPr marL="609600" indent="-609600">
              <a:buFontTx/>
              <a:buAutoNum type="arabicPeriod"/>
            </a:pPr>
            <a:r>
              <a:rPr lang="en-US" altLang="en-US" sz="3600" dirty="0"/>
              <a:t>Education.</a:t>
            </a:r>
          </a:p>
          <a:p>
            <a:pPr marL="609600" indent="-609600">
              <a:buFontTx/>
              <a:buAutoNum type="arabicPeriod"/>
            </a:pPr>
            <a:r>
              <a:rPr lang="en-US" altLang="en-US" sz="3600" dirty="0"/>
              <a:t>Motivation.</a:t>
            </a:r>
          </a:p>
          <a:p>
            <a:pPr marL="609600" indent="-609600">
              <a:buFontTx/>
              <a:buAutoNum type="arabicPeriod"/>
            </a:pPr>
            <a:r>
              <a:rPr lang="en-US" altLang="en-US" sz="3600" dirty="0"/>
              <a:t>Persuasion.</a:t>
            </a:r>
          </a:p>
          <a:p>
            <a:pPr marL="609600" indent="-609600">
              <a:buFontTx/>
              <a:buAutoNum type="arabicPeriod"/>
            </a:pPr>
            <a:r>
              <a:rPr lang="en-US" altLang="en-US" sz="3600" dirty="0"/>
              <a:t>Counseling.</a:t>
            </a:r>
          </a:p>
          <a:p>
            <a:pPr marL="609600" indent="-609600">
              <a:buFontTx/>
              <a:buAutoNum type="arabicPeriod"/>
            </a:pPr>
            <a:r>
              <a:rPr lang="en-US" altLang="en-US" sz="3600" dirty="0"/>
              <a:t>Raising  Morals.</a:t>
            </a:r>
          </a:p>
          <a:p>
            <a:pPr marL="609600" indent="-609600">
              <a:buFontTx/>
              <a:buAutoNum type="arabicPeriod"/>
            </a:pPr>
            <a:r>
              <a:rPr lang="en-US" altLang="en-US" sz="3600" dirty="0"/>
              <a:t>Health Development.</a:t>
            </a:r>
          </a:p>
          <a:p>
            <a:pPr marL="609600" indent="-609600">
              <a:buFontTx/>
              <a:buAutoNum type="arabicPeriod"/>
            </a:pPr>
            <a:r>
              <a:rPr lang="en-US" altLang="en-US" sz="3600" dirty="0"/>
              <a:t>Organization.</a:t>
            </a:r>
          </a:p>
        </p:txBody>
      </p:sp>
    </p:spTree>
    <p:extLst>
      <p:ext uri="{BB962C8B-B14F-4D97-AF65-F5344CB8AC3E}">
        <p14:creationId xmlns:p14="http://schemas.microsoft.com/office/powerpoint/2010/main" val="35136511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0" y="152400"/>
            <a:ext cx="7924800" cy="1066800"/>
          </a:xfrm>
        </p:spPr>
        <p:txBody>
          <a:bodyPr>
            <a:normAutofit/>
          </a:bodyPr>
          <a:lstStyle/>
          <a:p>
            <a:r>
              <a:rPr lang="en-US" altLang="en-US" sz="4000" b="1" dirty="0">
                <a:solidFill>
                  <a:schemeClr val="accent1"/>
                </a:solidFill>
              </a:rPr>
              <a:t>INFORMATION: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0" y="1447800"/>
            <a:ext cx="8229600" cy="5105400"/>
          </a:xfrm>
        </p:spPr>
        <p:txBody>
          <a:bodyPr/>
          <a:lstStyle/>
          <a:p>
            <a:r>
              <a:rPr lang="en-US" altLang="en-US" sz="3600" dirty="0"/>
              <a:t>Primary  function is to inform people about health problems and how to maintain and promote it.</a:t>
            </a:r>
          </a:p>
          <a:p>
            <a:r>
              <a:rPr lang="en-US" altLang="en-US" sz="3600" dirty="0"/>
              <a:t>It eliminates social and psychological barriers about health matters.</a:t>
            </a:r>
          </a:p>
          <a:p>
            <a:r>
              <a:rPr lang="en-US" altLang="en-US" sz="3600" dirty="0"/>
              <a:t>Increases awareness of people.</a:t>
            </a:r>
          </a:p>
          <a:p>
            <a:r>
              <a:rPr lang="en-US" altLang="en-US" sz="3600" dirty="0"/>
              <a:t>Influences people about needs and demands.</a:t>
            </a:r>
          </a:p>
        </p:txBody>
      </p:sp>
    </p:spTree>
    <p:extLst>
      <p:ext uri="{BB962C8B-B14F-4D97-AF65-F5344CB8AC3E}">
        <p14:creationId xmlns:p14="http://schemas.microsoft.com/office/powerpoint/2010/main" val="2242200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524001"/>
            <a:ext cx="8229600" cy="1661993"/>
          </a:xfrm>
        </p:spPr>
        <p:txBody>
          <a:bodyPr/>
          <a:lstStyle/>
          <a:p>
            <a:r>
              <a:rPr lang="en-US" altLang="en-US" sz="3600" dirty="0"/>
              <a:t>Cultural values, beliefs and norms of people influence their acceptance of health information.   </a:t>
            </a:r>
          </a:p>
        </p:txBody>
      </p:sp>
    </p:spTree>
    <p:extLst>
      <p:ext uri="{BB962C8B-B14F-4D97-AF65-F5344CB8AC3E}">
        <p14:creationId xmlns:p14="http://schemas.microsoft.com/office/powerpoint/2010/main" val="29914259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381000"/>
            <a:ext cx="8229600" cy="914400"/>
          </a:xfrm>
        </p:spPr>
        <p:txBody>
          <a:bodyPr>
            <a:normAutofit/>
          </a:bodyPr>
          <a:lstStyle/>
          <a:p>
            <a:r>
              <a:rPr lang="en-US" altLang="en-US" sz="4000" b="1" dirty="0">
                <a:solidFill>
                  <a:schemeClr val="accent1"/>
                </a:solidFill>
              </a:rPr>
              <a:t>EDUCATION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600200"/>
            <a:ext cx="8229600" cy="3810000"/>
          </a:xfrm>
        </p:spPr>
        <p:txBody>
          <a:bodyPr/>
          <a:lstStyle/>
          <a:p>
            <a:r>
              <a:rPr lang="en-US" altLang="en-US" sz="3600" dirty="0"/>
              <a:t>It is an important aspect in the prevention of health and disease related problems.</a:t>
            </a:r>
          </a:p>
          <a:p>
            <a:r>
              <a:rPr lang="en-US" altLang="en-US" sz="3600" dirty="0"/>
              <a:t>Brings about changes in life style and there by risk factors of disease.</a:t>
            </a:r>
          </a:p>
          <a:p>
            <a:r>
              <a:rPr lang="en-US" altLang="en-US" sz="3600" dirty="0"/>
              <a:t>Health problems are preventable at low cost</a:t>
            </a:r>
          </a:p>
        </p:txBody>
      </p:sp>
    </p:spTree>
    <p:extLst>
      <p:ext uri="{BB962C8B-B14F-4D97-AF65-F5344CB8AC3E}">
        <p14:creationId xmlns:p14="http://schemas.microsoft.com/office/powerpoint/2010/main" val="15459955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1020762"/>
          </a:xfrm>
        </p:spPr>
        <p:txBody>
          <a:bodyPr>
            <a:normAutofit/>
          </a:bodyPr>
          <a:lstStyle/>
          <a:p>
            <a:r>
              <a:rPr lang="en-US" altLang="en-US" sz="4000" b="1" dirty="0">
                <a:solidFill>
                  <a:schemeClr val="accent1"/>
                </a:solidFill>
              </a:rPr>
              <a:t>MOTIVATION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600200"/>
            <a:ext cx="8229600" cy="3429000"/>
          </a:xfrm>
        </p:spPr>
        <p:txBody>
          <a:bodyPr/>
          <a:lstStyle/>
          <a:p>
            <a:r>
              <a:rPr lang="en-US" altLang="en-US" sz="3600" dirty="0"/>
              <a:t>Power that drives a person from within to act.</a:t>
            </a:r>
          </a:p>
          <a:p>
            <a:r>
              <a:rPr lang="en-US" altLang="en-US" sz="3600" dirty="0"/>
              <a:t>Health communication assists individual to the final stage of decision making and adoption of new idea or </a:t>
            </a:r>
            <a:r>
              <a:rPr lang="en-US" altLang="en-US" sz="3600" dirty="0" err="1"/>
              <a:t>programme</a:t>
            </a:r>
            <a:r>
              <a:rPr lang="en-US" altLang="en-US" sz="3600" dirty="0"/>
              <a:t>.</a:t>
            </a:r>
          </a:p>
          <a:p>
            <a:endParaRPr lang="en-US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68026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2590800" y="274638"/>
            <a:ext cx="7620000" cy="944562"/>
          </a:xfrm>
        </p:spPr>
        <p:txBody>
          <a:bodyPr>
            <a:normAutofit/>
          </a:bodyPr>
          <a:lstStyle/>
          <a:p>
            <a:r>
              <a:rPr lang="en-US" altLang="en-US" sz="4000" b="1" dirty="0">
                <a:solidFill>
                  <a:schemeClr val="accent1"/>
                </a:solidFill>
              </a:rPr>
              <a:t>PERSUASION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90800" y="1981200"/>
            <a:ext cx="7696200" cy="3352800"/>
          </a:xfrm>
        </p:spPr>
        <p:txBody>
          <a:bodyPr/>
          <a:lstStyle/>
          <a:p>
            <a:r>
              <a:rPr lang="en-US" altLang="en-US" sz="3600" dirty="0"/>
              <a:t>It is the art of influencing people </a:t>
            </a:r>
          </a:p>
          <a:p>
            <a:r>
              <a:rPr lang="en-US" altLang="en-US" sz="3600" dirty="0"/>
              <a:t>It can change life style and modify risk factors of disease.</a:t>
            </a:r>
          </a:p>
          <a:p>
            <a:r>
              <a:rPr lang="en-US" altLang="en-US" sz="3600" dirty="0"/>
              <a:t>“Propaganda” (or) “Brain washing” </a:t>
            </a:r>
          </a:p>
        </p:txBody>
      </p:sp>
    </p:spTree>
    <p:extLst>
      <p:ext uri="{BB962C8B-B14F-4D97-AF65-F5344CB8AC3E}">
        <p14:creationId xmlns:p14="http://schemas.microsoft.com/office/powerpoint/2010/main" val="15032870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365125"/>
            <a:ext cx="9296400" cy="1325563"/>
          </a:xfrm>
        </p:spPr>
        <p:txBody>
          <a:bodyPr>
            <a:normAutofit/>
          </a:bodyPr>
          <a:lstStyle/>
          <a:p>
            <a:r>
              <a:rPr lang="en-US" altLang="en-US" sz="4000" b="1" dirty="0">
                <a:solidFill>
                  <a:schemeClr val="accent1"/>
                </a:solidFill>
              </a:rPr>
              <a:t>COUNSELLING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0" y="1981200"/>
            <a:ext cx="8229600" cy="3048000"/>
          </a:xfrm>
        </p:spPr>
        <p:txBody>
          <a:bodyPr/>
          <a:lstStyle/>
          <a:p>
            <a:r>
              <a:rPr lang="en-US" altLang="en-US" sz="3600" dirty="0"/>
              <a:t>Process that can help people understand better and deal with their problems and communicate better with whom they are emotionally involved.</a:t>
            </a:r>
          </a:p>
        </p:txBody>
      </p:sp>
    </p:spTree>
    <p:extLst>
      <p:ext uri="{BB962C8B-B14F-4D97-AF65-F5344CB8AC3E}">
        <p14:creationId xmlns:p14="http://schemas.microsoft.com/office/powerpoint/2010/main" val="38047425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6" name="Picture 4" descr="logo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914400"/>
            <a:ext cx="7296150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55704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60575" y="1668463"/>
            <a:ext cx="8070850" cy="2991588"/>
          </a:xfrm>
        </p:spPr>
        <p:txBody>
          <a:bodyPr/>
          <a:lstStyle/>
          <a:p>
            <a:r>
              <a:rPr lang="en-US" altLang="en-US" sz="3600" dirty="0"/>
              <a:t>Important part of treatment, disease prevention and health promotion.</a:t>
            </a:r>
          </a:p>
          <a:p>
            <a:r>
              <a:rPr lang="en-US" altLang="en-US" sz="3600" dirty="0"/>
              <a:t>It develops positive attitude.</a:t>
            </a:r>
          </a:p>
          <a:p>
            <a:r>
              <a:rPr lang="en-US" altLang="en-US" sz="3600" dirty="0"/>
              <a:t>Integral part of all health care </a:t>
            </a:r>
            <a:r>
              <a:rPr lang="en-US" altLang="en-US" sz="3600" dirty="0" err="1"/>
              <a:t>programmes</a:t>
            </a:r>
            <a:r>
              <a:rPr lang="en-US" altLang="en-US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653875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7"/>
            <a:ext cx="8229600" cy="1058403"/>
          </a:xfrm>
        </p:spPr>
        <p:txBody>
          <a:bodyPr>
            <a:normAutofit/>
          </a:bodyPr>
          <a:lstStyle/>
          <a:p>
            <a:r>
              <a:rPr lang="en-US" altLang="en-US" sz="4000" b="1" dirty="0">
                <a:solidFill>
                  <a:schemeClr val="accent1"/>
                </a:solidFill>
              </a:rPr>
              <a:t>RAISING MORALS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600200"/>
            <a:ext cx="8229600" cy="3581400"/>
          </a:xfrm>
        </p:spPr>
        <p:txBody>
          <a:bodyPr/>
          <a:lstStyle/>
          <a:p>
            <a:r>
              <a:rPr lang="en-US" altLang="en-US" sz="3600" dirty="0"/>
              <a:t>Capacity of a group of people to pull together persistently or consistently.</a:t>
            </a:r>
          </a:p>
          <a:p>
            <a:r>
              <a:rPr lang="en-US" altLang="en-US" sz="3600" dirty="0"/>
              <a:t>Communication is the first step in any attempt to raise morale of health team or a group of people.</a:t>
            </a:r>
          </a:p>
        </p:txBody>
      </p:sp>
    </p:spTree>
    <p:extLst>
      <p:ext uri="{BB962C8B-B14F-4D97-AF65-F5344CB8AC3E}">
        <p14:creationId xmlns:p14="http://schemas.microsoft.com/office/powerpoint/2010/main" val="17908879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274638"/>
            <a:ext cx="8077200" cy="944562"/>
          </a:xfrm>
        </p:spPr>
        <p:txBody>
          <a:bodyPr/>
          <a:lstStyle/>
          <a:p>
            <a:r>
              <a:rPr lang="en-US" altLang="en-US" sz="4000" b="1" dirty="0">
                <a:solidFill>
                  <a:schemeClr val="accent1"/>
                </a:solidFill>
              </a:rPr>
              <a:t>HEALTH DEVELPOMENT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3600" y="1600200"/>
            <a:ext cx="8229600" cy="3352800"/>
          </a:xfrm>
        </p:spPr>
        <p:txBody>
          <a:bodyPr/>
          <a:lstStyle/>
          <a:p>
            <a:r>
              <a:rPr lang="en-US" altLang="en-US" sz="3600" dirty="0"/>
              <a:t>Communication plays a role by helping to diffuse knowledge in respect of goals of development and preparing people for roles expected of them </a:t>
            </a:r>
          </a:p>
        </p:txBody>
      </p:sp>
    </p:spTree>
    <p:extLst>
      <p:ext uri="{BB962C8B-B14F-4D97-AF65-F5344CB8AC3E}">
        <p14:creationId xmlns:p14="http://schemas.microsoft.com/office/powerpoint/2010/main" val="42812645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0" y="381000"/>
            <a:ext cx="7924800" cy="685800"/>
          </a:xfrm>
        </p:spPr>
        <p:txBody>
          <a:bodyPr>
            <a:normAutofit/>
          </a:bodyPr>
          <a:lstStyle/>
          <a:p>
            <a:r>
              <a:rPr lang="en-US" altLang="en-US" sz="4000" b="1" dirty="0">
                <a:solidFill>
                  <a:schemeClr val="accent1"/>
                </a:solidFill>
              </a:rPr>
              <a:t>HEALTH ORGANISATION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0" y="1600200"/>
            <a:ext cx="8229600" cy="3962400"/>
          </a:xfrm>
        </p:spPr>
        <p:txBody>
          <a:bodyPr/>
          <a:lstStyle/>
          <a:p>
            <a:r>
              <a:rPr lang="en-US" altLang="en-US" sz="3600" dirty="0"/>
              <a:t>Communication is the life and blood of an organization.</a:t>
            </a:r>
          </a:p>
          <a:p>
            <a:r>
              <a:rPr lang="en-US" altLang="en-US" sz="3600" dirty="0"/>
              <a:t>The  direction in which communication flows in an organization suggests the degree of freedom in the internal communication network.</a:t>
            </a:r>
          </a:p>
        </p:txBody>
      </p:sp>
    </p:spTree>
    <p:extLst>
      <p:ext uri="{BB962C8B-B14F-4D97-AF65-F5344CB8AC3E}">
        <p14:creationId xmlns:p14="http://schemas.microsoft.com/office/powerpoint/2010/main" val="7050427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AB30C-7FA2-BD4F-B929-A1EBE6478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586518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solidFill>
                  <a:schemeClr val="accent1"/>
                </a:solidFill>
              </a:rPr>
              <a:t>Thank you!</a:t>
            </a:r>
            <a:br>
              <a:rPr lang="en-US" sz="6000" b="1" dirty="0">
                <a:solidFill>
                  <a:schemeClr val="accent1"/>
                </a:solidFill>
              </a:rPr>
            </a:br>
            <a:endParaRPr lang="en-US" sz="6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9600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379</Words>
  <Application>Microsoft Macintosh PowerPoint</Application>
  <PresentationFormat>Widescreen</PresentationFormat>
  <Paragraphs>51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HEALTH COMMUNICATION</vt:lpstr>
      <vt:lpstr>PowerPoint Presentation</vt:lpstr>
      <vt:lpstr>PowerPoint Presentation</vt:lpstr>
      <vt:lpstr>PowerPoint Presentation</vt:lpstr>
      <vt:lpstr>INFORMATION:</vt:lpstr>
      <vt:lpstr>PowerPoint Presentation</vt:lpstr>
      <vt:lpstr>EDUCATION</vt:lpstr>
      <vt:lpstr>MOTIVATION</vt:lpstr>
      <vt:lpstr>PERSUASION</vt:lpstr>
      <vt:lpstr>COUNSELLING</vt:lpstr>
      <vt:lpstr>PowerPoint Presentation</vt:lpstr>
      <vt:lpstr>PowerPoint Presentation</vt:lpstr>
      <vt:lpstr>RAISING MORALS</vt:lpstr>
      <vt:lpstr>HEALTH DEVELPOMENT</vt:lpstr>
      <vt:lpstr>HEALTH ORGANISATION</vt:lpstr>
      <vt:lpstr>Thank you!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 COMMUNICATION</dc:title>
  <dc:creator>Microsoft Office User</dc:creator>
  <cp:lastModifiedBy>Microsoft Office User</cp:lastModifiedBy>
  <cp:revision>2</cp:revision>
  <dcterms:created xsi:type="dcterms:W3CDTF">2023-01-23T03:24:02Z</dcterms:created>
  <dcterms:modified xsi:type="dcterms:W3CDTF">2023-01-23T03:36:44Z</dcterms:modified>
</cp:coreProperties>
</file>