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52400" y="1981200"/>
            <a:ext cx="8839200" cy="2286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 rtl="0"/>
            <a:r>
              <a:rPr lang="en-IN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/>
                <a:latin typeface="Arial Black"/>
              </a:rPr>
              <a:t>Excreta Disposal in </a:t>
            </a:r>
          </a:p>
          <a:p>
            <a:pPr algn="ctr" rtl="0"/>
            <a:r>
              <a:rPr lang="en-IN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/>
                <a:latin typeface="Arial Black"/>
              </a:rPr>
              <a:t>unsewered areas </a:t>
            </a:r>
            <a:endParaRPr lang="en-IN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50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447800"/>
            <a:ext cx="83058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457200" algn="l"/>
              </a:tabLst>
            </a:pPr>
            <a:r>
              <a:rPr lang="en-US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SERVICE TYPE (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Conservancy System</a:t>
            </a:r>
            <a:r>
              <a:rPr lang="en-US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) - </a:t>
            </a:r>
            <a:r>
              <a:rPr lang="en-US" sz="2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 collection and removal of night soil from bucket or pail by human agency is called service type or conservancy system, and the latrines are called service latrines.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28600" y="990600"/>
            <a:ext cx="8763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2. NON -SERVICE TYPE OF LATRINES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: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Sanitary Latrines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sz="2000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sanitary latrine is one which fulfils the following criteria: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(1) Excreta should not contaminate the ground or surface water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(2) Excreta should not pollute the soil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(3) Excreta should not be accessible to flies, rodents, animals (pigs, dogs, cattle, etc.) and other vehicles of transmission.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(4) Excreta should not create a nuisance due to odour or unsightly appearance.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981200" y="381000"/>
            <a:ext cx="69342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Methods of excreta disposal –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BORE HOLE LATRINE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It was first introduced by the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Rockefeller foundation during 1930's in campaigns of hookworm control.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latrine consists of a circular hole 30 to 40 cm (12-16 in.) in diameter, dug vertically into the ground to a depth of 4 to 8 m (13-26 ft.), most commonly 6 m (20 ft.).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special equipment known as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auger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is required to dig a bore hole.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In loose and sandy soils, the hole is lined with bamboo matting or earthen -ware rings to prevent caving in of the soil . </a:t>
            </a:r>
          </a:p>
        </p:txBody>
      </p:sp>
      <p:pic>
        <p:nvPicPr>
          <p:cNvPr id="2049" name="Picture 4" descr="scan0014"/>
          <p:cNvPicPr>
            <a:picLocks noChangeAspect="1" noChangeArrowheads="1"/>
          </p:cNvPicPr>
          <p:nvPr/>
        </p:nvPicPr>
        <p:blipFill>
          <a:blip r:embed="rId2">
            <a:lum bright="-6000" contrast="48000"/>
          </a:blip>
          <a:srcRect t="56822" r="67207" b="17062"/>
          <a:stretch>
            <a:fillRect/>
          </a:stretch>
        </p:blipFill>
        <p:spPr bwMode="auto">
          <a:xfrm>
            <a:off x="0" y="1066800"/>
            <a:ext cx="19812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DUG WELL LATRINE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23553" name="Picture 5" descr="scan0014"/>
          <p:cNvPicPr>
            <a:picLocks noChangeAspect="1" noChangeArrowheads="1"/>
          </p:cNvPicPr>
          <p:nvPr/>
        </p:nvPicPr>
        <p:blipFill>
          <a:blip r:embed="rId2">
            <a:lum bright="-6000" contrast="36000"/>
          </a:blip>
          <a:srcRect l="62987" t="697" r="7468" b="72797"/>
          <a:stretch>
            <a:fillRect/>
          </a:stretch>
        </p:blipFill>
        <p:spPr bwMode="auto">
          <a:xfrm>
            <a:off x="0" y="1981200"/>
            <a:ext cx="2133600" cy="38100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286000" y="1905000"/>
            <a:ext cx="6705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circular pit about 75 cm (30 in.) in diameter and 3 to 3.5 m (10-12 ft.) deep is dug into the ground for the reception of the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nightsoil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In sandy soil, the depth of the pit may be reduced to 1.5 to 2 m (6 - 7 ft.).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concrete squatting plate is placed on the top of the pit, and the latrine is enclosed with a superstructure.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8600" y="152400"/>
            <a:ext cx="8610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WATER SEAL LATRINE –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85800" y="1752600"/>
            <a:ext cx="8153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quatting plate is fitted with a water seal. The water seal performs two important functions: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(1) </a:t>
            </a:r>
            <a:r>
              <a:rPr lang="en-US" sz="20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ightsoil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is sealed off from flies, by a small depth of water contained in a bent pipe called the trap,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(2) it prevents escape of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odours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and foul gases and thereby eliminates the nuisance from smell.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Water seal latrine are two type: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Direct  or PRAI  Type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sz="2000" baseline="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(ii) Indirect  or  RCA  Type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>
                <a:solidFill>
                  <a:srgbClr val="FF0066"/>
                </a:solidFill>
              </a:rPr>
              <a:t>PRAI Type Latrine</a:t>
            </a:r>
            <a:endParaRPr lang="en-IN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990600"/>
            <a:ext cx="6324600" cy="51355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direct type latrine.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developed by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Planning Research and Action Institute, </a:t>
            </a:r>
            <a:r>
              <a:rPr lang="en-US" sz="2000" dirty="0" err="1" smtClean="0">
                <a:solidFill>
                  <a:srgbClr val="00B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Lucknow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.</a:t>
            </a:r>
          </a:p>
          <a:p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 trap below the pan is turned in and opens directly into the pit.</a:t>
            </a:r>
          </a:p>
          <a:p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There is </a:t>
            </a:r>
            <a:r>
              <a:rPr lang="en-US" sz="2000" dirty="0" smtClean="0">
                <a:solidFill>
                  <a:srgbClr val="FF0066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no connecting pipe because the pit is directly under the squatting plate and not away from it.</a:t>
            </a:r>
          </a:p>
          <a:p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It is cheaper than RCA type of latrine.</a:t>
            </a:r>
          </a:p>
          <a:p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It is simple, sanitary, hand-flush </a:t>
            </a:r>
            <a:r>
              <a:rPr lang="en-US" sz="20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waterseal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latrine, need about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1-2 liters of water per user to flush out the </a:t>
            </a:r>
            <a:r>
              <a:rPr lang="en-US" sz="20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excreeta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en-IN" sz="2000" dirty="0"/>
          </a:p>
        </p:txBody>
      </p:sp>
      <p:pic>
        <p:nvPicPr>
          <p:cNvPr id="4" name="Picture 6" descr="scan0014"/>
          <p:cNvPicPr>
            <a:picLocks noChangeAspect="1" noChangeArrowheads="1"/>
          </p:cNvPicPr>
          <p:nvPr/>
        </p:nvPicPr>
        <p:blipFill>
          <a:blip r:embed="rId2">
            <a:lum bright="-6000" contrast="42000"/>
          </a:blip>
          <a:srcRect l="60551" t="72969" r="5844"/>
          <a:stretch>
            <a:fillRect/>
          </a:stretch>
        </p:blipFill>
        <p:spPr bwMode="auto">
          <a:xfrm>
            <a:off x="0" y="1828800"/>
            <a:ext cx="25146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scan0015"/>
          <p:cNvPicPr>
            <a:picLocks noChangeAspect="1" noChangeArrowheads="1"/>
          </p:cNvPicPr>
          <p:nvPr/>
        </p:nvPicPr>
        <p:blipFill>
          <a:blip r:embed="rId2">
            <a:lum bright="-12000" contrast="54000"/>
          </a:blip>
          <a:srcRect l="2057" t="49039" r="56927" b="30258"/>
          <a:stretch>
            <a:fillRect/>
          </a:stretch>
        </p:blipFill>
        <p:spPr bwMode="auto">
          <a:xfrm>
            <a:off x="228601" y="4114800"/>
            <a:ext cx="2819400" cy="2286000"/>
          </a:xfrm>
          <a:prstGeom prst="rect">
            <a:avLst/>
          </a:prstGeom>
          <a:noFill/>
        </p:spPr>
      </p:pic>
      <p:pic>
        <p:nvPicPr>
          <p:cNvPr id="29699" name="Picture 8" descr="scan0015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 l="62827" t="8334" r="6172" b="75993"/>
          <a:stretch>
            <a:fillRect/>
          </a:stretch>
        </p:blipFill>
        <p:spPr bwMode="auto">
          <a:xfrm>
            <a:off x="5105400" y="3810000"/>
            <a:ext cx="3581400" cy="2667000"/>
          </a:xfrm>
          <a:prstGeom prst="rect">
            <a:avLst/>
          </a:prstGeom>
          <a:noFill/>
        </p:spPr>
      </p:pic>
      <p:pic>
        <p:nvPicPr>
          <p:cNvPr id="29697" name="Picture 9" descr="scan0015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58025" t="38989" r="4115" b="45245"/>
          <a:stretch>
            <a:fillRect/>
          </a:stretch>
        </p:blipFill>
        <p:spPr bwMode="auto">
          <a:xfrm>
            <a:off x="2286001" y="2133600"/>
            <a:ext cx="3124200" cy="1828800"/>
          </a:xfrm>
          <a:prstGeom prst="rect">
            <a:avLst/>
          </a:prstGeom>
          <a:noFill/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04800" y="304801"/>
            <a:ext cx="86868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parts of a water-seal latrine, whether RCA type or PRAI type, are essentially the same 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5"/>
          <p:cNvPicPr/>
          <p:nvPr/>
        </p:nvPicPr>
        <p:blipFill>
          <a:blip r:embed="rId2">
            <a:lum bright="-6000" contrast="54000"/>
          </a:blip>
          <a:srcRect l="13855" t="73253" r="19342" b="1709"/>
          <a:stretch>
            <a:fillRect/>
          </a:stretch>
        </p:blipFill>
        <p:spPr bwMode="auto">
          <a:xfrm>
            <a:off x="457200" y="1981200"/>
            <a:ext cx="762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33400" y="304801"/>
            <a:ext cx="81534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3200" b="1" dirty="0" smtClean="0">
                <a:solidFill>
                  <a:srgbClr val="FF339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RCA  LATRINE – </a:t>
            </a:r>
            <a:endParaRPr lang="en-US" sz="3200" b="1" dirty="0" smtClean="0">
              <a:solidFill>
                <a:srgbClr val="FF33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US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It is indirect type latrine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581400" y="1066800"/>
            <a:ext cx="53340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SEPTIC TANK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eptic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tank is water-tight masonry tank into' which household sewage is admitted for treatment.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It is a satisfactory means of disposing excreta and liquid wastes from individual dwellings, small groups of houses and institutions which have adequate water supplies but do not have access to a public sewerage system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7" name="Picture 11" descr="scan0016"/>
          <p:cNvPicPr>
            <a:picLocks noChangeAspect="1" noChangeArrowheads="1"/>
          </p:cNvPicPr>
          <p:nvPr/>
        </p:nvPicPr>
        <p:blipFill>
          <a:blip r:embed="rId2">
            <a:lum bright="-6000" contrast="60000"/>
          </a:blip>
          <a:srcRect l="4178" t="5000" r="2611" b="4118"/>
          <a:stretch>
            <a:fillRect/>
          </a:stretch>
        </p:blipFill>
        <p:spPr bwMode="auto">
          <a:xfrm>
            <a:off x="0" y="1676400"/>
            <a:ext cx="3400425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04800" y="381000"/>
            <a:ext cx="86106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WORKING OF A SEPTIC TANK –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olids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settle down in the tank, to form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"sludge",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while the lighter solids including grease and fat rise to the surface to form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"scum".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en-US" sz="2000" b="1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olids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are attacked by the anaerobic bacteria and fungi and are broken down into simpler chemical compounds.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This is the first stage of purification, called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anaerobic digestion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sludge is much reduced in volume as a result of anaerobic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digestion.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portion of the solids is transferred into liquids and gases 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principally methane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) which rises to the surface in the form of bubbles.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219200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 liquid which passes out of the outlet pipe from time to time is called the </a:t>
            </a:r>
            <a:r>
              <a:rPr lang="en-US" sz="2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"effluent".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It contains numerous </a:t>
            </a:r>
            <a:r>
              <a:rPr lang="en-US" sz="20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bacteriae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, cysts, </a:t>
            </a:r>
            <a:r>
              <a:rPr lang="en-US" sz="20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helminthic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ova and organic matter in solution or fine suspension.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 effluent is allowed to percolate into the sub­soil. There are millions of aerobic bacteria in the upper layers of the soil, which attack the organic matter present in the effluent.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As a result, the </a:t>
            </a:r>
            <a:r>
              <a:rPr lang="en-US" sz="2000" dirty="0" smtClean="0">
                <a:solidFill>
                  <a:srgbClr val="FF0066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organic matter is </a:t>
            </a:r>
            <a:r>
              <a:rPr lang="en-US" sz="2000" dirty="0" err="1" smtClean="0">
                <a:solidFill>
                  <a:srgbClr val="FF0066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oxidised</a:t>
            </a:r>
            <a:r>
              <a:rPr lang="en-US" sz="2000" dirty="0" smtClean="0">
                <a:solidFill>
                  <a:srgbClr val="FF0066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into stable end-products, i.e., nitrates, carbon dioxide and water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. This stage of purification is sailed 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aerobic oxidation.</a:t>
            </a:r>
            <a:endParaRPr lang="en-US" sz="2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743200" y="304800"/>
            <a:ext cx="6172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AQUA PRIVY –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aqua privy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functions like a septic tank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The privy consists of a water-tight chamber filled with water. A short length of a drop pipe from the latrine floor dips into the water. The shape of the tank may be circular or rectangular.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3" name="Picture 12" descr="scan0017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 l="12149" t="3717" r="13396" b="3346"/>
          <a:stretch>
            <a:fillRect/>
          </a:stretch>
        </p:blipFill>
        <p:spPr bwMode="auto">
          <a:xfrm>
            <a:off x="0" y="2590800"/>
            <a:ext cx="2514600" cy="4038600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743200" y="4648200"/>
            <a:ext cx="62484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size of the tank depends upon the number of users. A capacity of one cubic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metre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(35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cu.ft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.) is recommended for a small family, allowing 6 years.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04800" y="304800"/>
            <a:ext cx="85344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SULABH SHAUCHALAYA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"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Sulabh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Shauchalaya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" model, is a low cost pour-flush, water-seal type of latrine.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 is an 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mproved version of the standard hand flush latrine (e.g., RCA type)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It consists of a specially designed pan and a water-seal trap.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It is connected to a pit 3 feet square and as deep.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Excreta undergoes bacterial decomposition and is converted to manure (compost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). The method requires very little water.</a:t>
            </a: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Their usual structure is a lavatory block of several dozen seats, with a bathing block adjoining.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304800" y="685800"/>
            <a:ext cx="8534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CHEMICAL CLOSET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It has very limited use under Indian conditions. The closet consists of a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metal tank containing a disinfectant fluid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active ingredients of the fluid are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formaldehyde and quaternary ammonium compounds.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In addition, a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harmless water dye and a deodorizing subs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tance are usually incorporated 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seat with a cover is placed directly over the tank. Nothing except the toilet paper should be thrown into the chemical closet.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04800" y="533400"/>
            <a:ext cx="85344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SHALLOW TRENCH LATRINE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33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This type of latrine is intended for 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camps of short duration about one  week.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This is simply a trench dug with ordinary tools.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trench is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30 cm (1 ft.) wide and 90-150 cm (3-5 ft.) deep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Its length depends on the number of users: 3-3.5 m (10-12 ft.) are necessary for 100 people.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Separate trenches should be provided for men and women. The earth from the trench should be piled up at the side.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People should be instructed to cover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faeces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with earth each time they use the latrine.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04800" y="381000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3399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DEEP TRENCH LATRINE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400" b="1" dirty="0" smtClean="0">
              <a:solidFill>
                <a:srgbClr val="FF3399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This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type of latrine is intended for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camps of longer duration, from a few weeks to a few months.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The trench is 1.8 to 2.5 m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(6-8 ft.) deep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and 75-90 cm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(30-35 in.) wide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Depending upon the local customs, a seat or a squatting plate is provided.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 superstructure is built for privacy and protection.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sz="20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Other requirements are the same as for shallow trench latrine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1244</Words>
  <Application>Microsoft Office PowerPoint</Application>
  <PresentationFormat>On-screen Show (4:3)</PresentationFormat>
  <Paragraphs>137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PRAI Type Latrine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25</cp:revision>
  <dcterms:created xsi:type="dcterms:W3CDTF">2006-08-16T00:00:00Z</dcterms:created>
  <dcterms:modified xsi:type="dcterms:W3CDTF">2013-10-15T05:24:23Z</dcterms:modified>
</cp:coreProperties>
</file>