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Lst>
  <p:notesMasterIdLst>
    <p:notesMasterId r:id="rId62"/>
  </p:notesMasterIdLst>
  <p:sldIdLst>
    <p:sldId id="256" r:id="rId3"/>
    <p:sldId id="267" r:id="rId4"/>
    <p:sldId id="268" r:id="rId5"/>
    <p:sldId id="311" r:id="rId6"/>
    <p:sldId id="257" r:id="rId7"/>
    <p:sldId id="258" r:id="rId8"/>
    <p:sldId id="273" r:id="rId9"/>
    <p:sldId id="259" r:id="rId10"/>
    <p:sldId id="260" r:id="rId11"/>
    <p:sldId id="275" r:id="rId12"/>
    <p:sldId id="262" r:id="rId13"/>
    <p:sldId id="263" r:id="rId14"/>
    <p:sldId id="264" r:id="rId15"/>
    <p:sldId id="265" r:id="rId16"/>
    <p:sldId id="266" r:id="rId17"/>
    <p:sldId id="269" r:id="rId18"/>
    <p:sldId id="270" r:id="rId19"/>
    <p:sldId id="271" r:id="rId20"/>
    <p:sldId id="317" r:id="rId21"/>
    <p:sldId id="316" r:id="rId22"/>
    <p:sldId id="315" r:id="rId23"/>
    <p:sldId id="285" r:id="rId24"/>
    <p:sldId id="272" r:id="rId25"/>
    <p:sldId id="277" r:id="rId26"/>
    <p:sldId id="278" r:id="rId27"/>
    <p:sldId id="279" r:id="rId28"/>
    <p:sldId id="280" r:id="rId29"/>
    <p:sldId id="281" r:id="rId30"/>
    <p:sldId id="282" r:id="rId31"/>
    <p:sldId id="283" r:id="rId32"/>
    <p:sldId id="284" r:id="rId33"/>
    <p:sldId id="288" r:id="rId34"/>
    <p:sldId id="289" r:id="rId35"/>
    <p:sldId id="290" r:id="rId36"/>
    <p:sldId id="293" r:id="rId37"/>
    <p:sldId id="291" r:id="rId38"/>
    <p:sldId id="292" r:id="rId39"/>
    <p:sldId id="295" r:id="rId40"/>
    <p:sldId id="296" r:id="rId41"/>
    <p:sldId id="294" r:id="rId42"/>
    <p:sldId id="313" r:id="rId43"/>
    <p:sldId id="314" r:id="rId44"/>
    <p:sldId id="312" r:id="rId45"/>
    <p:sldId id="286" r:id="rId46"/>
    <p:sldId id="287" r:id="rId47"/>
    <p:sldId id="297" r:id="rId48"/>
    <p:sldId id="298" r:id="rId49"/>
    <p:sldId id="299" r:id="rId50"/>
    <p:sldId id="300" r:id="rId51"/>
    <p:sldId id="303" r:id="rId52"/>
    <p:sldId id="301" r:id="rId53"/>
    <p:sldId id="302" r:id="rId54"/>
    <p:sldId id="304" r:id="rId55"/>
    <p:sldId id="305" r:id="rId56"/>
    <p:sldId id="306" r:id="rId57"/>
    <p:sldId id="307" r:id="rId58"/>
    <p:sldId id="308" r:id="rId59"/>
    <p:sldId id="309" r:id="rId60"/>
    <p:sldId id="310"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2" d="100"/>
          <a:sy n="72" d="100"/>
        </p:scale>
        <p:origin x="-1095" y="8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10.24.100.99\Users\Dr.%20S%20K%20Sikdar\Documents%20Main\Census\Analysis.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631935874008848"/>
          <c:y val="0.11064814814814816"/>
          <c:w val="0.62569451287123279"/>
          <c:h val="0.8342592592592597"/>
        </c:manualLayout>
      </c:layout>
      <c:doughnutChart>
        <c:varyColors val="1"/>
        <c:ser>
          <c:idx val="0"/>
          <c:order val="0"/>
          <c:tx>
            <c:strRef>
              <c:f>[Analysis.xlsx]Sheet3!$B$1</c:f>
              <c:strCache>
                <c:ptCount val="1"/>
                <c:pt idx="0">
                  <c:v>In Lakhs</c:v>
                </c:pt>
              </c:strCache>
            </c:strRef>
          </c:tx>
          <c:explosion val="8"/>
          <c:dPt>
            <c:idx val="0"/>
            <c:spPr>
              <a:solidFill>
                <a:srgbClr val="C00000"/>
              </a:solidFill>
              <a:ln w="57150">
                <a:noFill/>
              </a:ln>
            </c:spPr>
          </c:dPt>
          <c:dLbls>
            <c:dLbl>
              <c:idx val="0"/>
              <c:layout>
                <c:manualLayout>
                  <c:x val="0.15336462744582541"/>
                  <c:y val="-5.3863954505687123E-2"/>
                </c:manualLayout>
              </c:layout>
              <c:tx>
                <c:rich>
                  <a:bodyPr/>
                  <a:lstStyle/>
                  <a:p>
                    <a:pPr algn="ctr" rtl="0">
                      <a:defRPr lang="en-IN"/>
                    </a:pPr>
                    <a:r>
                      <a:rPr lang="sv-SE"/>
                      <a:t>Uttar Pradesh</a:t>
                    </a:r>
                  </a:p>
                  <a:p>
                    <a:pPr algn="ctr" rtl="0">
                      <a:defRPr lang="en-IN"/>
                    </a:pPr>
                    <a:r>
                      <a:rPr lang="sv-SE"/>
                      <a:t>19.96 Cr. (16%)</a:t>
                    </a:r>
                  </a:p>
                </c:rich>
              </c:tx>
              <c:spPr>
                <a:noFill/>
                <a:ln>
                  <a:noFill/>
                </a:ln>
              </c:spPr>
              <c:showVal val="1"/>
              <c:showCatName val="1"/>
              <c:showPercent val="1"/>
              <c:extLst>
                <c:ext xmlns:c15="http://schemas.microsoft.com/office/drawing/2012/chart" uri="{CE6537A1-D6FC-4f65-9D91-7224C49458BB}">
                  <c15:layout/>
                </c:ext>
              </c:extLst>
            </c:dLbl>
            <c:dLbl>
              <c:idx val="1"/>
              <c:layout>
                <c:manualLayout>
                  <c:x val="0.13379211874367003"/>
                  <c:y val="-1.4766550014581634E-2"/>
                </c:manualLayout>
              </c:layout>
              <c:tx>
                <c:rich>
                  <a:bodyPr/>
                  <a:lstStyle/>
                  <a:p>
                    <a:r>
                      <a:rPr lang="en-US" dirty="0">
                        <a:solidFill>
                          <a:schemeClr val="tx1"/>
                        </a:solidFill>
                      </a:rPr>
                      <a:t>Maharashtra</a:t>
                    </a:r>
                  </a:p>
                  <a:p>
                    <a:r>
                      <a:rPr lang="en-US" dirty="0">
                        <a:solidFill>
                          <a:schemeClr val="tx1"/>
                        </a:solidFill>
                      </a:rPr>
                      <a:t>11.24 Cr. ( 9%)</a:t>
                    </a:r>
                    <a:endParaRPr lang="en-US" dirty="0"/>
                  </a:p>
                </c:rich>
              </c:tx>
              <c:showVal val="1"/>
              <c:showCatName val="1"/>
              <c:showPercent val="1"/>
              <c:extLst>
                <c:ext xmlns:c15="http://schemas.microsoft.com/office/drawing/2012/chart" uri="{CE6537A1-D6FC-4f65-9D91-7224C49458BB}">
                  <c15:layout/>
                </c:ext>
              </c:extLst>
            </c:dLbl>
            <c:dLbl>
              <c:idx val="2"/>
              <c:layout>
                <c:manualLayout>
                  <c:x val="0.13225646678220457"/>
                  <c:y val="5.7644940215806413E-2"/>
                </c:manualLayout>
              </c:layout>
              <c:tx>
                <c:rich>
                  <a:bodyPr/>
                  <a:lstStyle/>
                  <a:p>
                    <a:r>
                      <a:rPr lang="en-US" dirty="0">
                        <a:solidFill>
                          <a:schemeClr val="tx1"/>
                        </a:solidFill>
                      </a:rPr>
                      <a:t>Bihar</a:t>
                    </a:r>
                  </a:p>
                  <a:p>
                    <a:r>
                      <a:rPr lang="en-US" dirty="0">
                        <a:solidFill>
                          <a:schemeClr val="tx1"/>
                        </a:solidFill>
                      </a:rPr>
                      <a:t>10.38 Cr. (9%)</a:t>
                    </a:r>
                    <a:endParaRPr lang="en-US" dirty="0"/>
                  </a:p>
                </c:rich>
              </c:tx>
              <c:showVal val="1"/>
              <c:showCatName val="1"/>
              <c:showPercent val="1"/>
              <c:extLst>
                <c:ext xmlns:c15="http://schemas.microsoft.com/office/drawing/2012/chart" uri="{CE6537A1-D6FC-4f65-9D91-7224C49458BB}">
                  <c15:layout/>
                </c:ext>
              </c:extLst>
            </c:dLbl>
            <c:dLbl>
              <c:idx val="3"/>
              <c:layout>
                <c:manualLayout>
                  <c:x val="0.13627302532184718"/>
                  <c:y val="8.4842519685039364E-2"/>
                </c:manualLayout>
              </c:layout>
              <c:tx>
                <c:rich>
                  <a:bodyPr/>
                  <a:lstStyle/>
                  <a:p>
                    <a:r>
                      <a:rPr lang="en-US" dirty="0">
                        <a:solidFill>
                          <a:schemeClr val="tx1"/>
                        </a:solidFill>
                      </a:rPr>
                      <a:t>West Bengal</a:t>
                    </a:r>
                  </a:p>
                  <a:p>
                    <a:r>
                      <a:rPr lang="en-US" dirty="0">
                        <a:solidFill>
                          <a:schemeClr val="tx1"/>
                        </a:solidFill>
                      </a:rPr>
                      <a:t>9.13 Cr. (8%)</a:t>
                    </a:r>
                    <a:endParaRPr lang="en-US" dirty="0"/>
                  </a:p>
                </c:rich>
              </c:tx>
              <c:showVal val="1"/>
              <c:showCatName val="1"/>
              <c:showPercent val="1"/>
              <c:extLst>
                <c:ext xmlns:c15="http://schemas.microsoft.com/office/drawing/2012/chart" uri="{CE6537A1-D6FC-4f65-9D91-7224C49458BB}">
                  <c15:layout/>
                </c:ext>
              </c:extLst>
            </c:dLbl>
            <c:dLbl>
              <c:idx val="4"/>
              <c:layout>
                <c:manualLayout>
                  <c:x val="6.6028426971287982E-2"/>
                  <c:y val="9.6150092349568464E-2"/>
                </c:manualLayout>
              </c:layout>
              <c:tx>
                <c:rich>
                  <a:bodyPr/>
                  <a:lstStyle/>
                  <a:p>
                    <a:r>
                      <a:rPr lang="sv-SE" dirty="0">
                        <a:solidFill>
                          <a:schemeClr val="tx1"/>
                        </a:solidFill>
                      </a:rPr>
                      <a:t>Andhra Pradesh</a:t>
                    </a:r>
                  </a:p>
                  <a:p>
                    <a:r>
                      <a:rPr lang="sv-SE" dirty="0">
                        <a:solidFill>
                          <a:schemeClr val="tx1"/>
                        </a:solidFill>
                      </a:rPr>
                      <a:t>8.47 Cr. (7%)</a:t>
                    </a:r>
                    <a:endParaRPr lang="sv-SE" dirty="0"/>
                  </a:p>
                </c:rich>
              </c:tx>
              <c:showVal val="1"/>
              <c:showCatName val="1"/>
              <c:showPercent val="1"/>
              <c:extLst>
                <c:ext xmlns:c15="http://schemas.microsoft.com/office/drawing/2012/chart" uri="{CE6537A1-D6FC-4f65-9D91-7224C49458BB}">
                  <c15:layout/>
                </c:ext>
              </c:extLst>
            </c:dLbl>
            <c:dLbl>
              <c:idx val="5"/>
              <c:layout>
                <c:manualLayout>
                  <c:x val="-9.2888680324658829E-2"/>
                  <c:y val="0.11973315835520665"/>
                </c:manualLayout>
              </c:layout>
              <c:tx>
                <c:rich>
                  <a:bodyPr/>
                  <a:lstStyle/>
                  <a:p>
                    <a:r>
                      <a:rPr lang="en-US" dirty="0">
                        <a:solidFill>
                          <a:schemeClr val="tx1"/>
                        </a:solidFill>
                      </a:rPr>
                      <a:t>Madhya Pradesh</a:t>
                    </a:r>
                  </a:p>
                  <a:p>
                    <a:r>
                      <a:rPr lang="en-US" dirty="0">
                        <a:solidFill>
                          <a:schemeClr val="tx1"/>
                        </a:solidFill>
                      </a:rPr>
                      <a:t>7.26 Cr. (6%)</a:t>
                    </a:r>
                    <a:endParaRPr lang="en-US" dirty="0"/>
                  </a:p>
                </c:rich>
              </c:tx>
              <c:showVal val="1"/>
              <c:showCatName val="1"/>
              <c:showPercent val="1"/>
              <c:extLst>
                <c:ext xmlns:c15="http://schemas.microsoft.com/office/drawing/2012/chart" uri="{CE6537A1-D6FC-4f65-9D91-7224C49458BB}">
                  <c15:layout/>
                </c:ext>
              </c:extLst>
            </c:dLbl>
            <c:dLbl>
              <c:idx val="6"/>
              <c:layout>
                <c:manualLayout>
                  <c:x val="-0.10710095222014007"/>
                  <c:y val="0.10247696121318227"/>
                </c:manualLayout>
              </c:layout>
              <c:tx>
                <c:rich>
                  <a:bodyPr/>
                  <a:lstStyle/>
                  <a:p>
                    <a:r>
                      <a:rPr lang="en-US" dirty="0">
                        <a:solidFill>
                          <a:schemeClr val="tx1"/>
                        </a:solidFill>
                      </a:rPr>
                      <a:t>Tamil Nadu</a:t>
                    </a:r>
                  </a:p>
                  <a:p>
                    <a:r>
                      <a:rPr lang="en-US" dirty="0">
                        <a:solidFill>
                          <a:schemeClr val="tx1"/>
                        </a:solidFill>
                      </a:rPr>
                      <a:t>7.21 Cr.  (6%)</a:t>
                    </a:r>
                    <a:endParaRPr lang="en-US" dirty="0"/>
                  </a:p>
                </c:rich>
              </c:tx>
              <c:showVal val="1"/>
              <c:showCatName val="1"/>
              <c:showPercent val="1"/>
              <c:extLst>
                <c:ext xmlns:c15="http://schemas.microsoft.com/office/drawing/2012/chart" uri="{CE6537A1-D6FC-4f65-9D91-7224C49458BB}">
                  <c15:layout/>
                </c:ext>
              </c:extLst>
            </c:dLbl>
            <c:dLbl>
              <c:idx val="7"/>
              <c:layout>
                <c:manualLayout>
                  <c:x val="-0.11753424294994053"/>
                  <c:y val="7.4540828229804623E-2"/>
                </c:manualLayout>
              </c:layout>
              <c:tx>
                <c:rich>
                  <a:bodyPr/>
                  <a:lstStyle/>
                  <a:p>
                    <a:r>
                      <a:rPr lang="en-US" dirty="0">
                        <a:solidFill>
                          <a:schemeClr val="tx1"/>
                        </a:solidFill>
                      </a:rPr>
                      <a:t>Rajasthan,</a:t>
                    </a:r>
                  </a:p>
                  <a:p>
                    <a:r>
                      <a:rPr lang="en-US" dirty="0">
                        <a:solidFill>
                          <a:schemeClr val="tx1"/>
                        </a:solidFill>
                      </a:rPr>
                      <a:t>6.86 Cr. (6%)</a:t>
                    </a:r>
                    <a:endParaRPr lang="en-US" dirty="0"/>
                  </a:p>
                </c:rich>
              </c:tx>
              <c:showVal val="1"/>
              <c:showCatName val="1"/>
              <c:showPercent val="1"/>
              <c:extLst>
                <c:ext xmlns:c15="http://schemas.microsoft.com/office/drawing/2012/chart" uri="{CE6537A1-D6FC-4f65-9D91-7224C49458BB}">
                  <c15:layout/>
                </c:ext>
              </c:extLst>
            </c:dLbl>
            <c:dLbl>
              <c:idx val="8"/>
              <c:layout>
                <c:manualLayout>
                  <c:x val="-0.12599979505684591"/>
                  <c:y val="3.1763050452026896E-2"/>
                </c:manualLayout>
              </c:layout>
              <c:tx>
                <c:rich>
                  <a:bodyPr/>
                  <a:lstStyle/>
                  <a:p>
                    <a:r>
                      <a:rPr lang="en-US" dirty="0">
                        <a:solidFill>
                          <a:schemeClr val="tx1"/>
                        </a:solidFill>
                      </a:rPr>
                      <a:t>Karnataka</a:t>
                    </a:r>
                  </a:p>
                  <a:p>
                    <a:r>
                      <a:rPr lang="en-US" dirty="0">
                        <a:solidFill>
                          <a:schemeClr val="tx1"/>
                        </a:solidFill>
                      </a:rPr>
                      <a:t>6.11 Cr.</a:t>
                    </a:r>
                    <a:r>
                      <a:rPr lang="en-US" baseline="0" dirty="0">
                        <a:solidFill>
                          <a:schemeClr val="tx1"/>
                        </a:solidFill>
                      </a:rPr>
                      <a:t> (</a:t>
                    </a:r>
                    <a:r>
                      <a:rPr lang="en-US" dirty="0">
                        <a:solidFill>
                          <a:schemeClr val="tx1"/>
                        </a:solidFill>
                      </a:rPr>
                      <a:t>5%)</a:t>
                    </a:r>
                    <a:endParaRPr lang="en-US" dirty="0"/>
                  </a:p>
                </c:rich>
              </c:tx>
              <c:showVal val="1"/>
              <c:showCatName val="1"/>
              <c:showPercent val="1"/>
              <c:extLst>
                <c:ext xmlns:c15="http://schemas.microsoft.com/office/drawing/2012/chart" uri="{CE6537A1-D6FC-4f65-9D91-7224C49458BB}">
                  <c15:layout/>
                </c:ext>
              </c:extLst>
            </c:dLbl>
            <c:dLbl>
              <c:idx val="9"/>
              <c:layout>
                <c:manualLayout>
                  <c:x val="-0.13208476947558717"/>
                  <c:y val="-2.1778944298629565E-3"/>
                </c:manualLayout>
              </c:layout>
              <c:tx>
                <c:rich>
                  <a:bodyPr/>
                  <a:lstStyle/>
                  <a:p>
                    <a:r>
                      <a:rPr lang="en-US" dirty="0">
                        <a:solidFill>
                          <a:schemeClr val="tx1"/>
                        </a:solidFill>
                      </a:rPr>
                      <a:t>Gujarat</a:t>
                    </a:r>
                  </a:p>
                  <a:p>
                    <a:r>
                      <a:rPr lang="en-US" dirty="0">
                        <a:solidFill>
                          <a:schemeClr val="tx1"/>
                        </a:solidFill>
                      </a:rPr>
                      <a:t>6.04Cr. (5%)</a:t>
                    </a:r>
                    <a:endParaRPr lang="en-US" dirty="0"/>
                  </a:p>
                </c:rich>
              </c:tx>
              <c:showVal val="1"/>
              <c:showCatName val="1"/>
              <c:showPercent val="1"/>
              <c:extLst>
                <c:ext xmlns:c15="http://schemas.microsoft.com/office/drawing/2012/chart" uri="{CE6537A1-D6FC-4f65-9D91-7224C49458BB}">
                  <c15:layout/>
                </c:ext>
              </c:extLst>
            </c:dLbl>
            <c:dLbl>
              <c:idx val="10"/>
              <c:layout>
                <c:manualLayout>
                  <c:x val="-0.14714732580351331"/>
                  <c:y val="-2.0562846310877798E-2"/>
                </c:manualLayout>
              </c:layout>
              <c:tx>
                <c:rich>
                  <a:bodyPr/>
                  <a:lstStyle/>
                  <a:p>
                    <a:r>
                      <a:rPr lang="en-US" dirty="0">
                        <a:solidFill>
                          <a:schemeClr val="tx1"/>
                        </a:solidFill>
                      </a:rPr>
                      <a:t>Orissa</a:t>
                    </a:r>
                  </a:p>
                  <a:p>
                    <a:r>
                      <a:rPr lang="en-US" dirty="0">
                        <a:solidFill>
                          <a:schemeClr val="tx1"/>
                        </a:solidFill>
                      </a:rPr>
                      <a:t>4.19 Cr. (3%)</a:t>
                    </a:r>
                    <a:endParaRPr lang="en-US" dirty="0"/>
                  </a:p>
                </c:rich>
              </c:tx>
              <c:showVal val="1"/>
              <c:showCatName val="1"/>
              <c:showPercent val="1"/>
              <c:extLst>
                <c:ext xmlns:c15="http://schemas.microsoft.com/office/drawing/2012/chart" uri="{CE6537A1-D6FC-4f65-9D91-7224C49458BB}">
                  <c15:layout/>
                </c:ext>
              </c:extLst>
            </c:dLbl>
            <c:dLbl>
              <c:idx val="11"/>
              <c:layout>
                <c:manualLayout>
                  <c:x val="-0.19209932109572775"/>
                  <c:y val="-3.1524642752989211E-2"/>
                </c:manualLayout>
              </c:layout>
              <c:tx>
                <c:rich>
                  <a:bodyPr/>
                  <a:lstStyle/>
                  <a:p>
                    <a:r>
                      <a:rPr lang="en-US" dirty="0" smtClean="0">
                        <a:solidFill>
                          <a:schemeClr val="tx1"/>
                        </a:solidFill>
                      </a:rPr>
                      <a:t>Kerala 3.34 </a:t>
                    </a:r>
                    <a:r>
                      <a:rPr lang="en-US" dirty="0">
                        <a:solidFill>
                          <a:schemeClr val="tx1"/>
                        </a:solidFill>
                      </a:rPr>
                      <a:t>Cr. (3%)</a:t>
                    </a:r>
                    <a:endParaRPr lang="en-US" dirty="0"/>
                  </a:p>
                </c:rich>
              </c:tx>
              <c:showVal val="1"/>
              <c:showCatName val="1"/>
              <c:showPercent val="1"/>
              <c:extLst>
                <c:ext xmlns:c15="http://schemas.microsoft.com/office/drawing/2012/chart" uri="{CE6537A1-D6FC-4f65-9D91-7224C49458BB}">
                  <c15:layout/>
                </c:ext>
              </c:extLst>
            </c:dLbl>
            <c:dLbl>
              <c:idx val="12"/>
              <c:layout>
                <c:manualLayout>
                  <c:x val="-0.20277779995382764"/>
                  <c:y val="-2.7777777777778245E-2"/>
                </c:manualLayout>
              </c:layout>
              <c:tx>
                <c:rich>
                  <a:bodyPr/>
                  <a:lstStyle/>
                  <a:p>
                    <a:r>
                      <a:rPr lang="en-US" dirty="0"/>
                      <a:t>Jharkhand, </a:t>
                    </a:r>
                    <a:r>
                      <a:rPr lang="en-US" dirty="0" smtClean="0"/>
                      <a:t>3.30 Cr</a:t>
                    </a:r>
                    <a:endParaRPr lang="en-US" dirty="0"/>
                  </a:p>
                </c:rich>
              </c:tx>
              <c:showVal val="1"/>
              <c:showCatName val="1"/>
              <c:extLst>
                <c:ext xmlns:c15="http://schemas.microsoft.com/office/drawing/2012/chart" uri="{CE6537A1-D6FC-4f65-9D91-7224C49458BB}">
                  <c15:layout/>
                </c:ext>
              </c:extLst>
            </c:dLbl>
            <c:dLbl>
              <c:idx val="13"/>
              <c:layout>
                <c:manualLayout>
                  <c:x val="-0.23786551157759414"/>
                  <c:y val="-3.8104986876640434E-2"/>
                </c:manualLayout>
              </c:layout>
              <c:tx>
                <c:rich>
                  <a:bodyPr/>
                  <a:lstStyle/>
                  <a:p>
                    <a:r>
                      <a:rPr lang="en-US" dirty="0">
                        <a:solidFill>
                          <a:schemeClr val="tx1"/>
                        </a:solidFill>
                      </a:rPr>
                      <a:t>Assam, 3.12 Cr</a:t>
                    </a:r>
                    <a:r>
                      <a:rPr lang="en-US" dirty="0" smtClean="0">
                        <a:solidFill>
                          <a:schemeClr val="tx1"/>
                        </a:solidFill>
                      </a:rPr>
                      <a:t>. (</a:t>
                    </a:r>
                    <a:r>
                      <a:rPr lang="en-US" dirty="0">
                        <a:solidFill>
                          <a:schemeClr val="tx1"/>
                        </a:solidFill>
                      </a:rPr>
                      <a:t>3%)</a:t>
                    </a:r>
                    <a:endParaRPr lang="en-US" dirty="0"/>
                  </a:p>
                </c:rich>
              </c:tx>
              <c:showVal val="1"/>
              <c:showCatName val="1"/>
              <c:showPercent val="1"/>
              <c:extLst>
                <c:ext xmlns:c15="http://schemas.microsoft.com/office/drawing/2012/chart" uri="{CE6537A1-D6FC-4f65-9D91-7224C49458BB}">
                  <c15:layout/>
                </c:ext>
              </c:extLst>
            </c:dLbl>
            <c:dLbl>
              <c:idx val="14"/>
              <c:layout>
                <c:manualLayout>
                  <c:x val="-0.27093925644103484"/>
                  <c:y val="-6.2962962962962984E-2"/>
                </c:manualLayout>
              </c:layout>
              <c:tx>
                <c:rich>
                  <a:bodyPr/>
                  <a:lstStyle/>
                  <a:p>
                    <a:r>
                      <a:rPr lang="en-US" dirty="0"/>
                      <a:t>Punjab, </a:t>
                    </a:r>
                    <a:r>
                      <a:rPr lang="en-US" dirty="0" smtClean="0"/>
                      <a:t>2.77 Cr.</a:t>
                    </a:r>
                    <a:endParaRPr lang="en-US" dirty="0"/>
                  </a:p>
                </c:rich>
              </c:tx>
              <c:showVal val="1"/>
              <c:showCatName val="1"/>
              <c:extLst>
                <c:ext xmlns:c15="http://schemas.microsoft.com/office/drawing/2012/chart" uri="{CE6537A1-D6FC-4f65-9D91-7224C49458BB}">
                  <c15:layout/>
                </c:ext>
              </c:extLst>
            </c:dLbl>
            <c:dLbl>
              <c:idx val="15"/>
              <c:layout>
                <c:manualLayout>
                  <c:x val="-0.31149195816082792"/>
                  <c:y val="-8.703732866725096E-2"/>
                </c:manualLayout>
              </c:layout>
              <c:tx>
                <c:rich>
                  <a:bodyPr/>
                  <a:lstStyle/>
                  <a:p>
                    <a:pPr algn="ctr" rtl="0">
                      <a:defRPr lang="en-IN"/>
                    </a:pPr>
                    <a:r>
                      <a:rPr lang="en-US"/>
                      <a:t>Chhattisgarh, 2.55 Cr</a:t>
                    </a:r>
                  </a:p>
                </c:rich>
              </c:tx>
              <c:spPr>
                <a:noFill/>
              </c:spPr>
              <c:showVal val="1"/>
              <c:showCatName val="1"/>
              <c:showPercent val="1"/>
              <c:extLst>
                <c:ext xmlns:c15="http://schemas.microsoft.com/office/drawing/2012/chart" uri="{CE6537A1-D6FC-4f65-9D91-7224C49458BB}">
                  <c15:layout/>
                </c:ext>
              </c:extLst>
            </c:dLbl>
            <c:dLbl>
              <c:idx val="16"/>
              <c:layout>
                <c:manualLayout>
                  <c:x val="-0.31685709195174289"/>
                  <c:y val="-0.11481481481481451"/>
                </c:manualLayout>
              </c:layout>
              <c:showVal val="1"/>
              <c:showCatName val="1"/>
              <c:extLst>
                <c:ext xmlns:c15="http://schemas.microsoft.com/office/drawing/2012/chart" uri="{CE6537A1-D6FC-4f65-9D91-7224C49458BB}">
                  <c15:layout/>
                </c:ext>
              </c:extLst>
            </c:dLbl>
            <c:dLbl>
              <c:idx val="17"/>
              <c:layout>
                <c:manualLayout>
                  <c:x val="-0.39536695350066492"/>
                  <c:y val="-0.1613807232429279"/>
                </c:manualLayout>
              </c:layout>
              <c:tx>
                <c:rich>
                  <a:bodyPr/>
                  <a:lstStyle/>
                  <a:p>
                    <a:r>
                      <a:rPr lang="en-US" dirty="0">
                        <a:solidFill>
                          <a:schemeClr val="tx1"/>
                        </a:solidFill>
                      </a:rPr>
                      <a:t>Delhi, 1.68 Cr. (1%)</a:t>
                    </a:r>
                    <a:endParaRPr lang="en-US" dirty="0"/>
                  </a:p>
                </c:rich>
              </c:tx>
              <c:showVal val="1"/>
              <c:showCatName val="1"/>
              <c:showPercent val="1"/>
              <c:extLst>
                <c:ext xmlns:c15="http://schemas.microsoft.com/office/drawing/2012/chart" uri="{CE6537A1-D6FC-4f65-9D91-7224C49458BB}">
                  <c15:layout/>
                </c:ext>
              </c:extLst>
            </c:dLbl>
            <c:dLbl>
              <c:idx val="18"/>
              <c:layout>
                <c:manualLayout>
                  <c:x val="-0.2253778643662494"/>
                  <c:y val="-0.17709959171770309"/>
                </c:manualLayout>
              </c:layout>
              <c:tx>
                <c:rich>
                  <a:bodyPr/>
                  <a:lstStyle/>
                  <a:p>
                    <a:r>
                      <a:rPr lang="en-US" dirty="0">
                        <a:solidFill>
                          <a:schemeClr val="tx1"/>
                        </a:solidFill>
                      </a:rPr>
                      <a:t>J &amp; K</a:t>
                    </a:r>
                    <a:r>
                      <a:rPr lang="en-US" baseline="0" dirty="0">
                        <a:solidFill>
                          <a:schemeClr val="tx1"/>
                        </a:solidFill>
                      </a:rPr>
                      <a:t>, </a:t>
                    </a:r>
                    <a:r>
                      <a:rPr lang="en-US" dirty="0">
                        <a:solidFill>
                          <a:schemeClr val="tx1"/>
                        </a:solidFill>
                      </a:rPr>
                      <a:t>1.25 Cr. (1%)</a:t>
                    </a:r>
                    <a:endParaRPr lang="en-US" dirty="0"/>
                  </a:p>
                </c:rich>
              </c:tx>
              <c:showVal val="1"/>
              <c:showCatName val="1"/>
              <c:showPercent val="1"/>
              <c:extLst>
                <c:ext xmlns:c15="http://schemas.microsoft.com/office/drawing/2012/chart" uri="{CE6537A1-D6FC-4f65-9D91-7224C49458BB}">
                  <c15:layout/>
                </c:ext>
              </c:extLst>
            </c:dLbl>
            <c:dLbl>
              <c:idx val="19"/>
              <c:layout>
                <c:manualLayout>
                  <c:x val="-1.9675677662339591E-4"/>
                  <c:y val="-0.16037853601633204"/>
                </c:manualLayout>
              </c:layout>
              <c:tx>
                <c:rich>
                  <a:bodyPr/>
                  <a:lstStyle/>
                  <a:p>
                    <a:pPr algn="ctr" rtl="0">
                      <a:defRPr lang="en-IN"/>
                    </a:pPr>
                    <a:r>
                      <a:rPr lang="en-US"/>
                      <a:t>Uttarakhand, 1.01 Cr. (1%)</a:t>
                    </a:r>
                  </a:p>
                </c:rich>
              </c:tx>
              <c:spPr>
                <a:noFill/>
              </c:spPr>
              <c:showVal val="1"/>
              <c:showCatName val="1"/>
              <c:showPercent val="1"/>
              <c:extLst>
                <c:ext xmlns:c15="http://schemas.microsoft.com/office/drawing/2012/chart" uri="{CE6537A1-D6FC-4f65-9D91-7224C49458BB}">
                  <c15:layout/>
                </c:ext>
              </c:extLst>
            </c:dLbl>
            <c:dLbl>
              <c:idx val="20"/>
              <c:layout>
                <c:manualLayout>
                  <c:x val="0.16968175568300214"/>
                  <c:y val="-0.11489690871974342"/>
                </c:manualLayout>
              </c:layout>
              <c:tx>
                <c:rich>
                  <a:bodyPr/>
                  <a:lstStyle/>
                  <a:p>
                    <a:r>
                      <a:rPr lang="en-US" dirty="0">
                        <a:solidFill>
                          <a:schemeClr val="tx1"/>
                        </a:solidFill>
                      </a:rPr>
                      <a:t>Other states &amp; UTs, </a:t>
                    </a:r>
                  </a:p>
                  <a:p>
                    <a:r>
                      <a:rPr lang="en-US" dirty="0">
                        <a:solidFill>
                          <a:schemeClr val="tx1"/>
                        </a:solidFill>
                      </a:rPr>
                      <a:t>2.61Cr.</a:t>
                    </a:r>
                    <a:r>
                      <a:rPr lang="en-US" baseline="0" dirty="0">
                        <a:solidFill>
                          <a:schemeClr val="tx1"/>
                        </a:solidFill>
                      </a:rPr>
                      <a:t> </a:t>
                    </a:r>
                    <a:r>
                      <a:rPr lang="en-US" dirty="0">
                        <a:solidFill>
                          <a:schemeClr val="tx1"/>
                        </a:solidFill>
                      </a:rPr>
                      <a:t> (2%)</a:t>
                    </a:r>
                    <a:endParaRPr lang="en-US" dirty="0"/>
                  </a:p>
                </c:rich>
              </c:tx>
              <c:showVal val="1"/>
              <c:showCatName val="1"/>
              <c:showPercent val="1"/>
              <c:extLst>
                <c:ext xmlns:c15="http://schemas.microsoft.com/office/drawing/2012/chart" uri="{CE6537A1-D6FC-4f65-9D91-7224C49458BB}">
                  <c15:layout/>
                </c:ext>
              </c:extLst>
            </c:dLbl>
            <c:spPr>
              <a:noFill/>
            </c:spPr>
            <c:txPr>
              <a:bodyPr/>
              <a:lstStyle/>
              <a:p>
                <a:pPr>
                  <a:defRPr lang="en-IN"/>
                </a:pPr>
                <a:endParaRPr lang="en-US"/>
              </a:p>
            </c:txPr>
            <c:showVal val="1"/>
            <c:showCatName val="1"/>
            <c:showPercent val="1"/>
            <c:extLst>
              <c:ext xmlns:c15="http://schemas.microsoft.com/office/drawing/2012/chart" uri="{CE6537A1-D6FC-4f65-9D91-7224C49458BB}"/>
            </c:extLst>
          </c:dLbls>
          <c:cat>
            <c:strRef>
              <c:f>[Analysis.xlsx]Sheet3!$A$2:$A$22</c:f>
              <c:strCache>
                <c:ptCount val="21"/>
                <c:pt idx="0">
                  <c:v>Uttar Pradesh</c:v>
                </c:pt>
                <c:pt idx="1">
                  <c:v>Maharashtra</c:v>
                </c:pt>
                <c:pt idx="2">
                  <c:v>Bihar</c:v>
                </c:pt>
                <c:pt idx="3">
                  <c:v>West Bengal</c:v>
                </c:pt>
                <c:pt idx="4">
                  <c:v>Andhra Pradesh</c:v>
                </c:pt>
                <c:pt idx="5">
                  <c:v>Madhya Pradesh</c:v>
                </c:pt>
                <c:pt idx="6">
                  <c:v>Tamil Nadu</c:v>
                </c:pt>
                <c:pt idx="7">
                  <c:v>Rajasthan</c:v>
                </c:pt>
                <c:pt idx="8">
                  <c:v>Karnataka</c:v>
                </c:pt>
                <c:pt idx="9">
                  <c:v>Gujarat</c:v>
                </c:pt>
                <c:pt idx="10">
                  <c:v>Orissa</c:v>
                </c:pt>
                <c:pt idx="11">
                  <c:v>Kerala</c:v>
                </c:pt>
                <c:pt idx="12">
                  <c:v>Jharkhand</c:v>
                </c:pt>
                <c:pt idx="13">
                  <c:v>Assam</c:v>
                </c:pt>
                <c:pt idx="14">
                  <c:v>Punjab</c:v>
                </c:pt>
                <c:pt idx="15">
                  <c:v>Chhattisgarh</c:v>
                </c:pt>
                <c:pt idx="16">
                  <c:v>Haryana</c:v>
                </c:pt>
                <c:pt idx="17">
                  <c:v>NCT of Delhi </c:v>
                </c:pt>
                <c:pt idx="18">
                  <c:v>J &amp; K</c:v>
                </c:pt>
                <c:pt idx="19">
                  <c:v>Uttarakhand</c:v>
                </c:pt>
                <c:pt idx="20">
                  <c:v>Other states &amp; UTs</c:v>
                </c:pt>
              </c:strCache>
            </c:strRef>
          </c:cat>
          <c:val>
            <c:numRef>
              <c:f>[Analysis.xlsx]Sheet3!$B$2:$B$22</c:f>
              <c:numCache>
                <c:formatCode>0.00</c:formatCode>
                <c:ptCount val="21"/>
                <c:pt idx="0">
                  <c:v>19.958147699999838</c:v>
                </c:pt>
                <c:pt idx="1">
                  <c:v>11.237297199999999</c:v>
                </c:pt>
                <c:pt idx="2">
                  <c:v>10.3804637</c:v>
                </c:pt>
                <c:pt idx="3">
                  <c:v>9.134773599999999</c:v>
                </c:pt>
                <c:pt idx="4">
                  <c:v>8.4665533000000028</c:v>
                </c:pt>
                <c:pt idx="5">
                  <c:v>7.2597564999999999</c:v>
                </c:pt>
                <c:pt idx="6">
                  <c:v>7.2138957999999995</c:v>
                </c:pt>
                <c:pt idx="7">
                  <c:v>6.8621011999999855</c:v>
                </c:pt>
                <c:pt idx="8">
                  <c:v>6.1130704000000007</c:v>
                </c:pt>
                <c:pt idx="9">
                  <c:v>6.0383628000000034</c:v>
                </c:pt>
                <c:pt idx="10">
                  <c:v>4.1947357999999655</c:v>
                </c:pt>
                <c:pt idx="11">
                  <c:v>3.3387677</c:v>
                </c:pt>
                <c:pt idx="12">
                  <c:v>3.2966237999999999</c:v>
                </c:pt>
                <c:pt idx="13">
                  <c:v>3.1169272000000001</c:v>
                </c:pt>
                <c:pt idx="14">
                  <c:v>2.7704235999999995</c:v>
                </c:pt>
                <c:pt idx="15">
                  <c:v>2.5540195999999997</c:v>
                </c:pt>
                <c:pt idx="16">
                  <c:v>2.5353080999999977</c:v>
                </c:pt>
                <c:pt idx="17">
                  <c:v>1.6753235000000002</c:v>
                </c:pt>
                <c:pt idx="18">
                  <c:v>1.2548925999999998</c:v>
                </c:pt>
                <c:pt idx="19">
                  <c:v>1.0116751999999998</c:v>
                </c:pt>
                <c:pt idx="20">
                  <c:v>2.6062228999999997</c:v>
                </c:pt>
              </c:numCache>
            </c:numRef>
          </c:val>
        </c:ser>
        <c:firstSliceAng val="10"/>
        <c:holeSize val="56"/>
      </c:doughnutChart>
    </c:plotArea>
    <c:plotVisOnly val="1"/>
    <c:dispBlanksAs val="zero"/>
  </c:chart>
  <c:spPr>
    <a:solidFill>
      <a:schemeClr val="bg2">
        <a:lumMod val="20000"/>
        <a:lumOff val="80000"/>
      </a:schemeClr>
    </a:solidFill>
  </c:spPr>
  <c:txPr>
    <a:bodyPr/>
    <a:lstStyle/>
    <a:p>
      <a:pPr>
        <a:defRPr sz="1200" b="1">
          <a:solidFill>
            <a:schemeClr val="tx1"/>
          </a:solidFill>
        </a:defRPr>
      </a:pPr>
      <a:endParaRPr lang="en-US"/>
    </a:p>
  </c:txPr>
  <c:externalData r:id="rId2"/>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drawing1.xml><?xml version="1.0" encoding="utf-8"?>
<c:userShapes xmlns:c="http://schemas.openxmlformats.org/drawingml/2006/chart">
  <cdr:relSizeAnchor xmlns:cdr="http://schemas.openxmlformats.org/drawingml/2006/chartDrawing">
    <cdr:from>
      <cdr:x>0.40866</cdr:x>
      <cdr:y>0.3005</cdr:y>
    </cdr:from>
    <cdr:to>
      <cdr:x>0.65202</cdr:x>
      <cdr:y>0.75253</cdr:y>
    </cdr:to>
    <cdr:sp macro="" textlink="">
      <cdr:nvSpPr>
        <cdr:cNvPr id="2" name="Oval 1"/>
        <cdr:cNvSpPr/>
      </cdr:nvSpPr>
      <cdr:spPr>
        <a:xfrm xmlns:a="http://schemas.openxmlformats.org/drawingml/2006/main">
          <a:off x="3869381" y="1545622"/>
          <a:ext cx="2304256" cy="2325016"/>
        </a:xfrm>
        <a:prstGeom xmlns:a="http://schemas.openxmlformats.org/drawingml/2006/main" prst="ellipse">
          <a:avLst/>
        </a:prstGeom>
        <a:ln xmlns:a="http://schemas.openxmlformats.org/drawingml/2006/main"/>
      </cdr:spPr>
      <cdr:style>
        <a:lnRef xmlns:a="http://schemas.openxmlformats.org/drawingml/2006/main" idx="1">
          <a:schemeClr val="accent6"/>
        </a:lnRef>
        <a:fillRef xmlns:a="http://schemas.openxmlformats.org/drawingml/2006/main" idx="2">
          <a:schemeClr val="accent6"/>
        </a:fillRef>
        <a:effectRef xmlns:a="http://schemas.openxmlformats.org/drawingml/2006/main" idx="1">
          <a:schemeClr val="accent6"/>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pPr algn="ctr"/>
          <a:endParaRPr lang="en-US" sz="1600" b="1" dirty="0">
            <a:solidFill>
              <a:sysClr val="windowText" lastClr="000000"/>
            </a:solidFill>
            <a:effectLst>
              <a:outerShdw blurRad="50800" dist="38100" dir="2700000" algn="tl" rotWithShape="0">
                <a:prstClr val="black">
                  <a:alpha val="40000"/>
                </a:prstClr>
              </a:outerShdw>
            </a:effectLst>
            <a:latin typeface="Algerian" pitchFamily="82" charset="0"/>
          </a:endParaRPr>
        </a:p>
        <a:p xmlns:a="http://schemas.openxmlformats.org/drawingml/2006/main">
          <a:pPr algn="ctr"/>
          <a:endParaRPr lang="en-US" sz="2000" b="1" dirty="0" smtClean="0">
            <a:solidFill>
              <a:sysClr val="windowText" lastClr="000000"/>
            </a:solidFill>
            <a:effectLst>
              <a:outerShdw blurRad="50800" dist="38100" dir="2700000" algn="tl" rotWithShape="0">
                <a:prstClr val="black">
                  <a:alpha val="40000"/>
                </a:prstClr>
              </a:outerShdw>
            </a:effectLst>
            <a:latin typeface="Algerian" pitchFamily="82" charset="0"/>
          </a:endParaRPr>
        </a:p>
        <a:p xmlns:a="http://schemas.openxmlformats.org/drawingml/2006/main">
          <a:pPr algn="ctr"/>
          <a:r>
            <a:rPr lang="en-US" sz="2000" b="1" dirty="0" smtClean="0">
              <a:solidFill>
                <a:sysClr val="windowText" lastClr="000000"/>
              </a:solidFill>
              <a:effectLst>
                <a:outerShdw blurRad="50800" dist="38100" dir="2700000" algn="tl" rotWithShape="0">
                  <a:prstClr val="black">
                    <a:alpha val="40000"/>
                  </a:prstClr>
                </a:outerShdw>
              </a:effectLst>
              <a:latin typeface="Algerian" pitchFamily="82" charset="0"/>
            </a:rPr>
            <a:t>Population </a:t>
          </a:r>
          <a:r>
            <a:rPr lang="en-US" sz="2000" b="1" dirty="0">
              <a:solidFill>
                <a:sysClr val="windowText" lastClr="000000"/>
              </a:solidFill>
              <a:effectLst>
                <a:outerShdw blurRad="50800" dist="38100" dir="2700000" algn="tl" rotWithShape="0">
                  <a:prstClr val="black">
                    <a:alpha val="40000"/>
                  </a:prstClr>
                </a:outerShdw>
              </a:effectLst>
              <a:latin typeface="Algerian" pitchFamily="82" charset="0"/>
            </a:rPr>
            <a:t>Share of States</a:t>
          </a:r>
        </a:p>
        <a:p xmlns:a="http://schemas.openxmlformats.org/drawingml/2006/main">
          <a:pPr algn="ctr"/>
          <a:r>
            <a:rPr lang="en-US" sz="1600" b="1" i="1" dirty="0">
              <a:solidFill>
                <a:sysClr val="windowText" lastClr="000000"/>
              </a:solidFill>
              <a:effectLst>
                <a:outerShdw blurRad="50800" dist="38100" dir="2700000" algn="tl" rotWithShape="0">
                  <a:prstClr val="black">
                    <a:alpha val="40000"/>
                  </a:prstClr>
                </a:outerShdw>
              </a:effectLst>
              <a:latin typeface="Algerian" pitchFamily="82" charset="0"/>
            </a:rPr>
            <a:t>(In Crore)</a:t>
          </a:r>
        </a:p>
      </cdr:txBody>
    </cdr:sp>
  </cdr:relSizeAnchor>
  <cdr:relSizeAnchor xmlns:cdr="http://schemas.openxmlformats.org/drawingml/2006/chartDrawing">
    <cdr:from>
      <cdr:x>0.53235</cdr:x>
      <cdr:y>0.06951</cdr:y>
    </cdr:from>
    <cdr:to>
      <cdr:x>0.53235</cdr:x>
      <cdr:y>0.11611</cdr:y>
    </cdr:to>
    <cdr:cxnSp macro="">
      <cdr:nvCxnSpPr>
        <cdr:cNvPr id="17" name="Straight Arrow Connector 16"/>
        <cdr:cNvCxnSpPr/>
      </cdr:nvCxnSpPr>
      <cdr:spPr>
        <a:xfrm xmlns:a="http://schemas.openxmlformats.org/drawingml/2006/main">
          <a:off x="5040560" y="476672"/>
          <a:ext cx="0" cy="319583"/>
        </a:xfrm>
        <a:prstGeom xmlns:a="http://schemas.openxmlformats.org/drawingml/2006/main" prst="straightConnector1">
          <a:avLst/>
        </a:prstGeom>
        <a:ln xmlns:a="http://schemas.openxmlformats.org/drawingml/2006/main">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0.19773</cdr:x>
      <cdr:y>0.04851</cdr:y>
    </cdr:from>
    <cdr:to>
      <cdr:x>0.4811</cdr:x>
      <cdr:y>0.08076</cdr:y>
    </cdr:to>
    <cdr:cxnSp macro="">
      <cdr:nvCxnSpPr>
        <cdr:cNvPr id="22" name="Straight Connector 21"/>
        <cdr:cNvCxnSpPr/>
      </cdr:nvCxnSpPr>
      <cdr:spPr>
        <a:xfrm xmlns:a="http://schemas.openxmlformats.org/drawingml/2006/main">
          <a:off x="1872208" y="332656"/>
          <a:ext cx="2683148" cy="221168"/>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0.38785</cdr:x>
      <cdr:y>0.03801</cdr:y>
    </cdr:from>
    <cdr:to>
      <cdr:x>0.48345</cdr:x>
      <cdr:y>0.04615</cdr:y>
    </cdr:to>
    <cdr:cxnSp macro="">
      <cdr:nvCxnSpPr>
        <cdr:cNvPr id="23" name="Straight Connector 22"/>
        <cdr:cNvCxnSpPr/>
      </cdr:nvCxnSpPr>
      <cdr:spPr>
        <a:xfrm xmlns:a="http://schemas.openxmlformats.org/drawingml/2006/main">
          <a:off x="3672408" y="260648"/>
          <a:ext cx="905159" cy="55849"/>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0.22815</cdr:x>
      <cdr:y>0.09051</cdr:y>
    </cdr:from>
    <cdr:to>
      <cdr:x>0.43279</cdr:x>
      <cdr:y>0.10101</cdr:y>
    </cdr:to>
    <cdr:cxnSp macro="">
      <cdr:nvCxnSpPr>
        <cdr:cNvPr id="24" name="Straight Connector 23"/>
        <cdr:cNvCxnSpPr/>
      </cdr:nvCxnSpPr>
      <cdr:spPr>
        <a:xfrm xmlns:a="http://schemas.openxmlformats.org/drawingml/2006/main">
          <a:off x="2160240" y="620688"/>
          <a:ext cx="1937690" cy="72009"/>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0.48672</cdr:x>
      <cdr:y>0.04851</cdr:y>
    </cdr:from>
    <cdr:to>
      <cdr:x>0.51762</cdr:x>
      <cdr:y>0.11484</cdr:y>
    </cdr:to>
    <cdr:cxnSp macro="">
      <cdr:nvCxnSpPr>
        <cdr:cNvPr id="32" name="Straight Arrow Connector 31"/>
        <cdr:cNvCxnSpPr/>
      </cdr:nvCxnSpPr>
      <cdr:spPr>
        <a:xfrm xmlns:a="http://schemas.openxmlformats.org/drawingml/2006/main">
          <a:off x="4608512" y="332656"/>
          <a:ext cx="292577" cy="454889"/>
        </a:xfrm>
        <a:prstGeom xmlns:a="http://schemas.openxmlformats.org/drawingml/2006/main" prst="straightConnector1">
          <a:avLst/>
        </a:prstGeom>
        <a:ln xmlns:a="http://schemas.openxmlformats.org/drawingml/2006/main">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0.47911</cdr:x>
      <cdr:y>0.08001</cdr:y>
    </cdr:from>
    <cdr:to>
      <cdr:x>0.49432</cdr:x>
      <cdr:y>0.11151</cdr:y>
    </cdr:to>
    <cdr:cxnSp macro="">
      <cdr:nvCxnSpPr>
        <cdr:cNvPr id="39" name="Straight Arrow Connector 38"/>
        <cdr:cNvCxnSpPr/>
      </cdr:nvCxnSpPr>
      <cdr:spPr>
        <a:xfrm xmlns:a="http://schemas.openxmlformats.org/drawingml/2006/main">
          <a:off x="4536504" y="548680"/>
          <a:ext cx="144016" cy="216024"/>
        </a:xfrm>
        <a:prstGeom xmlns:a="http://schemas.openxmlformats.org/drawingml/2006/main" prst="straightConnector1">
          <a:avLst/>
        </a:prstGeom>
        <a:ln xmlns:a="http://schemas.openxmlformats.org/drawingml/2006/main">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0.43348</cdr:x>
      <cdr:y>0.10101</cdr:y>
    </cdr:from>
    <cdr:to>
      <cdr:x>0.4639</cdr:x>
      <cdr:y>0.12201</cdr:y>
    </cdr:to>
    <cdr:cxnSp macro="">
      <cdr:nvCxnSpPr>
        <cdr:cNvPr id="45" name="Straight Arrow Connector 44"/>
        <cdr:cNvCxnSpPr/>
      </cdr:nvCxnSpPr>
      <cdr:spPr>
        <a:xfrm xmlns:a="http://schemas.openxmlformats.org/drawingml/2006/main">
          <a:off x="4104456" y="692696"/>
          <a:ext cx="288032" cy="144016"/>
        </a:xfrm>
        <a:prstGeom xmlns:a="http://schemas.openxmlformats.org/drawingml/2006/main" prst="straightConnector1">
          <a:avLst/>
        </a:prstGeom>
        <a:ln xmlns:a="http://schemas.openxmlformats.org/drawingml/2006/main">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0.26416</cdr:x>
      <cdr:y>0.12201</cdr:y>
    </cdr:from>
    <cdr:to>
      <cdr:x>0.44207</cdr:x>
      <cdr:y>0.12201</cdr:y>
    </cdr:to>
    <cdr:cxnSp macro="">
      <cdr:nvCxnSpPr>
        <cdr:cNvPr id="52" name="Straight Arrow Connector 51"/>
        <cdr:cNvCxnSpPr/>
      </cdr:nvCxnSpPr>
      <cdr:spPr>
        <a:xfrm xmlns:a="http://schemas.openxmlformats.org/drawingml/2006/main">
          <a:off x="2501229" y="627534"/>
          <a:ext cx="1684548" cy="0"/>
        </a:xfrm>
        <a:prstGeom xmlns:a="http://schemas.openxmlformats.org/drawingml/2006/main" prst="straightConnector1">
          <a:avLst/>
        </a:prstGeom>
        <a:ln xmlns:a="http://schemas.openxmlformats.org/drawingml/2006/main" w="12700">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0.24895</cdr:x>
      <cdr:y>0.164</cdr:y>
    </cdr:from>
    <cdr:to>
      <cdr:x>0.41264</cdr:x>
      <cdr:y>0.16424</cdr:y>
    </cdr:to>
    <cdr:cxnSp macro="">
      <cdr:nvCxnSpPr>
        <cdr:cNvPr id="53" name="Straight Arrow Connector 52"/>
        <cdr:cNvCxnSpPr/>
      </cdr:nvCxnSpPr>
      <cdr:spPr>
        <a:xfrm xmlns:a="http://schemas.openxmlformats.org/drawingml/2006/main">
          <a:off x="2357213" y="843558"/>
          <a:ext cx="1549906" cy="1234"/>
        </a:xfrm>
        <a:prstGeom xmlns:a="http://schemas.openxmlformats.org/drawingml/2006/main" prst="straightConnector1">
          <a:avLst/>
        </a:prstGeom>
        <a:ln xmlns:a="http://schemas.openxmlformats.org/drawingml/2006/main" w="12700">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0.30219</cdr:x>
      <cdr:y>0.206</cdr:y>
    </cdr:from>
    <cdr:to>
      <cdr:x>0.3902</cdr:x>
      <cdr:y>0.2165</cdr:y>
    </cdr:to>
    <cdr:cxnSp macro="">
      <cdr:nvCxnSpPr>
        <cdr:cNvPr id="59" name="Straight Arrow Connector 58"/>
        <cdr:cNvCxnSpPr/>
      </cdr:nvCxnSpPr>
      <cdr:spPr>
        <a:xfrm xmlns:a="http://schemas.openxmlformats.org/drawingml/2006/main" flipV="1">
          <a:off x="2861269" y="1059582"/>
          <a:ext cx="833326" cy="54007"/>
        </a:xfrm>
        <a:prstGeom xmlns:a="http://schemas.openxmlformats.org/drawingml/2006/main" prst="straightConnector1">
          <a:avLst/>
        </a:prstGeom>
        <a:ln xmlns:a="http://schemas.openxmlformats.org/drawingml/2006/main" w="12700">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0.30219</cdr:x>
      <cdr:y>0.304</cdr:y>
    </cdr:from>
    <cdr:to>
      <cdr:x>0.34156</cdr:x>
      <cdr:y>0.304</cdr:y>
    </cdr:to>
    <cdr:cxnSp macro="">
      <cdr:nvCxnSpPr>
        <cdr:cNvPr id="65" name="Straight Arrow Connector 64"/>
        <cdr:cNvCxnSpPr/>
      </cdr:nvCxnSpPr>
      <cdr:spPr>
        <a:xfrm xmlns:a="http://schemas.openxmlformats.org/drawingml/2006/main">
          <a:off x="2861269" y="1563638"/>
          <a:ext cx="372777" cy="0"/>
        </a:xfrm>
        <a:prstGeom xmlns:a="http://schemas.openxmlformats.org/drawingml/2006/main" prst="straightConnector1">
          <a:avLst/>
        </a:prstGeom>
        <a:ln xmlns:a="http://schemas.openxmlformats.org/drawingml/2006/main" w="12700">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0.56277</cdr:x>
      <cdr:y>0.10101</cdr:y>
    </cdr:from>
    <cdr:to>
      <cdr:x>0.65202</cdr:x>
      <cdr:y>0.12485</cdr:y>
    </cdr:to>
    <cdr:cxnSp macro="">
      <cdr:nvCxnSpPr>
        <cdr:cNvPr id="87" name="Straight Arrow Connector 86"/>
        <cdr:cNvCxnSpPr/>
      </cdr:nvCxnSpPr>
      <cdr:spPr>
        <a:xfrm xmlns:a="http://schemas.openxmlformats.org/drawingml/2006/main" flipH="1">
          <a:off x="5328592" y="692696"/>
          <a:ext cx="845045" cy="163522"/>
        </a:xfrm>
        <a:prstGeom xmlns:a="http://schemas.openxmlformats.org/drawingml/2006/main" prst="straightConnector1">
          <a:avLst/>
        </a:prstGeom>
        <a:ln xmlns:a="http://schemas.openxmlformats.org/drawingml/2006/main">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0.30979</cdr:x>
      <cdr:y>0.248</cdr:y>
    </cdr:from>
    <cdr:to>
      <cdr:x>0.36491</cdr:x>
      <cdr:y>0.2585</cdr:y>
    </cdr:to>
    <cdr:cxnSp macro="">
      <cdr:nvCxnSpPr>
        <cdr:cNvPr id="18" name="Straight Arrow Connector 17"/>
        <cdr:cNvCxnSpPr/>
      </cdr:nvCxnSpPr>
      <cdr:spPr>
        <a:xfrm xmlns:a="http://schemas.openxmlformats.org/drawingml/2006/main" flipV="1">
          <a:off x="2933277" y="1275606"/>
          <a:ext cx="521906" cy="54007"/>
        </a:xfrm>
        <a:prstGeom xmlns:a="http://schemas.openxmlformats.org/drawingml/2006/main" prst="straightConnector1">
          <a:avLst/>
        </a:prstGeom>
        <a:ln xmlns:a="http://schemas.openxmlformats.org/drawingml/2006/main" w="12700">
          <a:solidFill>
            <a:schemeClr val="tx1"/>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EE2CBE-44A1-488B-AB4F-E3262B9959A8}" type="datetimeFigureOut">
              <a:rPr lang="en-US" smtClean="0"/>
              <a:pPr/>
              <a:t>12/6/2022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CF0F8-C2EA-4738-A285-C1C3232F291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DCF0F8-C2EA-4738-A285-C1C3232F291E}"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B48B3E5A-0E50-4C58-99FF-FBF8CA3893F8}" type="slidenum">
              <a:rPr lang="en-US" sz="1200">
                <a:latin typeface="Calibri" pitchFamily="34" charset="0"/>
              </a:rPr>
              <a:pPr algn="r" eaLnBrk="1" hangingPunct="1"/>
              <a:t>43</a:t>
            </a:fld>
            <a:endParaRPr lang="en-US" sz="1200">
              <a:latin typeface="Calibri" pitchFamily="34" charset="0"/>
            </a:endParaRP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6500" name="Rectangle 3"/>
          <p:cNvSpPr>
            <a:spLocks noGrp="1" noChangeArrowheads="1"/>
          </p:cNvSpPr>
          <p:nvPr>
            <p:ph type="body" idx="1"/>
          </p:nvPr>
        </p:nvSpPr>
        <p:spPr bwMode="auto">
          <a:xfrm>
            <a:off x="533400" y="4197350"/>
            <a:ext cx="5715000" cy="464978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pitchFamily="34" charset="0"/>
              </a:rPr>
              <a:t>An interval insertion can be performed anytime during the menstrual cycle, as long as the woman is not pregnant. Some providers recommend the IUD be inserted during the last few days of menstruation when the cervical opening is a little larger than usual and it is certain the woman is not pregnant. However, it is easier to examine for signs of reproductive tract infections when a women is not menstruating. Therefore, IUDs can be inserted at the client’s convenience if the provider can be reasonably sure she is not pregnant. </a:t>
            </a:r>
            <a:r>
              <a:rPr lang="en-US" smtClean="0">
                <a:latin typeface="Arial" pitchFamily="34" charset="0"/>
                <a:cs typeface="Times New Roman" pitchFamily="18" charset="0"/>
              </a:rPr>
              <a:t>█</a:t>
            </a:r>
            <a:endParaRPr lang="en-US" smtClean="0">
              <a:latin typeface="Arial" pitchFamily="34" charset="0"/>
            </a:endParaRPr>
          </a:p>
          <a:p>
            <a:pPr eaLnBrk="1" hangingPunct="1">
              <a:spcBef>
                <a:spcPct val="0"/>
              </a:spcBef>
            </a:pPr>
            <a:r>
              <a:rPr lang="en-US" smtClean="0">
                <a:latin typeface="Arial" pitchFamily="34" charset="0"/>
              </a:rPr>
              <a:t>An IUD can be inserted postpartum. This assumes the provider has received adequate training in the procedure, the woman has been counseled appropriately prior to delivery, and there is no infection or bleeding. The IUD can be placed manually in the uterus immediately after a cesarean section delivery or a vaginal delivery. An IUD insertion following a vaginal delivery can be done during the first 10 minutes after delivery of the placenta. Early postpartum insertions within the first 48 hours are also considered safe. Otherwise, it is best to wait until the woman is four to six weeks postpartum, when the uterus returns to its normal size. </a:t>
            </a:r>
            <a:r>
              <a:rPr lang="en-US" smtClean="0">
                <a:latin typeface="Arial" pitchFamily="34" charset="0"/>
                <a:cs typeface="Times New Roman" pitchFamily="18" charset="0"/>
              </a:rPr>
              <a:t>█</a:t>
            </a:r>
            <a:endParaRPr lang="en-US" smtClean="0">
              <a:latin typeface="Arial" pitchFamily="34" charset="0"/>
            </a:endParaRPr>
          </a:p>
          <a:p>
            <a:pPr eaLnBrk="1" hangingPunct="1">
              <a:spcBef>
                <a:spcPct val="0"/>
              </a:spcBef>
            </a:pPr>
            <a:r>
              <a:rPr lang="en-US" smtClean="0">
                <a:latin typeface="Arial" pitchFamily="34" charset="0"/>
              </a:rPr>
              <a:t>An IUD can be inserted immediately after a first-trimester abortion if there is no infection. However, if the pregnancy was 16 weeks or more, IUD insertion should be performed by a specially trained provider or be delayed for six weeks.</a:t>
            </a:r>
            <a:r>
              <a:rPr lang="en-US" baseline="30000" smtClean="0">
                <a:latin typeface="Arial" pitchFamily="34" charset="0"/>
              </a:rPr>
              <a:t>24</a:t>
            </a:r>
            <a:r>
              <a:rPr lang="en-US" smtClean="0">
                <a:latin typeface="Arial" pitchFamily="34" charset="0"/>
              </a:rPr>
              <a:t> </a:t>
            </a:r>
            <a:r>
              <a:rPr lang="en-US" smtClean="0">
                <a:latin typeface="Arial" pitchFamily="34" charset="0"/>
                <a:cs typeface="Times New Roman" pitchFamily="18" charset="0"/>
              </a:rPr>
              <a:t>█</a:t>
            </a:r>
          </a:p>
          <a:p>
            <a:pPr eaLnBrk="1" hangingPunct="1">
              <a:spcBef>
                <a:spcPct val="65000"/>
              </a:spcBef>
            </a:pPr>
            <a:r>
              <a:rPr lang="en-US" sz="1000" b="1" smtClean="0">
                <a:latin typeface="Arial" pitchFamily="34" charset="0"/>
              </a:rPr>
              <a:t>Note to facilitator:</a:t>
            </a:r>
            <a:r>
              <a:rPr lang="en-US" sz="1000" smtClean="0">
                <a:latin typeface="Arial" pitchFamily="34" charset="0"/>
              </a:rPr>
              <a:t> </a:t>
            </a:r>
          </a:p>
          <a:p>
            <a:pPr eaLnBrk="1" hangingPunct="1">
              <a:spcBef>
                <a:spcPct val="0"/>
              </a:spcBef>
            </a:pPr>
            <a:r>
              <a:rPr lang="en-US" sz="1000" smtClean="0">
                <a:latin typeface="Arial" pitchFamily="34" charset="0"/>
                <a:cs typeface="Times New Roman" pitchFamily="18" charset="0"/>
              </a:rPr>
              <a:t>Take this opportunity to introduce the </a:t>
            </a:r>
            <a:r>
              <a:rPr lang="en-US" sz="1000" i="1" smtClean="0">
                <a:latin typeface="Arial" pitchFamily="34" charset="0"/>
              </a:rPr>
              <a:t>Checklist for Screening Clients Who Want to Initiate Use of the Copper IUD</a:t>
            </a:r>
            <a:r>
              <a:rPr lang="en-US" sz="1000" smtClean="0">
                <a:latin typeface="Arial" pitchFamily="34" charset="0"/>
              </a:rPr>
              <a:t> </a:t>
            </a:r>
            <a:r>
              <a:rPr lang="en-US" sz="1000" i="1" smtClean="0">
                <a:latin typeface="Arial" pitchFamily="34" charset="0"/>
              </a:rPr>
              <a:t>,</a:t>
            </a:r>
            <a:r>
              <a:rPr lang="en-US" sz="1000" smtClean="0">
                <a:latin typeface="Arial" pitchFamily="34" charset="0"/>
              </a:rPr>
              <a:t> included with the course materials</a:t>
            </a:r>
            <a:r>
              <a:rPr lang="en-US" sz="1000" i="1" smtClean="0">
                <a:latin typeface="Arial" pitchFamily="34" charset="0"/>
              </a:rPr>
              <a:t>. </a:t>
            </a:r>
            <a:r>
              <a:rPr lang="en-US" sz="1000" smtClean="0">
                <a:latin typeface="Arial" pitchFamily="34" charset="0"/>
              </a:rPr>
              <a:t>Mention that they will have opportunities to practice with these checklists during the counseling activities later in the training.</a:t>
            </a:r>
            <a:endParaRPr lang="en-US" sz="1000" smtClean="0">
              <a:latin typeface="Arial" pitchFamily="34" charset="0"/>
              <a:cs typeface="Times New Roman" pitchFamily="18" charset="0"/>
            </a:endParaRPr>
          </a:p>
          <a:p>
            <a:pPr eaLnBrk="1" hangingPunct="1">
              <a:spcBef>
                <a:spcPct val="65000"/>
              </a:spcBef>
            </a:pPr>
            <a:r>
              <a:rPr lang="en-US" sz="900" b="1" smtClean="0">
                <a:latin typeface="Arial" pitchFamily="34" charset="0"/>
              </a:rPr>
              <a:t>Reference:</a:t>
            </a:r>
            <a:r>
              <a:rPr lang="en-US" sz="900" b="1" i="1" smtClean="0">
                <a:latin typeface="Arial" pitchFamily="34" charset="0"/>
              </a:rPr>
              <a:t> </a:t>
            </a:r>
          </a:p>
          <a:p>
            <a:pPr eaLnBrk="1" hangingPunct="1">
              <a:spcBef>
                <a:spcPct val="0"/>
              </a:spcBef>
            </a:pPr>
            <a:r>
              <a:rPr lang="en-US" sz="900" smtClean="0">
                <a:latin typeface="Arial" pitchFamily="34" charset="0"/>
              </a:rPr>
              <a:t>24. World Health Organization (WHO).</a:t>
            </a:r>
            <a:r>
              <a:rPr lang="en-US" sz="900" i="1" smtClean="0">
                <a:latin typeface="Arial" pitchFamily="34" charset="0"/>
              </a:rPr>
              <a:t> Selected practice recommendations for contraceptive use. Second Edition.</a:t>
            </a:r>
            <a:r>
              <a:rPr lang="en-US" sz="900" smtClean="0">
                <a:latin typeface="Arial" pitchFamily="34" charset="0"/>
              </a:rPr>
              <a:t> Geneva: WHO, 2004.</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9"/>
            <a:ext cx="2002464" cy="226903"/>
          </a:xfrm>
        </p:spPr>
        <p:txBody>
          <a:bodyPr/>
          <a:lstStyle>
            <a:lvl1pPr>
              <a:defRPr lang="en-US" smtClean="0">
                <a:solidFill>
                  <a:srgbClr val="FFFFFF"/>
                </a:solidFill>
              </a:defRPr>
            </a:lvl1pPr>
            <a:extLst/>
          </a:lstStyle>
          <a:p>
            <a:fld id="{08ED8D2C-09FE-463E-82E0-2FD111A4F618}" type="datetimeFigureOut">
              <a:rPr lang="en-US" smtClean="0"/>
              <a:pPr/>
              <a:t>12/6/2022</a:t>
            </a:fld>
            <a:endParaRPr lang="en-US"/>
          </a:p>
        </p:txBody>
      </p:sp>
      <p:sp>
        <p:nvSpPr>
          <p:cNvPr id="18" name="Footer Placeholder 17"/>
          <p:cNvSpPr>
            <a:spLocks noGrp="1"/>
          </p:cNvSpPr>
          <p:nvPr>
            <p:ph type="ftr" sz="quarter" idx="11"/>
          </p:nvPr>
        </p:nvSpPr>
        <p:spPr>
          <a:xfrm>
            <a:off x="2819400" y="6557947"/>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83E5E28-9CE8-4AFB-9C79-9464C9660BD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8ED8D2C-09FE-463E-82E0-2FD111A4F618}" type="datetimeFigureOut">
              <a:rPr lang="en-US" smtClean="0"/>
              <a:pPr/>
              <a:t>12/6/2022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83E5E28-9CE8-4AFB-9C79-9464C9660BD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1"/>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3"/>
            <a:ext cx="2002464" cy="226903"/>
          </a:xfrm>
        </p:spPr>
        <p:txBody>
          <a:bodyPr bIns="0" anchor="b"/>
          <a:lstStyle>
            <a:lvl1pPr>
              <a:defRPr>
                <a:solidFill>
                  <a:schemeClr val="tx2"/>
                </a:solidFill>
              </a:defRPr>
            </a:lvl1pPr>
            <a:extLst/>
          </a:lstStyle>
          <a:p>
            <a:fld id="{08ED8D2C-09FE-463E-82E0-2FD111A4F618}" type="datetimeFigureOut">
              <a:rPr lang="en-US" smtClean="0"/>
              <a:pPr/>
              <a:t>12/6/2022</a:t>
            </a:fld>
            <a:endParaRPr lang="en-US"/>
          </a:p>
        </p:txBody>
      </p:sp>
      <p:sp>
        <p:nvSpPr>
          <p:cNvPr id="5" name="Footer Placeholder 4"/>
          <p:cNvSpPr>
            <a:spLocks noGrp="1"/>
          </p:cNvSpPr>
          <p:nvPr>
            <p:ph type="ftr" sz="quarter" idx="11"/>
          </p:nvPr>
        </p:nvSpPr>
        <p:spPr>
          <a:xfrm>
            <a:off x="1735358" y="6556811"/>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783E5E28-9CE8-4AFB-9C79-9464C9660BD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1"/>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1"/>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8ED8D2C-09FE-463E-82E0-2FD111A4F618}" type="datetimeFigureOut">
              <a:rPr lang="en-US" smtClean="0"/>
              <a:pPr/>
              <a:t>12/6/2022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83E5E28-9CE8-4AFB-9C79-9464C9660BD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8ED8D2C-09FE-463E-82E0-2FD111A4F618}" type="datetimeFigureOut">
              <a:rPr lang="en-US" smtClean="0"/>
              <a:pPr/>
              <a:t>12/6/2022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83E5E28-9CE8-4AFB-9C79-9464C9660BD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8ED8D2C-09FE-463E-82E0-2FD111A4F618}" type="datetimeFigureOut">
              <a:rPr lang="en-US" smtClean="0"/>
              <a:pPr/>
              <a:t>12/6/2022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83E5E28-9CE8-4AFB-9C79-9464C9660BD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08ED8D2C-09FE-463E-82E0-2FD111A4F618}" type="datetimeFigureOut">
              <a:rPr lang="en-US" smtClean="0"/>
              <a:pPr/>
              <a:t>12/6/2022</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783E5E28-9CE8-4AFB-9C79-9464C9660BD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8ED8D2C-09FE-463E-82E0-2FD111A4F618}" type="datetimeFigureOut">
              <a:rPr lang="en-US" smtClean="0"/>
              <a:pPr/>
              <a:t>12/6/2022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83E5E28-9CE8-4AFB-9C79-9464C9660BD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72"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5"/>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08ED8D2C-09FE-463E-82E0-2FD111A4F618}" type="datetimeFigureOut">
              <a:rPr lang="en-US" smtClean="0"/>
              <a:pPr/>
              <a:t>12/6/2022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83E5E28-9CE8-4AFB-9C79-9464C9660BDF}" type="slidenum">
              <a:rPr lang="en-US" smtClean="0"/>
              <a:pPr/>
              <a:t>‹#›</a:t>
            </a:fld>
            <a:endParaRPr lang="en-US"/>
          </a:p>
        </p:txBody>
      </p:sp>
      <p:sp>
        <p:nvSpPr>
          <p:cNvPr id="10" name="Picture Placeholder 9"/>
          <p:cNvSpPr>
            <a:spLocks noGrp="1"/>
          </p:cNvSpPr>
          <p:nvPr>
            <p:ph type="pic" idx="1"/>
          </p:nvPr>
        </p:nvSpPr>
        <p:spPr>
          <a:xfrm>
            <a:off x="663682" y="1041003"/>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8ED8D2C-09FE-463E-82E0-2FD111A4F618}" type="datetimeFigureOut">
              <a:rPr lang="en-US" smtClean="0"/>
              <a:pPr/>
              <a:t>12/6/2022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83E5E28-9CE8-4AFB-9C79-9464C9660BD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6"/>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3"/>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9"/>
            <a:ext cx="2002464" cy="226903"/>
          </a:xfrm>
        </p:spPr>
        <p:txBody>
          <a:bodyPr/>
          <a:lstStyle>
            <a:extLst/>
          </a:lstStyle>
          <a:p>
            <a:fld id="{08ED8D2C-09FE-463E-82E0-2FD111A4F618}" type="datetimeFigureOut">
              <a:rPr lang="en-US" smtClean="0"/>
              <a:pPr/>
              <a:t>12/6/2022</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83E5E28-9CE8-4AFB-9C79-9464C9660BD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spect="1"/>
          </p:cNvSpPr>
          <p:nvPr userDrawn="1"/>
        </p:nvSpPr>
        <p:spPr>
          <a:xfrm>
            <a:off x="228601" y="239185"/>
            <a:ext cx="8793163" cy="6379633"/>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5" name="Straight Connector 4"/>
          <p:cNvCxnSpPr/>
          <p:nvPr/>
        </p:nvCxnSpPr>
        <p:spPr>
          <a:xfrm>
            <a:off x="1484313"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Picture 13"/>
          <p:cNvPicPr>
            <a:picLocks noChangeAspect="1"/>
          </p:cNvPicPr>
          <p:nvPr userDrawn="1"/>
        </p:nvPicPr>
        <p:blipFill>
          <a:blip r:embed="rId2"/>
          <a:srcRect/>
          <a:stretch>
            <a:fillRect/>
          </a:stretch>
        </p:blipFill>
        <p:spPr bwMode="auto">
          <a:xfrm>
            <a:off x="311151" y="391584"/>
            <a:ext cx="512763" cy="592667"/>
          </a:xfrm>
          <a:prstGeom prst="rect">
            <a:avLst/>
          </a:prstGeom>
          <a:noFill/>
          <a:ln w="9525">
            <a:noFill/>
            <a:miter lim="800000"/>
            <a:headEnd/>
            <a:tailEnd/>
          </a:ln>
        </p:spPr>
      </p:pic>
      <p:pic>
        <p:nvPicPr>
          <p:cNvPr id="7" name="Picture 14" descr="Family Planning-17"/>
          <p:cNvPicPr>
            <a:picLocks noGrp="1" noChangeAspect="1"/>
          </p:cNvPicPr>
          <p:nvPr isPhoto="1" userDrawn="1"/>
        </p:nvPicPr>
        <p:blipFill>
          <a:blip r:embed="rId3"/>
          <a:srcRect l="40343" t="27519" r="33900" b="59669"/>
          <a:stretch>
            <a:fillRect/>
          </a:stretch>
        </p:blipFill>
        <p:spPr bwMode="auto">
          <a:xfrm>
            <a:off x="8369300" y="391584"/>
            <a:ext cx="457200" cy="607483"/>
          </a:xfrm>
          <a:prstGeom prst="rect">
            <a:avLst/>
          </a:prstGeom>
          <a:solidFill>
            <a:schemeClr val="bg1"/>
          </a:solidFill>
          <a:ln w="9525">
            <a:noFill/>
            <a:miter lim="800000"/>
            <a:headEnd/>
            <a:tailEnd/>
          </a:ln>
        </p:spPr>
      </p:pic>
      <p:pic>
        <p:nvPicPr>
          <p:cNvPr id="8" name="Picture 15"/>
          <p:cNvPicPr>
            <a:picLocks noChangeAspect="1"/>
          </p:cNvPicPr>
          <p:nvPr userDrawn="1"/>
        </p:nvPicPr>
        <p:blipFill>
          <a:blip r:embed="rId4"/>
          <a:srcRect/>
          <a:stretch>
            <a:fillRect/>
          </a:stretch>
        </p:blipFill>
        <p:spPr bwMode="auto">
          <a:xfrm>
            <a:off x="4419600" y="391584"/>
            <a:ext cx="311150" cy="668867"/>
          </a:xfrm>
          <a:prstGeom prst="rect">
            <a:avLst/>
          </a:prstGeom>
          <a:noFill/>
          <a:ln w="9525">
            <a:noFill/>
            <a:miter lim="800000"/>
            <a:headEnd/>
            <a:tailEnd/>
          </a:ln>
        </p:spPr>
      </p:pic>
      <p:sp>
        <p:nvSpPr>
          <p:cNvPr id="9" name="Frame 8"/>
          <p:cNvSpPr/>
          <p:nvPr userDrawn="1"/>
        </p:nvSpPr>
        <p:spPr>
          <a:xfrm>
            <a:off x="-1588" y="-2116"/>
            <a:ext cx="9144001" cy="6858001"/>
          </a:xfrm>
          <a:prstGeom prst="frame">
            <a:avLst>
              <a:gd name="adj1" fmla="val 4396"/>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82149" y="3869635"/>
            <a:ext cx="6575895" cy="1388165"/>
          </a:xfrm>
        </p:spPr>
        <p:txBody>
          <a:bodyPr/>
          <a:lstStyle>
            <a:lvl1pPr marL="0" indent="0" algn="ct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10" name="Date Placeholder 3"/>
          <p:cNvSpPr>
            <a:spLocks noGrp="1"/>
          </p:cNvSpPr>
          <p:nvPr>
            <p:ph type="dt" sz="half" idx="10"/>
          </p:nvPr>
        </p:nvSpPr>
        <p:spPr/>
        <p:txBody>
          <a:bodyPr/>
          <a:lstStyle>
            <a:lvl1pPr>
              <a:defRPr>
                <a:solidFill>
                  <a:srgbClr val="FFFFFF"/>
                </a:solidFill>
              </a:defRPr>
            </a:lvl1pPr>
          </a:lstStyle>
          <a:p>
            <a:pPr>
              <a:defRPr/>
            </a:pPr>
            <a:fld id="{E04ABCA6-DF05-4C9D-9D78-2B9D1F29A739}" type="datetimeFigureOut">
              <a:rPr lang="en-IN"/>
              <a:pPr>
                <a:defRPr/>
              </a:pPr>
              <a:t>06-12-2022</a:t>
            </a:fld>
            <a:endParaRPr lang="en-IN"/>
          </a:p>
        </p:txBody>
      </p:sp>
      <p:sp>
        <p:nvSpPr>
          <p:cNvPr id="11" name="Footer Placeholder 4"/>
          <p:cNvSpPr>
            <a:spLocks noGrp="1"/>
          </p:cNvSpPr>
          <p:nvPr>
            <p:ph type="ftr" sz="quarter" idx="11"/>
          </p:nvPr>
        </p:nvSpPr>
        <p:spPr/>
        <p:txBody>
          <a:bodyPr/>
          <a:lstStyle>
            <a:lvl1pPr>
              <a:defRPr>
                <a:solidFill>
                  <a:srgbClr val="FFFFFF"/>
                </a:solidFill>
              </a:defRPr>
            </a:lvl1pPr>
          </a:lstStyle>
          <a:p>
            <a:pPr>
              <a:defRPr/>
            </a:pPr>
            <a:endParaRPr lang="en-IN"/>
          </a:p>
        </p:txBody>
      </p:sp>
      <p:sp>
        <p:nvSpPr>
          <p:cNvPr id="12" name="Slide Number Placeholder 5"/>
          <p:cNvSpPr>
            <a:spLocks noGrp="1"/>
          </p:cNvSpPr>
          <p:nvPr>
            <p:ph type="sldNum" sz="quarter" idx="12"/>
          </p:nvPr>
        </p:nvSpPr>
        <p:spPr/>
        <p:txBody>
          <a:bodyPr/>
          <a:lstStyle>
            <a:lvl1pPr>
              <a:defRPr>
                <a:solidFill>
                  <a:srgbClr val="FFFFFF"/>
                </a:solidFill>
              </a:defRPr>
            </a:lvl1pPr>
          </a:lstStyle>
          <a:p>
            <a:fld id="{DD118A94-8A88-4E41-B8CA-9F8F2CDE66EC}" type="slidenum">
              <a:rPr lang="en-IN" altLang="en-US"/>
              <a:pPr/>
              <a:t>‹#›</a:t>
            </a:fld>
            <a:endParaRPr lang="en-I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C135298-7D4B-4E0D-89F0-0025ED2441C9}" type="datetimeFigureOut">
              <a:rPr lang="en-IN"/>
              <a:pPr>
                <a:defRPr/>
              </a:pPr>
              <a:t>06-12-2022</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fld id="{FC9A3CAC-AA83-46C5-8B7B-AB92C3895304}" type="slidenum">
              <a:rPr lang="en-IN" altLang="en-US"/>
              <a:pPr/>
              <a:t>‹#›</a:t>
            </a:fld>
            <a:endParaRPr lang="en-I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1485900" y="4019551"/>
            <a:ext cx="6172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54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82446" y="4154521"/>
            <a:ext cx="6576822" cy="1363807"/>
          </a:xfrm>
        </p:spPr>
        <p:txBody>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0628CB8-059A-40C2-8B9E-052783E3D6F8}" type="datetimeFigureOut">
              <a:rPr lang="en-IN"/>
              <a:pPr>
                <a:defRPr/>
              </a:pPr>
              <a:t>06-12-2022</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fld id="{A616AD7E-DC21-4C71-8DD3-620569204FF6}" type="slidenum">
              <a:rPr lang="en-IN" altLang="en-US"/>
              <a:pPr/>
              <a:t>‹#›</a:t>
            </a:fld>
            <a:endParaRPr lang="en-I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fld id="{733BE81A-31A2-4277-850C-1966A5D84812}" type="datetimeFigureOut">
              <a:rPr lang="en-IN"/>
              <a:pPr>
                <a:defRPr/>
              </a:pPr>
              <a:t>06-12-2022</a:t>
            </a:fld>
            <a:endParaRPr lang="en-IN"/>
          </a:p>
        </p:txBody>
      </p:sp>
      <p:sp>
        <p:nvSpPr>
          <p:cNvPr id="6" name="Footer Placeholder 5"/>
          <p:cNvSpPr>
            <a:spLocks noGrp="1"/>
          </p:cNvSpPr>
          <p:nvPr>
            <p:ph type="ftr" sz="quarter" idx="11"/>
          </p:nvPr>
        </p:nvSpPr>
        <p:spPr/>
        <p:txBody>
          <a:bodyPr/>
          <a:lstStyle>
            <a:lvl1pPr>
              <a:defRPr/>
            </a:lvl1pPr>
          </a:lstStyle>
          <a:p>
            <a:pPr>
              <a:defRPr/>
            </a:pPr>
            <a:endParaRPr lang="en-IN"/>
          </a:p>
        </p:txBody>
      </p:sp>
      <p:sp>
        <p:nvSpPr>
          <p:cNvPr id="7" name="Slide Number Placeholder 6"/>
          <p:cNvSpPr>
            <a:spLocks noGrp="1"/>
          </p:cNvSpPr>
          <p:nvPr>
            <p:ph type="sldNum" sz="quarter" idx="12"/>
          </p:nvPr>
        </p:nvSpPr>
        <p:spPr/>
        <p:txBody>
          <a:bodyPr/>
          <a:lstStyle>
            <a:lvl1pPr>
              <a:defRPr/>
            </a:lvl1pPr>
          </a:lstStyle>
          <a:p>
            <a:fld id="{44FC6064-C609-4AD7-AC1C-4BD6733E20A4}" type="slidenum">
              <a:rPr lang="en-IN" altLang="en-US"/>
              <a:pPr/>
              <a:t>‹#›</a:t>
            </a:fld>
            <a:endParaRPr lang="en-I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01880" y="271932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lvl1pPr>
          </a:lstStyle>
          <a:p>
            <a:pPr>
              <a:defRPr/>
            </a:pPr>
            <a:fld id="{291358FD-D723-4791-A347-6190A603B81B}" type="datetimeFigureOut">
              <a:rPr lang="en-IN"/>
              <a:pPr>
                <a:defRPr/>
              </a:pPr>
              <a:t>06-12-2022</a:t>
            </a:fld>
            <a:endParaRPr lang="en-IN"/>
          </a:p>
        </p:txBody>
      </p:sp>
      <p:sp>
        <p:nvSpPr>
          <p:cNvPr id="8" name="Footer Placeholder 7"/>
          <p:cNvSpPr>
            <a:spLocks noGrp="1"/>
          </p:cNvSpPr>
          <p:nvPr>
            <p:ph type="ftr" sz="quarter" idx="11"/>
          </p:nvPr>
        </p:nvSpPr>
        <p:spPr/>
        <p:txBody>
          <a:bodyPr/>
          <a:lstStyle>
            <a:lvl1pPr>
              <a:defRPr/>
            </a:lvl1pPr>
          </a:lstStyle>
          <a:p>
            <a:pPr>
              <a:defRPr/>
            </a:pPr>
            <a:endParaRPr lang="en-IN"/>
          </a:p>
        </p:txBody>
      </p:sp>
      <p:sp>
        <p:nvSpPr>
          <p:cNvPr id="9" name="Slide Number Placeholder 8"/>
          <p:cNvSpPr>
            <a:spLocks noGrp="1"/>
          </p:cNvSpPr>
          <p:nvPr>
            <p:ph type="sldNum" sz="quarter" idx="12"/>
          </p:nvPr>
        </p:nvSpPr>
        <p:spPr/>
        <p:txBody>
          <a:bodyPr/>
          <a:lstStyle>
            <a:lvl1pPr>
              <a:defRPr/>
            </a:lvl1pPr>
          </a:lstStyle>
          <a:p>
            <a:fld id="{52D9D891-558C-4697-A783-10FF7EFEC734}" type="slidenum">
              <a:rPr lang="en-IN" altLang="en-US"/>
              <a:pPr/>
              <a:t>‹#›</a:t>
            </a:fld>
            <a:endParaRPr lang="en-I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fld id="{E61EF2A6-83B8-4253-B5D2-C8A57A61B87A}" type="datetimeFigureOut">
              <a:rPr lang="en-IN"/>
              <a:pPr>
                <a:defRPr/>
              </a:pPr>
              <a:t>06-12-2022</a:t>
            </a:fld>
            <a:endParaRPr lang="en-IN"/>
          </a:p>
        </p:txBody>
      </p:sp>
      <p:sp>
        <p:nvSpPr>
          <p:cNvPr id="4" name="Footer Placeholder 3"/>
          <p:cNvSpPr>
            <a:spLocks noGrp="1"/>
          </p:cNvSpPr>
          <p:nvPr>
            <p:ph type="ftr" sz="quarter" idx="11"/>
          </p:nvPr>
        </p:nvSpPr>
        <p:spPr/>
        <p:txBody>
          <a:bodyPr/>
          <a:lstStyle>
            <a:lvl1pPr>
              <a:defRPr/>
            </a:lvl1pPr>
          </a:lstStyle>
          <a:p>
            <a:pPr>
              <a:defRPr/>
            </a:pPr>
            <a:endParaRPr lang="en-IN"/>
          </a:p>
        </p:txBody>
      </p:sp>
      <p:sp>
        <p:nvSpPr>
          <p:cNvPr id="5" name="Slide Number Placeholder 4"/>
          <p:cNvSpPr>
            <a:spLocks noGrp="1"/>
          </p:cNvSpPr>
          <p:nvPr>
            <p:ph type="sldNum" sz="quarter" idx="12"/>
          </p:nvPr>
        </p:nvSpPr>
        <p:spPr/>
        <p:txBody>
          <a:bodyPr/>
          <a:lstStyle>
            <a:lvl1pPr>
              <a:defRPr/>
            </a:lvl1pPr>
          </a:lstStyle>
          <a:p>
            <a:fld id="{DFC70345-E858-4D6E-B14A-40E22F6BEC3C}" type="slidenum">
              <a:rPr lang="en-IN" altLang="en-US"/>
              <a:pPr/>
              <a:t>‹#›</a:t>
            </a:fld>
            <a:endParaRPr lang="en-I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CDB64113-D5AE-499A-8D7E-5DC03C404BE8}" type="datetimeFigureOut">
              <a:rPr lang="en-IN"/>
              <a:pPr>
                <a:defRPr/>
              </a:pPr>
              <a:t>06-12-2022</a:t>
            </a:fld>
            <a:endParaRPr lang="en-IN"/>
          </a:p>
        </p:txBody>
      </p:sp>
      <p:sp>
        <p:nvSpPr>
          <p:cNvPr id="3" name="Footer Placeholder 2"/>
          <p:cNvSpPr>
            <a:spLocks noGrp="1"/>
          </p:cNvSpPr>
          <p:nvPr>
            <p:ph type="ftr" sz="quarter" idx="11"/>
          </p:nvPr>
        </p:nvSpPr>
        <p:spPr/>
        <p:txBody>
          <a:bodyPr/>
          <a:lstStyle>
            <a:lvl1pPr>
              <a:defRPr/>
            </a:lvl1pPr>
          </a:lstStyle>
          <a:p>
            <a:pPr>
              <a:defRPr/>
            </a:pPr>
            <a:endParaRPr lang="en-IN"/>
          </a:p>
        </p:txBody>
      </p:sp>
      <p:sp>
        <p:nvSpPr>
          <p:cNvPr id="4" name="Slide Number Placeholder 3"/>
          <p:cNvSpPr>
            <a:spLocks noGrp="1"/>
          </p:cNvSpPr>
          <p:nvPr>
            <p:ph type="sldNum" sz="quarter" idx="12"/>
          </p:nvPr>
        </p:nvSpPr>
        <p:spPr/>
        <p:txBody>
          <a:bodyPr/>
          <a:lstStyle>
            <a:lvl1pPr>
              <a:defRPr/>
            </a:lvl1pPr>
          </a:lstStyle>
          <a:p>
            <a:fld id="{BA693700-07D3-4B60-A847-7733B2B6EDBB}" type="slidenum">
              <a:rPr lang="en-IN" altLang="en-US"/>
              <a:pPr/>
              <a:t>‹#›</a:t>
            </a:fld>
            <a:endParaRPr lang="en-I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7250" y="2834640"/>
            <a:ext cx="2948940" cy="3017520"/>
          </a:xfrm>
        </p:spPr>
        <p:txBody>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A035698D-993A-4D72-9CE0-3378A37728FE}" type="datetimeFigureOut">
              <a:rPr lang="en-IN"/>
              <a:pPr>
                <a:defRPr/>
              </a:pPr>
              <a:t>06-12-2022</a:t>
            </a:fld>
            <a:endParaRPr lang="en-IN"/>
          </a:p>
        </p:txBody>
      </p:sp>
      <p:sp>
        <p:nvSpPr>
          <p:cNvPr id="6" name="Footer Placeholder 5"/>
          <p:cNvSpPr>
            <a:spLocks noGrp="1"/>
          </p:cNvSpPr>
          <p:nvPr>
            <p:ph type="ftr" sz="quarter" idx="11"/>
          </p:nvPr>
        </p:nvSpPr>
        <p:spPr/>
        <p:txBody>
          <a:bodyPr/>
          <a:lstStyle>
            <a:lvl1pPr>
              <a:defRPr/>
            </a:lvl1pPr>
          </a:lstStyle>
          <a:p>
            <a:pPr>
              <a:defRPr/>
            </a:pPr>
            <a:endParaRPr lang="en-IN"/>
          </a:p>
        </p:txBody>
      </p:sp>
      <p:sp>
        <p:nvSpPr>
          <p:cNvPr id="7" name="Slide Number Placeholder 6"/>
          <p:cNvSpPr>
            <a:spLocks noGrp="1"/>
          </p:cNvSpPr>
          <p:nvPr>
            <p:ph type="sldNum" sz="quarter" idx="12"/>
          </p:nvPr>
        </p:nvSpPr>
        <p:spPr/>
        <p:txBody>
          <a:bodyPr/>
          <a:lstStyle>
            <a:lvl1pPr>
              <a:defRPr/>
            </a:lvl1pPr>
          </a:lstStyle>
          <a:p>
            <a:fld id="{944AE9F0-55BC-4EE6-B5A6-C7A0567788D7}" type="slidenum">
              <a:rPr lang="en-IN" altLang="en-US"/>
              <a:pPr/>
              <a:t>‹#›</a:t>
            </a:fld>
            <a:endParaRPr lang="en-I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059936" y="1069847"/>
            <a:ext cx="4574286" cy="4800600"/>
          </a:xfrm>
        </p:spPr>
        <p:txBody>
          <a:bodyPr lIns="274320" tIns="182880" rtlCol="0">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57250" y="2834640"/>
            <a:ext cx="2948940" cy="2880360"/>
          </a:xfrm>
        </p:spPr>
        <p:txBody>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C34F61F6-8065-48CD-BAA6-8851F6D2A0B3}" type="datetimeFigureOut">
              <a:rPr lang="en-IN"/>
              <a:pPr>
                <a:defRPr/>
              </a:pPr>
              <a:t>06-12-2022</a:t>
            </a:fld>
            <a:endParaRPr lang="en-IN"/>
          </a:p>
        </p:txBody>
      </p:sp>
      <p:sp>
        <p:nvSpPr>
          <p:cNvPr id="6" name="Footer Placeholder 5"/>
          <p:cNvSpPr>
            <a:spLocks noGrp="1"/>
          </p:cNvSpPr>
          <p:nvPr>
            <p:ph type="ftr" sz="quarter" idx="11"/>
          </p:nvPr>
        </p:nvSpPr>
        <p:spPr/>
        <p:txBody>
          <a:bodyPr/>
          <a:lstStyle>
            <a:lvl1pPr>
              <a:defRPr/>
            </a:lvl1pPr>
          </a:lstStyle>
          <a:p>
            <a:pPr>
              <a:defRPr/>
            </a:pPr>
            <a:endParaRPr lang="en-IN"/>
          </a:p>
        </p:txBody>
      </p:sp>
      <p:sp>
        <p:nvSpPr>
          <p:cNvPr id="7" name="Slide Number Placeholder 6"/>
          <p:cNvSpPr>
            <a:spLocks noGrp="1"/>
          </p:cNvSpPr>
          <p:nvPr>
            <p:ph type="sldNum" sz="quarter" idx="12"/>
          </p:nvPr>
        </p:nvSpPr>
        <p:spPr/>
        <p:txBody>
          <a:bodyPr/>
          <a:lstStyle>
            <a:lvl1pPr>
              <a:defRPr/>
            </a:lvl1pPr>
          </a:lstStyle>
          <a:p>
            <a:fld id="{C8528831-538F-47F0-ABA0-AE43EBA2EBD2}" type="slidenum">
              <a:rPr lang="en-IN" altLang="en-US"/>
              <a:pPr/>
              <a:t>‹#›</a:t>
            </a:fld>
            <a:endParaRPr lang="en-I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1C532382-3E64-4440-93EB-CC0F2C15B75F}" type="datetimeFigureOut">
              <a:rPr lang="en-IN"/>
              <a:pPr>
                <a:defRPr/>
              </a:pPr>
              <a:t>06-12-2022</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fld id="{78A63926-B8B8-4D96-89C3-50F67153FC86}" type="slidenum">
              <a:rPr lang="en-IN" altLang="en-US"/>
              <a:pPr/>
              <a:t>‹#›</a:t>
            </a:fld>
            <a:endParaRPr lang="en-I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7251" y="762000"/>
            <a:ext cx="5572125"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699CDEC-431E-40B2-8ECD-6AD81474A2C8}" type="datetimeFigureOut">
              <a:rPr lang="en-IN"/>
              <a:pPr>
                <a:defRPr/>
              </a:pPr>
              <a:t>06-12-2022</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fld id="{B5B71900-0E14-4D61-BC1F-3860C88E35EC}" type="slidenum">
              <a:rPr lang="en-IN" altLang="en-US"/>
              <a:pPr/>
              <a:t>‹#›</a:t>
            </a:fld>
            <a:endParaRPr lang="en-I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cxnSp>
        <p:nvCxnSpPr>
          <p:cNvPr id="4" name="Straight Connector 3"/>
          <p:cNvCxnSpPr/>
          <p:nvPr userDrawn="1"/>
        </p:nvCxnSpPr>
        <p:spPr>
          <a:xfrm>
            <a:off x="7813675" y="6326717"/>
            <a:ext cx="0" cy="3556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685800" y="304800"/>
            <a:ext cx="7620000" cy="838200"/>
          </a:xfrm>
        </p:spPr>
        <p:txBody>
          <a:bodyPr/>
          <a:lstStyle/>
          <a:p>
            <a:r>
              <a:rPr lang="en-US" smtClean="0"/>
              <a:t>Click to edit Master title style</a:t>
            </a:r>
            <a:endParaRPr lang="en-US" dirty="0"/>
          </a:p>
        </p:txBody>
      </p:sp>
      <p:sp>
        <p:nvSpPr>
          <p:cNvPr id="9" name="Content Placeholder 2"/>
          <p:cNvSpPr>
            <a:spLocks noGrp="1"/>
          </p:cNvSpPr>
          <p:nvPr>
            <p:ph idx="1"/>
          </p:nvPr>
        </p:nvSpPr>
        <p:spPr>
          <a:xfrm>
            <a:off x="685800" y="1600200"/>
            <a:ext cx="7620000" cy="4373563"/>
          </a:xfrm>
        </p:spPr>
        <p:txBody>
          <a:bodyPr/>
          <a:lstStyle>
            <a:lvl1pPr>
              <a:defRPr sz="1650">
                <a:latin typeface="Segoe"/>
              </a:defRPr>
            </a:lvl1pPr>
            <a:lvl2pPr>
              <a:defRPr>
                <a:latin typeface="Segoe"/>
              </a:defRPr>
            </a:lvl2pPr>
            <a:lvl3pPr>
              <a:defRPr>
                <a:latin typeface="Segoe"/>
              </a:defRPr>
            </a:lvl3pPr>
            <a:lvl4pPr>
              <a:defRPr>
                <a:latin typeface="Segoe"/>
              </a:defRPr>
            </a:lvl4pPr>
            <a:lvl5pPr>
              <a:defRPr>
                <a:latin typeface="Sego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2"/>
          <p:cNvSpPr>
            <a:spLocks noGrp="1"/>
          </p:cNvSpPr>
          <p:nvPr>
            <p:ph type="dt" sz="half" idx="10"/>
          </p:nvPr>
        </p:nvSpPr>
        <p:spPr/>
        <p:txBody>
          <a:bodyPr/>
          <a:lstStyle>
            <a:lvl1pPr>
              <a:defRPr>
                <a:solidFill>
                  <a:schemeClr val="bg1">
                    <a:lumMod val="65000"/>
                  </a:schemeClr>
                </a:solidFill>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023939" y="533400"/>
            <a:ext cx="7739062" cy="9906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033466" y="1676400"/>
            <a:ext cx="7729537" cy="4648200"/>
          </a:xfrm>
        </p:spPr>
        <p:txBody>
          <a:bodyPr rtlCol="0">
            <a:normAutofit/>
          </a:bodyPr>
          <a:lstStyle/>
          <a:p>
            <a:pPr lvl="0"/>
            <a:endParaRPr lang="en-US"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5.jpeg"/><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9"/>
            <a:ext cx="2002464" cy="226903"/>
          </a:xfrm>
          <a:prstGeom prst="rect">
            <a:avLst/>
          </a:prstGeom>
        </p:spPr>
        <p:txBody>
          <a:bodyPr vert="horz" tIns="0" bIns="0" anchor="b"/>
          <a:lstStyle>
            <a:lvl1pPr algn="l" eaLnBrk="1" latinLnBrk="0" hangingPunct="1">
              <a:defRPr kumimoji="0" sz="1000">
                <a:solidFill>
                  <a:schemeClr val="tx2"/>
                </a:solidFill>
              </a:defRPr>
            </a:lvl1pPr>
            <a:extLst/>
          </a:lstStyle>
          <a:p>
            <a:fld id="{08ED8D2C-09FE-463E-82E0-2FD111A4F618}" type="datetimeFigureOut">
              <a:rPr lang="en-US" smtClean="0"/>
              <a:pPr/>
              <a:t>12/6/2022</a:t>
            </a:fld>
            <a:endParaRPr lang="en-US"/>
          </a:p>
        </p:txBody>
      </p:sp>
      <p:sp>
        <p:nvSpPr>
          <p:cNvPr id="4" name="Footer Placeholder 3"/>
          <p:cNvSpPr>
            <a:spLocks noGrp="1"/>
          </p:cNvSpPr>
          <p:nvPr>
            <p:ph type="ftr" sz="quarter" idx="3"/>
          </p:nvPr>
        </p:nvSpPr>
        <p:spPr>
          <a:xfrm>
            <a:off x="457200" y="6557947"/>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83E5E28-9CE8-4AFB-9C79-9464C9660BD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57251" y="609600"/>
            <a:ext cx="7407275" cy="13567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857250" y="2057400"/>
            <a:ext cx="74041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57250" y="6223000"/>
            <a:ext cx="1746250" cy="366184"/>
          </a:xfrm>
          <a:prstGeom prst="rect">
            <a:avLst/>
          </a:prstGeom>
        </p:spPr>
        <p:txBody>
          <a:bodyPr vert="horz" lIns="91440" tIns="45720" rIns="91440" bIns="45720" rtlCol="0" anchor="ctr"/>
          <a:lstStyle>
            <a:lvl1pPr algn="l">
              <a:defRPr sz="900">
                <a:solidFill>
                  <a:schemeClr val="accent1"/>
                </a:solidFill>
              </a:defRPr>
            </a:lvl1pPr>
          </a:lstStyle>
          <a:p>
            <a:pPr>
              <a:defRPr/>
            </a:pPr>
            <a:fld id="{C7D4FEF6-F614-49C5-A2E1-83726C7E7F32}" type="datetimeFigureOut">
              <a:rPr lang="en-US"/>
              <a:pPr>
                <a:defRPr/>
              </a:pPr>
              <a:t>12/6/2022</a:t>
            </a:fld>
            <a:endParaRPr lang="en-US"/>
          </a:p>
        </p:txBody>
      </p:sp>
      <p:sp>
        <p:nvSpPr>
          <p:cNvPr id="5" name="Footer Placeholder 4"/>
          <p:cNvSpPr>
            <a:spLocks noGrp="1"/>
          </p:cNvSpPr>
          <p:nvPr>
            <p:ph type="ftr" sz="quarter" idx="3"/>
          </p:nvPr>
        </p:nvSpPr>
        <p:spPr>
          <a:xfrm>
            <a:off x="2962275" y="6223000"/>
            <a:ext cx="3538538" cy="366184"/>
          </a:xfrm>
          <a:prstGeom prst="rect">
            <a:avLst/>
          </a:prstGeom>
        </p:spPr>
        <p:txBody>
          <a:bodyPr vert="horz" lIns="91440" tIns="45720" rIns="91440" bIns="45720" rtlCol="0" anchor="ctr"/>
          <a:lstStyle>
            <a:lvl1pPr algn="ctr">
              <a:defRPr sz="900">
                <a:solidFill>
                  <a:schemeClr val="accent1"/>
                </a:solidFill>
              </a:defRPr>
            </a:lvl1pPr>
          </a:lstStyle>
          <a:p>
            <a:pPr>
              <a:defRPr/>
            </a:pPr>
            <a:endParaRPr lang="en-US"/>
          </a:p>
        </p:txBody>
      </p:sp>
      <p:sp>
        <p:nvSpPr>
          <p:cNvPr id="6" name="Slide Number Placeholder 5"/>
          <p:cNvSpPr>
            <a:spLocks noGrp="1"/>
          </p:cNvSpPr>
          <p:nvPr>
            <p:ph type="sldNum" sz="quarter" idx="4"/>
          </p:nvPr>
        </p:nvSpPr>
        <p:spPr>
          <a:xfrm>
            <a:off x="6997701" y="6223000"/>
            <a:ext cx="1279525" cy="366184"/>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fld id="{DF4386A4-2550-4F42-9FE1-01D418E5C559}" type="slidenum">
              <a:rPr lang="en-US" altLang="en-US"/>
              <a:pPr/>
              <a:t>‹#›</a:t>
            </a:fld>
            <a:endParaRPr lang="en-US" altLang="en-US"/>
          </a:p>
        </p:txBody>
      </p:sp>
      <p:sp>
        <p:nvSpPr>
          <p:cNvPr id="8" name="Rectangle 7"/>
          <p:cNvSpPr/>
          <p:nvPr userDrawn="1"/>
        </p:nvSpPr>
        <p:spPr>
          <a:xfrm>
            <a:off x="228600" y="279400"/>
            <a:ext cx="8686800" cy="6299200"/>
          </a:xfrm>
          <a:prstGeom prst="rect">
            <a:avLst/>
          </a:prstGeom>
          <a:solidFill>
            <a:schemeClr val="bg1"/>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32" name="Picture 8"/>
          <p:cNvPicPr>
            <a:picLocks noChangeAspect="1"/>
          </p:cNvPicPr>
          <p:nvPr userDrawn="1"/>
        </p:nvPicPr>
        <p:blipFill>
          <a:blip r:embed="rId15"/>
          <a:srcRect/>
          <a:stretch>
            <a:fillRect/>
          </a:stretch>
        </p:blipFill>
        <p:spPr bwMode="auto">
          <a:xfrm>
            <a:off x="-12700" y="-33867"/>
            <a:ext cx="511175" cy="592667"/>
          </a:xfrm>
          <a:prstGeom prst="rect">
            <a:avLst/>
          </a:prstGeom>
          <a:noFill/>
          <a:ln w="9525">
            <a:noFill/>
            <a:miter lim="800000"/>
            <a:headEnd/>
            <a:tailEnd/>
          </a:ln>
        </p:spPr>
      </p:pic>
      <p:pic>
        <p:nvPicPr>
          <p:cNvPr id="1033" name="Picture 9" descr="Family Planning-17"/>
          <p:cNvPicPr>
            <a:picLocks noGrp="1" noChangeAspect="1"/>
          </p:cNvPicPr>
          <p:nvPr isPhoto="1" userDrawn="1"/>
        </p:nvPicPr>
        <p:blipFill>
          <a:blip r:embed="rId16"/>
          <a:srcRect l="40343" t="27519" r="33900" b="59669"/>
          <a:stretch>
            <a:fillRect/>
          </a:stretch>
        </p:blipFill>
        <p:spPr bwMode="auto">
          <a:xfrm>
            <a:off x="8686800" y="-33866"/>
            <a:ext cx="457200" cy="607484"/>
          </a:xfrm>
          <a:prstGeom prst="rect">
            <a:avLst/>
          </a:prstGeom>
          <a:solidFill>
            <a:schemeClr val="bg1"/>
          </a:solidFill>
          <a:ln w="9525">
            <a:noFill/>
            <a:miter lim="800000"/>
            <a:headEnd/>
            <a:tailEnd/>
          </a:ln>
        </p:spPr>
      </p:pic>
      <p:pic>
        <p:nvPicPr>
          <p:cNvPr id="1034" name="Picture 10"/>
          <p:cNvPicPr>
            <a:picLocks noChangeAspect="1"/>
          </p:cNvPicPr>
          <p:nvPr userDrawn="1"/>
        </p:nvPicPr>
        <p:blipFill>
          <a:blip r:embed="rId17"/>
          <a:srcRect/>
          <a:stretch>
            <a:fillRect/>
          </a:stretch>
        </p:blipFill>
        <p:spPr bwMode="auto">
          <a:xfrm>
            <a:off x="4419600" y="-19050"/>
            <a:ext cx="311150" cy="66886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defTabSz="685800" rtl="0" eaLnBrk="0" fontAlgn="base" hangingPunct="0">
        <a:lnSpc>
          <a:spcPct val="90000"/>
        </a:lnSpc>
        <a:spcBef>
          <a:spcPct val="0"/>
        </a:spcBef>
        <a:spcAft>
          <a:spcPct val="0"/>
        </a:spcAft>
        <a:defRPr sz="3300" kern="1200">
          <a:solidFill>
            <a:schemeClr val="accent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accent1"/>
          </a:solidFill>
          <a:latin typeface="Franklin Gothic Demi" panose="020B0703020102020204" pitchFamily="34" charset="0"/>
        </a:defRPr>
      </a:lvl2pPr>
      <a:lvl3pPr algn="l" defTabSz="685800" rtl="0" eaLnBrk="0" fontAlgn="base" hangingPunct="0">
        <a:lnSpc>
          <a:spcPct val="90000"/>
        </a:lnSpc>
        <a:spcBef>
          <a:spcPct val="0"/>
        </a:spcBef>
        <a:spcAft>
          <a:spcPct val="0"/>
        </a:spcAft>
        <a:defRPr sz="3300">
          <a:solidFill>
            <a:schemeClr val="accent1"/>
          </a:solidFill>
          <a:latin typeface="Franklin Gothic Demi" panose="020B0703020102020204" pitchFamily="34" charset="0"/>
        </a:defRPr>
      </a:lvl3pPr>
      <a:lvl4pPr algn="l" defTabSz="685800" rtl="0" eaLnBrk="0" fontAlgn="base" hangingPunct="0">
        <a:lnSpc>
          <a:spcPct val="90000"/>
        </a:lnSpc>
        <a:spcBef>
          <a:spcPct val="0"/>
        </a:spcBef>
        <a:spcAft>
          <a:spcPct val="0"/>
        </a:spcAft>
        <a:defRPr sz="3300">
          <a:solidFill>
            <a:schemeClr val="accent1"/>
          </a:solidFill>
          <a:latin typeface="Franklin Gothic Demi" panose="020B0703020102020204" pitchFamily="34" charset="0"/>
        </a:defRPr>
      </a:lvl4pPr>
      <a:lvl5pPr algn="l" defTabSz="685800" rtl="0" eaLnBrk="0" fontAlgn="base" hangingPunct="0">
        <a:lnSpc>
          <a:spcPct val="90000"/>
        </a:lnSpc>
        <a:spcBef>
          <a:spcPct val="0"/>
        </a:spcBef>
        <a:spcAft>
          <a:spcPct val="0"/>
        </a:spcAft>
        <a:defRPr sz="3300">
          <a:solidFill>
            <a:schemeClr val="accent1"/>
          </a:solidFill>
          <a:latin typeface="Franklin Gothic Demi" panose="020B0703020102020204" pitchFamily="34" charset="0"/>
        </a:defRPr>
      </a:lvl5pPr>
      <a:lvl6pPr marL="457200" algn="l" defTabSz="685800" rtl="0" fontAlgn="base">
        <a:lnSpc>
          <a:spcPct val="90000"/>
        </a:lnSpc>
        <a:spcBef>
          <a:spcPct val="0"/>
        </a:spcBef>
        <a:spcAft>
          <a:spcPct val="0"/>
        </a:spcAft>
        <a:defRPr sz="3300">
          <a:solidFill>
            <a:schemeClr val="accent1"/>
          </a:solidFill>
          <a:latin typeface="Franklin Gothic Demi" panose="020B0703020102020204" pitchFamily="34" charset="0"/>
        </a:defRPr>
      </a:lvl6pPr>
      <a:lvl7pPr marL="914400" algn="l" defTabSz="685800" rtl="0" fontAlgn="base">
        <a:lnSpc>
          <a:spcPct val="90000"/>
        </a:lnSpc>
        <a:spcBef>
          <a:spcPct val="0"/>
        </a:spcBef>
        <a:spcAft>
          <a:spcPct val="0"/>
        </a:spcAft>
        <a:defRPr sz="3300">
          <a:solidFill>
            <a:schemeClr val="accent1"/>
          </a:solidFill>
          <a:latin typeface="Franklin Gothic Demi" panose="020B0703020102020204" pitchFamily="34" charset="0"/>
        </a:defRPr>
      </a:lvl7pPr>
      <a:lvl8pPr marL="1371600" algn="l" defTabSz="685800" rtl="0" fontAlgn="base">
        <a:lnSpc>
          <a:spcPct val="90000"/>
        </a:lnSpc>
        <a:spcBef>
          <a:spcPct val="0"/>
        </a:spcBef>
        <a:spcAft>
          <a:spcPct val="0"/>
        </a:spcAft>
        <a:defRPr sz="3300">
          <a:solidFill>
            <a:schemeClr val="accent1"/>
          </a:solidFill>
          <a:latin typeface="Franklin Gothic Demi" panose="020B0703020102020204" pitchFamily="34" charset="0"/>
        </a:defRPr>
      </a:lvl8pPr>
      <a:lvl9pPr marL="1828800" algn="l" defTabSz="685800" rtl="0" fontAlgn="base">
        <a:lnSpc>
          <a:spcPct val="90000"/>
        </a:lnSpc>
        <a:spcBef>
          <a:spcPct val="0"/>
        </a:spcBef>
        <a:spcAft>
          <a:spcPct val="0"/>
        </a:spcAft>
        <a:defRPr sz="3300">
          <a:solidFill>
            <a:schemeClr val="accent1"/>
          </a:solidFill>
          <a:latin typeface="Franklin Gothic Demi" panose="020B0703020102020204" pitchFamily="34" charset="0"/>
        </a:defRPr>
      </a:lvl9pPr>
    </p:titleStyle>
    <p:bodyStyle>
      <a:lvl1pPr marL="171450" indent="-136525" algn="l" defTabSz="685800" rtl="0" eaLnBrk="0" fontAlgn="base" hangingPunct="0">
        <a:lnSpc>
          <a:spcPct val="90000"/>
        </a:lnSpc>
        <a:spcBef>
          <a:spcPts val="1050"/>
        </a:spcBef>
        <a:spcAft>
          <a:spcPct val="0"/>
        </a:spcAft>
        <a:buClr>
          <a:schemeClr val="accent1"/>
        </a:buClr>
        <a:buSzPct val="80000"/>
        <a:buFont typeface="Corbel" pitchFamily="34" charset="0"/>
        <a:buChar char="•"/>
        <a:defRPr sz="1600" kern="1200">
          <a:solidFill>
            <a:schemeClr val="accent1"/>
          </a:solidFill>
          <a:latin typeface="+mn-lt"/>
          <a:ea typeface="+mn-ea"/>
          <a:cs typeface="+mn-cs"/>
        </a:defRPr>
      </a:lvl1pPr>
      <a:lvl2pPr marL="342900" indent="-136525" algn="l" defTabSz="685800" rtl="0" eaLnBrk="0" fontAlgn="base" hangingPunct="0">
        <a:lnSpc>
          <a:spcPct val="90000"/>
        </a:lnSpc>
        <a:spcBef>
          <a:spcPts val="150"/>
        </a:spcBef>
        <a:spcAft>
          <a:spcPts val="300"/>
        </a:spcAft>
        <a:buClr>
          <a:schemeClr val="accent1"/>
        </a:buClr>
        <a:buSzPct val="80000"/>
        <a:buFont typeface="Corbel" pitchFamily="34" charset="0"/>
        <a:buChar char="•"/>
        <a:defRPr sz="1500" kern="1200">
          <a:solidFill>
            <a:schemeClr val="accent1"/>
          </a:solidFill>
          <a:latin typeface="+mn-lt"/>
          <a:ea typeface="+mn-ea"/>
          <a:cs typeface="+mn-cs"/>
        </a:defRPr>
      </a:lvl2pPr>
      <a:lvl3pPr marL="547688" indent="-136525" algn="l" defTabSz="685800" rtl="0" eaLnBrk="0" fontAlgn="base" hangingPunct="0">
        <a:lnSpc>
          <a:spcPct val="90000"/>
        </a:lnSpc>
        <a:spcBef>
          <a:spcPts val="150"/>
        </a:spcBef>
        <a:spcAft>
          <a:spcPts val="300"/>
        </a:spcAft>
        <a:buClr>
          <a:schemeClr val="accent1"/>
        </a:buClr>
        <a:buSzPct val="80000"/>
        <a:buFont typeface="Corbel" pitchFamily="34" charset="0"/>
        <a:buChar char="•"/>
        <a:defRPr sz="1300" kern="1200">
          <a:solidFill>
            <a:schemeClr val="accent1"/>
          </a:solidFill>
          <a:latin typeface="+mn-lt"/>
          <a:ea typeface="+mn-ea"/>
          <a:cs typeface="+mn-cs"/>
        </a:defRPr>
      </a:lvl3pPr>
      <a:lvl4pPr marL="754063" indent="-136525" algn="l" defTabSz="685800" rtl="0" eaLnBrk="0" fontAlgn="base" hangingPunct="0">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4pPr>
      <a:lvl5pPr marL="958850" indent="-136525" algn="l" defTabSz="685800" rtl="0" eaLnBrk="0" fontAlgn="base" hangingPunct="0">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38600" y="142852"/>
            <a:ext cx="5105400" cy="2868168"/>
          </a:xfrm>
        </p:spPr>
        <p:txBody>
          <a:bodyPr/>
          <a:lstStyle/>
          <a:p>
            <a:r>
              <a:rPr lang="en-US" b="1" dirty="0" smtClean="0"/>
              <a:t>CONTRACEPTIVE METHODS </a:t>
            </a:r>
            <a:endParaRPr lang="en-US" b="1" dirty="0"/>
          </a:p>
        </p:txBody>
      </p:sp>
      <p:sp>
        <p:nvSpPr>
          <p:cNvPr id="3" name="Subtitle 2"/>
          <p:cNvSpPr>
            <a:spLocks noGrp="1"/>
          </p:cNvSpPr>
          <p:nvPr>
            <p:ph type="subTitle" idx="1"/>
          </p:nvPr>
        </p:nvSpPr>
        <p:spPr/>
        <p:txBody>
          <a:bodyPr>
            <a:normAutofit/>
          </a:bodyPr>
          <a:lstStyle/>
          <a:p>
            <a:r>
              <a:rPr lang="en-US" sz="3200" b="1" i="1" dirty="0" smtClean="0">
                <a:solidFill>
                  <a:srgbClr val="FFC000"/>
                </a:solidFill>
                <a:latin typeface="Blackadder ITC" pitchFamily="82" charset="0"/>
              </a:rPr>
              <a:t>Dr </a:t>
            </a:r>
            <a:r>
              <a:rPr lang="en-US" sz="3200" b="1" i="1" dirty="0" err="1" smtClean="0">
                <a:solidFill>
                  <a:srgbClr val="FFC000"/>
                </a:solidFill>
                <a:latin typeface="Blackadder ITC" pitchFamily="82" charset="0"/>
              </a:rPr>
              <a:t>Gauri</a:t>
            </a:r>
            <a:r>
              <a:rPr lang="en-US" sz="3200" b="1" i="1" dirty="0" smtClean="0">
                <a:solidFill>
                  <a:srgbClr val="FFC000"/>
                </a:solidFill>
                <a:latin typeface="Blackadder ITC" pitchFamily="82" charset="0"/>
              </a:rPr>
              <a:t> </a:t>
            </a:r>
            <a:endParaRPr lang="en-US" sz="3200" b="1" i="1" dirty="0">
              <a:solidFill>
                <a:srgbClr val="FFC000"/>
              </a:solidFill>
              <a:latin typeface="Blackadder ITC" pitchFamily="82" charset="0"/>
            </a:endParaRPr>
          </a:p>
        </p:txBody>
      </p:sp>
      <p:pic>
        <p:nvPicPr>
          <p:cNvPr id="4" name="Picture 4" descr="C:\Users\GAURI SARSWAT\Desktop\contraception-methods-collection_23-2148660090.jpg"/>
          <p:cNvPicPr>
            <a:picLocks noGrp="1" noChangeAspect="1" noChangeArrowheads="1"/>
          </p:cNvPicPr>
          <p:nvPr>
            <p:ph sz="half" idx="2"/>
          </p:nvPr>
        </p:nvPicPr>
        <p:blipFill>
          <a:blip r:embed="rId2"/>
          <a:stretch>
            <a:fillRect/>
          </a:stretch>
        </p:blipFill>
        <p:spPr bwMode="auto">
          <a:xfrm>
            <a:off x="0" y="0"/>
            <a:ext cx="4929190"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177801"/>
            <a:ext cx="8229600" cy="1303867"/>
          </a:xfrm>
        </p:spPr>
        <p:txBody>
          <a:bodyPr/>
          <a:lstStyle/>
          <a:p>
            <a:pPr algn="ctr" eaLnBrk="1" hangingPunct="1"/>
            <a:r>
              <a:rPr lang="en-US" altLang="en-US" sz="3600" smtClean="0">
                <a:solidFill>
                  <a:schemeClr val="tx1"/>
                </a:solidFill>
                <a:cs typeface="Times New Roman" pitchFamily="18" charset="0"/>
              </a:rPr>
              <a:t>India’s Contribution to World Population</a:t>
            </a:r>
            <a:endParaRPr lang="en-IN" altLang="en-US" sz="3600" smtClean="0">
              <a:solidFill>
                <a:schemeClr val="tx1"/>
              </a:solidFill>
              <a:cs typeface="Times New Roman" pitchFamily="18" charset="0"/>
            </a:endParaRPr>
          </a:p>
        </p:txBody>
      </p:sp>
      <p:graphicFrame>
        <p:nvGraphicFramePr>
          <p:cNvPr id="18435" name="Object 102"/>
          <p:cNvGraphicFramePr>
            <a:graphicFrameLocks noGrp="1"/>
          </p:cNvGraphicFramePr>
          <p:nvPr>
            <p:ph idx="1"/>
          </p:nvPr>
        </p:nvGraphicFramePr>
        <p:xfrm>
          <a:off x="1752600" y="1766888"/>
          <a:ext cx="5197475" cy="4049712"/>
        </p:xfrm>
        <a:graphic>
          <a:graphicData uri="http://schemas.openxmlformats.org/presentationml/2006/ole">
            <p:oleObj spid="_x0000_s2050" r:id="rId3" imgW="6767146" imgH="5273497" progId="Excel.Sheet.8">
              <p:embed/>
            </p:oleObj>
          </a:graphicData>
        </a:graphic>
      </p:graphicFrame>
      <p:pic>
        <p:nvPicPr>
          <p:cNvPr id="18436" name="Picture 4" descr="http://www.graphicsfuel.com/wp-content/uploads/2011/04/world-globe03-512x512.png"/>
          <p:cNvPicPr>
            <a:picLocks noChangeAspect="1" noChangeArrowheads="1"/>
          </p:cNvPicPr>
          <p:nvPr/>
        </p:nvPicPr>
        <p:blipFill>
          <a:blip r:embed="rId4"/>
          <a:srcRect/>
          <a:stretch>
            <a:fillRect/>
          </a:stretch>
        </p:blipFill>
        <p:spPr bwMode="auto">
          <a:xfrm>
            <a:off x="3325813" y="2209800"/>
            <a:ext cx="2051050" cy="2743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305493" y="-28575"/>
          <a:ext cx="9468543"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28675" name="TextBox 2"/>
          <p:cNvSpPr txBox="1">
            <a:spLocks noChangeArrowheads="1"/>
          </p:cNvSpPr>
          <p:nvPr/>
        </p:nvSpPr>
        <p:spPr bwMode="auto">
          <a:xfrm>
            <a:off x="7380288" y="6487586"/>
            <a:ext cx="1782762" cy="276999"/>
          </a:xfrm>
          <a:prstGeom prst="rect">
            <a:avLst/>
          </a:prstGeom>
          <a:noFill/>
          <a:ln>
            <a:noFill/>
          </a:ln>
          <a:extLst/>
        </p:spPr>
        <p:txBody>
          <a:bodyPr>
            <a:spAutoFit/>
          </a:bodyPr>
          <a:lstStyle>
            <a:lvl1pPr>
              <a:spcBef>
                <a:spcPct val="20000"/>
              </a:spcBef>
              <a:buFont typeface="Arial" panose="020B0604020202020204" pitchFamily="34" charset="0"/>
              <a:buChar char="•"/>
              <a:defRPr sz="2400">
                <a:solidFill>
                  <a:srgbClr val="7F7F7F"/>
                </a:solidFill>
                <a:latin typeface="Trebuchet MS" panose="020B0603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Trebuchet MS" panose="020B0603020202020204" pitchFamily="34" charset="0"/>
              </a:defRPr>
            </a:lvl2pPr>
            <a:lvl3pPr marL="1143000" indent="-228600">
              <a:spcBef>
                <a:spcPct val="20000"/>
              </a:spcBef>
              <a:buFont typeface="Arial" panose="020B0604020202020204" pitchFamily="34" charset="0"/>
              <a:buChar char="•"/>
              <a:defRPr sz="1600">
                <a:solidFill>
                  <a:srgbClr val="7F7F7F"/>
                </a:solidFill>
                <a:latin typeface="Trebuchet MS" panose="020B0603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Trebuchet MS" panose="020B0603020202020204" pitchFamily="34" charset="0"/>
              </a:defRPr>
            </a:lvl4pPr>
            <a:lvl5pPr marL="2057400" indent="-228600">
              <a:spcBef>
                <a:spcPct val="20000"/>
              </a:spcBef>
              <a:buFont typeface="Arial" panose="020B0604020202020204" pitchFamily="34" charset="0"/>
              <a:buChar char="•"/>
              <a:defRPr sz="1600">
                <a:solidFill>
                  <a:srgbClr val="7F7F7F"/>
                </a:solidFill>
                <a:latin typeface="Trebuchet MS" panose="020B0603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Trebuchet MS" panose="020B0603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Trebuchet MS" panose="020B0603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Trebuchet MS" panose="020B0603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Trebuchet MS" panose="020B0603020202020204" pitchFamily="34" charset="0"/>
              </a:defRPr>
            </a:lvl9pPr>
          </a:lstStyle>
          <a:p>
            <a:pPr eaLnBrk="1" hangingPunct="1">
              <a:spcBef>
                <a:spcPct val="0"/>
              </a:spcBef>
              <a:buFontTx/>
              <a:buNone/>
              <a:defRPr/>
            </a:pPr>
            <a:r>
              <a:rPr lang="en-US" altLang="en-US" sz="1200" b="1" i="1" smtClean="0">
                <a:solidFill>
                  <a:schemeClr val="tx1"/>
                </a:solidFill>
                <a:latin typeface="+mj-lt"/>
              </a:rPr>
              <a:t>Source: Census 2011</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29190" y="1143000"/>
            <a:ext cx="4214810" cy="2928942"/>
          </a:xfrm>
        </p:spPr>
        <p:txBody>
          <a:bodyPr>
            <a:normAutofit/>
          </a:bodyPr>
          <a:lstStyle/>
          <a:p>
            <a:r>
              <a:rPr lang="en-IN" sz="2000" cap="none" dirty="0" smtClean="0">
                <a:solidFill>
                  <a:srgbClr val="FF0000"/>
                </a:solidFill>
                <a:latin typeface="Californian FB" pitchFamily="18" charset="0"/>
              </a:rPr>
              <a:t>The practice of controlling the number of children one has and the intervals between their births, particularly by means of contraception or voluntary sterilization </a:t>
            </a:r>
            <a:r>
              <a:rPr lang="en-US" sz="2000" dirty="0" smtClean="0">
                <a:solidFill>
                  <a:srgbClr val="FF0000"/>
                </a:solidFill>
                <a:latin typeface="Californian FB" pitchFamily="18" charset="0"/>
              </a:rPr>
              <a:t/>
            </a:r>
            <a:br>
              <a:rPr lang="en-US" sz="2000" dirty="0" smtClean="0">
                <a:solidFill>
                  <a:srgbClr val="FF0000"/>
                </a:solidFill>
                <a:latin typeface="Californian FB" pitchFamily="18" charset="0"/>
              </a:rPr>
            </a:br>
            <a:endParaRPr lang="en-US" sz="2000" dirty="0">
              <a:solidFill>
                <a:srgbClr val="FF0000"/>
              </a:solidFill>
              <a:latin typeface="Californian FB" pitchFamily="18" charset="0"/>
            </a:endParaRPr>
          </a:p>
        </p:txBody>
      </p:sp>
      <p:sp>
        <p:nvSpPr>
          <p:cNvPr id="3" name="Content Placeholder 2"/>
          <p:cNvSpPr>
            <a:spLocks noGrp="1"/>
          </p:cNvSpPr>
          <p:nvPr>
            <p:ph type="body" sz="half" idx="2"/>
          </p:nvPr>
        </p:nvSpPr>
        <p:spPr>
          <a:xfrm>
            <a:off x="5389098" y="4500569"/>
            <a:ext cx="3429000" cy="703305"/>
          </a:xfrm>
        </p:spPr>
        <p:txBody>
          <a:bodyPr/>
          <a:lstStyle/>
          <a:p>
            <a:endParaRPr lang="en-US" dirty="0"/>
          </a:p>
        </p:txBody>
      </p:sp>
      <p:pic>
        <p:nvPicPr>
          <p:cNvPr id="35842" name="Picture 2"/>
          <p:cNvPicPr>
            <a:picLocks noGrp="1" noChangeAspect="1" noChangeArrowheads="1"/>
          </p:cNvPicPr>
          <p:nvPr>
            <p:ph type="pic" idx="1"/>
          </p:nvPr>
        </p:nvPicPr>
        <p:blipFill>
          <a:blip r:embed="rId2"/>
          <a:srcRect l="21989" r="21989"/>
          <a:stretch>
            <a:fillRect/>
          </a:stretch>
        </p:blipFill>
        <p:spPr bwMode="auto">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143504" y="785794"/>
            <a:ext cx="2948940" cy="1737360"/>
          </a:xfrm>
        </p:spPr>
        <p:txBody>
          <a:bodyPr>
            <a:normAutofit/>
          </a:bodyPr>
          <a:lstStyle/>
          <a:p>
            <a:r>
              <a:rPr lang="en-IN" dirty="0" smtClean="0"/>
              <a:t>Definition </a:t>
            </a:r>
            <a:br>
              <a:rPr lang="en-IN" dirty="0" smtClean="0"/>
            </a:br>
            <a:endParaRPr lang="en-US" dirty="0"/>
          </a:p>
        </p:txBody>
      </p:sp>
      <p:sp>
        <p:nvSpPr>
          <p:cNvPr id="3" name="Content Placeholder 2"/>
          <p:cNvSpPr>
            <a:spLocks noGrp="1"/>
          </p:cNvSpPr>
          <p:nvPr>
            <p:ph idx="1"/>
          </p:nvPr>
        </p:nvSpPr>
        <p:spPr>
          <a:xfrm>
            <a:off x="4929190" y="2571744"/>
            <a:ext cx="3909060" cy="3786214"/>
          </a:xfrm>
        </p:spPr>
        <p:txBody>
          <a:bodyPr/>
          <a:lstStyle/>
          <a:p>
            <a:pPr>
              <a:buNone/>
            </a:pPr>
            <a:r>
              <a:rPr lang="en-IN" b="1" dirty="0" smtClean="0">
                <a:solidFill>
                  <a:srgbClr val="FF0000"/>
                </a:solidFill>
                <a:latin typeface="Bell MT" pitchFamily="18" charset="0"/>
              </a:rPr>
              <a:t>Mechanism  which are intended to reduce likelihood of fertilization of an ovum by a spermatozoon </a:t>
            </a:r>
          </a:p>
          <a:p>
            <a:pPr>
              <a:buNone/>
            </a:pPr>
            <a:endParaRPr lang="en-US" dirty="0"/>
          </a:p>
        </p:txBody>
      </p:sp>
      <p:sp>
        <p:nvSpPr>
          <p:cNvPr id="7" name="Text Placeholder 6"/>
          <p:cNvSpPr>
            <a:spLocks noGrp="1"/>
          </p:cNvSpPr>
          <p:nvPr>
            <p:ph type="body" sz="half" idx="2"/>
          </p:nvPr>
        </p:nvSpPr>
        <p:spPr/>
        <p:txBody>
          <a:bodyPr/>
          <a:lstStyle/>
          <a:p>
            <a:endParaRPr lang="en-US" dirty="0"/>
          </a:p>
        </p:txBody>
      </p:sp>
      <p:pic>
        <p:nvPicPr>
          <p:cNvPr id="5" name="Picture 4" descr="BC"/>
          <p:cNvPicPr>
            <a:picLocks noChangeAspect="1" noChangeArrowheads="1"/>
          </p:cNvPicPr>
          <p:nvPr/>
        </p:nvPicPr>
        <p:blipFill>
          <a:blip r:embed="rId3"/>
          <a:srcRect/>
          <a:stretch>
            <a:fillRect/>
          </a:stretch>
        </p:blipFill>
        <p:spPr bwMode="auto">
          <a:xfrm>
            <a:off x="285720" y="1071546"/>
            <a:ext cx="4500594" cy="5143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pPr>
              <a:buNone/>
            </a:pPr>
            <a:r>
              <a:rPr lang="en-IN" dirty="0" smtClean="0"/>
              <a:t>  </a:t>
            </a:r>
            <a:r>
              <a:rPr lang="en-IN" b="1" dirty="0" smtClean="0">
                <a:solidFill>
                  <a:srgbClr val="C00000"/>
                </a:solidFill>
              </a:rPr>
              <a:t>What is Conventional Contraceptives ?</a:t>
            </a:r>
          </a:p>
          <a:p>
            <a:pPr>
              <a:buNone/>
            </a:pPr>
            <a:r>
              <a:rPr lang="en-IN" dirty="0" smtClean="0"/>
              <a:t>       Methods that require action at the time of sexual intercourse </a:t>
            </a:r>
            <a:r>
              <a:rPr lang="en-IN" dirty="0" err="1" smtClean="0"/>
              <a:t>eg</a:t>
            </a:r>
            <a:r>
              <a:rPr lang="en-IN" dirty="0" smtClean="0"/>
              <a:t>. </a:t>
            </a:r>
            <a:r>
              <a:rPr lang="en-IN" dirty="0" err="1" smtClean="0"/>
              <a:t>condoms,spermicides</a:t>
            </a:r>
            <a:r>
              <a:rPr lang="en-IN" dirty="0" smtClean="0"/>
              <a:t> etc.... </a:t>
            </a:r>
          </a:p>
          <a:p>
            <a:pPr>
              <a:buNone/>
            </a:pPr>
            <a:endParaRPr lang="en-IN" dirty="0" smtClean="0"/>
          </a:p>
          <a:p>
            <a:pPr>
              <a:buNone/>
            </a:pPr>
            <a:endParaRPr lang="en-IN" dirty="0" smtClean="0"/>
          </a:p>
          <a:p>
            <a:pPr>
              <a:buNone/>
            </a:pPr>
            <a:r>
              <a:rPr lang="en-IN" b="1" dirty="0" smtClean="0">
                <a:solidFill>
                  <a:srgbClr val="C00000"/>
                </a:solidFill>
              </a:rPr>
              <a:t>Cafeteria choice ? </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320040"/>
            <a:ext cx="7410480" cy="608630"/>
          </a:xfrm>
        </p:spPr>
        <p:txBody>
          <a:bodyPr>
            <a:normAutofit/>
          </a:bodyPr>
          <a:lstStyle/>
          <a:p>
            <a:r>
              <a:rPr lang="en-US" sz="3200" dirty="0" err="1" smtClean="0"/>
              <a:t>Criterias</a:t>
            </a:r>
            <a:r>
              <a:rPr lang="en-US" sz="3200" dirty="0" smtClean="0"/>
              <a:t> for Ideal Contraceptive</a:t>
            </a:r>
            <a:endParaRPr lang="en-US" sz="3200" dirty="0"/>
          </a:p>
        </p:txBody>
      </p:sp>
      <p:sp>
        <p:nvSpPr>
          <p:cNvPr id="3" name="Content Placeholder 2"/>
          <p:cNvSpPr>
            <a:spLocks noGrp="1"/>
          </p:cNvSpPr>
          <p:nvPr>
            <p:ph idx="1"/>
          </p:nvPr>
        </p:nvSpPr>
        <p:spPr/>
        <p:txBody>
          <a:bodyPr/>
          <a:lstStyle/>
          <a:p>
            <a:r>
              <a:rPr lang="en-US" dirty="0" smtClean="0"/>
              <a:t>Safe</a:t>
            </a:r>
          </a:p>
          <a:p>
            <a:r>
              <a:rPr lang="en-US" dirty="0" smtClean="0"/>
              <a:t>Effective </a:t>
            </a:r>
          </a:p>
          <a:p>
            <a:r>
              <a:rPr lang="en-US" dirty="0" smtClean="0"/>
              <a:t>Acceptable</a:t>
            </a:r>
          </a:p>
          <a:p>
            <a:r>
              <a:rPr lang="en-US" dirty="0" smtClean="0"/>
              <a:t>Inexpensive</a:t>
            </a:r>
          </a:p>
          <a:p>
            <a:r>
              <a:rPr lang="en-US" dirty="0" smtClean="0"/>
              <a:t>Reversible</a:t>
            </a:r>
          </a:p>
          <a:p>
            <a:r>
              <a:rPr lang="en-US" dirty="0" smtClean="0"/>
              <a:t>Simple to administer</a:t>
            </a:r>
          </a:p>
          <a:p>
            <a:r>
              <a:rPr lang="en-US" dirty="0" smtClean="0"/>
              <a:t>Independent of coitus </a:t>
            </a:r>
          </a:p>
          <a:p>
            <a:r>
              <a:rPr lang="en-US" dirty="0" smtClean="0"/>
              <a:t>Long lasting enough to obviate frequent administration </a:t>
            </a:r>
          </a:p>
          <a:p>
            <a:r>
              <a:rPr lang="en-US" dirty="0" smtClean="0"/>
              <a:t>Requires little or no medical supervision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 A. Spacing Methods </a:t>
            </a:r>
          </a:p>
          <a:p>
            <a:pPr>
              <a:buNone/>
            </a:pPr>
            <a:r>
              <a:rPr lang="en-US" dirty="0" smtClean="0"/>
              <a:t> B. Terminal Methods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Spacing methods     terminal methods </a:t>
            </a:r>
            <a:endParaRPr lang="en-US" sz="2800" dirty="0"/>
          </a:p>
        </p:txBody>
      </p:sp>
      <p:sp>
        <p:nvSpPr>
          <p:cNvPr id="3" name="Content Placeholder 2"/>
          <p:cNvSpPr>
            <a:spLocks noGrp="1"/>
          </p:cNvSpPr>
          <p:nvPr>
            <p:ph sz="half" idx="1"/>
          </p:nvPr>
        </p:nvSpPr>
        <p:spPr>
          <a:xfrm>
            <a:off x="214282" y="1643050"/>
            <a:ext cx="3806160" cy="4525963"/>
          </a:xfrm>
        </p:spPr>
        <p:txBody>
          <a:bodyPr>
            <a:normAutofit/>
          </a:bodyPr>
          <a:lstStyle/>
          <a:p>
            <a:pPr marL="571500" indent="-571500">
              <a:buFont typeface="+mj-lt"/>
              <a:buAutoNum type="romanLcPeriod"/>
            </a:pPr>
            <a:r>
              <a:rPr lang="en-US" dirty="0" smtClean="0"/>
              <a:t>Barrier methods </a:t>
            </a:r>
          </a:p>
          <a:p>
            <a:pPr marL="571500" indent="-571500">
              <a:buFont typeface="+mj-lt"/>
              <a:buAutoNum type="romanLcPeriod"/>
            </a:pPr>
            <a:r>
              <a:rPr lang="en-US" dirty="0" smtClean="0"/>
              <a:t>Intrauterine contraceptive devices </a:t>
            </a:r>
          </a:p>
          <a:p>
            <a:pPr marL="571500" indent="-571500">
              <a:buFont typeface="+mj-lt"/>
              <a:buAutoNum type="romanLcPeriod"/>
            </a:pPr>
            <a:r>
              <a:rPr lang="en-US" dirty="0" smtClean="0"/>
              <a:t>Hormonal methods </a:t>
            </a:r>
          </a:p>
          <a:p>
            <a:pPr marL="571500" indent="-571500">
              <a:buFont typeface="+mj-lt"/>
              <a:buAutoNum type="romanLcPeriod"/>
            </a:pPr>
            <a:r>
              <a:rPr lang="en-US" dirty="0" smtClean="0"/>
              <a:t>Post </a:t>
            </a:r>
            <a:r>
              <a:rPr lang="en-US" dirty="0" err="1" smtClean="0"/>
              <a:t>conceptional</a:t>
            </a:r>
            <a:r>
              <a:rPr lang="en-US" dirty="0" smtClean="0"/>
              <a:t> methods </a:t>
            </a:r>
          </a:p>
          <a:p>
            <a:pPr marL="571500" indent="-571500">
              <a:buFont typeface="+mj-lt"/>
              <a:buAutoNum type="romanLcPeriod"/>
            </a:pPr>
            <a:r>
              <a:rPr lang="en-US" dirty="0" smtClean="0"/>
              <a:t>Miscellaneous </a:t>
            </a:r>
            <a:endParaRPr lang="en-US" dirty="0"/>
          </a:p>
        </p:txBody>
      </p:sp>
      <p:sp>
        <p:nvSpPr>
          <p:cNvPr id="5" name="Content Placeholder 4"/>
          <p:cNvSpPr>
            <a:spLocks noGrp="1"/>
          </p:cNvSpPr>
          <p:nvPr>
            <p:ph sz="half" idx="2"/>
          </p:nvPr>
        </p:nvSpPr>
        <p:spPr>
          <a:xfrm>
            <a:off x="4000496" y="1600201"/>
            <a:ext cx="4071966" cy="4525963"/>
          </a:xfrm>
        </p:spPr>
        <p:txBody>
          <a:bodyPr>
            <a:normAutofit/>
          </a:bodyPr>
          <a:lstStyle/>
          <a:p>
            <a:pPr marL="571500" indent="-571500">
              <a:buFont typeface="+mj-lt"/>
              <a:buAutoNum type="romanLcPeriod"/>
            </a:pPr>
            <a:r>
              <a:rPr lang="en-US" dirty="0" smtClean="0"/>
              <a:t>Male sterilization (Vasectomy )</a:t>
            </a:r>
          </a:p>
          <a:p>
            <a:pPr marL="571500" indent="-571500">
              <a:buFont typeface="+mj-lt"/>
              <a:buAutoNum type="romanLcPeriod"/>
            </a:pPr>
            <a:r>
              <a:rPr lang="en-US" dirty="0" smtClean="0"/>
              <a:t>Female sterilization(</a:t>
            </a:r>
            <a:r>
              <a:rPr lang="en-US" dirty="0" err="1" smtClean="0"/>
              <a:t>Tubectomy</a:t>
            </a:r>
            <a:r>
              <a:rPr lang="en-US" dirty="0" smtClean="0"/>
              <a:t> )</a:t>
            </a:r>
          </a:p>
          <a:p>
            <a:pPr marL="571500" indent="-571500">
              <a:buNone/>
            </a:pPr>
            <a:r>
              <a:rPr lang="en-US" dirty="0" smtClean="0"/>
              <a:t>      </a:t>
            </a:r>
            <a:r>
              <a:rPr lang="en-US" dirty="0" err="1" smtClean="0">
                <a:solidFill>
                  <a:srgbClr val="C00000"/>
                </a:solidFill>
              </a:rPr>
              <a:t>I.Laparoscopy</a:t>
            </a:r>
            <a:r>
              <a:rPr lang="en-US" dirty="0" smtClean="0">
                <a:solidFill>
                  <a:srgbClr val="C00000"/>
                </a:solidFill>
              </a:rPr>
              <a:t> </a:t>
            </a:r>
          </a:p>
          <a:p>
            <a:pPr marL="571500" indent="-571500">
              <a:buNone/>
            </a:pPr>
            <a:r>
              <a:rPr lang="en-US" dirty="0" smtClean="0">
                <a:solidFill>
                  <a:srgbClr val="C00000"/>
                </a:solidFill>
              </a:rPr>
              <a:t>      II. </a:t>
            </a:r>
            <a:r>
              <a:rPr lang="en-US" dirty="0" err="1" smtClean="0">
                <a:solidFill>
                  <a:srgbClr val="C00000"/>
                </a:solidFill>
              </a:rPr>
              <a:t>Minilap</a:t>
            </a:r>
            <a:r>
              <a:rPr lang="en-US" dirty="0" smtClean="0">
                <a:solidFill>
                  <a:srgbClr val="C00000"/>
                </a:solidFill>
              </a:rPr>
              <a:t>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birth-control"/>
          <p:cNvPicPr>
            <a:picLocks noChangeAspect="1" noChangeArrowheads="1"/>
          </p:cNvPicPr>
          <p:nvPr/>
        </p:nvPicPr>
        <p:blipFill>
          <a:blip r:embed="rId2"/>
          <a:srcRect/>
          <a:stretch>
            <a:fillRect/>
          </a:stretch>
        </p:blipFill>
        <p:spPr bwMode="auto">
          <a:xfrm>
            <a:off x="0" y="0"/>
            <a:ext cx="9144000" cy="6950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1.Barrier methods </a:t>
            </a:r>
            <a:br>
              <a:rPr lang="en-US" dirty="0" smtClean="0"/>
            </a:br>
            <a:endParaRPr lang="en-US" dirty="0"/>
          </a:p>
        </p:txBody>
      </p:sp>
      <p:sp>
        <p:nvSpPr>
          <p:cNvPr id="3" name="Content Placeholder 2"/>
          <p:cNvSpPr>
            <a:spLocks noGrp="1"/>
          </p:cNvSpPr>
          <p:nvPr>
            <p:ph idx="1"/>
          </p:nvPr>
        </p:nvSpPr>
        <p:spPr>
          <a:xfrm>
            <a:off x="142844" y="1609416"/>
            <a:ext cx="7553356" cy="4846320"/>
          </a:xfrm>
        </p:spPr>
        <p:txBody>
          <a:bodyPr/>
          <a:lstStyle/>
          <a:p>
            <a:pPr marL="571500" indent="-571500">
              <a:buNone/>
            </a:pPr>
            <a:r>
              <a:rPr lang="en-US" dirty="0" smtClean="0"/>
              <a:t>    </a:t>
            </a:r>
            <a:r>
              <a:rPr lang="en-US" dirty="0" err="1" smtClean="0"/>
              <a:t>A.</a:t>
            </a:r>
            <a:r>
              <a:rPr lang="en-US" dirty="0" err="1" smtClean="0">
                <a:solidFill>
                  <a:srgbClr val="00B050"/>
                </a:solidFill>
              </a:rPr>
              <a:t>Physical</a:t>
            </a:r>
            <a:r>
              <a:rPr lang="en-US" dirty="0" smtClean="0">
                <a:solidFill>
                  <a:srgbClr val="00B050"/>
                </a:solidFill>
              </a:rPr>
              <a:t> methods </a:t>
            </a:r>
            <a:r>
              <a:rPr lang="en-US" dirty="0" smtClean="0"/>
              <a:t>–</a:t>
            </a:r>
            <a:r>
              <a:rPr lang="en-US" dirty="0" err="1" smtClean="0">
                <a:solidFill>
                  <a:schemeClr val="accent6">
                    <a:lumMod val="75000"/>
                  </a:schemeClr>
                </a:solidFill>
              </a:rPr>
              <a:t>a.Condom</a:t>
            </a:r>
            <a:r>
              <a:rPr lang="en-US" dirty="0" smtClean="0"/>
              <a:t> </a:t>
            </a:r>
          </a:p>
          <a:p>
            <a:pPr marL="571500" indent="-571500">
              <a:buNone/>
            </a:pPr>
            <a:r>
              <a:rPr lang="en-US" dirty="0" smtClean="0"/>
              <a:t>                                       </a:t>
            </a:r>
            <a:r>
              <a:rPr lang="en-US" dirty="0" smtClean="0">
                <a:solidFill>
                  <a:srgbClr val="7030A0"/>
                </a:solidFill>
              </a:rPr>
              <a:t>I. Male condom</a:t>
            </a:r>
          </a:p>
          <a:p>
            <a:pPr marL="571500" indent="-571500">
              <a:buNone/>
            </a:pPr>
            <a:r>
              <a:rPr lang="en-US" dirty="0" smtClean="0">
                <a:solidFill>
                  <a:srgbClr val="7030A0"/>
                </a:solidFill>
              </a:rPr>
              <a:t>                                       2. Female condom</a:t>
            </a:r>
          </a:p>
          <a:p>
            <a:pPr marL="571500" indent="-571500">
              <a:buNone/>
            </a:pPr>
            <a:r>
              <a:rPr lang="en-US" dirty="0" smtClean="0"/>
              <a:t>                                  </a:t>
            </a:r>
            <a:r>
              <a:rPr lang="en-US" dirty="0" err="1" smtClean="0">
                <a:solidFill>
                  <a:schemeClr val="accent6">
                    <a:lumMod val="75000"/>
                  </a:schemeClr>
                </a:solidFill>
              </a:rPr>
              <a:t>b.Diaphragm</a:t>
            </a:r>
            <a:r>
              <a:rPr lang="en-US" dirty="0" smtClean="0">
                <a:solidFill>
                  <a:schemeClr val="accent6">
                    <a:lumMod val="75000"/>
                  </a:schemeClr>
                </a:solidFill>
              </a:rPr>
              <a:t> </a:t>
            </a:r>
            <a:r>
              <a:rPr lang="en-US" dirty="0" smtClean="0"/>
              <a:t>( Dutch cap)</a:t>
            </a:r>
          </a:p>
          <a:p>
            <a:pPr marL="571500" indent="-571500">
              <a:buNone/>
            </a:pPr>
            <a:r>
              <a:rPr lang="en-US" dirty="0" smtClean="0"/>
              <a:t>                                  </a:t>
            </a:r>
            <a:r>
              <a:rPr lang="en-US" dirty="0" err="1" smtClean="0">
                <a:solidFill>
                  <a:schemeClr val="accent6">
                    <a:lumMod val="75000"/>
                  </a:schemeClr>
                </a:solidFill>
              </a:rPr>
              <a:t>c.Vaginal</a:t>
            </a:r>
            <a:r>
              <a:rPr lang="en-US" dirty="0" smtClean="0">
                <a:solidFill>
                  <a:schemeClr val="accent6">
                    <a:lumMod val="75000"/>
                  </a:schemeClr>
                </a:solidFill>
              </a:rPr>
              <a:t> Sponge</a:t>
            </a:r>
            <a:r>
              <a:rPr lang="en-US" dirty="0" smtClean="0"/>
              <a:t>( Today)       </a:t>
            </a:r>
          </a:p>
          <a:p>
            <a:pPr marL="571500" indent="-571500">
              <a:buNone/>
            </a:pPr>
            <a:r>
              <a:rPr lang="en-US" dirty="0" smtClean="0"/>
              <a:t>     </a:t>
            </a:r>
          </a:p>
          <a:p>
            <a:pPr marL="571500" indent="-571500">
              <a:buNone/>
            </a:pPr>
            <a:r>
              <a:rPr lang="en-US" dirty="0" err="1" smtClean="0"/>
              <a:t>B.</a:t>
            </a:r>
            <a:r>
              <a:rPr lang="en-US" dirty="0" err="1" smtClean="0">
                <a:solidFill>
                  <a:srgbClr val="00B050"/>
                </a:solidFill>
              </a:rPr>
              <a:t>Chemical</a:t>
            </a:r>
            <a:r>
              <a:rPr lang="en-US" dirty="0" smtClean="0">
                <a:solidFill>
                  <a:srgbClr val="00B050"/>
                </a:solidFill>
              </a:rPr>
              <a:t> methods</a:t>
            </a:r>
            <a:r>
              <a:rPr lang="en-US" dirty="0" smtClean="0"/>
              <a:t>-  </a:t>
            </a:r>
            <a:r>
              <a:rPr lang="en-US" dirty="0" smtClean="0">
                <a:solidFill>
                  <a:schemeClr val="accent6">
                    <a:lumMod val="75000"/>
                  </a:schemeClr>
                </a:solidFill>
              </a:rPr>
              <a:t>a. Foams </a:t>
            </a:r>
          </a:p>
          <a:p>
            <a:pPr marL="571500" indent="-571500">
              <a:buNone/>
            </a:pPr>
            <a:r>
              <a:rPr lang="en-US" dirty="0" smtClean="0">
                <a:solidFill>
                  <a:schemeClr val="accent6">
                    <a:lumMod val="75000"/>
                  </a:schemeClr>
                </a:solidFill>
              </a:rPr>
              <a:t>                                  </a:t>
            </a:r>
            <a:r>
              <a:rPr lang="en-US" dirty="0" err="1" smtClean="0">
                <a:solidFill>
                  <a:schemeClr val="accent6">
                    <a:lumMod val="75000"/>
                  </a:schemeClr>
                </a:solidFill>
              </a:rPr>
              <a:t>b.Creams</a:t>
            </a:r>
            <a:r>
              <a:rPr lang="en-US" dirty="0" smtClean="0">
                <a:solidFill>
                  <a:schemeClr val="accent6">
                    <a:lumMod val="75000"/>
                  </a:schemeClr>
                </a:solidFill>
              </a:rPr>
              <a:t> /Jellies/Pastes </a:t>
            </a:r>
          </a:p>
          <a:p>
            <a:pPr marL="571500" indent="-571500">
              <a:buNone/>
            </a:pPr>
            <a:r>
              <a:rPr lang="en-US" dirty="0" smtClean="0">
                <a:solidFill>
                  <a:schemeClr val="accent6">
                    <a:lumMod val="75000"/>
                  </a:schemeClr>
                </a:solidFill>
              </a:rPr>
              <a:t>                                  </a:t>
            </a:r>
            <a:r>
              <a:rPr lang="en-US" dirty="0" err="1" smtClean="0">
                <a:solidFill>
                  <a:schemeClr val="accent6">
                    <a:lumMod val="75000"/>
                  </a:schemeClr>
                </a:solidFill>
              </a:rPr>
              <a:t>c.Suppositories</a:t>
            </a:r>
            <a:r>
              <a:rPr lang="en-US" dirty="0" smtClean="0">
                <a:solidFill>
                  <a:schemeClr val="accent6">
                    <a:lumMod val="75000"/>
                  </a:schemeClr>
                </a:solidFill>
              </a:rPr>
              <a:t> </a:t>
            </a:r>
          </a:p>
          <a:p>
            <a:pPr marL="571500" indent="-571500">
              <a:buNone/>
            </a:pPr>
            <a:r>
              <a:rPr lang="en-US" dirty="0" smtClean="0">
                <a:solidFill>
                  <a:schemeClr val="accent6">
                    <a:lumMod val="75000"/>
                  </a:schemeClr>
                </a:solidFill>
              </a:rPr>
              <a:t>                                  </a:t>
            </a:r>
            <a:r>
              <a:rPr lang="en-US" dirty="0" err="1" smtClean="0">
                <a:solidFill>
                  <a:schemeClr val="accent6">
                    <a:lumMod val="75000"/>
                  </a:schemeClr>
                </a:solidFill>
              </a:rPr>
              <a:t>d.Soluble</a:t>
            </a:r>
            <a:r>
              <a:rPr lang="en-US" dirty="0" smtClean="0">
                <a:solidFill>
                  <a:schemeClr val="accent6">
                    <a:lumMod val="75000"/>
                  </a:schemeClr>
                </a:solidFill>
              </a:rPr>
              <a:t> films                     </a:t>
            </a:r>
            <a:endParaRPr lang="en-US"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7239000" cy="1143000"/>
          </a:xfrm>
        </p:spPr>
        <p:txBody>
          <a:bodyPr/>
          <a:lstStyle/>
          <a:p>
            <a:pPr marL="742950" indent="-742950"/>
            <a:r>
              <a:rPr lang="en-US" dirty="0" smtClean="0"/>
              <a:t>2. Intrauterine devices </a:t>
            </a:r>
            <a:endParaRPr lang="en-US" dirty="0"/>
          </a:p>
        </p:txBody>
      </p:sp>
      <p:sp>
        <p:nvSpPr>
          <p:cNvPr id="3" name="Content Placeholder 2"/>
          <p:cNvSpPr>
            <a:spLocks noGrp="1"/>
          </p:cNvSpPr>
          <p:nvPr>
            <p:ph idx="1"/>
          </p:nvPr>
        </p:nvSpPr>
        <p:spPr>
          <a:xfrm>
            <a:off x="142844" y="1357300"/>
            <a:ext cx="7553356" cy="5098439"/>
          </a:xfrm>
        </p:spPr>
        <p:txBody>
          <a:bodyPr/>
          <a:lstStyle/>
          <a:p>
            <a:pPr marL="571500" indent="-571500">
              <a:buNone/>
            </a:pPr>
            <a:r>
              <a:rPr lang="en-US" b="1" dirty="0" smtClean="0">
                <a:solidFill>
                  <a:srgbClr val="00B050"/>
                </a:solidFill>
              </a:rPr>
              <a:t> I Non medicated/ Inert IUD,s </a:t>
            </a:r>
            <a:r>
              <a:rPr lang="en-US" dirty="0" smtClean="0"/>
              <a:t>( </a:t>
            </a:r>
            <a:r>
              <a:rPr lang="en-US" b="1" dirty="0" smtClean="0"/>
              <a:t>1</a:t>
            </a:r>
            <a:r>
              <a:rPr lang="en-US" b="1" baseline="30000" dirty="0" smtClean="0"/>
              <a:t>st</a:t>
            </a:r>
            <a:r>
              <a:rPr lang="en-US" b="1" dirty="0" smtClean="0"/>
              <a:t> generation)</a:t>
            </a:r>
          </a:p>
          <a:p>
            <a:pPr marL="571500" indent="-571500">
              <a:buNone/>
            </a:pPr>
            <a:r>
              <a:rPr lang="en-US" b="1" dirty="0" smtClean="0"/>
              <a:t>           </a:t>
            </a:r>
            <a:r>
              <a:rPr lang="en-US" b="1" dirty="0" smtClean="0">
                <a:solidFill>
                  <a:srgbClr val="FF0000"/>
                </a:solidFill>
              </a:rPr>
              <a:t>1) </a:t>
            </a:r>
            <a:r>
              <a:rPr lang="en-US" b="1" dirty="0" err="1" smtClean="0">
                <a:solidFill>
                  <a:srgbClr val="FF0000"/>
                </a:solidFill>
              </a:rPr>
              <a:t>Lippes</a:t>
            </a:r>
            <a:r>
              <a:rPr lang="en-US" b="1" dirty="0" smtClean="0">
                <a:solidFill>
                  <a:srgbClr val="FF0000"/>
                </a:solidFill>
              </a:rPr>
              <a:t> loop</a:t>
            </a:r>
          </a:p>
          <a:p>
            <a:pPr marL="571500" indent="-571500">
              <a:buNone/>
            </a:pPr>
            <a:r>
              <a:rPr lang="en-US" b="1" dirty="0" smtClean="0">
                <a:solidFill>
                  <a:srgbClr val="FF0000"/>
                </a:solidFill>
              </a:rPr>
              <a:t>           2) </a:t>
            </a:r>
            <a:r>
              <a:rPr lang="en-US" b="1" dirty="0" err="1" smtClean="0">
                <a:solidFill>
                  <a:srgbClr val="FF0000"/>
                </a:solidFill>
              </a:rPr>
              <a:t>Grafenberg’s</a:t>
            </a:r>
            <a:r>
              <a:rPr lang="en-US" b="1" dirty="0" smtClean="0">
                <a:solidFill>
                  <a:srgbClr val="FF0000"/>
                </a:solidFill>
              </a:rPr>
              <a:t> ring  </a:t>
            </a:r>
          </a:p>
          <a:p>
            <a:pPr marL="571500" indent="-571500">
              <a:buNone/>
            </a:pPr>
            <a:r>
              <a:rPr lang="en-US" b="1" dirty="0" smtClean="0">
                <a:solidFill>
                  <a:srgbClr val="00B050"/>
                </a:solidFill>
              </a:rPr>
              <a:t>ii   Medicated /Bioactive IUD’s</a:t>
            </a:r>
          </a:p>
          <a:p>
            <a:pPr marL="571500" indent="-571500">
              <a:buNone/>
            </a:pPr>
            <a:r>
              <a:rPr lang="en-US" b="1" dirty="0" smtClean="0">
                <a:solidFill>
                  <a:srgbClr val="00B050"/>
                </a:solidFill>
              </a:rPr>
              <a:t>        </a:t>
            </a:r>
            <a:r>
              <a:rPr lang="en-US" b="1" dirty="0" smtClean="0">
                <a:solidFill>
                  <a:srgbClr val="C00000"/>
                </a:solidFill>
              </a:rPr>
              <a:t>1)Metal ions ( cupper)</a:t>
            </a:r>
            <a:r>
              <a:rPr lang="en-US" b="1" dirty="0" smtClean="0">
                <a:solidFill>
                  <a:srgbClr val="FF0000"/>
                </a:solidFill>
              </a:rPr>
              <a:t> </a:t>
            </a:r>
            <a:r>
              <a:rPr lang="en-US" b="1" dirty="0" smtClean="0"/>
              <a:t>( 2</a:t>
            </a:r>
            <a:r>
              <a:rPr lang="en-US" b="1" baseline="30000" dirty="0" smtClean="0"/>
              <a:t>nd</a:t>
            </a:r>
            <a:r>
              <a:rPr lang="en-US" b="1" dirty="0" smtClean="0"/>
              <a:t> generation)</a:t>
            </a:r>
          </a:p>
          <a:p>
            <a:pPr marL="571500" indent="-571500">
              <a:buNone/>
            </a:pPr>
            <a:r>
              <a:rPr lang="en-US" b="1" dirty="0" smtClean="0">
                <a:solidFill>
                  <a:srgbClr val="FF0000"/>
                </a:solidFill>
              </a:rPr>
              <a:t>           </a:t>
            </a:r>
          </a:p>
          <a:p>
            <a:pPr marL="571500" indent="-571500">
              <a:buNone/>
            </a:pPr>
            <a:r>
              <a:rPr lang="en-US" b="1" dirty="0" smtClean="0">
                <a:solidFill>
                  <a:srgbClr val="FF0000"/>
                </a:solidFill>
              </a:rPr>
              <a:t>              a) Earlier devices </a:t>
            </a:r>
          </a:p>
          <a:p>
            <a:pPr marL="571500" indent="-571500">
              <a:buNone/>
            </a:pPr>
            <a:r>
              <a:rPr lang="en-US" b="1" dirty="0" smtClean="0">
                <a:solidFill>
                  <a:srgbClr val="FF0000"/>
                </a:solidFill>
              </a:rPr>
              <a:t>                   1.Copper -7 </a:t>
            </a:r>
          </a:p>
          <a:p>
            <a:pPr marL="571500" indent="-571500">
              <a:buNone/>
            </a:pPr>
            <a:r>
              <a:rPr lang="en-US" b="1" dirty="0" smtClean="0">
                <a:solidFill>
                  <a:srgbClr val="FF0000"/>
                </a:solidFill>
              </a:rPr>
              <a:t>                   2.Copper T-200  </a:t>
            </a:r>
          </a:p>
          <a:p>
            <a:pPr marL="571500" indent="-571500">
              <a:buNone/>
            </a:pPr>
            <a:r>
              <a:rPr lang="en-US" b="1" dirty="0" smtClean="0"/>
              <a:t>                         </a:t>
            </a:r>
          </a:p>
          <a:p>
            <a:pPr marL="571500" indent="-571500">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solidFill>
                  <a:srgbClr val="FF0000"/>
                </a:solidFill>
              </a:rPr>
              <a:t>b) Newer devices </a:t>
            </a:r>
          </a:p>
          <a:p>
            <a:pPr>
              <a:buNone/>
            </a:pPr>
            <a:r>
              <a:rPr lang="en-US" b="1" dirty="0" smtClean="0">
                <a:solidFill>
                  <a:srgbClr val="FF0000"/>
                </a:solidFill>
              </a:rPr>
              <a:t>             1. Variant of the T device </a:t>
            </a:r>
          </a:p>
          <a:p>
            <a:pPr>
              <a:buNone/>
            </a:pPr>
            <a:r>
              <a:rPr lang="en-US" b="1" dirty="0" smtClean="0">
                <a:solidFill>
                  <a:srgbClr val="FF0000"/>
                </a:solidFill>
              </a:rPr>
              <a:t>                      </a:t>
            </a:r>
            <a:r>
              <a:rPr lang="en-US" b="1" dirty="0" smtClean="0"/>
              <a:t>a. Cu-T 220-B ( B is for size )</a:t>
            </a:r>
          </a:p>
          <a:p>
            <a:pPr>
              <a:buNone/>
            </a:pPr>
            <a:r>
              <a:rPr lang="en-US" b="1" dirty="0" smtClean="0"/>
              <a:t>                      b. Cu-T 380-A ( A is for Ag of silver)</a:t>
            </a:r>
          </a:p>
          <a:p>
            <a:pPr>
              <a:buNone/>
            </a:pPr>
            <a:r>
              <a:rPr lang="en-US" b="1" dirty="0" smtClean="0"/>
              <a:t>             </a:t>
            </a:r>
            <a:r>
              <a:rPr lang="en-US" b="1" dirty="0" smtClean="0">
                <a:solidFill>
                  <a:srgbClr val="FF0000"/>
                </a:solidFill>
              </a:rPr>
              <a:t>2. Nova T ( silver core)</a:t>
            </a:r>
          </a:p>
          <a:p>
            <a:pPr>
              <a:buNone/>
            </a:pPr>
            <a:r>
              <a:rPr lang="en-US" b="1" dirty="0" smtClean="0">
                <a:solidFill>
                  <a:srgbClr val="FF0000"/>
                </a:solidFill>
              </a:rPr>
              <a:t>             3. </a:t>
            </a:r>
            <a:r>
              <a:rPr lang="en-US" b="1" dirty="0" err="1" smtClean="0">
                <a:solidFill>
                  <a:srgbClr val="FF0000"/>
                </a:solidFill>
              </a:rPr>
              <a:t>Multiload</a:t>
            </a:r>
            <a:r>
              <a:rPr lang="en-US" b="1" dirty="0" smtClean="0">
                <a:solidFill>
                  <a:srgbClr val="FF0000"/>
                </a:solidFill>
              </a:rPr>
              <a:t> device </a:t>
            </a:r>
          </a:p>
          <a:p>
            <a:pPr>
              <a:buNone/>
            </a:pPr>
            <a:r>
              <a:rPr lang="en-US" b="1" dirty="0" smtClean="0">
                <a:solidFill>
                  <a:srgbClr val="FF0000"/>
                </a:solidFill>
              </a:rPr>
              <a:t>                   </a:t>
            </a:r>
            <a:r>
              <a:rPr lang="en-US" b="1" dirty="0" smtClean="0"/>
              <a:t>a. ML-Cu-250</a:t>
            </a:r>
          </a:p>
          <a:p>
            <a:pPr>
              <a:buNone/>
            </a:pPr>
            <a:r>
              <a:rPr lang="en-US" b="1" dirty="0" smtClean="0"/>
              <a:t>                   b. ML-Cu-375</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solidFill>
                  <a:srgbClr val="C00000"/>
                </a:solidFill>
              </a:rPr>
              <a:t>2) Hormones( </a:t>
            </a:r>
            <a:r>
              <a:rPr lang="en-US" dirty="0" err="1" smtClean="0">
                <a:solidFill>
                  <a:srgbClr val="C00000"/>
                </a:solidFill>
              </a:rPr>
              <a:t>progestogens</a:t>
            </a:r>
            <a:r>
              <a:rPr lang="en-US" dirty="0" smtClean="0">
                <a:solidFill>
                  <a:srgbClr val="C00000"/>
                </a:solidFill>
              </a:rPr>
              <a:t>) </a:t>
            </a:r>
            <a:r>
              <a:rPr lang="en-US" dirty="0" smtClean="0"/>
              <a:t>( 3</a:t>
            </a:r>
            <a:r>
              <a:rPr lang="en-US" baseline="30000" dirty="0" smtClean="0"/>
              <a:t>rd</a:t>
            </a:r>
            <a:r>
              <a:rPr lang="en-US" dirty="0" smtClean="0"/>
              <a:t> generation) </a:t>
            </a:r>
          </a:p>
          <a:p>
            <a:pPr>
              <a:buNone/>
            </a:pPr>
            <a:r>
              <a:rPr lang="en-US" dirty="0" smtClean="0">
                <a:solidFill>
                  <a:srgbClr val="C00000"/>
                </a:solidFill>
              </a:rPr>
              <a:t>                           I </a:t>
            </a:r>
            <a:r>
              <a:rPr lang="en-US" dirty="0" err="1" smtClean="0">
                <a:solidFill>
                  <a:srgbClr val="C00000"/>
                </a:solidFill>
              </a:rPr>
              <a:t>Progestesert</a:t>
            </a:r>
            <a:r>
              <a:rPr lang="en-US" dirty="0" smtClean="0">
                <a:solidFill>
                  <a:srgbClr val="C00000"/>
                </a:solidFill>
              </a:rPr>
              <a:t> </a:t>
            </a:r>
          </a:p>
          <a:p>
            <a:pPr>
              <a:buNone/>
            </a:pPr>
            <a:r>
              <a:rPr lang="en-US" dirty="0" smtClean="0">
                <a:solidFill>
                  <a:srgbClr val="C00000"/>
                </a:solidFill>
              </a:rPr>
              <a:t>                           II LNG -20 / </a:t>
            </a:r>
            <a:r>
              <a:rPr lang="en-US" dirty="0" err="1" smtClean="0">
                <a:solidFill>
                  <a:srgbClr val="C00000"/>
                </a:solidFill>
              </a:rPr>
              <a:t>Mirena</a:t>
            </a:r>
            <a:r>
              <a:rPr lang="en-US" dirty="0" smtClean="0">
                <a:solidFill>
                  <a:srgbClr val="C00000"/>
                </a:solidFill>
              </a:rPr>
              <a:t>   </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HORMONAL Methods </a:t>
            </a:r>
            <a:endParaRPr lang="en-US" dirty="0"/>
          </a:p>
        </p:txBody>
      </p:sp>
      <p:sp>
        <p:nvSpPr>
          <p:cNvPr id="3" name="Content Placeholder 2"/>
          <p:cNvSpPr>
            <a:spLocks noGrp="1"/>
          </p:cNvSpPr>
          <p:nvPr>
            <p:ph idx="1"/>
          </p:nvPr>
        </p:nvSpPr>
        <p:spPr/>
        <p:txBody>
          <a:bodyPr/>
          <a:lstStyle/>
          <a:p>
            <a:pPr marL="514350" indent="-514350">
              <a:buAutoNum type="arabicPeriod"/>
            </a:pPr>
            <a:r>
              <a:rPr lang="en-US" b="1" dirty="0" smtClean="0">
                <a:solidFill>
                  <a:schemeClr val="accent2">
                    <a:lumMod val="75000"/>
                  </a:schemeClr>
                </a:solidFill>
              </a:rPr>
              <a:t>Oral pills </a:t>
            </a:r>
          </a:p>
          <a:p>
            <a:pPr marL="514350" indent="-514350">
              <a:buNone/>
            </a:pPr>
            <a:r>
              <a:rPr lang="en-US" b="1" dirty="0" smtClean="0">
                <a:solidFill>
                  <a:schemeClr val="accent2">
                    <a:lumMod val="75000"/>
                  </a:schemeClr>
                </a:solidFill>
              </a:rPr>
              <a:t>                  </a:t>
            </a:r>
            <a:r>
              <a:rPr lang="en-US" b="1" dirty="0" smtClean="0">
                <a:solidFill>
                  <a:srgbClr val="00B0F0"/>
                </a:solidFill>
              </a:rPr>
              <a:t>1) Combined pills </a:t>
            </a:r>
          </a:p>
          <a:p>
            <a:pPr marL="514350" indent="-514350">
              <a:buNone/>
            </a:pPr>
            <a:r>
              <a:rPr lang="en-US" b="1" dirty="0" smtClean="0">
                <a:solidFill>
                  <a:srgbClr val="00B0F0"/>
                </a:solidFill>
              </a:rPr>
              <a:t>                   2) </a:t>
            </a:r>
            <a:r>
              <a:rPr lang="en-US" b="1" dirty="0" err="1" smtClean="0">
                <a:solidFill>
                  <a:srgbClr val="00B0F0"/>
                </a:solidFill>
              </a:rPr>
              <a:t>Progestogens</a:t>
            </a:r>
            <a:r>
              <a:rPr lang="en-US" b="1" dirty="0" smtClean="0">
                <a:solidFill>
                  <a:srgbClr val="00B0F0"/>
                </a:solidFill>
              </a:rPr>
              <a:t> only pills (POP)</a:t>
            </a:r>
          </a:p>
          <a:p>
            <a:pPr marL="514350" indent="-514350">
              <a:buNone/>
            </a:pPr>
            <a:r>
              <a:rPr lang="en-US" b="1" dirty="0" smtClean="0">
                <a:solidFill>
                  <a:srgbClr val="00B0F0"/>
                </a:solidFill>
              </a:rPr>
              <a:t>                   3) Post coital pills </a:t>
            </a:r>
          </a:p>
          <a:p>
            <a:pPr marL="514350" indent="-514350">
              <a:buNone/>
            </a:pPr>
            <a:r>
              <a:rPr lang="en-US" b="1" dirty="0" smtClean="0">
                <a:solidFill>
                  <a:srgbClr val="00B0F0"/>
                </a:solidFill>
              </a:rPr>
              <a:t>                         </a:t>
            </a:r>
            <a:r>
              <a:rPr lang="en-US" b="1" dirty="0" err="1" smtClean="0">
                <a:solidFill>
                  <a:srgbClr val="FF0000"/>
                </a:solidFill>
              </a:rPr>
              <a:t>i</a:t>
            </a:r>
            <a:r>
              <a:rPr lang="en-US" b="1" dirty="0" smtClean="0">
                <a:solidFill>
                  <a:srgbClr val="FF0000"/>
                </a:solidFill>
              </a:rPr>
              <a:t> IUD’s</a:t>
            </a:r>
          </a:p>
          <a:p>
            <a:pPr marL="514350" indent="-514350">
              <a:buNone/>
            </a:pPr>
            <a:r>
              <a:rPr lang="en-US" b="1" dirty="0" smtClean="0">
                <a:solidFill>
                  <a:srgbClr val="FF0000"/>
                </a:solidFill>
              </a:rPr>
              <a:t>                         ii Hormonal </a:t>
            </a:r>
            <a:endParaRPr lang="en-US" b="1" dirty="0" smtClean="0">
              <a:solidFill>
                <a:srgbClr val="00B0F0"/>
              </a:solidFill>
            </a:endParaRPr>
          </a:p>
          <a:p>
            <a:pPr marL="514350" indent="-514350">
              <a:buNone/>
            </a:pPr>
            <a:r>
              <a:rPr lang="en-US" b="1" dirty="0" smtClean="0">
                <a:solidFill>
                  <a:srgbClr val="00B0F0"/>
                </a:solidFill>
              </a:rPr>
              <a:t>                 </a:t>
            </a:r>
          </a:p>
          <a:p>
            <a:pPr marL="514350" indent="-514350">
              <a:buNone/>
            </a:pPr>
            <a:r>
              <a:rPr lang="en-US" b="1" dirty="0" smtClean="0">
                <a:solidFill>
                  <a:srgbClr val="00B0F0"/>
                </a:solidFill>
              </a:rPr>
              <a:t>                   4) Once a month pill</a:t>
            </a:r>
          </a:p>
          <a:p>
            <a:pPr marL="514350" indent="-514350">
              <a:buNone/>
            </a:pPr>
            <a:r>
              <a:rPr lang="en-US" b="1" dirty="0" smtClean="0">
                <a:solidFill>
                  <a:srgbClr val="00B0F0"/>
                </a:solidFill>
              </a:rPr>
              <a:t>                    5) Male pill </a:t>
            </a:r>
            <a:r>
              <a:rPr lang="en-US" b="1" dirty="0" smtClean="0">
                <a:solidFill>
                  <a:schemeClr val="accent5">
                    <a:lumMod val="50000"/>
                  </a:schemeClr>
                </a:solidFill>
              </a:rPr>
              <a:t>( Gossypol)</a:t>
            </a:r>
            <a:endParaRPr lang="en-US" b="1"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251440"/>
          </a:xfrm>
        </p:spPr>
        <p:txBody>
          <a:bodyPr>
            <a:normAutofit fontScale="90000"/>
          </a:bodyPr>
          <a:lstStyle/>
          <a:p>
            <a:endParaRPr lang="en-US" dirty="0"/>
          </a:p>
        </p:txBody>
      </p:sp>
      <p:sp>
        <p:nvSpPr>
          <p:cNvPr id="3" name="Content Placeholder 2"/>
          <p:cNvSpPr>
            <a:spLocks noGrp="1"/>
          </p:cNvSpPr>
          <p:nvPr>
            <p:ph idx="1"/>
          </p:nvPr>
        </p:nvSpPr>
        <p:spPr>
          <a:xfrm>
            <a:off x="457200" y="714356"/>
            <a:ext cx="7239000" cy="5741380"/>
          </a:xfrm>
        </p:spPr>
        <p:txBody>
          <a:bodyPr>
            <a:normAutofit lnSpcReduction="10000"/>
          </a:bodyPr>
          <a:lstStyle/>
          <a:p>
            <a:pPr>
              <a:buNone/>
            </a:pPr>
            <a:r>
              <a:rPr lang="en-US" dirty="0" smtClean="0"/>
              <a:t>2. </a:t>
            </a:r>
            <a:r>
              <a:rPr lang="en-US" dirty="0" smtClean="0">
                <a:solidFill>
                  <a:schemeClr val="accent2"/>
                </a:solidFill>
              </a:rPr>
              <a:t>Depot ( slow release) formulation </a:t>
            </a:r>
          </a:p>
          <a:p>
            <a:pPr>
              <a:buNone/>
            </a:pPr>
            <a:r>
              <a:rPr lang="en-US" dirty="0" smtClean="0">
                <a:solidFill>
                  <a:schemeClr val="accent2"/>
                </a:solidFill>
              </a:rPr>
              <a:t>      </a:t>
            </a:r>
            <a:r>
              <a:rPr lang="en-US" dirty="0" smtClean="0">
                <a:solidFill>
                  <a:srgbClr val="00B0F0"/>
                </a:solidFill>
              </a:rPr>
              <a:t>1)</a:t>
            </a:r>
            <a:r>
              <a:rPr lang="en-US" dirty="0" err="1" smtClean="0">
                <a:solidFill>
                  <a:srgbClr val="00B0F0"/>
                </a:solidFill>
              </a:rPr>
              <a:t>Injectables</a:t>
            </a:r>
            <a:r>
              <a:rPr lang="en-US" dirty="0" smtClean="0">
                <a:solidFill>
                  <a:srgbClr val="00B0F0"/>
                </a:solidFill>
              </a:rPr>
              <a:t> </a:t>
            </a:r>
          </a:p>
          <a:p>
            <a:pPr>
              <a:buNone/>
            </a:pPr>
            <a:r>
              <a:rPr lang="en-US" dirty="0" smtClean="0">
                <a:solidFill>
                  <a:srgbClr val="00B0F0"/>
                </a:solidFill>
              </a:rPr>
              <a:t>          </a:t>
            </a:r>
            <a:r>
              <a:rPr lang="en-US" b="1" dirty="0" smtClean="0">
                <a:solidFill>
                  <a:srgbClr val="FF0000"/>
                </a:solidFill>
              </a:rPr>
              <a:t>I. </a:t>
            </a:r>
            <a:r>
              <a:rPr lang="en-US" b="1" dirty="0" err="1" smtClean="0">
                <a:solidFill>
                  <a:srgbClr val="FF0000"/>
                </a:solidFill>
              </a:rPr>
              <a:t>Progestogens</a:t>
            </a:r>
            <a:r>
              <a:rPr lang="en-US" b="1" dirty="0" smtClean="0">
                <a:solidFill>
                  <a:srgbClr val="FF0000"/>
                </a:solidFill>
              </a:rPr>
              <a:t> only </a:t>
            </a:r>
          </a:p>
          <a:p>
            <a:pPr>
              <a:buNone/>
            </a:pPr>
            <a:r>
              <a:rPr lang="en-US" b="1" dirty="0" smtClean="0">
                <a:solidFill>
                  <a:srgbClr val="FF0000"/>
                </a:solidFill>
              </a:rPr>
              <a:t>               </a:t>
            </a:r>
            <a:r>
              <a:rPr lang="en-US" b="1" dirty="0" err="1" smtClean="0">
                <a:solidFill>
                  <a:schemeClr val="accent5">
                    <a:lumMod val="75000"/>
                  </a:schemeClr>
                </a:solidFill>
              </a:rPr>
              <a:t>i</a:t>
            </a:r>
            <a:r>
              <a:rPr lang="en-US" b="1" dirty="0" err="1" smtClean="0">
                <a:solidFill>
                  <a:srgbClr val="FF0000"/>
                </a:solidFill>
              </a:rPr>
              <a:t>.</a:t>
            </a:r>
            <a:r>
              <a:rPr lang="en-US" b="1" dirty="0" err="1" smtClean="0">
                <a:solidFill>
                  <a:schemeClr val="accent5">
                    <a:lumMod val="75000"/>
                  </a:schemeClr>
                </a:solidFill>
              </a:rPr>
              <a:t>DMPA</a:t>
            </a:r>
            <a:endParaRPr lang="en-US" b="1" dirty="0" smtClean="0">
              <a:solidFill>
                <a:schemeClr val="accent5">
                  <a:lumMod val="75000"/>
                </a:schemeClr>
              </a:solidFill>
            </a:endParaRPr>
          </a:p>
          <a:p>
            <a:pPr>
              <a:buNone/>
            </a:pPr>
            <a:r>
              <a:rPr lang="en-US" b="1" dirty="0" smtClean="0">
                <a:solidFill>
                  <a:schemeClr val="accent5">
                    <a:lumMod val="75000"/>
                  </a:schemeClr>
                </a:solidFill>
              </a:rPr>
              <a:t>               ii </a:t>
            </a:r>
            <a:r>
              <a:rPr lang="en-US" b="1" dirty="0" smtClean="0">
                <a:solidFill>
                  <a:schemeClr val="accent5">
                    <a:lumMod val="75000"/>
                  </a:schemeClr>
                </a:solidFill>
              </a:rPr>
              <a:t>NET-EN ( </a:t>
            </a:r>
            <a:r>
              <a:rPr lang="en-US" b="1" dirty="0" err="1" smtClean="0">
                <a:solidFill>
                  <a:schemeClr val="accent5">
                    <a:lumMod val="75000"/>
                  </a:schemeClr>
                </a:solidFill>
              </a:rPr>
              <a:t>Norethisterone</a:t>
            </a:r>
            <a:r>
              <a:rPr lang="en-US" b="1" dirty="0" smtClean="0">
                <a:solidFill>
                  <a:schemeClr val="accent5">
                    <a:lumMod val="75000"/>
                  </a:schemeClr>
                </a:solidFill>
              </a:rPr>
              <a:t> </a:t>
            </a:r>
            <a:r>
              <a:rPr lang="en-US" b="1" dirty="0" err="1" smtClean="0">
                <a:solidFill>
                  <a:schemeClr val="accent5">
                    <a:lumMod val="75000"/>
                  </a:schemeClr>
                </a:solidFill>
              </a:rPr>
              <a:t>Enanthate</a:t>
            </a:r>
            <a:r>
              <a:rPr lang="en-US" b="1" smtClean="0">
                <a:solidFill>
                  <a:schemeClr val="accent5">
                    <a:lumMod val="75000"/>
                  </a:schemeClr>
                </a:solidFill>
              </a:rPr>
              <a:t>)</a:t>
            </a:r>
            <a:endParaRPr lang="en-US" b="1" dirty="0" smtClean="0">
              <a:solidFill>
                <a:schemeClr val="accent5">
                  <a:lumMod val="75000"/>
                </a:schemeClr>
              </a:solidFill>
            </a:endParaRPr>
          </a:p>
          <a:p>
            <a:pPr>
              <a:buNone/>
            </a:pPr>
            <a:r>
              <a:rPr lang="en-US" b="1" dirty="0" smtClean="0">
                <a:solidFill>
                  <a:schemeClr val="accent5">
                    <a:lumMod val="75000"/>
                  </a:schemeClr>
                </a:solidFill>
              </a:rPr>
              <a:t>         </a:t>
            </a:r>
            <a:r>
              <a:rPr lang="en-US" b="1" dirty="0" smtClean="0">
                <a:solidFill>
                  <a:srgbClr val="FF0000"/>
                </a:solidFill>
              </a:rPr>
              <a:t>II. Combined </a:t>
            </a:r>
            <a:r>
              <a:rPr lang="en-US" b="1" dirty="0" smtClean="0"/>
              <a:t>( </a:t>
            </a:r>
            <a:r>
              <a:rPr lang="en-US" b="1" dirty="0" err="1" smtClean="0"/>
              <a:t>Cyclofem</a:t>
            </a:r>
            <a:r>
              <a:rPr lang="en-US" b="1" dirty="0" smtClean="0"/>
              <a:t>/</a:t>
            </a:r>
            <a:r>
              <a:rPr lang="en-US" b="1" dirty="0" err="1" smtClean="0"/>
              <a:t>Cycloprovera</a:t>
            </a:r>
            <a:r>
              <a:rPr lang="en-US" b="1" dirty="0" smtClean="0"/>
              <a:t> /</a:t>
            </a:r>
            <a:r>
              <a:rPr lang="en-US" b="1" dirty="0" err="1" smtClean="0"/>
              <a:t>Mesigyna</a:t>
            </a:r>
            <a:r>
              <a:rPr lang="en-US" b="1" dirty="0" smtClean="0"/>
              <a:t>)</a:t>
            </a:r>
          </a:p>
          <a:p>
            <a:pPr>
              <a:buNone/>
            </a:pPr>
            <a:r>
              <a:rPr lang="en-US" b="1" dirty="0" smtClean="0"/>
              <a:t>     </a:t>
            </a:r>
            <a:r>
              <a:rPr lang="en-US" dirty="0" smtClean="0">
                <a:solidFill>
                  <a:srgbClr val="00B0F0"/>
                </a:solidFill>
              </a:rPr>
              <a:t>2) Sub dermal implants </a:t>
            </a:r>
          </a:p>
          <a:p>
            <a:pPr>
              <a:buNone/>
            </a:pPr>
            <a:r>
              <a:rPr lang="en-US" dirty="0" smtClean="0">
                <a:solidFill>
                  <a:srgbClr val="00B0F0"/>
                </a:solidFill>
              </a:rPr>
              <a:t>           </a:t>
            </a:r>
            <a:r>
              <a:rPr lang="en-US" dirty="0" smtClean="0">
                <a:solidFill>
                  <a:srgbClr val="FF0000"/>
                </a:solidFill>
              </a:rPr>
              <a:t>I. </a:t>
            </a:r>
            <a:r>
              <a:rPr lang="en-US" b="1" dirty="0" smtClean="0">
                <a:solidFill>
                  <a:srgbClr val="FF0000"/>
                </a:solidFill>
              </a:rPr>
              <a:t>Norplant </a:t>
            </a:r>
          </a:p>
          <a:p>
            <a:pPr>
              <a:buNone/>
            </a:pPr>
            <a:r>
              <a:rPr lang="en-US" b="1" dirty="0" smtClean="0">
                <a:solidFill>
                  <a:srgbClr val="FF0000"/>
                </a:solidFill>
              </a:rPr>
              <a:t>           II. Norplant R-2</a:t>
            </a:r>
          </a:p>
          <a:p>
            <a:pPr>
              <a:buNone/>
            </a:pPr>
            <a:r>
              <a:rPr lang="en-US" b="1" dirty="0" smtClean="0">
                <a:solidFill>
                  <a:srgbClr val="FF0000"/>
                </a:solidFill>
              </a:rPr>
              <a:t>      </a:t>
            </a:r>
            <a:r>
              <a:rPr lang="en-US" dirty="0" smtClean="0">
                <a:solidFill>
                  <a:srgbClr val="00B0F0"/>
                </a:solidFill>
              </a:rPr>
              <a:t>3) Vaginal rings </a:t>
            </a:r>
            <a:endParaRPr lang="en-US" b="1" dirty="0" smtClean="0">
              <a:solidFill>
                <a:srgbClr val="FF0000"/>
              </a:solidFill>
            </a:endParaRPr>
          </a:p>
          <a:p>
            <a:pPr>
              <a:buNone/>
            </a:pPr>
            <a:r>
              <a:rPr lang="en-US" b="1" dirty="0" smtClean="0">
                <a:solidFill>
                  <a:srgbClr val="FF0000"/>
                </a:solidFill>
              </a:rPr>
              <a:t>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4.Post </a:t>
            </a:r>
            <a:r>
              <a:rPr lang="en-US" dirty="0" err="1" smtClean="0"/>
              <a:t>conceptional</a:t>
            </a:r>
            <a:r>
              <a:rPr lang="en-US" dirty="0" smtClean="0"/>
              <a:t> methods </a:t>
            </a:r>
            <a:endParaRPr lang="en-US" dirty="0"/>
          </a:p>
        </p:txBody>
      </p:sp>
      <p:sp>
        <p:nvSpPr>
          <p:cNvPr id="3" name="Content Placeholder 2"/>
          <p:cNvSpPr>
            <a:spLocks noGrp="1"/>
          </p:cNvSpPr>
          <p:nvPr>
            <p:ph idx="1"/>
          </p:nvPr>
        </p:nvSpPr>
        <p:spPr/>
        <p:txBody>
          <a:bodyPr/>
          <a:lstStyle/>
          <a:p>
            <a:pPr marL="571500" indent="-571500">
              <a:buFont typeface="+mj-lt"/>
              <a:buAutoNum type="romanLcPeriod"/>
            </a:pPr>
            <a:r>
              <a:rPr lang="en-US" dirty="0" smtClean="0">
                <a:solidFill>
                  <a:srgbClr val="00B050"/>
                </a:solidFill>
              </a:rPr>
              <a:t>Menstrual regulation </a:t>
            </a:r>
          </a:p>
          <a:p>
            <a:pPr marL="571500" indent="-571500">
              <a:buFont typeface="+mj-lt"/>
              <a:buAutoNum type="romanLcPeriod"/>
            </a:pPr>
            <a:r>
              <a:rPr lang="en-US" dirty="0" smtClean="0">
                <a:solidFill>
                  <a:srgbClr val="00B050"/>
                </a:solidFill>
              </a:rPr>
              <a:t>Menstrual induction </a:t>
            </a:r>
          </a:p>
          <a:p>
            <a:pPr marL="571500" indent="-571500">
              <a:buFont typeface="+mj-lt"/>
              <a:buAutoNum type="romanLcPeriod"/>
            </a:pPr>
            <a:r>
              <a:rPr lang="en-US" dirty="0" smtClean="0">
                <a:solidFill>
                  <a:srgbClr val="00B050"/>
                </a:solidFill>
              </a:rPr>
              <a:t>Oral </a:t>
            </a:r>
            <a:r>
              <a:rPr lang="en-US" dirty="0" err="1" smtClean="0">
                <a:solidFill>
                  <a:srgbClr val="00B050"/>
                </a:solidFill>
              </a:rPr>
              <a:t>abortificant</a:t>
            </a:r>
            <a:r>
              <a:rPr lang="en-US" dirty="0" smtClean="0">
                <a:solidFill>
                  <a:srgbClr val="00B050"/>
                </a:solidFill>
              </a:rPr>
              <a:t> </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7239000" cy="1143000"/>
          </a:xfrm>
        </p:spPr>
        <p:txBody>
          <a:bodyPr/>
          <a:lstStyle/>
          <a:p>
            <a:r>
              <a:rPr lang="en-US" dirty="0" smtClean="0"/>
              <a:t>5. Miscellaneous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lphaLcPeriod"/>
            </a:pPr>
            <a:r>
              <a:rPr lang="en-US" dirty="0" smtClean="0"/>
              <a:t>Abstinence </a:t>
            </a:r>
            <a:endParaRPr lang="en-US" dirty="0" smtClean="0"/>
          </a:p>
          <a:p>
            <a:pPr marL="514350" indent="-514350">
              <a:buFont typeface="+mj-lt"/>
              <a:buAutoNum type="alphaLcPeriod"/>
            </a:pPr>
            <a:r>
              <a:rPr lang="en-US" dirty="0" smtClean="0"/>
              <a:t>Coitus </a:t>
            </a:r>
            <a:r>
              <a:rPr lang="en-US" dirty="0" err="1" smtClean="0"/>
              <a:t>interruptus</a:t>
            </a:r>
            <a:endParaRPr lang="en-US" dirty="0" smtClean="0"/>
          </a:p>
          <a:p>
            <a:pPr marL="514350" indent="-514350">
              <a:buFont typeface="+mj-lt"/>
              <a:buAutoNum type="alphaLcPeriod"/>
            </a:pPr>
            <a:r>
              <a:rPr lang="en-US" dirty="0" smtClean="0"/>
              <a:t>Safe periods ( Rhythm method/ Calendar method </a:t>
            </a:r>
            <a:r>
              <a:rPr lang="en-US" dirty="0" smtClean="0"/>
              <a:t>)- </a:t>
            </a:r>
            <a:endParaRPr lang="en-US" dirty="0" smtClean="0"/>
          </a:p>
          <a:p>
            <a:pPr marL="514350" indent="-514350">
              <a:buNone/>
            </a:pPr>
            <a:r>
              <a:rPr lang="en-US" dirty="0" smtClean="0"/>
              <a:t>        </a:t>
            </a:r>
          </a:p>
          <a:p>
            <a:pPr marL="514350" indent="-514350">
              <a:buNone/>
            </a:pPr>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514350" indent="-514350">
              <a:buNone/>
            </a:pPr>
            <a:r>
              <a:rPr lang="en-US" b="1" dirty="0" smtClean="0">
                <a:solidFill>
                  <a:srgbClr val="7030A0"/>
                </a:solidFill>
              </a:rPr>
              <a:t>d. Natural </a:t>
            </a:r>
            <a:r>
              <a:rPr lang="en-US" b="1" dirty="0" smtClean="0">
                <a:solidFill>
                  <a:srgbClr val="7030A0"/>
                </a:solidFill>
              </a:rPr>
              <a:t>family planning methods </a:t>
            </a:r>
            <a:r>
              <a:rPr lang="en-US" b="1" dirty="0" smtClean="0">
                <a:solidFill>
                  <a:srgbClr val="7030A0"/>
                </a:solidFill>
              </a:rPr>
              <a:t>–</a:t>
            </a:r>
          </a:p>
          <a:p>
            <a:pPr marL="514350" indent="-514350">
              <a:buNone/>
            </a:pPr>
            <a:r>
              <a:rPr lang="en-US" b="1" dirty="0" smtClean="0">
                <a:solidFill>
                  <a:srgbClr val="7030A0"/>
                </a:solidFill>
              </a:rPr>
              <a:t> </a:t>
            </a:r>
            <a:endParaRPr lang="en-US" b="1" dirty="0" smtClean="0">
              <a:solidFill>
                <a:srgbClr val="7030A0"/>
              </a:solidFill>
            </a:endParaRPr>
          </a:p>
          <a:p>
            <a:pPr marL="514350" indent="-514350">
              <a:buNone/>
            </a:pPr>
            <a:r>
              <a:rPr lang="en-US" dirty="0" smtClean="0"/>
              <a:t>  </a:t>
            </a:r>
            <a:r>
              <a:rPr lang="en-US" dirty="0" smtClean="0"/>
              <a:t> </a:t>
            </a:r>
            <a:r>
              <a:rPr lang="en-US" dirty="0" smtClean="0"/>
              <a:t>1) </a:t>
            </a:r>
            <a:r>
              <a:rPr lang="en-US" b="1" dirty="0" smtClean="0"/>
              <a:t>basal body temperature ( BBT) </a:t>
            </a:r>
            <a:r>
              <a:rPr lang="en-US" dirty="0" smtClean="0"/>
              <a:t>– rise of body temperature at the time of ovulation due to increase in production </a:t>
            </a:r>
            <a:r>
              <a:rPr lang="en-US" dirty="0" smtClean="0"/>
              <a:t>of progesterone </a:t>
            </a:r>
            <a:endParaRPr lang="en-US" dirty="0" smtClean="0"/>
          </a:p>
          <a:p>
            <a:pPr marL="514350" indent="-514350">
              <a:buNone/>
            </a:pPr>
            <a:r>
              <a:rPr lang="en-US" dirty="0" smtClean="0"/>
              <a:t>      </a:t>
            </a:r>
            <a:r>
              <a:rPr lang="en-US" dirty="0" smtClean="0">
                <a:solidFill>
                  <a:schemeClr val="accent2"/>
                </a:solidFill>
              </a:rPr>
              <a:t>- Rise of 0.2-0.5 degree C during ovulation</a:t>
            </a:r>
            <a:r>
              <a:rPr lang="en-US" dirty="0" smtClean="0"/>
              <a:t>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2) </a:t>
            </a:r>
            <a:r>
              <a:rPr lang="en-US" b="1" dirty="0" smtClean="0">
                <a:solidFill>
                  <a:srgbClr val="00B050"/>
                </a:solidFill>
              </a:rPr>
              <a:t>Cervical mucus methods </a:t>
            </a:r>
            <a:r>
              <a:rPr lang="en-US" dirty="0" smtClean="0">
                <a:solidFill>
                  <a:srgbClr val="7030A0"/>
                </a:solidFill>
              </a:rPr>
              <a:t>( Billing method or Ovulation method</a:t>
            </a:r>
            <a:r>
              <a:rPr lang="en-US" dirty="0" smtClean="0">
                <a:solidFill>
                  <a:srgbClr val="7030A0"/>
                </a:solidFill>
              </a:rPr>
              <a:t>)-</a:t>
            </a:r>
          </a:p>
          <a:p>
            <a:pPr>
              <a:buNone/>
            </a:pPr>
            <a:endParaRPr lang="en-US" dirty="0" smtClean="0">
              <a:solidFill>
                <a:srgbClr val="7030A0"/>
              </a:solidFill>
            </a:endParaRPr>
          </a:p>
          <a:p>
            <a:pPr>
              <a:buFontTx/>
              <a:buChar char="-"/>
            </a:pPr>
            <a:r>
              <a:rPr lang="en-US" b="1" dirty="0" smtClean="0"/>
              <a:t>At the time of ovulation- </a:t>
            </a:r>
            <a:r>
              <a:rPr lang="en-US" dirty="0" smtClean="0"/>
              <a:t>cervical mucus becomes watery clear resembling raw egg white, smooth , slippery</a:t>
            </a:r>
          </a:p>
          <a:p>
            <a:pPr>
              <a:buNone/>
            </a:pPr>
            <a:endParaRPr lang="en-US" dirty="0" smtClean="0"/>
          </a:p>
          <a:p>
            <a:pPr>
              <a:buFontTx/>
              <a:buChar char="-"/>
            </a:pPr>
            <a:r>
              <a:rPr lang="en-US" b="1" dirty="0" smtClean="0"/>
              <a:t>After ovulation </a:t>
            </a:r>
            <a:r>
              <a:rPr lang="en-US" dirty="0" smtClean="0"/>
              <a:t>– under the influence of progesterone, the mucus thickens and lessens in quantity</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514350" indent="-514350">
              <a:buNone/>
            </a:pPr>
            <a:r>
              <a:rPr lang="en-US" dirty="0" smtClean="0"/>
              <a:t> 3) </a:t>
            </a:r>
            <a:r>
              <a:rPr lang="en-US" b="1" dirty="0" err="1" smtClean="0"/>
              <a:t>Symtothermic</a:t>
            </a:r>
            <a:r>
              <a:rPr lang="en-US" b="1" dirty="0" smtClean="0"/>
              <a:t> </a:t>
            </a:r>
            <a:r>
              <a:rPr lang="en-US" b="1" dirty="0" smtClean="0"/>
              <a:t>methods- </a:t>
            </a:r>
            <a:r>
              <a:rPr lang="en-US" dirty="0" smtClean="0"/>
              <a:t>combines temperature, cervical mucus and calendar techniques</a:t>
            </a:r>
          </a:p>
          <a:p>
            <a:pPr marL="514350" indent="-514350">
              <a:buNone/>
            </a:pPr>
            <a:r>
              <a:rPr lang="en-US" dirty="0" smtClean="0"/>
              <a:t>         - More effective  </a:t>
            </a:r>
            <a:endParaRPr lang="en-US" dirty="0" smtClean="0"/>
          </a:p>
          <a:p>
            <a:pPr marL="514350" indent="-514350">
              <a:buNone/>
            </a:pPr>
            <a:r>
              <a:rPr lang="en-US" dirty="0" smtClean="0">
                <a:solidFill>
                  <a:schemeClr val="accent1"/>
                </a:solidFill>
              </a:rPr>
              <a:t>e.   </a:t>
            </a:r>
            <a:r>
              <a:rPr lang="en-US" dirty="0" smtClean="0"/>
              <a:t>Breast feeding </a:t>
            </a:r>
          </a:p>
          <a:p>
            <a:pPr marL="514350" indent="-514350">
              <a:buNone/>
            </a:pPr>
            <a:r>
              <a:rPr lang="en-US" dirty="0" smtClean="0">
                <a:solidFill>
                  <a:schemeClr val="accent1"/>
                </a:solidFill>
              </a:rPr>
              <a:t>f.   </a:t>
            </a:r>
            <a:r>
              <a:rPr lang="en-US" dirty="0" smtClean="0"/>
              <a:t>Birth control vaccine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85852" y="2786058"/>
            <a:ext cx="7242048" cy="1143000"/>
          </a:xfrm>
        </p:spPr>
        <p:txBody>
          <a:bodyPr/>
          <a:lstStyle/>
          <a:p>
            <a:r>
              <a:rPr lang="en-US" dirty="0" smtClean="0"/>
              <a:t>Barrier methods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142900"/>
            <a:ext cx="2948940" cy="1000132"/>
          </a:xfrm>
        </p:spPr>
        <p:txBody>
          <a:bodyPr/>
          <a:lstStyle/>
          <a:p>
            <a:r>
              <a:rPr lang="en-US" dirty="0" smtClean="0"/>
              <a:t>Barrier methods </a:t>
            </a:r>
            <a:endParaRPr lang="en-US" dirty="0"/>
          </a:p>
        </p:txBody>
      </p:sp>
      <p:sp>
        <p:nvSpPr>
          <p:cNvPr id="3" name="Content Placeholder 2"/>
          <p:cNvSpPr>
            <a:spLocks noGrp="1"/>
          </p:cNvSpPr>
          <p:nvPr>
            <p:ph type="body" idx="2"/>
          </p:nvPr>
        </p:nvSpPr>
        <p:spPr>
          <a:xfrm>
            <a:off x="285720" y="928670"/>
            <a:ext cx="7143800" cy="4923490"/>
          </a:xfrm>
        </p:spPr>
        <p:txBody>
          <a:bodyPr/>
          <a:lstStyle/>
          <a:p>
            <a:r>
              <a:rPr lang="en-US" sz="2000" dirty="0" smtClean="0"/>
              <a:t>1.Physical methods</a:t>
            </a:r>
          </a:p>
          <a:p>
            <a:r>
              <a:rPr lang="en-US" sz="2000" dirty="0" smtClean="0"/>
              <a:t>      I. Condom</a:t>
            </a:r>
          </a:p>
          <a:p>
            <a:r>
              <a:rPr lang="en-US" sz="2000" dirty="0" smtClean="0"/>
              <a:t>           </a:t>
            </a:r>
            <a:r>
              <a:rPr lang="en-US" sz="2000" dirty="0" err="1" smtClean="0"/>
              <a:t>i</a:t>
            </a:r>
            <a:r>
              <a:rPr lang="en-US" sz="2000" dirty="0" smtClean="0"/>
              <a:t>. </a:t>
            </a:r>
            <a:r>
              <a:rPr lang="en-US" sz="2400" b="1" dirty="0" smtClean="0"/>
              <a:t>Male Condom ( </a:t>
            </a:r>
            <a:r>
              <a:rPr lang="en-US" sz="2400" b="1" dirty="0" err="1" smtClean="0"/>
              <a:t>Nirodh</a:t>
            </a:r>
            <a:r>
              <a:rPr lang="en-US" sz="2400" b="1" dirty="0" smtClean="0"/>
              <a:t>)</a:t>
            </a:r>
          </a:p>
          <a:p>
            <a:r>
              <a:rPr lang="en-US" sz="2000" dirty="0" smtClean="0"/>
              <a:t>             .Made of latex</a:t>
            </a:r>
          </a:p>
          <a:p>
            <a:r>
              <a:rPr lang="en-US" sz="2000" dirty="0" smtClean="0"/>
              <a:t>             .Failure rate -</a:t>
            </a:r>
            <a:r>
              <a:rPr lang="en-US" sz="2000" dirty="0" smtClean="0">
                <a:solidFill>
                  <a:srgbClr val="FF0000"/>
                </a:solidFill>
              </a:rPr>
              <a:t>2 to 40 </a:t>
            </a:r>
            <a:r>
              <a:rPr lang="en-US" sz="2000" dirty="0" smtClean="0"/>
              <a:t>per </a:t>
            </a:r>
            <a:r>
              <a:rPr lang="en-US" sz="2000" dirty="0" smtClean="0">
                <a:solidFill>
                  <a:srgbClr val="00B050"/>
                </a:solidFill>
              </a:rPr>
              <a:t>100 women years </a:t>
            </a:r>
            <a:endParaRPr lang="en-US" sz="2000" dirty="0" smtClean="0"/>
          </a:p>
          <a:p>
            <a:r>
              <a:rPr lang="en-US" sz="2000" dirty="0" smtClean="0"/>
              <a:t>              . Most common cause of failure is incorrect usage</a:t>
            </a:r>
          </a:p>
          <a:p>
            <a:r>
              <a:rPr lang="en-US" sz="2400" dirty="0" smtClean="0">
                <a:solidFill>
                  <a:schemeClr val="accent6">
                    <a:lumMod val="75000"/>
                  </a:schemeClr>
                </a:solidFill>
              </a:rPr>
              <a:t>               Advantage </a:t>
            </a:r>
          </a:p>
          <a:p>
            <a:r>
              <a:rPr lang="en-US" sz="2400" dirty="0" smtClean="0">
                <a:solidFill>
                  <a:schemeClr val="accent6">
                    <a:lumMod val="75000"/>
                  </a:schemeClr>
                </a:solidFill>
              </a:rPr>
              <a:t>                 -Protection against PID and STD’s</a:t>
            </a:r>
          </a:p>
          <a:p>
            <a:r>
              <a:rPr lang="en-US" sz="2400" dirty="0" smtClean="0">
                <a:solidFill>
                  <a:schemeClr val="accent6">
                    <a:lumMod val="75000"/>
                  </a:schemeClr>
                </a:solidFill>
              </a:rPr>
              <a:t>                 -safe and inexpensive </a:t>
            </a:r>
          </a:p>
          <a:p>
            <a:r>
              <a:rPr lang="en-US" sz="2400" dirty="0" smtClean="0">
                <a:solidFill>
                  <a:schemeClr val="accent6">
                    <a:lumMod val="75000"/>
                  </a:schemeClr>
                </a:solidFill>
              </a:rPr>
              <a:t>                 - No side effect   </a:t>
            </a:r>
            <a:endParaRPr lang="en-US" sz="2400" dirty="0">
              <a:solidFill>
                <a:schemeClr val="accent6">
                  <a:lumMod val="75000"/>
                </a:schemeClr>
              </a:solidFill>
            </a:endParaRPr>
          </a:p>
        </p:txBody>
      </p:sp>
      <p:pic>
        <p:nvPicPr>
          <p:cNvPr id="3074" name="Picture 2" descr="C:\Users\GAURI SARSWAT\Desktop\images md.jpg"/>
          <p:cNvPicPr>
            <a:picLocks noGrp="1" noChangeAspect="1" noChangeArrowheads="1"/>
          </p:cNvPicPr>
          <p:nvPr>
            <p:ph sz="half" idx="1"/>
          </p:nvPr>
        </p:nvPicPr>
        <p:blipFill>
          <a:blip r:embed="rId2"/>
          <a:stretch>
            <a:fillRect/>
          </a:stretch>
        </p:blipFill>
        <p:spPr>
          <a:xfrm>
            <a:off x="0" y="4429132"/>
            <a:ext cx="2551086" cy="2220920"/>
          </a:xfrm>
        </p:spPr>
      </p:pic>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20040"/>
            <a:ext cx="7239000" cy="251440"/>
          </a:xfrm>
        </p:spPr>
        <p:txBody>
          <a:bodyPr>
            <a:normAutofit fontScale="90000"/>
          </a:bodyPr>
          <a:lstStyle/>
          <a:p>
            <a:endParaRPr lang="en-US" dirty="0"/>
          </a:p>
        </p:txBody>
      </p:sp>
      <p:sp>
        <p:nvSpPr>
          <p:cNvPr id="3" name="Content Placeholder 2"/>
          <p:cNvSpPr>
            <a:spLocks noGrp="1"/>
          </p:cNvSpPr>
          <p:nvPr>
            <p:ph idx="1"/>
          </p:nvPr>
        </p:nvSpPr>
        <p:spPr>
          <a:xfrm>
            <a:off x="0" y="642918"/>
            <a:ext cx="7453282" cy="4846320"/>
          </a:xfrm>
        </p:spPr>
        <p:txBody>
          <a:bodyPr/>
          <a:lstStyle/>
          <a:p>
            <a:pPr>
              <a:buNone/>
            </a:pPr>
            <a:r>
              <a:rPr lang="en-US" dirty="0" smtClean="0"/>
              <a:t>ii </a:t>
            </a:r>
            <a:r>
              <a:rPr lang="en-US" sz="2800" dirty="0" smtClean="0"/>
              <a:t>Female Condom</a:t>
            </a:r>
          </a:p>
          <a:p>
            <a:pPr lvl="8">
              <a:buFont typeface="Wingdings" pitchFamily="2" charset="2"/>
              <a:buChar char="§"/>
            </a:pPr>
            <a:r>
              <a:rPr lang="en-US" sz="2000" dirty="0" smtClean="0"/>
              <a:t>Worn internally by the receptive partner</a:t>
            </a:r>
          </a:p>
          <a:p>
            <a:pPr lvl="8">
              <a:buFont typeface="Wingdings" pitchFamily="2" charset="2"/>
              <a:buChar char="§"/>
            </a:pPr>
            <a:r>
              <a:rPr lang="en-US" sz="2000" dirty="0" smtClean="0"/>
              <a:t>Pouch made of polyurethane</a:t>
            </a:r>
          </a:p>
          <a:p>
            <a:pPr lvl="8">
              <a:buFont typeface="Wingdings" pitchFamily="2" charset="2"/>
              <a:buChar char="§"/>
            </a:pPr>
            <a:r>
              <a:rPr lang="en-US" sz="2000" dirty="0" smtClean="0"/>
              <a:t>Pre- lubricated with silicone</a:t>
            </a:r>
          </a:p>
          <a:p>
            <a:pPr lvl="8">
              <a:buFont typeface="Wingdings" pitchFamily="2" charset="2"/>
              <a:buChar char="§"/>
            </a:pPr>
            <a:r>
              <a:rPr lang="en-US" sz="2000" dirty="0" smtClean="0"/>
              <a:t>Failure rate- 4-20 per 100 women years   </a:t>
            </a:r>
          </a:p>
          <a:p>
            <a:pPr lvl="8">
              <a:buFont typeface="Wingdings" pitchFamily="2" charset="2"/>
              <a:buChar char="§"/>
            </a:pPr>
            <a:r>
              <a:rPr lang="en-US" sz="2000" dirty="0" smtClean="0"/>
              <a:t>Less effective than male condom</a:t>
            </a:r>
          </a:p>
          <a:p>
            <a:pPr lvl="8">
              <a:buFont typeface="Wingdings" pitchFamily="2" charset="2"/>
              <a:buChar char="§"/>
            </a:pPr>
            <a:r>
              <a:rPr lang="en-US" sz="2000" dirty="0" smtClean="0"/>
              <a:t>Advantages ….</a:t>
            </a:r>
          </a:p>
          <a:p>
            <a:pPr marL="2331720" lvl="8" indent="-457200">
              <a:buFont typeface="Wingdings" pitchFamily="2" charset="2"/>
              <a:buChar char="§"/>
            </a:pPr>
            <a:r>
              <a:rPr lang="en-US" sz="2000" dirty="0" smtClean="0"/>
              <a:t>  Types   </a:t>
            </a:r>
          </a:p>
          <a:p>
            <a:pPr marL="2331720" lvl="8" indent="-457200">
              <a:buNone/>
            </a:pPr>
            <a:r>
              <a:rPr lang="en-US" sz="2000" dirty="0" smtClean="0"/>
              <a:t>                1. FC- made of polyurethane</a:t>
            </a:r>
          </a:p>
          <a:p>
            <a:pPr marL="2331720" lvl="8" indent="-457200">
              <a:buNone/>
            </a:pPr>
            <a:r>
              <a:rPr lang="en-US" sz="2000" dirty="0" smtClean="0"/>
              <a:t>                2. FC-2-made of nitrite polymer</a:t>
            </a:r>
          </a:p>
          <a:p>
            <a:pPr marL="2331720" lvl="8" indent="-457200">
              <a:buNone/>
            </a:pPr>
            <a:r>
              <a:rPr lang="en-US" sz="2000" dirty="0" smtClean="0"/>
              <a:t>                3.Latex           </a:t>
            </a:r>
          </a:p>
          <a:p>
            <a:pPr>
              <a:buNone/>
            </a:pP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pic>
        <p:nvPicPr>
          <p:cNvPr id="35842" name="Picture 2"/>
          <p:cNvPicPr>
            <a:picLocks noChangeAspect="1" noChangeArrowheads="1"/>
          </p:cNvPicPr>
          <p:nvPr/>
        </p:nvPicPr>
        <p:blipFill>
          <a:blip r:embed="rId2"/>
          <a:srcRect/>
          <a:stretch>
            <a:fillRect/>
          </a:stretch>
        </p:blipFill>
        <p:spPr bwMode="auto">
          <a:xfrm>
            <a:off x="1357290" y="1571612"/>
            <a:ext cx="6143667" cy="50720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sp>
        <p:nvSpPr>
          <p:cNvPr id="6" name="Content Placeholder 5"/>
          <p:cNvSpPr>
            <a:spLocks noGrp="1"/>
          </p:cNvSpPr>
          <p:nvPr>
            <p:ph idx="1"/>
          </p:nvPr>
        </p:nvSpPr>
        <p:spPr/>
        <p:txBody>
          <a:bodyPr/>
          <a:lstStyle/>
          <a:p>
            <a:pPr>
              <a:buNone/>
            </a:pPr>
            <a:r>
              <a:rPr lang="en-US" dirty="0" smtClean="0"/>
              <a:t>II Diaphragm ( Dutch cap)</a:t>
            </a:r>
          </a:p>
          <a:p>
            <a:pPr>
              <a:buNone/>
            </a:pPr>
            <a:endParaRPr lang="en-US" dirty="0" smtClean="0"/>
          </a:p>
          <a:p>
            <a:pPr lvl="2">
              <a:buFont typeface="Wingdings" pitchFamily="2" charset="2"/>
              <a:buChar char="q"/>
            </a:pPr>
            <a:r>
              <a:rPr lang="en-US" dirty="0" smtClean="0"/>
              <a:t>Inserted before intercourse and must remain in place for not less than 6 hours after sexual intercourse </a:t>
            </a:r>
          </a:p>
          <a:p>
            <a:pPr lvl="2">
              <a:buFont typeface="Wingdings" pitchFamily="2" charset="2"/>
              <a:buChar char="q"/>
            </a:pPr>
            <a:r>
              <a:rPr lang="en-US" dirty="0" smtClean="0"/>
              <a:t>Failure rate --6-12 per 100 women years </a:t>
            </a:r>
          </a:p>
          <a:p>
            <a:pPr lvl="2">
              <a:buFont typeface="Wingdings" pitchFamily="2" charset="2"/>
              <a:buChar char="q"/>
            </a:pPr>
            <a:r>
              <a:rPr lang="en-US" dirty="0" smtClean="0"/>
              <a:t>Protection against –PID ,HPV etc </a:t>
            </a:r>
          </a:p>
          <a:p>
            <a:pPr lvl="2">
              <a:buFont typeface="Wingdings" pitchFamily="2" charset="2"/>
              <a:buChar char="q"/>
            </a:pPr>
            <a:r>
              <a:rPr lang="en-US" dirty="0" smtClean="0"/>
              <a:t> Disadvantages ?</a:t>
            </a:r>
          </a:p>
          <a:p>
            <a:pPr lvl="2">
              <a:buFont typeface="Wingdings" pitchFamily="2" charset="2"/>
              <a:buChar char="q"/>
            </a:pPr>
            <a:r>
              <a:rPr lang="en-US" dirty="0" smtClean="0"/>
              <a:t>Variations of diaphragm </a:t>
            </a:r>
          </a:p>
          <a:p>
            <a:pPr lvl="2">
              <a:buNone/>
            </a:pPr>
            <a:r>
              <a:rPr lang="en-US" dirty="0" smtClean="0"/>
              <a:t>             </a:t>
            </a:r>
            <a:r>
              <a:rPr lang="en-US" dirty="0" err="1" smtClean="0"/>
              <a:t>i</a:t>
            </a:r>
            <a:r>
              <a:rPr lang="en-US" dirty="0" smtClean="0"/>
              <a:t> Dumas or vault cap</a:t>
            </a:r>
          </a:p>
          <a:p>
            <a:pPr lvl="2">
              <a:buNone/>
            </a:pPr>
            <a:r>
              <a:rPr lang="en-US" dirty="0" smtClean="0"/>
              <a:t>             ii </a:t>
            </a:r>
            <a:r>
              <a:rPr lang="en-US" dirty="0" err="1" smtClean="0"/>
              <a:t>Vimule</a:t>
            </a:r>
            <a:r>
              <a:rPr lang="en-US" dirty="0" smtClean="0"/>
              <a:t> cap </a:t>
            </a:r>
          </a:p>
          <a:p>
            <a:pPr lvl="2">
              <a:buNone/>
            </a:pPr>
            <a:r>
              <a:rPr lang="en-US" dirty="0" smtClean="0"/>
              <a:t>             iii Cervical cap </a:t>
            </a:r>
            <a:endParaRPr lang="en-US" dirty="0"/>
          </a:p>
        </p:txBody>
      </p:sp>
      <p:pic>
        <p:nvPicPr>
          <p:cNvPr id="7" name="Picture 2" descr="C:\Users\GAURI SARSWAT\Desktop\diapg 1.jpg"/>
          <p:cNvPicPr>
            <a:picLocks noGrp="1" noChangeAspect="1" noChangeArrowheads="1"/>
          </p:cNvPicPr>
          <p:nvPr>
            <p:ph idx="1"/>
          </p:nvPr>
        </p:nvPicPr>
        <p:blipFill>
          <a:blip r:embed="rId2"/>
          <a:srcRect/>
          <a:stretch>
            <a:fillRect/>
          </a:stretch>
        </p:blipFill>
        <p:spPr bwMode="auto">
          <a:xfrm>
            <a:off x="5143504" y="3786190"/>
            <a:ext cx="2857520" cy="223362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8915" name="Picture 3" descr="C:\Users\GAURI SARSWAT\Desktop\diahg 2.jpg"/>
          <p:cNvPicPr>
            <a:picLocks noChangeAspect="1" noChangeArrowheads="1"/>
          </p:cNvPicPr>
          <p:nvPr/>
        </p:nvPicPr>
        <p:blipFill>
          <a:blip r:embed="rId2"/>
          <a:srcRect/>
          <a:stretch>
            <a:fillRect/>
          </a:stretch>
        </p:blipFill>
        <p:spPr bwMode="auto">
          <a:xfrm>
            <a:off x="1071538" y="2214554"/>
            <a:ext cx="5429288" cy="3643338"/>
          </a:xfrm>
          <a:prstGeom prst="rect">
            <a:avLst/>
          </a:prstGeom>
          <a:noFill/>
        </p:spPr>
      </p:pic>
      <p:sp>
        <p:nvSpPr>
          <p:cNvPr id="6" name="Content Placeholder 5"/>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t>III Vaginal sponge ( Today)</a:t>
            </a:r>
            <a:br/>
            <a:endParaRPr lang="en-US" dirty="0"/>
          </a:p>
        </p:txBody>
      </p:sp>
      <p:sp>
        <p:nvSpPr>
          <p:cNvPr id="3" name="Content Placeholder 2"/>
          <p:cNvSpPr>
            <a:spLocks noGrp="1"/>
          </p:cNvSpPr>
          <p:nvPr>
            <p:ph idx="1"/>
          </p:nvPr>
        </p:nvSpPr>
        <p:spPr>
          <a:xfrm>
            <a:off x="214282" y="928670"/>
            <a:ext cx="7239000" cy="5384190"/>
          </a:xfrm>
        </p:spPr>
        <p:txBody>
          <a:bodyPr/>
          <a:lstStyle/>
          <a:p>
            <a:pPr>
              <a:buFont typeface="Wingdings" pitchFamily="2" charset="2"/>
              <a:buChar char="Ø"/>
            </a:pPr>
            <a:r>
              <a:rPr lang="en-US" sz="2000" dirty="0" smtClean="0">
                <a:solidFill>
                  <a:schemeClr val="tx1"/>
                </a:solidFill>
              </a:rPr>
              <a:t>combines barrier and spermicidal method to prevent conception </a:t>
            </a:r>
          </a:p>
          <a:p>
            <a:pPr>
              <a:buFont typeface="Wingdings" pitchFamily="2" charset="2"/>
              <a:buChar char="Ø"/>
            </a:pPr>
            <a:r>
              <a:rPr lang="en-US" sz="2000" dirty="0" smtClean="0">
                <a:solidFill>
                  <a:schemeClr val="tx1"/>
                </a:solidFill>
              </a:rPr>
              <a:t>Made up of polyurethane ( size 5cm× 2.5 cm )</a:t>
            </a:r>
          </a:p>
          <a:p>
            <a:pPr>
              <a:buFont typeface="Wingdings" pitchFamily="2" charset="2"/>
              <a:buChar char="Ø"/>
            </a:pPr>
            <a:r>
              <a:rPr lang="en-US" sz="2000" dirty="0" err="1" smtClean="0">
                <a:solidFill>
                  <a:schemeClr val="tx1"/>
                </a:solidFill>
              </a:rPr>
              <a:t>Spermicide</a:t>
            </a:r>
            <a:r>
              <a:rPr lang="en-US" sz="2000" dirty="0" smtClean="0">
                <a:solidFill>
                  <a:schemeClr val="tx1"/>
                </a:solidFill>
              </a:rPr>
              <a:t> -1000mg Non-oxynol-9</a:t>
            </a:r>
          </a:p>
          <a:p>
            <a:pPr>
              <a:buFont typeface="Wingdings" pitchFamily="2" charset="2"/>
              <a:buChar char="Ø"/>
            </a:pPr>
            <a:r>
              <a:rPr lang="en-US" sz="2000" dirty="0" smtClean="0">
                <a:solidFill>
                  <a:schemeClr val="tx1"/>
                </a:solidFill>
              </a:rPr>
              <a:t>Sponges are inserted vaginally prior to intercourse </a:t>
            </a:r>
          </a:p>
          <a:p>
            <a:pPr>
              <a:buFont typeface="Wingdings" pitchFamily="2" charset="2"/>
              <a:buChar char="Ø"/>
            </a:pPr>
            <a:r>
              <a:rPr lang="en-US" sz="2000" dirty="0" smtClean="0">
                <a:solidFill>
                  <a:schemeClr val="tx1"/>
                </a:solidFill>
              </a:rPr>
              <a:t>Must be placed over cervix </a:t>
            </a:r>
          </a:p>
          <a:p>
            <a:pPr>
              <a:buFont typeface="Wingdings" pitchFamily="2" charset="2"/>
              <a:buChar char="Ø"/>
            </a:pPr>
            <a:r>
              <a:rPr lang="en-US" sz="2000" dirty="0" smtClean="0">
                <a:solidFill>
                  <a:schemeClr val="tx1"/>
                </a:solidFill>
              </a:rPr>
              <a:t>Must be left in place for 6 hours after ejaculation</a:t>
            </a:r>
          </a:p>
          <a:p>
            <a:pPr>
              <a:buFont typeface="Wingdings" pitchFamily="2" charset="2"/>
              <a:buChar char="Ø"/>
            </a:pPr>
            <a:r>
              <a:rPr lang="en-US" sz="2000" dirty="0" smtClean="0"/>
              <a:t>Disadvantages </a:t>
            </a:r>
          </a:p>
          <a:p>
            <a:pPr>
              <a:buFont typeface="Wingdings" pitchFamily="2" charset="2"/>
              <a:buChar char="Ø"/>
            </a:pPr>
            <a:r>
              <a:rPr lang="en-US" sz="2000" dirty="0" smtClean="0"/>
              <a:t>Failure rate -20-40 per 100 women years (P)</a:t>
            </a:r>
          </a:p>
          <a:p>
            <a:pPr>
              <a:buFont typeface="Wingdings" pitchFamily="2" charset="2"/>
              <a:buChar char="Ø"/>
            </a:pPr>
            <a:r>
              <a:rPr lang="en-US" sz="2000" dirty="0" smtClean="0"/>
              <a:t>                  9-20 per 100 women years   </a:t>
            </a:r>
            <a:endParaRPr lang="en-US" sz="2000" dirty="0" smtClean="0">
              <a:solidFill>
                <a:schemeClr val="tx1"/>
              </a:solidFill>
            </a:endParaRPr>
          </a:p>
          <a:p>
            <a:pPr lvl="3">
              <a:buNone/>
            </a:pPr>
            <a:endParaRPr lang="en-US" dirty="0" smtClean="0">
              <a:solidFill>
                <a:schemeClr val="tx1"/>
              </a:solidFill>
            </a:endParaRPr>
          </a:p>
          <a:p>
            <a:pPr lvl="3">
              <a:buFont typeface="Wingdings" pitchFamily="2" charset="2"/>
              <a:buChar char="Ø"/>
            </a:pPr>
            <a:endParaRPr lang="en-US" dirty="0">
              <a:solidFill>
                <a:schemeClr val="tx1"/>
              </a:solidFill>
            </a:endParaRPr>
          </a:p>
        </p:txBody>
      </p:sp>
      <p:pic>
        <p:nvPicPr>
          <p:cNvPr id="36868" name="Picture 4" descr="C:\Users\GAURI SARSWAT\Desktop\toda 1.jpg"/>
          <p:cNvPicPr>
            <a:picLocks noChangeAspect="1" noChangeArrowheads="1"/>
          </p:cNvPicPr>
          <p:nvPr/>
        </p:nvPicPr>
        <p:blipFill>
          <a:blip r:embed="rId2"/>
          <a:srcRect/>
          <a:stretch>
            <a:fillRect/>
          </a:stretch>
        </p:blipFill>
        <p:spPr bwMode="auto">
          <a:xfrm>
            <a:off x="3643306" y="4786322"/>
            <a:ext cx="4429156" cy="2071678"/>
          </a:xfrm>
          <a:prstGeom prst="rect">
            <a:avLst/>
          </a:prstGeom>
          <a:noFill/>
        </p:spPr>
      </p:pic>
      <p:pic>
        <p:nvPicPr>
          <p:cNvPr id="36869" name="Picture 5" descr="C:\Users\GAURI SARSWAT\Desktop\toda.jpg"/>
          <p:cNvPicPr>
            <a:picLocks noChangeAspect="1" noChangeArrowheads="1"/>
          </p:cNvPicPr>
          <p:nvPr/>
        </p:nvPicPr>
        <p:blipFill>
          <a:blip r:embed="rId3"/>
          <a:srcRect/>
          <a:stretch>
            <a:fillRect/>
          </a:stretch>
        </p:blipFill>
        <p:spPr bwMode="auto">
          <a:xfrm>
            <a:off x="6429388" y="1285860"/>
            <a:ext cx="1752595" cy="149066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endParaRPr lang="en-US"/>
          </a:p>
        </p:txBody>
      </p:sp>
      <p:sp>
        <p:nvSpPr>
          <p:cNvPr id="3" name="Content Placeholder 2"/>
          <p:cNvSpPr>
            <a:spLocks noGrp="1"/>
          </p:cNvSpPr>
          <p:nvPr>
            <p:ph sz="half" idx="1"/>
          </p:nvPr>
        </p:nvSpPr>
        <p:spPr>
          <a:xfrm>
            <a:off x="0" y="1500174"/>
            <a:ext cx="4714908" cy="4525963"/>
          </a:xfrm>
        </p:spPr>
        <p:txBody>
          <a:bodyPr/>
          <a:lstStyle/>
          <a:p>
            <a:pPr>
              <a:buNone/>
            </a:pPr>
            <a:r>
              <a:rPr lang="en-US" dirty="0" smtClean="0"/>
              <a:t>2. </a:t>
            </a:r>
            <a:r>
              <a:rPr lang="en-US" sz="2400" dirty="0" smtClean="0"/>
              <a:t>Chemical methods </a:t>
            </a:r>
          </a:p>
          <a:p>
            <a:pPr marL="2354580" lvl="8" indent="-571500">
              <a:buFont typeface="+mj-lt"/>
              <a:buAutoNum type="romanLcPeriod"/>
            </a:pPr>
            <a:r>
              <a:rPr lang="en-US" sz="2000" dirty="0" smtClean="0"/>
              <a:t>Foams </a:t>
            </a:r>
          </a:p>
          <a:p>
            <a:pPr marL="2354580" lvl="8" indent="-571500">
              <a:buFont typeface="+mj-lt"/>
              <a:buAutoNum type="romanLcPeriod"/>
            </a:pPr>
            <a:r>
              <a:rPr lang="en-US" sz="2000" dirty="0" smtClean="0"/>
              <a:t>Creams /Jellies/ Pastes </a:t>
            </a:r>
          </a:p>
          <a:p>
            <a:pPr marL="2354580" lvl="8" indent="-571500">
              <a:buFont typeface="+mj-lt"/>
              <a:buAutoNum type="romanLcPeriod"/>
            </a:pPr>
            <a:r>
              <a:rPr lang="en-US" sz="2000" dirty="0" smtClean="0"/>
              <a:t>Suppositories </a:t>
            </a:r>
          </a:p>
          <a:p>
            <a:pPr marL="2354580" lvl="8" indent="-571500">
              <a:buFont typeface="+mj-lt"/>
              <a:buAutoNum type="romanLcPeriod"/>
            </a:pPr>
            <a:r>
              <a:rPr lang="en-US" sz="2000" dirty="0" smtClean="0"/>
              <a:t>Soluble films</a:t>
            </a:r>
          </a:p>
          <a:p>
            <a:pPr marL="2354580" lvl="8" indent="-571500">
              <a:buNone/>
            </a:pPr>
            <a:r>
              <a:rPr lang="en-US" sz="2000" dirty="0" smtClean="0"/>
              <a:t>   </a:t>
            </a:r>
          </a:p>
          <a:p>
            <a:pPr marL="2354580" lvl="8" indent="-571500">
              <a:buNone/>
            </a:pPr>
            <a:r>
              <a:rPr lang="en-US" sz="2000" dirty="0" smtClean="0"/>
              <a:t>               </a:t>
            </a:r>
            <a:endParaRPr lang="en-US" sz="2000" dirty="0"/>
          </a:p>
        </p:txBody>
      </p:sp>
      <p:pic>
        <p:nvPicPr>
          <p:cNvPr id="37895" name="Picture 7" descr="C:\Users\GAURI SARSWAT\Desktop\crop.jpg"/>
          <p:cNvPicPr>
            <a:picLocks noGrp="1" noChangeAspect="1" noChangeArrowheads="1"/>
          </p:cNvPicPr>
          <p:nvPr>
            <p:ph sz="half" idx="2"/>
          </p:nvPr>
        </p:nvPicPr>
        <p:blipFill>
          <a:blip r:embed="rId2"/>
          <a:srcRect/>
          <a:stretch>
            <a:fillRect/>
          </a:stretch>
        </p:blipFill>
        <p:spPr bwMode="auto">
          <a:xfrm>
            <a:off x="4572000" y="1714488"/>
            <a:ext cx="3500462" cy="4929222"/>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itchFamily="2" charset="2"/>
              <a:buChar char="ü"/>
            </a:pPr>
            <a:r>
              <a:rPr lang="en-US" sz="2000" dirty="0" err="1" smtClean="0"/>
              <a:t>Spermicides</a:t>
            </a:r>
            <a:r>
              <a:rPr lang="en-US" sz="2000" dirty="0" smtClean="0"/>
              <a:t> /Vaginal chemical contraceptive</a:t>
            </a:r>
          </a:p>
          <a:p>
            <a:pPr>
              <a:buFont typeface="Wingdings" pitchFamily="2" charset="2"/>
              <a:buChar char="ü"/>
            </a:pPr>
            <a:r>
              <a:rPr lang="en-US" sz="2000" dirty="0" smtClean="0"/>
              <a:t>MOA- Surface active agents attach themselves to spermatozoa and inhibit oxygen uptake and kill sperm</a:t>
            </a:r>
          </a:p>
          <a:p>
            <a:pPr>
              <a:buFont typeface="Wingdings" pitchFamily="2" charset="2"/>
              <a:buChar char="ü"/>
            </a:pPr>
            <a:r>
              <a:rPr lang="en-US" sz="2000" dirty="0" smtClean="0"/>
              <a:t>Disadvantages – may causes burning /irritation and </a:t>
            </a:r>
            <a:r>
              <a:rPr lang="en-US" sz="2000" dirty="0" err="1" smtClean="0"/>
              <a:t>taratogenic</a:t>
            </a:r>
            <a:r>
              <a:rPr lang="en-US" sz="2000" dirty="0" smtClean="0"/>
              <a:t> affect on </a:t>
            </a:r>
            <a:r>
              <a:rPr lang="en-US" sz="2000" dirty="0" err="1" smtClean="0"/>
              <a:t>feotus</a:t>
            </a:r>
            <a:r>
              <a:rPr lang="en-US" sz="2000" dirty="0" smtClean="0"/>
              <a:t> </a:t>
            </a:r>
          </a:p>
          <a:p>
            <a:pPr>
              <a:buFont typeface="Wingdings" pitchFamily="2" charset="2"/>
              <a:buChar char="ü"/>
            </a:pPr>
            <a:r>
              <a:rPr lang="en-US" sz="2000" dirty="0" smtClean="0"/>
              <a:t>Best use with barrier methods  </a:t>
            </a:r>
            <a:endParaRPr lang="en-US" sz="2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7290" y="2000240"/>
            <a:ext cx="6456230" cy="1143000"/>
          </a:xfrm>
        </p:spPr>
        <p:txBody>
          <a:bodyPr/>
          <a:lstStyle/>
          <a:p>
            <a:r>
              <a:rPr lang="en-US" dirty="0" smtClean="0"/>
              <a:t>Intrauterine devices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3571900" cy="816290"/>
          </a:xfrm>
        </p:spPr>
        <p:txBody>
          <a:bodyPr>
            <a:normAutofit/>
          </a:bodyPr>
          <a:lstStyle/>
          <a:p>
            <a:r>
              <a:rPr lang="en-IN" sz="2800" dirty="0" smtClean="0"/>
              <a:t>1. Non medicated</a:t>
            </a:r>
            <a:endParaRPr lang="en-US" sz="2800" dirty="0"/>
          </a:p>
        </p:txBody>
      </p:sp>
      <p:sp>
        <p:nvSpPr>
          <p:cNvPr id="3" name="Content Placeholder 2"/>
          <p:cNvSpPr>
            <a:spLocks noGrp="1"/>
          </p:cNvSpPr>
          <p:nvPr>
            <p:ph type="body" idx="2"/>
          </p:nvPr>
        </p:nvSpPr>
        <p:spPr>
          <a:xfrm>
            <a:off x="285720" y="1357298"/>
            <a:ext cx="6497988" cy="5000660"/>
          </a:xfrm>
        </p:spPr>
        <p:txBody>
          <a:bodyPr/>
          <a:lstStyle/>
          <a:p>
            <a:pPr>
              <a:buNone/>
            </a:pPr>
            <a:r>
              <a:rPr lang="en-IN" sz="2000" b="1" dirty="0" err="1" smtClean="0">
                <a:solidFill>
                  <a:srgbClr val="FF0000"/>
                </a:solidFill>
              </a:rPr>
              <a:t>i</a:t>
            </a:r>
            <a:r>
              <a:rPr lang="en-IN" sz="2000" b="1" dirty="0" smtClean="0">
                <a:solidFill>
                  <a:srgbClr val="FF0000"/>
                </a:solidFill>
              </a:rPr>
              <a:t>      </a:t>
            </a:r>
            <a:r>
              <a:rPr lang="en-IN" sz="2000" b="1" dirty="0" err="1" smtClean="0">
                <a:solidFill>
                  <a:srgbClr val="FF0000"/>
                </a:solidFill>
              </a:rPr>
              <a:t>lippes</a:t>
            </a:r>
            <a:r>
              <a:rPr lang="en-IN" sz="2000" b="1" dirty="0" smtClean="0">
                <a:solidFill>
                  <a:srgbClr val="FF0000"/>
                </a:solidFill>
              </a:rPr>
              <a:t> loop</a:t>
            </a:r>
          </a:p>
          <a:p>
            <a:pPr>
              <a:buNone/>
            </a:pPr>
            <a:endParaRPr lang="en-IN" sz="2000" dirty="0" smtClean="0"/>
          </a:p>
          <a:p>
            <a:pPr>
              <a:buFont typeface="Wingdings" pitchFamily="2" charset="2"/>
              <a:buChar char="§"/>
            </a:pPr>
            <a:r>
              <a:rPr lang="en-IN" sz="2000" dirty="0" smtClean="0"/>
              <a:t>   Double S shaped device made up of </a:t>
            </a:r>
          </a:p>
          <a:p>
            <a:pPr>
              <a:buNone/>
            </a:pPr>
            <a:r>
              <a:rPr lang="en-IN" sz="2000" dirty="0" smtClean="0"/>
              <a:t>   Polyethylene</a:t>
            </a:r>
          </a:p>
          <a:p>
            <a:pPr>
              <a:buFont typeface="Wingdings" pitchFamily="2" charset="2"/>
              <a:buChar char="§"/>
            </a:pPr>
            <a:r>
              <a:rPr lang="en-IN" sz="2000" dirty="0" smtClean="0"/>
              <a:t>  Contains Barium Sulphate to allow x rays observation</a:t>
            </a:r>
          </a:p>
          <a:p>
            <a:pPr>
              <a:buFont typeface="Wingdings" pitchFamily="2" charset="2"/>
              <a:buChar char="§"/>
            </a:pPr>
            <a:r>
              <a:rPr lang="en-IN" sz="2000" dirty="0" smtClean="0"/>
              <a:t>  4 sizes ....</a:t>
            </a:r>
          </a:p>
          <a:p>
            <a:pPr>
              <a:buFont typeface="Wingdings" pitchFamily="2" charset="2"/>
              <a:buChar char="§"/>
            </a:pPr>
            <a:r>
              <a:rPr lang="en-IN" sz="2000" dirty="0" smtClean="0"/>
              <a:t>  Failure rate( </a:t>
            </a:r>
            <a:r>
              <a:rPr lang="en-IN" sz="2000" dirty="0" err="1" smtClean="0"/>
              <a:t>lippes</a:t>
            </a:r>
            <a:r>
              <a:rPr lang="en-IN" sz="2000" dirty="0" smtClean="0"/>
              <a:t> loop ) – 3%  </a:t>
            </a:r>
          </a:p>
          <a:p>
            <a:pPr>
              <a:buFont typeface="Wingdings" pitchFamily="2" charset="2"/>
              <a:buChar char="§"/>
            </a:pPr>
            <a:r>
              <a:rPr lang="en-IN" sz="2000" dirty="0" smtClean="0"/>
              <a:t> Life span as long as required if there is no adverse effect </a:t>
            </a:r>
          </a:p>
          <a:p>
            <a:pPr>
              <a:buFont typeface="Wingdings" pitchFamily="2" charset="2"/>
              <a:buChar char="§"/>
            </a:pPr>
            <a:endParaRPr lang="en-IN" sz="2000" dirty="0" smtClean="0"/>
          </a:p>
          <a:p>
            <a:pPr>
              <a:buFont typeface="Wingdings" pitchFamily="2" charset="2"/>
              <a:buChar char="§"/>
            </a:pPr>
            <a:endParaRPr lang="en-IN" sz="2000" dirty="0" smtClean="0"/>
          </a:p>
          <a:p>
            <a:pPr>
              <a:buFont typeface="Wingdings" pitchFamily="2" charset="2"/>
              <a:buChar char="§"/>
            </a:pPr>
            <a:endParaRPr lang="en-IN" sz="2000" dirty="0" smtClean="0"/>
          </a:p>
          <a:p>
            <a:endParaRPr lang="en-IN" sz="2000" dirty="0" smtClean="0"/>
          </a:p>
          <a:p>
            <a:r>
              <a:rPr lang="en-IN" sz="2000" dirty="0" smtClean="0"/>
              <a:t>  </a:t>
            </a:r>
            <a:r>
              <a:rPr lang="en-IN" sz="2000" b="1" dirty="0" smtClean="0">
                <a:solidFill>
                  <a:srgbClr val="FF0000"/>
                </a:solidFill>
              </a:rPr>
              <a:t>ii   </a:t>
            </a:r>
            <a:r>
              <a:rPr lang="en-IN" sz="2000" b="1" dirty="0" err="1" smtClean="0">
                <a:solidFill>
                  <a:srgbClr val="FF0000"/>
                </a:solidFill>
              </a:rPr>
              <a:t>Grafenberg’s</a:t>
            </a:r>
            <a:r>
              <a:rPr lang="en-IN" sz="2000" b="1" dirty="0" smtClean="0">
                <a:solidFill>
                  <a:srgbClr val="FF0000"/>
                </a:solidFill>
              </a:rPr>
              <a:t> ring</a:t>
            </a:r>
            <a:endParaRPr lang="en-US" sz="2000" b="1" dirty="0">
              <a:solidFill>
                <a:srgbClr val="FF0000"/>
              </a:solidFill>
            </a:endParaRPr>
          </a:p>
        </p:txBody>
      </p:sp>
      <p:pic>
        <p:nvPicPr>
          <p:cNvPr id="35842" name="Picture 2" descr="C:\Users\GAURI SARSWAT\Desktop\llp im.jpg"/>
          <p:cNvPicPr>
            <a:picLocks noGrp="1" noChangeAspect="1" noChangeArrowheads="1"/>
          </p:cNvPicPr>
          <p:nvPr>
            <p:ph sz="half" idx="1"/>
          </p:nvPr>
        </p:nvPicPr>
        <p:blipFill>
          <a:blip r:embed="rId2"/>
          <a:stretch>
            <a:fillRect/>
          </a:stretch>
        </p:blipFill>
        <p:spPr bwMode="auto">
          <a:xfrm>
            <a:off x="5072066" y="214290"/>
            <a:ext cx="2384434" cy="2071702"/>
          </a:xfrm>
          <a:prstGeom prst="rect">
            <a:avLst/>
          </a:prstGeom>
          <a:noFill/>
        </p:spPr>
      </p:pic>
      <p:pic>
        <p:nvPicPr>
          <p:cNvPr id="35843" name="Picture 3" descr="C:\Users\GAURI SARSWAT\Desktop\gra ima.jpg"/>
          <p:cNvPicPr>
            <a:picLocks noChangeAspect="1" noChangeArrowheads="1"/>
          </p:cNvPicPr>
          <p:nvPr/>
        </p:nvPicPr>
        <p:blipFill>
          <a:blip r:embed="rId3"/>
          <a:srcRect/>
          <a:stretch>
            <a:fillRect/>
          </a:stretch>
        </p:blipFill>
        <p:spPr bwMode="auto">
          <a:xfrm>
            <a:off x="3071802" y="4572008"/>
            <a:ext cx="2133600" cy="21336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N" dirty="0" smtClean="0"/>
              <a:t>2.</a:t>
            </a:r>
            <a:r>
              <a:rPr lang="en-IN" sz="2800" dirty="0" smtClean="0"/>
              <a:t>Medicated / bioactive </a:t>
            </a:r>
            <a:r>
              <a:rPr lang="en-IN" sz="2800" dirty="0" err="1" smtClean="0"/>
              <a:t>iud’s</a:t>
            </a:r>
            <a:r>
              <a:rPr lang="en-IN" sz="2800" dirty="0" smtClean="0"/>
              <a:t>		</a:t>
            </a:r>
            <a:endParaRPr lang="en-US" dirty="0"/>
          </a:p>
        </p:txBody>
      </p:sp>
      <p:sp>
        <p:nvSpPr>
          <p:cNvPr id="11" name="Text Placeholder 10"/>
          <p:cNvSpPr>
            <a:spLocks noGrp="1"/>
          </p:cNvSpPr>
          <p:nvPr>
            <p:ph type="body" idx="2"/>
          </p:nvPr>
        </p:nvSpPr>
        <p:spPr/>
        <p:txBody>
          <a:bodyPr/>
          <a:lstStyle/>
          <a:p>
            <a:endParaRPr lang="en-US" dirty="0"/>
          </a:p>
        </p:txBody>
      </p:sp>
      <p:sp>
        <p:nvSpPr>
          <p:cNvPr id="6" name="Content Placeholder 5"/>
          <p:cNvSpPr>
            <a:spLocks noGrp="1"/>
          </p:cNvSpPr>
          <p:nvPr>
            <p:ph sz="half" idx="1"/>
          </p:nvPr>
        </p:nvSpPr>
        <p:spPr>
          <a:xfrm>
            <a:off x="500034" y="2071678"/>
            <a:ext cx="7239000" cy="4371752"/>
          </a:xfrm>
        </p:spPr>
        <p:txBody>
          <a:bodyPr>
            <a:normAutofit/>
          </a:bodyPr>
          <a:lstStyle/>
          <a:p>
            <a:pPr>
              <a:buNone/>
            </a:pPr>
            <a:r>
              <a:rPr lang="en-IN" sz="2400" dirty="0" smtClean="0"/>
              <a:t>1.Metal ions ( Cupper) ( 2</a:t>
            </a:r>
            <a:r>
              <a:rPr lang="en-IN" sz="2400" baseline="30000" dirty="0" smtClean="0"/>
              <a:t>nd</a:t>
            </a:r>
            <a:r>
              <a:rPr lang="en-IN" sz="2400" dirty="0" smtClean="0"/>
              <a:t> generation)</a:t>
            </a:r>
          </a:p>
          <a:p>
            <a:pPr>
              <a:buNone/>
            </a:pPr>
            <a:r>
              <a:rPr lang="en-IN" sz="2400" dirty="0" smtClean="0"/>
              <a:t>    </a:t>
            </a:r>
          </a:p>
          <a:p>
            <a:pPr>
              <a:buNone/>
            </a:pPr>
            <a:r>
              <a:rPr lang="en-IN" sz="2400" dirty="0" smtClean="0"/>
              <a:t>                              ?</a:t>
            </a:r>
          </a:p>
          <a:p>
            <a:pPr>
              <a:buNone/>
            </a:pPr>
            <a:r>
              <a:rPr lang="en-IN" sz="2400" dirty="0" smtClean="0"/>
              <a:t> </a:t>
            </a:r>
          </a:p>
        </p:txBody>
      </p:sp>
      <p:sp>
        <p:nvSpPr>
          <p:cNvPr id="7" name="Curved Right Arrow 6"/>
          <p:cNvSpPr/>
          <p:nvPr/>
        </p:nvSpPr>
        <p:spPr>
          <a:xfrm>
            <a:off x="2714612" y="2428868"/>
            <a:ext cx="374330" cy="71438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6867" name="Picture 3" descr="C:\Users\GAURI SARSWAT\Desktop\cu 7.jpg"/>
          <p:cNvPicPr>
            <a:picLocks noChangeAspect="1" noChangeArrowheads="1"/>
          </p:cNvPicPr>
          <p:nvPr/>
        </p:nvPicPr>
        <p:blipFill>
          <a:blip r:embed="rId2"/>
          <a:srcRect/>
          <a:stretch>
            <a:fillRect/>
          </a:stretch>
        </p:blipFill>
        <p:spPr bwMode="auto">
          <a:xfrm>
            <a:off x="4000496" y="3071810"/>
            <a:ext cx="3857652" cy="3214710"/>
          </a:xfrm>
          <a:prstGeom prst="rect">
            <a:avLst/>
          </a:prstGeom>
          <a:noFill/>
        </p:spPr>
      </p:pic>
      <p:pic>
        <p:nvPicPr>
          <p:cNvPr id="36869" name="Picture 5" descr="C:\Users\GAURI SARSWAT\Desktop\t 200.jpg"/>
          <p:cNvPicPr>
            <a:picLocks noChangeAspect="1" noChangeArrowheads="1"/>
          </p:cNvPicPr>
          <p:nvPr/>
        </p:nvPicPr>
        <p:blipFill>
          <a:blip r:embed="rId3"/>
          <a:srcRect/>
          <a:stretch>
            <a:fillRect/>
          </a:stretch>
        </p:blipFill>
        <p:spPr bwMode="auto">
          <a:xfrm>
            <a:off x="214282" y="3286124"/>
            <a:ext cx="3571900" cy="3000396"/>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557194"/>
          </a:xfrm>
        </p:spPr>
        <p:txBody>
          <a:bodyPr/>
          <a:lstStyle/>
          <a:p>
            <a:endParaRPr lang="en-US" dirty="0"/>
          </a:p>
        </p:txBody>
      </p:sp>
      <p:sp>
        <p:nvSpPr>
          <p:cNvPr id="3" name="Text Placeholder 2"/>
          <p:cNvSpPr>
            <a:spLocks noGrp="1"/>
          </p:cNvSpPr>
          <p:nvPr>
            <p:ph type="body" idx="2"/>
          </p:nvPr>
        </p:nvSpPr>
        <p:spPr>
          <a:xfrm>
            <a:off x="142844" y="1000108"/>
            <a:ext cx="5897880" cy="4572032"/>
          </a:xfrm>
        </p:spPr>
        <p:txBody>
          <a:bodyPr/>
          <a:lstStyle/>
          <a:p>
            <a:r>
              <a:rPr lang="en-IN" dirty="0" smtClean="0"/>
              <a:t>       </a:t>
            </a:r>
            <a:r>
              <a:rPr lang="en-IN" sz="2400" b="1" dirty="0" smtClean="0">
                <a:solidFill>
                  <a:srgbClr val="FF0000"/>
                </a:solidFill>
              </a:rPr>
              <a:t>Cu-T 380-A </a:t>
            </a:r>
          </a:p>
          <a:p>
            <a:pPr lvl="3">
              <a:buFont typeface="Wingdings" pitchFamily="2" charset="2"/>
              <a:buChar char="ü"/>
            </a:pPr>
            <a:r>
              <a:rPr lang="en-IN" sz="1900" b="1" dirty="0" smtClean="0">
                <a:solidFill>
                  <a:srgbClr val="FF0000"/>
                </a:solidFill>
              </a:rPr>
              <a:t>Failure rate – 0.5-0.8% </a:t>
            </a:r>
          </a:p>
          <a:p>
            <a:pPr lvl="3">
              <a:buFont typeface="Wingdings" pitchFamily="2" charset="2"/>
              <a:buChar char="ü"/>
            </a:pPr>
            <a:r>
              <a:rPr lang="en-IN" sz="1900" b="1" dirty="0" smtClean="0">
                <a:solidFill>
                  <a:srgbClr val="FF0000"/>
                </a:solidFill>
              </a:rPr>
              <a:t>Life span-  10 years </a:t>
            </a:r>
          </a:p>
          <a:p>
            <a:pPr lvl="3">
              <a:buFont typeface="Wingdings" pitchFamily="2" charset="2"/>
              <a:buChar char="ü"/>
            </a:pPr>
            <a:endParaRPr lang="en-IN" sz="1900" b="1" dirty="0" smtClean="0">
              <a:solidFill>
                <a:srgbClr val="FF0000"/>
              </a:solidFill>
            </a:endParaRPr>
          </a:p>
          <a:p>
            <a:pPr lvl="3">
              <a:buFont typeface="Wingdings" pitchFamily="2" charset="2"/>
              <a:buChar char="ü"/>
            </a:pPr>
            <a:endParaRPr lang="en-IN" sz="1900" b="1" dirty="0" smtClean="0">
              <a:solidFill>
                <a:srgbClr val="FF0000"/>
              </a:solidFill>
            </a:endParaRPr>
          </a:p>
          <a:p>
            <a:pPr lvl="3">
              <a:buFont typeface="Wingdings" pitchFamily="2" charset="2"/>
              <a:buChar char="ü"/>
            </a:pPr>
            <a:endParaRPr lang="en-IN" sz="1900" b="1" dirty="0" smtClean="0">
              <a:solidFill>
                <a:srgbClr val="FF0000"/>
              </a:solidFill>
            </a:endParaRPr>
          </a:p>
          <a:p>
            <a:pPr lvl="3">
              <a:buFont typeface="Wingdings" pitchFamily="2" charset="2"/>
              <a:buChar char="ü"/>
            </a:pPr>
            <a:r>
              <a:rPr lang="en-IN" sz="1900" b="1" dirty="0" err="1" smtClean="0">
                <a:solidFill>
                  <a:srgbClr val="FF0000"/>
                </a:solidFill>
              </a:rPr>
              <a:t>Gynefix</a:t>
            </a:r>
            <a:r>
              <a:rPr lang="en-IN" sz="1900" b="1" dirty="0" smtClean="0">
                <a:solidFill>
                  <a:srgbClr val="FF0000"/>
                </a:solidFill>
              </a:rPr>
              <a:t> ??????</a:t>
            </a:r>
            <a:endParaRPr lang="en-US" sz="1900" b="1" dirty="0">
              <a:solidFill>
                <a:srgbClr val="FF0000"/>
              </a:solidFill>
            </a:endParaRPr>
          </a:p>
        </p:txBody>
      </p:sp>
      <p:pic>
        <p:nvPicPr>
          <p:cNvPr id="37890" name="Picture 2" descr="C:\Users\GAURI SARSWAT\Desktop\380 A.jpg"/>
          <p:cNvPicPr>
            <a:picLocks noGrp="1" noChangeAspect="1" noChangeArrowheads="1"/>
          </p:cNvPicPr>
          <p:nvPr>
            <p:ph sz="half" idx="1"/>
          </p:nvPr>
        </p:nvPicPr>
        <p:blipFill>
          <a:blip r:embed="rId2"/>
          <a:srcRect/>
          <a:stretch>
            <a:fillRect/>
          </a:stretch>
        </p:blipFill>
        <p:spPr bwMode="auto">
          <a:xfrm>
            <a:off x="4429124" y="2357430"/>
            <a:ext cx="3455998" cy="3429024"/>
          </a:xfrm>
          <a:prstGeom prst="rect">
            <a:avLst/>
          </a:prstGeom>
          <a:noFill/>
        </p:spPr>
      </p:pic>
      <p:pic>
        <p:nvPicPr>
          <p:cNvPr id="37891" name="Picture 3"/>
          <p:cNvPicPr>
            <a:picLocks noChangeAspect="1" noChangeArrowheads="1"/>
          </p:cNvPicPr>
          <p:nvPr/>
        </p:nvPicPr>
        <p:blipFill>
          <a:blip r:embed="rId3"/>
          <a:srcRect/>
          <a:stretch>
            <a:fillRect/>
          </a:stretch>
        </p:blipFill>
        <p:spPr bwMode="auto">
          <a:xfrm>
            <a:off x="0" y="4000504"/>
            <a:ext cx="3571900" cy="213836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2"/>
          </p:nvPr>
        </p:nvSpPr>
        <p:spPr>
          <a:xfrm>
            <a:off x="1571604" y="4357694"/>
            <a:ext cx="4611996" cy="602512"/>
          </a:xfrm>
        </p:spPr>
        <p:txBody>
          <a:bodyPr>
            <a:normAutofit/>
          </a:bodyPr>
          <a:lstStyle/>
          <a:p>
            <a:r>
              <a:rPr lang="en-IN" sz="2800" dirty="0" smtClean="0"/>
              <a:t>Nova T </a:t>
            </a:r>
            <a:endParaRPr lang="en-US" sz="2800" dirty="0"/>
          </a:p>
        </p:txBody>
      </p:sp>
      <p:pic>
        <p:nvPicPr>
          <p:cNvPr id="39938" name="Picture 2" descr="C:\Users\GAURI SARSWAT\Desktop\nova t.jpg"/>
          <p:cNvPicPr>
            <a:picLocks noGrp="1" noChangeAspect="1" noChangeArrowheads="1"/>
          </p:cNvPicPr>
          <p:nvPr>
            <p:ph sz="half" idx="1"/>
          </p:nvPr>
        </p:nvPicPr>
        <p:blipFill>
          <a:blip r:embed="rId2"/>
          <a:srcRect/>
          <a:stretch>
            <a:fillRect/>
          </a:stretch>
        </p:blipFill>
        <p:spPr bwMode="auto">
          <a:xfrm>
            <a:off x="3419474" y="3548062"/>
            <a:ext cx="3509979" cy="3167086"/>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2"/>
          </p:nvPr>
        </p:nvSpPr>
        <p:spPr/>
        <p:txBody>
          <a:bodyPr>
            <a:normAutofit/>
          </a:bodyPr>
          <a:lstStyle/>
          <a:p>
            <a:r>
              <a:rPr lang="en-IN" sz="2400" dirty="0" err="1" smtClean="0"/>
              <a:t>Multiload</a:t>
            </a:r>
            <a:r>
              <a:rPr lang="en-IN" sz="2400" dirty="0" smtClean="0"/>
              <a:t> device </a:t>
            </a:r>
            <a:endParaRPr lang="en-US" sz="2400" dirty="0"/>
          </a:p>
        </p:txBody>
      </p:sp>
      <p:pic>
        <p:nvPicPr>
          <p:cNvPr id="38914" name="Picture 2" descr="C:\Users\GAURI SARSWAT\Desktop\copper-intrauterine-device-500x500   MULTI.jpg"/>
          <p:cNvPicPr>
            <a:picLocks noGrp="1" noChangeAspect="1" noChangeArrowheads="1"/>
          </p:cNvPicPr>
          <p:nvPr>
            <p:ph sz="half" idx="1"/>
          </p:nvPr>
        </p:nvPicPr>
        <p:blipFill>
          <a:blip r:embed="rId2"/>
          <a:srcRect/>
          <a:stretch>
            <a:fillRect/>
          </a:stretch>
        </p:blipFill>
        <p:spPr bwMode="auto">
          <a:xfrm>
            <a:off x="1890712" y="2133600"/>
            <a:ext cx="4371975" cy="4371975"/>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US" dirty="0"/>
          </a:p>
        </p:txBody>
      </p:sp>
      <p:sp>
        <p:nvSpPr>
          <p:cNvPr id="3" name="Text Placeholder 2"/>
          <p:cNvSpPr>
            <a:spLocks noGrp="1"/>
          </p:cNvSpPr>
          <p:nvPr>
            <p:ph type="body" idx="2"/>
          </p:nvPr>
        </p:nvSpPr>
        <p:spPr/>
        <p:txBody>
          <a:bodyPr/>
          <a:lstStyle/>
          <a:p>
            <a:r>
              <a:rPr lang="en-IN" sz="2800" dirty="0" smtClean="0"/>
              <a:t>2. Hormones </a:t>
            </a:r>
            <a:endParaRPr lang="en-US" sz="2800" dirty="0"/>
          </a:p>
        </p:txBody>
      </p:sp>
      <p:sp>
        <p:nvSpPr>
          <p:cNvPr id="4" name="Content Placeholder 3"/>
          <p:cNvSpPr>
            <a:spLocks noGrp="1"/>
          </p:cNvSpPr>
          <p:nvPr>
            <p:ph sz="half" idx="1"/>
          </p:nvPr>
        </p:nvSpPr>
        <p:spPr/>
        <p:txBody>
          <a:bodyPr>
            <a:normAutofit fontScale="55000" lnSpcReduction="20000"/>
          </a:bodyPr>
          <a:lstStyle/>
          <a:p>
            <a:pPr>
              <a:buNone/>
            </a:pPr>
            <a:r>
              <a:rPr lang="en-IN" dirty="0" smtClean="0"/>
              <a:t>I.    </a:t>
            </a:r>
            <a:r>
              <a:rPr lang="en-IN" sz="3600" b="1" dirty="0" err="1" smtClean="0">
                <a:solidFill>
                  <a:srgbClr val="FF0000"/>
                </a:solidFill>
              </a:rPr>
              <a:t>Progestasert</a:t>
            </a:r>
            <a:endParaRPr lang="en-IN" sz="3600" b="1" dirty="0" smtClean="0">
              <a:solidFill>
                <a:srgbClr val="FF0000"/>
              </a:solidFill>
            </a:endParaRPr>
          </a:p>
          <a:p>
            <a:pPr>
              <a:buFont typeface="Wingdings" pitchFamily="2" charset="2"/>
              <a:buChar char="Ø"/>
            </a:pPr>
            <a:r>
              <a:rPr lang="en-IN" sz="3600" dirty="0" smtClean="0"/>
              <a:t>T shaped</a:t>
            </a:r>
          </a:p>
          <a:p>
            <a:pPr>
              <a:buFont typeface="Wingdings" pitchFamily="2" charset="2"/>
              <a:buChar char="Ø"/>
            </a:pPr>
            <a:r>
              <a:rPr lang="en-IN" sz="3600" dirty="0" smtClean="0"/>
              <a:t>38mg progesterone (loading dose)than 65 mcg daily</a:t>
            </a:r>
          </a:p>
          <a:p>
            <a:pPr>
              <a:buFont typeface="Wingdings" pitchFamily="2" charset="2"/>
              <a:buChar char="Ø"/>
            </a:pPr>
            <a:r>
              <a:rPr lang="en-IN" sz="3600" dirty="0" smtClean="0"/>
              <a:t>First hormonal uterine device developed in 1976</a:t>
            </a:r>
          </a:p>
          <a:p>
            <a:pPr>
              <a:buFont typeface="Wingdings" pitchFamily="2" charset="2"/>
              <a:buChar char="Ø"/>
            </a:pPr>
            <a:r>
              <a:rPr lang="en-IN" sz="3600" dirty="0" smtClean="0"/>
              <a:t>Failure rate -1.5% </a:t>
            </a:r>
          </a:p>
          <a:p>
            <a:pPr>
              <a:buFont typeface="Wingdings" pitchFamily="2" charset="2"/>
              <a:buChar char="Ø"/>
            </a:pPr>
            <a:r>
              <a:rPr lang="en-IN" sz="3600" dirty="0" smtClean="0"/>
              <a:t>Life span – 1 year</a:t>
            </a:r>
          </a:p>
          <a:p>
            <a:pPr>
              <a:buFont typeface="Wingdings" pitchFamily="2" charset="2"/>
              <a:buChar char="Ø"/>
            </a:pPr>
            <a:r>
              <a:rPr lang="en-IN" sz="3600" dirty="0" smtClean="0"/>
              <a:t>Lowest expulsion and lowest </a:t>
            </a:r>
          </a:p>
          <a:p>
            <a:pPr>
              <a:buNone/>
            </a:pPr>
            <a:r>
              <a:rPr lang="en-IN" sz="3600" dirty="0" smtClean="0"/>
              <a:t>     removal rate</a:t>
            </a:r>
          </a:p>
          <a:p>
            <a:pPr>
              <a:buFont typeface="Wingdings" pitchFamily="2" charset="2"/>
              <a:buChar char="Ø"/>
            </a:pPr>
            <a:endParaRPr lang="en-IN" sz="2000" dirty="0" smtClean="0"/>
          </a:p>
          <a:p>
            <a:pPr>
              <a:buFont typeface="Wingdings" pitchFamily="2" charset="2"/>
              <a:buChar char="Ø"/>
            </a:pPr>
            <a:endParaRPr lang="en-IN" sz="2000" dirty="0" smtClean="0"/>
          </a:p>
          <a:p>
            <a:pPr>
              <a:buNone/>
            </a:pPr>
            <a:endParaRPr lang="en-IN" sz="2000" dirty="0" smtClean="0"/>
          </a:p>
          <a:p>
            <a:pPr>
              <a:buNone/>
            </a:pPr>
            <a:r>
              <a:rPr lang="en-IN" sz="2000" dirty="0" smtClean="0"/>
              <a:t>    </a:t>
            </a:r>
          </a:p>
          <a:p>
            <a:pPr>
              <a:buFont typeface="Wingdings" pitchFamily="2" charset="2"/>
              <a:buChar char="Ø"/>
            </a:pPr>
            <a:endParaRPr lang="en-IN" sz="2000" dirty="0" smtClean="0"/>
          </a:p>
          <a:p>
            <a:pPr>
              <a:buFont typeface="Wingdings" pitchFamily="2" charset="2"/>
              <a:buChar char="Ø"/>
            </a:pPr>
            <a:endParaRPr lang="en-IN" sz="2000" dirty="0" smtClean="0"/>
          </a:p>
          <a:p>
            <a:pPr>
              <a:buNone/>
            </a:pPr>
            <a:r>
              <a:rPr lang="en-IN" sz="2000" dirty="0" smtClean="0"/>
              <a:t>        </a:t>
            </a:r>
            <a:endParaRPr lang="en-US" sz="2000" dirty="0"/>
          </a:p>
        </p:txBody>
      </p:sp>
      <p:pic>
        <p:nvPicPr>
          <p:cNvPr id="35843" name="Picture 3" descr="C:\Users\GAURI SARSWAT\Desktop\progeste.jpg"/>
          <p:cNvPicPr>
            <a:picLocks noChangeAspect="1" noChangeArrowheads="1"/>
          </p:cNvPicPr>
          <p:nvPr/>
        </p:nvPicPr>
        <p:blipFill>
          <a:blip r:embed="rId2"/>
          <a:srcRect/>
          <a:stretch>
            <a:fillRect/>
          </a:stretch>
        </p:blipFill>
        <p:spPr bwMode="auto">
          <a:xfrm>
            <a:off x="5000628" y="3714752"/>
            <a:ext cx="2928958" cy="2643206"/>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2"/>
          </p:nvPr>
        </p:nvSpPr>
        <p:spPr/>
        <p:txBody>
          <a:bodyPr/>
          <a:lstStyle/>
          <a:p>
            <a:endParaRPr lang="en-US"/>
          </a:p>
        </p:txBody>
      </p:sp>
      <p:sp>
        <p:nvSpPr>
          <p:cNvPr id="3" name="Content Placeholder 2"/>
          <p:cNvSpPr>
            <a:spLocks noGrp="1"/>
          </p:cNvSpPr>
          <p:nvPr>
            <p:ph sz="half" idx="1"/>
          </p:nvPr>
        </p:nvSpPr>
        <p:spPr/>
        <p:txBody>
          <a:bodyPr/>
          <a:lstStyle/>
          <a:p>
            <a:pPr>
              <a:buNone/>
            </a:pPr>
            <a:r>
              <a:rPr lang="en-IN" sz="2800" dirty="0" smtClean="0"/>
              <a:t>II </a:t>
            </a:r>
            <a:r>
              <a:rPr lang="en-IN" sz="2400" b="1" dirty="0" smtClean="0">
                <a:solidFill>
                  <a:srgbClr val="FF0000"/>
                </a:solidFill>
              </a:rPr>
              <a:t>LNG-20/ </a:t>
            </a:r>
            <a:r>
              <a:rPr lang="en-IN" sz="2400" b="1" dirty="0" err="1" smtClean="0">
                <a:solidFill>
                  <a:srgbClr val="FF0000"/>
                </a:solidFill>
              </a:rPr>
              <a:t>Minera</a:t>
            </a:r>
            <a:r>
              <a:rPr lang="en-IN" sz="2400" b="1" dirty="0" smtClean="0">
                <a:solidFill>
                  <a:srgbClr val="FF0000"/>
                </a:solidFill>
              </a:rPr>
              <a:t> </a:t>
            </a:r>
          </a:p>
          <a:p>
            <a:pPr>
              <a:buFont typeface="Wingdings" pitchFamily="2" charset="2"/>
              <a:buChar char="Ø"/>
            </a:pPr>
            <a:r>
              <a:rPr lang="en-IN" sz="2800" dirty="0" smtClean="0"/>
              <a:t>T shaped </a:t>
            </a:r>
          </a:p>
          <a:p>
            <a:pPr>
              <a:buFont typeface="Wingdings" pitchFamily="2" charset="2"/>
              <a:buChar char="Ø"/>
            </a:pPr>
            <a:r>
              <a:rPr lang="en-IN" sz="2800" dirty="0" smtClean="0"/>
              <a:t>20mcg daily </a:t>
            </a:r>
          </a:p>
          <a:p>
            <a:pPr>
              <a:buFont typeface="Wingdings" pitchFamily="2" charset="2"/>
              <a:buChar char="Ø"/>
            </a:pPr>
            <a:r>
              <a:rPr lang="en-IN" sz="2800" dirty="0" smtClean="0"/>
              <a:t>Failure rate -0.2% ( lowest pregnancy rate and highest removal rate</a:t>
            </a:r>
          </a:p>
          <a:p>
            <a:pPr>
              <a:buNone/>
            </a:pPr>
            <a:endParaRPr lang="en-US" dirty="0"/>
          </a:p>
        </p:txBody>
      </p:sp>
      <p:pic>
        <p:nvPicPr>
          <p:cNvPr id="6" name="Picture 2" descr="C:\Users\GAURI SARSWAT\Desktop\MIRENA.jpg"/>
          <p:cNvPicPr>
            <a:picLocks noChangeAspect="1" noChangeArrowheads="1"/>
          </p:cNvPicPr>
          <p:nvPr/>
        </p:nvPicPr>
        <p:blipFill>
          <a:blip r:embed="rId2"/>
          <a:srcRect/>
          <a:stretch>
            <a:fillRect/>
          </a:stretch>
        </p:blipFill>
        <p:spPr bwMode="auto">
          <a:xfrm>
            <a:off x="5857884" y="4429132"/>
            <a:ext cx="1785950" cy="1714501"/>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6866" name="Picture 2" descr="C:\Users\GAURI SARSWAT\Desktop\DIFF CU T N PRO.jpg"/>
          <p:cNvPicPr>
            <a:picLocks noGrp="1" noChangeAspect="1" noChangeArrowheads="1"/>
          </p:cNvPicPr>
          <p:nvPr>
            <p:ph idx="1"/>
          </p:nvPr>
        </p:nvPicPr>
        <p:blipFill>
          <a:blip r:embed="rId2"/>
          <a:srcRect/>
          <a:stretch>
            <a:fillRect/>
          </a:stretch>
        </p:blipFill>
        <p:spPr bwMode="auto">
          <a:xfrm>
            <a:off x="714348" y="1428736"/>
            <a:ext cx="7286676" cy="4929222"/>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80002"/>
          </a:xfrm>
        </p:spPr>
        <p:txBody>
          <a:bodyPr>
            <a:normAutofit fontScale="90000"/>
          </a:bodyPr>
          <a:lstStyle/>
          <a:p>
            <a:endParaRPr lang="en-US" dirty="0"/>
          </a:p>
        </p:txBody>
      </p:sp>
      <p:sp>
        <p:nvSpPr>
          <p:cNvPr id="3" name="Content Placeholder 2"/>
          <p:cNvSpPr>
            <a:spLocks noGrp="1"/>
          </p:cNvSpPr>
          <p:nvPr>
            <p:ph idx="1"/>
          </p:nvPr>
        </p:nvSpPr>
        <p:spPr>
          <a:xfrm>
            <a:off x="457200" y="857232"/>
            <a:ext cx="7239000" cy="5598504"/>
          </a:xfrm>
        </p:spPr>
        <p:txBody>
          <a:bodyPr>
            <a:normAutofit lnSpcReduction="10000"/>
          </a:bodyPr>
          <a:lstStyle/>
          <a:p>
            <a:pPr>
              <a:buNone/>
            </a:pPr>
            <a:r>
              <a:rPr lang="en-IN" b="1" dirty="0" smtClean="0"/>
              <a:t>MOA-</a:t>
            </a:r>
          </a:p>
          <a:p>
            <a:pPr marL="514350" indent="-514350">
              <a:buAutoNum type="arabicPeriod"/>
            </a:pPr>
            <a:r>
              <a:rPr lang="en-IN" dirty="0" smtClean="0"/>
              <a:t>Cupper  </a:t>
            </a:r>
          </a:p>
          <a:p>
            <a:pPr marL="1712214" lvl="5" indent="-514350"/>
            <a:r>
              <a:rPr lang="en-IN" sz="2000" dirty="0" smtClean="0">
                <a:solidFill>
                  <a:schemeClr val="tx1"/>
                </a:solidFill>
              </a:rPr>
              <a:t>Enhance cellular response in </a:t>
            </a:r>
            <a:r>
              <a:rPr lang="en-IN" sz="2000" dirty="0" err="1" smtClean="0">
                <a:solidFill>
                  <a:schemeClr val="tx1"/>
                </a:solidFill>
              </a:rPr>
              <a:t>endometrium</a:t>
            </a:r>
            <a:r>
              <a:rPr lang="en-IN" sz="2000" dirty="0" smtClean="0">
                <a:solidFill>
                  <a:schemeClr val="tx1"/>
                </a:solidFill>
              </a:rPr>
              <a:t> and affects enzymes in uterus </a:t>
            </a:r>
          </a:p>
          <a:p>
            <a:pPr marL="1712214" lvl="5" indent="-514350"/>
            <a:r>
              <a:rPr lang="en-IN" dirty="0" smtClean="0">
                <a:solidFill>
                  <a:schemeClr val="tx1"/>
                </a:solidFill>
              </a:rPr>
              <a:t>Alter biochemical composition of cervical mucus </a:t>
            </a:r>
          </a:p>
          <a:p>
            <a:pPr marL="1712214" lvl="5" indent="-514350"/>
            <a:r>
              <a:rPr lang="en-IN" dirty="0" smtClean="0">
                <a:solidFill>
                  <a:schemeClr val="tx1"/>
                </a:solidFill>
              </a:rPr>
              <a:t>Affects sperm motility and its survival</a:t>
            </a:r>
          </a:p>
          <a:p>
            <a:pPr marL="1712214" lvl="5" indent="-514350">
              <a:buNone/>
            </a:pPr>
            <a:r>
              <a:rPr lang="en-IN" dirty="0" smtClean="0">
                <a:solidFill>
                  <a:schemeClr val="tx1"/>
                </a:solidFill>
              </a:rPr>
              <a:t>               </a:t>
            </a:r>
          </a:p>
          <a:p>
            <a:pPr>
              <a:buNone/>
            </a:pPr>
            <a:r>
              <a:rPr lang="en-IN" dirty="0" smtClean="0"/>
              <a:t> 2. hormonal </a:t>
            </a:r>
          </a:p>
          <a:p>
            <a:pPr lvl="4">
              <a:buFont typeface="Arial" pitchFamily="34" charset="0"/>
              <a:buChar char="•"/>
            </a:pPr>
            <a:r>
              <a:rPr lang="en-IN" sz="2000" dirty="0" smtClean="0"/>
              <a:t>Increase viscosity of cervical mucus which prevent sperms from entering the cervix</a:t>
            </a:r>
          </a:p>
          <a:p>
            <a:pPr lvl="4">
              <a:buFont typeface="Arial" pitchFamily="34" charset="0"/>
              <a:buChar char="•"/>
            </a:pPr>
            <a:r>
              <a:rPr lang="en-IN" sz="2000" dirty="0" smtClean="0"/>
              <a:t>Maintains high level of progesterone &amp; low level of </a:t>
            </a:r>
            <a:r>
              <a:rPr lang="en-IN" sz="2000" dirty="0" err="1" smtClean="0"/>
              <a:t>estrogen</a:t>
            </a:r>
            <a:r>
              <a:rPr lang="en-IN" sz="2000" dirty="0" smtClean="0"/>
              <a:t> making </a:t>
            </a:r>
            <a:r>
              <a:rPr lang="en-IN" sz="2000" dirty="0" err="1" smtClean="0"/>
              <a:t>endometrium</a:t>
            </a:r>
            <a:r>
              <a:rPr lang="en-IN" sz="2000" dirty="0" smtClean="0"/>
              <a:t> unfavourable to </a:t>
            </a:r>
            <a:r>
              <a:rPr lang="en-IN" sz="2000" dirty="0" err="1" smtClean="0"/>
              <a:t>implntation</a:t>
            </a:r>
            <a:r>
              <a:rPr lang="en-IN" sz="2000" dirty="0" smtClean="0"/>
              <a:t> </a:t>
            </a:r>
          </a:p>
          <a:p>
            <a:pPr>
              <a:buNone/>
            </a:pPr>
            <a:r>
              <a:rPr lang="en-IN" dirty="0" smtClean="0"/>
              <a:t>3. Foreign body reaction </a:t>
            </a:r>
          </a:p>
          <a:p>
            <a:pPr>
              <a:buNone/>
            </a:pPr>
            <a:r>
              <a:rPr lang="en-IN" dirty="0" smtClean="0"/>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IN" b="1" dirty="0" smtClean="0"/>
              <a:t>Adverse Effect of IUD’s</a:t>
            </a:r>
          </a:p>
          <a:p>
            <a:pPr marL="514350" indent="-514350">
              <a:buFont typeface="+mj-lt"/>
              <a:buAutoNum type="arabicPeriod"/>
            </a:pPr>
            <a:r>
              <a:rPr lang="en-IN" dirty="0" smtClean="0"/>
              <a:t>Bleeding </a:t>
            </a:r>
          </a:p>
          <a:p>
            <a:pPr marL="514350" indent="-514350">
              <a:buFont typeface="+mj-lt"/>
              <a:buAutoNum type="arabicPeriod"/>
            </a:pPr>
            <a:r>
              <a:rPr lang="en-IN" dirty="0" smtClean="0"/>
              <a:t>Pain</a:t>
            </a:r>
          </a:p>
          <a:p>
            <a:pPr marL="514350" indent="-514350">
              <a:buFont typeface="+mj-lt"/>
              <a:buAutoNum type="arabicPeriod"/>
            </a:pPr>
            <a:r>
              <a:rPr lang="en-IN" dirty="0" smtClean="0"/>
              <a:t>Uterine perforation </a:t>
            </a:r>
          </a:p>
          <a:p>
            <a:pPr marL="514350" indent="-514350">
              <a:buFont typeface="+mj-lt"/>
              <a:buAutoNum type="arabicPeriod"/>
            </a:pPr>
            <a:r>
              <a:rPr lang="en-IN" dirty="0" smtClean="0"/>
              <a:t>Pelvic infection </a:t>
            </a:r>
          </a:p>
          <a:p>
            <a:pPr marL="514350" indent="-514350">
              <a:buFont typeface="+mj-lt"/>
              <a:buAutoNum type="arabicPeriod"/>
            </a:pPr>
            <a:r>
              <a:rPr lang="en-IN" dirty="0" smtClean="0"/>
              <a:t>Ectopic pregnancy </a:t>
            </a:r>
          </a:p>
          <a:p>
            <a:pPr marL="514350" indent="-514350">
              <a:buFont typeface="+mj-lt"/>
              <a:buAutoNum type="arabicPeriod"/>
            </a:pPr>
            <a:r>
              <a:rPr lang="en-IN" dirty="0" smtClean="0"/>
              <a:t>Pregnancy with IUD’s in situ</a:t>
            </a:r>
          </a:p>
          <a:p>
            <a:pPr marL="514350" indent="-514350">
              <a:buFont typeface="+mj-lt"/>
              <a:buAutoNum type="arabicPeriod"/>
            </a:pPr>
            <a:r>
              <a:rPr lang="en-IN" dirty="0" smtClean="0"/>
              <a:t>Expulsion </a:t>
            </a:r>
          </a:p>
          <a:p>
            <a:pPr>
              <a:buFont typeface="Wingdings" pitchFamily="2" charset="2"/>
              <a:buChar char="ü"/>
            </a:pPr>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pPr>
              <a:buNone/>
            </a:pPr>
            <a:r>
              <a:rPr lang="en-IN" b="1" dirty="0" smtClean="0"/>
              <a:t>Contraindication of IUD’s</a:t>
            </a:r>
          </a:p>
          <a:p>
            <a:pPr>
              <a:buFont typeface="Wingdings" pitchFamily="2" charset="2"/>
              <a:buChar char="Ø"/>
            </a:pPr>
            <a:r>
              <a:rPr lang="en-IN" dirty="0" smtClean="0"/>
              <a:t>Suspected pregnancy </a:t>
            </a:r>
          </a:p>
          <a:p>
            <a:pPr>
              <a:buFont typeface="Wingdings" pitchFamily="2" charset="2"/>
              <a:buChar char="Ø"/>
            </a:pPr>
            <a:r>
              <a:rPr lang="en-IN" dirty="0" smtClean="0"/>
              <a:t>PID </a:t>
            </a:r>
          </a:p>
          <a:p>
            <a:pPr>
              <a:buFont typeface="Wingdings" pitchFamily="2" charset="2"/>
              <a:buChar char="Ø"/>
            </a:pPr>
            <a:r>
              <a:rPr lang="en-IN" dirty="0" smtClean="0"/>
              <a:t>Vaginal bleeding </a:t>
            </a:r>
          </a:p>
          <a:p>
            <a:pPr>
              <a:buFont typeface="Wingdings" pitchFamily="2" charset="2"/>
              <a:buChar char="Ø"/>
            </a:pPr>
            <a:r>
              <a:rPr lang="en-IN" dirty="0" smtClean="0"/>
              <a:t>Ca cervix / uterus / pelvic tumours </a:t>
            </a:r>
          </a:p>
          <a:p>
            <a:pPr>
              <a:buFont typeface="Wingdings" pitchFamily="2" charset="2"/>
              <a:buChar char="Ø"/>
            </a:pPr>
            <a:r>
              <a:rPr lang="en-IN" dirty="0" smtClean="0"/>
              <a:t>Previous ectopic pregnancy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0" y="142875"/>
            <a:ext cx="8229600" cy="847725"/>
          </a:xfrm>
        </p:spPr>
        <p:txBody>
          <a:bodyPr/>
          <a:lstStyle/>
          <a:p>
            <a:pPr eaLnBrk="1" hangingPunct="1"/>
            <a:r>
              <a:rPr lang="en-US" b="1" smtClean="0"/>
              <a:t>Timing of IUD Insertion</a:t>
            </a:r>
          </a:p>
        </p:txBody>
      </p:sp>
      <p:sp>
        <p:nvSpPr>
          <p:cNvPr id="1375235" name="Rectangle 3"/>
          <p:cNvSpPr>
            <a:spLocks noGrp="1" noChangeArrowheads="1"/>
          </p:cNvSpPr>
          <p:nvPr>
            <p:ph type="body" idx="4294967295"/>
          </p:nvPr>
        </p:nvSpPr>
        <p:spPr>
          <a:xfrm>
            <a:off x="642910" y="1219200"/>
            <a:ext cx="7215238" cy="4906963"/>
          </a:xfrm>
          <a:prstGeom prst="rect">
            <a:avLst/>
          </a:prstGeom>
        </p:spPr>
        <p:txBody>
          <a:bodyPr>
            <a:normAutofit lnSpcReduction="10000"/>
          </a:bodyPr>
          <a:lstStyle/>
          <a:p>
            <a:pPr eaLnBrk="1" hangingPunct="1">
              <a:lnSpc>
                <a:spcPct val="90000"/>
              </a:lnSpc>
              <a:spcBef>
                <a:spcPct val="45000"/>
              </a:spcBef>
              <a:buFont typeface="Wingdings" pitchFamily="2" charset="2"/>
              <a:buNone/>
            </a:pPr>
            <a:r>
              <a:rPr lang="en-US" b="1" dirty="0" smtClean="0"/>
              <a:t>Interval insertion</a:t>
            </a:r>
          </a:p>
          <a:p>
            <a:pPr eaLnBrk="1" hangingPunct="1">
              <a:lnSpc>
                <a:spcPct val="90000"/>
              </a:lnSpc>
              <a:spcBef>
                <a:spcPct val="25000"/>
              </a:spcBef>
            </a:pPr>
            <a:r>
              <a:rPr lang="en-US" dirty="0" smtClean="0"/>
              <a:t>Anytime during menstrual cycle if woman is not pregnant</a:t>
            </a:r>
          </a:p>
          <a:p>
            <a:pPr eaLnBrk="1" hangingPunct="1">
              <a:lnSpc>
                <a:spcPct val="90000"/>
              </a:lnSpc>
              <a:spcBef>
                <a:spcPct val="60000"/>
              </a:spcBef>
              <a:buFont typeface="Wingdings" pitchFamily="2" charset="2"/>
              <a:buNone/>
            </a:pPr>
            <a:r>
              <a:rPr lang="en-US" b="1" dirty="0" smtClean="0"/>
              <a:t>Postpartum insertion</a:t>
            </a:r>
          </a:p>
          <a:p>
            <a:pPr eaLnBrk="1" hangingPunct="1">
              <a:lnSpc>
                <a:spcPct val="90000"/>
              </a:lnSpc>
              <a:spcBef>
                <a:spcPct val="25000"/>
              </a:spcBef>
            </a:pPr>
            <a:r>
              <a:rPr lang="en-US" dirty="0" smtClean="0"/>
              <a:t>Immediately after vaginal or cesarean delivery if no infection or bleeding (within 48 hours)</a:t>
            </a:r>
          </a:p>
          <a:p>
            <a:pPr eaLnBrk="1" hangingPunct="1">
              <a:lnSpc>
                <a:spcPct val="90000"/>
              </a:lnSpc>
              <a:spcBef>
                <a:spcPct val="60000"/>
              </a:spcBef>
              <a:buFont typeface="Wingdings" pitchFamily="2" charset="2"/>
              <a:buNone/>
            </a:pPr>
            <a:r>
              <a:rPr lang="en-US" b="1" dirty="0" smtClean="0"/>
              <a:t>Insertions after abortion</a:t>
            </a:r>
          </a:p>
          <a:p>
            <a:pPr eaLnBrk="1" hangingPunct="1">
              <a:lnSpc>
                <a:spcPct val="90000"/>
              </a:lnSpc>
              <a:spcBef>
                <a:spcPct val="25000"/>
              </a:spcBef>
            </a:pPr>
            <a:r>
              <a:rPr lang="en-US" dirty="0" smtClean="0"/>
              <a:t>Immediately if no infection</a:t>
            </a:r>
          </a:p>
          <a:p>
            <a:pPr eaLnBrk="1" hangingPunct="1">
              <a:lnSpc>
                <a:spcPct val="90000"/>
              </a:lnSpc>
              <a:spcBef>
                <a:spcPct val="25000"/>
              </a:spcBef>
              <a:buNone/>
            </a:pPr>
            <a:r>
              <a:rPr lang="en-IN" b="1" dirty="0" smtClean="0"/>
              <a:t>Post puerperal insertion </a:t>
            </a:r>
          </a:p>
          <a:p>
            <a:pPr eaLnBrk="1" hangingPunct="1">
              <a:lnSpc>
                <a:spcPct val="90000"/>
              </a:lnSpc>
              <a:spcBef>
                <a:spcPct val="25000"/>
              </a:spcBef>
              <a:buNone/>
            </a:pPr>
            <a:r>
              <a:rPr lang="en-IN" dirty="0" smtClean="0"/>
              <a:t>6-8 wk after delivery</a:t>
            </a:r>
            <a:endParaRPr lang="en-US" dirty="0" smtClean="0"/>
          </a:p>
        </p:txBody>
      </p:sp>
      <p:sp>
        <p:nvSpPr>
          <p:cNvPr id="48132" name="Rectangle 4"/>
          <p:cNvSpPr>
            <a:spLocks noChangeArrowheads="1"/>
          </p:cNvSpPr>
          <p:nvPr/>
        </p:nvSpPr>
        <p:spPr bwMode="auto">
          <a:xfrm>
            <a:off x="0" y="6248400"/>
            <a:ext cx="6500813" cy="33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588" indent="-1588">
              <a:lnSpc>
                <a:spcPct val="90000"/>
              </a:lnSpc>
              <a:spcBef>
                <a:spcPct val="20000"/>
              </a:spcBef>
              <a:buClr>
                <a:srgbClr val="718C3F"/>
              </a:buClr>
              <a:buFont typeface="Wingdings" pitchFamily="2" charset="2"/>
              <a:buNone/>
            </a:pPr>
            <a:endParaRPr lang="en-US" sz="1000" i="1">
              <a:latin typeface="Calibri" pitchFamily="34" charset="0"/>
            </a:endParaRPr>
          </a:p>
        </p:txBody>
      </p:sp>
    </p:spTree>
    <p:extLst>
      <p:ext uri="{BB962C8B-B14F-4D97-AF65-F5344CB8AC3E}">
        <p14:creationId xmlns:p14="http://schemas.microsoft.com/office/powerpoint/2010/main" xmlns="" val="6198750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7523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75235">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37523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7523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7523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752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57224" y="1428736"/>
            <a:ext cx="7242048" cy="1143000"/>
          </a:xfrm>
        </p:spPr>
        <p:txBody>
          <a:bodyPr/>
          <a:lstStyle/>
          <a:p>
            <a:r>
              <a:rPr lang="en-US" dirty="0" smtClean="0"/>
              <a:t>Hormonal methods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sz="3200" smtClean="0"/>
              <a:t>I</a:t>
            </a:r>
            <a:r>
              <a:rPr sz="3200"/>
              <a:t> </a:t>
            </a:r>
            <a:r>
              <a:rPr lang="en-US" sz="3200" dirty="0" smtClean="0"/>
              <a:t>Oral pills </a:t>
            </a:r>
            <a:br>
              <a:rPr lang="en-US" sz="3200" dirty="0" smtClean="0"/>
            </a:br>
            <a:endParaRPr lang="en-US" sz="3200" dirty="0"/>
          </a:p>
        </p:txBody>
      </p:sp>
      <p:sp>
        <p:nvSpPr>
          <p:cNvPr id="5" name="Text Placeholder 4"/>
          <p:cNvSpPr>
            <a:spLocks noGrp="1"/>
          </p:cNvSpPr>
          <p:nvPr>
            <p:ph type="body" idx="2"/>
          </p:nvPr>
        </p:nvSpPr>
        <p:spPr>
          <a:xfrm flipH="1">
            <a:off x="7500958" y="142852"/>
            <a:ext cx="217184" cy="1457010"/>
          </a:xfrm>
        </p:spPr>
        <p:txBody>
          <a:bodyPr/>
          <a:lstStyle/>
          <a:p>
            <a:endParaRPr lang="en-US" dirty="0"/>
          </a:p>
        </p:txBody>
      </p:sp>
      <p:sp>
        <p:nvSpPr>
          <p:cNvPr id="4" name="Content Placeholder 3"/>
          <p:cNvSpPr>
            <a:spLocks noGrp="1"/>
          </p:cNvSpPr>
          <p:nvPr>
            <p:ph sz="half" idx="1"/>
          </p:nvPr>
        </p:nvSpPr>
        <p:spPr>
          <a:xfrm>
            <a:off x="142844" y="1142984"/>
            <a:ext cx="7239000" cy="4228876"/>
          </a:xfrm>
        </p:spPr>
        <p:txBody>
          <a:bodyPr>
            <a:normAutofit fontScale="85000" lnSpcReduction="20000"/>
          </a:bodyPr>
          <a:lstStyle/>
          <a:p>
            <a:pPr marL="514350" indent="-514350">
              <a:buFont typeface="+mj-lt"/>
              <a:buAutoNum type="arabicParenR"/>
            </a:pPr>
            <a:r>
              <a:rPr lang="en-US" dirty="0" smtClean="0"/>
              <a:t>Combined Pills </a:t>
            </a:r>
          </a:p>
          <a:p>
            <a:pPr marL="1520190" lvl="4" indent="-514350">
              <a:buFont typeface="Wingdings" pitchFamily="2" charset="2"/>
              <a:buChar char="ü"/>
            </a:pPr>
            <a:r>
              <a:rPr lang="en-US" dirty="0" err="1" smtClean="0"/>
              <a:t>Levonorgestril</a:t>
            </a:r>
            <a:r>
              <a:rPr lang="en-US" dirty="0" smtClean="0"/>
              <a:t> 0.15mg &amp; </a:t>
            </a:r>
            <a:r>
              <a:rPr lang="en-US" dirty="0" err="1" smtClean="0"/>
              <a:t>Ethinil</a:t>
            </a:r>
            <a:r>
              <a:rPr lang="en-US" dirty="0" smtClean="0"/>
              <a:t> </a:t>
            </a:r>
            <a:r>
              <a:rPr lang="en-US" dirty="0" err="1" smtClean="0"/>
              <a:t>oestradiol</a:t>
            </a:r>
            <a:r>
              <a:rPr lang="en-US" dirty="0" smtClean="0"/>
              <a:t> 0.03mg</a:t>
            </a:r>
          </a:p>
          <a:p>
            <a:pPr marL="1520190" lvl="4" indent="-514350">
              <a:buFont typeface="Wingdings" pitchFamily="2" charset="2"/>
              <a:buChar char="ü"/>
            </a:pPr>
            <a:r>
              <a:rPr lang="en-US" dirty="0" smtClean="0"/>
              <a:t>28 pills- 21 OCP + 7 brown ferrous </a:t>
            </a:r>
            <a:r>
              <a:rPr lang="en-US" dirty="0" err="1" smtClean="0"/>
              <a:t>fumarate</a:t>
            </a:r>
            <a:r>
              <a:rPr lang="en-US" dirty="0" smtClean="0"/>
              <a:t> (60mg) tablets  </a:t>
            </a:r>
          </a:p>
          <a:p>
            <a:pPr marL="1520190" lvl="4" indent="-514350">
              <a:buFont typeface="Wingdings" pitchFamily="2" charset="2"/>
              <a:buChar char="ü"/>
            </a:pPr>
            <a:r>
              <a:rPr lang="en-US" dirty="0" smtClean="0"/>
              <a:t>Beginning on the 5</a:t>
            </a:r>
            <a:r>
              <a:rPr lang="en-US" baseline="30000" dirty="0" smtClean="0"/>
              <a:t>th</a:t>
            </a:r>
            <a:r>
              <a:rPr lang="en-US" dirty="0" smtClean="0"/>
              <a:t> day of menstrual cycle </a:t>
            </a:r>
          </a:p>
          <a:p>
            <a:pPr marL="1520190" lvl="4" indent="-514350">
              <a:buFont typeface="Wingdings" pitchFamily="2" charset="2"/>
              <a:buChar char="ü"/>
            </a:pPr>
            <a:r>
              <a:rPr lang="en-IN" dirty="0" smtClean="0"/>
              <a:t>OCP is method of choice for Newly Married couple</a:t>
            </a:r>
          </a:p>
          <a:p>
            <a:pPr marL="1520190" lvl="4" indent="-514350">
              <a:buNone/>
            </a:pPr>
            <a:endParaRPr lang="en-IN" dirty="0" smtClean="0"/>
          </a:p>
          <a:p>
            <a:pPr marL="1520190" lvl="4" indent="-514350">
              <a:buNone/>
            </a:pPr>
            <a:r>
              <a:rPr lang="en-IN" dirty="0" smtClean="0"/>
              <a:t>2 Types </a:t>
            </a:r>
          </a:p>
          <a:p>
            <a:pPr marL="1520190" lvl="4" indent="-514350">
              <a:buNone/>
            </a:pPr>
            <a:r>
              <a:rPr lang="en-IN" dirty="0" smtClean="0"/>
              <a:t>MALA N </a:t>
            </a:r>
          </a:p>
          <a:p>
            <a:pPr marL="1520190" lvl="4" indent="-514350">
              <a:buFont typeface="Wingdings" pitchFamily="2" charset="2"/>
              <a:buChar char="Ø"/>
            </a:pPr>
            <a:r>
              <a:rPr lang="en-IN" dirty="0" smtClean="0"/>
              <a:t>Free of cost (under national programme) </a:t>
            </a:r>
          </a:p>
          <a:p>
            <a:pPr marL="1520190" lvl="4" indent="-514350">
              <a:buFont typeface="Wingdings" pitchFamily="2" charset="2"/>
              <a:buChar char="Ø"/>
            </a:pPr>
            <a:r>
              <a:rPr lang="en-IN" dirty="0" err="1" smtClean="0"/>
              <a:t>Ethinyl</a:t>
            </a:r>
            <a:r>
              <a:rPr lang="en-IN" dirty="0" smtClean="0"/>
              <a:t> </a:t>
            </a:r>
            <a:r>
              <a:rPr lang="en-IN" dirty="0" err="1" smtClean="0"/>
              <a:t>estradiol</a:t>
            </a:r>
            <a:r>
              <a:rPr lang="en-IN" dirty="0" smtClean="0"/>
              <a:t> -0.03 mg</a:t>
            </a:r>
          </a:p>
          <a:p>
            <a:pPr marL="1520190" lvl="4" indent="-514350">
              <a:buFont typeface="Wingdings" pitchFamily="2" charset="2"/>
              <a:buChar char="Ø"/>
            </a:pPr>
            <a:r>
              <a:rPr lang="en-IN" dirty="0" err="1" smtClean="0"/>
              <a:t>Levonorgestrel</a:t>
            </a:r>
            <a:r>
              <a:rPr lang="en-IN" dirty="0" smtClean="0"/>
              <a:t> -0.15 mg</a:t>
            </a:r>
          </a:p>
          <a:p>
            <a:pPr marL="1520190" lvl="4" indent="-514350">
              <a:buNone/>
            </a:pPr>
            <a:r>
              <a:rPr lang="en-IN" dirty="0" smtClean="0"/>
              <a:t>MALA D</a:t>
            </a:r>
          </a:p>
          <a:p>
            <a:pPr marL="1520190" lvl="4" indent="-514350">
              <a:buFont typeface="Wingdings" pitchFamily="2" charset="2"/>
              <a:buChar char="Ø"/>
            </a:pPr>
            <a:r>
              <a:rPr lang="en-IN" dirty="0" smtClean="0"/>
              <a:t> Rs 3 per packet</a:t>
            </a:r>
          </a:p>
          <a:p>
            <a:pPr marL="1520190" lvl="4" indent="-514350">
              <a:buFont typeface="Wingdings" pitchFamily="2" charset="2"/>
              <a:buChar char="Ø"/>
            </a:pPr>
            <a:r>
              <a:rPr lang="en-IN" dirty="0" smtClean="0"/>
              <a:t>All same    </a:t>
            </a:r>
            <a:endParaRPr lang="en-US" dirty="0" smtClean="0"/>
          </a:p>
          <a:p>
            <a:pPr marL="1520190" lvl="4" indent="-514350">
              <a:buFont typeface="Wingdings" pitchFamily="2" charset="2"/>
              <a:buChar char="ü"/>
            </a:pPr>
            <a:endParaRPr lang="en-US" dirty="0"/>
          </a:p>
        </p:txBody>
      </p:sp>
      <p:pic>
        <p:nvPicPr>
          <p:cNvPr id="35842" name="Picture 2" descr="C:\Users\GAURI SARSWAT\Desktop\mala n 2.jpg"/>
          <p:cNvPicPr>
            <a:picLocks noChangeAspect="1" noChangeArrowheads="1"/>
          </p:cNvPicPr>
          <p:nvPr/>
        </p:nvPicPr>
        <p:blipFill>
          <a:blip r:embed="rId2"/>
          <a:srcRect/>
          <a:stretch>
            <a:fillRect/>
          </a:stretch>
        </p:blipFill>
        <p:spPr bwMode="auto">
          <a:xfrm>
            <a:off x="5715008" y="4071942"/>
            <a:ext cx="2133600" cy="2143125"/>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2"/>
          </p:nvPr>
        </p:nvSpPr>
        <p:spPr/>
        <p:txBody>
          <a:bodyPr/>
          <a:lstStyle/>
          <a:p>
            <a:endParaRPr lang="en-US" dirty="0"/>
          </a:p>
        </p:txBody>
      </p:sp>
      <p:sp>
        <p:nvSpPr>
          <p:cNvPr id="3" name="Content Placeholder 2"/>
          <p:cNvSpPr>
            <a:spLocks noGrp="1"/>
          </p:cNvSpPr>
          <p:nvPr>
            <p:ph sz="half" idx="1"/>
          </p:nvPr>
        </p:nvSpPr>
        <p:spPr/>
        <p:txBody>
          <a:bodyPr>
            <a:normAutofit/>
          </a:bodyPr>
          <a:lstStyle/>
          <a:p>
            <a:pPr marL="514350" indent="-514350">
              <a:buNone/>
            </a:pPr>
            <a:r>
              <a:rPr lang="en-IN" dirty="0" smtClean="0"/>
              <a:t>2) </a:t>
            </a:r>
            <a:r>
              <a:rPr lang="en-IN" dirty="0" err="1" smtClean="0"/>
              <a:t>Progestogens</a:t>
            </a:r>
            <a:r>
              <a:rPr lang="en-IN" dirty="0" smtClean="0"/>
              <a:t> only pills ( </a:t>
            </a:r>
            <a:r>
              <a:rPr lang="en-IN" dirty="0" err="1" smtClean="0"/>
              <a:t>PoP</a:t>
            </a:r>
            <a:r>
              <a:rPr lang="en-IN" dirty="0" smtClean="0"/>
              <a:t>)</a:t>
            </a:r>
          </a:p>
          <a:p>
            <a:pPr marL="761238" lvl="1" indent="-514350">
              <a:buFont typeface="Wingdings" pitchFamily="2" charset="2"/>
              <a:buChar char="§"/>
            </a:pPr>
            <a:r>
              <a:rPr lang="en-IN" sz="2400" dirty="0" err="1" smtClean="0">
                <a:solidFill>
                  <a:schemeClr val="tx1"/>
                </a:solidFill>
              </a:rPr>
              <a:t>Minipill</a:t>
            </a:r>
            <a:r>
              <a:rPr lang="en-IN" sz="2400" dirty="0" smtClean="0">
                <a:solidFill>
                  <a:schemeClr val="tx1"/>
                </a:solidFill>
              </a:rPr>
              <a:t>/</a:t>
            </a:r>
            <a:r>
              <a:rPr lang="en-IN" sz="2400" dirty="0" err="1" smtClean="0">
                <a:solidFill>
                  <a:schemeClr val="tx1"/>
                </a:solidFill>
              </a:rPr>
              <a:t>Micropill</a:t>
            </a:r>
            <a:endParaRPr lang="en-IN" sz="2400" dirty="0" smtClean="0">
              <a:solidFill>
                <a:schemeClr val="tx1"/>
              </a:solidFill>
            </a:endParaRPr>
          </a:p>
          <a:p>
            <a:pPr marL="761238" lvl="1" indent="-514350">
              <a:buFont typeface="Wingdings" pitchFamily="2" charset="2"/>
              <a:buChar char="§"/>
            </a:pPr>
            <a:r>
              <a:rPr lang="en-IN" sz="2400" dirty="0" smtClean="0">
                <a:solidFill>
                  <a:schemeClr val="tx1"/>
                </a:solidFill>
              </a:rPr>
              <a:t>Only </a:t>
            </a:r>
            <a:r>
              <a:rPr lang="en-IN" sz="2400" dirty="0" err="1" smtClean="0">
                <a:solidFill>
                  <a:schemeClr val="tx1"/>
                </a:solidFill>
              </a:rPr>
              <a:t>Progestogen</a:t>
            </a:r>
            <a:endParaRPr lang="en-IN" sz="2400" dirty="0" smtClean="0">
              <a:solidFill>
                <a:schemeClr val="tx1"/>
              </a:solidFill>
            </a:endParaRPr>
          </a:p>
          <a:p>
            <a:pPr marL="761238" lvl="1" indent="-514350">
              <a:buFont typeface="Wingdings" pitchFamily="2" charset="2"/>
              <a:buChar char="§"/>
            </a:pPr>
            <a:r>
              <a:rPr lang="en-IN" sz="2400" dirty="0" smtClean="0">
                <a:solidFill>
                  <a:schemeClr val="tx1"/>
                </a:solidFill>
              </a:rPr>
              <a:t>Ectopic pregnancy may be seen </a:t>
            </a:r>
          </a:p>
          <a:p>
            <a:pPr marL="761238" lvl="1" indent="-514350">
              <a:buFont typeface="Wingdings" pitchFamily="2" charset="2"/>
              <a:buChar char="§"/>
            </a:pPr>
            <a:r>
              <a:rPr lang="en-IN" sz="2400" dirty="0" smtClean="0">
                <a:solidFill>
                  <a:schemeClr val="tx1"/>
                </a:solidFill>
              </a:rPr>
              <a:t>Can be used for lactating mother under RCH</a:t>
            </a:r>
          </a:p>
          <a:p>
            <a:pPr marL="761238" lvl="1" indent="-514350">
              <a:buNone/>
            </a:pPr>
            <a:endParaRPr lang="en-IN" dirty="0" smtClean="0">
              <a:solidFill>
                <a:schemeClr val="tx1"/>
              </a:solidFill>
            </a:endParaRPr>
          </a:p>
        </p:txBody>
      </p:sp>
      <p:pic>
        <p:nvPicPr>
          <p:cNvPr id="36866" name="Picture 2" descr="C:\Users\GAURI SARSWAT\Desktop\pop.jpg"/>
          <p:cNvPicPr>
            <a:picLocks noChangeAspect="1" noChangeArrowheads="1"/>
          </p:cNvPicPr>
          <p:nvPr/>
        </p:nvPicPr>
        <p:blipFill>
          <a:blip r:embed="rId2"/>
          <a:srcRect/>
          <a:stretch>
            <a:fillRect/>
          </a:stretch>
        </p:blipFill>
        <p:spPr bwMode="auto">
          <a:xfrm>
            <a:off x="5143504" y="4857760"/>
            <a:ext cx="2667000" cy="17145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5897880" cy="316224"/>
          </a:xfrm>
        </p:spPr>
        <p:txBody>
          <a:bodyPr>
            <a:normAutofit fontScale="90000"/>
          </a:bodyPr>
          <a:lstStyle/>
          <a:p>
            <a:endParaRPr lang="en-US" dirty="0"/>
          </a:p>
        </p:txBody>
      </p:sp>
      <p:sp>
        <p:nvSpPr>
          <p:cNvPr id="3" name="Text Placeholder 2"/>
          <p:cNvSpPr>
            <a:spLocks noGrp="1"/>
          </p:cNvSpPr>
          <p:nvPr>
            <p:ph type="body" idx="2"/>
          </p:nvPr>
        </p:nvSpPr>
        <p:spPr>
          <a:xfrm>
            <a:off x="500034" y="214290"/>
            <a:ext cx="5897880" cy="602512"/>
          </a:xfrm>
        </p:spPr>
        <p:txBody>
          <a:bodyPr/>
          <a:lstStyle/>
          <a:p>
            <a:endParaRPr lang="en-US" dirty="0"/>
          </a:p>
        </p:txBody>
      </p:sp>
      <p:sp>
        <p:nvSpPr>
          <p:cNvPr id="4" name="Content Placeholder 3"/>
          <p:cNvSpPr>
            <a:spLocks noGrp="1"/>
          </p:cNvSpPr>
          <p:nvPr>
            <p:ph sz="half" idx="1"/>
          </p:nvPr>
        </p:nvSpPr>
        <p:spPr>
          <a:xfrm>
            <a:off x="214282" y="928670"/>
            <a:ext cx="7453314" cy="5357850"/>
          </a:xfrm>
        </p:spPr>
        <p:txBody>
          <a:bodyPr/>
          <a:lstStyle/>
          <a:p>
            <a:pPr marL="761238" lvl="1" indent="-514350">
              <a:buAutoNum type="arabicParenR" startAt="3"/>
            </a:pPr>
            <a:r>
              <a:rPr lang="en-IN" dirty="0" smtClean="0">
                <a:solidFill>
                  <a:schemeClr val="tx1"/>
                </a:solidFill>
              </a:rPr>
              <a:t>POST COITAL PILLS ( POST-COITAL CONTRACEPTION/EMERGENCY CONTRACEPTION)</a:t>
            </a:r>
          </a:p>
          <a:p>
            <a:pPr marL="1245870" lvl="3" indent="-514350">
              <a:buFont typeface="Wingdings" pitchFamily="2" charset="2"/>
              <a:buChar char="ü"/>
            </a:pPr>
            <a:r>
              <a:rPr lang="en-IN" dirty="0" smtClean="0">
                <a:solidFill>
                  <a:schemeClr val="tx1"/>
                </a:solidFill>
              </a:rPr>
              <a:t>IUD’s</a:t>
            </a:r>
          </a:p>
          <a:p>
            <a:pPr marL="1245870" lvl="3" indent="-514350">
              <a:buFont typeface="Wingdings" pitchFamily="2" charset="2"/>
              <a:buChar char="ü"/>
            </a:pPr>
            <a:r>
              <a:rPr lang="en-IN" dirty="0" smtClean="0">
                <a:solidFill>
                  <a:schemeClr val="tx1"/>
                </a:solidFill>
              </a:rPr>
              <a:t>Hormonal </a:t>
            </a:r>
          </a:p>
          <a:p>
            <a:pPr marL="1245870" lvl="3" indent="-514350">
              <a:buNone/>
            </a:pPr>
            <a:r>
              <a:rPr lang="en-IN" dirty="0" smtClean="0">
                <a:solidFill>
                  <a:schemeClr val="tx1"/>
                </a:solidFill>
              </a:rPr>
              <a:t>Morning after pill</a:t>
            </a:r>
          </a:p>
          <a:p>
            <a:pPr marL="1245870" lvl="3" indent="-514350">
              <a:buNone/>
            </a:pPr>
            <a:r>
              <a:rPr lang="en-IN" dirty="0" smtClean="0">
                <a:solidFill>
                  <a:schemeClr val="tx1"/>
                </a:solidFill>
              </a:rPr>
              <a:t>Recommended within 72 hours of unprotected intercourse</a:t>
            </a:r>
          </a:p>
          <a:p>
            <a:pPr marL="1245870" lvl="3" indent="-514350">
              <a:buNone/>
            </a:pPr>
            <a:r>
              <a:rPr lang="en-IN" dirty="0" smtClean="0">
                <a:solidFill>
                  <a:schemeClr val="tx1"/>
                </a:solidFill>
              </a:rPr>
              <a:t>Failure rate &lt; 1%     </a:t>
            </a:r>
            <a:endParaRPr lang="en-US" dirty="0">
              <a:solidFill>
                <a:schemeClr val="tx1"/>
              </a:solidFill>
            </a:endParaRPr>
          </a:p>
        </p:txBody>
      </p:sp>
      <p:pic>
        <p:nvPicPr>
          <p:cNvPr id="37890" name="Picture 2" descr="C:\Users\GAURI SARSWAT\Desktop\morning af pill.jpg"/>
          <p:cNvPicPr>
            <a:picLocks noChangeAspect="1" noChangeArrowheads="1"/>
          </p:cNvPicPr>
          <p:nvPr/>
        </p:nvPicPr>
        <p:blipFill>
          <a:blip r:embed="rId2"/>
          <a:srcRect/>
          <a:stretch>
            <a:fillRect/>
          </a:stretch>
        </p:blipFill>
        <p:spPr bwMode="auto">
          <a:xfrm>
            <a:off x="6215074" y="3000372"/>
            <a:ext cx="1857388" cy="3357586"/>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smtClean="0"/>
              <a:t>Moa </a:t>
            </a:r>
            <a:endParaRPr lang="en-US" sz="3200" dirty="0"/>
          </a:p>
        </p:txBody>
      </p:sp>
      <p:sp>
        <p:nvSpPr>
          <p:cNvPr id="3" name="Content Placeholder 2"/>
          <p:cNvSpPr>
            <a:spLocks noGrp="1"/>
          </p:cNvSpPr>
          <p:nvPr>
            <p:ph idx="1"/>
          </p:nvPr>
        </p:nvSpPr>
        <p:spPr/>
        <p:txBody>
          <a:bodyPr/>
          <a:lstStyle/>
          <a:p>
            <a:pPr>
              <a:buNone/>
            </a:pPr>
            <a:r>
              <a:rPr lang="en-IN" dirty="0" smtClean="0"/>
              <a:t>Combined pill </a:t>
            </a:r>
          </a:p>
          <a:p>
            <a:pPr>
              <a:buFontTx/>
              <a:buChar char="-"/>
            </a:pPr>
            <a:r>
              <a:rPr lang="en-IN" sz="2400" dirty="0" smtClean="0"/>
              <a:t>Prevents release of ovum from ovary by blocking pituitary secretion of </a:t>
            </a:r>
            <a:r>
              <a:rPr lang="en-IN" sz="2400" dirty="0" err="1" smtClean="0"/>
              <a:t>gonadotropin</a:t>
            </a:r>
            <a:endParaRPr lang="en-IN" sz="2400" dirty="0" smtClean="0"/>
          </a:p>
          <a:p>
            <a:pPr>
              <a:buNone/>
            </a:pPr>
            <a:r>
              <a:rPr lang="en-IN" sz="2800" dirty="0" smtClean="0"/>
              <a:t>Progesterone only pills</a:t>
            </a:r>
          </a:p>
          <a:p>
            <a:pPr>
              <a:buFontTx/>
              <a:buChar char="-"/>
            </a:pPr>
            <a:r>
              <a:rPr lang="en-IN" sz="2400" dirty="0" smtClean="0"/>
              <a:t>Makes Cervical mucus thick &amp; scanty , therefore inhibiting sperm penetration </a:t>
            </a:r>
          </a:p>
          <a:p>
            <a:pPr>
              <a:buNone/>
            </a:pPr>
            <a:r>
              <a:rPr lang="en-IN" sz="2400" dirty="0" smtClean="0"/>
              <a:t>- Inhibit Tubal Motility , thus delay transport of ovum</a:t>
            </a:r>
            <a:endParaRPr lang="en-US" sz="24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Adverse effects ( OCP)</a:t>
            </a:r>
            <a:endParaRPr lang="en-US" sz="2800" dirty="0"/>
          </a:p>
        </p:txBody>
      </p:sp>
      <p:sp>
        <p:nvSpPr>
          <p:cNvPr id="3" name="Content Placeholder 2"/>
          <p:cNvSpPr>
            <a:spLocks noGrp="1"/>
          </p:cNvSpPr>
          <p:nvPr>
            <p:ph idx="1"/>
          </p:nvPr>
        </p:nvSpPr>
        <p:spPr/>
        <p:txBody>
          <a:bodyPr/>
          <a:lstStyle/>
          <a:p>
            <a:pPr marL="457200" indent="-457200">
              <a:buAutoNum type="arabicPeriod"/>
            </a:pPr>
            <a:r>
              <a:rPr lang="en-IN" sz="2400" dirty="0" smtClean="0"/>
              <a:t>General effects</a:t>
            </a:r>
          </a:p>
          <a:p>
            <a:pPr marL="704088" lvl="1" indent="-457200">
              <a:buFont typeface="Arial" pitchFamily="34" charset="0"/>
              <a:buChar char="•"/>
            </a:pPr>
            <a:r>
              <a:rPr lang="en-IN" sz="2100" dirty="0" smtClean="0">
                <a:solidFill>
                  <a:schemeClr val="tx1"/>
                </a:solidFill>
              </a:rPr>
              <a:t>Weight gain</a:t>
            </a:r>
          </a:p>
          <a:p>
            <a:pPr marL="704088" lvl="1" indent="-457200">
              <a:buFont typeface="Arial" pitchFamily="34" charset="0"/>
              <a:buChar char="•"/>
            </a:pPr>
            <a:r>
              <a:rPr lang="en-IN" sz="2100" dirty="0" smtClean="0">
                <a:solidFill>
                  <a:schemeClr val="tx1"/>
                </a:solidFill>
              </a:rPr>
              <a:t>Headache and migraine </a:t>
            </a:r>
          </a:p>
          <a:p>
            <a:pPr marL="704088" lvl="1" indent="-457200">
              <a:buFont typeface="Arial" pitchFamily="34" charset="0"/>
              <a:buChar char="•"/>
            </a:pPr>
            <a:r>
              <a:rPr lang="en-IN" sz="2100" dirty="0" smtClean="0">
                <a:solidFill>
                  <a:schemeClr val="tx1"/>
                </a:solidFill>
              </a:rPr>
              <a:t>Bleeding disturbances </a:t>
            </a:r>
          </a:p>
          <a:p>
            <a:pPr marL="704088" lvl="1" indent="-457200">
              <a:buFont typeface="Arial" pitchFamily="34" charset="0"/>
              <a:buChar char="•"/>
            </a:pPr>
            <a:r>
              <a:rPr lang="en-IN" sz="2100" dirty="0" smtClean="0">
                <a:solidFill>
                  <a:schemeClr val="tx1"/>
                </a:solidFill>
              </a:rPr>
              <a:t>Breast tenderness</a:t>
            </a:r>
          </a:p>
          <a:p>
            <a:pPr marL="704088" lvl="1" indent="-457200">
              <a:buFont typeface="Arial" pitchFamily="34" charset="0"/>
              <a:buChar char="•"/>
            </a:pPr>
            <a:r>
              <a:rPr lang="en-IN" sz="2100" dirty="0" smtClean="0">
                <a:solidFill>
                  <a:schemeClr val="tx1"/>
                </a:solidFill>
              </a:rPr>
              <a:t>Premature cessation of lactation or decline in milk volume</a:t>
            </a:r>
          </a:p>
          <a:p>
            <a:pPr marL="704088" lvl="1" indent="-457200">
              <a:buNone/>
            </a:pPr>
            <a:r>
              <a:rPr lang="en-IN" sz="2100" dirty="0" smtClean="0">
                <a:solidFill>
                  <a:schemeClr val="tx1"/>
                </a:solidFill>
              </a:rPr>
              <a:t>2. Metabolic effects </a:t>
            </a:r>
          </a:p>
          <a:p>
            <a:pPr marL="704088" lvl="1" indent="-457200">
              <a:buFont typeface="Arial" pitchFamily="34" charset="0"/>
              <a:buChar char="•"/>
            </a:pPr>
            <a:r>
              <a:rPr lang="en-IN" sz="2100" dirty="0" smtClean="0">
                <a:solidFill>
                  <a:schemeClr val="tx1"/>
                </a:solidFill>
              </a:rPr>
              <a:t>Increased B.P.</a:t>
            </a:r>
          </a:p>
          <a:p>
            <a:pPr marL="704088" lvl="1" indent="-457200">
              <a:buFont typeface="Arial" pitchFamily="34" charset="0"/>
              <a:buChar char="•"/>
            </a:pPr>
            <a:r>
              <a:rPr lang="en-IN" sz="2100" dirty="0" smtClean="0">
                <a:solidFill>
                  <a:schemeClr val="tx1"/>
                </a:solidFill>
              </a:rPr>
              <a:t>Increased blood sugar</a:t>
            </a:r>
          </a:p>
          <a:p>
            <a:pPr marL="704088" lvl="1" indent="-457200">
              <a:buFont typeface="Arial" pitchFamily="34" charset="0"/>
              <a:buChar char="•"/>
            </a:pPr>
            <a:r>
              <a:rPr lang="en-IN" sz="2100" dirty="0" smtClean="0">
                <a:solidFill>
                  <a:schemeClr val="tx1"/>
                </a:solidFill>
              </a:rPr>
              <a:t>Increased plasma insulin</a:t>
            </a:r>
          </a:p>
          <a:p>
            <a:pPr marL="704088" lvl="1" indent="-457200">
              <a:buFont typeface="Arial" pitchFamily="34" charset="0"/>
              <a:buChar char="•"/>
            </a:pPr>
            <a:r>
              <a:rPr lang="en-IN" sz="2100" dirty="0" err="1" smtClean="0">
                <a:solidFill>
                  <a:schemeClr val="tx1"/>
                </a:solidFill>
              </a:rPr>
              <a:t>Dyslipidemia</a:t>
            </a:r>
            <a:r>
              <a:rPr lang="en-IN" sz="2100" dirty="0" smtClean="0">
                <a:solidFill>
                  <a:schemeClr val="tx1"/>
                </a:solidFill>
              </a:rPr>
              <a:t> </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IN" dirty="0" smtClean="0"/>
              <a:t>3. Cancers </a:t>
            </a:r>
          </a:p>
          <a:p>
            <a:pPr>
              <a:buFont typeface="Wingdings" pitchFamily="2" charset="2"/>
              <a:buChar char="§"/>
            </a:pPr>
            <a:r>
              <a:rPr lang="en-IN" sz="2000" dirty="0" smtClean="0"/>
              <a:t>Ca cervix </a:t>
            </a:r>
          </a:p>
          <a:p>
            <a:pPr>
              <a:buFont typeface="Wingdings" pitchFamily="2" charset="2"/>
              <a:buChar char="§"/>
            </a:pPr>
            <a:r>
              <a:rPr lang="en-IN" sz="2000" dirty="0" smtClean="0"/>
              <a:t>Breast cancer</a:t>
            </a:r>
          </a:p>
          <a:p>
            <a:pPr>
              <a:buFont typeface="Wingdings" pitchFamily="2" charset="2"/>
              <a:buChar char="§"/>
            </a:pPr>
            <a:r>
              <a:rPr lang="en-IN" sz="2000" dirty="0" err="1" smtClean="0"/>
              <a:t>Hepatocellular</a:t>
            </a:r>
            <a:r>
              <a:rPr lang="en-IN" sz="2000" dirty="0" smtClean="0"/>
              <a:t> adenoma</a:t>
            </a:r>
          </a:p>
          <a:p>
            <a:pPr>
              <a:buNone/>
            </a:pPr>
            <a:r>
              <a:rPr lang="en-IN" dirty="0" smtClean="0"/>
              <a:t>4. Other effects </a:t>
            </a:r>
          </a:p>
          <a:p>
            <a:pPr>
              <a:buFont typeface="Wingdings" pitchFamily="2" charset="2"/>
              <a:buChar char="§"/>
            </a:pPr>
            <a:r>
              <a:rPr lang="en-IN" dirty="0" smtClean="0"/>
              <a:t> </a:t>
            </a:r>
            <a:r>
              <a:rPr lang="en-IN" sz="2000" dirty="0" smtClean="0"/>
              <a:t>Gallbladder disease </a:t>
            </a:r>
          </a:p>
          <a:p>
            <a:pPr>
              <a:buFont typeface="Wingdings" pitchFamily="2" charset="2"/>
              <a:buChar char="§"/>
            </a:pPr>
            <a:r>
              <a:rPr lang="en-IN" sz="2000" dirty="0" err="1" smtClean="0"/>
              <a:t>Cholestatic</a:t>
            </a:r>
            <a:r>
              <a:rPr lang="en-IN" sz="2000" dirty="0" smtClean="0"/>
              <a:t> jaundice </a:t>
            </a:r>
          </a:p>
          <a:p>
            <a:pPr>
              <a:buNone/>
            </a:pPr>
            <a:r>
              <a:rPr lang="en-IN" dirty="0" smtClean="0"/>
              <a:t>5. Cardiovascular effects </a:t>
            </a:r>
          </a:p>
          <a:p>
            <a:pPr>
              <a:buFont typeface="Wingdings" pitchFamily="2" charset="2"/>
              <a:buChar char="§"/>
            </a:pPr>
            <a:r>
              <a:rPr lang="en-IN" sz="2000" dirty="0" smtClean="0"/>
              <a:t>Atherosclerosis </a:t>
            </a:r>
          </a:p>
          <a:p>
            <a:pPr>
              <a:buFont typeface="Wingdings" pitchFamily="2" charset="2"/>
              <a:buChar char="§"/>
            </a:pPr>
            <a:r>
              <a:rPr lang="en-IN" sz="2000" dirty="0" smtClean="0"/>
              <a:t>Hypertension </a:t>
            </a:r>
          </a:p>
          <a:p>
            <a:pPr>
              <a:buFont typeface="Wingdings" pitchFamily="2" charset="2"/>
              <a:buChar char="§"/>
            </a:pPr>
            <a:r>
              <a:rPr lang="en-IN" sz="2000" dirty="0" smtClean="0"/>
              <a:t>Deep vein thrombosis</a:t>
            </a:r>
          </a:p>
          <a:p>
            <a:pPr>
              <a:buFont typeface="Wingdings" pitchFamily="2" charset="2"/>
              <a:buChar char="§"/>
            </a:pPr>
            <a:r>
              <a:rPr lang="en-IN" sz="2000" dirty="0" smtClean="0"/>
              <a:t>Myocardial infarction </a:t>
            </a:r>
          </a:p>
          <a:p>
            <a:pPr>
              <a:buFont typeface="Wingdings" pitchFamily="2" charset="2"/>
              <a:buChar char="§"/>
            </a:pPr>
            <a:r>
              <a:rPr lang="en-IN" sz="2000" dirty="0" smtClean="0"/>
              <a:t>Stroke </a:t>
            </a:r>
          </a:p>
          <a:p>
            <a:pPr>
              <a:buFont typeface="Wingdings" pitchFamily="2" charset="2"/>
              <a:buChar char="§"/>
            </a:pPr>
            <a:endParaRPr lang="en-IN" dirty="0" smtClean="0"/>
          </a:p>
          <a:p>
            <a:pPr>
              <a:buNone/>
            </a:pP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Contraindication of </a:t>
            </a:r>
            <a:r>
              <a:rPr lang="en-IN" sz="2800" dirty="0" err="1" smtClean="0"/>
              <a:t>ocp</a:t>
            </a:r>
            <a:endParaRPr lang="en-US" sz="2800" dirty="0"/>
          </a:p>
        </p:txBody>
      </p:sp>
      <p:sp>
        <p:nvSpPr>
          <p:cNvPr id="3" name="Content Placeholder 2"/>
          <p:cNvSpPr>
            <a:spLocks noGrp="1"/>
          </p:cNvSpPr>
          <p:nvPr>
            <p:ph idx="1"/>
          </p:nvPr>
        </p:nvSpPr>
        <p:spPr/>
        <p:txBody>
          <a:bodyPr>
            <a:normAutofit lnSpcReduction="10000"/>
          </a:bodyPr>
          <a:lstStyle/>
          <a:p>
            <a:pPr>
              <a:buFont typeface="Wingdings" pitchFamily="2" charset="2"/>
              <a:buChar char="§"/>
            </a:pPr>
            <a:r>
              <a:rPr lang="en-IN" sz="2400" dirty="0" smtClean="0"/>
              <a:t>Suspected pregnancy </a:t>
            </a:r>
          </a:p>
          <a:p>
            <a:pPr>
              <a:buFont typeface="Wingdings" pitchFamily="2" charset="2"/>
              <a:buChar char="§"/>
            </a:pPr>
            <a:r>
              <a:rPr lang="en-IN" sz="2400" dirty="0" smtClean="0"/>
              <a:t>h/o </a:t>
            </a:r>
            <a:r>
              <a:rPr lang="en-IN" sz="2400" dirty="0" err="1" smtClean="0"/>
              <a:t>thromboembolism</a:t>
            </a:r>
            <a:endParaRPr lang="en-IN" sz="2400" dirty="0" smtClean="0"/>
          </a:p>
          <a:p>
            <a:pPr>
              <a:buFont typeface="Wingdings" pitchFamily="2" charset="2"/>
              <a:buChar char="§"/>
            </a:pPr>
            <a:r>
              <a:rPr lang="en-IN" sz="2400" dirty="0" smtClean="0"/>
              <a:t>Cardiac abnormalities</a:t>
            </a:r>
          </a:p>
          <a:p>
            <a:pPr>
              <a:buFont typeface="Wingdings" pitchFamily="2" charset="2"/>
              <a:buChar char="§"/>
            </a:pPr>
            <a:r>
              <a:rPr lang="en-IN" sz="2400" dirty="0" smtClean="0"/>
              <a:t>Abnormal vaginal bleeding</a:t>
            </a:r>
          </a:p>
          <a:p>
            <a:pPr>
              <a:buFont typeface="Wingdings" pitchFamily="2" charset="2"/>
              <a:buChar char="§"/>
            </a:pPr>
            <a:r>
              <a:rPr lang="en-IN" sz="2400" dirty="0" smtClean="0"/>
              <a:t>Breast cancer</a:t>
            </a:r>
          </a:p>
          <a:p>
            <a:pPr>
              <a:buFont typeface="Wingdings" pitchFamily="2" charset="2"/>
              <a:buChar char="§"/>
            </a:pPr>
            <a:r>
              <a:rPr lang="en-IN" sz="2400" dirty="0" smtClean="0"/>
              <a:t>Genital cancer</a:t>
            </a:r>
          </a:p>
          <a:p>
            <a:pPr>
              <a:buFont typeface="Wingdings" pitchFamily="2" charset="2"/>
              <a:buChar char="§"/>
            </a:pPr>
            <a:r>
              <a:rPr lang="en-IN" sz="2400" dirty="0" smtClean="0"/>
              <a:t>Renal disease</a:t>
            </a:r>
          </a:p>
          <a:p>
            <a:pPr>
              <a:buFont typeface="Wingdings" pitchFamily="2" charset="2"/>
              <a:buChar char="§"/>
            </a:pPr>
            <a:r>
              <a:rPr lang="en-IN" sz="2400" dirty="0" smtClean="0"/>
              <a:t>Liver disease</a:t>
            </a:r>
          </a:p>
          <a:p>
            <a:pPr>
              <a:buFont typeface="Wingdings" pitchFamily="2" charset="2"/>
              <a:buChar char="§"/>
            </a:pPr>
            <a:r>
              <a:rPr lang="en-IN" sz="2400" dirty="0" smtClean="0"/>
              <a:t>Congenital </a:t>
            </a:r>
            <a:r>
              <a:rPr lang="en-IN" sz="2400" dirty="0" err="1" smtClean="0"/>
              <a:t>hyperlipidemia</a:t>
            </a:r>
            <a:r>
              <a:rPr lang="en-IN" sz="2400" dirty="0" smtClean="0"/>
              <a:t> </a:t>
            </a:r>
          </a:p>
          <a:p>
            <a:pPr>
              <a:buFont typeface="Wingdings" pitchFamily="2" charset="2"/>
              <a:buChar char="§"/>
            </a:pPr>
            <a:r>
              <a:rPr lang="en-IN" sz="2400" dirty="0" smtClean="0"/>
              <a:t>Epilepsy </a:t>
            </a:r>
          </a:p>
          <a:p>
            <a:pPr>
              <a:buFont typeface="Wingdings" pitchFamily="2" charset="2"/>
              <a:buChar char="§"/>
            </a:pPr>
            <a:r>
              <a:rPr lang="en-IN" sz="2400" dirty="0" smtClean="0"/>
              <a:t>Lactating mother </a:t>
            </a:r>
            <a:endParaRPr lang="en-US" sz="24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Non contraceptive benefits of </a:t>
            </a:r>
            <a:r>
              <a:rPr lang="en-IN" sz="2800" dirty="0" err="1" smtClean="0"/>
              <a:t>ocp</a:t>
            </a:r>
            <a:r>
              <a:rPr lang="en-IN" sz="2800" dirty="0" smtClean="0"/>
              <a:t> </a:t>
            </a:r>
            <a:endParaRPr lang="en-US" sz="2800" dirty="0"/>
          </a:p>
        </p:txBody>
      </p:sp>
      <p:sp>
        <p:nvSpPr>
          <p:cNvPr id="3" name="Content Placeholder 2"/>
          <p:cNvSpPr>
            <a:spLocks noGrp="1"/>
          </p:cNvSpPr>
          <p:nvPr>
            <p:ph idx="1"/>
          </p:nvPr>
        </p:nvSpPr>
        <p:spPr>
          <a:xfrm>
            <a:off x="142844" y="1609416"/>
            <a:ext cx="7858180" cy="4846320"/>
          </a:xfrm>
        </p:spPr>
        <p:txBody>
          <a:bodyPr>
            <a:normAutofit fontScale="92500" lnSpcReduction="10000"/>
          </a:bodyPr>
          <a:lstStyle/>
          <a:p>
            <a:pPr>
              <a:buNone/>
            </a:pPr>
            <a:r>
              <a:rPr lang="en-IN" sz="2000" dirty="0" smtClean="0"/>
              <a:t>Give protection against </a:t>
            </a:r>
          </a:p>
          <a:p>
            <a:pPr marL="514350" indent="-514350">
              <a:buFont typeface="+mj-lt"/>
              <a:buAutoNum type="arabicPeriod"/>
            </a:pPr>
            <a:r>
              <a:rPr lang="en-IN" sz="2000" dirty="0" smtClean="0"/>
              <a:t>Benign breast disorder( fibrocystic diseases, </a:t>
            </a:r>
            <a:r>
              <a:rPr lang="en-IN" sz="2000" dirty="0" err="1" smtClean="0"/>
              <a:t>fibroadenoma</a:t>
            </a:r>
            <a:r>
              <a:rPr lang="en-IN" sz="2000" dirty="0" smtClean="0"/>
              <a:t>)</a:t>
            </a:r>
          </a:p>
          <a:p>
            <a:pPr marL="514350" indent="-514350">
              <a:buFont typeface="+mj-lt"/>
              <a:buAutoNum type="arabicPeriod"/>
            </a:pPr>
            <a:r>
              <a:rPr lang="en-IN" sz="2000" dirty="0" err="1" smtClean="0"/>
              <a:t>Dysmenorrhea</a:t>
            </a:r>
            <a:r>
              <a:rPr lang="en-IN" sz="2000" dirty="0" smtClean="0"/>
              <a:t> </a:t>
            </a:r>
          </a:p>
          <a:p>
            <a:pPr marL="514350" indent="-514350">
              <a:buFont typeface="+mj-lt"/>
              <a:buAutoNum type="arabicPeriod"/>
            </a:pPr>
            <a:r>
              <a:rPr lang="en-IN" sz="2000" dirty="0" smtClean="0"/>
              <a:t>Irregular menstrual cycle</a:t>
            </a:r>
          </a:p>
          <a:p>
            <a:pPr marL="514350" indent="-514350">
              <a:buFont typeface="+mj-lt"/>
              <a:buAutoNum type="arabicPeriod"/>
            </a:pPr>
            <a:r>
              <a:rPr lang="en-IN" sz="2000" dirty="0" smtClean="0"/>
              <a:t>Pelvic </a:t>
            </a:r>
            <a:r>
              <a:rPr lang="en-IN" sz="2000" dirty="0" err="1" smtClean="0"/>
              <a:t>inflammatary</a:t>
            </a:r>
            <a:r>
              <a:rPr lang="en-IN" sz="2000" dirty="0" smtClean="0"/>
              <a:t> disease </a:t>
            </a:r>
          </a:p>
          <a:p>
            <a:pPr marL="514350" indent="-514350">
              <a:buFont typeface="+mj-lt"/>
              <a:buAutoNum type="arabicPeriod"/>
            </a:pPr>
            <a:r>
              <a:rPr lang="en-IN" sz="2000" dirty="0" smtClean="0"/>
              <a:t>Dysfunctional uterine bleeding </a:t>
            </a:r>
          </a:p>
          <a:p>
            <a:pPr marL="514350" indent="-514350">
              <a:buFont typeface="+mj-lt"/>
              <a:buAutoNum type="arabicPeriod"/>
            </a:pPr>
            <a:r>
              <a:rPr lang="en-IN" sz="2000" dirty="0" err="1" smtClean="0"/>
              <a:t>Adenomyosis</a:t>
            </a:r>
            <a:endParaRPr lang="en-IN" sz="2000" dirty="0" smtClean="0"/>
          </a:p>
          <a:p>
            <a:pPr marL="514350" indent="-514350">
              <a:buFont typeface="+mj-lt"/>
              <a:buAutoNum type="arabicPeriod"/>
            </a:pPr>
            <a:r>
              <a:rPr lang="en-IN" sz="2000" dirty="0" smtClean="0"/>
              <a:t>Iron deficiency </a:t>
            </a:r>
            <a:r>
              <a:rPr lang="en-IN" sz="2000" dirty="0" err="1" smtClean="0"/>
              <a:t>anemia</a:t>
            </a:r>
            <a:r>
              <a:rPr lang="en-IN" sz="2000" dirty="0" smtClean="0"/>
              <a:t> </a:t>
            </a:r>
          </a:p>
          <a:p>
            <a:pPr marL="514350" indent="-514350">
              <a:buFont typeface="+mj-lt"/>
              <a:buAutoNum type="arabicPeriod"/>
            </a:pPr>
            <a:r>
              <a:rPr lang="en-IN" sz="2000" dirty="0" smtClean="0"/>
              <a:t>Endometriosis </a:t>
            </a:r>
          </a:p>
          <a:p>
            <a:pPr marL="514350" indent="-514350">
              <a:buFont typeface="+mj-lt"/>
              <a:buAutoNum type="arabicPeriod"/>
            </a:pPr>
            <a:r>
              <a:rPr lang="en-IN" sz="2000" dirty="0" smtClean="0"/>
              <a:t>Ectopic pregnancy</a:t>
            </a:r>
          </a:p>
          <a:p>
            <a:pPr marL="514350" indent="-514350">
              <a:buFont typeface="+mj-lt"/>
              <a:buAutoNum type="arabicPeriod"/>
            </a:pPr>
            <a:r>
              <a:rPr lang="en-IN" sz="2000" dirty="0" smtClean="0"/>
              <a:t>Poly Cystic Ovarian syndrome (PCOS)</a:t>
            </a:r>
          </a:p>
          <a:p>
            <a:pPr marL="514350" indent="-514350">
              <a:buFont typeface="+mj-lt"/>
              <a:buAutoNum type="arabicPeriod"/>
            </a:pPr>
            <a:r>
              <a:rPr lang="en-IN" sz="2000" dirty="0" smtClean="0"/>
              <a:t>Endometrial cancer</a:t>
            </a:r>
          </a:p>
          <a:p>
            <a:pPr marL="514350" indent="-514350">
              <a:buFont typeface="+mj-lt"/>
              <a:buAutoNum type="arabicPeriod"/>
            </a:pPr>
            <a:r>
              <a:rPr lang="en-IN" sz="2000" dirty="0" smtClean="0"/>
              <a:t>Ovarian cyst and cancer</a:t>
            </a:r>
          </a:p>
          <a:p>
            <a:pPr marL="514350" indent="-514350">
              <a:buFont typeface="+mj-lt"/>
              <a:buAutoNum type="arabicPeriod"/>
            </a:pPr>
            <a:r>
              <a:rPr lang="en-IN" sz="2000" dirty="0" smtClean="0"/>
              <a:t>Colorectal malignancy </a:t>
            </a:r>
          </a:p>
          <a:p>
            <a:pPr marL="514350" indent="-514350">
              <a:buFont typeface="+mj-lt"/>
              <a:buAutoNum type="arabicPeriod"/>
            </a:pPr>
            <a:endParaRPr lang="en-IN" sz="2000" dirty="0" smtClean="0"/>
          </a:p>
          <a:p>
            <a:pPr marL="514350" indent="-514350">
              <a:buFont typeface="+mj-lt"/>
              <a:buAutoNum type="arabicPeriod"/>
            </a:pPr>
            <a:endParaRPr lang="en-IN" sz="2000"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8630"/>
          </a:xfrm>
        </p:spPr>
        <p:txBody>
          <a:bodyPr/>
          <a:lstStyle/>
          <a:p>
            <a:r>
              <a:rPr lang="en-IN" dirty="0" smtClean="0"/>
              <a:t>II </a:t>
            </a:r>
            <a:r>
              <a:rPr lang="en-IN" sz="2800" dirty="0" smtClean="0"/>
              <a:t>depot formation </a:t>
            </a:r>
            <a:endParaRPr lang="en-US" dirty="0"/>
          </a:p>
        </p:txBody>
      </p:sp>
      <p:sp>
        <p:nvSpPr>
          <p:cNvPr id="3" name="Content Placeholder 2"/>
          <p:cNvSpPr>
            <a:spLocks noGrp="1"/>
          </p:cNvSpPr>
          <p:nvPr>
            <p:ph idx="1"/>
          </p:nvPr>
        </p:nvSpPr>
        <p:spPr>
          <a:xfrm>
            <a:off x="457200" y="1142984"/>
            <a:ext cx="7543824" cy="5715016"/>
          </a:xfrm>
        </p:spPr>
        <p:txBody>
          <a:bodyPr>
            <a:normAutofit lnSpcReduction="10000"/>
          </a:bodyPr>
          <a:lstStyle/>
          <a:p>
            <a:pPr>
              <a:buNone/>
            </a:pPr>
            <a:r>
              <a:rPr lang="en-IN" b="1" dirty="0" smtClean="0"/>
              <a:t>A. </a:t>
            </a:r>
            <a:r>
              <a:rPr lang="en-IN" b="1" dirty="0" err="1" smtClean="0"/>
              <a:t>Injectables</a:t>
            </a:r>
            <a:r>
              <a:rPr lang="en-IN" b="1" dirty="0" smtClean="0"/>
              <a:t> </a:t>
            </a:r>
          </a:p>
          <a:p>
            <a:pPr marL="571500" indent="-571500">
              <a:buNone/>
            </a:pPr>
            <a:r>
              <a:rPr lang="en-IN" sz="2400" dirty="0" smtClean="0"/>
              <a:t>  </a:t>
            </a:r>
            <a:r>
              <a:rPr lang="en-IN" sz="2400" dirty="0" err="1" smtClean="0"/>
              <a:t>i</a:t>
            </a:r>
            <a:r>
              <a:rPr lang="en-IN" sz="2400" dirty="0" smtClean="0"/>
              <a:t>. </a:t>
            </a:r>
            <a:r>
              <a:rPr lang="en-IN" sz="2400" dirty="0" err="1" smtClean="0"/>
              <a:t>Progestogens</a:t>
            </a:r>
            <a:r>
              <a:rPr lang="en-IN" sz="2400" dirty="0" smtClean="0"/>
              <a:t> only ( depot formation)</a:t>
            </a:r>
          </a:p>
          <a:p>
            <a:pPr marL="571500" indent="-571500">
              <a:buNone/>
            </a:pPr>
            <a:r>
              <a:rPr lang="en-IN" dirty="0" smtClean="0"/>
              <a:t> a. DMPA </a:t>
            </a:r>
          </a:p>
          <a:p>
            <a:pPr marL="571500" indent="-571500">
              <a:buNone/>
            </a:pPr>
            <a:r>
              <a:rPr lang="en-IN" sz="2000" dirty="0" smtClean="0"/>
              <a:t>       depot </a:t>
            </a:r>
            <a:r>
              <a:rPr lang="en-IN" sz="2000" dirty="0" err="1" smtClean="0"/>
              <a:t>medroxyprogesterone</a:t>
            </a:r>
            <a:r>
              <a:rPr lang="en-IN" sz="2000" dirty="0" smtClean="0"/>
              <a:t> acetate (Depot </a:t>
            </a:r>
            <a:r>
              <a:rPr lang="en-IN" sz="2000" dirty="0" err="1" smtClean="0"/>
              <a:t>provera</a:t>
            </a:r>
            <a:r>
              <a:rPr lang="en-IN" sz="2000" dirty="0" smtClean="0"/>
              <a:t>)</a:t>
            </a:r>
          </a:p>
          <a:p>
            <a:pPr marL="571500" indent="-571500">
              <a:buNone/>
            </a:pPr>
            <a:r>
              <a:rPr lang="en-IN" sz="2000" dirty="0" smtClean="0"/>
              <a:t>      150 mg I/M every 3 months</a:t>
            </a:r>
          </a:p>
          <a:p>
            <a:pPr marL="571500" indent="-571500">
              <a:buNone/>
            </a:pPr>
            <a:r>
              <a:rPr lang="en-IN" sz="2000" dirty="0" smtClean="0"/>
              <a:t>      for female &gt; 35 years </a:t>
            </a:r>
          </a:p>
          <a:p>
            <a:pPr marL="571500" indent="-571500">
              <a:buNone/>
            </a:pPr>
            <a:r>
              <a:rPr lang="en-IN" dirty="0" smtClean="0"/>
              <a:t> b. NET –EN </a:t>
            </a:r>
          </a:p>
          <a:p>
            <a:pPr marL="571500" indent="-571500">
              <a:buNone/>
            </a:pPr>
            <a:r>
              <a:rPr lang="en-IN" dirty="0" smtClean="0"/>
              <a:t>     </a:t>
            </a:r>
            <a:r>
              <a:rPr lang="en-IN" sz="2000" dirty="0" err="1" smtClean="0"/>
              <a:t>Norethisterone</a:t>
            </a:r>
            <a:r>
              <a:rPr lang="en-IN" sz="2000" dirty="0" smtClean="0"/>
              <a:t> </a:t>
            </a:r>
            <a:r>
              <a:rPr lang="en-IN" sz="2000" dirty="0" err="1" smtClean="0"/>
              <a:t>enantate</a:t>
            </a:r>
            <a:r>
              <a:rPr lang="en-IN" sz="2000" dirty="0" smtClean="0"/>
              <a:t>  </a:t>
            </a:r>
          </a:p>
          <a:p>
            <a:pPr marL="571500" indent="-571500">
              <a:buNone/>
            </a:pPr>
            <a:r>
              <a:rPr lang="en-IN" sz="2000" dirty="0" smtClean="0"/>
              <a:t>     200 mg I/M every 2 month </a:t>
            </a:r>
          </a:p>
          <a:p>
            <a:pPr marL="571500" indent="-571500">
              <a:buNone/>
            </a:pPr>
            <a:r>
              <a:rPr lang="en-IN" sz="2400" b="1" dirty="0" smtClean="0"/>
              <a:t>Contraindications </a:t>
            </a:r>
          </a:p>
          <a:p>
            <a:pPr marL="571500" indent="-571500">
              <a:buNone/>
            </a:pPr>
            <a:r>
              <a:rPr lang="en-IN" sz="2400" b="1" dirty="0" smtClean="0"/>
              <a:t>   - </a:t>
            </a:r>
            <a:r>
              <a:rPr lang="en-IN" sz="2000" b="1" dirty="0" smtClean="0"/>
              <a:t>Suspected pregnancy </a:t>
            </a:r>
          </a:p>
          <a:p>
            <a:pPr marL="571500" indent="-571500">
              <a:buNone/>
            </a:pPr>
            <a:r>
              <a:rPr lang="en-IN" sz="2000" b="1" dirty="0" smtClean="0"/>
              <a:t>   - abnormal vaginal bleeding</a:t>
            </a:r>
          </a:p>
          <a:p>
            <a:pPr marL="571500" indent="-571500">
              <a:buNone/>
            </a:pPr>
            <a:r>
              <a:rPr lang="en-IN" sz="2000" b="1" dirty="0" smtClean="0"/>
              <a:t>   - DVT</a:t>
            </a:r>
          </a:p>
          <a:p>
            <a:pPr marL="571500" indent="-571500">
              <a:buNone/>
            </a:pPr>
            <a:r>
              <a:rPr lang="en-IN" sz="2000" b="1" dirty="0" smtClean="0"/>
              <a:t>   -Carcinoma Cervix </a:t>
            </a:r>
          </a:p>
          <a:p>
            <a:pPr marL="571500" indent="-571500">
              <a:buNone/>
            </a:pP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394316"/>
          </a:xfrm>
        </p:spPr>
        <p:txBody>
          <a:bodyPr>
            <a:normAutofit fontScale="90000"/>
          </a:bodyPr>
          <a:lstStyle/>
          <a:p>
            <a:endParaRPr lang="en-US" dirty="0"/>
          </a:p>
        </p:txBody>
      </p:sp>
      <p:sp>
        <p:nvSpPr>
          <p:cNvPr id="3" name="Content Placeholder 2"/>
          <p:cNvSpPr>
            <a:spLocks noGrp="1"/>
          </p:cNvSpPr>
          <p:nvPr>
            <p:ph idx="1"/>
          </p:nvPr>
        </p:nvSpPr>
        <p:spPr>
          <a:xfrm>
            <a:off x="457200" y="857232"/>
            <a:ext cx="7239000" cy="5598504"/>
          </a:xfrm>
        </p:spPr>
        <p:txBody>
          <a:bodyPr>
            <a:normAutofit lnSpcReduction="10000"/>
          </a:bodyPr>
          <a:lstStyle/>
          <a:p>
            <a:pPr>
              <a:buNone/>
            </a:pPr>
            <a:r>
              <a:rPr lang="en-IN" dirty="0" smtClean="0"/>
              <a:t>ii Combined </a:t>
            </a:r>
          </a:p>
          <a:p>
            <a:pPr>
              <a:buNone/>
            </a:pPr>
            <a:r>
              <a:rPr lang="en-IN" dirty="0" smtClean="0"/>
              <a:t>    </a:t>
            </a:r>
            <a:r>
              <a:rPr lang="en-IN" sz="2000" dirty="0" err="1" smtClean="0"/>
              <a:t>Cyclofem</a:t>
            </a:r>
            <a:endParaRPr lang="en-IN" sz="2000" dirty="0" smtClean="0"/>
          </a:p>
          <a:p>
            <a:pPr>
              <a:buNone/>
            </a:pPr>
            <a:r>
              <a:rPr lang="en-IN" sz="2000" dirty="0" smtClean="0"/>
              <a:t>    </a:t>
            </a:r>
            <a:r>
              <a:rPr lang="en-IN" sz="2000" dirty="0" err="1" smtClean="0"/>
              <a:t>Cycloprovera</a:t>
            </a:r>
            <a:endParaRPr lang="en-IN" sz="2000" dirty="0" smtClean="0"/>
          </a:p>
          <a:p>
            <a:pPr>
              <a:buNone/>
            </a:pPr>
            <a:r>
              <a:rPr lang="en-IN" sz="2000" dirty="0" smtClean="0"/>
              <a:t>    </a:t>
            </a:r>
            <a:r>
              <a:rPr lang="en-IN" sz="2000" dirty="0" err="1" smtClean="0"/>
              <a:t>Mesigyna</a:t>
            </a:r>
            <a:r>
              <a:rPr lang="en-IN" sz="2000" dirty="0" smtClean="0"/>
              <a:t> </a:t>
            </a:r>
          </a:p>
          <a:p>
            <a:pPr>
              <a:buNone/>
            </a:pPr>
            <a:r>
              <a:rPr lang="en-IN" sz="2000" dirty="0" smtClean="0"/>
              <a:t>        Given at monthly intervals</a:t>
            </a:r>
          </a:p>
          <a:p>
            <a:pPr>
              <a:buNone/>
            </a:pPr>
            <a:r>
              <a:rPr lang="en-IN" sz="2000" dirty="0" smtClean="0"/>
              <a:t>        Failure rate 0.2%</a:t>
            </a:r>
          </a:p>
          <a:p>
            <a:pPr>
              <a:buNone/>
            </a:pPr>
            <a:r>
              <a:rPr lang="en-IN" sz="2000" dirty="0" smtClean="0"/>
              <a:t>                          0.4%</a:t>
            </a:r>
          </a:p>
          <a:p>
            <a:pPr>
              <a:buNone/>
            </a:pPr>
            <a:r>
              <a:rPr lang="en-IN" sz="2800" b="1" dirty="0" smtClean="0"/>
              <a:t>B. Sub Dermal Implants </a:t>
            </a:r>
          </a:p>
          <a:p>
            <a:pPr>
              <a:buNone/>
            </a:pPr>
            <a:r>
              <a:rPr lang="en-IN" sz="2000" dirty="0" smtClean="0"/>
              <a:t>      1. Norplant </a:t>
            </a:r>
          </a:p>
          <a:p>
            <a:pPr>
              <a:buNone/>
            </a:pPr>
            <a:r>
              <a:rPr lang="en-IN" sz="2000" dirty="0" smtClean="0"/>
              <a:t>          - 6 silicon plastic capsules </a:t>
            </a:r>
          </a:p>
          <a:p>
            <a:pPr>
              <a:buNone/>
            </a:pPr>
            <a:r>
              <a:rPr lang="en-IN" sz="2000" dirty="0" smtClean="0"/>
              <a:t>          - containing 35 mg ( each) of </a:t>
            </a:r>
            <a:r>
              <a:rPr lang="en-IN" sz="2000" dirty="0" err="1" smtClean="0"/>
              <a:t>Levonorgestrel</a:t>
            </a:r>
            <a:endParaRPr lang="en-IN" sz="2000" dirty="0" smtClean="0"/>
          </a:p>
          <a:p>
            <a:pPr>
              <a:buNone/>
            </a:pPr>
            <a:r>
              <a:rPr lang="en-IN" sz="2000" dirty="0" smtClean="0"/>
              <a:t>      2. </a:t>
            </a:r>
            <a:r>
              <a:rPr lang="en-IN" sz="2000" dirty="0" err="1" smtClean="0"/>
              <a:t>Norpalnt</a:t>
            </a:r>
            <a:r>
              <a:rPr lang="en-IN" sz="2000" dirty="0" smtClean="0"/>
              <a:t> R-2 </a:t>
            </a:r>
          </a:p>
          <a:p>
            <a:pPr>
              <a:buNone/>
            </a:pPr>
            <a:r>
              <a:rPr lang="en-IN" sz="2000" dirty="0" smtClean="0"/>
              <a:t>          - 2 capsules</a:t>
            </a:r>
          </a:p>
          <a:p>
            <a:pPr>
              <a:buNone/>
            </a:pPr>
            <a:r>
              <a:rPr lang="en-IN" sz="2000" dirty="0" smtClean="0"/>
              <a:t>          - 75 mg each of </a:t>
            </a:r>
            <a:r>
              <a:rPr lang="en-IN" sz="2000" dirty="0" err="1" smtClean="0"/>
              <a:t>Levonorgestril</a:t>
            </a:r>
            <a:r>
              <a:rPr lang="en-IN" sz="2000" dirty="0" smtClean="0"/>
              <a:t> </a:t>
            </a:r>
            <a:endParaRPr lang="en-US" sz="20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2"/>
          </p:nvPr>
        </p:nvSpPr>
        <p:spPr/>
        <p:txBody>
          <a:bodyPr/>
          <a:lstStyle/>
          <a:p>
            <a:endParaRPr lang="en-US" dirty="0"/>
          </a:p>
        </p:txBody>
      </p:sp>
      <p:sp>
        <p:nvSpPr>
          <p:cNvPr id="3" name="Content Placeholder 2"/>
          <p:cNvSpPr>
            <a:spLocks noGrp="1"/>
          </p:cNvSpPr>
          <p:nvPr>
            <p:ph sz="half" idx="1"/>
          </p:nvPr>
        </p:nvSpPr>
        <p:spPr>
          <a:xfrm>
            <a:off x="457200" y="2786058"/>
            <a:ext cx="7239000" cy="3719294"/>
          </a:xfrm>
        </p:spPr>
        <p:txBody>
          <a:bodyPr/>
          <a:lstStyle/>
          <a:p>
            <a:pPr>
              <a:buFont typeface="Wingdings" pitchFamily="2" charset="2"/>
              <a:buChar char="ü"/>
            </a:pPr>
            <a:r>
              <a:rPr lang="en-IN" dirty="0" smtClean="0"/>
              <a:t>Implanted beneath the skin of the </a:t>
            </a:r>
            <a:r>
              <a:rPr lang="en-IN" dirty="0" err="1" smtClean="0"/>
              <a:t>forarm</a:t>
            </a:r>
            <a:r>
              <a:rPr lang="en-IN" dirty="0" smtClean="0"/>
              <a:t>/ upper arm</a:t>
            </a:r>
          </a:p>
          <a:p>
            <a:pPr>
              <a:buFont typeface="Wingdings" pitchFamily="2" charset="2"/>
              <a:buChar char="ü"/>
            </a:pPr>
            <a:r>
              <a:rPr lang="en-IN" dirty="0" smtClean="0"/>
              <a:t>Life span – 5 years</a:t>
            </a:r>
          </a:p>
          <a:p>
            <a:pPr>
              <a:buFont typeface="Wingdings" pitchFamily="2" charset="2"/>
              <a:buChar char="ü"/>
            </a:pPr>
            <a:r>
              <a:rPr lang="en-IN" dirty="0" smtClean="0"/>
              <a:t>Pregnancy rate -0.7%</a:t>
            </a:r>
          </a:p>
          <a:p>
            <a:pPr>
              <a:buFont typeface="Wingdings" pitchFamily="2" charset="2"/>
              <a:buChar char="ü"/>
            </a:pPr>
            <a:r>
              <a:rPr lang="en-IN" dirty="0" smtClean="0"/>
              <a:t>Side effects- irregularities in menstrual bleeding</a:t>
            </a:r>
          </a:p>
          <a:p>
            <a:pPr>
              <a:buNone/>
            </a:pPr>
            <a:endParaRPr lang="en-US" dirty="0"/>
          </a:p>
        </p:txBody>
      </p:sp>
      <p:pic>
        <p:nvPicPr>
          <p:cNvPr id="35842" name="Picture 2" descr="C:\Users\GAURI SARSWAT\Desktop\implan.jpg"/>
          <p:cNvPicPr>
            <a:picLocks noChangeAspect="1" noChangeArrowheads="1"/>
          </p:cNvPicPr>
          <p:nvPr/>
        </p:nvPicPr>
        <p:blipFill>
          <a:blip r:embed="rId2"/>
          <a:srcRect/>
          <a:stretch>
            <a:fillRect/>
          </a:stretch>
        </p:blipFill>
        <p:spPr bwMode="auto">
          <a:xfrm>
            <a:off x="3643306" y="714356"/>
            <a:ext cx="4214842" cy="2071702"/>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5" name="Text Placeholder 4"/>
          <p:cNvSpPr>
            <a:spLocks noGrp="1"/>
          </p:cNvSpPr>
          <p:nvPr>
            <p:ph type="body" idx="2"/>
          </p:nvPr>
        </p:nvSpPr>
        <p:spPr/>
        <p:txBody>
          <a:bodyPr/>
          <a:lstStyle/>
          <a:p>
            <a:endParaRPr lang="en-US"/>
          </a:p>
        </p:txBody>
      </p:sp>
      <p:sp>
        <p:nvSpPr>
          <p:cNvPr id="3" name="Content Placeholder 2"/>
          <p:cNvSpPr>
            <a:spLocks noGrp="1"/>
          </p:cNvSpPr>
          <p:nvPr>
            <p:ph sz="half" idx="1"/>
          </p:nvPr>
        </p:nvSpPr>
        <p:spPr/>
        <p:txBody>
          <a:bodyPr>
            <a:normAutofit/>
          </a:bodyPr>
          <a:lstStyle/>
          <a:p>
            <a:pPr>
              <a:buNone/>
            </a:pPr>
            <a:r>
              <a:rPr lang="en-IN" dirty="0" smtClean="0"/>
              <a:t>C. </a:t>
            </a:r>
            <a:r>
              <a:rPr lang="en-IN" b="1" dirty="0" smtClean="0"/>
              <a:t>Vaginal rings </a:t>
            </a:r>
          </a:p>
          <a:p>
            <a:pPr>
              <a:buFont typeface="Wingdings" pitchFamily="2" charset="2"/>
              <a:buChar char="Ø"/>
            </a:pPr>
            <a:r>
              <a:rPr lang="en-IN" sz="2400" dirty="0" err="1" smtClean="0"/>
              <a:t>Levonorgestrel</a:t>
            </a:r>
            <a:r>
              <a:rPr lang="en-IN" sz="2400" dirty="0" smtClean="0"/>
              <a:t> – Slowly absorbed through vaginal mucosa</a:t>
            </a:r>
          </a:p>
          <a:p>
            <a:pPr>
              <a:buFont typeface="Wingdings" pitchFamily="2" charset="2"/>
              <a:buChar char="Ø"/>
            </a:pPr>
            <a:r>
              <a:rPr lang="en-IN" sz="2400" dirty="0" smtClean="0"/>
              <a:t>Worn in vagina for 3 weeks of the cycle and removed for the 4</a:t>
            </a:r>
            <a:r>
              <a:rPr lang="en-IN" sz="2400" baseline="30000" dirty="0" smtClean="0"/>
              <a:t>th</a:t>
            </a:r>
            <a:r>
              <a:rPr lang="en-IN" sz="2400" dirty="0" smtClean="0"/>
              <a:t> week</a:t>
            </a:r>
          </a:p>
          <a:p>
            <a:pPr>
              <a:buFont typeface="Wingdings" pitchFamily="2" charset="2"/>
              <a:buChar char="v"/>
            </a:pPr>
            <a:r>
              <a:rPr lang="en-IN" sz="2400" dirty="0" smtClean="0"/>
              <a:t>Combined hormonal contraceptive vaginal ring</a:t>
            </a:r>
          </a:p>
          <a:p>
            <a:pPr>
              <a:buFont typeface="Wingdings" pitchFamily="2" charset="2"/>
              <a:buChar char="ü"/>
            </a:pPr>
            <a:r>
              <a:rPr lang="en-IN" sz="2400" dirty="0" err="1" smtClean="0"/>
              <a:t>Etonogestrel</a:t>
            </a:r>
            <a:r>
              <a:rPr lang="en-IN" sz="2400" dirty="0" smtClean="0"/>
              <a:t> &amp; </a:t>
            </a:r>
            <a:r>
              <a:rPr lang="en-IN" sz="2400" dirty="0" err="1" smtClean="0"/>
              <a:t>Ethinyl</a:t>
            </a:r>
            <a:r>
              <a:rPr lang="en-IN" sz="2400" dirty="0" smtClean="0"/>
              <a:t> </a:t>
            </a:r>
            <a:r>
              <a:rPr lang="en-IN" sz="2400" dirty="0" err="1" smtClean="0"/>
              <a:t>estradiol</a:t>
            </a:r>
            <a:endParaRPr lang="en-IN" sz="2400" dirty="0" smtClean="0"/>
          </a:p>
          <a:p>
            <a:pPr>
              <a:buFont typeface="Wingdings" pitchFamily="2" charset="2"/>
              <a:buChar char="ü"/>
            </a:pPr>
            <a:r>
              <a:rPr lang="en-IN" sz="2400" dirty="0" smtClean="0"/>
              <a:t>Prevent ovulation</a:t>
            </a:r>
          </a:p>
          <a:p>
            <a:pPr>
              <a:buFont typeface="Wingdings" pitchFamily="2" charset="2"/>
              <a:buChar char="ü"/>
            </a:pPr>
            <a:endParaRPr lang="en-US" sz="2400" dirty="0"/>
          </a:p>
        </p:txBody>
      </p:sp>
      <p:pic>
        <p:nvPicPr>
          <p:cNvPr id="36866" name="Picture 2" descr="C:\Users\GAURI SARSWAT\Desktop\A_0917_vaginal-ring_CT3HCM.width-320.jpg"/>
          <p:cNvPicPr>
            <a:picLocks noChangeAspect="1" noChangeArrowheads="1"/>
          </p:cNvPicPr>
          <p:nvPr/>
        </p:nvPicPr>
        <p:blipFill>
          <a:blip r:embed="rId2"/>
          <a:srcRect/>
          <a:stretch>
            <a:fillRect/>
          </a:stretch>
        </p:blipFill>
        <p:spPr bwMode="auto">
          <a:xfrm>
            <a:off x="4786314" y="571480"/>
            <a:ext cx="3048000" cy="2028825"/>
          </a:xfrm>
          <a:prstGeom prst="rect">
            <a:avLst/>
          </a:prstGeom>
          <a:noFill/>
        </p:spPr>
      </p:pic>
      <p:pic>
        <p:nvPicPr>
          <p:cNvPr id="36867" name="Picture 3" descr="C:\Users\GAURI SARSWAT\Desktop\vag ri.jpg"/>
          <p:cNvPicPr>
            <a:picLocks noChangeAspect="1" noChangeArrowheads="1"/>
          </p:cNvPicPr>
          <p:nvPr/>
        </p:nvPicPr>
        <p:blipFill>
          <a:blip r:embed="rId3"/>
          <a:srcRect/>
          <a:stretch>
            <a:fillRect/>
          </a:stretch>
        </p:blipFill>
        <p:spPr bwMode="auto">
          <a:xfrm>
            <a:off x="5572132" y="4857760"/>
            <a:ext cx="2390775" cy="1914525"/>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51506"/>
          </a:xfrm>
        </p:spPr>
        <p:txBody>
          <a:bodyPr>
            <a:normAutofit/>
          </a:bodyPr>
          <a:lstStyle/>
          <a:p>
            <a:r>
              <a:rPr lang="en-IN" sz="3200" dirty="0" smtClean="0"/>
              <a:t>Post </a:t>
            </a:r>
            <a:r>
              <a:rPr lang="en-IN" sz="3200" dirty="0" err="1" smtClean="0"/>
              <a:t>conceptional</a:t>
            </a:r>
            <a:r>
              <a:rPr lang="en-IN" sz="3200" dirty="0" smtClean="0"/>
              <a:t> methods </a:t>
            </a:r>
            <a:endParaRPr lang="en-US" sz="3200" dirty="0"/>
          </a:p>
        </p:txBody>
      </p:sp>
      <p:sp>
        <p:nvSpPr>
          <p:cNvPr id="3" name="Content Placeholder 2"/>
          <p:cNvSpPr>
            <a:spLocks noGrp="1"/>
          </p:cNvSpPr>
          <p:nvPr>
            <p:ph idx="1"/>
          </p:nvPr>
        </p:nvSpPr>
        <p:spPr>
          <a:xfrm>
            <a:off x="457200" y="1357298"/>
            <a:ext cx="7239000" cy="5098438"/>
          </a:xfrm>
        </p:spPr>
        <p:txBody>
          <a:bodyPr/>
          <a:lstStyle/>
          <a:p>
            <a:pPr marL="514350" indent="-514350">
              <a:buNone/>
            </a:pPr>
            <a:r>
              <a:rPr lang="en-IN" dirty="0" smtClean="0"/>
              <a:t>1. Menstrual regulation </a:t>
            </a:r>
          </a:p>
          <a:p>
            <a:pPr marL="514350" indent="-514350">
              <a:buNone/>
            </a:pPr>
            <a:r>
              <a:rPr lang="en-IN" dirty="0" smtClean="0"/>
              <a:t>    –</a:t>
            </a:r>
            <a:r>
              <a:rPr lang="en-IN" sz="2400" dirty="0" smtClean="0"/>
              <a:t>Aspiration of uterine contents 6 to 10 days of a missed period </a:t>
            </a:r>
          </a:p>
          <a:p>
            <a:pPr marL="514350" indent="-514350">
              <a:buNone/>
            </a:pPr>
            <a:r>
              <a:rPr lang="en-IN" dirty="0" smtClean="0"/>
              <a:t>2. Menstrual induction</a:t>
            </a:r>
          </a:p>
          <a:p>
            <a:pPr marL="514350" indent="-514350">
              <a:buNone/>
            </a:pPr>
            <a:r>
              <a:rPr lang="en-IN" dirty="0" smtClean="0"/>
              <a:t>   </a:t>
            </a:r>
            <a:r>
              <a:rPr lang="en-IN" sz="2400" dirty="0" smtClean="0"/>
              <a:t>- Intrauterine application of 5 mg of Prostaglandin F2</a:t>
            </a:r>
          </a:p>
          <a:p>
            <a:pPr marL="514350" indent="-514350">
              <a:buNone/>
            </a:pPr>
            <a:r>
              <a:rPr lang="en-IN" dirty="0" smtClean="0"/>
              <a:t>3. Oral </a:t>
            </a:r>
            <a:r>
              <a:rPr lang="en-IN" dirty="0" err="1" smtClean="0"/>
              <a:t>abortificant</a:t>
            </a:r>
            <a:r>
              <a:rPr lang="en-IN" dirty="0" smtClean="0"/>
              <a:t> </a:t>
            </a:r>
          </a:p>
          <a:p>
            <a:pPr marL="514350" indent="-514350">
              <a:buNone/>
            </a:pPr>
            <a:r>
              <a:rPr lang="en-IN" dirty="0" smtClean="0"/>
              <a:t>    -</a:t>
            </a:r>
            <a:r>
              <a:rPr lang="en-IN" dirty="0" err="1" smtClean="0"/>
              <a:t>Mifepristone</a:t>
            </a:r>
            <a:r>
              <a:rPr lang="en-IN" dirty="0" smtClean="0"/>
              <a:t> 200 mg orally on day 1 followed by </a:t>
            </a:r>
            <a:r>
              <a:rPr lang="en-IN" dirty="0" err="1" smtClean="0"/>
              <a:t>Misoprostol</a:t>
            </a:r>
            <a:r>
              <a:rPr lang="en-IN" dirty="0" smtClean="0"/>
              <a:t> 800 mg vaginally within 8 hours </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Abortion </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Miscellaneous methods  </a:t>
            </a:r>
            <a:endParaRPr lang="en-US" dirty="0"/>
          </a:p>
        </p:txBody>
      </p:sp>
      <p:sp>
        <p:nvSpPr>
          <p:cNvPr id="3" name="Content Placeholder 2"/>
          <p:cNvSpPr>
            <a:spLocks noGrp="1"/>
          </p:cNvSpPr>
          <p:nvPr>
            <p:ph idx="1"/>
          </p:nvPr>
        </p:nvSpPr>
        <p:spPr/>
        <p:txBody>
          <a:bodyPr/>
          <a:lstStyle/>
          <a:p>
            <a:r>
              <a:rPr lang="en-IN" dirty="0" smtClean="0"/>
              <a:t>Birth Vaccines </a:t>
            </a:r>
          </a:p>
          <a:p>
            <a:pPr marL="571500" indent="-571500">
              <a:buFont typeface="+mj-lt"/>
              <a:buAutoNum type="romanLcPeriod"/>
            </a:pPr>
            <a:r>
              <a:rPr lang="en-IN" dirty="0" smtClean="0"/>
              <a:t>For gamete production- </a:t>
            </a:r>
            <a:r>
              <a:rPr lang="en-IN" dirty="0" err="1" smtClean="0"/>
              <a:t>GnRH</a:t>
            </a:r>
            <a:r>
              <a:rPr lang="en-IN" dirty="0" smtClean="0"/>
              <a:t> vaccine ,LH vaccine, FSH vaccine </a:t>
            </a:r>
          </a:p>
          <a:p>
            <a:pPr marL="571500" indent="-571500">
              <a:buFont typeface="+mj-lt"/>
              <a:buAutoNum type="romanLcPeriod"/>
            </a:pPr>
            <a:r>
              <a:rPr lang="en-IN" dirty="0" smtClean="0"/>
              <a:t>For gamete function – </a:t>
            </a:r>
            <a:r>
              <a:rPr lang="en-IN" dirty="0" err="1" smtClean="0"/>
              <a:t>Zona</a:t>
            </a:r>
            <a:r>
              <a:rPr lang="en-IN" dirty="0" smtClean="0"/>
              <a:t> </a:t>
            </a:r>
            <a:r>
              <a:rPr lang="en-IN" dirty="0" err="1" smtClean="0"/>
              <a:t>pellucida</a:t>
            </a:r>
            <a:r>
              <a:rPr lang="en-IN" dirty="0" smtClean="0"/>
              <a:t> vaccine,&amp; sperm vaccine </a:t>
            </a:r>
          </a:p>
          <a:p>
            <a:pPr marL="571500" indent="-571500">
              <a:buFont typeface="+mj-lt"/>
              <a:buAutoNum type="romanLcPeriod"/>
            </a:pPr>
            <a:r>
              <a:rPr lang="en-IN" dirty="0" smtClean="0"/>
              <a:t>For gamete outcome – HCG vaccine ( phase </a:t>
            </a:r>
            <a:r>
              <a:rPr lang="en-IN" smtClean="0"/>
              <a:t>3 trial )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2">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Basis">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ustom 13">
      <a:majorFont>
        <a:latin typeface="Franklin Gothic Demi"/>
        <a:ea typeface=""/>
        <a:cs typeface=""/>
      </a:majorFont>
      <a:minorFont>
        <a:latin typeface="Franklin Gothic Book"/>
        <a:ea typeface=""/>
        <a:cs typeface=""/>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 xmlns:thm15="http://schemas.microsoft.com/office/thememl/2012/main" name="Basis" id="{5665723A-49BA-4B57-8411-A56F8F207965}" vid="{90E45F77-AEFC-46EF-A7C1-5B338C297B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Opulent</Template>
  <TotalTime>2444</TotalTime>
  <Words>2249</Words>
  <Application>Microsoft Office PowerPoint</Application>
  <PresentationFormat>On-screen Show (4:3)</PresentationFormat>
  <Paragraphs>433</Paragraphs>
  <Slides>59</Slides>
  <Notes>2</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59</vt:i4>
      </vt:variant>
    </vt:vector>
  </HeadingPairs>
  <TitlesOfParts>
    <vt:vector size="62" baseType="lpstr">
      <vt:lpstr>Opulent</vt:lpstr>
      <vt:lpstr>1_Basis</vt:lpstr>
      <vt:lpstr>Microsoft Excel 97-2003 Worksheet</vt:lpstr>
      <vt:lpstr>CONTRACEPTIVE METHODS </vt:lpstr>
      <vt:lpstr>India’s Contribution to World Population</vt:lpstr>
      <vt:lpstr>Slide 3</vt:lpstr>
      <vt:lpstr>The practice of controlling the number of children one has and the intervals between their births, particularly by means of contraception or voluntary sterilization  </vt:lpstr>
      <vt:lpstr>Definition  </vt:lpstr>
      <vt:lpstr>Slide 6</vt:lpstr>
      <vt:lpstr>Criterias for Ideal Contraceptive</vt:lpstr>
      <vt:lpstr>Classification </vt:lpstr>
      <vt:lpstr>Spacing methods     terminal methods </vt:lpstr>
      <vt:lpstr>Slide 10</vt:lpstr>
      <vt:lpstr>1.Barrier methods  </vt:lpstr>
      <vt:lpstr>2. Intrauterine devices </vt:lpstr>
      <vt:lpstr>Slide 13</vt:lpstr>
      <vt:lpstr>Slide 14</vt:lpstr>
      <vt:lpstr>3. HORMONAL Methods </vt:lpstr>
      <vt:lpstr>Slide 16</vt:lpstr>
      <vt:lpstr>4.Post conceptional methods </vt:lpstr>
      <vt:lpstr>5. Miscellaneous </vt:lpstr>
      <vt:lpstr>Slide 19</vt:lpstr>
      <vt:lpstr>Slide 20</vt:lpstr>
      <vt:lpstr>Slide 21</vt:lpstr>
      <vt:lpstr>Barrier methods </vt:lpstr>
      <vt:lpstr>Barrier methods </vt:lpstr>
      <vt:lpstr>Slide 24</vt:lpstr>
      <vt:lpstr>Slide 25</vt:lpstr>
      <vt:lpstr>Slide 26</vt:lpstr>
      <vt:lpstr>Slide 27</vt:lpstr>
      <vt:lpstr>III Vaginal sponge ( Today) </vt:lpstr>
      <vt:lpstr>Slide 29</vt:lpstr>
      <vt:lpstr>Slide 30</vt:lpstr>
      <vt:lpstr>Intrauterine devices </vt:lpstr>
      <vt:lpstr>1. Non medicated</vt:lpstr>
      <vt:lpstr>2.Medicated / bioactive iud’s  </vt:lpstr>
      <vt:lpstr>Slide 34</vt:lpstr>
      <vt:lpstr>Slide 35</vt:lpstr>
      <vt:lpstr>Slide 36</vt:lpstr>
      <vt:lpstr>Slide 37</vt:lpstr>
      <vt:lpstr>Slide 38</vt:lpstr>
      <vt:lpstr>Slide 39</vt:lpstr>
      <vt:lpstr>Slide 40</vt:lpstr>
      <vt:lpstr>Slide 41</vt:lpstr>
      <vt:lpstr>Slide 42</vt:lpstr>
      <vt:lpstr>Timing of IUD Insertion</vt:lpstr>
      <vt:lpstr>Hormonal methods </vt:lpstr>
      <vt:lpstr>I Oral pills  </vt:lpstr>
      <vt:lpstr>Slide 46</vt:lpstr>
      <vt:lpstr>Slide 47</vt:lpstr>
      <vt:lpstr>Moa </vt:lpstr>
      <vt:lpstr>Adverse effects ( OCP)</vt:lpstr>
      <vt:lpstr>Slide 50</vt:lpstr>
      <vt:lpstr>Contraindication of ocp</vt:lpstr>
      <vt:lpstr>Non contraceptive benefits of ocp </vt:lpstr>
      <vt:lpstr>II depot formation </vt:lpstr>
      <vt:lpstr>Slide 54</vt:lpstr>
      <vt:lpstr>Slide 55</vt:lpstr>
      <vt:lpstr>Slide 56</vt:lpstr>
      <vt:lpstr>Post conceptional methods </vt:lpstr>
      <vt:lpstr>Abortion </vt:lpstr>
      <vt:lpstr>Miscellaneous methods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CONTRACEPTIVE METHODS </dc:title>
  <dc:creator>Windows User</dc:creator>
  <cp:lastModifiedBy>Lenovo</cp:lastModifiedBy>
  <cp:revision>54</cp:revision>
  <dcterms:created xsi:type="dcterms:W3CDTF">2021-09-26T16:17:42Z</dcterms:created>
  <dcterms:modified xsi:type="dcterms:W3CDTF">2022-12-06T06:29:12Z</dcterms:modified>
</cp:coreProperties>
</file>