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60" r:id="rId7"/>
    <p:sldId id="270" r:id="rId8"/>
    <p:sldId id="271" r:id="rId9"/>
    <p:sldId id="275" r:id="rId10"/>
    <p:sldId id="272" r:id="rId11"/>
    <p:sldId id="276" r:id="rId12"/>
    <p:sldId id="261" r:id="rId13"/>
    <p:sldId id="267" r:id="rId14"/>
    <p:sldId id="268" r:id="rId15"/>
    <p:sldId id="262" r:id="rId16"/>
    <p:sldId id="269" r:id="rId17"/>
    <p:sldId id="277" r:id="rId18"/>
    <p:sldId id="263" r:id="rId19"/>
    <p:sldId id="266" r:id="rId20"/>
    <p:sldId id="264" r:id="rId21"/>
    <p:sldId id="265" r:id="rId22"/>
  </p:sldIdLst>
  <p:sldSz cx="18300700" cy="10299700"/>
  <p:notesSz cx="18300700" cy="10299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9BE4D5-A502-4627-8086-001E64DABE6F}" v="1" dt="2024-05-15T03:41:39.49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>
      <p:cViewPr varScale="1">
        <p:scale>
          <a:sx n="44" d="100"/>
          <a:sy n="44" d="100"/>
        </p:scale>
        <p:origin x="-87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Zaidi" userId="3d9d3c537c066562" providerId="LiveId" clId="{029BE4D5-A502-4627-8086-001E64DABE6F}"/>
    <pc:docChg chg="custSel modSld">
      <pc:chgData name="Hasan Zaidi" userId="3d9d3c537c066562" providerId="LiveId" clId="{029BE4D5-A502-4627-8086-001E64DABE6F}" dt="2024-05-15T06:50:26.755" v="112" actId="14100"/>
      <pc:docMkLst>
        <pc:docMk/>
      </pc:docMkLst>
      <pc:sldChg chg="modSp mod">
        <pc:chgData name="Hasan Zaidi" userId="3d9d3c537c066562" providerId="LiveId" clId="{029BE4D5-A502-4627-8086-001E64DABE6F}" dt="2024-05-15T03:40:14.151" v="1" actId="20577"/>
        <pc:sldMkLst>
          <pc:docMk/>
          <pc:sldMk cId="0" sldId="256"/>
        </pc:sldMkLst>
        <pc:spChg chg="mod">
          <ac:chgData name="Hasan Zaidi" userId="3d9d3c537c066562" providerId="LiveId" clId="{029BE4D5-A502-4627-8086-001E64DABE6F}" dt="2024-05-15T03:40:14.151" v="1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Hasan Zaidi" userId="3d9d3c537c066562" providerId="LiveId" clId="{029BE4D5-A502-4627-8086-001E64DABE6F}" dt="2024-05-15T06:11:03.933" v="100" actId="255"/>
        <pc:sldMkLst>
          <pc:docMk/>
          <pc:sldMk cId="0" sldId="257"/>
        </pc:sldMkLst>
        <pc:spChg chg="mod">
          <ac:chgData name="Hasan Zaidi" userId="3d9d3c537c066562" providerId="LiveId" clId="{029BE4D5-A502-4627-8086-001E64DABE6F}" dt="2024-05-15T06:10:17.135" v="96" actId="113"/>
          <ac:spMkLst>
            <pc:docMk/>
            <pc:sldMk cId="0" sldId="257"/>
            <ac:spMk id="5" creationId="{00000000-0000-0000-0000-000000000000}"/>
          </ac:spMkLst>
        </pc:spChg>
        <pc:spChg chg="mod">
          <ac:chgData name="Hasan Zaidi" userId="3d9d3c537c066562" providerId="LiveId" clId="{029BE4D5-A502-4627-8086-001E64DABE6F}" dt="2024-05-15T06:11:03.933" v="100" actId="255"/>
          <ac:spMkLst>
            <pc:docMk/>
            <pc:sldMk cId="0" sldId="257"/>
            <ac:spMk id="9" creationId="{00000000-0000-0000-0000-000000000000}"/>
          </ac:spMkLst>
        </pc:spChg>
        <pc:grpChg chg="mod">
          <ac:chgData name="Hasan Zaidi" userId="3d9d3c537c066562" providerId="LiveId" clId="{029BE4D5-A502-4627-8086-001E64DABE6F}" dt="2024-05-15T06:09:51.049" v="91" actId="14100"/>
          <ac:grpSpMkLst>
            <pc:docMk/>
            <pc:sldMk cId="0" sldId="257"/>
            <ac:grpSpMk id="2" creationId="{00000000-0000-0000-0000-000000000000}"/>
          </ac:grpSpMkLst>
        </pc:grpChg>
      </pc:sldChg>
      <pc:sldChg chg="modSp mod">
        <pc:chgData name="Hasan Zaidi" userId="3d9d3c537c066562" providerId="LiveId" clId="{029BE4D5-A502-4627-8086-001E64DABE6F}" dt="2024-05-15T06:50:26.755" v="112" actId="14100"/>
        <pc:sldMkLst>
          <pc:docMk/>
          <pc:sldMk cId="0" sldId="258"/>
        </pc:sldMkLst>
        <pc:spChg chg="mod">
          <ac:chgData name="Hasan Zaidi" userId="3d9d3c537c066562" providerId="LiveId" clId="{029BE4D5-A502-4627-8086-001E64DABE6F}" dt="2024-05-15T06:50:02.602" v="109" actId="20577"/>
          <ac:spMkLst>
            <pc:docMk/>
            <pc:sldMk cId="0" sldId="258"/>
            <ac:spMk id="5" creationId="{00000000-0000-0000-0000-000000000000}"/>
          </ac:spMkLst>
        </pc:spChg>
        <pc:picChg chg="mod">
          <ac:chgData name="Hasan Zaidi" userId="3d9d3c537c066562" providerId="LiveId" clId="{029BE4D5-A502-4627-8086-001E64DABE6F}" dt="2024-05-15T06:50:26.755" v="112" actId="14100"/>
          <ac:picMkLst>
            <pc:docMk/>
            <pc:sldMk cId="0" sldId="258"/>
            <ac:picMk id="10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05:45.960" v="50" actId="1076"/>
        <pc:sldMkLst>
          <pc:docMk/>
          <pc:sldMk cId="0" sldId="261"/>
        </pc:sldMkLst>
        <pc:picChg chg="mod">
          <ac:chgData name="Hasan Zaidi" userId="3d9d3c537c066562" providerId="LiveId" clId="{029BE4D5-A502-4627-8086-001E64DABE6F}" dt="2024-05-15T05:05:45.960" v="50" actId="1076"/>
          <ac:picMkLst>
            <pc:docMk/>
            <pc:sldMk cId="0" sldId="261"/>
            <ac:picMk id="7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03:15.408" v="41" actId="14100"/>
        <pc:sldMkLst>
          <pc:docMk/>
          <pc:sldMk cId="0" sldId="262"/>
        </pc:sldMkLst>
        <pc:spChg chg="mod">
          <ac:chgData name="Hasan Zaidi" userId="3d9d3c537c066562" providerId="LiveId" clId="{029BE4D5-A502-4627-8086-001E64DABE6F}" dt="2024-05-15T05:03:15.408" v="41" actId="14100"/>
          <ac:spMkLst>
            <pc:docMk/>
            <pc:sldMk cId="0" sldId="262"/>
            <ac:spMk id="3" creationId="{00000000-0000-0000-0000-000000000000}"/>
          </ac:spMkLst>
        </pc:spChg>
        <pc:picChg chg="mod">
          <ac:chgData name="Hasan Zaidi" userId="3d9d3c537c066562" providerId="LiveId" clId="{029BE4D5-A502-4627-8086-001E64DABE6F}" dt="2024-05-15T05:02:58.658" v="39" actId="14100"/>
          <ac:picMkLst>
            <pc:docMk/>
            <pc:sldMk cId="0" sldId="262"/>
            <ac:picMk id="8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14:27.826" v="89" actId="1035"/>
        <pc:sldMkLst>
          <pc:docMk/>
          <pc:sldMk cId="0" sldId="263"/>
        </pc:sldMkLst>
        <pc:picChg chg="mod">
          <ac:chgData name="Hasan Zaidi" userId="3d9d3c537c066562" providerId="LiveId" clId="{029BE4D5-A502-4627-8086-001E64DABE6F}" dt="2024-05-15T05:14:27.826" v="89" actId="1035"/>
          <ac:picMkLst>
            <pc:docMk/>
            <pc:sldMk cId="0" sldId="263"/>
            <ac:picMk id="10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6:30:12.022" v="105" actId="255"/>
        <pc:sldMkLst>
          <pc:docMk/>
          <pc:sldMk cId="0" sldId="264"/>
        </pc:sldMkLst>
        <pc:spChg chg="mod">
          <ac:chgData name="Hasan Zaidi" userId="3d9d3c537c066562" providerId="LiveId" clId="{029BE4D5-A502-4627-8086-001E64DABE6F}" dt="2024-05-15T05:06:28.751" v="52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Hasan Zaidi" userId="3d9d3c537c066562" providerId="LiveId" clId="{029BE4D5-A502-4627-8086-001E64DABE6F}" dt="2024-05-15T06:30:12.022" v="105" actId="255"/>
          <ac:spMkLst>
            <pc:docMk/>
            <pc:sldMk cId="0" sldId="264"/>
            <ac:spMk id="7" creationId="{00000000-0000-0000-0000-000000000000}"/>
          </ac:spMkLst>
        </pc:spChg>
      </pc:sldChg>
      <pc:sldChg chg="modSp mod">
        <pc:chgData name="Hasan Zaidi" userId="3d9d3c537c066562" providerId="LiveId" clId="{029BE4D5-A502-4627-8086-001E64DABE6F}" dt="2024-05-15T06:25:18.306" v="103" actId="255"/>
        <pc:sldMkLst>
          <pc:docMk/>
          <pc:sldMk cId="250382908" sldId="266"/>
        </pc:sldMkLst>
        <pc:spChg chg="mod">
          <ac:chgData name="Hasan Zaidi" userId="3d9d3c537c066562" providerId="LiveId" clId="{029BE4D5-A502-4627-8086-001E64DABE6F}" dt="2024-05-15T06:25:18.306" v="103" actId="255"/>
          <ac:spMkLst>
            <pc:docMk/>
            <pc:sldMk cId="250382908" sldId="266"/>
            <ac:spMk id="2" creationId="{00000000-0000-0000-0000-000000000000}"/>
          </ac:spMkLst>
        </pc:spChg>
        <pc:spChg chg="mod">
          <ac:chgData name="Hasan Zaidi" userId="3d9d3c537c066562" providerId="LiveId" clId="{029BE4D5-A502-4627-8086-001E64DABE6F}" dt="2024-05-15T05:00:37.238" v="25" actId="14100"/>
          <ac:spMkLst>
            <pc:docMk/>
            <pc:sldMk cId="250382908" sldId="266"/>
            <ac:spMk id="3" creationId="{00000000-0000-0000-0000-000000000000}"/>
          </ac:spMkLst>
        </pc:spChg>
        <pc:picChg chg="mod">
          <ac:chgData name="Hasan Zaidi" userId="3d9d3c537c066562" providerId="LiveId" clId="{029BE4D5-A502-4627-8086-001E64DABE6F}" dt="2024-05-15T06:24:54.984" v="101" actId="14100"/>
          <ac:picMkLst>
            <pc:docMk/>
            <pc:sldMk cId="250382908" sldId="266"/>
            <ac:picMk id="4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00:46.049" v="27" actId="14100"/>
          <ac:picMkLst>
            <pc:docMk/>
            <pc:sldMk cId="250382908" sldId="266"/>
            <ac:picMk id="7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01:01.169" v="29" actId="14100"/>
          <ac:picMkLst>
            <pc:docMk/>
            <pc:sldMk cId="250382908" sldId="266"/>
            <ac:picMk id="8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02:35.458" v="38" actId="14100"/>
        <pc:sldMkLst>
          <pc:docMk/>
          <pc:sldMk cId="1854574244" sldId="267"/>
        </pc:sldMkLst>
        <pc:spChg chg="mod">
          <ac:chgData name="Hasan Zaidi" userId="3d9d3c537c066562" providerId="LiveId" clId="{029BE4D5-A502-4627-8086-001E64DABE6F}" dt="2024-05-15T05:02:21.078" v="36" actId="255"/>
          <ac:spMkLst>
            <pc:docMk/>
            <pc:sldMk cId="1854574244" sldId="267"/>
            <ac:spMk id="3" creationId="{00000000-0000-0000-0000-000000000000}"/>
          </ac:spMkLst>
        </pc:spChg>
        <pc:picChg chg="mod">
          <ac:chgData name="Hasan Zaidi" userId="3d9d3c537c066562" providerId="LiveId" clId="{029BE4D5-A502-4627-8086-001E64DABE6F}" dt="2024-05-15T05:01:59.213" v="34" actId="14100"/>
          <ac:picMkLst>
            <pc:docMk/>
            <pc:sldMk cId="1854574244" sldId="267"/>
            <ac:picMk id="4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02:35.458" v="38" actId="14100"/>
          <ac:picMkLst>
            <pc:docMk/>
            <pc:sldMk cId="1854574244" sldId="267"/>
            <ac:picMk id="5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00:10.755" v="23" actId="14100"/>
        <pc:sldMkLst>
          <pc:docMk/>
          <pc:sldMk cId="3683537864" sldId="268"/>
        </pc:sldMkLst>
        <pc:picChg chg="mod">
          <ac:chgData name="Hasan Zaidi" userId="3d9d3c537c066562" providerId="LiveId" clId="{029BE4D5-A502-4627-8086-001E64DABE6F}" dt="2024-05-15T04:59:53.139" v="20" actId="14100"/>
          <ac:picMkLst>
            <pc:docMk/>
            <pc:sldMk cId="3683537864" sldId="268"/>
            <ac:picMk id="5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00:10.755" v="23" actId="14100"/>
          <ac:picMkLst>
            <pc:docMk/>
            <pc:sldMk cId="3683537864" sldId="268"/>
            <ac:picMk id="6" creationId="{00000000-0000-0000-0000-000000000000}"/>
          </ac:picMkLst>
        </pc:picChg>
      </pc:sldChg>
      <pc:sldChg chg="delSp modSp mod">
        <pc:chgData name="Hasan Zaidi" userId="3d9d3c537c066562" providerId="LiveId" clId="{029BE4D5-A502-4627-8086-001E64DABE6F}" dt="2024-05-15T05:13:26.774" v="82" actId="478"/>
        <pc:sldMkLst>
          <pc:docMk/>
          <pc:sldMk cId="145267918" sldId="269"/>
        </pc:sldMkLst>
        <pc:spChg chg="mod">
          <ac:chgData name="Hasan Zaidi" userId="3d9d3c537c066562" providerId="LiveId" clId="{029BE4D5-A502-4627-8086-001E64DABE6F}" dt="2024-05-15T05:12:25.199" v="73" actId="255"/>
          <ac:spMkLst>
            <pc:docMk/>
            <pc:sldMk cId="145267918" sldId="269"/>
            <ac:spMk id="2" creationId="{00000000-0000-0000-0000-000000000000}"/>
          </ac:spMkLst>
        </pc:spChg>
        <pc:spChg chg="del mod">
          <ac:chgData name="Hasan Zaidi" userId="3d9d3c537c066562" providerId="LiveId" clId="{029BE4D5-A502-4627-8086-001E64DABE6F}" dt="2024-05-15T05:13:26.774" v="82" actId="478"/>
          <ac:spMkLst>
            <pc:docMk/>
            <pc:sldMk cId="145267918" sldId="269"/>
            <ac:spMk id="3" creationId="{00000000-0000-0000-0000-000000000000}"/>
          </ac:spMkLst>
        </pc:spChg>
        <pc:picChg chg="mod">
          <ac:chgData name="Hasan Zaidi" userId="3d9d3c537c066562" providerId="LiveId" clId="{029BE4D5-A502-4627-8086-001E64DABE6F}" dt="2024-05-15T05:11:45.347" v="64" actId="14100"/>
          <ac:picMkLst>
            <pc:docMk/>
            <pc:sldMk cId="145267918" sldId="269"/>
            <ac:picMk id="4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11:49.627" v="65" actId="1076"/>
          <ac:picMkLst>
            <pc:docMk/>
            <pc:sldMk cId="145267918" sldId="269"/>
            <ac:picMk id="5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13:09.068" v="80" actId="14100"/>
          <ac:picMkLst>
            <pc:docMk/>
            <pc:sldMk cId="145267918" sldId="269"/>
            <ac:picMk id="6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12:49.651" v="76" actId="1076"/>
          <ac:picMkLst>
            <pc:docMk/>
            <pc:sldMk cId="145267918" sldId="269"/>
            <ac:picMk id="7" creationId="{00000000-0000-0000-0000-000000000000}"/>
          </ac:picMkLst>
        </pc:picChg>
        <pc:picChg chg="mod">
          <ac:chgData name="Hasan Zaidi" userId="3d9d3c537c066562" providerId="LiveId" clId="{029BE4D5-A502-4627-8086-001E64DABE6F}" dt="2024-05-15T05:13:02.743" v="78" actId="1076"/>
          <ac:picMkLst>
            <pc:docMk/>
            <pc:sldMk cId="145267918" sldId="269"/>
            <ac:picMk id="8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4:58:12.862" v="17" actId="14100"/>
        <pc:sldMkLst>
          <pc:docMk/>
          <pc:sldMk cId="191065928" sldId="270"/>
        </pc:sldMkLst>
        <pc:picChg chg="mod">
          <ac:chgData name="Hasan Zaidi" userId="3d9d3c537c066562" providerId="LiveId" clId="{029BE4D5-A502-4627-8086-001E64DABE6F}" dt="2024-05-15T04:58:12.862" v="17" actId="14100"/>
          <ac:picMkLst>
            <pc:docMk/>
            <pc:sldMk cId="191065928" sldId="270"/>
            <ac:picMk id="3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4:58:38.935" v="19" actId="14100"/>
        <pc:sldMkLst>
          <pc:docMk/>
          <pc:sldMk cId="4194076375" sldId="271"/>
        </pc:sldMkLst>
        <pc:picChg chg="mod">
          <ac:chgData name="Hasan Zaidi" userId="3d9d3c537c066562" providerId="LiveId" clId="{029BE4D5-A502-4627-8086-001E64DABE6F}" dt="2024-05-15T04:58:38.935" v="19" actId="14100"/>
          <ac:picMkLst>
            <pc:docMk/>
            <pc:sldMk cId="4194076375" sldId="271"/>
            <ac:picMk id="3" creationId="{00000000-0000-0000-0000-000000000000}"/>
          </ac:picMkLst>
        </pc:picChg>
      </pc:sldChg>
      <pc:sldChg chg="modSp mod">
        <pc:chgData name="Hasan Zaidi" userId="3d9d3c537c066562" providerId="LiveId" clId="{029BE4D5-A502-4627-8086-001E64DABE6F}" dt="2024-05-15T05:04:54.880" v="45" actId="14100"/>
        <pc:sldMkLst>
          <pc:docMk/>
          <pc:sldMk cId="1108353136" sldId="272"/>
        </pc:sldMkLst>
        <pc:picChg chg="mod">
          <ac:chgData name="Hasan Zaidi" userId="3d9d3c537c066562" providerId="LiveId" clId="{029BE4D5-A502-4627-8086-001E64DABE6F}" dt="2024-05-15T05:04:54.880" v="45" actId="14100"/>
          <ac:picMkLst>
            <pc:docMk/>
            <pc:sldMk cId="1108353136" sldId="272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9144000" y="0"/>
                </a:moveTo>
                <a:lnTo>
                  <a:pt x="0" y="0"/>
                </a:lnTo>
                <a:lnTo>
                  <a:pt x="0" y="10287000"/>
                </a:lnTo>
                <a:lnTo>
                  <a:pt x="9144000" y="10287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6997"/>
                </a:moveTo>
                <a:lnTo>
                  <a:pt x="9143999" y="10286997"/>
                </a:lnTo>
                <a:lnTo>
                  <a:pt x="9143999" y="0"/>
                </a:lnTo>
                <a:lnTo>
                  <a:pt x="0" y="0"/>
                </a:lnTo>
                <a:lnTo>
                  <a:pt x="0" y="10286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800594" y="0"/>
            <a:ext cx="10488295" cy="10287000"/>
          </a:xfrm>
          <a:custGeom>
            <a:avLst/>
            <a:gdLst/>
            <a:ahLst/>
            <a:cxnLst/>
            <a:rect l="l" t="t" r="r" b="b"/>
            <a:pathLst>
              <a:path w="10488294" h="10287000">
                <a:moveTo>
                  <a:pt x="10487914" y="0"/>
                </a:moveTo>
                <a:lnTo>
                  <a:pt x="0" y="0"/>
                </a:lnTo>
                <a:lnTo>
                  <a:pt x="0" y="10287000"/>
                </a:lnTo>
                <a:lnTo>
                  <a:pt x="10487914" y="10287000"/>
                </a:lnTo>
                <a:lnTo>
                  <a:pt x="104879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8097" y="1929117"/>
            <a:ext cx="5378450" cy="1282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0593" y="1253090"/>
            <a:ext cx="9545955" cy="54341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5080" algn="ctr">
              <a:lnSpc>
                <a:spcPct val="99800"/>
              </a:lnSpc>
              <a:spcBef>
                <a:spcPts val="135"/>
              </a:spcBef>
            </a:pPr>
            <a:r>
              <a:rPr sz="8800" b="1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8800" b="1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8800" b="1" spc="114" dirty="0">
                <a:solidFill>
                  <a:srgbClr val="FFFFFF"/>
                </a:solidFill>
                <a:latin typeface="Cambria"/>
                <a:cs typeface="Cambria"/>
              </a:rPr>
              <a:t>Cervical </a:t>
            </a:r>
            <a:r>
              <a:rPr sz="8800" b="1" spc="190" dirty="0">
                <a:solidFill>
                  <a:srgbClr val="FFFFFF"/>
                </a:solidFill>
                <a:latin typeface="Cambria"/>
                <a:cs typeface="Cambria"/>
              </a:rPr>
              <a:t>Cancer</a:t>
            </a:r>
            <a:r>
              <a:rPr lang="en-US" sz="8800" b="1" spc="190" dirty="0">
                <a:solidFill>
                  <a:srgbClr val="FFFFFF"/>
                </a:solidFill>
                <a:latin typeface="Cambria"/>
                <a:cs typeface="Cambria"/>
              </a:rPr>
              <a:t> and its </a:t>
            </a:r>
            <a:r>
              <a:rPr sz="8800" b="1" spc="-2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8800" b="1" spc="85" dirty="0">
                <a:solidFill>
                  <a:srgbClr val="FFFFFF"/>
                </a:solidFill>
                <a:latin typeface="Cambria"/>
                <a:cs typeface="Cambria"/>
              </a:rPr>
              <a:t>Public</a:t>
            </a:r>
            <a:r>
              <a:rPr sz="88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8800" b="1" spc="25" dirty="0">
                <a:solidFill>
                  <a:srgbClr val="FFFFFF"/>
                </a:solidFill>
                <a:latin typeface="Cambria"/>
                <a:cs typeface="Cambria"/>
              </a:rPr>
              <a:t>Health </a:t>
            </a:r>
            <a:r>
              <a:rPr sz="8800" b="1" spc="-70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lang="en-US" sz="8800" b="1" spc="-70" dirty="0">
                <a:solidFill>
                  <a:srgbClr val="FFFFFF"/>
                </a:solidFill>
                <a:latin typeface="Cambria"/>
                <a:cs typeface="Cambria"/>
              </a:rPr>
              <a:t>ros</a:t>
            </a:r>
            <a:r>
              <a:rPr sz="8800" b="1" spc="-70" dirty="0">
                <a:solidFill>
                  <a:srgbClr val="FFFFFF"/>
                </a:solidFill>
                <a:latin typeface="Cambria"/>
                <a:cs typeface="Cambria"/>
              </a:rPr>
              <a:t>pect</a:t>
            </a:r>
            <a:r>
              <a:rPr lang="en-US" sz="8800" b="1" spc="-70" dirty="0">
                <a:solidFill>
                  <a:srgbClr val="FFFFFF"/>
                </a:solidFill>
                <a:latin typeface="Cambria"/>
                <a:cs typeface="Cambria"/>
              </a:rPr>
              <a:t>s </a:t>
            </a:r>
            <a:r>
              <a:rPr sz="8800" b="1" spc="5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8800" b="1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8800" b="1" spc="40" dirty="0">
                <a:solidFill>
                  <a:srgbClr val="FFFFFF"/>
                </a:solidFill>
                <a:latin typeface="Cambria"/>
                <a:cs typeface="Cambria"/>
              </a:rPr>
              <a:t>India</a:t>
            </a:r>
            <a:endParaRPr sz="8800" dirty="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4998" y="1143000"/>
            <a:ext cx="5122075" cy="8000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26550" y="713105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By Dr. Hasan Zaidi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6849"/>
            <a:ext cx="6940550" cy="10084415"/>
            <a:chOff x="0" y="0"/>
            <a:chExt cx="9144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0287000"/>
            </a:xfrm>
            <a:custGeom>
              <a:avLst/>
              <a:gdLst/>
              <a:ahLst/>
              <a:cxnLst/>
              <a:rect l="l" t="t" r="r" b="b"/>
              <a:pathLst>
                <a:path w="9144000" h="10287000">
                  <a:moveTo>
                    <a:pt x="0" y="10286997"/>
                  </a:moveTo>
                  <a:lnTo>
                    <a:pt x="9143999" y="10286997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10286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4998" y="1142997"/>
              <a:ext cx="6467474" cy="8001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59950" y="654050"/>
            <a:ext cx="60960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40" dirty="0"/>
              <a:t>Int</a:t>
            </a:r>
            <a:r>
              <a:rPr sz="6000" spc="-40" dirty="0"/>
              <a:t>r</a:t>
            </a:r>
            <a:r>
              <a:rPr sz="6000" spc="15" dirty="0"/>
              <a:t>oduction</a:t>
            </a:r>
            <a:endParaRPr sz="6000" dirty="0"/>
          </a:p>
        </p:txBody>
      </p:sp>
      <p:sp>
        <p:nvSpPr>
          <p:cNvPr id="9" name="Rectangle 8"/>
          <p:cNvSpPr/>
          <p:nvPr/>
        </p:nvSpPr>
        <p:spPr>
          <a:xfrm>
            <a:off x="7953851" y="2101850"/>
            <a:ext cx="100356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cancer in India is a  signiﬁcant public health concern,  impacting the lives of many women.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presentation will explore the  challenges and opportunities for  addressing this issue from a public  health perspective.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 Health Organization (WHO) advocates for a threefold intervention strategy that includes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Immunization of a minimum of 90% of 15-year-old girls against human papillomaviruses (HPV).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70% of 35- and 45-year-old women utilizing a highly efficient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Treating a minimum of 90% of pre-cancerous and aggressive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tumour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cancers that are discovered.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27937" y="425450"/>
            <a:ext cx="5931535" cy="12002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2200910">
              <a:lnSpc>
                <a:spcPct val="101299"/>
              </a:lnSpc>
              <a:spcBef>
                <a:spcPts val="60"/>
              </a:spcBef>
            </a:pPr>
            <a:r>
              <a:rPr sz="3950" spc="110" dirty="0">
                <a:latin typeface="Times New Roman"/>
                <a:cs typeface="Times New Roman"/>
              </a:rPr>
              <a:t>Cervical</a:t>
            </a:r>
            <a:r>
              <a:rPr sz="3950" spc="-114" dirty="0">
                <a:latin typeface="Times New Roman"/>
                <a:cs typeface="Times New Roman"/>
              </a:rPr>
              <a:t> </a:t>
            </a:r>
            <a:r>
              <a:rPr sz="3950" spc="135" dirty="0">
                <a:latin typeface="Times New Roman"/>
                <a:cs typeface="Times New Roman"/>
              </a:rPr>
              <a:t>Cancer</a:t>
            </a:r>
            <a:r>
              <a:rPr lang="en-IN" sz="3950" spc="135" dirty="0">
                <a:latin typeface="Times New Roman"/>
                <a:cs typeface="Times New Roman"/>
              </a:rPr>
              <a:t> </a:t>
            </a:r>
            <a:r>
              <a:rPr sz="3950" spc="20" dirty="0"/>
              <a:t>Epidemiology</a:t>
            </a:r>
            <a:endParaRPr sz="3950" dirty="0">
              <a:latin typeface="Times New Roman"/>
              <a:cs typeface="Times New Roman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2711450"/>
            <a:ext cx="7587680" cy="5105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9" r="-4082"/>
          <a:stretch/>
        </p:blipFill>
        <p:spPr>
          <a:xfrm>
            <a:off x="9431020" y="2254250"/>
            <a:ext cx="8925370" cy="804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4998" y="1142997"/>
            <a:ext cx="6596152" cy="408305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09100" y="730250"/>
            <a:ext cx="9213850" cy="691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978025">
              <a:lnSpc>
                <a:spcPct val="101299"/>
              </a:lnSpc>
              <a:spcBef>
                <a:spcPts val="60"/>
              </a:spcBef>
            </a:pPr>
            <a:r>
              <a:rPr sz="4400" spc="120" dirty="0">
                <a:latin typeface="Times New Roman"/>
                <a:cs typeface="Times New Roman"/>
              </a:rPr>
              <a:t>Risk</a:t>
            </a:r>
            <a:r>
              <a:rPr sz="4400" spc="-130" dirty="0">
                <a:latin typeface="Times New Roman"/>
                <a:cs typeface="Times New Roman"/>
              </a:rPr>
              <a:t> </a:t>
            </a:r>
            <a:r>
              <a:rPr sz="4400" spc="130" dirty="0">
                <a:latin typeface="Times New Roman"/>
                <a:cs typeface="Times New Roman"/>
              </a:rPr>
              <a:t>Factors</a:t>
            </a:r>
            <a:r>
              <a:rPr sz="4400" spc="-105" dirty="0">
                <a:latin typeface="Times New Roman"/>
                <a:cs typeface="Times New Roman"/>
              </a:rPr>
              <a:t> </a:t>
            </a:r>
            <a:r>
              <a:rPr sz="4400" spc="165" dirty="0">
                <a:latin typeface="Times New Roman"/>
                <a:cs typeface="Times New Roman"/>
              </a:rPr>
              <a:t>and </a:t>
            </a:r>
            <a:r>
              <a:rPr sz="4400" spc="-975" dirty="0">
                <a:latin typeface="Times New Roman"/>
                <a:cs typeface="Times New Roman"/>
              </a:rPr>
              <a:t> </a:t>
            </a:r>
            <a:r>
              <a:rPr lang="en-US" sz="4400" spc="-25" dirty="0">
                <a:cs typeface="Times New Roman"/>
              </a:rPr>
              <a:t>Symptoms</a:t>
            </a: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42500" y="3778250"/>
            <a:ext cx="7086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HPV</a:t>
            </a:r>
            <a:endParaRPr lang="en-US" sz="32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/>
              <a:t>Women are generally infected with HPV in their </a:t>
            </a:r>
            <a:r>
              <a:rPr lang="en-US" sz="3200" dirty="0" smtClean="0"/>
              <a:t>20s</a:t>
            </a:r>
            <a:r>
              <a:rPr lang="en-US" sz="3200" dirty="0"/>
              <a:t>, 30s.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/>
              <a:t>Cervical cancer can develop up to 20 years after HPV infection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/>
              <a:t>Smoking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/>
              <a:t> </a:t>
            </a:r>
            <a:r>
              <a:rPr lang="en-US" sz="3200" dirty="0" err="1"/>
              <a:t>Immunosuppressants</a:t>
            </a:r>
            <a:endParaRPr lang="en-US" sz="32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/>
              <a:t> Imbalance of Free radicals &amp; </a:t>
            </a:r>
            <a:r>
              <a:rPr lang="en-US" sz="3200" dirty="0" smtClean="0"/>
              <a:t>Antioxidants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98" y="5226050"/>
            <a:ext cx="6596152" cy="4947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1602" y="945007"/>
            <a:ext cx="15555595" cy="1261884"/>
          </a:xfrm>
        </p:spPr>
        <p:txBody>
          <a:bodyPr/>
          <a:lstStyle/>
          <a:p>
            <a:pPr lvl="0" rtl="0"/>
            <a:r>
              <a:rPr lang="en-US" u="sng" kern="1200" dirty="0">
                <a:solidFill>
                  <a:prstClr val="black"/>
                </a:solidFill>
              </a:rPr>
              <a:t>FEATURES</a:t>
            </a:r>
            <a:br>
              <a:rPr lang="en-US" u="sng" kern="1200" dirty="0">
                <a:solidFill>
                  <a:prstClr val="black"/>
                </a:solidFill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2749550" y="2787650"/>
            <a:ext cx="12810490" cy="4493538"/>
          </a:xfrm>
        </p:spPr>
        <p:txBody>
          <a:bodyPr/>
          <a:lstStyle/>
          <a:p>
            <a:pPr lvl="0" algn="l" rtl="0"/>
            <a:endParaRPr lang="en-US" b="1" u="sng" kern="1200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Unusual discharge from the vagina</a:t>
            </a:r>
            <a:r>
              <a:rPr lang="en-US" sz="3200" kern="1200" dirty="0" smtClean="0">
                <a:solidFill>
                  <a:prstClr val="black"/>
                </a:solidFill>
              </a:rPr>
              <a:t>.</a:t>
            </a:r>
            <a:endParaRPr lang="en-US" sz="3200" kern="1200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Bleeding after menopause.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Bleeding or pain during intercourse.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Anemia because of abnormal vaginal bleeding.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Ongoing pelvic, leg, or back pain.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Urinary problems because of blockage of a kidney or ureter.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Bleeding from the rectum or bladder</a:t>
            </a:r>
            <a:r>
              <a:rPr lang="en-US" sz="3200" kern="1200" dirty="0" smtClean="0">
                <a:solidFill>
                  <a:prstClr val="black"/>
                </a:solidFill>
              </a:rPr>
              <a:t>.</a:t>
            </a:r>
            <a:endParaRPr lang="en-US" sz="3200" kern="1200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1200" dirty="0">
                <a:solidFill>
                  <a:prstClr val="black"/>
                </a:solidFill>
              </a:rPr>
              <a:t> Weight loss.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220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553192" y="1484668"/>
            <a:ext cx="6080760" cy="12002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393825">
              <a:lnSpc>
                <a:spcPct val="101299"/>
              </a:lnSpc>
              <a:spcBef>
                <a:spcPts val="60"/>
              </a:spcBef>
            </a:pPr>
            <a:r>
              <a:rPr sz="3950" spc="185" dirty="0">
                <a:latin typeface="Times New Roman"/>
                <a:cs typeface="Times New Roman"/>
              </a:rPr>
              <a:t>Screening</a:t>
            </a:r>
            <a:r>
              <a:rPr sz="3950" spc="-85" dirty="0">
                <a:latin typeface="Times New Roman"/>
                <a:cs typeface="Times New Roman"/>
              </a:rPr>
              <a:t> </a:t>
            </a:r>
            <a:r>
              <a:rPr sz="3950" spc="165" dirty="0">
                <a:latin typeface="Times New Roman"/>
                <a:cs typeface="Times New Roman"/>
              </a:rPr>
              <a:t>and</a:t>
            </a:r>
            <a:r>
              <a:rPr sz="3950" spc="-80" dirty="0">
                <a:latin typeface="Times New Roman"/>
                <a:cs typeface="Times New Roman"/>
              </a:rPr>
              <a:t> </a:t>
            </a:r>
            <a:r>
              <a:rPr sz="3950" spc="35" dirty="0">
                <a:latin typeface="Times New Roman"/>
                <a:cs typeface="Times New Roman"/>
              </a:rPr>
              <a:t>Early </a:t>
            </a:r>
            <a:r>
              <a:rPr sz="3950" spc="-975" dirty="0">
                <a:latin typeface="Times New Roman"/>
                <a:cs typeface="Times New Roman"/>
              </a:rPr>
              <a:t> </a:t>
            </a:r>
            <a:r>
              <a:rPr sz="3950" spc="20" dirty="0"/>
              <a:t>Detection</a:t>
            </a:r>
            <a:endParaRPr sz="3950" dirty="0">
              <a:latin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07549" y="3930650"/>
            <a:ext cx="83820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Age	                                  </a:t>
            </a:r>
            <a:r>
              <a:rPr lang="en-US" sz="2400" dirty="0" smtClean="0"/>
              <a:t> Pap </a:t>
            </a:r>
            <a:r>
              <a:rPr lang="en-US" sz="2400" dirty="0"/>
              <a:t>smear frequency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&lt;21 years old,	       </a:t>
            </a:r>
            <a:r>
              <a:rPr lang="en-US" sz="2400" dirty="0" smtClean="0"/>
              <a:t> none </a:t>
            </a:r>
            <a:r>
              <a:rPr lang="en-US" sz="2400" dirty="0"/>
              <a:t>needed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21-29	                      </a:t>
            </a:r>
            <a:r>
              <a:rPr lang="en-US" sz="2400" dirty="0" smtClean="0"/>
              <a:t>every </a:t>
            </a:r>
            <a:r>
              <a:rPr lang="en-US" sz="2400" dirty="0"/>
              <a:t>3 years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30-65	               </a:t>
            </a:r>
            <a:r>
              <a:rPr lang="en-US" sz="2400" dirty="0" smtClean="0"/>
              <a:t>       every </a:t>
            </a:r>
            <a:r>
              <a:rPr lang="en-US" sz="2400" dirty="0"/>
              <a:t>3 years or an HPV test </a:t>
            </a:r>
          </a:p>
          <a:p>
            <a:r>
              <a:rPr lang="en-US" sz="2400" dirty="0"/>
              <a:t>                                </a:t>
            </a:r>
            <a:r>
              <a:rPr lang="en-US" sz="2400" dirty="0" smtClean="0"/>
              <a:t>                every </a:t>
            </a:r>
            <a:r>
              <a:rPr lang="en-US" sz="2400" dirty="0"/>
              <a:t>5 years or a Pap test </a:t>
            </a:r>
            <a:r>
              <a:rPr lang="en-US" sz="2400" dirty="0" smtClean="0"/>
              <a:t>and HPV</a:t>
            </a:r>
            <a:endParaRPr lang="en-US" sz="2400" dirty="0"/>
          </a:p>
          <a:p>
            <a:r>
              <a:rPr lang="en-US" sz="2400" dirty="0"/>
              <a:t>                                         </a:t>
            </a:r>
            <a:r>
              <a:rPr lang="en-US" sz="2400" dirty="0" smtClean="0"/>
              <a:t>       test </a:t>
            </a:r>
            <a:r>
              <a:rPr lang="en-US" sz="2400" dirty="0"/>
              <a:t>together every 5 years</a:t>
            </a:r>
          </a:p>
          <a:p>
            <a:r>
              <a:rPr lang="en-US" sz="2400" dirty="0"/>
              <a:t>5. </a:t>
            </a:r>
            <a:r>
              <a:rPr lang="en-US" sz="2400" dirty="0" smtClean="0"/>
              <a:t>65 </a:t>
            </a:r>
            <a:r>
              <a:rPr lang="en-US" sz="2400" dirty="0"/>
              <a:t>and older	        </a:t>
            </a:r>
            <a:r>
              <a:rPr lang="en-US" sz="2400" dirty="0" smtClean="0"/>
              <a:t>you </a:t>
            </a:r>
            <a:r>
              <a:rPr lang="en-US" sz="2400" dirty="0"/>
              <a:t>may no longer </a:t>
            </a:r>
            <a:r>
              <a:rPr lang="en-US" sz="2400" dirty="0" smtClean="0"/>
              <a:t>need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               Pap smear tests.</a:t>
            </a:r>
            <a:r>
              <a:rPr lang="en-US" sz="2400" dirty="0" smtClean="0"/>
              <a:t>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2406650"/>
            <a:ext cx="752475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" y="273050"/>
            <a:ext cx="17449800" cy="982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0" y="1035050"/>
            <a:ext cx="14554200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550" y="1339850"/>
            <a:ext cx="14859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9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97050"/>
            <a:ext cx="5378450" cy="12827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882650"/>
            <a:ext cx="140208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0" y="1035050"/>
            <a:ext cx="13639800" cy="7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9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6550" y="2178050"/>
            <a:ext cx="5378450" cy="6133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endParaRPr spc="185" dirty="0"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8" t="11134" r="-219" b="14673"/>
          <a:stretch/>
        </p:blipFill>
        <p:spPr>
          <a:xfrm>
            <a:off x="-298450" y="158750"/>
            <a:ext cx="18480360" cy="998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5" y="1111250"/>
            <a:ext cx="6177915" cy="2585323"/>
          </a:xfrm>
        </p:spPr>
        <p:txBody>
          <a:bodyPr/>
          <a:lstStyle/>
          <a:p>
            <a:r>
              <a:rPr lang="en-US" sz="2800" dirty="0"/>
              <a:t>Tertiary prevention involves treatment of cervical cancer (surgery, radiation therapy, chemotherapy and the use of other methods), as well as measures that allow a woman to return to a full life after treatment.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150" y="882651"/>
            <a:ext cx="6938030" cy="861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4464050"/>
            <a:ext cx="770003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7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438097" y="4768848"/>
            <a:ext cx="5197653" cy="1295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2769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0" b="16347"/>
          <a:stretch/>
        </p:blipFill>
        <p:spPr>
          <a:xfrm>
            <a:off x="158750" y="44450"/>
            <a:ext cx="8915400" cy="6934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t="10320" r="2033" b="23014"/>
          <a:stretch/>
        </p:blipFill>
        <p:spPr>
          <a:xfrm>
            <a:off x="9065079" y="4369796"/>
            <a:ext cx="9220200" cy="58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3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0750" y="1929117"/>
            <a:ext cx="7467600" cy="6126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pc="45" dirty="0"/>
              <a:t>Public</a:t>
            </a:r>
            <a:r>
              <a:rPr spc="-15" dirty="0"/>
              <a:t> </a:t>
            </a:r>
            <a:r>
              <a:rPr spc="20" dirty="0"/>
              <a:t>Health </a:t>
            </a:r>
            <a:r>
              <a:rPr spc="-885" dirty="0"/>
              <a:t> </a:t>
            </a:r>
            <a:r>
              <a:rPr spc="165" dirty="0">
                <a:latin typeface="Times New Roman"/>
                <a:cs typeface="Times New Roman"/>
              </a:rPr>
              <a:t>Interventions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3670300"/>
            <a:ext cx="9753599" cy="548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550" y="1958416"/>
            <a:ext cx="4724400" cy="6669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599" y="275399"/>
            <a:ext cx="5378450" cy="607251"/>
          </a:xfrm>
        </p:spPr>
        <p:txBody>
          <a:bodyPr/>
          <a:lstStyle/>
          <a:p>
            <a:r>
              <a:rPr lang="en-US" sz="4400" dirty="0"/>
              <a:t>Work at RMCH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893" y="275399"/>
            <a:ext cx="6006006" cy="9217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7" y="958850"/>
            <a:ext cx="8548575" cy="4828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7" y="6140450"/>
            <a:ext cx="8463515" cy="389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501649"/>
            <a:ext cx="7010400" cy="95413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150" y="501649"/>
            <a:ext cx="10058400" cy="954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9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 flipH="1" flipV="1">
            <a:off x="6816546" y="3211816"/>
            <a:ext cx="1800403" cy="224283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5" b="10645"/>
          <a:stretch/>
        </p:blipFill>
        <p:spPr>
          <a:xfrm>
            <a:off x="273050" y="120650"/>
            <a:ext cx="17754600" cy="9980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097" y="563906"/>
            <a:ext cx="5378450" cy="677108"/>
          </a:xfrm>
        </p:spPr>
        <p:txBody>
          <a:bodyPr/>
          <a:lstStyle/>
          <a:p>
            <a:r>
              <a:rPr lang="en-US" sz="4400" dirty="0"/>
              <a:t>Vaccine Prevention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5" y="2368930"/>
            <a:ext cx="16470630" cy="758151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56"/>
          <a:stretch/>
        </p:blipFill>
        <p:spPr>
          <a:xfrm>
            <a:off x="844550" y="1914294"/>
            <a:ext cx="10058400" cy="4166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6216649"/>
            <a:ext cx="6781800" cy="35191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350" y="3764304"/>
            <a:ext cx="6172200" cy="416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17061942" y="0"/>
                </a:lnTo>
                <a:lnTo>
                  <a:pt x="17061942" y="1225550"/>
                </a:lnTo>
                <a:lnTo>
                  <a:pt x="17061942" y="9061450"/>
                </a:lnTo>
                <a:lnTo>
                  <a:pt x="12092534" y="9061450"/>
                </a:lnTo>
                <a:lnTo>
                  <a:pt x="12092534" y="9057615"/>
                </a:lnTo>
                <a:lnTo>
                  <a:pt x="6195504" y="9057615"/>
                </a:lnTo>
                <a:lnTo>
                  <a:pt x="6195504" y="9061450"/>
                </a:lnTo>
                <a:lnTo>
                  <a:pt x="1225994" y="9061450"/>
                </a:lnTo>
                <a:lnTo>
                  <a:pt x="1225994" y="1225550"/>
                </a:lnTo>
                <a:lnTo>
                  <a:pt x="6195504" y="1225550"/>
                </a:lnTo>
                <a:lnTo>
                  <a:pt x="6195504" y="1230045"/>
                </a:lnTo>
                <a:lnTo>
                  <a:pt x="12092534" y="1230045"/>
                </a:lnTo>
                <a:lnTo>
                  <a:pt x="12092534" y="1225550"/>
                </a:lnTo>
                <a:lnTo>
                  <a:pt x="17061942" y="1225550"/>
                </a:lnTo>
                <a:lnTo>
                  <a:pt x="17061942" y="0"/>
                </a:lnTo>
                <a:lnTo>
                  <a:pt x="11815737" y="0"/>
                </a:lnTo>
                <a:lnTo>
                  <a:pt x="11815737" y="1828"/>
                </a:lnTo>
                <a:lnTo>
                  <a:pt x="6472263" y="1828"/>
                </a:lnTo>
                <a:lnTo>
                  <a:pt x="6472263" y="0"/>
                </a:lnTo>
                <a:lnTo>
                  <a:pt x="0" y="0"/>
                </a:lnTo>
                <a:lnTo>
                  <a:pt x="0" y="1225550"/>
                </a:lnTo>
                <a:lnTo>
                  <a:pt x="0" y="9061450"/>
                </a:lnTo>
                <a:lnTo>
                  <a:pt x="0" y="10287000"/>
                </a:lnTo>
                <a:lnTo>
                  <a:pt x="6472263" y="10287000"/>
                </a:lnTo>
                <a:lnTo>
                  <a:pt x="6472263" y="10285832"/>
                </a:lnTo>
                <a:lnTo>
                  <a:pt x="11815737" y="10285832"/>
                </a:lnTo>
                <a:lnTo>
                  <a:pt x="11815737" y="10287000"/>
                </a:lnTo>
                <a:lnTo>
                  <a:pt x="18288000" y="10287000"/>
                </a:lnTo>
                <a:lnTo>
                  <a:pt x="18288000" y="9061450"/>
                </a:lnTo>
                <a:lnTo>
                  <a:pt x="18288000" y="122555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92750" y="1203300"/>
            <a:ext cx="6722745" cy="1555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0" spc="484" dirty="0">
                <a:latin typeface="Times New Roman"/>
                <a:cs typeface="Times New Roman"/>
              </a:rPr>
              <a:t>Conclusion</a:t>
            </a:r>
            <a:endParaRPr sz="10000" dirty="0"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6150" y="3168650"/>
            <a:ext cx="1371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Stage for stage, little progress has been made in lowering mortality rates from cervical cancer.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 However the overall mortality rate is decreasing because more patients are having their cancers diagnosed in early states of disease.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 The opportunity is there for all physicians to make an early diagnosis in Ca </a:t>
            </a:r>
            <a:r>
              <a:rPr lang="en-US" sz="3600" dirty="0" err="1"/>
              <a:t>Cx</a:t>
            </a:r>
            <a:r>
              <a:rPr lang="en-US" sz="3600" dirty="0"/>
              <a:t> and to protect the women from this dreadful disease.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22250" y="-5869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159" y="2530856"/>
            <a:ext cx="7125970" cy="46153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95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950" spc="775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950" spc="26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950" spc="885" dirty="0">
                <a:solidFill>
                  <a:srgbClr val="FFFFFF"/>
                </a:solidFill>
                <a:latin typeface="Times New Roman"/>
                <a:cs typeface="Times New Roman"/>
              </a:rPr>
              <a:t>nk</a:t>
            </a:r>
            <a:r>
              <a:rPr lang="en-US" sz="14950" spc="-670" dirty="0">
                <a:solidFill>
                  <a:srgbClr val="FFFFFF"/>
                </a:solidFill>
                <a:latin typeface="Times New Roman"/>
                <a:cs typeface="Times New Roman"/>
              </a:rPr>
              <a:t> You</a:t>
            </a:r>
            <a:endParaRPr sz="14950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550" y="2940050"/>
            <a:ext cx="480060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332</Words>
  <Application>Microsoft Office PowerPoint</Application>
  <PresentationFormat>Custom</PresentationFormat>
  <Paragraphs>50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Introduction</vt:lpstr>
      <vt:lpstr>Cervical Cancer Epidemiology</vt:lpstr>
      <vt:lpstr>Risk Factors and  Symptoms</vt:lpstr>
      <vt:lpstr>FEATURES </vt:lpstr>
      <vt:lpstr>Screening and Early  Detection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 Health  Interventions</vt:lpstr>
      <vt:lpstr>Work at RMCH</vt:lpstr>
      <vt:lpstr>PowerPoint Presentation</vt:lpstr>
      <vt:lpstr>PowerPoint Presentation</vt:lpstr>
      <vt:lpstr>Vaccine Prevention</vt:lpstr>
      <vt:lpstr>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netroom pc1</dc:creator>
  <cp:lastModifiedBy>as</cp:lastModifiedBy>
  <cp:revision>25</cp:revision>
  <dcterms:created xsi:type="dcterms:W3CDTF">2024-05-13T09:06:01Z</dcterms:created>
  <dcterms:modified xsi:type="dcterms:W3CDTF">2024-05-15T08:51:49Z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2024-05-13T00:00:00Z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2024-05-13T00:00:00Z</vt:filetime>
  </property>
</Properties>
</file>