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57" r:id="rId5"/>
    <p:sldId id="261" r:id="rId6"/>
    <p:sldId id="262" r:id="rId7"/>
    <p:sldId id="263" r:id="rId8"/>
    <p:sldId id="264" r:id="rId9"/>
    <p:sldId id="258"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CEC0AFA-2253-4C52-B849-941BBA6E413B}" type="datetimeFigureOut">
              <a:rPr lang="en-IN" smtClean="0"/>
              <a:t>28-06-2024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4DEE98-A0A5-4226-9161-77EECB365760}"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CEC0AFA-2253-4C52-B849-941BBA6E413B}" type="datetimeFigureOut">
              <a:rPr lang="en-IN" smtClean="0"/>
              <a:t>28-06-2024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4DEE98-A0A5-4226-9161-77EECB365760}"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EC0AFA-2253-4C52-B849-941BBA6E413B}" type="datetimeFigureOut">
              <a:rPr lang="en-IN" smtClean="0"/>
              <a:t>28-06-2024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4DEE98-A0A5-4226-9161-77EECB365760}"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CEC0AFA-2253-4C52-B849-941BBA6E413B}" type="datetimeFigureOut">
              <a:rPr lang="en-IN" smtClean="0"/>
              <a:t>28-06-2024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04DEE98-A0A5-4226-9161-77EECB365760}"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CEC0AFA-2253-4C52-B849-941BBA6E413B}" type="datetimeFigureOut">
              <a:rPr lang="en-IN" smtClean="0"/>
              <a:t>28-06-2024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04DEE98-A0A5-4226-9161-77EECB365760}"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CEC0AFA-2253-4C52-B849-941BBA6E413B}" type="datetimeFigureOut">
              <a:rPr lang="en-IN" smtClean="0"/>
              <a:t>28-06-2024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04DEE98-A0A5-4226-9161-77EECB365760}"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EC0AFA-2253-4C52-B849-941BBA6E413B}" type="datetimeFigureOut">
              <a:rPr lang="en-IN" smtClean="0"/>
              <a:t>28-06-2024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04DEE98-A0A5-4226-9161-77EECB365760}"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EC0AFA-2253-4C52-B849-941BBA6E413B}" type="datetimeFigureOut">
              <a:rPr lang="en-IN" smtClean="0"/>
              <a:t>28-06-2024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04DEE98-A0A5-4226-9161-77EECB365760}"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EC0AFA-2253-4C52-B849-941BBA6E413B}" type="datetimeFigureOut">
              <a:rPr lang="en-IN" smtClean="0"/>
              <a:t>28-06-2024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04DEE98-A0A5-4226-9161-77EECB365760}"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CEC0AFA-2253-4C52-B849-941BBA6E413B}" type="datetimeFigureOut">
              <a:rPr lang="en-IN" smtClean="0"/>
              <a:t>28-06-2024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4DEE98-A0A5-4226-9161-77EECB365760}"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CEC0AFA-2253-4C52-B849-941BBA6E413B}" type="datetimeFigureOut">
              <a:rPr lang="en-IN" smtClean="0"/>
              <a:t>28-06-2024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4DEE98-A0A5-4226-9161-77EECB365760}"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EC0AFA-2253-4C52-B849-941BBA6E413B}" type="datetimeFigureOut">
              <a:rPr lang="en-IN" smtClean="0"/>
              <a:t>28-06-2024</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4DEE98-A0A5-4226-9161-77EECB365760}"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latin typeface="Times New Roman" pitchFamily="18" charset="0"/>
                <a:cs typeface="Times New Roman" pitchFamily="18" charset="0"/>
              </a:rPr>
              <a:t>CALCULATING VACCINE REQUIREMENT IN PHC</a:t>
            </a:r>
            <a:endParaRPr lang="en-IN"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How to determine vaccine needs, so that immunization programme will not be interrupted</a:t>
            </a:r>
            <a:endParaRPr lang="en-IN"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VACCINE MANAGEMENT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Involves estimating number of vaccine doses needed for particular population over a stated supply period to run an efficient and effective immunization session</a:t>
            </a:r>
          </a:p>
          <a:p>
            <a:pPr>
              <a:buFont typeface="Wingdings" pitchFamily="2" charset="2"/>
              <a:buChar char="Ø"/>
            </a:pPr>
            <a:r>
              <a:rPr lang="en-US" dirty="0" smtClean="0">
                <a:latin typeface="Times New Roman" pitchFamily="18" charset="0"/>
                <a:cs typeface="Times New Roman" pitchFamily="18" charset="0"/>
              </a:rPr>
              <a:t>Depend on reliable planning and monitoring</a:t>
            </a:r>
            <a:endParaRPr lang="en-IN"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HOW TO CALCULATE VACCINE REQUIREMENT AT PHC</a:t>
            </a:r>
            <a:endParaRPr lang="en-IN" b="1" dirty="0">
              <a:solidFill>
                <a:srgbClr val="FF00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latin typeface="Times New Roman" pitchFamily="18" charset="0"/>
                <a:cs typeface="Times New Roman" pitchFamily="18" charset="0"/>
              </a:rPr>
              <a:t>Target population (pt)</a:t>
            </a:r>
          </a:p>
          <a:p>
            <a:pPr marL="514350" indent="-514350">
              <a:buFont typeface="+mj-lt"/>
              <a:buAutoNum type="arabicPeriod"/>
            </a:pPr>
            <a:r>
              <a:rPr lang="en-US" dirty="0" smtClean="0">
                <a:latin typeface="Times New Roman" pitchFamily="18" charset="0"/>
                <a:cs typeface="Times New Roman" pitchFamily="18" charset="0"/>
              </a:rPr>
              <a:t>Number of doses in schedule (</a:t>
            </a:r>
            <a:r>
              <a:rPr lang="en-US" dirty="0" err="1" smtClean="0">
                <a:latin typeface="Times New Roman" pitchFamily="18" charset="0"/>
                <a:cs typeface="Times New Roman" pitchFamily="18" charset="0"/>
              </a:rPr>
              <a:t>dn</a:t>
            </a:r>
            <a:r>
              <a:rPr lang="en-US" dirty="0" smtClean="0">
                <a:latin typeface="Times New Roman" pitchFamily="18" charset="0"/>
                <a:cs typeface="Times New Roman" pitchFamily="18" charset="0"/>
              </a:rPr>
              <a:t>)</a:t>
            </a:r>
          </a:p>
          <a:p>
            <a:pPr marL="514350" indent="-514350">
              <a:buFont typeface="+mj-lt"/>
              <a:buAutoNum type="arabicPeriod"/>
            </a:pPr>
            <a:r>
              <a:rPr lang="en-US" dirty="0" smtClean="0">
                <a:latin typeface="Times New Roman" pitchFamily="18" charset="0"/>
                <a:cs typeface="Times New Roman" pitchFamily="18" charset="0"/>
              </a:rPr>
              <a:t>Target immunization coverage (</a:t>
            </a:r>
            <a:r>
              <a:rPr lang="en-US" dirty="0" err="1" smtClean="0">
                <a:latin typeface="Times New Roman" pitchFamily="18" charset="0"/>
                <a:cs typeface="Times New Roman" pitchFamily="18" charset="0"/>
              </a:rPr>
              <a:t>ic</a:t>
            </a:r>
            <a:r>
              <a:rPr lang="en-US" dirty="0" smtClean="0">
                <a:latin typeface="Times New Roman" pitchFamily="18" charset="0"/>
                <a:cs typeface="Times New Roman" pitchFamily="18" charset="0"/>
              </a:rPr>
              <a:t>) expressed as decimal number (not in percentage)</a:t>
            </a:r>
          </a:p>
          <a:p>
            <a:pPr marL="514350" indent="-514350">
              <a:buFont typeface="+mj-lt"/>
              <a:buAutoNum type="arabicPeriod"/>
            </a:pPr>
            <a:r>
              <a:rPr lang="en-US" dirty="0" smtClean="0">
                <a:latin typeface="Times New Roman" pitchFamily="18" charset="0"/>
                <a:cs typeface="Times New Roman" pitchFamily="18" charset="0"/>
              </a:rPr>
              <a:t>Wastage factor (</a:t>
            </a:r>
            <a:r>
              <a:rPr lang="en-US" dirty="0" err="1" smtClean="0">
                <a:latin typeface="Times New Roman" pitchFamily="18" charset="0"/>
                <a:cs typeface="Times New Roman" pitchFamily="18" charset="0"/>
              </a:rPr>
              <a:t>wf</a:t>
            </a:r>
            <a:r>
              <a:rPr lang="en-US" dirty="0" smtClean="0">
                <a:latin typeface="Times New Roman" pitchFamily="18" charset="0"/>
                <a:cs typeface="Times New Roman" pitchFamily="18" charset="0"/>
              </a:rPr>
              <a:t>)</a:t>
            </a:r>
            <a:endParaRPr lang="en-IN"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Times New Roman" pitchFamily="18" charset="0"/>
                <a:cs typeface="Times New Roman" pitchFamily="18" charset="0"/>
              </a:rPr>
              <a:t>TARGET POPULATION</a:t>
            </a:r>
            <a:endParaRPr lang="en-IN" b="1" dirty="0">
              <a:solidFill>
                <a:srgbClr val="FF0000"/>
              </a:solidFill>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Number of people who are eligible for vaccination with a particular vaccine (pt)</a:t>
            </a:r>
          </a:p>
          <a:p>
            <a:pPr>
              <a:buFont typeface="Wingdings" pitchFamily="2" charset="2"/>
              <a:buChar char="Ø"/>
            </a:pPr>
            <a:r>
              <a:rPr lang="en-US" dirty="0" smtClean="0">
                <a:latin typeface="Times New Roman" pitchFamily="18" charset="0"/>
                <a:cs typeface="Times New Roman" pitchFamily="18" charset="0"/>
              </a:rPr>
              <a:t>BCG vaccine pt is all live births.</a:t>
            </a:r>
          </a:p>
          <a:p>
            <a:pPr>
              <a:buFont typeface="Wingdings" pitchFamily="2" charset="2"/>
              <a:buChar char="Ø"/>
            </a:pPr>
            <a:r>
              <a:rPr lang="en-US" dirty="0" smtClean="0">
                <a:latin typeface="Times New Roman" pitchFamily="18" charset="0"/>
                <a:cs typeface="Times New Roman" pitchFamily="18" charset="0"/>
              </a:rPr>
              <a:t>For all other vaccines pt is all surviving infants</a:t>
            </a:r>
            <a:endParaRPr lang="en-IN"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NUMBER OF DOSES IN SCHEDULE (DN)</a:t>
            </a:r>
            <a:endParaRPr lang="en-IN" b="1" dirty="0">
              <a:solidFill>
                <a:srgbClr val="FF0000"/>
              </a:solidFill>
            </a:endParaRPr>
          </a:p>
        </p:txBody>
      </p:sp>
      <p:graphicFrame>
        <p:nvGraphicFramePr>
          <p:cNvPr id="5" name="Content Placeholder 4"/>
          <p:cNvGraphicFramePr>
            <a:graphicFrameLocks noGrp="1"/>
          </p:cNvGraphicFramePr>
          <p:nvPr>
            <p:ph idx="1"/>
          </p:nvPr>
        </p:nvGraphicFramePr>
        <p:xfrm>
          <a:off x="0" y="1600201"/>
          <a:ext cx="9144000" cy="5093416"/>
        </p:xfrm>
        <a:graphic>
          <a:graphicData uri="http://schemas.openxmlformats.org/drawingml/2006/table">
            <a:tbl>
              <a:tblPr firstRow="1" bandRow="1">
                <a:tableStyleId>{5C22544A-7EE6-4342-B048-85BDC9FD1C3A}</a:tableStyleId>
              </a:tblPr>
              <a:tblGrid>
                <a:gridCol w="2483768"/>
                <a:gridCol w="4248472"/>
                <a:gridCol w="2411760"/>
              </a:tblGrid>
              <a:tr h="832377">
                <a:tc>
                  <a:txBody>
                    <a:bodyPr/>
                    <a:lstStyle/>
                    <a:p>
                      <a:r>
                        <a:rPr lang="en-US" sz="2400" dirty="0" smtClean="0">
                          <a:solidFill>
                            <a:srgbClr val="FF0000"/>
                          </a:solidFill>
                          <a:latin typeface="Times New Roman" pitchFamily="18" charset="0"/>
                          <a:cs typeface="Times New Roman" pitchFamily="18" charset="0"/>
                        </a:rPr>
                        <a:t>Vaccine</a:t>
                      </a:r>
                      <a:endParaRPr lang="en-IN" sz="2400" dirty="0">
                        <a:solidFill>
                          <a:srgbClr val="FF0000"/>
                        </a:solidFill>
                        <a:latin typeface="Times New Roman" pitchFamily="18" charset="0"/>
                        <a:cs typeface="Times New Roman" pitchFamily="18" charset="0"/>
                      </a:endParaRPr>
                    </a:p>
                  </a:txBody>
                  <a:tcPr/>
                </a:tc>
                <a:tc>
                  <a:txBody>
                    <a:bodyPr/>
                    <a:lstStyle/>
                    <a:p>
                      <a:r>
                        <a:rPr lang="en-US" sz="2400" dirty="0" smtClean="0">
                          <a:solidFill>
                            <a:srgbClr val="FF0000"/>
                          </a:solidFill>
                          <a:latin typeface="Times New Roman" pitchFamily="18" charset="0"/>
                          <a:cs typeface="Times New Roman" pitchFamily="18" charset="0"/>
                        </a:rPr>
                        <a:t>Schedule by age</a:t>
                      </a:r>
                      <a:endParaRPr lang="en-IN" sz="2400" dirty="0">
                        <a:solidFill>
                          <a:srgbClr val="FF0000"/>
                        </a:solidFill>
                        <a:latin typeface="Times New Roman" pitchFamily="18" charset="0"/>
                        <a:cs typeface="Times New Roman" pitchFamily="18" charset="0"/>
                      </a:endParaRPr>
                    </a:p>
                  </a:txBody>
                  <a:tcPr/>
                </a:tc>
                <a:tc>
                  <a:txBody>
                    <a:bodyPr/>
                    <a:lstStyle/>
                    <a:p>
                      <a:r>
                        <a:rPr lang="en-US" sz="2400" dirty="0" smtClean="0">
                          <a:solidFill>
                            <a:srgbClr val="FF0000"/>
                          </a:solidFill>
                          <a:latin typeface="Times New Roman" pitchFamily="18" charset="0"/>
                          <a:cs typeface="Times New Roman" pitchFamily="18" charset="0"/>
                        </a:rPr>
                        <a:t>Number of doses in schedule (</a:t>
                      </a:r>
                      <a:r>
                        <a:rPr lang="en-US" sz="2400" dirty="0" err="1" smtClean="0">
                          <a:solidFill>
                            <a:srgbClr val="FF0000"/>
                          </a:solidFill>
                          <a:latin typeface="Times New Roman" pitchFamily="18" charset="0"/>
                          <a:cs typeface="Times New Roman" pitchFamily="18" charset="0"/>
                        </a:rPr>
                        <a:t>dn</a:t>
                      </a:r>
                      <a:r>
                        <a:rPr lang="en-US" sz="2400" dirty="0" smtClean="0">
                          <a:solidFill>
                            <a:srgbClr val="FF0000"/>
                          </a:solidFill>
                          <a:latin typeface="Times New Roman" pitchFamily="18" charset="0"/>
                          <a:cs typeface="Times New Roman" pitchFamily="18" charset="0"/>
                        </a:rPr>
                        <a:t>)</a:t>
                      </a:r>
                      <a:endParaRPr lang="en-IN" sz="2400" dirty="0">
                        <a:solidFill>
                          <a:srgbClr val="FF0000"/>
                        </a:solidFill>
                        <a:latin typeface="Times New Roman" pitchFamily="18" charset="0"/>
                        <a:cs typeface="Times New Roman" pitchFamily="18" charset="0"/>
                      </a:endParaRPr>
                    </a:p>
                  </a:txBody>
                  <a:tcPr/>
                </a:tc>
              </a:tr>
              <a:tr h="470474">
                <a:tc>
                  <a:txBody>
                    <a:bodyPr/>
                    <a:lstStyle/>
                    <a:p>
                      <a:r>
                        <a:rPr lang="en-US" sz="2400" dirty="0" smtClean="0">
                          <a:latin typeface="Times New Roman" pitchFamily="18" charset="0"/>
                          <a:cs typeface="Times New Roman" pitchFamily="18" charset="0"/>
                        </a:rPr>
                        <a:t>BCG</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At  birth</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a:t>
                      </a:r>
                      <a:endParaRPr lang="en-IN" sz="2400" dirty="0">
                        <a:latin typeface="Times New Roman" pitchFamily="18" charset="0"/>
                        <a:cs typeface="Times New Roman" pitchFamily="18" charset="0"/>
                      </a:endParaRPr>
                    </a:p>
                  </a:txBody>
                  <a:tcPr/>
                </a:tc>
              </a:tr>
              <a:tr h="470474">
                <a:tc>
                  <a:txBody>
                    <a:bodyPr/>
                    <a:lstStyle/>
                    <a:p>
                      <a:r>
                        <a:rPr lang="en-US" sz="2400" dirty="0" smtClean="0">
                          <a:latin typeface="Times New Roman" pitchFamily="18" charset="0"/>
                          <a:cs typeface="Times New Roman" pitchFamily="18" charset="0"/>
                        </a:rPr>
                        <a:t>Pentavalent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At  6,10, 14 weeks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a:t>
                      </a:r>
                      <a:endParaRPr lang="en-IN" sz="2400" dirty="0">
                        <a:latin typeface="Times New Roman" pitchFamily="18" charset="0"/>
                        <a:cs typeface="Times New Roman" pitchFamily="18" charset="0"/>
                      </a:endParaRPr>
                    </a:p>
                  </a:txBody>
                  <a:tcPr/>
                </a:tc>
              </a:tr>
              <a:tr h="832377">
                <a:tc>
                  <a:txBody>
                    <a:bodyPr/>
                    <a:lstStyle/>
                    <a:p>
                      <a:r>
                        <a:rPr lang="en-US" sz="2400" dirty="0" smtClean="0">
                          <a:latin typeface="Times New Roman" pitchFamily="18" charset="0"/>
                          <a:cs typeface="Times New Roman" pitchFamily="18" charset="0"/>
                        </a:rPr>
                        <a:t>Polio (OPV)</a:t>
                      </a:r>
                      <a:endParaRPr lang="en-IN" sz="2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At birth, 6,10, 14 weeks</a:t>
                      </a:r>
                      <a:endParaRPr lang="en-IN" sz="2400" dirty="0" smtClean="0">
                        <a:latin typeface="Times New Roman" pitchFamily="18" charset="0"/>
                        <a:cs typeface="Times New Roman" pitchFamily="18" charset="0"/>
                      </a:endParaRPr>
                    </a:p>
                    <a:p>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a:t>
                      </a:r>
                      <a:endParaRPr lang="en-IN" sz="2400" dirty="0">
                        <a:latin typeface="Times New Roman" pitchFamily="18" charset="0"/>
                        <a:cs typeface="Times New Roman" pitchFamily="18" charset="0"/>
                      </a:endParaRPr>
                    </a:p>
                  </a:txBody>
                  <a:tcPr/>
                </a:tc>
              </a:tr>
              <a:tr h="798704">
                <a:tc>
                  <a:txBody>
                    <a:bodyPr/>
                    <a:lstStyle/>
                    <a:p>
                      <a:r>
                        <a:rPr lang="en-US" sz="2400" dirty="0" smtClean="0">
                          <a:latin typeface="Times New Roman" pitchFamily="18" charset="0"/>
                          <a:cs typeface="Times New Roman" pitchFamily="18" charset="0"/>
                        </a:rPr>
                        <a:t>PCV 10</a:t>
                      </a:r>
                      <a:endParaRPr lang="en-IN" sz="2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At  6,10, 14 weeks</a:t>
                      </a:r>
                      <a:endParaRPr lang="en-IN" sz="2400" dirty="0" smtClean="0">
                        <a:latin typeface="Times New Roman" pitchFamily="18" charset="0"/>
                        <a:cs typeface="Times New Roman" pitchFamily="18" charset="0"/>
                      </a:endParaRPr>
                    </a:p>
                    <a:p>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a:t>
                      </a:r>
                      <a:endParaRPr lang="en-IN" sz="2400" dirty="0">
                        <a:latin typeface="Times New Roman" pitchFamily="18" charset="0"/>
                        <a:cs typeface="Times New Roman" pitchFamily="18" charset="0"/>
                      </a:endParaRPr>
                    </a:p>
                  </a:txBody>
                  <a:tcPr/>
                </a:tc>
              </a:tr>
              <a:tr h="470474">
                <a:tc>
                  <a:txBody>
                    <a:bodyPr/>
                    <a:lstStyle/>
                    <a:p>
                      <a:r>
                        <a:rPr lang="en-US" sz="2400" dirty="0" smtClean="0">
                          <a:latin typeface="Times New Roman" pitchFamily="18" charset="0"/>
                          <a:cs typeface="Times New Roman" pitchFamily="18" charset="0"/>
                        </a:rPr>
                        <a:t>Measles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At  9 and 16 months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a:t>
                      </a:r>
                      <a:endParaRPr lang="en-IN" sz="2400" dirty="0">
                        <a:latin typeface="Times New Roman" pitchFamily="18" charset="0"/>
                        <a:cs typeface="Times New Roman" pitchFamily="18" charset="0"/>
                      </a:endParaRPr>
                    </a:p>
                  </a:txBody>
                  <a:tcPr/>
                </a:tc>
              </a:tr>
              <a:tr h="1194280">
                <a:tc>
                  <a:txBody>
                    <a:bodyPr/>
                    <a:lstStyle/>
                    <a:p>
                      <a:r>
                        <a:rPr lang="en-US" sz="2400" dirty="0" smtClean="0">
                          <a:latin typeface="Times New Roman" pitchFamily="18" charset="0"/>
                          <a:cs typeface="Times New Roman" pitchFamily="18" charset="0"/>
                        </a:rPr>
                        <a:t>Tetanus</a:t>
                      </a:r>
                      <a:r>
                        <a:rPr lang="en-US" sz="2400" baseline="0" dirty="0" smtClean="0">
                          <a:latin typeface="Times New Roman" pitchFamily="18" charset="0"/>
                          <a:cs typeface="Times New Roman" pitchFamily="18" charset="0"/>
                        </a:rPr>
                        <a:t> toxoid</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Childbearing age ideally all women should receive 5 doses of TT</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 at least 2 </a:t>
                      </a:r>
                      <a:endParaRPr lang="en-IN" sz="2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TARGET IMMUNIZATION COVERAGE (IC)</a:t>
            </a:r>
            <a:endParaRPr lang="en-IN" b="1" dirty="0">
              <a:solidFill>
                <a:srgbClr val="FF0000"/>
              </a:solidFill>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The percentage of eligible population that has been agreed as objective for immunization with each vaccine, performance of Health Post will be measured against target</a:t>
            </a:r>
            <a:endParaRPr lang="en-IN"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Times New Roman" pitchFamily="18" charset="0"/>
                <a:cs typeface="Times New Roman" pitchFamily="18" charset="0"/>
              </a:rPr>
              <a:t>WASTAGE FACTOR (WF)</a:t>
            </a:r>
            <a:endParaRPr lang="en-IN" b="1" dirty="0">
              <a:solidFill>
                <a:srgbClr val="FF0000"/>
              </a:solidFill>
            </a:endParaRPr>
          </a:p>
        </p:txBody>
      </p:sp>
      <p:sp>
        <p:nvSpPr>
          <p:cNvPr id="3" name="Content Placeholder 2"/>
          <p:cNvSpPr>
            <a:spLocks noGrp="1"/>
          </p:cNvSpPr>
          <p:nvPr>
            <p:ph idx="1"/>
          </p:nvPr>
        </p:nvSpPr>
        <p:spPr>
          <a:xfrm>
            <a:off x="0" y="1600200"/>
            <a:ext cx="9144000" cy="4525963"/>
          </a:xfrm>
        </p:spPr>
        <p:txBody>
          <a:bodyPr/>
          <a:lstStyle/>
          <a:p>
            <a:pPr marL="514350" indent="-514350">
              <a:buFont typeface="+mj-lt"/>
              <a:buAutoNum type="arabicPeriod"/>
            </a:pPr>
            <a:r>
              <a:rPr lang="en-US" dirty="0" smtClean="0">
                <a:latin typeface="Times New Roman" pitchFamily="18" charset="0"/>
                <a:cs typeface="Times New Roman" pitchFamily="18" charset="0"/>
              </a:rPr>
              <a:t>For liquid vaccine supplied in single or two doses vials (Pentavalent vaccine or PCV 10) wastage rate is 5%</a:t>
            </a:r>
          </a:p>
          <a:p>
            <a:pPr marL="514350" indent="-514350">
              <a:buFont typeface="+mj-lt"/>
              <a:buAutoNum type="arabicPeriod"/>
            </a:pPr>
            <a:r>
              <a:rPr lang="en-US" dirty="0" smtClean="0">
                <a:latin typeface="Times New Roman" pitchFamily="18" charset="0"/>
                <a:cs typeface="Times New Roman" pitchFamily="18" charset="0"/>
              </a:rPr>
              <a:t>For OPV wastage rate 10%</a:t>
            </a:r>
          </a:p>
          <a:p>
            <a:pPr marL="514350" indent="-514350">
              <a:buFont typeface="+mj-lt"/>
              <a:buAutoNum type="arabicPeriod"/>
            </a:pPr>
            <a:r>
              <a:rPr lang="en-US" dirty="0" smtClean="0">
                <a:latin typeface="Times New Roman" pitchFamily="18" charset="0"/>
                <a:cs typeface="Times New Roman" pitchFamily="18" charset="0"/>
              </a:rPr>
              <a:t>For reconstituted vaccines- 50% for BCG vaccine and 25% for measles vaccine.</a:t>
            </a:r>
          </a:p>
          <a:p>
            <a:pPr marL="514350" indent="-514350">
              <a:buFont typeface="+mj-lt"/>
              <a:buAutoNum type="arabicPeriod"/>
            </a:pPr>
            <a:r>
              <a:rPr lang="en-US" dirty="0" smtClean="0">
                <a:latin typeface="Times New Roman" pitchFamily="18" charset="0"/>
                <a:cs typeface="Times New Roman" pitchFamily="18" charset="0"/>
              </a:rPr>
              <a:t>Wastage factor (</a:t>
            </a:r>
            <a:r>
              <a:rPr lang="en-US" dirty="0" err="1" smtClean="0">
                <a:latin typeface="Times New Roman" pitchFamily="18" charset="0"/>
                <a:cs typeface="Times New Roman" pitchFamily="18" charset="0"/>
              </a:rPr>
              <a:t>wf</a:t>
            </a:r>
            <a:r>
              <a:rPr lang="en-US" dirty="0" smtClean="0">
                <a:latin typeface="Times New Roman" pitchFamily="18" charset="0"/>
                <a:cs typeface="Times New Roman" pitchFamily="18" charset="0"/>
              </a:rPr>
              <a:t>)= 100 /100-% wastage rate) </a:t>
            </a:r>
            <a:endParaRPr lang="en-IN"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Annual vaccine need= pt X </a:t>
            </a:r>
            <a:r>
              <a:rPr lang="en-US" dirty="0" err="1" smtClean="0">
                <a:latin typeface="Times New Roman" pitchFamily="18" charset="0"/>
                <a:cs typeface="Times New Roman" pitchFamily="18" charset="0"/>
              </a:rPr>
              <a:t>dn</a:t>
            </a:r>
            <a:r>
              <a:rPr lang="en-US" dirty="0" smtClean="0">
                <a:latin typeface="Times New Roman" pitchFamily="18" charset="0"/>
                <a:cs typeface="Times New Roman" pitchFamily="18" charset="0"/>
              </a:rPr>
              <a:t> X</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ic</a:t>
            </a:r>
            <a:r>
              <a:rPr lang="en-US" dirty="0" smtClean="0">
                <a:latin typeface="Times New Roman" pitchFamily="18" charset="0"/>
                <a:cs typeface="Times New Roman" pitchFamily="18" charset="0"/>
              </a:rPr>
              <a:t> X </a:t>
            </a:r>
            <a:r>
              <a:rPr lang="en-US" dirty="0" err="1" smtClean="0">
                <a:latin typeface="Times New Roman" pitchFamily="18" charset="0"/>
                <a:cs typeface="Times New Roman" pitchFamily="18" charset="0"/>
              </a:rPr>
              <a:t>wf</a:t>
            </a:r>
            <a:endParaRPr lang="en-US" dirty="0" smtClean="0">
              <a:latin typeface="Times New Roman" pitchFamily="18" charset="0"/>
              <a:cs typeface="Times New Roman" pitchFamily="18" charset="0"/>
            </a:endParaRPr>
          </a:p>
          <a:p>
            <a:pPr marL="514350" indent="-514350">
              <a:buFont typeface="+mj-lt"/>
              <a:buAutoNum type="arabicPeriod"/>
            </a:pPr>
            <a:r>
              <a:rPr lang="en-US" dirty="0" smtClean="0">
                <a:latin typeface="Times New Roman" pitchFamily="18" charset="0"/>
                <a:cs typeface="Times New Roman" pitchFamily="18" charset="0"/>
              </a:rPr>
              <a:t>Target population (pt)</a:t>
            </a:r>
          </a:p>
          <a:p>
            <a:pPr marL="514350" indent="-514350">
              <a:buFont typeface="+mj-lt"/>
              <a:buAutoNum type="arabicPeriod"/>
            </a:pPr>
            <a:r>
              <a:rPr lang="en-US" dirty="0" smtClean="0">
                <a:latin typeface="Times New Roman" pitchFamily="18" charset="0"/>
                <a:cs typeface="Times New Roman" pitchFamily="18" charset="0"/>
              </a:rPr>
              <a:t>Number of doses in schedule (</a:t>
            </a:r>
            <a:r>
              <a:rPr lang="en-US" dirty="0" err="1" smtClean="0">
                <a:latin typeface="Times New Roman" pitchFamily="18" charset="0"/>
                <a:cs typeface="Times New Roman" pitchFamily="18" charset="0"/>
              </a:rPr>
              <a:t>dn</a:t>
            </a:r>
            <a:r>
              <a:rPr lang="en-US" dirty="0" smtClean="0">
                <a:latin typeface="Times New Roman" pitchFamily="18" charset="0"/>
                <a:cs typeface="Times New Roman" pitchFamily="18" charset="0"/>
              </a:rPr>
              <a:t>)</a:t>
            </a:r>
          </a:p>
          <a:p>
            <a:pPr marL="514350" indent="-514350">
              <a:buFont typeface="+mj-lt"/>
              <a:buAutoNum type="arabicPeriod"/>
            </a:pPr>
            <a:r>
              <a:rPr lang="en-US" dirty="0" smtClean="0">
                <a:latin typeface="Times New Roman" pitchFamily="18" charset="0"/>
                <a:cs typeface="Times New Roman" pitchFamily="18" charset="0"/>
              </a:rPr>
              <a:t>Target immunization coverage (</a:t>
            </a:r>
            <a:r>
              <a:rPr lang="en-US" dirty="0" err="1" smtClean="0">
                <a:latin typeface="Times New Roman" pitchFamily="18" charset="0"/>
                <a:cs typeface="Times New Roman" pitchFamily="18" charset="0"/>
              </a:rPr>
              <a:t>ic</a:t>
            </a:r>
            <a:r>
              <a:rPr lang="en-US" dirty="0" smtClean="0">
                <a:latin typeface="Times New Roman" pitchFamily="18" charset="0"/>
                <a:cs typeface="Times New Roman" pitchFamily="18" charset="0"/>
              </a:rPr>
              <a:t>)</a:t>
            </a:r>
          </a:p>
          <a:p>
            <a:pPr marL="514350" indent="-514350">
              <a:buFont typeface="+mj-lt"/>
              <a:buAutoNum type="arabicPeriod"/>
            </a:pPr>
            <a:r>
              <a:rPr lang="en-US" dirty="0" smtClean="0">
                <a:latin typeface="Times New Roman" pitchFamily="18" charset="0"/>
                <a:cs typeface="Times New Roman" pitchFamily="18" charset="0"/>
              </a:rPr>
              <a:t>Wastage factor (</a:t>
            </a:r>
            <a:r>
              <a:rPr lang="en-US" dirty="0" err="1" smtClean="0">
                <a:latin typeface="Times New Roman" pitchFamily="18" charset="0"/>
                <a:cs typeface="Times New Roman" pitchFamily="18" charset="0"/>
              </a:rPr>
              <a:t>wf</a:t>
            </a:r>
            <a:r>
              <a:rPr lang="en-US" dirty="0" smtClean="0">
                <a:latin typeface="Times New Roman" pitchFamily="18" charset="0"/>
                <a:cs typeface="Times New Roman" pitchFamily="18" charset="0"/>
              </a:rPr>
              <a:t>)</a:t>
            </a:r>
            <a:endParaRPr lang="en-IN"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Calculate the annual vaccine needs for Pentavalent vaccine for a target population of 200 surviving infants, three doses of this vaccine per child needed for full immunization.</a:t>
            </a:r>
          </a:p>
          <a:p>
            <a:pPr>
              <a:buFont typeface="Wingdings" pitchFamily="2" charset="2"/>
              <a:buChar char="Ø"/>
            </a:pPr>
            <a:r>
              <a:rPr lang="en-US" dirty="0" smtClean="0">
                <a:latin typeface="Times New Roman" pitchFamily="18" charset="0"/>
                <a:cs typeface="Times New Roman" pitchFamily="18" charset="0"/>
              </a:rPr>
              <a:t>Target coverage rate 90% and wastage factor 1.33 </a:t>
            </a:r>
            <a:endParaRPr lang="en-IN"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smtClean="0">
                <a:solidFill>
                  <a:srgbClr val="FF0000"/>
                </a:solidFill>
                <a:latin typeface="Times New Roman" pitchFamily="18" charset="0"/>
                <a:cs typeface="Times New Roman" pitchFamily="18" charset="0"/>
              </a:rPr>
              <a:t>CALCULATING ANNUAL VACCINE NEEDS FROM PREVIOUS CONSUMPTION</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Annual vaccine needs (in doses)=(</a:t>
            </a:r>
            <a:r>
              <a:rPr lang="en-US" dirty="0" err="1" smtClean="0">
                <a:latin typeface="Times New Roman" pitchFamily="18" charset="0"/>
                <a:cs typeface="Times New Roman" pitchFamily="18" charset="0"/>
              </a:rPr>
              <a:t>i+r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f+l</a:t>
            </a:r>
            <a:r>
              <a:rPr lang="en-US" dirty="0" smtClean="0">
                <a:latin typeface="Times New Roman" pitchFamily="18" charset="0"/>
                <a:cs typeface="Times New Roman" pitchFamily="18" charset="0"/>
              </a:rPr>
              <a:t>)</a:t>
            </a:r>
          </a:p>
          <a:p>
            <a:pPr marL="514350" indent="-514350">
              <a:buFont typeface="+mj-lt"/>
              <a:buAutoNum type="arabicPeriod"/>
            </a:pPr>
            <a:r>
              <a:rPr lang="en-US" dirty="0" smtClean="0">
                <a:latin typeface="Times New Roman" pitchFamily="18" charset="0"/>
                <a:cs typeface="Times New Roman" pitchFamily="18" charset="0"/>
              </a:rPr>
              <a:t>Initial vaccine stock at the beginning period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a:t>
            </a:r>
          </a:p>
          <a:p>
            <a:pPr marL="514350" indent="-514350">
              <a:buFont typeface="+mj-lt"/>
              <a:buAutoNum type="arabicPeriod"/>
            </a:pPr>
            <a:r>
              <a:rPr lang="en-US" dirty="0" smtClean="0">
                <a:latin typeface="Times New Roman" pitchFamily="18" charset="0"/>
                <a:cs typeface="Times New Roman" pitchFamily="18" charset="0"/>
              </a:rPr>
              <a:t>Vaccines received during period (r)</a:t>
            </a:r>
          </a:p>
          <a:p>
            <a:pPr marL="514350" indent="-514350">
              <a:buFont typeface="+mj-lt"/>
              <a:buAutoNum type="arabicPeriod"/>
            </a:pPr>
            <a:r>
              <a:rPr lang="en-US" dirty="0" smtClean="0">
                <a:latin typeface="Times New Roman" pitchFamily="18" charset="0"/>
                <a:cs typeface="Times New Roman" pitchFamily="18" charset="0"/>
              </a:rPr>
              <a:t>Stock remaining at the end of period (f)</a:t>
            </a:r>
          </a:p>
          <a:p>
            <a:pPr marL="514350" indent="-514350">
              <a:buFont typeface="+mj-lt"/>
              <a:buAutoNum type="arabicPeriod"/>
            </a:pPr>
            <a:r>
              <a:rPr lang="en-US" dirty="0" smtClean="0">
                <a:latin typeface="Times New Roman" pitchFamily="18" charset="0"/>
                <a:cs typeface="Times New Roman" pitchFamily="18" charset="0"/>
              </a:rPr>
              <a:t>Lost, destroyed or expired doses (l)</a:t>
            </a:r>
            <a:endParaRPr lang="en-IN"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Calculate annual vaccine needs (in doses) </a:t>
            </a:r>
            <a:r>
              <a:rPr lang="en-US" smtClean="0">
                <a:latin typeface="Times New Roman" pitchFamily="18" charset="0"/>
                <a:cs typeface="Times New Roman" pitchFamily="18" charset="0"/>
              </a:rPr>
              <a:t>for Pentavalent </a:t>
            </a:r>
            <a:r>
              <a:rPr lang="en-US" dirty="0" smtClean="0">
                <a:latin typeface="Times New Roman" pitchFamily="18" charset="0"/>
                <a:cs typeface="Times New Roman" pitchFamily="18" charset="0"/>
              </a:rPr>
              <a:t>vaccine in which initial stock at beginning of year was 250 doses and received during year was 1250 doses, at the end of year were 500 doses remaining in stock, lost during year was 125 doses.</a:t>
            </a:r>
            <a:endParaRPr lang="en-IN"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468</Words>
  <Application>Microsoft Office PowerPoint</Application>
  <PresentationFormat>On-screen Show (4:3)</PresentationFormat>
  <Paragraphs>57</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CALCULATING VACCINE REQUIREMENT IN PHC</vt:lpstr>
      <vt:lpstr>Slide 2</vt:lpstr>
      <vt:lpstr>VACCINE MANAGEMENT</vt:lpstr>
      <vt:lpstr>HOW TO CALCULATE VACCINE REQUIREMENT AT PHC</vt:lpstr>
      <vt:lpstr>TARGET POPULATION</vt:lpstr>
      <vt:lpstr>NUMBER OF DOSES IN SCHEDULE (DN)</vt:lpstr>
      <vt:lpstr>TARGET IMMUNIZATION COVERAGE (IC)</vt:lpstr>
      <vt:lpstr>WASTAGE FACTOR (WF)</vt:lpstr>
      <vt:lpstr>Slide 9</vt:lpstr>
      <vt:lpstr>Slide 10</vt:lpstr>
      <vt:lpstr>CALCULATING ANNUAL VACCINE NEEDS FROM PREVIOUS CONSUMPTION</vt:lpstr>
      <vt:lpstr>Slide 12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CALCULATING VACCINE REQUIREMENT IN PHC</dc:title>
  <dc:creator>Dr.Ajay Agarwal</dc:creator>
  <cp:lastModifiedBy>Dr.Ajay Agarwal</cp:lastModifiedBy>
  <cp:revision>2</cp:revision>
  <dcterms:created xsi:type="dcterms:W3CDTF">2024-06-28T05:36:02Z</dcterms:created>
  <dcterms:modified xsi:type="dcterms:W3CDTF">2024-06-28T07:02:40Z</dcterms:modified>
</cp:coreProperties>
</file>