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48"/>
  </p:notesMasterIdLst>
  <p:sldIdLst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313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497" r:id="rId33"/>
    <p:sldId id="291" r:id="rId34"/>
    <p:sldId id="498" r:id="rId35"/>
    <p:sldId id="499" r:id="rId36"/>
    <p:sldId id="500" r:id="rId37"/>
    <p:sldId id="296" r:id="rId38"/>
    <p:sldId id="501" r:id="rId39"/>
    <p:sldId id="298" r:id="rId40"/>
    <p:sldId id="299" r:id="rId41"/>
    <p:sldId id="300" r:id="rId42"/>
    <p:sldId id="502" r:id="rId43"/>
    <p:sldId id="302" r:id="rId44"/>
    <p:sldId id="503" r:id="rId45"/>
    <p:sldId id="304" r:id="rId46"/>
    <p:sldId id="305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FF23C-497A-47B3-B201-271117526F53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12EFF63-D117-4A1E-9AFB-C14ADD68C19A}">
      <dgm:prSet phldrT="[Text]"/>
      <dgm:spPr/>
      <dgm:t>
        <a:bodyPr/>
        <a:lstStyle/>
        <a:p>
          <a:r>
            <a:rPr lang="en-IN" dirty="0"/>
            <a:t>State: SEPIO</a:t>
          </a:r>
        </a:p>
      </dgm:t>
    </dgm:pt>
    <dgm:pt modelId="{38B10269-C739-42EE-B8A2-A34E2897DB52}" type="parTrans" cxnId="{AB63DD32-EEE6-4AF6-9618-CC3ADB96601F}">
      <dgm:prSet/>
      <dgm:spPr/>
      <dgm:t>
        <a:bodyPr/>
        <a:lstStyle/>
        <a:p>
          <a:endParaRPr lang="en-IN"/>
        </a:p>
      </dgm:t>
    </dgm:pt>
    <dgm:pt modelId="{FF4569F2-C671-4BD1-9106-B16D4784A7EF}" type="sibTrans" cxnId="{AB63DD32-EEE6-4AF6-9618-CC3ADB96601F}">
      <dgm:prSet/>
      <dgm:spPr/>
      <dgm:t>
        <a:bodyPr/>
        <a:lstStyle/>
        <a:p>
          <a:endParaRPr lang="en-IN"/>
        </a:p>
      </dgm:t>
    </dgm:pt>
    <dgm:pt modelId="{8A0D0282-5996-4EC2-91FC-850E5C8D40A7}">
      <dgm:prSet phldrT="[Text]"/>
      <dgm:spPr/>
      <dgm:t>
        <a:bodyPr/>
        <a:lstStyle/>
        <a:p>
          <a:r>
            <a:rPr lang="en-IN" dirty="0"/>
            <a:t>Sub-Centre: ANM</a:t>
          </a:r>
        </a:p>
      </dgm:t>
    </dgm:pt>
    <dgm:pt modelId="{72323BCF-6240-40E6-9348-B7E0759247DE}" type="parTrans" cxnId="{69B73674-5AD0-42E7-8105-E8002E3FED86}">
      <dgm:prSet/>
      <dgm:spPr/>
      <dgm:t>
        <a:bodyPr/>
        <a:lstStyle/>
        <a:p>
          <a:endParaRPr lang="en-IN"/>
        </a:p>
      </dgm:t>
    </dgm:pt>
    <dgm:pt modelId="{BE013F70-1A52-4A0C-99CD-AD42ABB3D580}" type="sibTrans" cxnId="{69B73674-5AD0-42E7-8105-E8002E3FED86}">
      <dgm:prSet/>
      <dgm:spPr/>
      <dgm:t>
        <a:bodyPr/>
        <a:lstStyle/>
        <a:p>
          <a:endParaRPr lang="en-IN"/>
        </a:p>
      </dgm:t>
    </dgm:pt>
    <dgm:pt modelId="{3C00885C-CB75-4470-8D1D-AF91AFB449B8}">
      <dgm:prSet phldrT="[Text]"/>
      <dgm:spPr/>
      <dgm:t>
        <a:bodyPr/>
        <a:lstStyle/>
        <a:p>
          <a:r>
            <a:rPr lang="en-IN" dirty="0"/>
            <a:t>Village: ASHA/ AWW/PRI</a:t>
          </a:r>
        </a:p>
      </dgm:t>
    </dgm:pt>
    <dgm:pt modelId="{5067BE17-A9EE-4CA6-8565-505E4C6AB1ED}" type="parTrans" cxnId="{CC49431B-0FE6-4980-8D1C-845A1E167FA9}">
      <dgm:prSet/>
      <dgm:spPr/>
      <dgm:t>
        <a:bodyPr/>
        <a:lstStyle/>
        <a:p>
          <a:endParaRPr lang="en-IN"/>
        </a:p>
      </dgm:t>
    </dgm:pt>
    <dgm:pt modelId="{669B270F-B002-4850-B1B0-3BF853BD8F14}" type="sibTrans" cxnId="{CC49431B-0FE6-4980-8D1C-845A1E167FA9}">
      <dgm:prSet/>
      <dgm:spPr/>
      <dgm:t>
        <a:bodyPr/>
        <a:lstStyle/>
        <a:p>
          <a:endParaRPr lang="en-IN"/>
        </a:p>
      </dgm:t>
    </dgm:pt>
    <dgm:pt modelId="{D682CBC8-1776-4412-8029-FAD21971F922}">
      <dgm:prSet phldrT="[Text]"/>
      <dgm:spPr/>
      <dgm:t>
        <a:bodyPr/>
        <a:lstStyle/>
        <a:p>
          <a:r>
            <a:rPr lang="en-IN" dirty="0"/>
            <a:t>District: DIO</a:t>
          </a:r>
        </a:p>
      </dgm:t>
    </dgm:pt>
    <dgm:pt modelId="{F14C53B5-E71A-4C9B-91CC-4A9C580996E0}" type="parTrans" cxnId="{2C69EC0E-915D-475B-BB1A-6B1889377718}">
      <dgm:prSet/>
      <dgm:spPr/>
      <dgm:t>
        <a:bodyPr/>
        <a:lstStyle/>
        <a:p>
          <a:endParaRPr lang="en-IN"/>
        </a:p>
      </dgm:t>
    </dgm:pt>
    <dgm:pt modelId="{A371B191-D659-43EF-B5B1-E5AC6F641BFD}" type="sibTrans" cxnId="{2C69EC0E-915D-475B-BB1A-6B1889377718}">
      <dgm:prSet/>
      <dgm:spPr/>
      <dgm:t>
        <a:bodyPr/>
        <a:lstStyle/>
        <a:p>
          <a:endParaRPr lang="en-IN"/>
        </a:p>
      </dgm:t>
    </dgm:pt>
    <dgm:pt modelId="{8C09A3D3-B5BE-4150-B8D0-B85897827720}">
      <dgm:prSet phldrT="[Text]"/>
      <dgm:spPr/>
      <dgm:t>
        <a:bodyPr/>
        <a:lstStyle/>
        <a:p>
          <a:r>
            <a:rPr lang="en-IN" dirty="0"/>
            <a:t>Block: MOIC</a:t>
          </a:r>
        </a:p>
      </dgm:t>
    </dgm:pt>
    <dgm:pt modelId="{A8B3C8EA-8F4A-455F-820D-B7E4D093C01F}" type="parTrans" cxnId="{E51F85AB-6D68-4839-AFA5-E60A38985B61}">
      <dgm:prSet/>
      <dgm:spPr/>
      <dgm:t>
        <a:bodyPr/>
        <a:lstStyle/>
        <a:p>
          <a:endParaRPr lang="en-IN"/>
        </a:p>
      </dgm:t>
    </dgm:pt>
    <dgm:pt modelId="{DEF05E0E-BE9C-448E-9445-DD29670302C3}" type="sibTrans" cxnId="{E51F85AB-6D68-4839-AFA5-E60A38985B61}">
      <dgm:prSet/>
      <dgm:spPr/>
      <dgm:t>
        <a:bodyPr/>
        <a:lstStyle/>
        <a:p>
          <a:endParaRPr lang="en-IN"/>
        </a:p>
      </dgm:t>
    </dgm:pt>
    <dgm:pt modelId="{B66E01C6-20A9-43E3-8062-5E8156A6E653}">
      <dgm:prSet phldrT="[Text]"/>
      <dgm:spPr/>
      <dgm:t>
        <a:bodyPr/>
        <a:lstStyle/>
        <a:p>
          <a:r>
            <a:rPr lang="en-IN" dirty="0"/>
            <a:t>PHC: Medical Officer</a:t>
          </a:r>
        </a:p>
      </dgm:t>
    </dgm:pt>
    <dgm:pt modelId="{B489BED3-C835-426A-B033-338FCA1CCB38}" type="parTrans" cxnId="{671A5AB8-79C8-4369-80C7-938F5DC4AB79}">
      <dgm:prSet/>
      <dgm:spPr/>
      <dgm:t>
        <a:bodyPr/>
        <a:lstStyle/>
        <a:p>
          <a:endParaRPr lang="en-IN"/>
        </a:p>
      </dgm:t>
    </dgm:pt>
    <dgm:pt modelId="{74909EC8-18B0-40C7-99B9-D96F90B146BE}" type="sibTrans" cxnId="{671A5AB8-79C8-4369-80C7-938F5DC4AB79}">
      <dgm:prSet/>
      <dgm:spPr/>
      <dgm:t>
        <a:bodyPr/>
        <a:lstStyle/>
        <a:p>
          <a:endParaRPr lang="en-IN"/>
        </a:p>
      </dgm:t>
    </dgm:pt>
    <dgm:pt modelId="{CE51D6AA-9B31-4DA7-8A44-4DD1D44B44BB}" type="pres">
      <dgm:prSet presAssocID="{DB4FF23C-497A-47B3-B201-271117526F53}" presName="compositeShape" presStyleCnt="0">
        <dgm:presLayoutVars>
          <dgm:dir/>
          <dgm:resizeHandles/>
        </dgm:presLayoutVars>
      </dgm:prSet>
      <dgm:spPr/>
    </dgm:pt>
    <dgm:pt modelId="{73D84DAA-1570-4BB5-8298-B9774499C34A}" type="pres">
      <dgm:prSet presAssocID="{DB4FF23C-497A-47B3-B201-271117526F53}" presName="pyramid" presStyleLbl="node1" presStyleIdx="0" presStyleCnt="1" custScaleY="78125" custLinFactNeighborX="-312" custLinFactNeighborY="-1563"/>
      <dgm:spPr/>
    </dgm:pt>
    <dgm:pt modelId="{F6109277-21CD-419B-87C2-DEC7A559D2C8}" type="pres">
      <dgm:prSet presAssocID="{DB4FF23C-497A-47B3-B201-271117526F53}" presName="theList" presStyleCnt="0"/>
      <dgm:spPr/>
    </dgm:pt>
    <dgm:pt modelId="{E7845A60-AB44-4FB2-8E11-E02AED10D38A}" type="pres">
      <dgm:prSet presAssocID="{012EFF63-D117-4A1E-9AFB-C14ADD68C19A}" presName="aNode" presStyleLbl="fgAcc1" presStyleIdx="0" presStyleCnt="6">
        <dgm:presLayoutVars>
          <dgm:bulletEnabled val="1"/>
        </dgm:presLayoutVars>
      </dgm:prSet>
      <dgm:spPr/>
    </dgm:pt>
    <dgm:pt modelId="{02821E28-0E1D-4406-8FF7-A08F05FB199F}" type="pres">
      <dgm:prSet presAssocID="{012EFF63-D117-4A1E-9AFB-C14ADD68C19A}" presName="aSpace" presStyleCnt="0"/>
      <dgm:spPr/>
    </dgm:pt>
    <dgm:pt modelId="{399949D2-A2B9-4C62-B5BD-9BAFA4067B63}" type="pres">
      <dgm:prSet presAssocID="{D682CBC8-1776-4412-8029-FAD21971F922}" presName="aNode" presStyleLbl="fgAcc1" presStyleIdx="1" presStyleCnt="6" custLinFactY="1725" custLinFactNeighborY="100000">
        <dgm:presLayoutVars>
          <dgm:bulletEnabled val="1"/>
        </dgm:presLayoutVars>
      </dgm:prSet>
      <dgm:spPr/>
    </dgm:pt>
    <dgm:pt modelId="{D2F9E13D-3F8A-4935-8CFC-104DEBCB098A}" type="pres">
      <dgm:prSet presAssocID="{D682CBC8-1776-4412-8029-FAD21971F922}" presName="aSpace" presStyleCnt="0"/>
      <dgm:spPr/>
    </dgm:pt>
    <dgm:pt modelId="{DF0B4DF2-470D-4C06-991F-0191A1CFEA1C}" type="pres">
      <dgm:prSet presAssocID="{8C09A3D3-B5BE-4150-B8D0-B85897827720}" presName="aNode" presStyleLbl="fgAcc1" presStyleIdx="2" presStyleCnt="6" custLinFactY="17727" custLinFactNeighborY="100000">
        <dgm:presLayoutVars>
          <dgm:bulletEnabled val="1"/>
        </dgm:presLayoutVars>
      </dgm:prSet>
      <dgm:spPr/>
    </dgm:pt>
    <dgm:pt modelId="{8079AA6D-F745-4BC9-B6DB-2A5273C2E649}" type="pres">
      <dgm:prSet presAssocID="{8C09A3D3-B5BE-4150-B8D0-B85897827720}" presName="aSpace" presStyleCnt="0"/>
      <dgm:spPr/>
    </dgm:pt>
    <dgm:pt modelId="{D16C23B7-CB15-413E-963C-2ADB5D5F76B6}" type="pres">
      <dgm:prSet presAssocID="{B66E01C6-20A9-43E3-8062-5E8156A6E653}" presName="aNode" presStyleLbl="fgAcc1" presStyleIdx="3" presStyleCnt="6" custLinFactY="35507" custLinFactNeighborY="100000">
        <dgm:presLayoutVars>
          <dgm:bulletEnabled val="1"/>
        </dgm:presLayoutVars>
      </dgm:prSet>
      <dgm:spPr/>
    </dgm:pt>
    <dgm:pt modelId="{013AF06A-9E11-4715-BAB7-A1BDF4F5725B}" type="pres">
      <dgm:prSet presAssocID="{B66E01C6-20A9-43E3-8062-5E8156A6E653}" presName="aSpace" presStyleCnt="0"/>
      <dgm:spPr/>
    </dgm:pt>
    <dgm:pt modelId="{95D899DB-B18D-464F-8E2B-6E080E568E00}" type="pres">
      <dgm:prSet presAssocID="{8A0D0282-5996-4EC2-91FC-850E5C8D40A7}" presName="aNode" presStyleLbl="fgAcc1" presStyleIdx="4" presStyleCnt="6" custLinFactY="51509" custLinFactNeighborY="100000">
        <dgm:presLayoutVars>
          <dgm:bulletEnabled val="1"/>
        </dgm:presLayoutVars>
      </dgm:prSet>
      <dgm:spPr/>
    </dgm:pt>
    <dgm:pt modelId="{158F960F-0391-4B6A-8836-AA1E89F36371}" type="pres">
      <dgm:prSet presAssocID="{8A0D0282-5996-4EC2-91FC-850E5C8D40A7}" presName="aSpace" presStyleCnt="0"/>
      <dgm:spPr/>
    </dgm:pt>
    <dgm:pt modelId="{78B75C4F-B897-44CE-982F-73EC8371A95B}" type="pres">
      <dgm:prSet presAssocID="{3C00885C-CB75-4470-8D1D-AF91AFB449B8}" presName="aNode" presStyleLbl="fgAcc1" presStyleIdx="5" presStyleCnt="6" custLinFactY="86720" custLinFactNeighborY="100000">
        <dgm:presLayoutVars>
          <dgm:bulletEnabled val="1"/>
        </dgm:presLayoutVars>
      </dgm:prSet>
      <dgm:spPr/>
    </dgm:pt>
    <dgm:pt modelId="{BC7D82B8-7BEA-41C3-B26A-1EE4F80F3CB5}" type="pres">
      <dgm:prSet presAssocID="{3C00885C-CB75-4470-8D1D-AF91AFB449B8}" presName="aSpace" presStyleCnt="0"/>
      <dgm:spPr/>
    </dgm:pt>
  </dgm:ptLst>
  <dgm:cxnLst>
    <dgm:cxn modelId="{2C69EC0E-915D-475B-BB1A-6B1889377718}" srcId="{DB4FF23C-497A-47B3-B201-271117526F53}" destId="{D682CBC8-1776-4412-8029-FAD21971F922}" srcOrd="1" destOrd="0" parTransId="{F14C53B5-E71A-4C9B-91CC-4A9C580996E0}" sibTransId="{A371B191-D659-43EF-B5B1-E5AC6F641BFD}"/>
    <dgm:cxn modelId="{CC49431B-0FE6-4980-8D1C-845A1E167FA9}" srcId="{DB4FF23C-497A-47B3-B201-271117526F53}" destId="{3C00885C-CB75-4470-8D1D-AF91AFB449B8}" srcOrd="5" destOrd="0" parTransId="{5067BE17-A9EE-4CA6-8565-505E4C6AB1ED}" sibTransId="{669B270F-B002-4850-B1B0-3BF853BD8F14}"/>
    <dgm:cxn modelId="{13542429-FAD7-4396-AFDB-10C9CE7D6925}" type="presOf" srcId="{8A0D0282-5996-4EC2-91FC-850E5C8D40A7}" destId="{95D899DB-B18D-464F-8E2B-6E080E568E00}" srcOrd="0" destOrd="0" presId="urn:microsoft.com/office/officeart/2005/8/layout/pyramid2"/>
    <dgm:cxn modelId="{AB63DD32-EEE6-4AF6-9618-CC3ADB96601F}" srcId="{DB4FF23C-497A-47B3-B201-271117526F53}" destId="{012EFF63-D117-4A1E-9AFB-C14ADD68C19A}" srcOrd="0" destOrd="0" parTransId="{38B10269-C739-42EE-B8A2-A34E2897DB52}" sibTransId="{FF4569F2-C671-4BD1-9106-B16D4784A7EF}"/>
    <dgm:cxn modelId="{CEA07334-542E-44EB-B77D-3AA015D36FD6}" type="presOf" srcId="{D682CBC8-1776-4412-8029-FAD21971F922}" destId="{399949D2-A2B9-4C62-B5BD-9BAFA4067B63}" srcOrd="0" destOrd="0" presId="urn:microsoft.com/office/officeart/2005/8/layout/pyramid2"/>
    <dgm:cxn modelId="{DD2E1963-7E42-48CA-B0CF-B5B7DC17ACEA}" type="presOf" srcId="{B66E01C6-20A9-43E3-8062-5E8156A6E653}" destId="{D16C23B7-CB15-413E-963C-2ADB5D5F76B6}" srcOrd="0" destOrd="0" presId="urn:microsoft.com/office/officeart/2005/8/layout/pyramid2"/>
    <dgm:cxn modelId="{F39D3769-B60C-4747-B6C9-ECC7B3AE0C25}" type="presOf" srcId="{012EFF63-D117-4A1E-9AFB-C14ADD68C19A}" destId="{E7845A60-AB44-4FB2-8E11-E02AED10D38A}" srcOrd="0" destOrd="0" presId="urn:microsoft.com/office/officeart/2005/8/layout/pyramid2"/>
    <dgm:cxn modelId="{97C2966D-1F1D-44C5-B72D-F0CD7939FE7A}" type="presOf" srcId="{DB4FF23C-497A-47B3-B201-271117526F53}" destId="{CE51D6AA-9B31-4DA7-8A44-4DD1D44B44BB}" srcOrd="0" destOrd="0" presId="urn:microsoft.com/office/officeart/2005/8/layout/pyramid2"/>
    <dgm:cxn modelId="{69B73674-5AD0-42E7-8105-E8002E3FED86}" srcId="{DB4FF23C-497A-47B3-B201-271117526F53}" destId="{8A0D0282-5996-4EC2-91FC-850E5C8D40A7}" srcOrd="4" destOrd="0" parTransId="{72323BCF-6240-40E6-9348-B7E0759247DE}" sibTransId="{BE013F70-1A52-4A0C-99CD-AD42ABB3D580}"/>
    <dgm:cxn modelId="{6CF96677-CA41-4AF2-8A58-0B431EAEAF93}" type="presOf" srcId="{8C09A3D3-B5BE-4150-B8D0-B85897827720}" destId="{DF0B4DF2-470D-4C06-991F-0191A1CFEA1C}" srcOrd="0" destOrd="0" presId="urn:microsoft.com/office/officeart/2005/8/layout/pyramid2"/>
    <dgm:cxn modelId="{694BA6A0-0652-4BDA-8881-209552B3CC05}" type="presOf" srcId="{3C00885C-CB75-4470-8D1D-AF91AFB449B8}" destId="{78B75C4F-B897-44CE-982F-73EC8371A95B}" srcOrd="0" destOrd="0" presId="urn:microsoft.com/office/officeart/2005/8/layout/pyramid2"/>
    <dgm:cxn modelId="{E51F85AB-6D68-4839-AFA5-E60A38985B61}" srcId="{DB4FF23C-497A-47B3-B201-271117526F53}" destId="{8C09A3D3-B5BE-4150-B8D0-B85897827720}" srcOrd="2" destOrd="0" parTransId="{A8B3C8EA-8F4A-455F-820D-B7E4D093C01F}" sibTransId="{DEF05E0E-BE9C-448E-9445-DD29670302C3}"/>
    <dgm:cxn modelId="{671A5AB8-79C8-4369-80C7-938F5DC4AB79}" srcId="{DB4FF23C-497A-47B3-B201-271117526F53}" destId="{B66E01C6-20A9-43E3-8062-5E8156A6E653}" srcOrd="3" destOrd="0" parTransId="{B489BED3-C835-426A-B033-338FCA1CCB38}" sibTransId="{74909EC8-18B0-40C7-99B9-D96F90B146BE}"/>
    <dgm:cxn modelId="{F8C7E200-8C84-4349-9DEE-C27230BD73C1}" type="presParOf" srcId="{CE51D6AA-9B31-4DA7-8A44-4DD1D44B44BB}" destId="{73D84DAA-1570-4BB5-8298-B9774499C34A}" srcOrd="0" destOrd="0" presId="urn:microsoft.com/office/officeart/2005/8/layout/pyramid2"/>
    <dgm:cxn modelId="{BBDF9B5B-0F26-4DA5-BF64-3BB264B74FD1}" type="presParOf" srcId="{CE51D6AA-9B31-4DA7-8A44-4DD1D44B44BB}" destId="{F6109277-21CD-419B-87C2-DEC7A559D2C8}" srcOrd="1" destOrd="0" presId="urn:microsoft.com/office/officeart/2005/8/layout/pyramid2"/>
    <dgm:cxn modelId="{23FD169A-A94F-4353-88F7-25D1B733B0A8}" type="presParOf" srcId="{F6109277-21CD-419B-87C2-DEC7A559D2C8}" destId="{E7845A60-AB44-4FB2-8E11-E02AED10D38A}" srcOrd="0" destOrd="0" presId="urn:microsoft.com/office/officeart/2005/8/layout/pyramid2"/>
    <dgm:cxn modelId="{1B1D7EE6-83E0-48CB-8951-FE0B76C0D016}" type="presParOf" srcId="{F6109277-21CD-419B-87C2-DEC7A559D2C8}" destId="{02821E28-0E1D-4406-8FF7-A08F05FB199F}" srcOrd="1" destOrd="0" presId="urn:microsoft.com/office/officeart/2005/8/layout/pyramid2"/>
    <dgm:cxn modelId="{74604B18-5E08-4F40-9BDA-DAB67836D4FC}" type="presParOf" srcId="{F6109277-21CD-419B-87C2-DEC7A559D2C8}" destId="{399949D2-A2B9-4C62-B5BD-9BAFA4067B63}" srcOrd="2" destOrd="0" presId="urn:microsoft.com/office/officeart/2005/8/layout/pyramid2"/>
    <dgm:cxn modelId="{49D19D61-4BA2-42F3-A83E-90951144E22D}" type="presParOf" srcId="{F6109277-21CD-419B-87C2-DEC7A559D2C8}" destId="{D2F9E13D-3F8A-4935-8CFC-104DEBCB098A}" srcOrd="3" destOrd="0" presId="urn:microsoft.com/office/officeart/2005/8/layout/pyramid2"/>
    <dgm:cxn modelId="{AFD9C837-E016-4C33-BA8D-96C41EC7EC10}" type="presParOf" srcId="{F6109277-21CD-419B-87C2-DEC7A559D2C8}" destId="{DF0B4DF2-470D-4C06-991F-0191A1CFEA1C}" srcOrd="4" destOrd="0" presId="urn:microsoft.com/office/officeart/2005/8/layout/pyramid2"/>
    <dgm:cxn modelId="{4AE166D7-DA20-41A7-86C0-B71F79F51C11}" type="presParOf" srcId="{F6109277-21CD-419B-87C2-DEC7A559D2C8}" destId="{8079AA6D-F745-4BC9-B6DB-2A5273C2E649}" srcOrd="5" destOrd="0" presId="urn:microsoft.com/office/officeart/2005/8/layout/pyramid2"/>
    <dgm:cxn modelId="{DA527963-DCBA-45A4-B9A1-E32D18691BB6}" type="presParOf" srcId="{F6109277-21CD-419B-87C2-DEC7A559D2C8}" destId="{D16C23B7-CB15-413E-963C-2ADB5D5F76B6}" srcOrd="6" destOrd="0" presId="urn:microsoft.com/office/officeart/2005/8/layout/pyramid2"/>
    <dgm:cxn modelId="{06D6540A-364D-40FE-A01D-226FA691DCEB}" type="presParOf" srcId="{F6109277-21CD-419B-87C2-DEC7A559D2C8}" destId="{013AF06A-9E11-4715-BAB7-A1BDF4F5725B}" srcOrd="7" destOrd="0" presId="urn:microsoft.com/office/officeart/2005/8/layout/pyramid2"/>
    <dgm:cxn modelId="{C2FDE476-920F-48EB-8898-63B97C30894A}" type="presParOf" srcId="{F6109277-21CD-419B-87C2-DEC7A559D2C8}" destId="{95D899DB-B18D-464F-8E2B-6E080E568E00}" srcOrd="8" destOrd="0" presId="urn:microsoft.com/office/officeart/2005/8/layout/pyramid2"/>
    <dgm:cxn modelId="{EB862E65-F452-43CB-8C6D-5B2B7BCC9EC4}" type="presParOf" srcId="{F6109277-21CD-419B-87C2-DEC7A559D2C8}" destId="{158F960F-0391-4B6A-8836-AA1E89F36371}" srcOrd="9" destOrd="0" presId="urn:microsoft.com/office/officeart/2005/8/layout/pyramid2"/>
    <dgm:cxn modelId="{0CFDB1AE-B1A1-4085-AA83-19ABC1B8E45F}" type="presParOf" srcId="{F6109277-21CD-419B-87C2-DEC7A559D2C8}" destId="{78B75C4F-B897-44CE-982F-73EC8371A95B}" srcOrd="10" destOrd="0" presId="urn:microsoft.com/office/officeart/2005/8/layout/pyramid2"/>
    <dgm:cxn modelId="{0B44E8E4-3A8D-46D4-BE49-09E12CB02ADC}" type="presParOf" srcId="{F6109277-21CD-419B-87C2-DEC7A559D2C8}" destId="{BC7D82B8-7BEA-41C3-B26A-1EE4F80F3CB5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84DAA-1570-4BB5-8298-B9774499C34A}">
      <dsp:nvSpPr>
        <dsp:cNvPr id="0" name=""/>
        <dsp:cNvSpPr/>
      </dsp:nvSpPr>
      <dsp:spPr>
        <a:xfrm>
          <a:off x="1295424" y="457175"/>
          <a:ext cx="4876800" cy="3810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45A60-AB44-4FB2-8E11-E02AED10D38A}">
      <dsp:nvSpPr>
        <dsp:cNvPr id="0" name=""/>
        <dsp:cNvSpPr/>
      </dsp:nvSpPr>
      <dsp:spPr>
        <a:xfrm>
          <a:off x="3749039" y="490299"/>
          <a:ext cx="3169920" cy="57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State: SEPIO</a:t>
          </a:r>
        </a:p>
      </dsp:txBody>
      <dsp:txXfrm>
        <a:off x="3777216" y="518476"/>
        <a:ext cx="3113566" cy="520861"/>
      </dsp:txXfrm>
    </dsp:sp>
    <dsp:sp modelId="{399949D2-A2B9-4C62-B5BD-9BAFA4067B63}">
      <dsp:nvSpPr>
        <dsp:cNvPr id="0" name=""/>
        <dsp:cNvSpPr/>
      </dsp:nvSpPr>
      <dsp:spPr>
        <a:xfrm>
          <a:off x="3749039" y="1221775"/>
          <a:ext cx="3169920" cy="57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District: DIO</a:t>
          </a:r>
        </a:p>
      </dsp:txBody>
      <dsp:txXfrm>
        <a:off x="3777216" y="1249952"/>
        <a:ext cx="3113566" cy="520861"/>
      </dsp:txXfrm>
    </dsp:sp>
    <dsp:sp modelId="{DF0B4DF2-470D-4C06-991F-0191A1CFEA1C}">
      <dsp:nvSpPr>
        <dsp:cNvPr id="0" name=""/>
        <dsp:cNvSpPr/>
      </dsp:nvSpPr>
      <dsp:spPr>
        <a:xfrm>
          <a:off x="3749039" y="1963507"/>
          <a:ext cx="3169920" cy="57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Block: MOIC</a:t>
          </a:r>
        </a:p>
      </dsp:txBody>
      <dsp:txXfrm>
        <a:off x="3777216" y="1991684"/>
        <a:ext cx="3113566" cy="520861"/>
      </dsp:txXfrm>
    </dsp:sp>
    <dsp:sp modelId="{D16C23B7-CB15-413E-963C-2ADB5D5F76B6}">
      <dsp:nvSpPr>
        <dsp:cNvPr id="0" name=""/>
        <dsp:cNvSpPr/>
      </dsp:nvSpPr>
      <dsp:spPr>
        <a:xfrm>
          <a:off x="3749039" y="2715503"/>
          <a:ext cx="3169920" cy="57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PHC: Medical Officer</a:t>
          </a:r>
        </a:p>
      </dsp:txBody>
      <dsp:txXfrm>
        <a:off x="3777216" y="2743680"/>
        <a:ext cx="3113566" cy="520861"/>
      </dsp:txXfrm>
    </dsp:sp>
    <dsp:sp modelId="{95D899DB-B18D-464F-8E2B-6E080E568E00}">
      <dsp:nvSpPr>
        <dsp:cNvPr id="0" name=""/>
        <dsp:cNvSpPr/>
      </dsp:nvSpPr>
      <dsp:spPr>
        <a:xfrm>
          <a:off x="3749039" y="3457236"/>
          <a:ext cx="3169920" cy="57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Sub-Centre: ANM</a:t>
          </a:r>
        </a:p>
      </dsp:txBody>
      <dsp:txXfrm>
        <a:off x="3777216" y="3485413"/>
        <a:ext cx="3113566" cy="520861"/>
      </dsp:txXfrm>
    </dsp:sp>
    <dsp:sp modelId="{78B75C4F-B897-44CE-982F-73EC8371A95B}">
      <dsp:nvSpPr>
        <dsp:cNvPr id="0" name=""/>
        <dsp:cNvSpPr/>
      </dsp:nvSpPr>
      <dsp:spPr>
        <a:xfrm>
          <a:off x="3749039" y="4299585"/>
          <a:ext cx="3169920" cy="5772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Village: ASHA/ AWW/PRI</a:t>
          </a:r>
        </a:p>
      </dsp:txBody>
      <dsp:txXfrm>
        <a:off x="3777216" y="4327762"/>
        <a:ext cx="3113566" cy="520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15BED-AEBB-43ED-B85D-150D827C3536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D00F0-03A6-4E80-9A56-4519886E6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8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/>
              <a:t>Key elements for SIAs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6011AC-C1A9-46B8-9F01-A9CC2F5BA03F}" type="datetime1">
              <a:rPr lang="en-US" altLang="en-US" sz="1200"/>
              <a:pPr eaLnBrk="1" hangingPunct="1"/>
              <a:t>4/25/2024</a:t>
            </a:fld>
            <a:endParaRPr lang="en-US" altLang="en-US" sz="1200"/>
          </a:p>
        </p:txBody>
      </p:sp>
      <p:sp>
        <p:nvSpPr>
          <p:cNvPr id="2560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601F3D-43F6-4D6A-A165-048D1F8FBB18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56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692150"/>
            <a:ext cx="6146800" cy="3457575"/>
          </a:xfrm>
          <a:ln/>
        </p:spPr>
      </p:sp>
      <p:sp>
        <p:nvSpPr>
          <p:cNvPr id="256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41" y="4381735"/>
            <a:ext cx="5140325" cy="4150204"/>
          </a:xfrm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7277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75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64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table of who will bring what including ICDS – network</a:t>
            </a:r>
            <a:r>
              <a:rPr lang="en-US" baseline="0" dirty="0"/>
              <a:t> and beneficiaries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64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D00F0-03A6-4E80-9A56-4519886E6F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75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11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11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11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692150"/>
            <a:ext cx="61468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8DA4C-968B-4E44-B5FE-198A0DA2549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1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F8A40-30D0-48BD-9AC2-909843319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5249A-8325-4B95-9820-A3CFB431F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3835F-D68F-454C-87F1-ED2F95B6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1AA21-9E6C-4007-BC04-0DDE267F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11BDF-0D82-4300-AEC8-925D349B3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5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151E-4F70-4018-8A5D-A24D2EEF4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F0136-C21C-4F1F-B8EC-9C635B516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F4AE7-8864-41D7-85D7-2D1AE8F9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1C3A-AF01-4DC7-B707-495113F1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B45FE-30D6-45C9-9CCD-3A40AE4C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0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DDD5-DBA0-46B6-83D8-9CA3B3ABE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7C693-60F2-41B8-8AC9-590828976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0482A-967D-453D-8E7A-2109FDE11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1EDB5-CCF1-4F67-8565-6E9CE1622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C6566-EE3A-4B27-9828-DA981E96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9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51D7F-1887-40B0-B4D0-7E653A24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B1A37-2590-4FB3-A3AC-142017D48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7A1F3-8FDA-4A15-AA65-4D4FCEC18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AF622-04E9-4601-9B77-A9519EAB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40D65E-411B-4192-85CA-822E5C5C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5F8CB6-1630-4069-AAED-93E80949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0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E498E-B819-47B0-8C5F-E3DE51B4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928EB-D666-4362-AD62-0DC5CD509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C4159-77D5-45FC-86CB-D74F61629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7E933A-D556-4606-A6BA-0E0D06E95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BD6711-667F-4E9F-91C0-395FD8FB37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40573E-638E-4300-A109-4614DEDDA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D562EB-B0E9-406F-A3FB-0600AE05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FB80D5-F902-49CB-8073-BB3824CE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1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BAEA8-675E-42FA-ADD9-6C992BD7B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8E127B-0351-4023-87DE-618DC4795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B2DB57-C9F2-43A9-8E3D-0FE422938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2D5AA-1FB2-42C6-9C93-15A0BCADA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7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585481-680C-451C-B989-973E1DECD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8B5E77-80EA-4654-997A-F94B6807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B392B-F341-4917-B8A3-FD178E6DD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77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C93A5-FAB1-4729-8FC3-2B1085780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5781E-B216-49D0-AD86-E325E839E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328B5-0621-4E67-A498-4A4267D4B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C12E4-53FD-41A7-A413-90269C8F2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18903-FFE2-45AA-BA29-5EACEAC6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DD20D-9522-4D60-8F44-FBA73F9B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45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3CF38-70AE-4D0A-AB4D-48EEC4C86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3C9B68-5B0A-4188-B04A-E0F0BE3DC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E5329-43A4-4739-86E1-50C5927A5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7D6B4-7716-46EE-9C23-F462FE940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DFCB58-09D8-406A-B9BE-6CF0E0D5F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B9F31-7199-4738-A8D5-99E2A64B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9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7D21-E7C4-4A88-ABC0-372D802C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05A0-F1AA-4F7C-83F1-0D8AA4AD1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F6C82-A697-43B9-8C59-1DE20BDA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EE7AD-4949-4C20-BD33-955194AA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6ADD8-A05E-41BE-88EC-A0EC41DF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49904C-F394-45DC-8F17-A2F57679E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25312-C283-4ECB-B03D-1A4D478F1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B8553-EC1B-46E9-8C3F-0F775274E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3548E-7ABA-49AE-9DF6-5DDBB2BD5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97802-D6F8-4B2E-A2FF-19FE8C79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9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82D3D4-2418-4C07-B487-FA38A91F3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C3248-7060-4DEB-8E04-593DDF351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EBE09-8F0C-491D-9952-F69626B7D2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E000F-7BFA-47F7-A59B-99CE987B575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C1C0D-3F55-4FA8-A5EC-3F7AF8353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9C754-9914-4C41-903C-C1B7BA625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617AB-B58E-44D4-904B-86D7D3DB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6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983" y="3287943"/>
            <a:ext cx="11229654" cy="132458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IN" b="1" dirty="0">
                <a:latin typeface="Arial" pitchFamily="34" charset="0"/>
                <a:cs typeface="Arial" pitchFamily="34" charset="0"/>
              </a:rPr>
              <a:t>Developing RI micro-plans; </a:t>
            </a:r>
            <a:br>
              <a:rPr lang="en-IN" b="1" dirty="0">
                <a:latin typeface="Arial" pitchFamily="34" charset="0"/>
                <a:cs typeface="Arial" pitchFamily="34" charset="0"/>
              </a:rPr>
            </a:br>
            <a:r>
              <a:rPr lang="en-IN" sz="3200" b="1" dirty="0">
                <a:latin typeface="Arial" pitchFamily="34" charset="0"/>
                <a:cs typeface="Arial" pitchFamily="34" charset="0"/>
              </a:rPr>
              <a:t>step wise approach….. </a:t>
            </a:r>
            <a:endParaRPr lang="en-IN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3353" y="2302348"/>
            <a:ext cx="7814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State Workshop on Routine Immunization Microplanning and Strengthening - Uttar Pradesh –Nov’2023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74281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40" y="990601"/>
            <a:ext cx="10777810" cy="5592761"/>
          </a:xfrm>
        </p:spPr>
        <p:txBody>
          <a:bodyPr/>
          <a:lstStyle/>
          <a:p>
            <a:pPr marL="0" indent="0" algn="just">
              <a:buNone/>
            </a:pPr>
            <a:r>
              <a:rPr lang="en-US" sz="4000" dirty="0"/>
              <a:t>A microplan is defined as an integrated set of components prepared to support a particular health care subsystem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354094" y="3166608"/>
            <a:ext cx="56323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WITH WHAT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BDCE92-E462-FDCE-BCEF-586309BB07AD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64958"/>
            <a:ext cx="8686800" cy="7354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 spc="-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Microplan..??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22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724" y="1202076"/>
            <a:ext cx="10983074" cy="5198724"/>
          </a:xfrm>
        </p:spPr>
        <p:txBody>
          <a:bodyPr>
            <a:normAutofit/>
          </a:bodyPr>
          <a:lstStyle/>
          <a:p>
            <a:r>
              <a:rPr lang="en-US" dirty="0"/>
              <a:t>Micro planning is the basis for the ensured delivery of routine immunization services to a community. </a:t>
            </a:r>
          </a:p>
          <a:p>
            <a:endParaRPr lang="en-US" dirty="0"/>
          </a:p>
          <a:p>
            <a:r>
              <a:rPr lang="en-US" dirty="0"/>
              <a:t>Availability of updated and complete micro-plans at a planning unit (</a:t>
            </a:r>
            <a:r>
              <a:rPr lang="en-US" b="1" u="sng" dirty="0"/>
              <a:t>urban/rural</a:t>
            </a:r>
            <a:r>
              <a:rPr lang="en-US" dirty="0"/>
              <a:t>) demonstrates preparedness of the unit and directly affects the quality of services provided through it. </a:t>
            </a:r>
          </a:p>
          <a:p>
            <a:endParaRPr lang="en-US" dirty="0"/>
          </a:p>
          <a:p>
            <a:r>
              <a:rPr lang="en-US" dirty="0"/>
              <a:t>Micro-plans are prepared for a one-year period but reviewed at least every 6 months.</a:t>
            </a:r>
          </a:p>
          <a:p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DD697A4-F184-3CE8-82BD-FF16ACE3355C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64958"/>
            <a:ext cx="8686800" cy="7354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 spc="-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RI Microplans..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211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A5EDC-3F91-4449-B858-8810BDE2A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51" y="894945"/>
            <a:ext cx="11394259" cy="5688417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No </a:t>
            </a: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micro-plan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available, 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sessions </a:t>
            </a: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conducted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unplanned</a:t>
            </a:r>
            <a:endParaRPr lang="en-US" sz="2400" dirty="0"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Micro-plans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prepared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by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ANMs/ FLWs not </a:t>
            </a:r>
            <a:r>
              <a:rPr lang="en-US" sz="2400" spc="-1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reviewed</a:t>
            </a:r>
            <a:endParaRPr lang="en-US" sz="2400" dirty="0"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spc="-1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Lack of clear area demarcation (Peri-urban, Urban wards and between ANMs)</a:t>
            </a:r>
            <a:endParaRPr lang="en-US" sz="2400" dirty="0"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V</a:t>
            </a:r>
            <a:r>
              <a:rPr lang="en-US" sz="2400" spc="-1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acant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SC/ HWC or Urban ANM areas not </a:t>
            </a:r>
            <a:r>
              <a:rPr lang="en-US" sz="24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considered </a:t>
            </a:r>
            <a:endParaRPr lang="en-US" sz="2400" dirty="0"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Migratory population or HRA information </a:t>
            </a:r>
            <a:r>
              <a:rPr lang="en-US" sz="24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not</a:t>
            </a:r>
            <a:r>
              <a:rPr lang="en-US" sz="24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updated </a:t>
            </a:r>
            <a:endParaRPr lang="en-US" sz="24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Not</a:t>
            </a:r>
            <a:r>
              <a:rPr lang="en-US" sz="2400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aware </a:t>
            </a:r>
            <a:r>
              <a:rPr lang="en-US" sz="24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about</a:t>
            </a:r>
            <a:r>
              <a:rPr lang="en-US" sz="24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methods</a:t>
            </a:r>
            <a:r>
              <a:rPr lang="en-US" sz="2400" spc="-1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for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estimation</a:t>
            </a:r>
            <a:r>
              <a:rPr lang="en-US" sz="24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of</a:t>
            </a:r>
            <a:r>
              <a:rPr lang="en-US" sz="24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due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beneficiaries</a:t>
            </a:r>
            <a:endParaRPr lang="en-US" sz="24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Updated micro-plan</a:t>
            </a:r>
            <a:r>
              <a:rPr lang="en-US" sz="24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in </a:t>
            </a:r>
            <a:r>
              <a:rPr lang="en-US" sz="24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computer / health center but </a:t>
            </a:r>
            <a:r>
              <a:rPr lang="en-US" sz="24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older version is used </a:t>
            </a:r>
            <a:endParaRPr lang="en-US" sz="24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Supervision plan not available or poorly followed 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Less or no availability of vaccinator (ANM vacancy)</a:t>
            </a: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No availability of ASHA, Link workers especially Urban, HRAs, developing areas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Wingdings" panose="05000000000000000000" pitchFamily="2" charset="2"/>
              <a:buChar char="§"/>
              <a:tabLst>
                <a:tab pos="771525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Suitable &amp; accessible session site not available in urban area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6FEB4-F993-4618-81F7-2B71C215B364}"/>
              </a:ext>
            </a:extLst>
          </p:cNvPr>
          <p:cNvSpPr txBox="1"/>
          <p:nvPr/>
        </p:nvSpPr>
        <p:spPr>
          <a:xfrm>
            <a:off x="3009900" y="6115857"/>
            <a:ext cx="6172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This list is expandable……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40D3958-3DE5-975C-F0AA-C7E2E6B7832E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64958"/>
            <a:ext cx="8686800" cy="70352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 spc="-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RI Microplans - Issues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714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71ED8-6970-4B87-9A78-9815D3FA6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4" y="1031132"/>
            <a:ext cx="10865797" cy="4922196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Palatino Linotype" panose="02040502050505030304" pitchFamily="18" charset="0"/>
              <a:buChar char="•"/>
              <a:tabLst>
                <a:tab pos="771525" algn="l"/>
              </a:tabLst>
            </a:pP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Define 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catchment area 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and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population </a:t>
            </a:r>
            <a:r>
              <a:rPr lang="en-US" sz="28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covered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by 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each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SC / urban ANM Area</a:t>
            </a:r>
            <a:endParaRPr lang="en-US" sz="28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180"/>
              </a:spcBef>
              <a:buClr>
                <a:srgbClr val="231F20"/>
              </a:buClr>
              <a:buSzPts val="1200"/>
              <a:buFont typeface="Palatino Linotype" panose="02040502050505030304" pitchFamily="18" charset="0"/>
              <a:buChar char="•"/>
              <a:tabLst>
                <a:tab pos="771525" algn="l"/>
              </a:tabLst>
            </a:pPr>
            <a:r>
              <a:rPr lang="en-US" sz="2800" spc="-1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Prevents</a:t>
            </a:r>
            <a:r>
              <a:rPr lang="en-US" sz="2800" spc="-1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le</a:t>
            </a:r>
            <a:r>
              <a:rPr lang="en-US" sz="2800" spc="-1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ft </a:t>
            </a:r>
            <a:r>
              <a:rPr lang="en-US" sz="2800" dirty="0">
                <a:solidFill>
                  <a:srgbClr val="231F20"/>
                </a:solidFill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outs</a:t>
            </a:r>
            <a:endParaRPr lang="en-US" sz="2800" dirty="0"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18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Palatino Linotype" panose="02040502050505030304" pitchFamily="18" charset="0"/>
              <a:buChar char="•"/>
              <a:tabLst>
                <a:tab pos="771525" algn="l"/>
              </a:tabLst>
            </a:pP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Prevents/reduces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dropouts</a:t>
            </a:r>
            <a:endParaRPr lang="en-US" sz="28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18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Palatino Linotype" panose="02040502050505030304" pitchFamily="18" charset="0"/>
              <a:buChar char="•"/>
              <a:tabLst>
                <a:tab pos="771525" algn="l"/>
              </a:tabLst>
            </a:pP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Identifies HRAs (</a:t>
            </a:r>
            <a:r>
              <a:rPr lang="en-US" sz="2800" dirty="0" err="1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eg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: </a:t>
            </a:r>
            <a:r>
              <a:rPr lang="en-US" sz="2800" spc="-3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N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omadic, Brick kiln, Riverine, Slums, Unauthorized settle 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populations)</a:t>
            </a:r>
            <a:endParaRPr lang="en-US" sz="28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18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Palatino Linotype" panose="02040502050505030304" pitchFamily="18" charset="0"/>
              <a:buChar char="•"/>
              <a:tabLst>
                <a:tab pos="771525" algn="l"/>
              </a:tabLst>
            </a:pP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Increases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the RI </a:t>
            </a:r>
            <a:r>
              <a:rPr lang="en-US" sz="28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coverage</a:t>
            </a:r>
            <a:endParaRPr lang="en-US" sz="28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180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Palatino Linotype" panose="02040502050505030304" pitchFamily="18" charset="0"/>
              <a:buChar char="•"/>
              <a:tabLst>
                <a:tab pos="771525" algn="l"/>
              </a:tabLst>
            </a:pP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Strengthens</a:t>
            </a:r>
            <a:r>
              <a:rPr lang="en-US" sz="28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capacity for 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use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data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1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for</a:t>
            </a:r>
            <a:r>
              <a:rPr lang="en-US" sz="2800" spc="-5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action</a:t>
            </a:r>
            <a:endParaRPr lang="en-US" sz="28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4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E6B55D4-35BA-BA5C-7ADB-0A61816096B1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64957"/>
            <a:ext cx="8686800" cy="7354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spc="-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Improving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RI </a:t>
            </a:r>
            <a:r>
              <a:rPr lang="en-US" sz="3600" b="1" spc="-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micro-plan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spc="-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helps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spc="-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117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2063" y="1232898"/>
            <a:ext cx="11352944" cy="536445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The RI microplan is a holistic concept</a:t>
            </a:r>
          </a:p>
          <a:p>
            <a:r>
              <a:rPr lang="en-US" sz="2800" dirty="0"/>
              <a:t>Must address all aspects </a:t>
            </a:r>
          </a:p>
          <a:p>
            <a:pPr lvl="1"/>
            <a:r>
              <a:rPr lang="en-US" sz="2400" dirty="0"/>
              <a:t>Enumeration</a:t>
            </a:r>
          </a:p>
          <a:p>
            <a:pPr lvl="1"/>
            <a:r>
              <a:rPr lang="en-US" sz="2400" dirty="0"/>
              <a:t>Infrastructure</a:t>
            </a:r>
          </a:p>
          <a:p>
            <a:pPr lvl="1"/>
            <a:r>
              <a:rPr lang="en-US" sz="2400" dirty="0"/>
              <a:t>Manpower</a:t>
            </a:r>
          </a:p>
          <a:p>
            <a:pPr lvl="1"/>
            <a:r>
              <a:rPr lang="en-US" sz="2400" dirty="0"/>
              <a:t>Mobilization &amp; Communication </a:t>
            </a:r>
          </a:p>
          <a:p>
            <a:pPr lvl="1"/>
            <a:r>
              <a:rPr lang="en-US" sz="2400" dirty="0"/>
              <a:t>Monitoring </a:t>
            </a:r>
          </a:p>
          <a:p>
            <a:pPr lvl="1"/>
            <a:r>
              <a:rPr lang="en-US" sz="2400" dirty="0"/>
              <a:t>Distribution 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Levels – Sub Centre / Block / District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920C70E-2D7C-3B5D-29C2-EC01EE0D37FA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55228"/>
            <a:ext cx="8686800" cy="7354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dirty="0">
                <a:solidFill>
                  <a:schemeClr val="bg1"/>
                </a:solidFill>
              </a:rPr>
              <a:t>RI Microplan Component </a:t>
            </a:r>
          </a:p>
        </p:txBody>
      </p:sp>
    </p:spTree>
    <p:extLst>
      <p:ext uri="{BB962C8B-B14F-4D97-AF65-F5344CB8AC3E}">
        <p14:creationId xmlns:p14="http://schemas.microsoft.com/office/powerpoint/2010/main" val="128331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55228"/>
            <a:ext cx="8686800" cy="735458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</a:rPr>
              <a:t>Microplanning: basic principles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544530" y="927075"/>
            <a:ext cx="11206484" cy="5185025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en-US" sz="2000" dirty="0"/>
              <a:t>Review </a:t>
            </a:r>
            <a:r>
              <a:rPr lang="en-US" altLang="en-US" sz="2000" dirty="0">
                <a:solidFill>
                  <a:srgbClr val="FF0000"/>
                </a:solidFill>
              </a:rPr>
              <a:t>and revise,</a:t>
            </a:r>
            <a:r>
              <a:rPr lang="en-US" altLang="en-US" sz="2000" dirty="0"/>
              <a:t> existing  micro plans; </a:t>
            </a:r>
            <a:r>
              <a:rPr lang="en-US" altLang="en-US" sz="2000" b="1" u="sng" dirty="0"/>
              <a:t>ensure all components are included 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>
                <a:cs typeface="Tahoma" pitchFamily="34" charset="0"/>
              </a:rPr>
              <a:t>Analyze  the currently available microplans </a:t>
            </a:r>
            <a:r>
              <a:rPr lang="en-US" altLang="en-US" sz="2000" b="1" i="1" u="sng" dirty="0">
                <a:cs typeface="Tahoma" pitchFamily="34" charset="0"/>
              </a:rPr>
              <a:t>along with </a:t>
            </a:r>
          </a:p>
          <a:p>
            <a:pPr lvl="1">
              <a:lnSpc>
                <a:spcPct val="150000"/>
              </a:lnSpc>
            </a:pPr>
            <a:r>
              <a:rPr lang="en-US" altLang="en-US" sz="1800" b="1" i="1" dirty="0">
                <a:cs typeface="Tahoma" pitchFamily="34" charset="0"/>
              </a:rPr>
              <a:t>Basic data</a:t>
            </a:r>
            <a:r>
              <a:rPr lang="en-US" altLang="en-US" sz="1800" i="1" dirty="0">
                <a:cs typeface="Tahoma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altLang="en-US" sz="1800" b="1" i="1" dirty="0">
                <a:cs typeface="Tahoma" pitchFamily="34" charset="0"/>
              </a:rPr>
              <a:t>Coverage data </a:t>
            </a:r>
          </a:p>
          <a:p>
            <a:pPr lvl="1">
              <a:lnSpc>
                <a:spcPct val="150000"/>
              </a:lnSpc>
            </a:pPr>
            <a:r>
              <a:rPr lang="en-US" altLang="en-US" sz="1800" b="1" i="1" dirty="0">
                <a:cs typeface="Tahoma" pitchFamily="34" charset="0"/>
              </a:rPr>
              <a:t>Monitoring data </a:t>
            </a:r>
            <a:endParaRPr lang="en-US" altLang="en-US" sz="2000" b="1" i="1" u="sng" dirty="0">
              <a:cs typeface="Tahoma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/>
              <a:t>ANM with inputs from ASHA, AWWs, link worker mobilizer, PRI are responsible for developing RI microplans for their </a:t>
            </a:r>
            <a:r>
              <a:rPr lang="en-US" altLang="en-US" sz="2000" b="1" i="1" dirty="0"/>
              <a:t>sub center areas </a:t>
            </a:r>
            <a:endParaRPr lang="en-US" altLang="en-US" sz="2000" dirty="0"/>
          </a:p>
          <a:p>
            <a:pPr>
              <a:lnSpc>
                <a:spcPct val="150000"/>
              </a:lnSpc>
            </a:pPr>
            <a:r>
              <a:rPr lang="en-US" altLang="en-US" sz="2000" dirty="0"/>
              <a:t>Block Medical Officer/MOIC should review and refine microplans with support of  key assistants: IO, ICC, LHV,  supervisors, BCPM, BPM </a:t>
            </a:r>
            <a:r>
              <a:rPr lang="en-US" altLang="en-US" sz="2000" dirty="0" err="1"/>
              <a:t>etc</a:t>
            </a:r>
            <a:endParaRPr lang="en-US" altLang="en-US" sz="2000" dirty="0"/>
          </a:p>
          <a:p>
            <a:pPr eaLnBrk="1" hangingPunct="1">
              <a:lnSpc>
                <a:spcPct val="150000"/>
              </a:lnSpc>
            </a:pPr>
            <a:r>
              <a:rPr lang="en-US" altLang="en-US" sz="2000" dirty="0"/>
              <a:t>DIO &amp; other Distt Nodal Officers to visit high priority blocks/PHCs/areas to review RI Microplans </a:t>
            </a:r>
            <a:endParaRPr lang="en-US" altLang="en-US" sz="2000" b="1" i="1" u="sng" dirty="0"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048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A2B82B7-1324-C357-103B-66F22EB315D5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55228"/>
            <a:ext cx="8686800" cy="7354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Bottom-up planning approach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544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/>
          <p:cNvSpPr/>
          <p:nvPr/>
        </p:nvSpPr>
        <p:spPr>
          <a:xfrm>
            <a:off x="5985164" y="3435422"/>
            <a:ext cx="5326682" cy="3227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4320">
              <a:spcBef>
                <a:spcPts val="600"/>
              </a:spcBef>
            </a:pPr>
            <a:r>
              <a:rPr lang="en-US" sz="2000" b="1" u="sng" dirty="0">
                <a:solidFill>
                  <a:schemeClr val="tx1"/>
                </a:solidFill>
              </a:rPr>
              <a:t>Sub Centre Microplan</a:t>
            </a:r>
            <a:endParaRPr lang="en-US" sz="2000" b="1" dirty="0">
              <a:solidFill>
                <a:schemeClr val="tx1"/>
              </a:solidFill>
            </a:endParaRP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Rural: name list of all villages, tola, </a:t>
            </a:r>
            <a:r>
              <a:rPr lang="en-US" sz="1700" dirty="0" err="1">
                <a:solidFill>
                  <a:schemeClr val="tx1"/>
                </a:solidFill>
              </a:rPr>
              <a:t>majra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Urban: all wards/sub wards/</a:t>
            </a:r>
            <a:r>
              <a:rPr lang="en-US" sz="1700" dirty="0" err="1">
                <a:solidFill>
                  <a:schemeClr val="tx1"/>
                </a:solidFill>
              </a:rPr>
              <a:t>mohalla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ASHA/AWW/Mobilizer for the area with clear area demarcations</a:t>
            </a: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Estimation of beneficiaries on the basis of head count and updated due list</a:t>
            </a: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Map of sub center area</a:t>
            </a: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Communications and social mobilization plan</a:t>
            </a:r>
          </a:p>
          <a:p>
            <a:pPr marL="285750" indent="-285750" defTabSz="27432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ANM </a:t>
            </a:r>
            <a:r>
              <a:rPr lang="en-US" sz="1600" dirty="0" err="1">
                <a:solidFill>
                  <a:schemeClr val="tx1"/>
                </a:solidFill>
              </a:rPr>
              <a:t>workplan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943599" y="685800"/>
            <a:ext cx="5368247" cy="266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u="sng" dirty="0">
                <a:solidFill>
                  <a:schemeClr val="tx1"/>
                </a:solidFill>
              </a:rPr>
              <a:t>PHC/CHC Microplan</a:t>
            </a:r>
            <a:endParaRPr lang="en-US" sz="19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Map of Primary Health Centre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Compiled sub center plans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Alternate Vaccine Delivery Plan and route chart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Supervision and cold chain contingency 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Waste disposal 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IEC and social mobilization 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Training plan and budget preparation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7" name="Title 4"/>
          <p:cNvSpPr>
            <a:spLocks noGrp="1"/>
          </p:cNvSpPr>
          <p:nvPr>
            <p:ph type="title"/>
          </p:nvPr>
        </p:nvSpPr>
        <p:spPr>
          <a:xfrm>
            <a:off x="972767" y="39116"/>
            <a:ext cx="10339080" cy="619125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Immunization Microplan - Components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58510" y="804446"/>
            <a:ext cx="3880291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PHC Plan – Medical Officer</a:t>
            </a:r>
            <a:endParaRPr lang="en-GB" sz="1600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1834710" y="6324600"/>
            <a:ext cx="3880291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Sub Centre Plan – Health Worker</a:t>
            </a:r>
            <a:endParaRPr lang="en-GB" sz="1600" b="1" dirty="0"/>
          </a:p>
        </p:txBody>
      </p:sp>
      <p:grpSp>
        <p:nvGrpSpPr>
          <p:cNvPr id="82" name="Group 81"/>
          <p:cNvGrpSpPr/>
          <p:nvPr/>
        </p:nvGrpSpPr>
        <p:grpSpPr>
          <a:xfrm>
            <a:off x="2203891" y="1371600"/>
            <a:ext cx="3429000" cy="2438400"/>
            <a:chOff x="762000" y="3606878"/>
            <a:chExt cx="2812200" cy="2260522"/>
          </a:xfrm>
        </p:grpSpPr>
        <p:pic>
          <p:nvPicPr>
            <p:cNvPr id="77" name="Picture 6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62000" y="3606878"/>
              <a:ext cx="2812200" cy="2260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Rectangle 77"/>
            <p:cNvSpPr/>
            <p:nvPr/>
          </p:nvSpPr>
          <p:spPr>
            <a:xfrm rot="1078682">
              <a:off x="1558788" y="3685083"/>
              <a:ext cx="1516794" cy="4616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PHC</a:t>
              </a:r>
              <a:endParaRPr lang="en-GB" sz="2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9400" y="5341640"/>
            <a:ext cx="900000" cy="90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0000" y="5333628"/>
            <a:ext cx="900000" cy="90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00600" y="5333628"/>
            <a:ext cx="900000" cy="90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91200" y="5341640"/>
            <a:ext cx="900000" cy="90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2369400" y="3656856"/>
            <a:ext cx="1226400" cy="17526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29" idx="0"/>
          </p:cNvCxnSpPr>
          <p:nvPr/>
        </p:nvCxnSpPr>
        <p:spPr>
          <a:xfrm flipV="1">
            <a:off x="3360000" y="3656856"/>
            <a:ext cx="235800" cy="167677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30" idx="0"/>
          </p:cNvCxnSpPr>
          <p:nvPr/>
        </p:nvCxnSpPr>
        <p:spPr>
          <a:xfrm flipH="1" flipV="1">
            <a:off x="3595800" y="3656856"/>
            <a:ext cx="754800" cy="167677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31" idx="0"/>
          </p:cNvCxnSpPr>
          <p:nvPr/>
        </p:nvCxnSpPr>
        <p:spPr>
          <a:xfrm flipH="1" flipV="1">
            <a:off x="3595800" y="3656856"/>
            <a:ext cx="1745400" cy="168478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98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6" grpId="0" animBg="1"/>
      <p:bldP spid="38" grpId="0"/>
      <p:bldP spid="1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/>
          <p:cNvSpPr/>
          <p:nvPr/>
        </p:nvSpPr>
        <p:spPr>
          <a:xfrm>
            <a:off x="6248400" y="3670087"/>
            <a:ext cx="4343400" cy="30355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u="sng" dirty="0">
                <a:solidFill>
                  <a:schemeClr val="tx1"/>
                </a:solidFill>
              </a:rPr>
              <a:t>District</a:t>
            </a:r>
            <a:endParaRPr lang="en-US" sz="18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Map of district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Compiled microplans from blocks &amp; urban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Plan for DTFIs &amp; supervision plan of district officials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Distribution and maintenance of vaccines, cold chain and logistics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District-specific activities for intensification of RI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IEC and social mobilization plan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Training plan and budget preparation 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6172200" y="1066800"/>
            <a:ext cx="441960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u="sng" dirty="0">
                <a:solidFill>
                  <a:schemeClr val="tx1"/>
                </a:solidFill>
              </a:rPr>
              <a:t>State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Compiled district plans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</a:rPr>
              <a:t>State-specific activities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Plan for State task force for immunization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Training of DIOs, MOs, Cold Chain Mechanics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IEC, media sensitization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Supervision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Cold chain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91000" y="6477000"/>
            <a:ext cx="1752600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District Plan – DIO</a:t>
            </a:r>
            <a:endParaRPr lang="en-GB" sz="1600" b="1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690" y="762000"/>
            <a:ext cx="3942910" cy="30480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1295401" y="1524000"/>
            <a:ext cx="1600199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State Plan</a:t>
            </a:r>
            <a:endParaRPr lang="en-GB" sz="1600" b="1" dirty="0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4282" y="4290004"/>
            <a:ext cx="1556118" cy="1043997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922" y="4711701"/>
            <a:ext cx="942479" cy="1720318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020" y="5334000"/>
            <a:ext cx="1584780" cy="1447801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1" y="3962401"/>
            <a:ext cx="1228775" cy="1883631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V="1">
            <a:off x="2770206" y="3810001"/>
            <a:ext cx="1039795" cy="60364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3290102" y="3810001"/>
            <a:ext cx="519898" cy="157739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3810000" y="3810000"/>
            <a:ext cx="223834" cy="105539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810000" y="3810001"/>
            <a:ext cx="914400" cy="90170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1157591" y="58571"/>
            <a:ext cx="9727660" cy="619125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Immunization Microplan - Components</a:t>
            </a:r>
          </a:p>
        </p:txBody>
      </p:sp>
    </p:spTree>
    <p:extLst>
      <p:ext uri="{BB962C8B-B14F-4D97-AF65-F5344CB8AC3E}">
        <p14:creationId xmlns:p14="http://schemas.microsoft.com/office/powerpoint/2010/main" val="1392898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1403" y="58372"/>
            <a:ext cx="10165405" cy="685800"/>
          </a:xfrm>
          <a:solidFill>
            <a:schemeClr val="accent6">
              <a:lumMod val="75000"/>
            </a:schemeClr>
          </a:solidFill>
        </p:spPr>
        <p:txBody>
          <a:bodyPr vert="horz" anchor="ctr">
            <a:noAutofit/>
          </a:bodyPr>
          <a:lstStyle/>
          <a:p>
            <a:r>
              <a:rPr lang="en-US" altLang="en-US" sz="3200" b="1" dirty="0">
                <a:solidFill>
                  <a:schemeClr val="bg1"/>
                </a:solidFill>
              </a:rPr>
              <a:t>Actions to be followed for RI micro planning at block/PHC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8409" y="799703"/>
            <a:ext cx="9815208" cy="587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153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23477" y="1239431"/>
            <a:ext cx="8784957" cy="5573945"/>
            <a:chOff x="0" y="0"/>
            <a:chExt cx="5648110" cy="3572928"/>
          </a:xfrm>
        </p:grpSpPr>
        <p:sp>
          <p:nvSpPr>
            <p:cNvPr id="5" name="Rounded Rectangle 4"/>
            <p:cNvSpPr/>
            <p:nvPr/>
          </p:nvSpPr>
          <p:spPr>
            <a:xfrm>
              <a:off x="1" y="0"/>
              <a:ext cx="1152525" cy="67137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BLOCK/PHC Review of RIMP </a:t>
              </a:r>
              <a:r>
                <a:rPr lang="en-US" sz="1400" b="1" i="1" dirty="0">
                  <a:solidFill>
                    <a:srgbClr val="FF0000"/>
                  </a:solidFill>
                  <a:effectLst/>
                  <a:ea typeface="SimSun"/>
                  <a:cs typeface="Arial"/>
                </a:rPr>
                <a:t>Step 1</a:t>
              </a:r>
              <a:endParaRPr lang="en-US" sz="1400" dirty="0">
                <a:solidFill>
                  <a:srgbClr val="FF0000"/>
                </a:solidFill>
                <a:effectLst/>
                <a:ea typeface="SimSun"/>
                <a:cs typeface="Arial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38325" y="19049"/>
              <a:ext cx="1076325" cy="89690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600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Sub-</a:t>
              </a:r>
              <a:r>
                <a:rPr lang="en-US" sz="1600" dirty="0" err="1">
                  <a:solidFill>
                    <a:schemeClr val="tx1"/>
                  </a:solidFill>
                  <a:effectLst/>
                  <a:ea typeface="SimSun"/>
                  <a:cs typeface="Arial"/>
                </a:rPr>
                <a:t>centre</a:t>
              </a:r>
              <a:r>
                <a:rPr lang="en-US" sz="1600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 / PHC  meeting </a:t>
              </a:r>
            </a:p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i="1" dirty="0">
                  <a:solidFill>
                    <a:srgbClr val="FF0000"/>
                  </a:solidFill>
                  <a:effectLst/>
                  <a:ea typeface="SimSun"/>
                  <a:cs typeface="Arial"/>
                </a:rPr>
                <a:t>Step 2</a:t>
              </a:r>
              <a:endParaRPr lang="en-US" sz="1600" dirty="0">
                <a:solidFill>
                  <a:srgbClr val="FF0000"/>
                </a:solidFill>
                <a:effectLst/>
                <a:ea typeface="SimSun"/>
                <a:cs typeface="Arial"/>
              </a:endParaRPr>
            </a:p>
          </p:txBody>
        </p:sp>
        <p:sp>
          <p:nvSpPr>
            <p:cNvPr id="7" name="Diamond 6"/>
            <p:cNvSpPr/>
            <p:nvPr/>
          </p:nvSpPr>
          <p:spPr>
            <a:xfrm>
              <a:off x="3264157" y="1634313"/>
              <a:ext cx="2378792" cy="604682"/>
            </a:xfrm>
            <a:prstGeom prst="diamond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ea typeface="SimSun"/>
                  <a:cs typeface="Arial"/>
                </a:rPr>
                <a:t>Head counting in area - </a:t>
              </a:r>
              <a:r>
                <a:rPr lang="en-US" sz="1600" b="1" dirty="0">
                  <a:solidFill>
                    <a:srgbClr val="FF0000"/>
                  </a:solidFill>
                  <a:ea typeface="SimSun"/>
                  <a:cs typeface="Arial"/>
                </a:rPr>
                <a:t>Step 3</a:t>
              </a:r>
            </a:p>
          </p:txBody>
        </p:sp>
        <p:sp>
          <p:nvSpPr>
            <p:cNvPr id="9" name="Diamond 8"/>
            <p:cNvSpPr/>
            <p:nvPr/>
          </p:nvSpPr>
          <p:spPr>
            <a:xfrm>
              <a:off x="3214569" y="509145"/>
              <a:ext cx="2433541" cy="593345"/>
            </a:xfrm>
            <a:prstGeom prst="diamond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effectLst/>
                  <a:ea typeface="SimSun"/>
                  <a:cs typeface="Arial"/>
                </a:rPr>
                <a:t>Training of ASHA / AWW</a:t>
              </a:r>
              <a:r>
                <a:rPr lang="en-US" sz="1050" b="1" dirty="0">
                  <a:effectLst/>
                  <a:ea typeface="SimSun"/>
                  <a:cs typeface="Arial"/>
                </a:rPr>
                <a:t> </a:t>
              </a:r>
              <a:endParaRPr lang="en-US" sz="1200" b="1" dirty="0">
                <a:effectLst/>
                <a:ea typeface="SimSun"/>
                <a:cs typeface="Arial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354027" y="2926723"/>
              <a:ext cx="1512223" cy="5688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Sub-</a:t>
              </a:r>
              <a:r>
                <a:rPr lang="en-US" sz="1600" b="1" dirty="0" err="1">
                  <a:solidFill>
                    <a:schemeClr val="tx1"/>
                  </a:solidFill>
                  <a:effectLst/>
                  <a:ea typeface="SimSun"/>
                  <a:cs typeface="Arial"/>
                </a:rPr>
                <a:t>centre</a:t>
              </a:r>
              <a:r>
                <a:rPr lang="en-US" sz="1600" b="1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 meeting </a:t>
              </a:r>
            </a:p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i="1" dirty="0">
                  <a:solidFill>
                    <a:srgbClr val="FF0000"/>
                  </a:solidFill>
                  <a:effectLst/>
                  <a:ea typeface="SimSun"/>
                  <a:cs typeface="Arial"/>
                </a:rPr>
                <a:t>Step 4</a:t>
              </a:r>
              <a:endParaRPr lang="en-US" sz="1600" dirty="0">
                <a:solidFill>
                  <a:srgbClr val="FF0000"/>
                </a:solidFill>
                <a:effectLst/>
                <a:ea typeface="SimSun"/>
                <a:cs typeface="Arial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02371" y="2924175"/>
              <a:ext cx="1116829" cy="59055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b="1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BLOCK/PHC finalization of RIMP </a:t>
              </a:r>
              <a:r>
                <a:rPr lang="en-US" sz="1400" b="1" i="1" dirty="0">
                  <a:solidFill>
                    <a:srgbClr val="FF0000"/>
                  </a:solidFill>
                  <a:effectLst/>
                  <a:ea typeface="SimSun"/>
                  <a:cs typeface="Arial"/>
                </a:rPr>
                <a:t>Step 5</a:t>
              </a:r>
              <a:endParaRPr lang="en-US" sz="1400" dirty="0">
                <a:solidFill>
                  <a:srgbClr val="FF0000"/>
                </a:solidFill>
                <a:effectLst/>
                <a:ea typeface="SimSun"/>
                <a:cs typeface="Arial"/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1276350" y="285750"/>
              <a:ext cx="447675" cy="85725"/>
            </a:xfrm>
            <a:prstGeom prst="right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3" name="Right Arrow 12"/>
            <p:cNvSpPr/>
            <p:nvPr/>
          </p:nvSpPr>
          <p:spPr>
            <a:xfrm rot="1585760">
              <a:off x="3026729" y="408602"/>
              <a:ext cx="591738" cy="122363"/>
            </a:xfrm>
            <a:prstGeom prst="right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4298652" y="1348117"/>
              <a:ext cx="322165" cy="85725"/>
            </a:xfrm>
            <a:prstGeom prst="right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5" name="Right Arrow 14"/>
            <p:cNvSpPr/>
            <p:nvPr/>
          </p:nvSpPr>
          <p:spPr>
            <a:xfrm rot="8255374">
              <a:off x="3990500" y="2559657"/>
              <a:ext cx="595199" cy="101558"/>
            </a:xfrm>
            <a:prstGeom prst="right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" name="8-Point Star 17"/>
            <p:cNvSpPr/>
            <p:nvPr/>
          </p:nvSpPr>
          <p:spPr>
            <a:xfrm>
              <a:off x="1761100" y="2789296"/>
              <a:ext cx="1068122" cy="783632"/>
            </a:xfrm>
            <a:prstGeom prst="star8">
              <a:avLst/>
            </a:pr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SC RI microplan</a:t>
              </a:r>
            </a:p>
          </p:txBody>
        </p:sp>
        <p:sp>
          <p:nvSpPr>
            <p:cNvPr id="19" name="8-Point Star 18"/>
            <p:cNvSpPr/>
            <p:nvPr/>
          </p:nvSpPr>
          <p:spPr>
            <a:xfrm>
              <a:off x="0" y="1049460"/>
              <a:ext cx="1304925" cy="1274159"/>
            </a:xfrm>
            <a:prstGeom prst="star8">
              <a:avLst/>
            </a:pr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solidFill>
                    <a:schemeClr val="tx1"/>
                  </a:solidFill>
                  <a:effectLst/>
                  <a:ea typeface="SimSun"/>
                  <a:cs typeface="Arial"/>
                </a:rPr>
                <a:t>BLOCK/PHC RI microplan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 rot="16200000">
              <a:off x="447675" y="2590800"/>
              <a:ext cx="447675" cy="85725"/>
            </a:xfrm>
            <a:prstGeom prst="right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524001" y="73812"/>
            <a:ext cx="9108504" cy="7036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Steps in the process of developing RI microplans</a:t>
            </a:r>
          </a:p>
        </p:txBody>
      </p:sp>
      <p:sp>
        <p:nvSpPr>
          <p:cNvPr id="24" name="Right Arrow 23"/>
          <p:cNvSpPr/>
          <p:nvPr/>
        </p:nvSpPr>
        <p:spPr>
          <a:xfrm rot="10800000">
            <a:off x="6103540" y="6149695"/>
            <a:ext cx="658380" cy="112236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25" name="Right Arrow 24"/>
          <p:cNvSpPr/>
          <p:nvPr/>
        </p:nvSpPr>
        <p:spPr>
          <a:xfrm rot="10800000">
            <a:off x="3646610" y="6157859"/>
            <a:ext cx="658380" cy="112236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83593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510" y="68095"/>
            <a:ext cx="9299643" cy="719848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Action 1 a: RI microplan review meeting at PHC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827" y="914400"/>
            <a:ext cx="11451101" cy="5715000"/>
          </a:xfrm>
        </p:spPr>
        <p:txBody>
          <a:bodyPr>
            <a:noAutofit/>
          </a:bodyPr>
          <a:lstStyle/>
          <a:p>
            <a:r>
              <a:rPr lang="en-US" sz="2000" b="1" dirty="0"/>
              <a:t>Participants:  </a:t>
            </a:r>
            <a:r>
              <a:rPr lang="en-US" sz="2000" dirty="0"/>
              <a:t>MOI/c,</a:t>
            </a:r>
            <a:r>
              <a:rPr lang="en-US" sz="2000" b="1" dirty="0"/>
              <a:t> </a:t>
            </a:r>
            <a:r>
              <a:rPr lang="en-US" sz="2000" dirty="0"/>
              <a:t>PHC MOs, Health Supervisors, LHV, ANMs, key persons assisting MOIC (IO, ICC, ARO), BPM, BCPM, CDPO, ICDS supervisors etc.</a:t>
            </a:r>
          </a:p>
          <a:p>
            <a:pPr lvl="1"/>
            <a:r>
              <a:rPr lang="en-US" sz="2000" dirty="0"/>
              <a:t>Immunization partners where applicable</a:t>
            </a:r>
          </a:p>
          <a:p>
            <a:r>
              <a:rPr lang="en-US" sz="2000" b="1" dirty="0"/>
              <a:t>Objectives: </a:t>
            </a:r>
          </a:p>
          <a:p>
            <a:pPr lvl="1"/>
            <a:r>
              <a:rPr lang="en-US" sz="2400" dirty="0"/>
              <a:t>Ensure inclusion of all </a:t>
            </a:r>
          </a:p>
          <a:p>
            <a:pPr lvl="2"/>
            <a:r>
              <a:rPr lang="en-US" sz="2000" dirty="0"/>
              <a:t>Villages and their hamlets</a:t>
            </a:r>
          </a:p>
          <a:p>
            <a:pPr lvl="2"/>
            <a:r>
              <a:rPr lang="en-US" sz="2000" dirty="0"/>
              <a:t>Urban/</a:t>
            </a:r>
            <a:r>
              <a:rPr lang="en-US" sz="2000" dirty="0" err="1"/>
              <a:t>peri</a:t>
            </a:r>
            <a:r>
              <a:rPr lang="en-US" sz="2000" dirty="0"/>
              <a:t>-urban areas and their wards/sub wards/</a:t>
            </a:r>
            <a:r>
              <a:rPr lang="en-US" sz="2000" dirty="0" err="1"/>
              <a:t>mohalla</a:t>
            </a:r>
            <a:endParaRPr lang="en-US" sz="2000" dirty="0"/>
          </a:p>
          <a:p>
            <a:pPr lvl="2"/>
            <a:r>
              <a:rPr lang="en-US" sz="2000" b="1" i="1" dirty="0"/>
              <a:t>Migratory and non migratory high-risk settlements (slums, constructions sites, nomads, brick kilns </a:t>
            </a:r>
            <a:r>
              <a:rPr lang="en-US" sz="2000" b="1" i="1" dirty="0" err="1"/>
              <a:t>etc</a:t>
            </a:r>
            <a:r>
              <a:rPr lang="en-US" sz="2000" b="1" i="1" dirty="0"/>
              <a:t>) </a:t>
            </a:r>
          </a:p>
          <a:p>
            <a:pPr lvl="1"/>
            <a:r>
              <a:rPr lang="en-US" altLang="en-US" sz="2400" dirty="0"/>
              <a:t>Clear area demarcation for each sub center and ANM area</a:t>
            </a:r>
          </a:p>
          <a:p>
            <a:pPr lvl="1"/>
            <a:r>
              <a:rPr lang="en-US" altLang="en-US" sz="2400" dirty="0"/>
              <a:t>Develop plan for missed areas, vacant sub centers including plans for areas without ANMs</a:t>
            </a:r>
          </a:p>
          <a:p>
            <a:pPr lvl="1"/>
            <a:r>
              <a:rPr lang="en-US" altLang="en-US" sz="2400" dirty="0"/>
              <a:t>Training on how to conduct headcount and generate due list</a:t>
            </a:r>
          </a:p>
          <a:p>
            <a:pPr lvl="1"/>
            <a:r>
              <a:rPr lang="en-US" altLang="en-US" sz="2400" dirty="0"/>
              <a:t>Develop a communication plan &amp; to Prepare maps of areas</a:t>
            </a:r>
          </a:p>
          <a:p>
            <a:pPr marL="0" indent="0">
              <a:buNone/>
            </a:pP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7324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7863" y="47017"/>
            <a:ext cx="9533107" cy="624191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Action 1a - Data for RI microplan review at PHC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67023"/>
              </p:ext>
            </p:extLst>
          </p:nvPr>
        </p:nvGraphicFramePr>
        <p:xfrm>
          <a:off x="329090" y="813876"/>
          <a:ext cx="11240087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020"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b="1" dirty="0"/>
                        <a:t>Data required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N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496">
                <a:tc>
                  <a:txBody>
                    <a:bodyPr/>
                    <a:lstStyle/>
                    <a:p>
                      <a:r>
                        <a:rPr lang="en-IN" sz="2400" b="1"/>
                        <a:t>Geographic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/>
                        <a:t>List &amp; map of villages including hamlets /urban areas/wards </a:t>
                      </a:r>
                      <a:r>
                        <a:rPr lang="en-IN" altLang="en-US" sz="2400" dirty="0"/>
                        <a:t>(SC catchment)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0496">
                <a:tc>
                  <a:txBody>
                    <a:bodyPr/>
                    <a:lstStyle/>
                    <a:p>
                      <a:r>
                        <a:rPr lang="en-IN" sz="2400" b="1"/>
                        <a:t>Demographic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Total &amp; beneficiary population (Census/ revenue records, service records, Head counts), migrants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974">
                <a:tc>
                  <a:txBody>
                    <a:bodyPr/>
                    <a:lstStyle/>
                    <a:p>
                      <a:r>
                        <a:rPr lang="en-IN" sz="2400" b="1" dirty="0"/>
                        <a:t>Programmatic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Existing RI microplans,</a:t>
                      </a:r>
                      <a:r>
                        <a:rPr lang="en-US" altLang="en-US" sz="2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en-US" sz="2400" b="1" dirty="0">
                          <a:solidFill>
                            <a:srgbClr val="C00000"/>
                          </a:solidFill>
                        </a:rPr>
                        <a:t>Polio &amp; IMI microplans</a:t>
                      </a:r>
                      <a:r>
                        <a:rPr lang="en-US" altLang="en-US" sz="2400" dirty="0"/>
                        <a:t>, monitoring feedback, List</a:t>
                      </a:r>
                      <a:r>
                        <a:rPr lang="en-US" altLang="en-US" sz="2400" baseline="0" dirty="0"/>
                        <a:t> of HRAs &amp; Refusals / VAB / Vaccine hesitancy </a:t>
                      </a:r>
                    </a:p>
                    <a:p>
                      <a:r>
                        <a:rPr lang="en-IN" sz="2400" dirty="0"/>
                        <a:t>Missed areas</a:t>
                      </a:r>
                      <a:r>
                        <a:rPr lang="en-IN" sz="2400" baseline="0" dirty="0"/>
                        <a:t> &amp; </a:t>
                      </a:r>
                      <a:r>
                        <a:rPr lang="en-IN" sz="2400" dirty="0"/>
                        <a:t>children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020">
                <a:tc>
                  <a:txBody>
                    <a:bodyPr/>
                    <a:lstStyle/>
                    <a:p>
                      <a:r>
                        <a:rPr lang="en-IN" sz="2400" b="1"/>
                        <a:t>Administrative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Staff vacancy, ASHA/ Mobilisers, AWW/</a:t>
                      </a:r>
                      <a:r>
                        <a:rPr lang="en-IN" sz="2400" baseline="0" dirty="0"/>
                        <a:t> helper list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020">
                <a:tc>
                  <a:txBody>
                    <a:bodyPr/>
                    <a:lstStyle/>
                    <a:p>
                      <a:r>
                        <a:rPr lang="en-IN" sz="2400" b="1"/>
                        <a:t>Epidemiologic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VPD outbreaks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8974">
                <a:tc>
                  <a:txBody>
                    <a:bodyPr/>
                    <a:lstStyle/>
                    <a:p>
                      <a:r>
                        <a:rPr lang="en-IN" sz="2400" b="1" dirty="0"/>
                        <a:t>Social mapping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NGOs / CSOs, Practitioners, Community</a:t>
                      </a:r>
                      <a:r>
                        <a:rPr lang="en-IN" sz="2400" baseline="0" dirty="0"/>
                        <a:t> centres, schools</a:t>
                      </a:r>
                    </a:p>
                    <a:p>
                      <a:r>
                        <a:rPr lang="en-IN" sz="2400" dirty="0"/>
                        <a:t>Influencers, PRI, Possible session sites</a:t>
                      </a:r>
                    </a:p>
                    <a:p>
                      <a:r>
                        <a:rPr lang="en-IN" sz="2400" dirty="0"/>
                        <a:t>List of ICDS centres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028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895" y="893323"/>
            <a:ext cx="11352628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solidFill>
                  <a:srgbClr val="C00000"/>
                </a:solidFill>
              </a:rPr>
              <a:t>Match village and hamlet/urban area lists from all sources and review existing plans 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Share information on areas not covered/ poorly covered 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Ensure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All areas are included with clear demarcation for all sub centres &amp; ANMs </a:t>
            </a:r>
          </a:p>
          <a:p>
            <a:pPr lvl="1">
              <a:lnSpc>
                <a:spcPct val="150000"/>
              </a:lnSpc>
            </a:pPr>
            <a:r>
              <a:rPr lang="en-IN" sz="2400" i="1" dirty="0"/>
              <a:t>When 2 ANMs are posted in the same sub centre, their areas should be clearly demarcated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High risk status &amp; geographic, administrative, epidemiological &amp; other factors are taken into consideration </a:t>
            </a:r>
          </a:p>
          <a:p>
            <a:pPr>
              <a:lnSpc>
                <a:spcPct val="150000"/>
              </a:lnSpc>
            </a:pPr>
            <a:endParaRPr lang="en-IN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32FF8F-BBCD-DE14-DC8E-0769143B5604}"/>
              </a:ext>
            </a:extLst>
          </p:cNvPr>
          <p:cNvSpPr txBox="1">
            <a:spLocks/>
          </p:cNvSpPr>
          <p:nvPr/>
        </p:nvSpPr>
        <p:spPr>
          <a:xfrm>
            <a:off x="1147863" y="66476"/>
            <a:ext cx="9533107" cy="6241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Action 1 b: Inclusion of </a:t>
            </a:r>
            <a:r>
              <a:rPr lang="en-IN" sz="3200" b="1" u="sng">
                <a:solidFill>
                  <a:schemeClr val="lt1"/>
                </a:solidFill>
                <a:latin typeface="+mn-lt"/>
                <a:ea typeface="+mn-ea"/>
                <a:cs typeface="+mn-cs"/>
              </a:rPr>
              <a:t>ALL areas </a:t>
            </a:r>
            <a:r>
              <a:rPr lang="en-IN" sz="3200" b="1" u="sng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 RI microplan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542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744" y="1143000"/>
            <a:ext cx="10642059" cy="54864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b="1" dirty="0"/>
              <a:t>Form 1</a:t>
            </a:r>
            <a:r>
              <a:rPr lang="en-IN" dirty="0"/>
              <a:t>: Name list of Areas (village / Mohalla) &amp; estimation of 	beneficiaries format</a:t>
            </a:r>
          </a:p>
          <a:p>
            <a:pPr>
              <a:lnSpc>
                <a:spcPct val="150000"/>
              </a:lnSpc>
            </a:pPr>
            <a:r>
              <a:rPr lang="en-IN" dirty="0"/>
              <a:t>Record other considerations  for microplanning: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HRA including type of HRA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Terrain, accessibility, mobilization issues including presence of mobilizer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Distance from ILR / Cold Chain Point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1" dirty="0"/>
              <a:t>Form 2:</a:t>
            </a:r>
            <a:r>
              <a:rPr lang="en-IN" dirty="0"/>
              <a:t> </a:t>
            </a:r>
            <a:r>
              <a:rPr lang="en-IN" sz="2800" dirty="0"/>
              <a:t>Session planning information on ASHA,  AWW, Mobilizer in the area    </a:t>
            </a:r>
          </a:p>
          <a:p>
            <a:pPr lvl="1">
              <a:lnSpc>
                <a:spcPct val="150000"/>
              </a:lnSpc>
            </a:pPr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C3FE37-17CE-4A51-8DC4-05CA280A0D40}"/>
              </a:ext>
            </a:extLst>
          </p:cNvPr>
          <p:cNvSpPr txBox="1">
            <a:spLocks/>
          </p:cNvSpPr>
          <p:nvPr/>
        </p:nvSpPr>
        <p:spPr>
          <a:xfrm>
            <a:off x="1147863" y="56747"/>
            <a:ext cx="9679022" cy="6241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IN" sz="3200" b="1" dirty="0"/>
              <a:t>Action 1 c: </a:t>
            </a:r>
            <a:r>
              <a:rPr lang="en-IN" sz="3200" b="1"/>
              <a:t>Record </a:t>
            </a:r>
            <a:r>
              <a:rPr lang="en-IN" sz="3200" b="1" dirty="0"/>
              <a:t>sub centre </a:t>
            </a:r>
            <a:r>
              <a:rPr lang="en-IN" sz="3200" b="1"/>
              <a:t>wise </a:t>
            </a:r>
            <a:r>
              <a:rPr lang="en-IN" sz="3200" b="1" dirty="0"/>
              <a:t>information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4255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7A9883-0214-4310-AA51-9626DE852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82" y="877497"/>
            <a:ext cx="10818689" cy="571851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118681" y="38914"/>
            <a:ext cx="9669293" cy="6303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schemeClr val="bg1"/>
                </a:solidFill>
              </a:rPr>
              <a:t>Estimation of area wise beneficiaries and injection load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2040" y="508516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 err="1">
                <a:solidFill>
                  <a:srgbClr val="C00000"/>
                </a:solidFill>
              </a:rPr>
              <a:t>Faizpur</a:t>
            </a:r>
            <a:endParaRPr lang="en-IN" sz="18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0750" y="5104224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1150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7088" y="5083552"/>
            <a:ext cx="420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2312" y="5109142"/>
            <a:ext cx="39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65732" y="5114498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67827" y="51091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83661" y="5119416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84942" y="511310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30094" y="5123264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33988" y="5120808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47708" y="5104224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76889" y="5117998"/>
            <a:ext cx="14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err="1">
                <a:solidFill>
                  <a:srgbClr val="C00000"/>
                </a:solidFill>
              </a:rPr>
              <a:t>Guddu</a:t>
            </a:r>
            <a:r>
              <a:rPr lang="en-IN" sz="1400" dirty="0">
                <a:solidFill>
                  <a:srgbClr val="C00000"/>
                </a:solidFill>
              </a:rPr>
              <a:t> Pradhan Ji</a:t>
            </a:r>
          </a:p>
        </p:txBody>
      </p:sp>
    </p:spTree>
    <p:extLst>
      <p:ext uri="{BB962C8B-B14F-4D97-AF65-F5344CB8AC3E}">
        <p14:creationId xmlns:p14="http://schemas.microsoft.com/office/powerpoint/2010/main" val="254324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26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60892"/>
            <a:ext cx="10972800" cy="5029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800" dirty="0"/>
              <a:t>Record total population of each area based on: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Actual headcount (ideal)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Other data: Polio Microplan extrapolated Population, ASHA / AWW survey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Census 2011 population projections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Estimate targeted no of beneficiaries (pregnant women and infants) </a:t>
            </a:r>
            <a:r>
              <a:rPr lang="en-IN" sz="2800" dirty="0">
                <a:solidFill>
                  <a:srgbClr val="C00000"/>
                </a:solidFill>
              </a:rPr>
              <a:t>BASED ON ACTUAL HEAD COUNT by ASHA /AWW / Mobilisers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For pregnant women, </a:t>
            </a:r>
            <a:r>
              <a:rPr lang="en-IN" sz="2400" dirty="0">
                <a:solidFill>
                  <a:srgbClr val="000099"/>
                </a:solidFill>
              </a:rPr>
              <a:t>multiply the headcount by 2 to arrive at an estimate for 12 months</a:t>
            </a:r>
          </a:p>
          <a:p>
            <a:pPr marL="0" indent="0">
              <a:lnSpc>
                <a:spcPct val="150000"/>
              </a:lnSpc>
              <a:buNone/>
            </a:pPr>
            <a:endParaRPr lang="en-IN" sz="2800" dirty="0"/>
          </a:p>
          <a:p>
            <a:pPr>
              <a:lnSpc>
                <a:spcPct val="150000"/>
              </a:lnSpc>
            </a:pPr>
            <a:endParaRPr lang="en-IN" sz="2800" dirty="0"/>
          </a:p>
          <a:p>
            <a:pPr lvl="1">
              <a:lnSpc>
                <a:spcPct val="150000"/>
              </a:lnSpc>
            </a:pPr>
            <a:endParaRPr lang="en-IN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1F1FEB0-0F03-4629-A1E0-C95495A079D7}"/>
              </a:ext>
            </a:extLst>
          </p:cNvPr>
          <p:cNvSpPr txBox="1">
            <a:spLocks/>
          </p:cNvSpPr>
          <p:nvPr/>
        </p:nvSpPr>
        <p:spPr>
          <a:xfrm>
            <a:off x="1118681" y="58371"/>
            <a:ext cx="9669293" cy="6303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Action 1 c: Recording information on Format 1 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49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562" y="1103144"/>
            <a:ext cx="10489912" cy="559308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b="1" dirty="0">
                <a:solidFill>
                  <a:srgbClr val="C00000"/>
                </a:solidFill>
              </a:rPr>
              <a:t>Guidelines for planning RI sessions: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Outreach</a:t>
            </a:r>
            <a:r>
              <a:rPr lang="en-IN" sz="2400" dirty="0"/>
              <a:t> </a:t>
            </a:r>
            <a:r>
              <a:rPr lang="en-IN" sz="2400" b="1" dirty="0"/>
              <a:t>sites </a:t>
            </a:r>
            <a:r>
              <a:rPr lang="en-IN" sz="2400" dirty="0"/>
              <a:t>(SC/ AWC- without vaccine storage facility)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1 session per month:  for every 25-50 injections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2 sessions per month: for &gt; 50 injections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a session every alternate month: for &lt; 25 injections</a:t>
            </a:r>
            <a:endParaRPr lang="en-IN" sz="2000" b="1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Fixed sites </a:t>
            </a:r>
            <a:r>
              <a:rPr lang="en-IN" sz="2400" dirty="0"/>
              <a:t>(PHC/CHC/District Hospital or others </a:t>
            </a:r>
            <a:r>
              <a:rPr lang="en-IN" sz="2400" u="sng" dirty="0"/>
              <a:t>with vaccine storage facility) </a:t>
            </a:r>
            <a:r>
              <a:rPr lang="en-IN" sz="2400" b="1" u="sng" dirty="0"/>
              <a:t> </a:t>
            </a:r>
            <a:endParaRPr lang="en-IN" sz="2400" u="sng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1 session per month: for every 40-70 injections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2 sessions per month: for more than 70 injections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daily sessions: For a busy CHC/RH </a:t>
            </a:r>
            <a:endParaRPr lang="en-IN" sz="2000" b="1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IN" sz="2400" b="1" dirty="0"/>
              <a:t>Hard to reach areas with population of less than 1000</a:t>
            </a:r>
            <a:endParaRPr lang="en-IN" sz="24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IN" sz="2000" dirty="0"/>
              <a:t>Plan minimum of 4 sessions in a year (one session every quarter)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70562" y="113136"/>
            <a:ext cx="10489913" cy="848133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IN" sz="2400" b="1" dirty="0">
                <a:solidFill>
                  <a:schemeClr val="lt1"/>
                </a:solidFill>
              </a:rPr>
              <a:t>Action 1 d: </a:t>
            </a:r>
            <a:r>
              <a:rPr lang="en-IN" sz="2400" b="1" dirty="0"/>
              <a:t>Calculate injection load and assess if existing RI sessions  are  adequate &amp; appropriately placed especially for HRAs    </a:t>
            </a:r>
          </a:p>
        </p:txBody>
      </p:sp>
    </p:spTree>
    <p:extLst>
      <p:ext uri="{BB962C8B-B14F-4D97-AF65-F5344CB8AC3E}">
        <p14:creationId xmlns:p14="http://schemas.microsoft.com/office/powerpoint/2010/main" val="148344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324" y="56746"/>
            <a:ext cx="9737388" cy="964660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IN" sz="3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Action 1 e: Assess adequacy of RI sessions &amp; develop a </a:t>
            </a:r>
            <a:r>
              <a:rPr lang="en-IN" sz="3200" b="1" u="sng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revised</a:t>
            </a:r>
            <a:r>
              <a:rPr lang="en-IN" sz="3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RI roster for each sub centre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883" y="1400783"/>
            <a:ext cx="10099497" cy="49246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dirty="0"/>
              <a:t>Assign health workers for </a:t>
            </a:r>
            <a:r>
              <a:rPr lang="en-IN" b="1" dirty="0"/>
              <a:t>vacant sub centres </a:t>
            </a:r>
            <a:r>
              <a:rPr lang="en-IN" dirty="0"/>
              <a:t>&amp; left out areas; examples 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Utilize the other days of the week, 5</a:t>
            </a:r>
            <a:r>
              <a:rPr lang="en-IN" baseline="30000" dirty="0"/>
              <a:t>th</a:t>
            </a:r>
            <a:r>
              <a:rPr lang="en-IN" dirty="0"/>
              <a:t> week of the month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Redistribution of work areas, hiring of alternate vaccinator, out source to NGO</a:t>
            </a:r>
          </a:p>
          <a:p>
            <a:pPr lvl="1">
              <a:lnSpc>
                <a:spcPct val="150000"/>
              </a:lnSpc>
            </a:pPr>
            <a:r>
              <a:rPr lang="en-IN" dirty="0"/>
              <a:t> Immunization Mobile Vans, </a:t>
            </a:r>
            <a:r>
              <a:rPr lang="en-IN" dirty="0" err="1"/>
              <a:t>Teeka</a:t>
            </a:r>
            <a:r>
              <a:rPr lang="en-IN" dirty="0"/>
              <a:t> express etc</a:t>
            </a:r>
          </a:p>
        </p:txBody>
      </p:sp>
    </p:spTree>
    <p:extLst>
      <p:ext uri="{BB962C8B-B14F-4D97-AF65-F5344CB8AC3E}">
        <p14:creationId xmlns:p14="http://schemas.microsoft.com/office/powerpoint/2010/main" val="3254867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753" y="68096"/>
            <a:ext cx="10680643" cy="807393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IN" sz="30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Action 1 f: Deciding the number, location and schedule of sessions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562" y="990600"/>
            <a:ext cx="10561834" cy="5638800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en-IN" sz="2800" b="1" dirty="0"/>
              <a:t>Session site;</a:t>
            </a:r>
            <a:r>
              <a:rPr lang="en-IN" sz="2800" dirty="0"/>
              <a:t> decide the basis of available place and feasibility of mobilization of beneficiaries, seasonal considerations  e.g. floods, waterlogging</a:t>
            </a:r>
          </a:p>
          <a:p>
            <a:pPr lvl="0">
              <a:lnSpc>
                <a:spcPct val="150000"/>
              </a:lnSpc>
            </a:pPr>
            <a:r>
              <a:rPr lang="en-IN" sz="2800" b="1" dirty="0"/>
              <a:t>Session frequency; </a:t>
            </a:r>
            <a:r>
              <a:rPr lang="en-IN" sz="2800" u="sng" dirty="0"/>
              <a:t>based on Injection load / no. of villages in the SC, </a:t>
            </a:r>
            <a:r>
              <a:rPr lang="en-IN" sz="2800" dirty="0"/>
              <a:t>may need to club catchment areas or divide if big village</a:t>
            </a:r>
          </a:p>
          <a:p>
            <a:pPr lvl="0">
              <a:lnSpc>
                <a:spcPct val="150000"/>
              </a:lnSpc>
            </a:pPr>
            <a:r>
              <a:rPr lang="en-IN" sz="2800" dirty="0"/>
              <a:t>Decide </a:t>
            </a:r>
            <a:r>
              <a:rPr lang="en-IN" sz="2800" b="1" dirty="0"/>
              <a:t>type of session </a:t>
            </a:r>
            <a:r>
              <a:rPr lang="en-IN" sz="2800" dirty="0"/>
              <a:t>as outreach, Mobile vans etc</a:t>
            </a:r>
          </a:p>
          <a:p>
            <a:pPr lvl="0">
              <a:lnSpc>
                <a:spcPct val="150000"/>
              </a:lnSpc>
            </a:pPr>
            <a:r>
              <a:rPr lang="en-IN" sz="2800" dirty="0"/>
              <a:t>Decide the convenient </a:t>
            </a:r>
            <a:r>
              <a:rPr lang="en-IN" sz="2800" b="1" dirty="0"/>
              <a:t>day and time</a:t>
            </a:r>
            <a:r>
              <a:rPr lang="en-IN" sz="2800" dirty="0"/>
              <a:t> in consultation with the AWW, ASHA, TBAs, PRI , community and  VHND in the area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8341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F5EBEE-8E35-4FA1-A75F-71143C513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0" y="1132204"/>
            <a:ext cx="11784459" cy="527887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76400" y="47017"/>
            <a:ext cx="88392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dirty="0">
                <a:solidFill>
                  <a:schemeClr val="bg1"/>
                </a:solidFill>
              </a:rPr>
              <a:t>Session Planning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8316" y="4888468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err="1">
                <a:solidFill>
                  <a:srgbClr val="C00000"/>
                </a:solidFill>
              </a:rPr>
              <a:t>Saleema</a:t>
            </a:r>
            <a:r>
              <a:rPr lang="en-IN" sz="1400" dirty="0">
                <a:solidFill>
                  <a:srgbClr val="C00000"/>
                </a:solidFill>
              </a:rPr>
              <a:t> AWW House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7000" y="496541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 err="1">
                <a:solidFill>
                  <a:srgbClr val="C00000"/>
                </a:solidFill>
              </a:rPr>
              <a:t>Faizpur</a:t>
            </a:r>
            <a:endParaRPr lang="en-IN" sz="18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4039" y="4928170"/>
            <a:ext cx="598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</a:rPr>
              <a:t>monthly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76800" y="496466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53398" y="497701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3703" y="496541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28406" y="4919244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/>
              <a:t>WED 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97630" y="4826912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err="1"/>
              <a:t>Guddu</a:t>
            </a:r>
            <a:r>
              <a:rPr lang="en-IN" sz="1200" dirty="0"/>
              <a:t> Pradhan 98007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60875" y="498465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0433" y="496541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14206" y="4876800"/>
            <a:ext cx="723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Fatima  12345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160713" y="4907712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err="1"/>
              <a:t>Salima</a:t>
            </a:r>
            <a:r>
              <a:rPr lang="en-IN" sz="1400" dirty="0"/>
              <a:t> 12345</a:t>
            </a:r>
          </a:p>
        </p:txBody>
      </p:sp>
    </p:spTree>
    <p:extLst>
      <p:ext uri="{BB962C8B-B14F-4D97-AF65-F5344CB8AC3E}">
        <p14:creationId xmlns:p14="http://schemas.microsoft.com/office/powerpoint/2010/main" val="306648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5" grpId="0"/>
      <p:bldP spid="27" grpId="0"/>
      <p:bldP spid="32" grpId="0"/>
      <p:bldP spid="38" grpId="0"/>
      <p:bldP spid="40" grpId="0"/>
      <p:bldP spid="41" grpId="0"/>
      <p:bldP spid="42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723" y="36286"/>
            <a:ext cx="10941977" cy="780836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IN" sz="3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Action 1 g</a:t>
            </a:r>
            <a:r>
              <a:rPr lang="en-IN" sz="3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: Prepare work plan/roster for each health worker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61" y="1058340"/>
            <a:ext cx="10243335" cy="5386227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IN" sz="2400" dirty="0"/>
              <a:t>Day (Wed / Sat 1-5) of immunization session</a:t>
            </a:r>
          </a:p>
          <a:p>
            <a:pPr lvl="0">
              <a:lnSpc>
                <a:spcPct val="150000"/>
              </a:lnSpc>
            </a:pPr>
            <a:r>
              <a:rPr lang="en-IN" sz="2400" dirty="0"/>
              <a:t>Location/address of the session site </a:t>
            </a:r>
          </a:p>
          <a:p>
            <a:pPr lvl="0">
              <a:lnSpc>
                <a:spcPct val="150000"/>
              </a:lnSpc>
            </a:pPr>
            <a:r>
              <a:rPr lang="en-IN" sz="2400" dirty="0"/>
              <a:t>Names of all areas to be catered by the session</a:t>
            </a:r>
          </a:p>
          <a:p>
            <a:pPr lvl="0">
              <a:lnSpc>
                <a:spcPct val="150000"/>
              </a:lnSpc>
            </a:pPr>
            <a:r>
              <a:rPr lang="en-IN" sz="2400" dirty="0"/>
              <a:t>Session frequency (Fortnightly /Monthly / Alternate month)</a:t>
            </a:r>
          </a:p>
          <a:p>
            <a:pPr lvl="0">
              <a:lnSpc>
                <a:spcPct val="150000"/>
              </a:lnSpc>
            </a:pPr>
            <a:r>
              <a:rPr lang="en-IN" sz="2400" dirty="0"/>
              <a:t>Session wise calculation of beneficiaries</a:t>
            </a:r>
          </a:p>
          <a:p>
            <a:pPr lvl="0">
              <a:lnSpc>
                <a:spcPct val="150000"/>
              </a:lnSpc>
            </a:pPr>
            <a:r>
              <a:rPr lang="en-IN" sz="2400" dirty="0"/>
              <a:t>Name and mobile no. of ASHA, AWW/mobilizer</a:t>
            </a:r>
          </a:p>
          <a:p>
            <a:pPr lvl="0">
              <a:lnSpc>
                <a:spcPct val="150000"/>
              </a:lnSpc>
            </a:pPr>
            <a:r>
              <a:rPr lang="en-IN" sz="2400" dirty="0"/>
              <a:t>Address and mobile number of AEFI management centre</a:t>
            </a:r>
          </a:p>
          <a:p>
            <a:pPr lvl="0">
              <a:lnSpc>
                <a:spcPct val="150000"/>
              </a:lnSpc>
            </a:pPr>
            <a:r>
              <a:rPr lang="en-IN" sz="2400" b="1" i="1" dirty="0"/>
              <a:t>Remember to follow the “Fixed Day, Fixed Site” principle</a:t>
            </a:r>
            <a:endParaRPr lang="en-IN" sz="2400" dirty="0"/>
          </a:p>
          <a:p>
            <a:pPr lvl="0">
              <a:lnSpc>
                <a:spcPct val="150000"/>
              </a:lnSpc>
            </a:pPr>
            <a:endParaRPr lang="en-IN" sz="2400" dirty="0"/>
          </a:p>
          <a:p>
            <a:pPr marL="457200" lvl="1" indent="0">
              <a:lnSpc>
                <a:spcPct val="150000"/>
              </a:lnSpc>
              <a:buNone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178233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0B37ED6-B286-4985-8B99-3373ED17CD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69" y="861580"/>
            <a:ext cx="10705671" cy="47481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8369" y="56746"/>
            <a:ext cx="10705671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dirty="0">
                <a:solidFill>
                  <a:schemeClr val="bg1"/>
                </a:solidFill>
              </a:rPr>
              <a:t>ANM Immunization Roster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18536" y="235963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 err="1">
                <a:solidFill>
                  <a:srgbClr val="C00000"/>
                </a:solidFill>
              </a:rPr>
              <a:t>Bajpur</a:t>
            </a:r>
            <a:r>
              <a:rPr lang="en-IN" sz="1800" dirty="0">
                <a:solidFill>
                  <a:srgbClr val="C00000"/>
                </a:solidFill>
              </a:rPr>
              <a:t> SC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0" y="28310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42047" y="23185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 err="1">
                <a:solidFill>
                  <a:srgbClr val="C00000"/>
                </a:solidFill>
              </a:rPr>
              <a:t>Faizpur</a:t>
            </a:r>
            <a:endParaRPr lang="en-IN" sz="18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8974" y="235963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Harrah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04571" y="23185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800" dirty="0" err="1">
                <a:solidFill>
                  <a:srgbClr val="C00000"/>
                </a:solidFill>
              </a:rPr>
              <a:t>Milak</a:t>
            </a:r>
            <a:endParaRPr lang="en-IN" sz="1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8300" y="5726397"/>
            <a:ext cx="8915400" cy="9679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Some Sessions may come for alternate month or once in a quarter.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000" dirty="0"/>
              <a:t>ANM may have additional charge of any village from near by vacant sub centre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0402" y="2802274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err="1">
                <a:solidFill>
                  <a:srgbClr val="C00000"/>
                </a:solidFill>
              </a:rPr>
              <a:t>Saleema</a:t>
            </a:r>
            <a:r>
              <a:rPr lang="en-IN" sz="1400" dirty="0">
                <a:solidFill>
                  <a:srgbClr val="C00000"/>
                </a:solidFill>
              </a:rPr>
              <a:t> AWW House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9642" y="4568386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err="1"/>
              <a:t>Guddu</a:t>
            </a:r>
            <a:r>
              <a:rPr lang="en-IN" sz="1200" dirty="0"/>
              <a:t> Pradhan 98007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7658" y="376376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Fatima 2345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2280" y="4181577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err="1"/>
              <a:t>Salima</a:t>
            </a:r>
            <a:r>
              <a:rPr lang="en-IN" sz="1400" dirty="0"/>
              <a:t> 12345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51286" y="5033022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RAJENDER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5122" y="536139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9 - 4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57803" y="3438415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84126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319" y="29185"/>
            <a:ext cx="9641093" cy="914400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IN" sz="3200" b="1" dirty="0"/>
              <a:t>Action 1 h:</a:t>
            </a:r>
            <a:r>
              <a:rPr lang="en-IN" sz="3200" dirty="0"/>
              <a:t> Calculate the requirement of vaccine vials and Vitamin A for each session</a:t>
            </a:r>
            <a:endParaRPr lang="en-IN" sz="3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989" y="1161628"/>
            <a:ext cx="9641093" cy="5349411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i="1" dirty="0"/>
              <a:t>Vaccine vials count		=  	</a:t>
            </a:r>
            <a:r>
              <a:rPr lang="en-IN" i="1" u="sng" dirty="0"/>
              <a:t>Beneficiaries per session</a:t>
            </a:r>
            <a:r>
              <a:rPr lang="en-IN" i="1" dirty="0"/>
              <a:t> X 1.11*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i="1" dirty="0"/>
              <a:t>     (under Open Vial policy)               	   10  (no. of doses in a vial)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BCG; max wastage allowed 50%  (2 WMF)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MR ; 25% (1.33 WMF)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dirty="0" err="1"/>
              <a:t>Vit</a:t>
            </a:r>
            <a:r>
              <a:rPr lang="en-IN" dirty="0"/>
              <a:t> A = {(monthly target of infants x 1 ml) + (monthly target of infants x 2 ml x 8)}  x 1.11  (10% wastage rate or 1.11 WMF)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4000" dirty="0"/>
              <a:t>Calculate the requirement of </a:t>
            </a:r>
            <a:r>
              <a:rPr lang="en-IN" sz="4000" b="1" dirty="0"/>
              <a:t>syringes </a:t>
            </a:r>
            <a:r>
              <a:rPr lang="en-IN" sz="4000" dirty="0"/>
              <a:t>: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0.1 ml ADS  = Beneficiaries for BCG &amp; </a:t>
            </a:r>
            <a:r>
              <a:rPr lang="en-IN" dirty="0" err="1"/>
              <a:t>fIPV</a:t>
            </a:r>
            <a:r>
              <a:rPr lang="en-IN" dirty="0"/>
              <a:t> x 1.11* 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N" dirty="0"/>
              <a:t>0.5 ml ADS  = Beneficiaries for (TT+ Penta + DPTB+ MR+ JE) x 1.11* 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Reconstitution Syringes = (BCG + MR) X 1.11*</a:t>
            </a: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/>
              <a:t> </a:t>
            </a:r>
            <a:r>
              <a:rPr lang="en-IN" dirty="0"/>
              <a:t>* Syringes = 10% wastage rate or 1.11 WMF (Wastage Multiplication Factor)  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dirty="0"/>
          </a:p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IN" dirty="0"/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2963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8128" y="544748"/>
            <a:ext cx="10888395" cy="5717918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en-US" sz="4800" b="1" dirty="0">
                <a:latin typeface="Monotype Sorts"/>
                <a:cs typeface="Arial" charset="0"/>
              </a:rPr>
              <a:t>For each session, ensure that 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4000" b="1" i="1" dirty="0">
                <a:latin typeface="Monotype Sorts"/>
                <a:cs typeface="Arial" charset="0"/>
              </a:rPr>
              <a:t>Minimum 10 doses of each vaccine is available  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4000" b="1" i="1" dirty="0">
                <a:latin typeface="Monotype Sorts"/>
                <a:cs typeface="Arial" charset="0"/>
              </a:rPr>
              <a:t>Open vial policy is followed 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4000" b="1" i="1" dirty="0">
                <a:latin typeface="Monotype Sorts"/>
                <a:cs typeface="Arial" charset="0"/>
              </a:rPr>
              <a:t>For BCG &amp; MR  an unopened vial with </a:t>
            </a:r>
            <a:r>
              <a:rPr lang="en-US" sz="4000" b="1" i="1" u="sng" dirty="0">
                <a:latin typeface="Monotype Sorts"/>
                <a:cs typeface="Arial" charset="0"/>
              </a:rPr>
              <a:t>bundled diluent </a:t>
            </a:r>
            <a:r>
              <a:rPr lang="en-US" sz="4000" b="1" i="1" dirty="0">
                <a:latin typeface="Monotype Sorts"/>
                <a:cs typeface="Arial" charset="0"/>
              </a:rPr>
              <a:t>is used </a:t>
            </a:r>
          </a:p>
        </p:txBody>
      </p:sp>
    </p:spTree>
    <p:extLst>
      <p:ext uri="{BB962C8B-B14F-4D97-AF65-F5344CB8AC3E}">
        <p14:creationId xmlns:p14="http://schemas.microsoft.com/office/powerpoint/2010/main" val="39355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438" y="47017"/>
            <a:ext cx="10733070" cy="896566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2800" b="1" dirty="0"/>
              <a:t>Action 2:</a:t>
            </a:r>
            <a:r>
              <a:rPr lang="en-US" sz="2800" dirty="0"/>
              <a:t> </a:t>
            </a:r>
            <a:r>
              <a:rPr lang="en-US" sz="2800" b="1" dirty="0"/>
              <a:t>Meeting at sub center  to plan for head count, generation of due list &amp; train ASHA/AWW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423" y="1120296"/>
            <a:ext cx="11648048" cy="5334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b="1" dirty="0"/>
              <a:t>Participants:</a:t>
            </a:r>
            <a:r>
              <a:rPr lang="en-US" sz="2400" dirty="0"/>
              <a:t> </a:t>
            </a:r>
            <a:r>
              <a:rPr lang="en-US" sz="2000" dirty="0"/>
              <a:t>Sector Medical Officer, LHV, HS, BCPM, BPM ANM, ASHA, AWW  &amp; Mobiliser (Link worker)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b="1" dirty="0"/>
              <a:t>Objective: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/>
              <a:t>Area demarcation between ASHA, AWW &amp; mobiliser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rgbClr val="C00000"/>
                </a:solidFill>
              </a:rPr>
              <a:t>Plan to walk through areas to ensure clear area demarcation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/>
              <a:t>Training of ASHA/ AWW to undertake head count &amp; generate due beneficiary list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rgbClr val="C00000"/>
                </a:solidFill>
              </a:rPr>
              <a:t>30-50 houses to be covered each day (with house marking)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rgbClr val="C00000"/>
                </a:solidFill>
              </a:rPr>
              <a:t>Process should be completed in 5-7 days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/>
              <a:t>Mapping of area (mobiliser/session wise)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9371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140" y="77818"/>
            <a:ext cx="9562290" cy="680939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/>
              <a:t>Action 3: Head count by ASHA/ AWW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573" y="1094360"/>
            <a:ext cx="11226018" cy="5559658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dirty="0"/>
              <a:t>Head count by ASHA/AWW every 6 months essential for generation of due list with left out &amp; drop out 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Head count and due list generation must be supervised by health worker, ICDS supervisors, PHC supervisors &amp; ASHA </a:t>
            </a:r>
            <a:r>
              <a:rPr lang="en-US" sz="2600" dirty="0" err="1"/>
              <a:t>Sangini</a:t>
            </a:r>
            <a:endParaRPr lang="en-US" sz="2600" dirty="0"/>
          </a:p>
          <a:p>
            <a:pPr>
              <a:lnSpc>
                <a:spcPct val="150000"/>
              </a:lnSpc>
            </a:pPr>
            <a:r>
              <a:rPr lang="en-US" sz="2600" dirty="0"/>
              <a:t>Supervision, monitoring &amp; regular feedback for corrective actions</a:t>
            </a:r>
          </a:p>
          <a:p>
            <a:pPr>
              <a:lnSpc>
                <a:spcPct val="150000"/>
              </a:lnSpc>
            </a:pPr>
            <a:r>
              <a:rPr lang="en-US" sz="2600" b="1" i="1" dirty="0"/>
              <a:t>Duelist must be updated after and before every RI session</a:t>
            </a:r>
            <a:r>
              <a:rPr lang="en-US" sz="2600" dirty="0"/>
              <a:t> – children not turned up, next due  doses, age specific due children, newly born babies / identified pregnant / new residents / tenants/temporary migrants, booster doses, missed doses up to 5 years </a:t>
            </a:r>
          </a:p>
        </p:txBody>
      </p:sp>
    </p:spTree>
    <p:extLst>
      <p:ext uri="{BB962C8B-B14F-4D97-AF65-F5344CB8AC3E}">
        <p14:creationId xmlns:p14="http://schemas.microsoft.com/office/powerpoint/2010/main" val="1485257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771" y="38910"/>
            <a:ext cx="9951396" cy="671208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300" b="1" dirty="0"/>
              <a:t>Action 4 a: Sub center wise second RI planning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7" y="1066800"/>
            <a:ext cx="11718388" cy="5486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Participants:</a:t>
            </a:r>
            <a:r>
              <a:rPr lang="en-US" sz="2800" dirty="0"/>
              <a:t> Sector MOs, LHV, HS, BCPM, BPM ANM, ASHA, AWW, Link worker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Objective 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Review of head count &amp; due list generation </a:t>
            </a:r>
            <a:r>
              <a:rPr lang="en-US" sz="2800" b="1" dirty="0">
                <a:solidFill>
                  <a:srgbClr val="C00000"/>
                </a:solidFill>
              </a:rPr>
              <a:t>(quality and completeness)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Review and refine RI sessions plans as per actual head counts &amp; identification of any  missed (migratory/ settled) pocket in sub center area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Develop ANM Roster, Mobilization plans etc.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6717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672" y="47181"/>
            <a:ext cx="10204315" cy="711577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300" b="1" dirty="0"/>
              <a:t>Action 4 b: Sub center wise second RI planning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420048"/>
            <a:ext cx="11591778" cy="4940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1" dirty="0"/>
              <a:t>Update the map </a:t>
            </a:r>
            <a:r>
              <a:rPr lang="en-IN" sz="2800" dirty="0"/>
              <a:t>of sub-centre/urban health centre showing:</a:t>
            </a:r>
          </a:p>
          <a:p>
            <a:r>
              <a:rPr lang="en-IN" sz="2800" b="1" dirty="0"/>
              <a:t>All HRAs, villages with hamlets, urban areas with wards, sub wards &amp; </a:t>
            </a:r>
            <a:r>
              <a:rPr lang="en-IN" sz="2800" b="1" dirty="0" err="1"/>
              <a:t>mohallas</a:t>
            </a:r>
            <a:endParaRPr lang="en-IN" sz="2800" b="1" dirty="0"/>
          </a:p>
          <a:p>
            <a:pPr lvl="0"/>
            <a:r>
              <a:rPr lang="en-IN" sz="2800" dirty="0"/>
              <a:t>All session sites and session days including Anganwadi centres</a:t>
            </a:r>
          </a:p>
          <a:p>
            <a:pPr lvl="0"/>
            <a:r>
              <a:rPr lang="en-IN" sz="2800" dirty="0"/>
              <a:t>Landmarks as panchayat </a:t>
            </a:r>
            <a:r>
              <a:rPr lang="en-IN" sz="2800" dirty="0" err="1"/>
              <a:t>bhawan</a:t>
            </a:r>
            <a:r>
              <a:rPr lang="en-IN" sz="2800" dirty="0"/>
              <a:t>, </a:t>
            </a:r>
            <a:r>
              <a:rPr lang="en-IN" dirty="0"/>
              <a:t>school</a:t>
            </a:r>
            <a:r>
              <a:rPr lang="en-IN" sz="2800" dirty="0"/>
              <a:t>, roads etc</a:t>
            </a:r>
          </a:p>
          <a:p>
            <a:pPr lvl="0"/>
            <a:r>
              <a:rPr lang="en-US" sz="2800" dirty="0"/>
              <a:t>Demarcate ASHA/mobilizer wise areas for social mobilization on map</a:t>
            </a:r>
          </a:p>
          <a:p>
            <a:pPr lvl="0"/>
            <a:r>
              <a:rPr lang="en-US" sz="2800" b="1" dirty="0"/>
              <a:t>Communication plan must be developed and incorporated in the sub center </a:t>
            </a:r>
            <a:r>
              <a:rPr lang="en-US" sz="2800" b="1" dirty="0" err="1"/>
              <a:t>microplan</a:t>
            </a:r>
            <a:r>
              <a:rPr lang="en-US" sz="2800" b="1" dirty="0"/>
              <a:t>.</a:t>
            </a:r>
            <a:endParaRPr lang="en-IN" sz="2800" b="1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0135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5010\Desktop\map\kandwa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39047"/>
            <a:ext cx="9479622" cy="6518953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6660222" y="4586273"/>
            <a:ext cx="4343400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Sub Center Map Showing all Landmarks &amp; RI session sites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CAFDCB-8B54-2453-4E87-E92435B502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708" y="215056"/>
            <a:ext cx="11066584" cy="635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6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7319" y="71920"/>
            <a:ext cx="9688749" cy="589563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dirty="0"/>
              <a:t>Action 5: MOI/c to organize second RI planning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456" y="1125415"/>
            <a:ext cx="10890607" cy="5475849"/>
          </a:xfrm>
        </p:spPr>
        <p:txBody>
          <a:bodyPr>
            <a:noAutofit/>
          </a:bodyPr>
          <a:lstStyle/>
          <a:p>
            <a:r>
              <a:rPr lang="en-US" dirty="0"/>
              <a:t>Review of sub center plans by MOIC for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dirty="0"/>
              <a:t>Adequate session planning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dirty="0"/>
              <a:t>Inclusion of all HRAs, Special plans for difficult areas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dirty="0"/>
              <a:t>Alternate plan for Vacant SC 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dirty="0"/>
              <a:t>Adequate mobilisers deployment</a:t>
            </a:r>
          </a:p>
          <a:p>
            <a:pPr lvl="2" indent="-342900">
              <a:buFont typeface="Wingdings" panose="05000000000000000000" pitchFamily="2" charset="2"/>
              <a:buChar char="§"/>
            </a:pPr>
            <a:r>
              <a:rPr lang="en-US" sz="2800" dirty="0"/>
              <a:t>ANM roster review &amp; finalization </a:t>
            </a:r>
          </a:p>
          <a:p>
            <a:pPr lvl="1"/>
            <a:r>
              <a:rPr lang="en-US" dirty="0"/>
              <a:t>Compile plans from all sub centers to develop  block plan &amp; Consolidated Roster of ANMs</a:t>
            </a:r>
          </a:p>
          <a:p>
            <a:pPr lvl="1"/>
            <a:r>
              <a:rPr lang="en-US" dirty="0"/>
              <a:t>Prepare AVD, Supervision plan &amp; Communication plan</a:t>
            </a:r>
          </a:p>
          <a:p>
            <a:pPr lvl="1"/>
            <a:r>
              <a:rPr lang="en-US" dirty="0"/>
              <a:t>Recalculate vaccine and logistics requirement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425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17CC765-5627-4C97-A223-88DB0B6637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664" y="164388"/>
          <a:ext cx="10768519" cy="6518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10274456" imgH="7683454" progId="Excel.Sheet.12">
                  <p:embed/>
                </p:oleObj>
              </mc:Choice>
              <mc:Fallback>
                <p:oleObj name="Worksheet" r:id="rId3" imgW="10274456" imgH="7683454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17CC765-5627-4C97-A223-88DB0B6637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664" y="164388"/>
                        <a:ext cx="10768519" cy="6518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4CACF92-F82B-4BBF-CB4C-F8497299B1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455" y="159080"/>
            <a:ext cx="11391090" cy="652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7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88E336D-499A-4A1B-8CDB-8F5240B0EF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8757" y="246580"/>
          <a:ext cx="10953345" cy="6411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r:id="rId3" imgW="10483876" imgH="7289846" progId="Excel.Sheet.12">
                  <p:embed/>
                </p:oleObj>
              </mc:Choice>
              <mc:Fallback>
                <p:oleObj name="Worksheet" r:id="rId3" imgW="10483876" imgH="7289846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88E336D-499A-4A1B-8CDB-8F5240B0EF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8757" y="246580"/>
                        <a:ext cx="10953345" cy="6411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69E1767-8826-EEB6-CD3C-9A322CAE70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345" y="182768"/>
            <a:ext cx="11074217" cy="658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6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1A5E3C0-5769-4D2E-86AB-D4B45A80FF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664" y="106329"/>
          <a:ext cx="10885251" cy="650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Worksheet" r:id="rId3" imgW="13861972" imgH="10115758" progId="Excel.Sheet.12">
                  <p:embed/>
                </p:oleObj>
              </mc:Choice>
              <mc:Fallback>
                <p:oleObj name="Worksheet" r:id="rId3" imgW="13861972" imgH="10115758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1A5E3C0-5769-4D2E-86AB-D4B45A80FF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664" y="106329"/>
                        <a:ext cx="10885251" cy="650848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441AA46-EC27-CC3B-4B2E-7141DA10B6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779" y="48631"/>
            <a:ext cx="11598933" cy="650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2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51" y="74072"/>
            <a:ext cx="9912486" cy="71596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Vacant Sub </a:t>
            </a:r>
            <a:r>
              <a:rPr lang="en-IN" sz="3200" b="1" dirty="0" err="1">
                <a:solidFill>
                  <a:schemeClr val="bg1"/>
                </a:solidFill>
              </a:rPr>
              <a:t>Center</a:t>
            </a:r>
            <a:r>
              <a:rPr lang="en-IN" sz="3200" b="1" dirty="0">
                <a:solidFill>
                  <a:schemeClr val="bg1"/>
                </a:solidFill>
              </a:rPr>
              <a:t>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937" y="875484"/>
            <a:ext cx="11692940" cy="5655516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sz="2800" dirty="0"/>
              <a:t>Additional Charge must be given to any one ANM – fix responsibility </a:t>
            </a:r>
          </a:p>
          <a:p>
            <a:pPr marL="285750" indent="-285750">
              <a:lnSpc>
                <a:spcPct val="150000"/>
              </a:lnSpc>
            </a:pPr>
            <a:r>
              <a:rPr lang="en-US" sz="2800" dirty="0"/>
              <a:t>Sub center planning forms 1 &amp; 2 to be made</a:t>
            </a:r>
          </a:p>
          <a:p>
            <a:pPr marL="285750" indent="-285750">
              <a:lnSpc>
                <a:spcPct val="150000"/>
              </a:lnSpc>
            </a:pPr>
            <a:r>
              <a:rPr lang="en-US" sz="2800" dirty="0"/>
              <a:t>Fix day, fix site approach to be adopted for these area’s session plan</a:t>
            </a:r>
          </a:p>
          <a:p>
            <a:pPr marL="285750" indent="-285750">
              <a:lnSpc>
                <a:spcPct val="150000"/>
              </a:lnSpc>
            </a:pPr>
            <a:r>
              <a:rPr lang="en-US" sz="2800" dirty="0"/>
              <a:t>ANM/LHV to be assigned for village/s based on availability and plan</a:t>
            </a:r>
          </a:p>
          <a:p>
            <a:pPr marL="285750" indent="-285750">
              <a:lnSpc>
                <a:spcPct val="150000"/>
              </a:lnSpc>
            </a:pPr>
            <a:r>
              <a:rPr lang="en-US" sz="2800" dirty="0"/>
              <a:t>These ANMs to be tagged with local AHSAs &amp; AWWs and must be made accountable for that area’s vaccination status</a:t>
            </a:r>
          </a:p>
          <a:p>
            <a:pPr marL="285750" indent="-285750">
              <a:lnSpc>
                <a:spcPct val="150000"/>
              </a:lnSpc>
            </a:pPr>
            <a:r>
              <a:rPr lang="en-US" sz="2800" dirty="0"/>
              <a:t>Alternate session plan to be reviewed on weekly basis for tracking of sessions planned V/s held</a:t>
            </a:r>
          </a:p>
        </p:txBody>
      </p:sp>
    </p:spTree>
    <p:extLst>
      <p:ext uri="{BB962C8B-B14F-4D97-AF65-F5344CB8AC3E}">
        <p14:creationId xmlns:p14="http://schemas.microsoft.com/office/powerpoint/2010/main" val="31174253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F8D2173-6260-412A-97E1-0850307DE2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4127" y="170835"/>
          <a:ext cx="10397446" cy="6288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Worksheet" r:id="rId3" imgW="11379200" imgH="7607392" progId="Excel.Sheet.12">
                  <p:embed/>
                </p:oleObj>
              </mc:Choice>
              <mc:Fallback>
                <p:oleObj name="Worksheet" r:id="rId3" imgW="11379200" imgH="7607392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F8D2173-6260-412A-97E1-0850307DE2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4127" y="170835"/>
                        <a:ext cx="10397446" cy="62883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47D5F19-7AA8-F197-7824-2F81F84D49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625" y="141652"/>
            <a:ext cx="11465169" cy="62883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4223E4-29A4-4BDB-DEB5-FAC64DD181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30" y="141652"/>
            <a:ext cx="11623422" cy="654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9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431" y="76202"/>
            <a:ext cx="9705909" cy="604734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IN" sz="3200" b="1" dirty="0">
                <a:solidFill>
                  <a:schemeClr val="bg1"/>
                </a:solidFill>
              </a:rPr>
              <a:t>Review and update the micro plans twice a year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829" y="782978"/>
            <a:ext cx="10746769" cy="5062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Update the available list of all the High Risk / Priority Areas in the block/urban area every 6 months</a:t>
            </a:r>
            <a:r>
              <a:rPr lang="en-IN" sz="2600" dirty="0"/>
              <a:t>; c</a:t>
            </a:r>
            <a:r>
              <a:rPr lang="en-GB" sz="2600" dirty="0"/>
              <a:t>heck whether these areas are part of the existing RI micro-plan</a:t>
            </a:r>
            <a:endParaRPr lang="en-IN" sz="2600" dirty="0"/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600" dirty="0"/>
              <a:t>Ensure integration of IMI sessions in RI Microplan - additional days / alternate months / Quarterly sessions / Session shifting / Split session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600" dirty="0"/>
              <a:t>Review monitoring reports to identify issues </a:t>
            </a:r>
          </a:p>
          <a:p>
            <a:pPr marL="457200" lvl="0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600" dirty="0"/>
              <a:t>Facilitate block level review and revision under guidance of DIO in priority blocks </a:t>
            </a:r>
          </a:p>
        </p:txBody>
      </p:sp>
    </p:spTree>
    <p:extLst>
      <p:ext uri="{BB962C8B-B14F-4D97-AF65-F5344CB8AC3E}">
        <p14:creationId xmlns:p14="http://schemas.microsoft.com/office/powerpoint/2010/main" val="146223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042" y="60523"/>
            <a:ext cx="9980579" cy="727417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IN" sz="3600" b="1" dirty="0">
                <a:solidFill>
                  <a:schemeClr val="bg1"/>
                </a:solidFill>
              </a:rPr>
              <a:t>Urban area microplanning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900623"/>
            <a:ext cx="11249464" cy="522337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IN" dirty="0"/>
              <a:t>Planning process is similar to that described earlier</a:t>
            </a:r>
          </a:p>
          <a:p>
            <a:pPr>
              <a:lnSpc>
                <a:spcPct val="150000"/>
              </a:lnSpc>
            </a:pPr>
            <a:r>
              <a:rPr lang="en-IN" dirty="0"/>
              <a:t>It needs to be modified as per available infrastructure – involve NGOs &amp; other organizations </a:t>
            </a:r>
          </a:p>
          <a:p>
            <a:pPr>
              <a:lnSpc>
                <a:spcPct val="150000"/>
              </a:lnSpc>
            </a:pPr>
            <a:r>
              <a:rPr lang="en-IN" dirty="0"/>
              <a:t>Fixed Immunization session site plan (Medical college/DH/UCHC/UPHC)</a:t>
            </a:r>
          </a:p>
          <a:p>
            <a:pPr>
              <a:lnSpc>
                <a:spcPct val="150000"/>
              </a:lnSpc>
            </a:pPr>
            <a:r>
              <a:rPr lang="en-IN" dirty="0"/>
              <a:t>Focus on HRAs for organization of RI sessions </a:t>
            </a:r>
          </a:p>
          <a:p>
            <a:pPr>
              <a:lnSpc>
                <a:spcPct val="150000"/>
              </a:lnSpc>
            </a:pPr>
            <a:r>
              <a:rPr lang="en-IN" dirty="0"/>
              <a:t>Flexible timings as per availability of beneficiaries</a:t>
            </a:r>
          </a:p>
          <a:p>
            <a:pPr>
              <a:lnSpc>
                <a:spcPct val="150000"/>
              </a:lnSpc>
            </a:pPr>
            <a:r>
              <a:rPr lang="en-IN" dirty="0"/>
              <a:t>Mobile units may be required to cover multiple HRAs, small scattered populations, homeless populations    </a:t>
            </a:r>
          </a:p>
        </p:txBody>
      </p:sp>
    </p:spTree>
    <p:extLst>
      <p:ext uri="{BB962C8B-B14F-4D97-AF65-F5344CB8AC3E}">
        <p14:creationId xmlns:p14="http://schemas.microsoft.com/office/powerpoint/2010/main" val="145599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52145" y="29186"/>
            <a:ext cx="9610927" cy="758753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</a:rPr>
              <a:t>Meetings &amp; Mobilization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016" y="1332317"/>
            <a:ext cx="11772445" cy="5013789"/>
          </a:xfrm>
        </p:spPr>
        <p:txBody>
          <a:bodyPr>
            <a:normAutofit lnSpcReduction="10000"/>
          </a:bodyPr>
          <a:lstStyle/>
          <a:p>
            <a:pPr marL="354013" indent="-354013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US" altLang="en-US" sz="2400" dirty="0"/>
              <a:t>Conduct DTFI, CTFI/UTFI, TTF &amp; BTF to involve all concerned officials on mobilization</a:t>
            </a:r>
          </a:p>
          <a:p>
            <a:pPr marL="354013" indent="-354013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US" altLang="en-US" sz="2400" dirty="0"/>
              <a:t>Take help of Panchayat leaders / officers, Ward members, Brick kiln owners, / Munshis, opinion leaders, religious leaders etc. for social mobilization</a:t>
            </a:r>
            <a:endParaRPr lang="en-GB" altLang="en-US" sz="2400" dirty="0"/>
          </a:p>
          <a:p>
            <a:pPr marL="354013" indent="-354013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US" altLang="en-US" sz="2400" dirty="0"/>
              <a:t>Prior to the session day, ASHA/AWW/Mobilizer should conduct house‑to‑house visits to prepare due list of beneficiaries and inform them about the place and timing of the sessions</a:t>
            </a:r>
          </a:p>
          <a:p>
            <a:pPr marL="354013" indent="-354013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US" altLang="en-US" sz="2400" dirty="0"/>
              <a:t>Engagement of </a:t>
            </a:r>
            <a:r>
              <a:rPr lang="en-US" altLang="en-US" sz="2400" dirty="0" err="1"/>
              <a:t>Mahila</a:t>
            </a:r>
            <a:r>
              <a:rPr lang="en-US" altLang="en-US" sz="2400" dirty="0"/>
              <a:t> Arogya Samiti (MAS) members</a:t>
            </a:r>
          </a:p>
          <a:p>
            <a:pPr marL="0" indent="0" algn="ctr" eaLnBrk="1" hangingPunct="1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USE OF BULAWA PARCHI</a:t>
            </a:r>
            <a:r>
              <a:rPr lang="en-US" altLang="en-US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41353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 noGrp="1"/>
          </p:cNvSpPr>
          <p:nvPr>
            <p:ph type="title"/>
          </p:nvPr>
        </p:nvSpPr>
        <p:spPr>
          <a:xfrm>
            <a:off x="1225685" y="10793"/>
            <a:ext cx="9523380" cy="6895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err="1">
                <a:solidFill>
                  <a:schemeClr val="bg1"/>
                </a:solidFill>
              </a:rPr>
              <a:t>Bulawa</a:t>
            </a:r>
            <a:r>
              <a:rPr lang="en-IN" sz="3600" b="1" dirty="0">
                <a:solidFill>
                  <a:schemeClr val="bg1"/>
                </a:solidFill>
              </a:rPr>
              <a:t> </a:t>
            </a:r>
            <a:r>
              <a:rPr lang="en-IN" sz="3600" b="1" dirty="0" err="1">
                <a:solidFill>
                  <a:schemeClr val="bg1"/>
                </a:solidFill>
              </a:rPr>
              <a:t>Parchi</a:t>
            </a:r>
            <a:endParaRPr lang="en-IN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094" y="5717763"/>
            <a:ext cx="1074676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IN" sz="2400" dirty="0"/>
              <a:t>ASHAs / Mobilisers to ensure distribution of these slips before each session.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IN" sz="2400" dirty="0"/>
              <a:t>Counter foils may be used to check the distribution.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305D5CA-60CE-46E2-A173-B4D04B88F5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047965"/>
          <a:ext cx="10972800" cy="4469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Worksheet" r:id="rId3" imgW="12230152" imgH="4267339" progId="Excel.Sheet.12">
                  <p:embed/>
                </p:oleObj>
              </mc:Choice>
              <mc:Fallback>
                <p:oleObj name="Worksheet" r:id="rId3" imgW="12230152" imgH="426733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305D5CA-60CE-46E2-A173-B4D04B88F5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047965"/>
                        <a:ext cx="10972800" cy="44692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93079F0-B1E8-4257-79CF-EB9B5FFB69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005" y="700391"/>
            <a:ext cx="8861905" cy="56606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1DEE66-6B05-F5E6-AE29-3660597D7DF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6979" y="816270"/>
            <a:ext cx="7626485" cy="554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3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84051" y="36832"/>
            <a:ext cx="9455285" cy="702468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</a:rPr>
              <a:t>Supervision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521" y="1128409"/>
            <a:ext cx="10798140" cy="5233863"/>
          </a:xfrm>
        </p:spPr>
        <p:txBody>
          <a:bodyPr>
            <a:noAutofit/>
          </a:bodyPr>
          <a:lstStyle/>
          <a:p>
            <a:pPr algn="justLow" eaLnBrk="1" hangingPunct="1">
              <a:lnSpc>
                <a:spcPct val="150000"/>
              </a:lnSpc>
            </a:pPr>
            <a:r>
              <a:rPr lang="en-US" altLang="en-US" sz="2800" dirty="0"/>
              <a:t>All supervisors such as DIO, Deputy CMOs, MOIC, other medical officers, AYUSH doctors, NRHM managers and development partners should be assigned to monitor at least 2 sessions on each RI day</a:t>
            </a:r>
          </a:p>
          <a:p>
            <a:pPr algn="justLow" eaLnBrk="1" hangingPunct="1">
              <a:lnSpc>
                <a:spcPct val="150000"/>
              </a:lnSpc>
            </a:pPr>
            <a:r>
              <a:rPr lang="en-US" altLang="en-US" sz="2800" dirty="0"/>
              <a:t>Supervision should be done on designated format</a:t>
            </a:r>
          </a:p>
          <a:p>
            <a:pPr algn="justLow" eaLnBrk="1" hangingPunct="1">
              <a:lnSpc>
                <a:spcPct val="150000"/>
              </a:lnSpc>
            </a:pPr>
            <a:r>
              <a:rPr lang="en-US" altLang="en-US" sz="2800" dirty="0"/>
              <a:t>Daily evening meeting on RI days for feedback review at block &amp; district should be done</a:t>
            </a:r>
          </a:p>
        </p:txBody>
      </p:sp>
    </p:spTree>
    <p:extLst>
      <p:ext uri="{BB962C8B-B14F-4D97-AF65-F5344CB8AC3E}">
        <p14:creationId xmlns:p14="http://schemas.microsoft.com/office/powerpoint/2010/main" val="28197026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81328" y="35739"/>
            <a:ext cx="9562289" cy="606177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</a:rPr>
              <a:t>Tracking of Missed RI sessions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9C4E8B6-8FA2-4F36-AD96-8BA8124E2B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8238" y="873302"/>
          <a:ext cx="10037852" cy="5722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Worksheet" r:id="rId3" imgW="15887752" imgH="8515558" progId="Excel.Sheet.12">
                  <p:embed/>
                </p:oleObj>
              </mc:Choice>
              <mc:Fallback>
                <p:oleObj name="Worksheet" r:id="rId3" imgW="15887752" imgH="8515558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9C4E8B6-8FA2-4F36-AD96-8BA8124E2B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8238" y="873302"/>
                        <a:ext cx="10037852" cy="57220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83BA3F4-D9D9-E2C0-98A7-36E06E449C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41916"/>
            <a:ext cx="10974492" cy="605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9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8914"/>
            <a:ext cx="9144000" cy="609600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Essentials of RI Micro-planning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175" y="963688"/>
            <a:ext cx="10983074" cy="5672191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Base unit 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RI microplanning is the Sub-center / Urban ANM area</a:t>
            </a: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Review and revise existing micro-plans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list of all Villages/ </a:t>
            </a:r>
            <a:r>
              <a:rPr lang="en-US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majra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/ or urban </a:t>
            </a:r>
            <a:r>
              <a:rPr lang="en-US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mohalla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colony, wards in each SC / urban ANM area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pdate head count survey (PWs and 0-1 </a:t>
            </a:r>
            <a:r>
              <a:rPr lang="en-US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against each listed area on 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orm 1  </a:t>
            </a: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Calculate village / area wise injection load using “Multiplication factor” on Form 1</a:t>
            </a: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 the sessions according to injection load guidelines on RI days / additional on Form 2 </a:t>
            </a:r>
            <a:r>
              <a:rPr lang="en-US" sz="2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(Big village; &gt;1 session, small one clubbing/alternate month)</a:t>
            </a: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Ensure: Fixed Day- Fixed site – Fixed Time  approach 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Finalize the ANM wise roaster and other details (AVD etc.) on Form 3 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ompile each SC/ ANM area plan at block / UPHC level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acant SC plans, </a:t>
            </a: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Supervision, AVD, Maps of SC/ANM area, block formats to be made to complete RI microplan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0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234" y="76200"/>
            <a:ext cx="9396920" cy="585281"/>
          </a:xfr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IN" sz="36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15" y="1143000"/>
            <a:ext cx="11157734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800" dirty="0"/>
              <a:t>Quality microplans with all components essential for achieving high coverage 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Role of district &amp; Blocks is critical in microplanning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Build capacity of MOs, health workers &amp; supervisors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Visit PHCs &amp; sub centres to validate quality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Track progress particularly in HR districts &amp; blocks </a:t>
            </a:r>
          </a:p>
          <a:p>
            <a:pPr lvl="1">
              <a:lnSpc>
                <a:spcPct val="150000"/>
              </a:lnSpc>
            </a:pPr>
            <a:r>
              <a:rPr lang="en-IN" sz="2400" dirty="0"/>
              <a:t>DTFI must review progress and help to overcome issues of coordination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0" y="6172200"/>
            <a:ext cx="4343400" cy="6096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93872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3023</Words>
  <Application>Microsoft Office PowerPoint</Application>
  <PresentationFormat>Widescreen</PresentationFormat>
  <Paragraphs>353</Paragraphs>
  <Slides>45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Arial Rounded MT Bold</vt:lpstr>
      <vt:lpstr>Calibri</vt:lpstr>
      <vt:lpstr>Calibri Light</vt:lpstr>
      <vt:lpstr>Monotype Sorts</vt:lpstr>
      <vt:lpstr>Palatino Linotype</vt:lpstr>
      <vt:lpstr>Wingdings</vt:lpstr>
      <vt:lpstr>Office Theme</vt:lpstr>
      <vt:lpstr>Office Theme</vt:lpstr>
      <vt:lpstr>Worksheet</vt:lpstr>
      <vt:lpstr>Developing RI micro-plans;  step wise approach…..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Microplanning: basic principles</vt:lpstr>
      <vt:lpstr>PowerPoint Presentation</vt:lpstr>
      <vt:lpstr>Immunization Microplan - Components</vt:lpstr>
      <vt:lpstr>Immunization Microplan - Components</vt:lpstr>
      <vt:lpstr>Actions to be followed for RI micro planning at block/PHC</vt:lpstr>
      <vt:lpstr>PowerPoint Presentation</vt:lpstr>
      <vt:lpstr>Action 1 a: RI microplan review meeting at PHC </vt:lpstr>
      <vt:lpstr>Action 1a - Data for RI microplan review at PHC</vt:lpstr>
      <vt:lpstr>PowerPoint Presentation</vt:lpstr>
      <vt:lpstr>PowerPoint Presentation</vt:lpstr>
      <vt:lpstr>PowerPoint Presentation</vt:lpstr>
      <vt:lpstr>PowerPoint Presentation</vt:lpstr>
      <vt:lpstr>Action 1 d: Calculate injection load and assess if existing RI sessions  are  adequate &amp; appropriately placed especially for HRAs    </vt:lpstr>
      <vt:lpstr>Action 1 e: Assess adequacy of RI sessions &amp; develop a revised RI roster for each sub centre  </vt:lpstr>
      <vt:lpstr>Action 1 f: Deciding the number, location and schedule of sessions  </vt:lpstr>
      <vt:lpstr>PowerPoint Presentation</vt:lpstr>
      <vt:lpstr>Action 1 g: Prepare work plan/roster for each health worker  </vt:lpstr>
      <vt:lpstr>PowerPoint Presentation</vt:lpstr>
      <vt:lpstr>Action 1 h: Calculate the requirement of vaccine vials and Vitamin A for each session</vt:lpstr>
      <vt:lpstr>PowerPoint Presentation</vt:lpstr>
      <vt:lpstr>Action 2: Meeting at sub center  to plan for head count, generation of due list &amp; train ASHA/AWW  </vt:lpstr>
      <vt:lpstr>Action 3: Head count by ASHA/ AWW</vt:lpstr>
      <vt:lpstr>Action 4 a: Sub center wise second RI planning meeting</vt:lpstr>
      <vt:lpstr>Action 4 b: Sub center wise second RI planning meeting</vt:lpstr>
      <vt:lpstr>PowerPoint Presentation</vt:lpstr>
      <vt:lpstr>Action 5: MOI/c to organize second RI planning meeting</vt:lpstr>
      <vt:lpstr>PowerPoint Presentation</vt:lpstr>
      <vt:lpstr>PowerPoint Presentation</vt:lpstr>
      <vt:lpstr>PowerPoint Presentation</vt:lpstr>
      <vt:lpstr>Vacant Sub Center planning</vt:lpstr>
      <vt:lpstr>PowerPoint Presentation</vt:lpstr>
      <vt:lpstr>Review and update the micro plans twice a year</vt:lpstr>
      <vt:lpstr>Urban area microplanning</vt:lpstr>
      <vt:lpstr>Meetings &amp; Mobilization </vt:lpstr>
      <vt:lpstr>Bulawa Parchi</vt:lpstr>
      <vt:lpstr>Supervision </vt:lpstr>
      <vt:lpstr>Tracking of Missed RI sessions</vt:lpstr>
      <vt:lpstr>Essentials of RI Micro-planning 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AGRAWAL, Ashutosh</dc:creator>
  <cp:lastModifiedBy>MALIK, Parul</cp:lastModifiedBy>
  <cp:revision>41</cp:revision>
  <dcterms:created xsi:type="dcterms:W3CDTF">2023-04-11T07:48:08Z</dcterms:created>
  <dcterms:modified xsi:type="dcterms:W3CDTF">2024-04-25T04:50:28Z</dcterms:modified>
</cp:coreProperties>
</file>