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775" r:id="rId1"/>
    <p:sldMasterId id="2147483791" r:id="rId2"/>
    <p:sldMasterId id="2147483839" r:id="rId3"/>
    <p:sldMasterId id="2147483888" r:id="rId4"/>
    <p:sldMasterId id="2147483908" r:id="rId5"/>
    <p:sldMasterId id="2147483922" r:id="rId6"/>
  </p:sldMasterIdLst>
  <p:notesMasterIdLst>
    <p:notesMasterId r:id="rId34"/>
  </p:notesMasterIdLst>
  <p:sldIdLst>
    <p:sldId id="258" r:id="rId7"/>
    <p:sldId id="786" r:id="rId8"/>
    <p:sldId id="1124" r:id="rId9"/>
    <p:sldId id="2147471936" r:id="rId10"/>
    <p:sldId id="2147471865" r:id="rId11"/>
    <p:sldId id="2147471706" r:id="rId12"/>
    <p:sldId id="2147471855" r:id="rId13"/>
    <p:sldId id="2147471707" r:id="rId14"/>
    <p:sldId id="2147471932" r:id="rId15"/>
    <p:sldId id="2147471680" r:id="rId16"/>
    <p:sldId id="2147471933" r:id="rId17"/>
    <p:sldId id="2147471911" r:id="rId18"/>
    <p:sldId id="2147471788" r:id="rId19"/>
    <p:sldId id="2147471695" r:id="rId20"/>
    <p:sldId id="269" r:id="rId21"/>
    <p:sldId id="2147471861" r:id="rId22"/>
    <p:sldId id="2147471869" r:id="rId23"/>
    <p:sldId id="2147471870" r:id="rId24"/>
    <p:sldId id="2147471799" r:id="rId25"/>
    <p:sldId id="2147471934" r:id="rId26"/>
    <p:sldId id="2147375491" r:id="rId27"/>
    <p:sldId id="2147471802" r:id="rId28"/>
    <p:sldId id="2147471853" r:id="rId29"/>
    <p:sldId id="2147471854" r:id="rId30"/>
    <p:sldId id="2147471866" r:id="rId31"/>
    <p:sldId id="2147471789" r:id="rId32"/>
    <p:sldId id="2147471741" r:id="rId3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96B"/>
    <a:srgbClr val="F64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5F4BE0-36FD-459A-8E22-3F30A136E34A}" v="12" dt="2023-11-22T12:47:50.4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4364" autoAdjust="0"/>
  </p:normalViewPr>
  <p:slideViewPr>
    <p:cSldViewPr snapToGrid="0" showGuides="1">
      <p:cViewPr varScale="1">
        <p:scale>
          <a:sx n="72" d="100"/>
          <a:sy n="72" d="100"/>
        </p:scale>
        <p:origin x="61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5/10/relationships/revisionInfo" Target="revisionInfo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https://worldhealthorg-my.sharepoint.com/personal/tripathisu_who_int/Documents/AA%20RAMPUR/SIA%20Data/SIA%20Trend/Display%20Board%20updation%202020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Sheet4!$G$2</c:f>
              <c:strCache>
                <c:ptCount val="1"/>
                <c:pt idx="0">
                  <c:v>Penta1</c:v>
                </c:pt>
              </c:strCache>
            </c:strRef>
          </c:tx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Sheet4!$H$1:$R$1</c:f>
              <c:strCache>
                <c:ptCount val="11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</c:v>
                </c:pt>
                <c:pt idx="6">
                  <c:v>Oct</c:v>
                </c:pt>
                <c:pt idx="7">
                  <c:v>Nov</c:v>
                </c:pt>
                <c:pt idx="8">
                  <c:v>Dec</c:v>
                </c:pt>
                <c:pt idx="9">
                  <c:v>Jan</c:v>
                </c:pt>
                <c:pt idx="10">
                  <c:v>Feb</c:v>
                </c:pt>
              </c:strCache>
            </c:strRef>
          </c:cat>
          <c:val>
            <c:numRef>
              <c:f>Sheet4!$H$2:$R$2</c:f>
              <c:numCache>
                <c:formatCode>0</c:formatCode>
                <c:ptCount val="11"/>
                <c:pt idx="0">
                  <c:v>75</c:v>
                </c:pt>
                <c:pt idx="1">
                  <c:v>87</c:v>
                </c:pt>
                <c:pt idx="2">
                  <c:v>87</c:v>
                </c:pt>
                <c:pt idx="3">
                  <c:v>80</c:v>
                </c:pt>
                <c:pt idx="4">
                  <c:v>115</c:v>
                </c:pt>
                <c:pt idx="5">
                  <c:v>106</c:v>
                </c:pt>
                <c:pt idx="6">
                  <c:v>97</c:v>
                </c:pt>
                <c:pt idx="7">
                  <c:v>98</c:v>
                </c:pt>
                <c:pt idx="8">
                  <c:v>100</c:v>
                </c:pt>
                <c:pt idx="9">
                  <c:v>98</c:v>
                </c:pt>
                <c:pt idx="10">
                  <c:v>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D4-45E3-A003-EC0008CD23E6}"/>
            </c:ext>
          </c:extLst>
        </c:ser>
        <c:ser>
          <c:idx val="1"/>
          <c:order val="1"/>
          <c:tx>
            <c:strRef>
              <c:f>Sheet4!$G$3</c:f>
              <c:strCache>
                <c:ptCount val="1"/>
                <c:pt idx="0">
                  <c:v>FIC</c:v>
                </c:pt>
              </c:strCache>
            </c:strRef>
          </c:tx>
          <c:spPr>
            <a:ln w="76200" cap="rnd">
              <a:solidFill>
                <a:schemeClr val="accent2"/>
              </a:solidFill>
              <a:round/>
            </a:ln>
            <a:effectLst>
              <a:glow>
                <a:schemeClr val="accent1">
                  <a:alpha val="40000"/>
                </a:schemeClr>
              </a:glo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Sheet4!$H$1:$R$1</c:f>
              <c:strCache>
                <c:ptCount val="11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</c:v>
                </c:pt>
                <c:pt idx="6">
                  <c:v>Oct</c:v>
                </c:pt>
                <c:pt idx="7">
                  <c:v>Nov</c:v>
                </c:pt>
                <c:pt idx="8">
                  <c:v>Dec</c:v>
                </c:pt>
                <c:pt idx="9">
                  <c:v>Jan</c:v>
                </c:pt>
                <c:pt idx="10">
                  <c:v>Feb</c:v>
                </c:pt>
              </c:strCache>
            </c:strRef>
          </c:cat>
          <c:val>
            <c:numRef>
              <c:f>Sheet4!$H$3:$R$3</c:f>
              <c:numCache>
                <c:formatCode>0</c:formatCode>
                <c:ptCount val="11"/>
                <c:pt idx="0">
                  <c:v>67.421941353448403</c:v>
                </c:pt>
                <c:pt idx="1">
                  <c:v>90.155037643773298</c:v>
                </c:pt>
                <c:pt idx="2">
                  <c:v>86.976550016554611</c:v>
                </c:pt>
                <c:pt idx="3">
                  <c:v>99.794146861099506</c:v>
                </c:pt>
                <c:pt idx="4">
                  <c:v>114.94378625822333</c:v>
                </c:pt>
                <c:pt idx="5">
                  <c:v>104.14729295924683</c:v>
                </c:pt>
                <c:pt idx="6">
                  <c:v>93.661738667280858</c:v>
                </c:pt>
                <c:pt idx="7">
                  <c:v>90.707818100680896</c:v>
                </c:pt>
                <c:pt idx="8">
                  <c:v>89.274043790576812</c:v>
                </c:pt>
                <c:pt idx="9">
                  <c:v>90.016842529546395</c:v>
                </c:pt>
                <c:pt idx="10">
                  <c:v>93.540817942332325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D4-45E3-A003-EC0008CD23E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960645664"/>
        <c:axId val="1960642336"/>
      </c:lineChart>
      <c:catAx>
        <c:axId val="196064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0642336"/>
        <c:crosses val="autoZero"/>
        <c:auto val="1"/>
        <c:lblAlgn val="ctr"/>
        <c:lblOffset val="100"/>
        <c:noMultiLvlLbl val="0"/>
      </c:catAx>
      <c:valAx>
        <c:axId val="1960642336"/>
        <c:scaling>
          <c:orientation val="minMax"/>
          <c:min val="4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crossAx val="196064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9472529169148025E-2"/>
          <c:y val="4.1730937478968992E-2"/>
          <c:w val="0.92512130836586604"/>
          <c:h val="0.9165381250420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Pt>
            <c:idx val="11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1-BBFC-44CA-B2F9-664B10370A2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2"/>
                <c:pt idx="0">
                  <c:v>2012-13
(n=1,59,750)</c:v>
                </c:pt>
                <c:pt idx="1">
                  <c:v>2013-14
(n=1,10,872)</c:v>
                </c:pt>
                <c:pt idx="2">
                  <c:v>2014-15
(n=2,34,020)</c:v>
                </c:pt>
                <c:pt idx="3">
                  <c:v>2015-16
(n=2,10,346)</c:v>
                </c:pt>
                <c:pt idx="4">
                  <c:v>2016-17
(n=2,72,164)</c:v>
                </c:pt>
                <c:pt idx="5">
                  <c:v>2017-18
(n=2,29,132)</c:v>
                </c:pt>
                <c:pt idx="6">
                  <c:v>2018-19
(n=1,78,142)</c:v>
                </c:pt>
                <c:pt idx="7">
                  <c:v>2019-20
(n=2,72,073)</c:v>
                </c:pt>
                <c:pt idx="8">
                  <c:v>2020-21
(n=4,23,397)</c:v>
                </c:pt>
                <c:pt idx="9">
                  <c:v>2021-22
(n=4,53,514)</c:v>
                </c:pt>
                <c:pt idx="10">
                  <c:v>2022-23
(n=5,86,825)</c:v>
                </c:pt>
                <c:pt idx="11">
                  <c:v>2023-24*
(n=2,49,424)</c:v>
                </c:pt>
              </c:strCache>
            </c:strRef>
          </c:cat>
          <c:val>
            <c:numRef>
              <c:f>Sheet1!$B$2:$B$16</c:f>
              <c:numCache>
                <c:formatCode>0</c:formatCode>
                <c:ptCount val="12"/>
                <c:pt idx="0">
                  <c:v>62.383823552382879</c:v>
                </c:pt>
                <c:pt idx="1">
                  <c:v>61.437780457792826</c:v>
                </c:pt>
                <c:pt idx="2">
                  <c:v>62.62862808109125</c:v>
                </c:pt>
                <c:pt idx="3">
                  <c:v>69.848725433333655</c:v>
                </c:pt>
                <c:pt idx="4">
                  <c:v>74</c:v>
                </c:pt>
                <c:pt idx="5">
                  <c:v>75.732328963217697</c:v>
                </c:pt>
                <c:pt idx="6">
                  <c:v>81.333430633988613</c:v>
                </c:pt>
                <c:pt idx="7">
                  <c:v>82</c:v>
                </c:pt>
                <c:pt idx="8">
                  <c:v>86.5</c:v>
                </c:pt>
                <c:pt idx="9">
                  <c:v>81</c:v>
                </c:pt>
                <c:pt idx="10">
                  <c:v>82</c:v>
                </c:pt>
                <c:pt idx="11">
                  <c:v>84.7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D4-4EB4-8CE0-90BC5172C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axId val="69491712"/>
        <c:axId val="70519808"/>
      </c:barChart>
      <c:catAx>
        <c:axId val="69491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US" sz="1200" b="1"/>
            </a:pPr>
            <a:endParaRPr lang="en-US"/>
          </a:p>
        </c:txPr>
        <c:crossAx val="70519808"/>
        <c:crosses val="autoZero"/>
        <c:auto val="1"/>
        <c:lblAlgn val="ctr"/>
        <c:lblOffset val="100"/>
        <c:noMultiLvlLbl val="0"/>
      </c:catAx>
      <c:valAx>
        <c:axId val="70519808"/>
        <c:scaling>
          <c:orientation val="minMax"/>
          <c:max val="88"/>
          <c:min val="-15"/>
        </c:scaling>
        <c:delete val="0"/>
        <c:axPos val="l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694917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 b="1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</c:v>
                </c:pt>
              </c:strCache>
            </c:strRef>
          </c:tx>
          <c:spPr>
            <a:solidFill>
              <a:srgbClr val="FF9933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1-BD05-40A8-8EF5-A540EB6B7C43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D05-40A8-8EF5-A540EB6B7C43}"/>
              </c:ext>
            </c:extLst>
          </c:dPt>
          <c:dPt>
            <c:idx val="8"/>
            <c:invertIfNegative val="0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4-BD05-40A8-8EF5-A540EB6B7C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NFHS-III
[2005-06]</c:v>
                </c:pt>
                <c:pt idx="1">
                  <c:v>DLHS-III
[2007-08]</c:v>
                </c:pt>
                <c:pt idx="2">
                  <c:v>CES
[2009]</c:v>
                </c:pt>
                <c:pt idx="3">
                  <c:v>AHS
[2010-11]</c:v>
                </c:pt>
                <c:pt idx="4">
                  <c:v>AHS
[2011-12]</c:v>
                </c:pt>
                <c:pt idx="5">
                  <c:v>AHS
[2012-13]</c:v>
                </c:pt>
                <c:pt idx="6">
                  <c:v>RICA
[2015-16]</c:v>
                </c:pt>
                <c:pt idx="7">
                  <c:v>NFHS-IV
[2015-16]</c:v>
                </c:pt>
                <c:pt idx="8">
                  <c:v>NFHS-V
[2020-21]</c:v>
                </c:pt>
              </c:strCache>
            </c:strRef>
          </c:cat>
          <c:val>
            <c:numRef>
              <c:f>Sheet1!$B$2:$B$10</c:f>
              <c:numCache>
                <c:formatCode>0</c:formatCode>
                <c:ptCount val="9"/>
                <c:pt idx="0">
                  <c:v>23</c:v>
                </c:pt>
                <c:pt idx="1">
                  <c:v>30.3</c:v>
                </c:pt>
                <c:pt idx="2">
                  <c:v>40.9</c:v>
                </c:pt>
                <c:pt idx="3">
                  <c:v>45.3</c:v>
                </c:pt>
                <c:pt idx="4">
                  <c:v>48.1</c:v>
                </c:pt>
                <c:pt idx="5">
                  <c:v>52.7</c:v>
                </c:pt>
                <c:pt idx="6">
                  <c:v>61</c:v>
                </c:pt>
                <c:pt idx="7">
                  <c:v>51.1</c:v>
                </c:pt>
                <c:pt idx="8">
                  <c:v>69.599999999999994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D05-40A8-8EF5-A540EB6B7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726592"/>
        <c:axId val="111728128"/>
      </c:barChart>
      <c:catAx>
        <c:axId val="111726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US" sz="1400" b="1"/>
            </a:pPr>
            <a:endParaRPr lang="en-US"/>
          </a:p>
        </c:txPr>
        <c:crossAx val="111728128"/>
        <c:crosses val="autoZero"/>
        <c:auto val="1"/>
        <c:lblAlgn val="ctr"/>
        <c:lblOffset val="100"/>
        <c:noMultiLvlLbl val="0"/>
      </c:catAx>
      <c:valAx>
        <c:axId val="111728128"/>
        <c:scaling>
          <c:orientation val="minMax"/>
          <c:max val="80"/>
        </c:scaling>
        <c:delete val="0"/>
        <c:axPos val="l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117265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 b="1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Apr'22-Feb'23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 w="25072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% IEC Displayed</c:v>
                </c:pt>
                <c:pt idx="1">
                  <c:v> % Sessions Supervision</c:v>
                </c:pt>
                <c:pt idx="2">
                  <c:v>%Sessions Where All Vaccines/Diluents Available</c:v>
                </c:pt>
                <c:pt idx="3">
                  <c:v>% Updated Due List availablity</c:v>
                </c:pt>
                <c:pt idx="4">
                  <c:v>% Session Held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93</c:v>
                </c:pt>
                <c:pt idx="1">
                  <c:v>50</c:v>
                </c:pt>
                <c:pt idx="2">
                  <c:v>77</c:v>
                </c:pt>
                <c:pt idx="3">
                  <c:v>74</c:v>
                </c:pt>
                <c:pt idx="4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50-453B-A1E0-43BFE8A274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Apr'23-Feb'24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pPr>
              <a:noFill/>
              <a:ln w="25072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% IEC Displayed</c:v>
                </c:pt>
                <c:pt idx="1">
                  <c:v> % Sessions Supervision</c:v>
                </c:pt>
                <c:pt idx="2">
                  <c:v>%Sessions Where All Vaccines/Diluents Available</c:v>
                </c:pt>
                <c:pt idx="3">
                  <c:v>% Updated Due List availablity</c:v>
                </c:pt>
                <c:pt idx="4">
                  <c:v>% Session Held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95</c:v>
                </c:pt>
                <c:pt idx="1">
                  <c:v>53</c:v>
                </c:pt>
                <c:pt idx="2">
                  <c:v>89</c:v>
                </c:pt>
                <c:pt idx="3">
                  <c:v>77</c:v>
                </c:pt>
                <c:pt idx="4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50-453B-A1E0-43BFE8A27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186617480"/>
        <c:axId val="1"/>
      </c:barChart>
      <c:catAx>
        <c:axId val="1866174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6617480"/>
        <c:crosses val="autoZero"/>
        <c:crossBetween val="between"/>
      </c:valAx>
      <c:spPr>
        <a:noFill/>
        <a:ln w="25367">
          <a:noFill/>
        </a:ln>
      </c:spPr>
    </c:plotArea>
    <c:legend>
      <c:legendPos val="b"/>
      <c:layout>
        <c:manualLayout>
          <c:xMode val="edge"/>
          <c:yMode val="edge"/>
          <c:x val="7.9180748952277946E-2"/>
          <c:y val="0.91049862634042589"/>
          <c:w val="0.7844078885379413"/>
          <c:h val="6.3921495959587821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778" b="1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RI!$B$1</c:f>
              <c:strCache>
                <c:ptCount val="1"/>
                <c:pt idx="0">
                  <c:v>Fully Immunization</c:v>
                </c:pt>
              </c:strCache>
            </c:strRef>
          </c:tx>
          <c:spPr>
            <a:ln w="28575">
              <a:solidFill>
                <a:srgbClr val="00C85A"/>
              </a:solidFill>
            </a:ln>
          </c:spPr>
          <c:marker>
            <c:spPr>
              <a:solidFill>
                <a:srgbClr val="00C85A"/>
              </a:solidFill>
              <a:ln w="28575">
                <a:solidFill>
                  <a:srgbClr val="00C85A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RI!$A$46:$A$71</c:f>
              <c:strCache>
                <c:ptCount val="26"/>
                <c:pt idx="0">
                  <c:v>Jan-22</c:v>
                </c:pt>
                <c:pt idx="1">
                  <c:v>Feb-22</c:v>
                </c:pt>
                <c:pt idx="2">
                  <c:v>Mar-22</c:v>
                </c:pt>
                <c:pt idx="3">
                  <c:v>Apr-22</c:v>
                </c:pt>
                <c:pt idx="4">
                  <c:v>May-22</c:v>
                </c:pt>
                <c:pt idx="5">
                  <c:v>Jun-22</c:v>
                </c:pt>
                <c:pt idx="6">
                  <c:v>Jul-22</c:v>
                </c:pt>
                <c:pt idx="7">
                  <c:v>Aug-22</c:v>
                </c:pt>
                <c:pt idx="8">
                  <c:v>Sep-22</c:v>
                </c:pt>
                <c:pt idx="9">
                  <c:v>Oct-22</c:v>
                </c:pt>
                <c:pt idx="10">
                  <c:v>Nov-22</c:v>
                </c:pt>
                <c:pt idx="11">
                  <c:v>Dec-22</c:v>
                </c:pt>
                <c:pt idx="12">
                  <c:v>Jan-23</c:v>
                </c:pt>
                <c:pt idx="13">
                  <c:v>Feb-23</c:v>
                </c:pt>
                <c:pt idx="14">
                  <c:v>Mar-23</c:v>
                </c:pt>
                <c:pt idx="15">
                  <c:v>Apr-23</c:v>
                </c:pt>
                <c:pt idx="16">
                  <c:v>May-23</c:v>
                </c:pt>
                <c:pt idx="17">
                  <c:v>Jun-23</c:v>
                </c:pt>
                <c:pt idx="18">
                  <c:v>Jul-23</c:v>
                </c:pt>
                <c:pt idx="19">
                  <c:v>Aug-23</c:v>
                </c:pt>
                <c:pt idx="20">
                  <c:v>Sep-23</c:v>
                </c:pt>
                <c:pt idx="21">
                  <c:v>Oct-23</c:v>
                </c:pt>
                <c:pt idx="22">
                  <c:v>Nov-23</c:v>
                </c:pt>
                <c:pt idx="23">
                  <c:v>Dec'23</c:v>
                </c:pt>
                <c:pt idx="24">
                  <c:v>Jan'24</c:v>
                </c:pt>
                <c:pt idx="25">
                  <c:v>Feb'24</c:v>
                </c:pt>
              </c:strCache>
            </c:strRef>
          </c:cat>
          <c:val>
            <c:numRef>
              <c:f>RI!$B$46:$B$71</c:f>
              <c:numCache>
                <c:formatCode>0</c:formatCode>
                <c:ptCount val="26"/>
                <c:pt idx="0">
                  <c:v>78</c:v>
                </c:pt>
                <c:pt idx="1">
                  <c:v>77.7</c:v>
                </c:pt>
                <c:pt idx="2" formatCode="General">
                  <c:v>78</c:v>
                </c:pt>
                <c:pt idx="3">
                  <c:v>87.1</c:v>
                </c:pt>
                <c:pt idx="4">
                  <c:v>84.9</c:v>
                </c:pt>
                <c:pt idx="5">
                  <c:v>84</c:v>
                </c:pt>
                <c:pt idx="6">
                  <c:v>83.8</c:v>
                </c:pt>
                <c:pt idx="7">
                  <c:v>78.3</c:v>
                </c:pt>
                <c:pt idx="8">
                  <c:v>82</c:v>
                </c:pt>
                <c:pt idx="9">
                  <c:v>79</c:v>
                </c:pt>
                <c:pt idx="10">
                  <c:v>70</c:v>
                </c:pt>
                <c:pt idx="11">
                  <c:v>81</c:v>
                </c:pt>
                <c:pt idx="12">
                  <c:v>80.8</c:v>
                </c:pt>
                <c:pt idx="13">
                  <c:v>82.3</c:v>
                </c:pt>
                <c:pt idx="14">
                  <c:v>86</c:v>
                </c:pt>
                <c:pt idx="15">
                  <c:v>86</c:v>
                </c:pt>
                <c:pt idx="16">
                  <c:v>85</c:v>
                </c:pt>
                <c:pt idx="17">
                  <c:v>85</c:v>
                </c:pt>
                <c:pt idx="18">
                  <c:v>83.8</c:v>
                </c:pt>
                <c:pt idx="19">
                  <c:v>91</c:v>
                </c:pt>
                <c:pt idx="20">
                  <c:v>87</c:v>
                </c:pt>
                <c:pt idx="21">
                  <c:v>83</c:v>
                </c:pt>
                <c:pt idx="22">
                  <c:v>86.01</c:v>
                </c:pt>
                <c:pt idx="23">
                  <c:v>79.260000000000005</c:v>
                </c:pt>
                <c:pt idx="24" formatCode="General">
                  <c:v>82</c:v>
                </c:pt>
                <c:pt idx="25">
                  <c:v>80.64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7A-4A8F-86F3-48B4A114F594}"/>
            </c:ext>
          </c:extLst>
        </c:ser>
        <c:ser>
          <c:idx val="1"/>
          <c:order val="1"/>
          <c:tx>
            <c:strRef>
              <c:f>RI!$C$1</c:f>
              <c:strCache>
                <c:ptCount val="1"/>
                <c:pt idx="0">
                  <c:v>Partial immunization </c:v>
                </c:pt>
              </c:strCache>
            </c:strRef>
          </c:tx>
          <c:spPr>
            <a:ln w="28575">
              <a:solidFill>
                <a:srgbClr val="2A2AC6"/>
              </a:solidFill>
            </a:ln>
          </c:spPr>
          <c:marker>
            <c:spPr>
              <a:solidFill>
                <a:srgbClr val="2A2AC6"/>
              </a:solidFill>
              <a:ln w="28575">
                <a:solidFill>
                  <a:srgbClr val="2A2AC6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RI!$A$46:$A$71</c:f>
              <c:strCache>
                <c:ptCount val="26"/>
                <c:pt idx="0">
                  <c:v>Jan-22</c:v>
                </c:pt>
                <c:pt idx="1">
                  <c:v>Feb-22</c:v>
                </c:pt>
                <c:pt idx="2">
                  <c:v>Mar-22</c:v>
                </c:pt>
                <c:pt idx="3">
                  <c:v>Apr-22</c:v>
                </c:pt>
                <c:pt idx="4">
                  <c:v>May-22</c:v>
                </c:pt>
                <c:pt idx="5">
                  <c:v>Jun-22</c:v>
                </c:pt>
                <c:pt idx="6">
                  <c:v>Jul-22</c:v>
                </c:pt>
                <c:pt idx="7">
                  <c:v>Aug-22</c:v>
                </c:pt>
                <c:pt idx="8">
                  <c:v>Sep-22</c:v>
                </c:pt>
                <c:pt idx="9">
                  <c:v>Oct-22</c:v>
                </c:pt>
                <c:pt idx="10">
                  <c:v>Nov-22</c:v>
                </c:pt>
                <c:pt idx="11">
                  <c:v>Dec-22</c:v>
                </c:pt>
                <c:pt idx="12">
                  <c:v>Jan-23</c:v>
                </c:pt>
                <c:pt idx="13">
                  <c:v>Feb-23</c:v>
                </c:pt>
                <c:pt idx="14">
                  <c:v>Mar-23</c:v>
                </c:pt>
                <c:pt idx="15">
                  <c:v>Apr-23</c:v>
                </c:pt>
                <c:pt idx="16">
                  <c:v>May-23</c:v>
                </c:pt>
                <c:pt idx="17">
                  <c:v>Jun-23</c:v>
                </c:pt>
                <c:pt idx="18">
                  <c:v>Jul-23</c:v>
                </c:pt>
                <c:pt idx="19">
                  <c:v>Aug-23</c:v>
                </c:pt>
                <c:pt idx="20">
                  <c:v>Sep-23</c:v>
                </c:pt>
                <c:pt idx="21">
                  <c:v>Oct-23</c:v>
                </c:pt>
                <c:pt idx="22">
                  <c:v>Nov-23</c:v>
                </c:pt>
                <c:pt idx="23">
                  <c:v>Dec'23</c:v>
                </c:pt>
                <c:pt idx="24">
                  <c:v>Jan'24</c:v>
                </c:pt>
                <c:pt idx="25">
                  <c:v>Feb'24</c:v>
                </c:pt>
              </c:strCache>
            </c:strRef>
          </c:cat>
          <c:val>
            <c:numRef>
              <c:f>RI!$C$46:$C$71</c:f>
              <c:numCache>
                <c:formatCode>0</c:formatCode>
                <c:ptCount val="26"/>
                <c:pt idx="0">
                  <c:v>21</c:v>
                </c:pt>
                <c:pt idx="1">
                  <c:v>20.100000000000001</c:v>
                </c:pt>
                <c:pt idx="2" formatCode="General">
                  <c:v>18</c:v>
                </c:pt>
                <c:pt idx="3">
                  <c:v>11.2</c:v>
                </c:pt>
                <c:pt idx="4">
                  <c:v>13.2</c:v>
                </c:pt>
                <c:pt idx="5">
                  <c:v>15</c:v>
                </c:pt>
                <c:pt idx="6">
                  <c:v>14.4</c:v>
                </c:pt>
                <c:pt idx="7">
                  <c:v>17.8</c:v>
                </c:pt>
                <c:pt idx="8">
                  <c:v>16</c:v>
                </c:pt>
                <c:pt idx="9">
                  <c:v>20.399999999999999</c:v>
                </c:pt>
                <c:pt idx="10">
                  <c:v>26</c:v>
                </c:pt>
                <c:pt idx="11">
                  <c:v>17</c:v>
                </c:pt>
                <c:pt idx="12">
                  <c:v>16.399999999999999</c:v>
                </c:pt>
                <c:pt idx="13">
                  <c:v>15.9</c:v>
                </c:pt>
                <c:pt idx="14">
                  <c:v>13</c:v>
                </c:pt>
                <c:pt idx="15">
                  <c:v>13</c:v>
                </c:pt>
                <c:pt idx="16">
                  <c:v>13</c:v>
                </c:pt>
                <c:pt idx="17">
                  <c:v>13</c:v>
                </c:pt>
                <c:pt idx="18">
                  <c:v>14.4</c:v>
                </c:pt>
                <c:pt idx="19">
                  <c:v>8</c:v>
                </c:pt>
                <c:pt idx="20">
                  <c:v>13</c:v>
                </c:pt>
                <c:pt idx="21">
                  <c:v>16</c:v>
                </c:pt>
                <c:pt idx="22">
                  <c:v>13.31</c:v>
                </c:pt>
                <c:pt idx="23">
                  <c:v>17.96</c:v>
                </c:pt>
                <c:pt idx="24" formatCode="General">
                  <c:v>16</c:v>
                </c:pt>
                <c:pt idx="25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7A-4A8F-86F3-48B4A114F594}"/>
            </c:ext>
          </c:extLst>
        </c:ser>
        <c:ser>
          <c:idx val="2"/>
          <c:order val="2"/>
          <c:tx>
            <c:strRef>
              <c:f>RI!$D$1</c:f>
              <c:strCache>
                <c:ptCount val="1"/>
                <c:pt idx="0">
                  <c:v>Unimmunized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 w="28575">
                <a:solidFill>
                  <a:srgbClr val="FF000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RI!$A$46:$A$71</c:f>
              <c:strCache>
                <c:ptCount val="26"/>
                <c:pt idx="0">
                  <c:v>Jan-22</c:v>
                </c:pt>
                <c:pt idx="1">
                  <c:v>Feb-22</c:v>
                </c:pt>
                <c:pt idx="2">
                  <c:v>Mar-22</c:v>
                </c:pt>
                <c:pt idx="3">
                  <c:v>Apr-22</c:v>
                </c:pt>
                <c:pt idx="4">
                  <c:v>May-22</c:v>
                </c:pt>
                <c:pt idx="5">
                  <c:v>Jun-22</c:v>
                </c:pt>
                <c:pt idx="6">
                  <c:v>Jul-22</c:v>
                </c:pt>
                <c:pt idx="7">
                  <c:v>Aug-22</c:v>
                </c:pt>
                <c:pt idx="8">
                  <c:v>Sep-22</c:v>
                </c:pt>
                <c:pt idx="9">
                  <c:v>Oct-22</c:v>
                </c:pt>
                <c:pt idx="10">
                  <c:v>Nov-22</c:v>
                </c:pt>
                <c:pt idx="11">
                  <c:v>Dec-22</c:v>
                </c:pt>
                <c:pt idx="12">
                  <c:v>Jan-23</c:v>
                </c:pt>
                <c:pt idx="13">
                  <c:v>Feb-23</c:v>
                </c:pt>
                <c:pt idx="14">
                  <c:v>Mar-23</c:v>
                </c:pt>
                <c:pt idx="15">
                  <c:v>Apr-23</c:v>
                </c:pt>
                <c:pt idx="16">
                  <c:v>May-23</c:v>
                </c:pt>
                <c:pt idx="17">
                  <c:v>Jun-23</c:v>
                </c:pt>
                <c:pt idx="18">
                  <c:v>Jul-23</c:v>
                </c:pt>
                <c:pt idx="19">
                  <c:v>Aug-23</c:v>
                </c:pt>
                <c:pt idx="20">
                  <c:v>Sep-23</c:v>
                </c:pt>
                <c:pt idx="21">
                  <c:v>Oct-23</c:v>
                </c:pt>
                <c:pt idx="22">
                  <c:v>Nov-23</c:v>
                </c:pt>
                <c:pt idx="23">
                  <c:v>Dec'23</c:v>
                </c:pt>
                <c:pt idx="24">
                  <c:v>Jan'24</c:v>
                </c:pt>
                <c:pt idx="25">
                  <c:v>Feb'24</c:v>
                </c:pt>
              </c:strCache>
            </c:strRef>
          </c:cat>
          <c:val>
            <c:numRef>
              <c:f>RI!$D$46:$D$71</c:f>
              <c:numCache>
                <c:formatCode>0</c:formatCode>
                <c:ptCount val="26"/>
                <c:pt idx="0">
                  <c:v>1</c:v>
                </c:pt>
                <c:pt idx="1">
                  <c:v>2.2000000000000002</c:v>
                </c:pt>
                <c:pt idx="2" formatCode="General">
                  <c:v>4</c:v>
                </c:pt>
                <c:pt idx="3">
                  <c:v>1.7</c:v>
                </c:pt>
                <c:pt idx="4">
                  <c:v>1.9</c:v>
                </c:pt>
                <c:pt idx="5">
                  <c:v>1</c:v>
                </c:pt>
                <c:pt idx="6">
                  <c:v>1.8</c:v>
                </c:pt>
                <c:pt idx="7">
                  <c:v>3.9</c:v>
                </c:pt>
                <c:pt idx="8">
                  <c:v>2</c:v>
                </c:pt>
                <c:pt idx="9">
                  <c:v>0.6</c:v>
                </c:pt>
                <c:pt idx="10">
                  <c:v>4</c:v>
                </c:pt>
                <c:pt idx="11">
                  <c:v>2</c:v>
                </c:pt>
                <c:pt idx="12">
                  <c:v>2.8</c:v>
                </c:pt>
                <c:pt idx="13">
                  <c:v>1.8</c:v>
                </c:pt>
                <c:pt idx="14">
                  <c:v>1.2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1.8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0.68</c:v>
                </c:pt>
                <c:pt idx="23">
                  <c:v>2.79</c:v>
                </c:pt>
                <c:pt idx="24" formatCode="General">
                  <c:v>2</c:v>
                </c:pt>
                <c:pt idx="25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7A-4A8F-86F3-48B4A114F5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7341312"/>
        <c:axId val="467343232"/>
      </c:lineChart>
      <c:catAx>
        <c:axId val="46734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467343232"/>
        <c:crosses val="autoZero"/>
        <c:auto val="1"/>
        <c:lblAlgn val="ctr"/>
        <c:lblOffset val="100"/>
        <c:noMultiLvlLbl val="1"/>
      </c:catAx>
      <c:valAx>
        <c:axId val="467343232"/>
        <c:scaling>
          <c:orientation val="minMax"/>
          <c:max val="100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4673413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3622149720949112"/>
          <c:y val="1.4705882352941176E-2"/>
          <c:w val="0.77029194094397779"/>
          <c:h val="6.2094719777674848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2500084849307636E-2"/>
          <c:y val="2.4261616030425384E-2"/>
          <c:w val="0.91156614173228345"/>
          <c:h val="0.710005375473395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Apr'22 - Feb'23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Bilaspur</c:v>
                </c:pt>
                <c:pt idx="1">
                  <c:v>Chamrua</c:v>
                </c:pt>
                <c:pt idx="2">
                  <c:v>Milak</c:v>
                </c:pt>
                <c:pt idx="3">
                  <c:v>Rampur U</c:v>
                </c:pt>
                <c:pt idx="4">
                  <c:v>Saidnagar</c:v>
                </c:pt>
                <c:pt idx="5">
                  <c:v>Shahbad</c:v>
                </c:pt>
                <c:pt idx="6">
                  <c:v>Swar</c:v>
                </c:pt>
                <c:pt idx="7">
                  <c:v>Tanda</c:v>
                </c:pt>
                <c:pt idx="8">
                  <c:v>District</c:v>
                </c:pt>
              </c:strCache>
            </c:strRef>
          </c:cat>
          <c:val>
            <c:numRef>
              <c:f>Sheet1!$B$2:$B$10</c:f>
              <c:numCache>
                <c:formatCode>0</c:formatCode>
                <c:ptCount val="9"/>
                <c:pt idx="0">
                  <c:v>87</c:v>
                </c:pt>
                <c:pt idx="1">
                  <c:v>89</c:v>
                </c:pt>
                <c:pt idx="2">
                  <c:v>85</c:v>
                </c:pt>
                <c:pt idx="3">
                  <c:v>77</c:v>
                </c:pt>
                <c:pt idx="4">
                  <c:v>83</c:v>
                </c:pt>
                <c:pt idx="5">
                  <c:v>75</c:v>
                </c:pt>
                <c:pt idx="6">
                  <c:v>78</c:v>
                </c:pt>
                <c:pt idx="7">
                  <c:v>76</c:v>
                </c:pt>
                <c:pt idx="8">
                  <c:v>81.2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B6-47C2-81B8-3D86990242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Apr'23 - Feb'24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Bilaspur</c:v>
                </c:pt>
                <c:pt idx="1">
                  <c:v>Chamrua</c:v>
                </c:pt>
                <c:pt idx="2">
                  <c:v>Milak</c:v>
                </c:pt>
                <c:pt idx="3">
                  <c:v>Rampur U</c:v>
                </c:pt>
                <c:pt idx="4">
                  <c:v>Saidnagar</c:v>
                </c:pt>
                <c:pt idx="5">
                  <c:v>Shahbad</c:v>
                </c:pt>
                <c:pt idx="6">
                  <c:v>Swar</c:v>
                </c:pt>
                <c:pt idx="7">
                  <c:v>Tanda</c:v>
                </c:pt>
                <c:pt idx="8">
                  <c:v>District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87</c:v>
                </c:pt>
                <c:pt idx="1">
                  <c:v>91</c:v>
                </c:pt>
                <c:pt idx="2">
                  <c:v>85</c:v>
                </c:pt>
                <c:pt idx="3">
                  <c:v>82</c:v>
                </c:pt>
                <c:pt idx="4">
                  <c:v>78</c:v>
                </c:pt>
                <c:pt idx="5">
                  <c:v>78</c:v>
                </c:pt>
                <c:pt idx="6">
                  <c:v>83</c:v>
                </c:pt>
                <c:pt idx="7">
                  <c:v>85</c:v>
                </c:pt>
                <c:pt idx="8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B6-47C2-81B8-3D8699024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1"/>
        <c:overlap val="-17"/>
        <c:axId val="58307328"/>
        <c:axId val="58308864"/>
      </c:barChart>
      <c:catAx>
        <c:axId val="58307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308864"/>
        <c:crosses val="autoZero"/>
        <c:auto val="1"/>
        <c:lblAlgn val="ctr"/>
        <c:lblOffset val="100"/>
        <c:noMultiLvlLbl val="0"/>
      </c:catAx>
      <c:valAx>
        <c:axId val="58308864"/>
        <c:scaling>
          <c:orientation val="minMax"/>
          <c:max val="100"/>
        </c:scaling>
        <c:delete val="0"/>
        <c:axPos val="l"/>
        <c:numFmt formatCode="0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30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9802058380080508E-2"/>
          <c:y val="0.91559356727355357"/>
          <c:w val="0.76529685039370077"/>
          <c:h val="8.44063371280981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solidFill>
        <a:schemeClr val="tx1"/>
      </a:solidFill>
      <a:prstDash val="solid"/>
      <a:miter lim="800000"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981583663312158"/>
          <c:y val="9.4300604100996138E-2"/>
          <c:w val="0.60908975602146798"/>
          <c:h val="0.7919784104199333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Reason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398-4787-B76E-438081DAC2B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398-4787-B76E-438081DAC2B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>
                  <a:rot lat="0" lon="0" rev="1200000"/>
                </a:lightRig>
              </a:scene3d>
            </c:spPr>
            <c:extLst>
              <c:ext xmlns:c16="http://schemas.microsoft.com/office/drawing/2014/chart" uri="{C3380CC4-5D6E-409C-BE32-E72D297353CC}">
                <c16:uniqueId val="{00000005-E398-4787-B76E-438081DAC2B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398-4787-B76E-438081DAC2B1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398-4787-B76E-438081DAC2B1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BD09-4CB3-8D13-6C72F6296092}"/>
              </c:ext>
            </c:extLst>
          </c:dPt>
          <c:dLbls>
            <c:dLbl>
              <c:idx val="0"/>
              <c:layout>
                <c:manualLayout>
                  <c:x val="-0.11125490168697244"/>
                  <c:y val="0.1662041641041524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98-4787-B76E-438081DAC2B1}"/>
                </c:ext>
              </c:extLst>
            </c:dLbl>
            <c:dLbl>
              <c:idx val="1"/>
              <c:layout>
                <c:manualLayout>
                  <c:x val="0"/>
                  <c:y val="9.249544810920590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398-4787-B76E-438081DAC2B1}"/>
                </c:ext>
              </c:extLst>
            </c:dLbl>
            <c:dLbl>
              <c:idx val="2"/>
              <c:layout>
                <c:manualLayout>
                  <c:x val="7.7519794365006695E-2"/>
                  <c:y val="0.2861951614190411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111832859552637"/>
                      <c:h val="0.122272040299268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398-4787-B76E-438081DAC2B1}"/>
                </c:ext>
              </c:extLst>
            </c:dLbl>
            <c:dLbl>
              <c:idx val="3"/>
              <c:layout>
                <c:manualLayout>
                  <c:x val="-1.8780268658029061E-2"/>
                  <c:y val="3.56437250916749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398-4787-B76E-438081DAC2B1}"/>
                </c:ext>
              </c:extLst>
            </c:dLbl>
            <c:dLbl>
              <c:idx val="4"/>
              <c:layout>
                <c:manualLayout>
                  <c:x val="-5.8310094135977673E-2"/>
                  <c:y val="-2.951459763547419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398-4787-B76E-438081DAC2B1}"/>
                </c:ext>
              </c:extLst>
            </c:dLbl>
            <c:dLbl>
              <c:idx val="5"/>
              <c:layout>
                <c:manualLayout>
                  <c:x val="-8.228038505525985E-2"/>
                  <c:y val="5.0409557810931213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D09-4CB3-8D13-6C72F62960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AWARENESS GAP</c:v>
                </c:pt>
                <c:pt idx="1">
                  <c:v>OPERATIONAL GAP</c:v>
                </c:pt>
                <c:pt idx="2">
                  <c:v>AEFI APPREHENSION</c:v>
                </c:pt>
                <c:pt idx="3">
                  <c:v>CHILD TRAVELLING</c:v>
                </c:pt>
                <c:pt idx="4">
                  <c:v>REFUSAL</c:v>
                </c:pt>
                <c:pt idx="5">
                  <c:v>OTHERS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224</c:v>
                </c:pt>
                <c:pt idx="1">
                  <c:v>21</c:v>
                </c:pt>
                <c:pt idx="2">
                  <c:v>234</c:v>
                </c:pt>
                <c:pt idx="3">
                  <c:v>137</c:v>
                </c:pt>
                <c:pt idx="4">
                  <c:v>109</c:v>
                </c:pt>
                <c:pt idx="5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398-4787-B76E-438081DAC2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PENTA / DPT-1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Bilaspur</c:v>
                </c:pt>
                <c:pt idx="1">
                  <c:v>Chamrua</c:v>
                </c:pt>
                <c:pt idx="2">
                  <c:v>Milak</c:v>
                </c:pt>
                <c:pt idx="3">
                  <c:v>Rampur U</c:v>
                </c:pt>
                <c:pt idx="4">
                  <c:v>Saidnagar</c:v>
                </c:pt>
                <c:pt idx="5">
                  <c:v>Shahbad</c:v>
                </c:pt>
                <c:pt idx="6">
                  <c:v>Swar</c:v>
                </c:pt>
                <c:pt idx="7">
                  <c:v>Tanda</c:v>
                </c:pt>
                <c:pt idx="8">
                  <c:v>District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97</c:v>
                </c:pt>
                <c:pt idx="1">
                  <c:v>97</c:v>
                </c:pt>
                <c:pt idx="2">
                  <c:v>97</c:v>
                </c:pt>
                <c:pt idx="3">
                  <c:v>96</c:v>
                </c:pt>
                <c:pt idx="4">
                  <c:v>94</c:v>
                </c:pt>
                <c:pt idx="5">
                  <c:v>94</c:v>
                </c:pt>
                <c:pt idx="6">
                  <c:v>98</c:v>
                </c:pt>
                <c:pt idx="7">
                  <c:v>96</c:v>
                </c:pt>
                <c:pt idx="8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9E-4598-AF95-C5C1E6433F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% PENTA / DPT-3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Bilaspur</c:v>
                </c:pt>
                <c:pt idx="1">
                  <c:v>Chamrua</c:v>
                </c:pt>
                <c:pt idx="2">
                  <c:v>Milak</c:v>
                </c:pt>
                <c:pt idx="3">
                  <c:v>Rampur U</c:v>
                </c:pt>
                <c:pt idx="4">
                  <c:v>Saidnagar</c:v>
                </c:pt>
                <c:pt idx="5">
                  <c:v>Shahbad</c:v>
                </c:pt>
                <c:pt idx="6">
                  <c:v>Swar</c:v>
                </c:pt>
                <c:pt idx="7">
                  <c:v>Tanda</c:v>
                </c:pt>
                <c:pt idx="8">
                  <c:v>District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73</c:v>
                </c:pt>
                <c:pt idx="1">
                  <c:v>75</c:v>
                </c:pt>
                <c:pt idx="2">
                  <c:v>73</c:v>
                </c:pt>
                <c:pt idx="3">
                  <c:v>68</c:v>
                </c:pt>
                <c:pt idx="4">
                  <c:v>58</c:v>
                </c:pt>
                <c:pt idx="5">
                  <c:v>58</c:v>
                </c:pt>
                <c:pt idx="6">
                  <c:v>61</c:v>
                </c:pt>
                <c:pt idx="7">
                  <c:v>65</c:v>
                </c:pt>
                <c:pt idx="8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9E-4598-AF95-C5C1E6433F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% PENTA 1 - PENTA 3 (DROPOUT)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Bilaspur</c:v>
                </c:pt>
                <c:pt idx="1">
                  <c:v>Chamrua</c:v>
                </c:pt>
                <c:pt idx="2">
                  <c:v>Milak</c:v>
                </c:pt>
                <c:pt idx="3">
                  <c:v>Rampur U</c:v>
                </c:pt>
                <c:pt idx="4">
                  <c:v>Saidnagar</c:v>
                </c:pt>
                <c:pt idx="5">
                  <c:v>Shahbad</c:v>
                </c:pt>
                <c:pt idx="6">
                  <c:v>Swar</c:v>
                </c:pt>
                <c:pt idx="7">
                  <c:v>Tanda</c:v>
                </c:pt>
                <c:pt idx="8">
                  <c:v>District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24</c:v>
                </c:pt>
                <c:pt idx="1">
                  <c:v>23</c:v>
                </c:pt>
                <c:pt idx="2">
                  <c:v>24</c:v>
                </c:pt>
                <c:pt idx="3">
                  <c:v>29</c:v>
                </c:pt>
                <c:pt idx="4">
                  <c:v>38</c:v>
                </c:pt>
                <c:pt idx="5">
                  <c:v>38</c:v>
                </c:pt>
                <c:pt idx="6">
                  <c:v>37</c:v>
                </c:pt>
                <c:pt idx="7">
                  <c:v>32</c:v>
                </c:pt>
                <c:pt idx="8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9E-4598-AF95-C5C1E6433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6646704"/>
        <c:axId val="696647688"/>
      </c:barChart>
      <c:catAx>
        <c:axId val="69664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6647688"/>
        <c:crosses val="autoZero"/>
        <c:auto val="1"/>
        <c:lblAlgn val="ctr"/>
        <c:lblOffset val="100"/>
        <c:noMultiLvlLbl val="0"/>
      </c:catAx>
      <c:valAx>
        <c:axId val="69664768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664670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40386813170284769"/>
          <c:y val="0.92043751932821083"/>
          <c:w val="0.57864268767076388"/>
          <c:h val="5.53932963817589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2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3">
      <a:schemeClr val="dk1"/>
    </cs:effectRef>
    <cs:fontRef idx="minor">
      <a:schemeClr val="tx1"/>
    </cs:fontRef>
  </cs:dataPoint>
  <cs:dataPoint3D>
    <cs:lnRef idx="0"/>
    <cs:fillRef idx="1">
      <cs:styleClr val="auto"/>
    </cs:fillRef>
    <cs:effectRef idx="3">
      <a:schemeClr val="dk1"/>
    </cs:effectRef>
    <cs:fontRef idx="minor">
      <a:schemeClr val="tx1"/>
    </cs:fontRef>
  </cs:dataPoint3D>
  <cs:dataPointLine>
    <cs:lnRef idx="1">
      <cs:styleClr val="auto"/>
    </cs:lnRef>
    <cs:lineWidthScale>7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3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 mods="ignoreCSTransforms">
      <cs:styleClr val="0">
        <a:shade val="25000"/>
      </cs:styleClr>
    </cs:fillRef>
    <cs:effectRef idx="3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 mods="ignoreCSTransforms">
      <cs:styleClr val="0">
        <a:tint val="25000"/>
      </cs:styleClr>
    </cs:fillRef>
    <cs:effectRef idx="3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5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5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22332421-9D6F-487D-8B54-93C8025EEF00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1E92C0E9-218F-4F79-BFF3-2E2A26767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327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7623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9279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7099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5176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71688" y="569913"/>
            <a:ext cx="5072062" cy="2854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6423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latin typeface="Arial" charset="0"/>
            </a:endParaRPr>
          </a:p>
        </p:txBody>
      </p:sp>
      <p:sp>
        <p:nvSpPr>
          <p:cNvPr id="28676" name="Footer Placeholder 3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>
                <a:solidFill>
                  <a:prstClr val="black"/>
                </a:solidFill>
              </a:rPr>
              <a:t>World Health Organization Country Office for India </a:t>
            </a:r>
          </a:p>
        </p:txBody>
      </p:sp>
    </p:spTree>
    <p:extLst>
      <p:ext uri="{BB962C8B-B14F-4D97-AF65-F5344CB8AC3E}">
        <p14:creationId xmlns:p14="http://schemas.microsoft.com/office/powerpoint/2010/main" val="3271340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0788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+mn-lt"/>
              </a:rPr>
              <a:t>Operational Gap – Session inconvenient, Unfriendly vaccinator, Session not held, Vaccine not available, Sick Child – HW did not vaccinate, HW did not give multiple injections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2224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6723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3C361-B839-FD75-3BA2-E70AFCAABB6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517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5B2D1-7096-4FCB-9F92-D1CDC173D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8B9D7-26CA-480A-8C89-C02B2B3C12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52C5B-4087-46D3-814C-E9F59B2DD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CE97-95F4-4DCD-8720-790253FEB93C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C961B-8B95-49C7-AC87-F4F8017F0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78E8A-3C43-4CCB-88F3-C02A9D91D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56F-3B38-4664-8A60-51C721941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92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5B3BF-04F6-43E8-B83E-6CDB72A52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BC9D8-B39A-4C5E-9BB5-E9C4F5627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D6607-7EB5-44EF-9F9D-EF736961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CE97-95F4-4DCD-8720-790253FEB93C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1F241-F7F9-4EB7-B033-A665C85F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6A331-59CD-4EDA-BA94-560438F1F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56F-3B38-4664-8A60-51C721941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503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77998-CCA9-4093-B197-CAC2F894B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2BDDD-AC10-434F-BED3-436BB7C11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58513-CAF0-4D0C-81DE-886173B36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CE97-95F4-4DCD-8720-790253FEB93C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08426-D869-421E-BC05-5DC62C4BC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9F47A-19A0-4571-9892-1026C9582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56F-3B38-4664-8A60-51C721941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887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3AE0B-120C-41FD-9BED-AC68B55B0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CA296-CDEC-45A9-B331-DC89AB5D85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635554-2E84-4970-9B8A-60EA7DA8C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1D0F9D-21D2-4121-9E9B-FA8398AB3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CE97-95F4-4DCD-8720-790253FEB93C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A44A7A-21B4-4869-823A-9E9EE9725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1F347E-CB5C-48AF-96F5-86E482D87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56F-3B38-4664-8A60-51C721941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00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0808C-FF9A-4C57-A499-39F75B36C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4A5B-53A4-4299-BCD7-CE12996CE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3028EE-C38D-4E91-A9F2-676A24917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092AA2-F11B-4873-A96A-27EDBEE13C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BD6538-73D8-4EB7-BBAE-40679305AD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8A2DE4-0BC8-4D48-BB50-D001C5D53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CE97-95F4-4DCD-8720-790253FEB93C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58E4AC-286D-436E-A6B1-A1508B43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B2CBB8-D370-459E-9FF4-1757AEE25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56F-3B38-4664-8A60-51C721941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795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41AB8-F517-49CC-A4D5-9697749E2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CCA757-2DED-4B5F-99CA-C830FA7BE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CE97-95F4-4DCD-8720-790253FEB93C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EA4176-3FFA-4984-A344-A67F12600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84288F-862C-4FAF-A4F0-3FD6E39A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56F-3B38-4664-8A60-51C721941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353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E46463-BAE1-4BE4-8BDF-13EC6CA72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CE97-95F4-4DCD-8720-790253FEB93C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5364B5-FC6F-43AC-B5F2-D74E04956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AB72C2-B73F-4C9A-BF28-B18940A3A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56F-3B38-4664-8A60-51C721941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415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02889-8FCF-4B1C-9055-4D44B3F5E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5155B-19B2-4AA4-B565-F3992E3FC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C3EFF-BE27-497F-B4D6-4D11CC15C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BD05CF-8B29-48E5-A363-E18E049F4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CE97-95F4-4DCD-8720-790253FEB93C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FAC84-49DC-4B8B-B8CB-9C5FA8DF8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C84316-7040-4444-9C2C-F8467203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56F-3B38-4664-8A60-51C721941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647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16760-15CD-4418-BA6B-15EA959B1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7B616F-B263-41C9-BE5B-33C16C5D61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7DA82-0E25-4609-9E0F-F72BF35AC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78B11F-7075-489A-925D-A5E2365C8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CE97-95F4-4DCD-8720-790253FEB93C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4BB5CF-6917-4D28-B463-0C732A13C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353324-C135-458D-94ED-5A7E0A4F2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56F-3B38-4664-8A60-51C721941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386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9A687-5521-450C-BFE4-39273E4B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947A56-2CB4-4338-AAFC-8664C6E6B7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5EBF4-CA8F-457A-9F2C-B1DE6D7CD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CE97-95F4-4DCD-8720-790253FEB93C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F08C4-B361-4166-82C4-C43B72ABB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33DBA-4A05-4141-A7B5-C37AEAE1D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56F-3B38-4664-8A60-51C721941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60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C70746-F7F5-486D-BB18-813BD42922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4CC13-BF56-42C0-A6C8-6C4747D33C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FBFB6-0287-4C3E-8255-9FBEF3D40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CE97-95F4-4DCD-8720-790253FEB93C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98191-FB64-4DC5-861F-641DA6465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A1622-C49A-43B2-B07B-5ECD31373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56F-3B38-4664-8A60-51C721941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879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+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64F-381C-7B4D-833B-E524C788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B538-2004-A148-91A7-DDAD8DCB0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7467600" cy="38842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A92FD39-3BDA-A44D-BDE3-A5569FD6A0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7200" y="1828801"/>
            <a:ext cx="3657600" cy="4343400"/>
          </a:xfrm>
          <a:solidFill>
            <a:srgbClr val="DDEFF9"/>
          </a:solidFill>
        </p:spPr>
        <p:txBody>
          <a:bodyPr lIns="182880" tIns="182880" rIns="182880" bIns="182880">
            <a:normAutofit/>
          </a:bodyPr>
          <a:lstStyle>
            <a:lvl1pPr marL="0" indent="0">
              <a:buNone/>
              <a:defRPr sz="2000">
                <a:solidFill>
                  <a:srgbClr val="00205C"/>
                </a:solidFill>
              </a:defRPr>
            </a:lvl1pPr>
            <a:lvl2pPr marL="457200" indent="0">
              <a:buNone/>
              <a:defRPr sz="2000">
                <a:solidFill>
                  <a:srgbClr val="00205C"/>
                </a:solidFill>
              </a:defRPr>
            </a:lvl2pPr>
            <a:lvl3pPr marL="914400" indent="0">
              <a:buNone/>
              <a:defRPr sz="2000">
                <a:solidFill>
                  <a:srgbClr val="00205C"/>
                </a:solidFill>
              </a:defRPr>
            </a:lvl3pPr>
            <a:lvl4pPr marL="1371600" indent="0">
              <a:buNone/>
              <a:defRPr sz="2000">
                <a:solidFill>
                  <a:srgbClr val="00205C"/>
                </a:solidFill>
              </a:defRPr>
            </a:lvl4pPr>
            <a:lvl5pPr marL="1828800" indent="0">
              <a:buNone/>
              <a:defRPr sz="2000">
                <a:solidFill>
                  <a:srgbClr val="002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7856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Two columns long_lt blue">
    <p:bg>
      <p:bgPr>
        <a:solidFill>
          <a:srgbClr val="DD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31F6-1DFC-6D42-A5DB-377B0A13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5486399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AE99C-0336-6345-BC88-F8EEF8EE1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517751"/>
            <a:ext cx="5486398" cy="3192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043BC3-F104-1B49-9F4F-1315C3526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3" y="2517751"/>
            <a:ext cx="5486400" cy="3192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11A4368-A5DE-FB44-8CFA-D7BBE509E18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1828800"/>
            <a:ext cx="5486399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429D4F-74BB-004B-AEC1-783776700C3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48404" y="1828800"/>
            <a:ext cx="5494112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2013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31F6-1DFC-6D42-A5DB-377B0A13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5486399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AE99C-0336-6345-BC88-F8EEF8EE1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517750"/>
            <a:ext cx="3657598" cy="3194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11A4368-A5DE-FB44-8CFA-D7BBE509E18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1828800"/>
            <a:ext cx="3657600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07F70BE-CB24-3442-8592-A6FFA4981F1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269036" y="2517750"/>
            <a:ext cx="3657598" cy="3194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749FC0E-0F2F-094B-8C94-48717D7C345D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269036" y="1828800"/>
            <a:ext cx="3657600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D1EB86-22C0-554C-8156-5D3F5DE4713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069856" y="2517750"/>
            <a:ext cx="3657598" cy="3194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C67BFE9-FA82-8A47-87CA-56246F893F1E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8069856" y="1828800"/>
            <a:ext cx="3657600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2296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hoto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64F-381C-7B4D-833B-E524C788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563877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B538-2004-A148-91A7-DDAD8DCB0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4979393"/>
            <a:ext cx="3657600" cy="882921"/>
          </a:xfr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FE6E48B-14B1-A34F-BE35-F35F8B605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1600200"/>
            <a:ext cx="3657600" cy="3200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11">
            <a:extLst>
              <a:ext uri="{FF2B5EF4-FFF2-40B4-BE49-F238E27FC236}">
                <a16:creationId xmlns:a16="http://schemas.microsoft.com/office/drawing/2014/main" id="{8F898B1A-280F-FE45-8D41-1CB270410E7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67200" y="1600200"/>
            <a:ext cx="3657600" cy="3200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30F77ACD-9F22-9B44-AE97-B98CCD01BE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77200" y="1600200"/>
            <a:ext cx="3657600" cy="3200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24E5827-DC51-2E44-A3BF-A892FE8FADC9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267199" y="4979393"/>
            <a:ext cx="3657600" cy="882921"/>
          </a:xfr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FF5458C-BD2E-A546-9365-90B8F7ADAED4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077199" y="4979393"/>
            <a:ext cx="3657600" cy="882921"/>
          </a:xfr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8104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889" y="2631912"/>
            <a:ext cx="11375197" cy="914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none"/>
        </p:style>
        <p:txBody>
          <a:bodyPr anchor="ctr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92114" y="3584575"/>
            <a:ext cx="11378974" cy="14224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024737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96950" y="1309688"/>
            <a:ext cx="548640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692982" y="1309688"/>
            <a:ext cx="7451014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l">
              <a:buNone/>
              <a:defRPr baseline="0"/>
            </a:lvl1pPr>
          </a:lstStyle>
          <a:p>
            <a:pPr lvl="0"/>
            <a:r>
              <a:rPr lang="en-US" dirty="0"/>
              <a:t>Agenda Point 1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996950" y="1981811"/>
            <a:ext cx="548640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692982" y="1981811"/>
            <a:ext cx="7451014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l">
              <a:buNone/>
              <a:defRPr/>
            </a:lvl1pPr>
          </a:lstStyle>
          <a:p>
            <a:pPr lvl="0"/>
            <a:r>
              <a:rPr lang="en-US" dirty="0"/>
              <a:t>Agenda Point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996950" y="2653934"/>
            <a:ext cx="548640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1692982" y="2653934"/>
            <a:ext cx="7451014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l">
              <a:buNone/>
              <a:defRPr/>
            </a:lvl1pPr>
          </a:lstStyle>
          <a:p>
            <a:pPr lvl="0"/>
            <a:r>
              <a:rPr lang="en-US" dirty="0"/>
              <a:t>Agenda Point 3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996950" y="3326057"/>
            <a:ext cx="548640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1692982" y="3326057"/>
            <a:ext cx="7451014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l">
              <a:buNone/>
              <a:defRPr baseline="0"/>
            </a:lvl1pPr>
          </a:lstStyle>
          <a:p>
            <a:pPr lvl="0"/>
            <a:r>
              <a:rPr lang="en-US" dirty="0"/>
              <a:t>Agenda Point 4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996950" y="3998180"/>
            <a:ext cx="548640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1692982" y="3998180"/>
            <a:ext cx="7451014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l">
              <a:buNone/>
              <a:defRPr/>
            </a:lvl1pPr>
          </a:lstStyle>
          <a:p>
            <a:pPr lvl="0"/>
            <a:r>
              <a:rPr lang="en-US" dirty="0"/>
              <a:t>Agenda Point 5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996950" y="4670303"/>
            <a:ext cx="548640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1692982" y="4670303"/>
            <a:ext cx="7451014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l">
              <a:buNone/>
              <a:defRPr/>
            </a:lvl1pPr>
          </a:lstStyle>
          <a:p>
            <a:pPr lvl="0"/>
            <a:r>
              <a:rPr lang="en-US" dirty="0"/>
              <a:t>Agenda Point 6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409434" y="395785"/>
            <a:ext cx="1351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0349722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216791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63538" y="1037230"/>
            <a:ext cx="11469071" cy="5172501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369797" y="63838"/>
            <a:ext cx="11166679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1548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369797" y="63838"/>
            <a:ext cx="11166679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96898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63539" y="1774209"/>
            <a:ext cx="5609230" cy="4435522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 hasCustomPrompt="1"/>
          </p:nvPr>
        </p:nvSpPr>
        <p:spPr>
          <a:xfrm>
            <a:off x="6100550" y="1774209"/>
            <a:ext cx="5609230" cy="4435522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63540" y="1077917"/>
            <a:ext cx="5608637" cy="600075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100552" y="1077917"/>
            <a:ext cx="5608637" cy="600075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369797" y="63838"/>
            <a:ext cx="11166679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847160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914649"/>
            <a:ext cx="5189798" cy="12280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0375" y="2143126"/>
            <a:ext cx="5189798" cy="4017832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>
          <a:xfrm>
            <a:off x="5841244" y="914401"/>
            <a:ext cx="5936776" cy="520614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17428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3422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ly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0645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L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369797" y="123083"/>
            <a:ext cx="11166679" cy="5729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7" name="Rectangle 6"/>
          <p:cNvSpPr/>
          <p:nvPr userDrawn="1"/>
        </p:nvSpPr>
        <p:spPr>
          <a:xfrm>
            <a:off x="369796" y="696029"/>
            <a:ext cx="3773004" cy="54864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198292" y="696029"/>
            <a:ext cx="3773004" cy="54864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8026790" y="696033"/>
            <a:ext cx="3773004" cy="46853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6757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L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69797" y="123083"/>
            <a:ext cx="11166679" cy="5729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12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63538" y="928049"/>
            <a:ext cx="11469071" cy="5281683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369796" y="696029"/>
            <a:ext cx="3773004" cy="54864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4198292" y="696029"/>
            <a:ext cx="3773004" cy="54864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026790" y="696033"/>
            <a:ext cx="3773004" cy="46853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0213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L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369796" y="696029"/>
            <a:ext cx="3773004" cy="54864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198292" y="696029"/>
            <a:ext cx="3773004" cy="54864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8026790" y="696033"/>
            <a:ext cx="3773004" cy="46853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69797" y="123080"/>
            <a:ext cx="11166679" cy="5945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12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63540" y="928049"/>
            <a:ext cx="5611337" cy="5281683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6153036" y="928049"/>
            <a:ext cx="5611337" cy="5281683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321054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L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69797" y="123080"/>
            <a:ext cx="11166679" cy="6010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12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63540" y="1623136"/>
            <a:ext cx="5611337" cy="4586596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6112092" y="1623136"/>
            <a:ext cx="5611337" cy="4586596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63540" y="859549"/>
            <a:ext cx="5608637" cy="600075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100552" y="859549"/>
            <a:ext cx="5608637" cy="600075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369796" y="696029"/>
            <a:ext cx="3773004" cy="54864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4198292" y="696029"/>
            <a:ext cx="3773004" cy="54864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8026790" y="696033"/>
            <a:ext cx="3773004" cy="46853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6107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250131" y="1801504"/>
            <a:ext cx="11385906" cy="16240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prstClr val="white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197544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16" y="2130473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16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933D8-8485-4D4B-B6B2-2FCAD7ACA039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 April 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45D00-3643-4458-896F-4BE7599D17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1580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0FFED13-624D-404B-B4BA-CA323C0ADFCF}" type="datetimeFigureOut">
              <a:rPr lang="en-US" smtClean="0"/>
              <a:pPr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0312645F-0A7F-4E54-AA5B-01D3E76A35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1958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FED13-624D-404B-B4BA-CA323C0ADFCF}" type="datetimeFigureOut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2645F-0A7F-4E54-AA5B-01D3E76A35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9818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FED13-624D-404B-B4BA-CA323C0ADFCF}" type="datetimeFigureOut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2645F-0A7F-4E54-AA5B-01D3E76A35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314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FED13-624D-404B-B4BA-CA323C0ADFCF}" type="datetimeFigureOut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2645F-0A7F-4E54-AA5B-01D3E76A35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303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FED13-624D-404B-B4BA-CA323C0ADFCF}" type="datetimeFigureOut">
              <a:rPr lang="en-US" smtClean="0"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2645F-0A7F-4E54-AA5B-01D3E76A35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5803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FED13-624D-404B-B4BA-CA323C0ADFCF}" type="datetimeFigureOut">
              <a:rPr lang="en-US" smtClean="0"/>
              <a:t>4/25/2024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2645F-0A7F-4E54-AA5B-01D3E76A35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2474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FED13-624D-404B-B4BA-CA323C0ADFCF}" type="datetimeFigureOut">
              <a:rPr lang="en-US" smtClean="0"/>
              <a:t>4/25/2024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2645F-0A7F-4E54-AA5B-01D3E76A35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2725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FED13-624D-404B-B4BA-CA323C0ADFCF}" type="datetimeFigureOut">
              <a:rPr lang="en-US" smtClean="0"/>
              <a:t>4/25/2024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2645F-0A7F-4E54-AA5B-01D3E76A35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6737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FED13-624D-404B-B4BA-CA323C0ADFCF}" type="datetimeFigureOut">
              <a:rPr lang="en-US" smtClean="0"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2645F-0A7F-4E54-AA5B-01D3E76A35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8265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FED13-624D-404B-B4BA-CA323C0ADFCF}" type="datetimeFigureOut">
              <a:rPr lang="en-US" smtClean="0"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2645F-0A7F-4E54-AA5B-01D3E76A35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4584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FED13-624D-404B-B4BA-CA323C0ADFCF}" type="datetimeFigureOut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2645F-0A7F-4E54-AA5B-01D3E76A35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6562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FED13-624D-404B-B4BA-CA323C0ADFCF}" type="datetimeFigureOut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2645F-0A7F-4E54-AA5B-01D3E76A35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8847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554775" y="2865012"/>
            <a:ext cx="10993549" cy="814876"/>
          </a:xfrm>
          <a:effectLst/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554776" y="3688377"/>
            <a:ext cx="10993547" cy="515423"/>
          </a:xfrm>
        </p:spPr>
        <p:txBody>
          <a:bodyPr anchor="t">
            <a:normAutofit/>
          </a:bodyPr>
          <a:lstStyle>
            <a:lvl1pPr marL="0" indent="0" algn="ctr">
              <a:buNone/>
              <a:defRPr sz="1867" cap="all">
                <a:solidFill>
                  <a:schemeClr val="accent2">
                    <a:lumMod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486834" y="4735831"/>
            <a:ext cx="1112943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49"/>
          <p:cNvSpPr>
            <a:spLocks noGrp="1"/>
          </p:cNvSpPr>
          <p:nvPr>
            <p:ph type="body" sz="quarter" idx="10" hasCustomPrompt="1"/>
          </p:nvPr>
        </p:nvSpPr>
        <p:spPr>
          <a:xfrm>
            <a:off x="554775" y="4241858"/>
            <a:ext cx="10993967" cy="425449"/>
          </a:xfrm>
        </p:spPr>
        <p:txBody>
          <a:bodyPr/>
          <a:lstStyle>
            <a:lvl1pPr marL="0" indent="0">
              <a:buNone/>
              <a:defRPr baseline="0">
                <a:solidFill>
                  <a:srgbClr val="E6AF00"/>
                </a:solidFill>
              </a:defRPr>
            </a:lvl1pPr>
          </a:lstStyle>
          <a:p>
            <a:pPr lvl="0"/>
            <a:r>
              <a:rPr lang="en-US" dirty="0"/>
              <a:t>Click to Edit Date</a:t>
            </a:r>
          </a:p>
        </p:txBody>
      </p:sp>
    </p:spTree>
    <p:extLst>
      <p:ext uri="{BB962C8B-B14F-4D97-AF65-F5344CB8AC3E}">
        <p14:creationId xmlns:p14="http://schemas.microsoft.com/office/powerpoint/2010/main" val="18562595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032BF661-9EAB-40CD-8DF3-3704141733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56509"/>
            <a:ext cx="12192000" cy="901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D7F2ED5F-34A8-4249-8016-6D35193D99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" t="2129" r="874" b="2235"/>
          <a:stretch>
            <a:fillRect/>
          </a:stretch>
        </p:blipFill>
        <p:spPr bwMode="auto">
          <a:xfrm>
            <a:off x="1588" y="76183"/>
            <a:ext cx="3283377" cy="107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8">
            <a:extLst>
              <a:ext uri="{FF2B5EF4-FFF2-40B4-BE49-F238E27FC236}">
                <a16:creationId xmlns:a16="http://schemas.microsoft.com/office/drawing/2014/main" id="{B9691ECD-CF44-45B5-A223-427FEA4D9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9F848F2-C0A7-464C-9825-18A5E773EE48}" type="datetime1">
              <a:rPr lang="en-GB" altLang="en-US" smtClean="0"/>
              <a:t>25/04/2024</a:t>
            </a:fld>
            <a:r>
              <a:rPr lang="en-US" altLang="en-US"/>
              <a:t>A</a:t>
            </a:r>
            <a:endParaRPr lang="en-US" altLang="en-US" dirty="0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63F87289-FC1D-45C0-8416-F2A35C39A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33575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554775" y="2552504"/>
            <a:ext cx="10993549" cy="1127384"/>
          </a:xfrm>
          <a:effectLst/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554776" y="3688377"/>
            <a:ext cx="10993547" cy="515423"/>
          </a:xfrm>
        </p:spPr>
        <p:txBody>
          <a:bodyPr anchor="t">
            <a:normAutofit/>
          </a:bodyPr>
          <a:lstStyle>
            <a:lvl1pPr marL="0" indent="0" algn="ctr">
              <a:buNone/>
              <a:defRPr sz="1867" cap="all">
                <a:solidFill>
                  <a:schemeClr val="accent2">
                    <a:lumMod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3" name="Text Placeholder 49"/>
          <p:cNvSpPr>
            <a:spLocks noGrp="1"/>
          </p:cNvSpPr>
          <p:nvPr>
            <p:ph type="body" sz="quarter" idx="10" hasCustomPrompt="1"/>
          </p:nvPr>
        </p:nvSpPr>
        <p:spPr>
          <a:xfrm>
            <a:off x="554775" y="4241858"/>
            <a:ext cx="10993967" cy="425449"/>
          </a:xfrm>
        </p:spPr>
        <p:txBody>
          <a:bodyPr/>
          <a:lstStyle>
            <a:lvl1pPr marL="0" indent="0">
              <a:buNone/>
              <a:defRPr baseline="0">
                <a:solidFill>
                  <a:srgbClr val="E6AF00"/>
                </a:solidFill>
              </a:defRPr>
            </a:lvl1pPr>
          </a:lstStyle>
          <a:p>
            <a:pPr lvl="0"/>
            <a:r>
              <a:rPr lang="en-US" dirty="0"/>
              <a:t>Click to Edit Date</a:t>
            </a:r>
          </a:p>
        </p:txBody>
      </p:sp>
    </p:spTree>
    <p:extLst>
      <p:ext uri="{BB962C8B-B14F-4D97-AF65-F5344CB8AC3E}">
        <p14:creationId xmlns:p14="http://schemas.microsoft.com/office/powerpoint/2010/main" val="5523651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889" y="2631912"/>
            <a:ext cx="11375197" cy="914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none"/>
        </p:style>
        <p:txBody>
          <a:bodyPr anchor="ctr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92112" y="3584575"/>
            <a:ext cx="11378974" cy="14224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8451735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96950" y="1309688"/>
            <a:ext cx="548640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692982" y="1309688"/>
            <a:ext cx="7451014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l">
              <a:buNone/>
              <a:defRPr baseline="0"/>
            </a:lvl1pPr>
          </a:lstStyle>
          <a:p>
            <a:pPr lvl="0"/>
            <a:r>
              <a:rPr lang="en-US" dirty="0"/>
              <a:t>Agenda Point 1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996950" y="1981811"/>
            <a:ext cx="548640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692982" y="1981811"/>
            <a:ext cx="7451014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l">
              <a:buNone/>
              <a:defRPr/>
            </a:lvl1pPr>
          </a:lstStyle>
          <a:p>
            <a:pPr lvl="0"/>
            <a:r>
              <a:rPr lang="en-US" dirty="0"/>
              <a:t>Agenda Point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996950" y="2653934"/>
            <a:ext cx="548640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1692982" y="2653934"/>
            <a:ext cx="7451014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l">
              <a:buNone/>
              <a:defRPr/>
            </a:lvl1pPr>
          </a:lstStyle>
          <a:p>
            <a:pPr lvl="0"/>
            <a:r>
              <a:rPr lang="en-US" dirty="0"/>
              <a:t>Agenda Point 3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996950" y="3326057"/>
            <a:ext cx="548640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1692982" y="3326057"/>
            <a:ext cx="7451014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l">
              <a:buNone/>
              <a:defRPr baseline="0"/>
            </a:lvl1pPr>
          </a:lstStyle>
          <a:p>
            <a:pPr lvl="0"/>
            <a:r>
              <a:rPr lang="en-US" dirty="0"/>
              <a:t>Agenda Point 4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996950" y="3998180"/>
            <a:ext cx="548640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1692982" y="3998180"/>
            <a:ext cx="7451014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l">
              <a:buNone/>
              <a:defRPr/>
            </a:lvl1pPr>
          </a:lstStyle>
          <a:p>
            <a:pPr lvl="0"/>
            <a:r>
              <a:rPr lang="en-US" dirty="0"/>
              <a:t>Agenda Point 5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996950" y="4670303"/>
            <a:ext cx="548640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1692982" y="4670303"/>
            <a:ext cx="7451014" cy="548640"/>
          </a:xfrm>
          <a:ln>
            <a:solidFill>
              <a:schemeClr val="accent1"/>
            </a:solidFill>
          </a:ln>
        </p:spPr>
        <p:txBody>
          <a:bodyPr anchor="ctr"/>
          <a:lstStyle>
            <a:lvl1pPr marL="0" indent="0" algn="l">
              <a:buNone/>
              <a:defRPr/>
            </a:lvl1pPr>
          </a:lstStyle>
          <a:p>
            <a:pPr lvl="0"/>
            <a:r>
              <a:rPr lang="en-US" dirty="0"/>
              <a:t>Agenda Point 6</a:t>
            </a:r>
          </a:p>
        </p:txBody>
      </p:sp>
    </p:spTree>
    <p:extLst>
      <p:ext uri="{BB962C8B-B14F-4D97-AF65-F5344CB8AC3E}">
        <p14:creationId xmlns:p14="http://schemas.microsoft.com/office/powerpoint/2010/main" val="31427292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2705" y="0"/>
            <a:ext cx="11166679" cy="8229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1316731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63538" y="1037230"/>
            <a:ext cx="11469071" cy="5172501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369795" y="63838"/>
            <a:ext cx="11166679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7663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63539" y="1037230"/>
            <a:ext cx="5609230" cy="5172501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 hasCustomPrompt="1"/>
          </p:nvPr>
        </p:nvSpPr>
        <p:spPr>
          <a:xfrm>
            <a:off x="6100550" y="1037230"/>
            <a:ext cx="5609230" cy="5172501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369795" y="63838"/>
            <a:ext cx="11166679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811285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63539" y="1774209"/>
            <a:ext cx="5609230" cy="4435522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 hasCustomPrompt="1"/>
          </p:nvPr>
        </p:nvSpPr>
        <p:spPr>
          <a:xfrm>
            <a:off x="6100550" y="1774209"/>
            <a:ext cx="5609230" cy="4435522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63538" y="1077913"/>
            <a:ext cx="5608637" cy="600075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100550" y="1077913"/>
            <a:ext cx="5608637" cy="600075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369795" y="63838"/>
            <a:ext cx="11166679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584514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914649"/>
            <a:ext cx="5189798" cy="12280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0375" y="2143126"/>
            <a:ext cx="5189798" cy="4017832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>
          <a:xfrm>
            <a:off x="5841242" y="914401"/>
            <a:ext cx="5936776" cy="520614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35016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59424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ly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4770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L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369795" y="123080"/>
            <a:ext cx="11166679" cy="5729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0269" y="6351820"/>
            <a:ext cx="434788" cy="5061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738A8-E492-4D24-9585-AB556A373933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03816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L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69795" y="123080"/>
            <a:ext cx="11166679" cy="5729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12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63538" y="928048"/>
            <a:ext cx="11469071" cy="5281683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79968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L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63538" y="122512"/>
            <a:ext cx="11166679" cy="5945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12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63538" y="928048"/>
            <a:ext cx="5611337" cy="5281683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6153034" y="928048"/>
            <a:ext cx="5611337" cy="5281683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75044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L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69795" y="123079"/>
            <a:ext cx="11166679" cy="6010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12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63538" y="1623136"/>
            <a:ext cx="5611337" cy="4586596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6112090" y="1623136"/>
            <a:ext cx="5611337" cy="4586596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63538" y="859545"/>
            <a:ext cx="5608637" cy="600075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100550" y="859545"/>
            <a:ext cx="5608637" cy="600075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60172403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250131" y="1801504"/>
            <a:ext cx="11385906" cy="16240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Thank You</a:t>
            </a:r>
          </a:p>
        </p:txBody>
      </p:sp>
      <p:sp>
        <p:nvSpPr>
          <p:cNvPr id="17" name="Text Placeholder 16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50131" y="3985540"/>
            <a:ext cx="3194050" cy="436562"/>
          </a:xfrm>
        </p:spPr>
        <p:txBody>
          <a:bodyPr anchor="ctr"/>
          <a:lstStyle>
            <a:lvl1pPr marL="0" indent="0">
              <a:buNone/>
              <a:defRPr b="1" baseline="0"/>
            </a:lvl1pPr>
          </a:lstStyle>
          <a:p>
            <a:pPr lvl="0"/>
            <a:r>
              <a:rPr lang="en-US" dirty="0"/>
              <a:t>Enter Your Name</a:t>
            </a:r>
          </a:p>
        </p:txBody>
      </p:sp>
      <p:sp>
        <p:nvSpPr>
          <p:cNvPr id="18" name="Text Placeholder 16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50131" y="4464177"/>
            <a:ext cx="3194050" cy="436562"/>
          </a:xfrm>
        </p:spPr>
        <p:txBody>
          <a:bodyPr anchor="ctr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Enter Your E-mail Id</a:t>
            </a:r>
          </a:p>
        </p:txBody>
      </p:sp>
    </p:spTree>
    <p:extLst>
      <p:ext uri="{BB962C8B-B14F-4D97-AF65-F5344CB8AC3E}">
        <p14:creationId xmlns:p14="http://schemas.microsoft.com/office/powerpoint/2010/main" val="27138383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889" y="2631912"/>
            <a:ext cx="11375197" cy="914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none"/>
        </p:style>
        <p:txBody>
          <a:bodyPr anchor="ctr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92112" y="3584575"/>
            <a:ext cx="11378974" cy="14224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158142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8431D-7A98-4C7D-DD5B-E50A3677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22995-E735-8628-BD8D-BC87FEC1B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2F3A8-94B3-8F98-7BF4-97D5C6774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DF7240-470B-447A-B5E6-41D9F76C36C0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4/25/2024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D6A90-C8FE-C590-1764-DDAE5A664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B069F-A74F-43DD-40C0-BBADF3A1F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0DA047-FD8D-460C-848C-280A2685435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0399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2CF375-C543-5F4D-9402-202E34DEEA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589958-B72F-B84F-83F5-58BC6B135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26">
            <a:extLst>
              <a:ext uri="{FF2B5EF4-FFF2-40B4-BE49-F238E27FC236}">
                <a16:creationId xmlns:a16="http://schemas.microsoft.com/office/drawing/2014/main" id="{845391D4-B447-C449-B935-7D9923EA3F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0361" y="1729930"/>
            <a:ext cx="8471277" cy="1463195"/>
          </a:xfrm>
        </p:spPr>
        <p:txBody>
          <a:bodyPr anchor="b" anchorCtr="0"/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section heading</a:t>
            </a:r>
          </a:p>
        </p:txBody>
      </p:sp>
    </p:spTree>
    <p:extLst>
      <p:ext uri="{BB962C8B-B14F-4D97-AF65-F5344CB8AC3E}">
        <p14:creationId xmlns:p14="http://schemas.microsoft.com/office/powerpoint/2010/main" val="207991270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E14899D-9357-1648-93C3-EB09E5785D4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6720" y="1463040"/>
            <a:ext cx="11338560" cy="46634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D8BE90-F66A-404A-BF86-EE8E937A23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Insert your heading here, 2 lines max.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AE98C0-3136-E847-B3E3-9A8B097307B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CHAI INTERNAL USE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AFFEA-17B6-B643-BB43-4E695EE30C9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5199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9" y="2130438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9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0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15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2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3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3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046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55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06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E7817-4DB1-42BF-B6F7-634C8B9E010A}" type="datetime3">
              <a:rPr lang="en-US" altLang="en-US" smtClean="0"/>
              <a:t>25 April 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DTF - May 2022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83047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" y="5956518"/>
            <a:ext cx="12192000" cy="901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" t="2129" r="874" b="2235"/>
          <a:stretch>
            <a:fillRect/>
          </a:stretch>
        </p:blipFill>
        <p:spPr bwMode="auto">
          <a:xfrm>
            <a:off x="1588" y="76192"/>
            <a:ext cx="3283377" cy="107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6F5463A-C587-4D7C-A807-474DDBF44919}" type="datetime3">
              <a:rPr lang="en-US" altLang="en-US" smtClean="0"/>
              <a:t>25 April 2024</a:t>
            </a:fld>
            <a:r>
              <a:rPr lang="en-US" altLang="en-US"/>
              <a:t>A</a:t>
            </a:r>
            <a:endParaRPr lang="en-US" altLang="en-US" dirty="0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DTF - May 2022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2241496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ucida Sans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Lucida Sans" pitchFamily="34" charset="0"/>
              </a:defRPr>
            </a:lvl1pPr>
            <a:lvl2pPr>
              <a:defRPr>
                <a:latin typeface="Lucida Sans" pitchFamily="34" charset="0"/>
              </a:defRPr>
            </a:lvl2pPr>
            <a:lvl3pPr>
              <a:defRPr>
                <a:latin typeface="Lucida Sans" pitchFamily="34" charset="0"/>
              </a:defRPr>
            </a:lvl3pPr>
            <a:lvl4pPr>
              <a:defRPr>
                <a:latin typeface="Lucida Sans" pitchFamily="34" charset="0"/>
              </a:defRPr>
            </a:lvl4pPr>
            <a:lvl5pPr>
              <a:defRPr>
                <a:latin typeface="Lucida Sans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81369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94" y="4406901"/>
            <a:ext cx="10363200" cy="1362075"/>
          </a:xfrm>
        </p:spPr>
        <p:txBody>
          <a:bodyPr anchor="t"/>
          <a:lstStyle>
            <a:lvl1pPr algn="l">
              <a:defRPr sz="47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94" y="2906726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5077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1015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5233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031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5388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0465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5543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0621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CB980-AF4F-4609-B255-55691657FA72}" type="datetime3">
              <a:rPr lang="en-US" altLang="en-US" smtClean="0"/>
              <a:t>25 April 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DTF - May 2022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 pitchFamily="34" charset="0"/>
              </a:defRPr>
            </a:lvl1pPr>
          </a:lstStyle>
          <a:p>
            <a:pPr>
              <a:defRPr/>
            </a:pPr>
            <a:fld id="{8A705271-2A7E-4AD9-9C27-294B5950829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64428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10" y="1600201"/>
            <a:ext cx="5384800" cy="4525962"/>
          </a:xfrm>
        </p:spPr>
        <p:txBody>
          <a:bodyPr/>
          <a:lstStyle>
            <a:lvl1pPr>
              <a:defRPr sz="3499"/>
            </a:lvl1pPr>
            <a:lvl2pPr>
              <a:defRPr sz="2899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2"/>
          </a:xfrm>
        </p:spPr>
        <p:txBody>
          <a:bodyPr/>
          <a:lstStyle>
            <a:lvl1pPr>
              <a:defRPr sz="3499"/>
            </a:lvl1pPr>
            <a:lvl2pPr>
              <a:defRPr sz="2899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F78D0-8BFA-460B-922E-DD8BD1F6D8A3}" type="datetime3">
              <a:rPr lang="en-US" altLang="en-US" smtClean="0"/>
              <a:t>25 April 2024</a:t>
            </a:fld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DTF - May 2022</a:t>
            </a:r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7CEAD-221F-490E-A9F2-4325D0532E1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3967157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899" b="1"/>
            </a:lvl1pPr>
            <a:lvl2pPr marL="550777" indent="0">
              <a:buNone/>
              <a:defRPr sz="2400" b="1"/>
            </a:lvl2pPr>
            <a:lvl3pPr marL="1101554" indent="0">
              <a:buNone/>
              <a:defRPr sz="2100" b="1"/>
            </a:lvl3pPr>
            <a:lvl4pPr marL="1652330" indent="0">
              <a:buNone/>
              <a:defRPr sz="1900" b="1"/>
            </a:lvl4pPr>
            <a:lvl5pPr marL="2203107" indent="0">
              <a:buNone/>
              <a:defRPr sz="1900" b="1"/>
            </a:lvl5pPr>
            <a:lvl6pPr marL="2753883" indent="0">
              <a:buNone/>
              <a:defRPr sz="1900" b="1"/>
            </a:lvl6pPr>
            <a:lvl7pPr marL="3304658" indent="0">
              <a:buNone/>
              <a:defRPr sz="1900" b="1"/>
            </a:lvl7pPr>
            <a:lvl8pPr marL="3855436" indent="0">
              <a:buNone/>
              <a:defRPr sz="1900" b="1"/>
            </a:lvl8pPr>
            <a:lvl9pPr marL="4406213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88"/>
            <a:ext cx="5386917" cy="3951288"/>
          </a:xfrm>
        </p:spPr>
        <p:txBody>
          <a:bodyPr/>
          <a:lstStyle>
            <a:lvl1pPr>
              <a:defRPr sz="2899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535113"/>
            <a:ext cx="5389033" cy="639762"/>
          </a:xfrm>
        </p:spPr>
        <p:txBody>
          <a:bodyPr anchor="b"/>
          <a:lstStyle>
            <a:lvl1pPr marL="0" indent="0">
              <a:buNone/>
              <a:defRPr sz="2899" b="1"/>
            </a:lvl1pPr>
            <a:lvl2pPr marL="550777" indent="0">
              <a:buNone/>
              <a:defRPr sz="2400" b="1"/>
            </a:lvl2pPr>
            <a:lvl3pPr marL="1101554" indent="0">
              <a:buNone/>
              <a:defRPr sz="2100" b="1"/>
            </a:lvl3pPr>
            <a:lvl4pPr marL="1652330" indent="0">
              <a:buNone/>
              <a:defRPr sz="1900" b="1"/>
            </a:lvl4pPr>
            <a:lvl5pPr marL="2203107" indent="0">
              <a:buNone/>
              <a:defRPr sz="1900" b="1"/>
            </a:lvl5pPr>
            <a:lvl6pPr marL="2753883" indent="0">
              <a:buNone/>
              <a:defRPr sz="1900" b="1"/>
            </a:lvl6pPr>
            <a:lvl7pPr marL="3304658" indent="0">
              <a:buNone/>
              <a:defRPr sz="1900" b="1"/>
            </a:lvl7pPr>
            <a:lvl8pPr marL="3855436" indent="0">
              <a:buNone/>
              <a:defRPr sz="1900" b="1"/>
            </a:lvl8pPr>
            <a:lvl9pPr marL="4406213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2174888"/>
            <a:ext cx="5389033" cy="3951288"/>
          </a:xfrm>
        </p:spPr>
        <p:txBody>
          <a:bodyPr/>
          <a:lstStyle>
            <a:lvl1pPr>
              <a:defRPr sz="2899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1CB94-461F-49B4-A5C1-78CAD393F3A3}" type="datetime3">
              <a:rPr lang="en-US" altLang="en-US" smtClean="0"/>
              <a:t>25 April 2024</a:t>
            </a:fld>
            <a:endParaRPr lang="en-US" alt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DTF - May 2022</a:t>
            </a:r>
            <a:endParaRPr lang="en-US" alt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4334C-A00C-4C9C-A3B9-1D3DE6FADF9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24924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C67D8-CE9D-44FE-84D4-69A4D29BD40D}" type="datetime3">
              <a:rPr lang="en-US" altLang="en-US" smtClean="0"/>
              <a:t>25 April 2024</a:t>
            </a:fld>
            <a:endParaRPr lang="en-US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DTF - May 2022</a:t>
            </a:r>
            <a:endParaRPr lang="en-US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7F177-0EA3-4056-BAE9-8625025B615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75949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09C56-CEDC-4F70-B636-844E1CD16FDD}" type="datetime3">
              <a:rPr lang="en-US" altLang="en-US" smtClean="0"/>
              <a:t>25 April 2024</a:t>
            </a:fld>
            <a:endParaRPr lang="en-US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DTF - May 2022</a:t>
            </a:r>
            <a:endParaRPr lang="en-US" alt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ED92B-F1FD-460A-B02E-B15C04B95EF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507654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4" y="273061"/>
            <a:ext cx="4011084" cy="116205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2"/>
            <a:ext cx="6815666" cy="5853114"/>
          </a:xfrm>
        </p:spPr>
        <p:txBody>
          <a:bodyPr/>
          <a:lstStyle>
            <a:lvl1pPr>
              <a:defRPr sz="3899"/>
            </a:lvl1pPr>
            <a:lvl2pPr>
              <a:defRPr sz="3499"/>
            </a:lvl2pPr>
            <a:lvl3pPr>
              <a:defRPr sz="28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4" y="1435115"/>
            <a:ext cx="4011084" cy="4691063"/>
          </a:xfrm>
        </p:spPr>
        <p:txBody>
          <a:bodyPr/>
          <a:lstStyle>
            <a:lvl1pPr marL="0" indent="0">
              <a:buNone/>
              <a:defRPr sz="1700"/>
            </a:lvl1pPr>
            <a:lvl2pPr marL="550777" indent="0">
              <a:buNone/>
              <a:defRPr sz="1400"/>
            </a:lvl2pPr>
            <a:lvl3pPr marL="1101554" indent="0">
              <a:buNone/>
              <a:defRPr sz="1200"/>
            </a:lvl3pPr>
            <a:lvl4pPr marL="1652330" indent="0">
              <a:buNone/>
              <a:defRPr sz="1100"/>
            </a:lvl4pPr>
            <a:lvl5pPr marL="2203107" indent="0">
              <a:buNone/>
              <a:defRPr sz="1100"/>
            </a:lvl5pPr>
            <a:lvl6pPr marL="2753883" indent="0">
              <a:buNone/>
              <a:defRPr sz="1100"/>
            </a:lvl6pPr>
            <a:lvl7pPr marL="3304658" indent="0">
              <a:buNone/>
              <a:defRPr sz="1100"/>
            </a:lvl7pPr>
            <a:lvl8pPr marL="3855436" indent="0">
              <a:buNone/>
              <a:defRPr sz="1100"/>
            </a:lvl8pPr>
            <a:lvl9pPr marL="4406213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A768F-0144-4300-B56D-BFF91AC1CC91}" type="datetime3">
              <a:rPr lang="en-US" altLang="en-US" smtClean="0"/>
              <a:t>25 April 2024</a:t>
            </a:fld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DTF - May 2022</a:t>
            </a:r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4EF12-9178-41AD-A926-4499E09576F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4352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13"/>
            <a:ext cx="7315200" cy="566738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88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99"/>
            </a:lvl1pPr>
            <a:lvl2pPr marL="550777" indent="0">
              <a:buNone/>
              <a:defRPr sz="3499"/>
            </a:lvl2pPr>
            <a:lvl3pPr marL="1101554" indent="0">
              <a:buNone/>
              <a:defRPr sz="2899"/>
            </a:lvl3pPr>
            <a:lvl4pPr marL="1652330" indent="0">
              <a:buNone/>
              <a:defRPr sz="2400"/>
            </a:lvl4pPr>
            <a:lvl5pPr marL="2203107" indent="0">
              <a:buNone/>
              <a:defRPr sz="2400"/>
            </a:lvl5pPr>
            <a:lvl6pPr marL="2753883" indent="0">
              <a:buNone/>
              <a:defRPr sz="2400"/>
            </a:lvl6pPr>
            <a:lvl7pPr marL="3304658" indent="0">
              <a:buNone/>
              <a:defRPr sz="2400"/>
            </a:lvl7pPr>
            <a:lvl8pPr marL="3855436" indent="0">
              <a:buNone/>
              <a:defRPr sz="2400"/>
            </a:lvl8pPr>
            <a:lvl9pPr marL="4406213" indent="0">
              <a:buNone/>
              <a:defRPr sz="24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50"/>
            <a:ext cx="7315200" cy="804863"/>
          </a:xfrm>
        </p:spPr>
        <p:txBody>
          <a:bodyPr/>
          <a:lstStyle>
            <a:lvl1pPr marL="0" indent="0">
              <a:buNone/>
              <a:defRPr sz="1700"/>
            </a:lvl1pPr>
            <a:lvl2pPr marL="550777" indent="0">
              <a:buNone/>
              <a:defRPr sz="1400"/>
            </a:lvl2pPr>
            <a:lvl3pPr marL="1101554" indent="0">
              <a:buNone/>
              <a:defRPr sz="1200"/>
            </a:lvl3pPr>
            <a:lvl4pPr marL="1652330" indent="0">
              <a:buNone/>
              <a:defRPr sz="1100"/>
            </a:lvl4pPr>
            <a:lvl5pPr marL="2203107" indent="0">
              <a:buNone/>
              <a:defRPr sz="1100"/>
            </a:lvl5pPr>
            <a:lvl6pPr marL="2753883" indent="0">
              <a:buNone/>
              <a:defRPr sz="1100"/>
            </a:lvl6pPr>
            <a:lvl7pPr marL="3304658" indent="0">
              <a:buNone/>
              <a:defRPr sz="1100"/>
            </a:lvl7pPr>
            <a:lvl8pPr marL="3855436" indent="0">
              <a:buNone/>
              <a:defRPr sz="1100"/>
            </a:lvl8pPr>
            <a:lvl9pPr marL="4406213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35833-CE5A-41BE-976D-1B96D9C99A23}" type="datetime3">
              <a:rPr lang="en-US" altLang="en-US" smtClean="0"/>
              <a:t>25 April 2024</a:t>
            </a:fld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DTF - May 2022</a:t>
            </a:r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FC67B-5D87-47DF-9E53-6C7BBE6B520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0579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68A17-CC3A-4049-8A51-76700ECF040E}" type="datetime3">
              <a:rPr lang="en-US" altLang="en-US" smtClean="0"/>
              <a:t>25 April 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DTF - May 2022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1FDDF-44C8-4AC8-A83C-9C7CEA5DA46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30226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1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56B08-08B6-402D-87E8-225478FA62A1}" type="datetime3">
              <a:rPr lang="en-US" altLang="en-US" smtClean="0"/>
              <a:t>25 April 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DTF - May 2022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E14B2-9605-4836-97DB-25EAB11F6A5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1026909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1A25-5FBE-43E7-8939-BD6C9DF34596}" type="datetime3">
              <a:rPr lang="en-US" altLang="en-US" smtClean="0"/>
              <a:t>25 April 2024</a:t>
            </a:fld>
            <a:endParaRPr lang="en-US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DTF - May 2022</a:t>
            </a:r>
            <a:endParaRPr lang="en-US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62ABB-56F0-4A2D-8ECB-EA4F1142C2C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9576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54E9D-BBCD-44E9-9ADC-988A749DC1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2321AD-871E-42A9-BC83-C0F665455F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ADFB3-97F9-4338-AA7A-8848FBD66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B3855-1C44-45AC-A76E-22EEA28BC381}" type="datetime1">
              <a:rPr lang="en-GB" smtClean="0"/>
              <a:t>25/04/2024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30B7C-8696-4164-9A46-359F261DB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3E40C-78C4-4304-AB1F-970135F5F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603FC-499E-4D6C-8079-D29CF4BCB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42500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31331-3B7D-477F-A62C-815CA7639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04788-A366-4616-A436-AD0DDB635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B3DBD-831D-447D-B53D-60658F5DE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7680F-A931-4420-BA6B-14D44A8B10B1}" type="datetime1">
              <a:rPr lang="en-GB" smtClean="0"/>
              <a:t>25/04/2024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A64DF-E50C-4F3D-BB8F-B107F0A7C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9689E-4A08-4A19-B510-BFAE39212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603FC-499E-4D6C-8079-D29CF4BCB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5886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0A016-8282-4FB6-BE5F-D1827393F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1D6A-5857-493A-8C69-D1AD373D1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EDDFF-6C58-4CA2-A3C0-08B8E6B7C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7176-F1B2-4405-9D15-7BD8DE6663DF}" type="datetime1">
              <a:rPr lang="en-GB" smtClean="0"/>
              <a:t>25/04/2024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F8EDB-EC63-462F-B95B-1A0C92172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BD7A7-BC26-4B02-9515-616AA6E09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603FC-499E-4D6C-8079-D29CF4BCB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530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70483-D9AB-4752-B3F8-098DAA515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87D0B-8BEF-4F89-84B6-161F39B6BE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A232A3-E4FD-4404-A62B-A822B647F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15170-B421-41AE-8BA6-5BE78ADC5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F18B-611B-4A07-A4FF-D3CAA0A73313}" type="datetime1">
              <a:rPr lang="en-GB" smtClean="0"/>
              <a:t>25/04/2024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4BE6F5-8751-4DBE-AB2C-FE59F13BF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030C16-259D-4318-99C1-4669CE923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603FC-499E-4D6C-8079-D29CF4BCB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5653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CC922-4880-4569-B430-B84C9BDE5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F17460-4246-4CB5-8C8C-54E471094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C67C1B-5722-4C59-B73A-D987DF82F6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CF79F1-3352-4777-9B01-182502E858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1FAFC7-8260-4442-AD89-28A61D3D0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1F520E-E170-41C3-B848-7214193DE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CA288-FBCF-4718-8D60-1CD2093A5957}" type="datetime1">
              <a:rPr lang="en-GB" smtClean="0"/>
              <a:t>25/04/2024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991A87-FE20-4F54-AE83-CF1CABCAE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015F99-5FE8-4FF4-8D6E-1571C42DC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603FC-499E-4D6C-8079-D29CF4BCB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40387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0076B-4FB3-40F9-9211-7052D827D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C39921-7D2E-45BE-8427-89CE80640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FD75-3B1F-45FD-B857-0635C9879D1F}" type="datetime1">
              <a:rPr lang="en-GB" smtClean="0"/>
              <a:t>25/04/2024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CB931D-EBF3-41DC-B13F-AA79BB9C2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82CFA9-A555-4D63-8522-6D0184F57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603FC-499E-4D6C-8079-D29CF4BCB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632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E39321-A4B8-4398-BCDA-FACDFC73E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520F5-ECC8-4C68-B309-6E935C5D5262}" type="datetime1">
              <a:rPr lang="en-GB" smtClean="0"/>
              <a:t>25/04/2024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BB08F5-70B9-439E-84CC-6356A7D8B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CF724-0EE6-45D5-80B5-9565FC70F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603FC-499E-4D6C-8079-D29CF4BCB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51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9BE53-4BC4-41D9-83C2-28DB76265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E8F22-FE70-44A1-926E-F91E5B58C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23223C-5643-4079-88FB-EA6E9DE5AF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1BD38A-1490-43E5-ACEB-CFED620C6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4FCFB-FF1A-426B-9365-8DD3C66FD77D}" type="datetime1">
              <a:rPr lang="en-GB" smtClean="0"/>
              <a:t>25/04/2024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4B64B-1C46-418C-A69B-988ED3363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83B569-D643-40F8-8023-12EDAF5E7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603FC-499E-4D6C-8079-D29CF4BCB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75663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C38CC-E38E-4E31-B828-2F7AC7204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DC0F6B-07DE-4D52-90E4-739DA136C8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3E7AA-402C-4B58-9943-23FBC87FD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FD0CE5-6FC0-4BF7-AD34-43B579CC0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BC43-B77E-4ECE-B430-8029E03D59BA}" type="datetime1">
              <a:rPr lang="en-GB" smtClean="0"/>
              <a:t>25/04/2024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FA2912-D915-4371-9E95-39626305C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4B6F11-6D96-4BC3-B8A2-623E67C6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603FC-499E-4D6C-8079-D29CF4BCB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32822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DA980-641B-4596-B48E-03CB1E813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C71A2D-398F-4805-B10F-F48CC6767B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088E9-E404-4386-96BB-F1C85CAB2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B7CAE-FD87-4F5F-82FF-BA21ADDE1D4D}" type="datetime1">
              <a:rPr lang="en-GB" smtClean="0"/>
              <a:t>25/04/2024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1AE16-1D9E-4137-A9DF-DEA8670A1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16B44-51D6-4790-BB41-1689348AC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603FC-499E-4D6C-8079-D29CF4BCB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8633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A94854-244D-45AA-8368-940C12AFFD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B48714-E315-47C7-B6CE-626EB84D8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74869-7AB2-4503-B7E4-0DD6B426B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BD521-6303-4E7B-BC68-D0A1F09CB0E8}" type="datetime1">
              <a:rPr lang="en-GB" smtClean="0"/>
              <a:t>25/04/2024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4234C-574F-4E2C-B910-F54EE02D9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CCDD6-952D-47B6-BC76-8015696B4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603FC-499E-4D6C-8079-D29CF4BCB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81786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032BF661-9EAB-40CD-8DF3-3704141733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5956509"/>
            <a:ext cx="12192000" cy="901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D7F2ED5F-34A8-4249-8016-6D35193D99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4" t="2129" r="874" b="2235"/>
          <a:stretch>
            <a:fillRect/>
          </a:stretch>
        </p:blipFill>
        <p:spPr bwMode="auto">
          <a:xfrm>
            <a:off x="1588" y="76183"/>
            <a:ext cx="3283377" cy="107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8">
            <a:extLst>
              <a:ext uri="{FF2B5EF4-FFF2-40B4-BE49-F238E27FC236}">
                <a16:creationId xmlns:a16="http://schemas.microsoft.com/office/drawing/2014/main" id="{B9691ECD-CF44-45B5-A223-427FEA4D9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9F848F2-C0A7-464C-9825-18A5E773EE48}" type="datetime1">
              <a:rPr lang="en-GB" altLang="en-US" smtClean="0"/>
              <a:t>25/04/2024</a:t>
            </a:fld>
            <a:r>
              <a:rPr lang="en-US" altLang="en-US"/>
              <a:t>A</a:t>
            </a:r>
            <a:endParaRPr lang="en-US" altLang="en-US" dirty="0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63F87289-FC1D-45C0-8416-F2A35C39A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1463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vmlDrawing" Target="../drawings/vmlDrawing1.vml"/><Relationship Id="rId3" Type="http://schemas.openxmlformats.org/officeDocument/2006/relationships/slideLayout" Target="../slideLayouts/slideLayout18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tags" Target="../tags/tag1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DE4BB0-0BA2-4BE0-B68F-3676606CE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A6EF98-1EA6-4180-B933-E80B2EC77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9A1099-6A6A-4011-B533-CFF22D59E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4CE97-95F4-4DCD-8720-790253FEB93C}" type="datetimeFigureOut">
              <a:rPr lang="en-GB" smtClean="0"/>
              <a:t>25/04/2024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B4E58-42D4-4E84-89BD-4C1BA1ADEC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60B36-AB50-47A5-92CC-02EA1C12B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4656F-3B38-4664-8A60-51C721941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567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D9C7D4AC-2F5F-4DA2-B6E9-57C0F9932E1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11206761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20" imgW="360" imgH="360" progId="">
                  <p:embed/>
                </p:oleObj>
              </mc:Choice>
              <mc:Fallback>
                <p:oleObj name="think-cell Slide" r:id="rId20" imgW="360" imgH="360" progId="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D9C7D4AC-2F5F-4DA2-B6E9-57C0F9932E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797" y="63838"/>
            <a:ext cx="11166679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6860" y="1021977"/>
            <a:ext cx="11382935" cy="5492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6256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85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FED13-624D-404B-B4BA-CA323C0ADFCF}" type="datetimeFigureOut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2645F-0A7F-4E54-AA5B-01D3E76A35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3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8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795" y="63838"/>
            <a:ext cx="11166679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6859" y="1021977"/>
            <a:ext cx="11335870" cy="5167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3929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  <p:sldLayoutId id="2147483906" r:id="rId18"/>
    <p:sldLayoutId id="2147483907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89" y="274584"/>
            <a:ext cx="10972641" cy="114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0112" tIns="55056" rIns="110112" bIns="550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89" y="1599829"/>
            <a:ext cx="10972641" cy="4526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0112" tIns="55056" rIns="110112" bIns="550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79" y="6356476"/>
            <a:ext cx="2845170" cy="365040"/>
          </a:xfrm>
          <a:prstGeom prst="rect">
            <a:avLst/>
          </a:prstGeom>
        </p:spPr>
        <p:txBody>
          <a:bodyPr vert="horz" wrap="square" lIns="110112" tIns="55056" rIns="110112" bIns="55056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E7B41FC1-ABE1-4BA1-9B69-900BB83F7ED4}" type="datetime3">
              <a:rPr lang="en-US" altLang="en-US" smtClean="0"/>
              <a:t>25 April 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6149" y="6356476"/>
            <a:ext cx="3859716" cy="365040"/>
          </a:xfrm>
          <a:prstGeom prst="rect">
            <a:avLst/>
          </a:prstGeom>
        </p:spPr>
        <p:txBody>
          <a:bodyPr vert="horz" wrap="square" lIns="110112" tIns="55056" rIns="110112" bIns="55056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r>
              <a:rPr lang="en-US" altLang="en-US"/>
              <a:t>DTF - May 2022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151" y="6356476"/>
            <a:ext cx="2845170" cy="365040"/>
          </a:xfrm>
          <a:prstGeom prst="rect">
            <a:avLst/>
          </a:prstGeom>
        </p:spPr>
        <p:txBody>
          <a:bodyPr vert="horz" wrap="square" lIns="110112" tIns="55056" rIns="110112" bIns="55056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E5369A33-ABCD-4C0E-B37C-4E73A62FDDD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4277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  <p:sldLayoutId id="2147483920" r:id="rId12"/>
    <p:sldLayoutId id="214748392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399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399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399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399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399">
          <a:solidFill>
            <a:schemeClr val="tx1"/>
          </a:solidFill>
          <a:latin typeface="Calibri" pitchFamily="34" charset="0"/>
        </a:defRPr>
      </a:lvl5pPr>
      <a:lvl6pPr marL="550777" algn="ctr" rtl="0" fontAlgn="base">
        <a:spcBef>
          <a:spcPct val="0"/>
        </a:spcBef>
        <a:spcAft>
          <a:spcPct val="0"/>
        </a:spcAft>
        <a:defRPr sz="5399">
          <a:solidFill>
            <a:schemeClr val="tx1"/>
          </a:solidFill>
          <a:latin typeface="Calibri" pitchFamily="34" charset="0"/>
        </a:defRPr>
      </a:lvl6pPr>
      <a:lvl7pPr marL="1101554" algn="ctr" rtl="0" fontAlgn="base">
        <a:spcBef>
          <a:spcPct val="0"/>
        </a:spcBef>
        <a:spcAft>
          <a:spcPct val="0"/>
        </a:spcAft>
        <a:defRPr sz="5399">
          <a:solidFill>
            <a:schemeClr val="tx1"/>
          </a:solidFill>
          <a:latin typeface="Calibri" pitchFamily="34" charset="0"/>
        </a:defRPr>
      </a:lvl7pPr>
      <a:lvl8pPr marL="1652330" algn="ctr" rtl="0" fontAlgn="base">
        <a:spcBef>
          <a:spcPct val="0"/>
        </a:spcBef>
        <a:spcAft>
          <a:spcPct val="0"/>
        </a:spcAft>
        <a:defRPr sz="5399">
          <a:solidFill>
            <a:schemeClr val="tx1"/>
          </a:solidFill>
          <a:latin typeface="Calibri" pitchFamily="34" charset="0"/>
        </a:defRPr>
      </a:lvl8pPr>
      <a:lvl9pPr marL="2203107" algn="ctr" rtl="0" fontAlgn="base">
        <a:spcBef>
          <a:spcPct val="0"/>
        </a:spcBef>
        <a:spcAft>
          <a:spcPct val="0"/>
        </a:spcAft>
        <a:defRPr sz="5399">
          <a:solidFill>
            <a:schemeClr val="tx1"/>
          </a:solidFill>
          <a:latin typeface="Calibri" pitchFamily="34" charset="0"/>
        </a:defRPr>
      </a:lvl9pPr>
    </p:titleStyle>
    <p:bodyStyle>
      <a:lvl1pPr marL="411002" indent="-411002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899" kern="1200">
          <a:solidFill>
            <a:schemeClr val="tx1"/>
          </a:solidFill>
          <a:latin typeface="+mn-lt"/>
          <a:ea typeface="+mn-ea"/>
          <a:cs typeface="+mn-cs"/>
        </a:defRPr>
      </a:lvl1pPr>
      <a:lvl2pPr marL="893413" indent="-341179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499" kern="1200">
          <a:solidFill>
            <a:schemeClr val="tx1"/>
          </a:solidFill>
          <a:latin typeface="+mn-lt"/>
          <a:ea typeface="+mn-ea"/>
          <a:cs typeface="+mn-cs"/>
        </a:defRPr>
      </a:lvl2pPr>
      <a:lvl3pPr marL="1374236" indent="-27294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99" kern="1200">
          <a:solidFill>
            <a:schemeClr val="tx1"/>
          </a:solidFill>
          <a:latin typeface="+mn-lt"/>
          <a:ea typeface="+mn-ea"/>
          <a:cs typeface="+mn-cs"/>
        </a:defRPr>
      </a:lvl3pPr>
      <a:lvl4pPr marL="1924883" indent="-27294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77116" indent="-27294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29270" indent="-275389" algn="l" defTabSz="11015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80048" indent="-275389" algn="l" defTabSz="11015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30825" indent="-275389" algn="l" defTabSz="11015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81600" indent="-275389" algn="l" defTabSz="11015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15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50777" algn="l" defTabSz="11015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01554" algn="l" defTabSz="11015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52330" algn="l" defTabSz="11015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203107" algn="l" defTabSz="11015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53883" algn="l" defTabSz="11015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304658" algn="l" defTabSz="11015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55436" algn="l" defTabSz="11015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406213" algn="l" defTabSz="110155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D51423-0120-476C-8024-AB605D18C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A24A5-2A4B-4A6A-8A06-FCD3E7D70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C67F9-EB4F-4F71-AE36-ED6C80C63F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94EBB-5ABE-4B02-BF41-4ADC4EA05A3C}" type="datetime1">
              <a:rPr lang="en-GB" smtClean="0"/>
              <a:t>25/04/2024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FBEC2-3593-4724-B1A7-D42790F17F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E515A-BA63-41FB-8FC8-16C621BF1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603FC-499E-4D6C-8079-D29CF4BCB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1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C3BCA9-54B9-46A3-A9C3-46D45914E4F8}"/>
              </a:ext>
            </a:extLst>
          </p:cNvPr>
          <p:cNvCxnSpPr/>
          <p:nvPr/>
        </p:nvCxnSpPr>
        <p:spPr>
          <a:xfrm>
            <a:off x="557873" y="635000"/>
            <a:ext cx="11076253" cy="0"/>
          </a:xfrm>
          <a:prstGeom prst="line">
            <a:avLst/>
          </a:prstGeom>
          <a:ln>
            <a:solidFill>
              <a:srgbClr val="009BDD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D780D64-4EA5-467A-9522-A1394E2DAA62}"/>
              </a:ext>
            </a:extLst>
          </p:cNvPr>
          <p:cNvSpPr txBox="1"/>
          <p:nvPr/>
        </p:nvSpPr>
        <p:spPr>
          <a:xfrm>
            <a:off x="10324174" y="6620823"/>
            <a:ext cx="813726" cy="230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WHO India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person sitting on a chair holding a piece of paper&#10;&#10;Description automatically generated with medium confidence">
            <a:extLst>
              <a:ext uri="{FF2B5EF4-FFF2-40B4-BE49-F238E27FC236}">
                <a16:creationId xmlns:a16="http://schemas.microsoft.com/office/drawing/2014/main" id="{920CE36F-7656-934D-332B-5BA4C23428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4705" y="0"/>
            <a:ext cx="4194331" cy="68560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F00F55-EBAF-0E39-18C0-33E78F1F83AD}"/>
              </a:ext>
            </a:extLst>
          </p:cNvPr>
          <p:cNvSpPr txBox="1"/>
          <p:nvPr/>
        </p:nvSpPr>
        <p:spPr>
          <a:xfrm>
            <a:off x="98854" y="1489674"/>
            <a:ext cx="84890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Routine Immunization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E65F1D-0459-D867-ED5D-F617F9EC84E3}"/>
              </a:ext>
            </a:extLst>
          </p:cNvPr>
          <p:cNvSpPr txBox="1"/>
          <p:nvPr/>
        </p:nvSpPr>
        <p:spPr>
          <a:xfrm>
            <a:off x="590532" y="3679369"/>
            <a:ext cx="72145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District Workshop on Routine Immunization Microplanning and Strengthening </a:t>
            </a:r>
          </a:p>
          <a:p>
            <a:pPr algn="ctr"/>
            <a:endParaRPr lang="en-US" sz="2400" b="1" dirty="0">
              <a:solidFill>
                <a:srgbClr val="FFFF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Rampur </a:t>
            </a:r>
          </a:p>
          <a:p>
            <a:pPr algn="ctr"/>
            <a:endParaRPr lang="en-US" sz="2400" b="1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  <a:latin typeface="Calibri" panose="020F0502020204030204" pitchFamily="34" charset="0"/>
              </a:rPr>
              <a:t>09-04-2024</a:t>
            </a:r>
          </a:p>
          <a:p>
            <a:pPr algn="ctr"/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805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B19ACF5-DED3-4DA0-9BA2-ADE595B3D162}"/>
              </a:ext>
            </a:extLst>
          </p:cNvPr>
          <p:cNvSpPr txBox="1">
            <a:spLocks/>
          </p:cNvSpPr>
          <p:nvPr/>
        </p:nvSpPr>
        <p:spPr bwMode="auto">
          <a:xfrm>
            <a:off x="6096000" y="106637"/>
            <a:ext cx="4014949" cy="556952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228600" lvl="0" indent="-22860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>
                <a:solidFill>
                  <a:srgbClr val="002060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District Profile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1D0CFA-C9EB-448C-8859-11408733261E}"/>
              </a:ext>
            </a:extLst>
          </p:cNvPr>
          <p:cNvSpPr txBox="1"/>
          <p:nvPr/>
        </p:nvSpPr>
        <p:spPr>
          <a:xfrm>
            <a:off x="4388529" y="775602"/>
            <a:ext cx="7050027" cy="1815882"/>
          </a:xfrm>
          <a:prstGeom prst="rect">
            <a:avLst/>
          </a:prstGeom>
          <a:solidFill>
            <a:srgbClr val="002060"/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ctr" eaLnBrk="1" hangingPunct="1">
              <a:spcBef>
                <a:spcPts val="0"/>
              </a:spcBef>
              <a:buNone/>
              <a:defRPr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/>
            </a:lvl2pPr>
            <a:lvl3pPr marL="1143000" indent="-228600" eaLnBrk="0" hangingPunct="0">
              <a:spcBef>
                <a:spcPct val="20000"/>
              </a:spcBef>
              <a:buChar char="•"/>
              <a:defRPr sz="2400"/>
            </a:lvl3pPr>
            <a:lvl4pPr marL="1600200" indent="-228600" eaLnBrk="0" hangingPunct="0">
              <a:spcBef>
                <a:spcPct val="20000"/>
              </a:spcBef>
              <a:buChar char="–"/>
              <a:defRPr sz="2000"/>
            </a:lvl4pPr>
            <a:lvl5pPr marL="2057400" indent="-228600" eaLnBrk="0" hangingPunct="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Total Population (2023-24) – 2780195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0–5-year Children – 332359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0-1 year – approx. 67000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District Hospital – 2 (M+F), CHCs – 5, PHCs – 30, UPHCs – 6+1 (New)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HWCs – 235, CHOs posted – 220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880D113-52AD-BB47-2D66-5D2EA061DEBF}"/>
              </a:ext>
            </a:extLst>
          </p:cNvPr>
          <p:cNvGraphicFramePr>
            <a:graphicFrameLocks noGrp="1"/>
          </p:cNvGraphicFramePr>
          <p:nvPr/>
        </p:nvGraphicFramePr>
        <p:xfrm>
          <a:off x="4388529" y="2837367"/>
          <a:ext cx="7050027" cy="3319667"/>
        </p:xfrm>
        <a:graphic>
          <a:graphicData uri="http://schemas.openxmlformats.org/drawingml/2006/table">
            <a:tbl>
              <a:tblPr/>
              <a:tblGrid>
                <a:gridCol w="2481288">
                  <a:extLst>
                    <a:ext uri="{9D8B030D-6E8A-4147-A177-3AD203B41FA5}">
                      <a16:colId xmlns:a16="http://schemas.microsoft.com/office/drawing/2014/main" val="3438112625"/>
                    </a:ext>
                  </a:extLst>
                </a:gridCol>
                <a:gridCol w="1295994">
                  <a:extLst>
                    <a:ext uri="{9D8B030D-6E8A-4147-A177-3AD203B41FA5}">
                      <a16:colId xmlns:a16="http://schemas.microsoft.com/office/drawing/2014/main" val="3449723320"/>
                    </a:ext>
                  </a:extLst>
                </a:gridCol>
                <a:gridCol w="995703">
                  <a:extLst>
                    <a:ext uri="{9D8B030D-6E8A-4147-A177-3AD203B41FA5}">
                      <a16:colId xmlns:a16="http://schemas.microsoft.com/office/drawing/2014/main" val="824444233"/>
                    </a:ext>
                  </a:extLst>
                </a:gridCol>
                <a:gridCol w="1027314">
                  <a:extLst>
                    <a:ext uri="{9D8B030D-6E8A-4147-A177-3AD203B41FA5}">
                      <a16:colId xmlns:a16="http://schemas.microsoft.com/office/drawing/2014/main" val="581647242"/>
                    </a:ext>
                  </a:extLst>
                </a:gridCol>
                <a:gridCol w="1249728">
                  <a:extLst>
                    <a:ext uri="{9D8B030D-6E8A-4147-A177-3AD203B41FA5}">
                      <a16:colId xmlns:a16="http://schemas.microsoft.com/office/drawing/2014/main" val="1223301511"/>
                    </a:ext>
                  </a:extLst>
                </a:gridCol>
              </a:tblGrid>
              <a:tr h="64593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Sub Center/ANM Area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Categorization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08045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</a:t>
                      </a:r>
                    </a:p>
                  </a:txBody>
                  <a:tcPr marL="7620" marR="7620" marT="7620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High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442638"/>
                  </a:ext>
                </a:extLst>
              </a:tr>
              <a:tr h="2691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Bilaspur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4766483"/>
                  </a:ext>
                </a:extLst>
              </a:tr>
              <a:tr h="2691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Chamrua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7866885"/>
                  </a:ext>
                </a:extLst>
              </a:tr>
              <a:tr h="2691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Milak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3280255"/>
                  </a:ext>
                </a:extLst>
              </a:tr>
              <a:tr h="2691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Rampur Urban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063404"/>
                  </a:ext>
                </a:extLst>
              </a:tr>
              <a:tr h="2691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Saidnagar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732941"/>
                  </a:ext>
                </a:extLst>
              </a:tr>
              <a:tr h="2691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Shahbad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6763951"/>
                  </a:ext>
                </a:extLst>
              </a:tr>
              <a:tr h="2691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Swar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6082757"/>
                  </a:ext>
                </a:extLst>
              </a:tr>
              <a:tr h="2691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Tanda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193585"/>
                  </a:ext>
                </a:extLst>
              </a:tr>
              <a:tr h="2691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118 (38%)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120 (38%)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72 (24%)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497722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0C2E2BAC-4A92-4818-9289-05FC1904A6B5}"/>
              </a:ext>
            </a:extLst>
          </p:cNvPr>
          <p:cNvGrpSpPr/>
          <p:nvPr/>
        </p:nvGrpSpPr>
        <p:grpSpPr>
          <a:xfrm>
            <a:off x="394497" y="775602"/>
            <a:ext cx="3431915" cy="4818311"/>
            <a:chOff x="8643890" y="625397"/>
            <a:chExt cx="3384457" cy="5053206"/>
          </a:xfrm>
        </p:grpSpPr>
        <p:pic>
          <p:nvPicPr>
            <p:cNvPr id="19" name="Picture 7">
              <a:extLst>
                <a:ext uri="{FF2B5EF4-FFF2-40B4-BE49-F238E27FC236}">
                  <a16:creationId xmlns:a16="http://schemas.microsoft.com/office/drawing/2014/main" id="{812DE27E-BA05-403E-A82C-F0AED99E2E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643890" y="625397"/>
              <a:ext cx="3384457" cy="5053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09C7EF-C55D-EF9A-073F-7916C80A7A51}"/>
                </a:ext>
              </a:extLst>
            </p:cNvPr>
            <p:cNvSpPr txBox="1"/>
            <p:nvPr/>
          </p:nvSpPr>
          <p:spPr>
            <a:xfrm>
              <a:off x="10613226" y="795933"/>
              <a:ext cx="11050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Tehsils – 6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Blocks – 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892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4"/>
          <p:cNvSpPr>
            <a:spLocks noGrp="1"/>
          </p:cNvSpPr>
          <p:nvPr>
            <p:ph type="subTitle" idx="1"/>
          </p:nvPr>
        </p:nvSpPr>
        <p:spPr>
          <a:xfrm>
            <a:off x="321600" y="3954697"/>
            <a:ext cx="10993547" cy="703930"/>
          </a:xfrm>
        </p:spPr>
        <p:txBody>
          <a:bodyPr>
            <a:noAutofit/>
          </a:bodyPr>
          <a:lstStyle/>
          <a:p>
            <a:pPr marL="0" lvl="1">
              <a:spcBef>
                <a:spcPts val="1000"/>
              </a:spcBef>
            </a:pPr>
            <a:r>
              <a:rPr lang="en-IN" sz="2800" dirty="0">
                <a:solidFill>
                  <a:schemeClr val="tx1"/>
                </a:solidFill>
              </a:rPr>
              <a:t>April 2023 – March 2024</a:t>
            </a:r>
            <a:endParaRPr lang="en-US" sz="1100" b="1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39761" y="2685738"/>
            <a:ext cx="11162610" cy="70393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HMIS Update</a:t>
            </a:r>
            <a:endParaRPr lang="en-US" sz="30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58F3E4DB-ABF2-1A4A-AD3C-0A8F5133B2B4}"/>
              </a:ext>
            </a:extLst>
          </p:cNvPr>
          <p:cNvSpPr/>
          <p:nvPr/>
        </p:nvSpPr>
        <p:spPr>
          <a:xfrm>
            <a:off x="5615682" y="3377763"/>
            <a:ext cx="405384" cy="576934"/>
          </a:xfrm>
          <a:prstGeom prst="downArrow">
            <a:avLst>
              <a:gd name="adj1" fmla="val 55555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D13B35-7053-B90B-6689-3CBC7AC15D85}"/>
              </a:ext>
            </a:extLst>
          </p:cNvPr>
          <p:cNvSpPr txBox="1"/>
          <p:nvPr/>
        </p:nvSpPr>
        <p:spPr>
          <a:xfrm>
            <a:off x="8392890" y="6379024"/>
            <a:ext cx="358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Data Downloaded on 3 Apr’24</a:t>
            </a:r>
          </a:p>
        </p:txBody>
      </p:sp>
    </p:spTree>
    <p:extLst>
      <p:ext uri="{BB962C8B-B14F-4D97-AF65-F5344CB8AC3E}">
        <p14:creationId xmlns:p14="http://schemas.microsoft.com/office/powerpoint/2010/main" val="39128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Coverage of Key Antigens |</a:t>
            </a:r>
            <a:r>
              <a:rPr lang="en-US" dirty="0" err="1"/>
              <a:t>Rampur|HMIS</a:t>
            </a:r>
            <a:r>
              <a:rPr lang="en-US" dirty="0"/>
              <a:t> 2023-24</a:t>
            </a:r>
            <a:endParaRPr lang="en-IN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5592204"/>
              </p:ext>
            </p:extLst>
          </p:nvPr>
        </p:nvGraphicFramePr>
        <p:xfrm>
          <a:off x="245807" y="924232"/>
          <a:ext cx="11715136" cy="5476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85004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6D9AF289-203C-F734-A58A-66D7BD275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23" y="1215215"/>
            <a:ext cx="5100831" cy="796718"/>
          </a:xfrm>
          <a:prstGeom prst="rect">
            <a:avLst/>
          </a:prstGeom>
          <a:solidFill>
            <a:srgbClr val="0096D6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7680" tIns="48843" rIns="97680" bIns="48843" rtlCol="0">
            <a:noAutofit/>
          </a:bodyPr>
          <a:lstStyle>
            <a:defPPr>
              <a:defRPr lang="en-US"/>
            </a:defPPr>
            <a:lvl1pPr algn="ctr" fontAlgn="b">
              <a:spcBef>
                <a:spcPct val="20000"/>
              </a:spcBef>
              <a:defRPr sz="2400" b="1">
                <a:solidFill>
                  <a:prstClr val="white"/>
                </a:solidFill>
                <a:latin typeface="Arial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Hep-B Birth dose immunization status at Govt delivery points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E59E933-FAAB-5C87-7982-E19126720B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95395"/>
              </p:ext>
            </p:extLst>
          </p:nvPr>
        </p:nvGraphicFramePr>
        <p:xfrm>
          <a:off x="764704" y="2086892"/>
          <a:ext cx="4562670" cy="3960633"/>
        </p:xfrm>
        <a:graphic>
          <a:graphicData uri="http://schemas.openxmlformats.org/drawingml/2006/table">
            <a:tbl>
              <a:tblPr/>
              <a:tblGrid>
                <a:gridCol w="1977139">
                  <a:extLst>
                    <a:ext uri="{9D8B030D-6E8A-4147-A177-3AD203B41FA5}">
                      <a16:colId xmlns:a16="http://schemas.microsoft.com/office/drawing/2014/main" val="3272595170"/>
                    </a:ext>
                  </a:extLst>
                </a:gridCol>
                <a:gridCol w="2585531">
                  <a:extLst>
                    <a:ext uri="{9D8B030D-6E8A-4147-A177-3AD203B41FA5}">
                      <a16:colId xmlns:a16="http://schemas.microsoft.com/office/drawing/2014/main" val="892932288"/>
                    </a:ext>
                  </a:extLst>
                </a:gridCol>
              </a:tblGrid>
              <a:tr h="6989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Hep-B 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Birth dose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725245"/>
                  </a:ext>
                </a:extLst>
              </a:tr>
              <a:tr h="359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Bilaspur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6277908"/>
                  </a:ext>
                </a:extLst>
              </a:tr>
              <a:tr h="359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Chamrua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3784938"/>
                  </a:ext>
                </a:extLst>
              </a:tr>
              <a:tr h="359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Milak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9595284"/>
                  </a:ext>
                </a:extLst>
              </a:tr>
              <a:tr h="359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Rampur U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2727079"/>
                  </a:ext>
                </a:extLst>
              </a:tr>
              <a:tr h="359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Saidnagar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7897157"/>
                  </a:ext>
                </a:extLst>
              </a:tr>
              <a:tr h="359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Shahbad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699316"/>
                  </a:ext>
                </a:extLst>
              </a:tr>
              <a:tr h="359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Swar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9109274"/>
                  </a:ext>
                </a:extLst>
              </a:tr>
              <a:tr h="3740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Tanda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458268"/>
                  </a:ext>
                </a:extLst>
              </a:tr>
              <a:tr h="3740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045941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56980240-8465-0C65-ED31-8430D8205F92}"/>
              </a:ext>
            </a:extLst>
          </p:cNvPr>
          <p:cNvSpPr txBox="1">
            <a:spLocks/>
          </p:cNvSpPr>
          <p:nvPr/>
        </p:nvSpPr>
        <p:spPr>
          <a:xfrm>
            <a:off x="6236529" y="1237734"/>
            <a:ext cx="5100831" cy="583946"/>
          </a:xfrm>
          <a:prstGeom prst="rect">
            <a:avLst/>
          </a:prstGeom>
          <a:solidFill>
            <a:srgbClr val="0096D6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7680" tIns="48843" rIns="97680" bIns="48843" rtlCol="0">
            <a:noAutofit/>
          </a:bodyPr>
          <a:lstStyle>
            <a:defPPr>
              <a:defRPr lang="en-US"/>
            </a:defPPr>
            <a:lvl1pPr marR="0" lvl="0" indent="0" algn="ctr" fontAlgn="b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% BCG Coverage</a:t>
            </a:r>
            <a:endParaRPr lang="en-GB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5AF6EA4-E15A-68A0-4DBB-FAB3CE0BA2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408753"/>
              </p:ext>
            </p:extLst>
          </p:nvPr>
        </p:nvGraphicFramePr>
        <p:xfrm>
          <a:off x="6504403" y="2086892"/>
          <a:ext cx="4565085" cy="3960632"/>
        </p:xfrm>
        <a:graphic>
          <a:graphicData uri="http://schemas.openxmlformats.org/drawingml/2006/table">
            <a:tbl>
              <a:tblPr/>
              <a:tblGrid>
                <a:gridCol w="1000566">
                  <a:extLst>
                    <a:ext uri="{9D8B030D-6E8A-4147-A177-3AD203B41FA5}">
                      <a16:colId xmlns:a16="http://schemas.microsoft.com/office/drawing/2014/main" val="1195725731"/>
                    </a:ext>
                  </a:extLst>
                </a:gridCol>
                <a:gridCol w="2563953">
                  <a:extLst>
                    <a:ext uri="{9D8B030D-6E8A-4147-A177-3AD203B41FA5}">
                      <a16:colId xmlns:a16="http://schemas.microsoft.com/office/drawing/2014/main" val="3414280640"/>
                    </a:ext>
                  </a:extLst>
                </a:gridCol>
                <a:gridCol w="1000566">
                  <a:extLst>
                    <a:ext uri="{9D8B030D-6E8A-4147-A177-3AD203B41FA5}">
                      <a16:colId xmlns:a16="http://schemas.microsoft.com/office/drawing/2014/main" val="3220680584"/>
                    </a:ext>
                  </a:extLst>
                </a:gridCol>
              </a:tblGrid>
              <a:tr h="6949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S.N.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200182"/>
                  </a:ext>
                </a:extLst>
              </a:tr>
              <a:tr h="36261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85" marR="9285" marT="92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Rampur </a:t>
                      </a:r>
                    </a:p>
                  </a:txBody>
                  <a:tcPr marL="9285" marR="9285" marT="92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381890"/>
                  </a:ext>
                </a:extLst>
              </a:tr>
              <a:tr h="362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Bilaspur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0078638"/>
                  </a:ext>
                </a:extLst>
              </a:tr>
              <a:tr h="362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Chamrua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5102534"/>
                  </a:ext>
                </a:extLst>
              </a:tr>
              <a:tr h="362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Milak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3304464"/>
                  </a:ext>
                </a:extLst>
              </a:tr>
              <a:tr h="362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Rampur 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6817166"/>
                  </a:ext>
                </a:extLst>
              </a:tr>
              <a:tr h="362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Saidnagar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154639"/>
                  </a:ext>
                </a:extLst>
              </a:tr>
              <a:tr h="362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Shahbad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6697633"/>
                  </a:ext>
                </a:extLst>
              </a:tr>
              <a:tr h="362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Swar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4058067"/>
                  </a:ext>
                </a:extLst>
              </a:tr>
              <a:tr h="362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Tanda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584013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2422D54-7B33-023C-6983-56848095C807}"/>
              </a:ext>
            </a:extLst>
          </p:cNvPr>
          <p:cNvSpPr txBox="1"/>
          <p:nvPr/>
        </p:nvSpPr>
        <p:spPr>
          <a:xfrm>
            <a:off x="8199621" y="6359769"/>
            <a:ext cx="35376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*HMIS data Apr-23 to Feb-24</a:t>
            </a:r>
          </a:p>
        </p:txBody>
      </p:sp>
    </p:spTree>
    <p:extLst>
      <p:ext uri="{BB962C8B-B14F-4D97-AF65-F5344CB8AC3E}">
        <p14:creationId xmlns:p14="http://schemas.microsoft.com/office/powerpoint/2010/main" val="1776268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DCEE135-AB9D-B478-38F8-AC64292EC7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81"/>
          <a:stretch/>
        </p:blipFill>
        <p:spPr>
          <a:xfrm>
            <a:off x="52377" y="519111"/>
            <a:ext cx="7181001" cy="5868000"/>
          </a:xfrm>
          <a:prstGeom prst="rect">
            <a:avLst/>
          </a:prstGeom>
        </p:spPr>
      </p:pic>
      <p:sp>
        <p:nvSpPr>
          <p:cNvPr id="12" name="Text Box 6">
            <a:extLst>
              <a:ext uri="{FF2B5EF4-FFF2-40B4-BE49-F238E27FC236}">
                <a16:creationId xmlns:a16="http://schemas.microsoft.com/office/drawing/2014/main" id="{AF90FE5E-B7A2-4AA2-A1D9-951508AF1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9169" y="1005647"/>
            <a:ext cx="2825960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anchor="b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State </a:t>
            </a:r>
          </a:p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(n=4,22,267)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6D3C4180-F981-4F77-9481-12A2F668A690}"/>
              </a:ext>
            </a:extLst>
          </p:cNvPr>
          <p:cNvGraphicFramePr>
            <a:graphicFrameLocks noGrp="1"/>
          </p:cNvGraphicFramePr>
          <p:nvPr/>
        </p:nvGraphicFramePr>
        <p:xfrm>
          <a:off x="2465843" y="5388621"/>
          <a:ext cx="2420481" cy="1409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6147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# District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147">
                <a:tc>
                  <a:txBody>
                    <a:bodyPr/>
                    <a:lstStyle/>
                    <a:p>
                      <a:pPr algn="l"/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&gt;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10000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167406"/>
                  </a:ext>
                </a:extLst>
              </a:tr>
              <a:tr h="23614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5000-9999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26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14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0-4999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1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Les then Zero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9FDF6AD-C0C5-4C42-B654-167672490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954555"/>
              </p:ext>
            </p:extLst>
          </p:nvPr>
        </p:nvGraphicFramePr>
        <p:xfrm>
          <a:off x="7269094" y="1220363"/>
          <a:ext cx="4565085" cy="4596426"/>
        </p:xfrm>
        <a:graphic>
          <a:graphicData uri="http://schemas.openxmlformats.org/drawingml/2006/table">
            <a:tbl>
              <a:tblPr/>
              <a:tblGrid>
                <a:gridCol w="1000566">
                  <a:extLst>
                    <a:ext uri="{9D8B030D-6E8A-4147-A177-3AD203B41FA5}">
                      <a16:colId xmlns:a16="http://schemas.microsoft.com/office/drawing/2014/main" val="1195725731"/>
                    </a:ext>
                  </a:extLst>
                </a:gridCol>
                <a:gridCol w="2563953">
                  <a:extLst>
                    <a:ext uri="{9D8B030D-6E8A-4147-A177-3AD203B41FA5}">
                      <a16:colId xmlns:a16="http://schemas.microsoft.com/office/drawing/2014/main" val="3414280640"/>
                    </a:ext>
                  </a:extLst>
                </a:gridCol>
                <a:gridCol w="1000566">
                  <a:extLst>
                    <a:ext uri="{9D8B030D-6E8A-4147-A177-3AD203B41FA5}">
                      <a16:colId xmlns:a16="http://schemas.microsoft.com/office/drawing/2014/main" val="3220680584"/>
                    </a:ext>
                  </a:extLst>
                </a:gridCol>
              </a:tblGrid>
              <a:tr h="344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S.N.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Numbers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200182"/>
                  </a:ext>
                </a:extLst>
              </a:tr>
              <a:tr h="3270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UTTAR_PRADESH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422267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381890"/>
                  </a:ext>
                </a:extLst>
              </a:tr>
              <a:tr h="3270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SRAWASTI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22789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078638"/>
                  </a:ext>
                </a:extLst>
              </a:tr>
              <a:tr h="3270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BALLIA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21389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102534"/>
                  </a:ext>
                </a:extLst>
              </a:tr>
              <a:tr h="3270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BULANDSHAHAR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19619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304464"/>
                  </a:ext>
                </a:extLst>
              </a:tr>
              <a:tr h="3270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MORADABAD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18223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817166"/>
                  </a:ext>
                </a:extLst>
              </a:tr>
              <a:tr h="3270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SULTANPUR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16885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154639"/>
                  </a:ext>
                </a:extLst>
              </a:tr>
              <a:tr h="3270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BIJNOR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15222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697633"/>
                  </a:ext>
                </a:extLst>
              </a:tr>
              <a:tr h="3270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GONDA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14058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058067"/>
                  </a:ext>
                </a:extLst>
              </a:tr>
              <a:tr h="3270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SAMBHAL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13459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840131"/>
                  </a:ext>
                </a:extLst>
              </a:tr>
              <a:tr h="3270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BADAUN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11535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800359"/>
                  </a:ext>
                </a:extLst>
              </a:tr>
              <a:tr h="3270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FATEHPUR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11511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417557"/>
                  </a:ext>
                </a:extLst>
              </a:tr>
              <a:tr h="3270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RAMPUR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10481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682909"/>
                  </a:ext>
                </a:extLst>
              </a:tr>
              <a:tr h="3270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SHAHJAHANPUR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10366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197996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481FD2A-4E48-10A1-B9A4-1E1ABDCF6981}"/>
              </a:ext>
            </a:extLst>
          </p:cNvPr>
          <p:cNvSpPr txBox="1">
            <a:spLocks/>
          </p:cNvSpPr>
          <p:nvPr/>
        </p:nvSpPr>
        <p:spPr>
          <a:xfrm>
            <a:off x="796" y="120525"/>
            <a:ext cx="12190413" cy="46165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8" tIns="45714" rIns="91428" bIns="45714" rtlCol="0" anchor="ctr">
            <a:spAutoFit/>
          </a:bodyPr>
          <a:lstStyle>
            <a:lvl1pPr algn="ctr" fontAlgn="base">
              <a:spcBef>
                <a:spcPct val="50000"/>
              </a:spcBef>
              <a:spcAft>
                <a:spcPct val="0"/>
              </a:spcAft>
              <a:buNone/>
              <a:defRPr sz="3200" b="1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Zero dozers (missed Penta 1) - Uttar Pradesh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DF055F-EC2D-35B8-08BA-1CCD25C5CB86}"/>
              </a:ext>
            </a:extLst>
          </p:cNvPr>
          <p:cNvSpPr txBox="1"/>
          <p:nvPr/>
        </p:nvSpPr>
        <p:spPr>
          <a:xfrm>
            <a:off x="10906" y="6553200"/>
            <a:ext cx="25624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*HMIS data Downloaded on 16</a:t>
            </a:r>
            <a:r>
              <a:rPr lang="en-US" sz="1100" b="1" baseline="30000" dirty="0"/>
              <a:t>th</a:t>
            </a:r>
            <a:r>
              <a:rPr lang="en-US" sz="1100" b="1" dirty="0"/>
              <a:t> Nov’23</a:t>
            </a:r>
          </a:p>
        </p:txBody>
      </p:sp>
    </p:spTree>
    <p:extLst>
      <p:ext uri="{BB962C8B-B14F-4D97-AF65-F5344CB8AC3E}">
        <p14:creationId xmlns:p14="http://schemas.microsoft.com/office/powerpoint/2010/main" val="1551982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1381540"/>
          <a:ext cx="11277598" cy="4462673"/>
        </p:xfrm>
        <a:graphic>
          <a:graphicData uri="http://schemas.openxmlformats.org/drawingml/2006/table">
            <a:tbl>
              <a:tblPr/>
              <a:tblGrid>
                <a:gridCol w="1342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1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2312">
                  <a:extLst>
                    <a:ext uri="{9D8B030D-6E8A-4147-A177-3AD203B41FA5}">
                      <a16:colId xmlns:a16="http://schemas.microsoft.com/office/drawing/2014/main" val="2302043488"/>
                    </a:ext>
                  </a:extLst>
                </a:gridCol>
                <a:gridCol w="1163562">
                  <a:extLst>
                    <a:ext uri="{9D8B030D-6E8A-4147-A177-3AD203B41FA5}">
                      <a16:colId xmlns:a16="http://schemas.microsoft.com/office/drawing/2014/main" val="918125742"/>
                    </a:ext>
                  </a:extLst>
                </a:gridCol>
                <a:gridCol w="1163562">
                  <a:extLst>
                    <a:ext uri="{9D8B030D-6E8A-4147-A177-3AD203B41FA5}">
                      <a16:colId xmlns:a16="http://schemas.microsoft.com/office/drawing/2014/main" val="1996749313"/>
                    </a:ext>
                  </a:extLst>
                </a:gridCol>
                <a:gridCol w="1163562">
                  <a:extLst>
                    <a:ext uri="{9D8B030D-6E8A-4147-A177-3AD203B41FA5}">
                      <a16:colId xmlns:a16="http://schemas.microsoft.com/office/drawing/2014/main" val="268711248"/>
                    </a:ext>
                  </a:extLst>
                </a:gridCol>
              </a:tblGrid>
              <a:tr h="33550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Block</a:t>
                      </a:r>
                    </a:p>
                  </a:txBody>
                  <a:tcPr marL="5713" marR="5713" marT="76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Apr-Jan-23</a:t>
                      </a:r>
                    </a:p>
                  </a:txBody>
                  <a:tcPr marL="5713" marR="5713" marT="76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Apr-Feb-24</a:t>
                      </a:r>
                    </a:p>
                  </a:txBody>
                  <a:tcPr marL="5713" marR="5713" marT="76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0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Target</a:t>
                      </a:r>
                    </a:p>
                  </a:txBody>
                  <a:tcPr marL="5713" marR="5713" marT="76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Penta 1 Received</a:t>
                      </a:r>
                    </a:p>
                  </a:txBody>
                  <a:tcPr marL="5713" marR="5713" marT="76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 Dozer</a:t>
                      </a:r>
                    </a:p>
                  </a:txBody>
                  <a:tcPr marL="5713" marR="5713" marT="76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0 Dozer</a:t>
                      </a:r>
                    </a:p>
                  </a:txBody>
                  <a:tcPr marL="5713" marR="5713" marT="76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Target</a:t>
                      </a:r>
                    </a:p>
                  </a:txBody>
                  <a:tcPr marL="5713" marR="5713" marT="76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Penta 1 Received</a:t>
                      </a:r>
                    </a:p>
                  </a:txBody>
                  <a:tcPr marL="5713" marR="5713" marT="76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 Dozer</a:t>
                      </a:r>
                    </a:p>
                  </a:txBody>
                  <a:tcPr marL="5713" marR="5713" marT="76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0 Dozer</a:t>
                      </a:r>
                    </a:p>
                  </a:txBody>
                  <a:tcPr marL="5713" marR="5713" marT="76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1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BILASPUR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1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CHAMRUA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6488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1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MILAK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8895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1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RAMPUR U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-1322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11251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-2149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1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SAIDNAGAR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6033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-399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1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SHAHAHBAD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9357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1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SWAR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7554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1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TANDA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61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61716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61325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63678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60940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TextBox 5">
            <a:extLst>
              <a:ext uri="{FF2B5EF4-FFF2-40B4-BE49-F238E27FC236}">
                <a16:creationId xmlns:a16="http://schemas.microsoft.com/office/drawing/2014/main" id="{05669E85-E243-46DC-BC0D-8B09D005E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894" y="305523"/>
            <a:ext cx="7237324" cy="901833"/>
          </a:xfrm>
          <a:prstGeom prst="rect">
            <a:avLst/>
          </a:prstGeom>
          <a:solidFill>
            <a:srgbClr val="0096D6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7680" tIns="48843" rIns="97680" bIns="48843" rtlCol="0">
            <a:noAutofit/>
          </a:bodyPr>
          <a:lstStyle>
            <a:defPPr>
              <a:defRPr lang="en-US"/>
            </a:defPPr>
            <a:lvl1pPr algn="ctr" fontAlgn="b">
              <a:spcBef>
                <a:spcPct val="20000"/>
              </a:spcBef>
              <a:defRPr sz="2400" b="1">
                <a:solidFill>
                  <a:prstClr val="white"/>
                </a:solidFill>
                <a:latin typeface="Arial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  <a:latin typeface="Calibri"/>
              </a:rPr>
              <a:t>Status of Zero Dose Children</a:t>
            </a:r>
          </a:p>
          <a:p>
            <a:r>
              <a:rPr lang="en-US" altLang="en-US" dirty="0">
                <a:solidFill>
                  <a:schemeClr val="bg1"/>
                </a:solidFill>
                <a:latin typeface="Calibri"/>
              </a:rPr>
              <a:t>(Did not receive Penta/DPT 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848802-59AB-FAF9-1A63-0BA2F1D14B5B}"/>
              </a:ext>
            </a:extLst>
          </p:cNvPr>
          <p:cNvSpPr txBox="1"/>
          <p:nvPr/>
        </p:nvSpPr>
        <p:spPr>
          <a:xfrm>
            <a:off x="8199621" y="6359769"/>
            <a:ext cx="35376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*HMIS data Apr-23 to Feb-24</a:t>
            </a:r>
          </a:p>
        </p:txBody>
      </p:sp>
    </p:spTree>
    <p:extLst>
      <p:ext uri="{BB962C8B-B14F-4D97-AF65-F5344CB8AC3E}">
        <p14:creationId xmlns:p14="http://schemas.microsoft.com/office/powerpoint/2010/main" val="1570952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A773204-CA48-43F0-98E0-2B04D1F444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75"/>
          <a:stretch/>
        </p:blipFill>
        <p:spPr>
          <a:xfrm>
            <a:off x="157163" y="547686"/>
            <a:ext cx="7018808" cy="5832000"/>
          </a:xfrm>
          <a:prstGeom prst="rect">
            <a:avLst/>
          </a:prstGeom>
        </p:spPr>
      </p:pic>
      <p:sp>
        <p:nvSpPr>
          <p:cNvPr id="12" name="Text Box 6">
            <a:extLst>
              <a:ext uri="{FF2B5EF4-FFF2-40B4-BE49-F238E27FC236}">
                <a16:creationId xmlns:a16="http://schemas.microsoft.com/office/drawing/2014/main" id="{AF90FE5E-B7A2-4AA2-A1D9-951508AF1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25" y="1240392"/>
            <a:ext cx="2207056" cy="37885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anchor="b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State – 2%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6D3C4180-F981-4F77-9481-12A2F668A690}"/>
              </a:ext>
            </a:extLst>
          </p:cNvPr>
          <p:cNvGraphicFramePr>
            <a:graphicFrameLocks noGrp="1"/>
          </p:cNvGraphicFramePr>
          <p:nvPr/>
        </p:nvGraphicFramePr>
        <p:xfrm>
          <a:off x="2419351" y="5445314"/>
          <a:ext cx="2505074" cy="1409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6147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# District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14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&gt; 5%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19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167406"/>
                  </a:ext>
                </a:extLst>
              </a:tr>
              <a:tr h="23614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3 - &lt;5%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18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14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&lt;3%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1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Les then Zero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15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481FD2A-4E48-10A1-B9A4-1E1ABDCF6981}"/>
              </a:ext>
            </a:extLst>
          </p:cNvPr>
          <p:cNvSpPr txBox="1">
            <a:spLocks/>
          </p:cNvSpPr>
          <p:nvPr/>
        </p:nvSpPr>
        <p:spPr>
          <a:xfrm>
            <a:off x="796" y="120525"/>
            <a:ext cx="12190413" cy="46165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8" tIns="45714" rIns="91428" bIns="45714" rtlCol="0" anchor="ctr">
            <a:spAutoFit/>
          </a:bodyPr>
          <a:lstStyle>
            <a:lvl1pPr algn="ctr" fontAlgn="base">
              <a:spcBef>
                <a:spcPct val="50000"/>
              </a:spcBef>
              <a:spcAft>
                <a:spcPct val="0"/>
              </a:spcAft>
              <a:buNone/>
              <a:defRPr sz="3200" b="1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% Dropout  from Penta1 to Penta 3 - Uttar Pradesh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6DBB35-8848-73B7-86E0-E7B1CEB885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796503"/>
              </p:ext>
            </p:extLst>
          </p:nvPr>
        </p:nvGraphicFramePr>
        <p:xfrm>
          <a:off x="7220969" y="877463"/>
          <a:ext cx="4565085" cy="5285218"/>
        </p:xfrm>
        <a:graphic>
          <a:graphicData uri="http://schemas.openxmlformats.org/drawingml/2006/table">
            <a:tbl>
              <a:tblPr/>
              <a:tblGrid>
                <a:gridCol w="1000566">
                  <a:extLst>
                    <a:ext uri="{9D8B030D-6E8A-4147-A177-3AD203B41FA5}">
                      <a16:colId xmlns:a16="http://schemas.microsoft.com/office/drawing/2014/main" val="1195725731"/>
                    </a:ext>
                  </a:extLst>
                </a:gridCol>
                <a:gridCol w="2563953">
                  <a:extLst>
                    <a:ext uri="{9D8B030D-6E8A-4147-A177-3AD203B41FA5}">
                      <a16:colId xmlns:a16="http://schemas.microsoft.com/office/drawing/2014/main" val="3414280640"/>
                    </a:ext>
                  </a:extLst>
                </a:gridCol>
                <a:gridCol w="1000566">
                  <a:extLst>
                    <a:ext uri="{9D8B030D-6E8A-4147-A177-3AD203B41FA5}">
                      <a16:colId xmlns:a16="http://schemas.microsoft.com/office/drawing/2014/main" val="3220680584"/>
                    </a:ext>
                  </a:extLst>
                </a:gridCol>
              </a:tblGrid>
              <a:tr h="2647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S.N.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Numbers 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200182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85" marR="9285" marT="92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UTTAR_PRADESH</a:t>
                      </a:r>
                    </a:p>
                  </a:txBody>
                  <a:tcPr marL="9285" marR="9285" marT="92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381890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SRAWASTI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078638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BALLIA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102534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BULANDSHAHAR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304464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MORADABAD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817166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SULTANPUR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154639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BIJNOR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697633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GONDA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058067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SAMBHAL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840131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BADAUN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800359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FATEHPUR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417557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RAMPUR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682909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SHAHJAHANPUR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197996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MATHURA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0325459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MAHOBA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64776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BAREILLY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9901851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BALRAMPUR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2985786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AMROHA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1242670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7836470"/>
                  </a:ext>
                </a:extLst>
              </a:tr>
              <a:tr h="251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285" marR="9285" marT="92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FARRUKHABAD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0552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67E9624-AB59-00CE-2813-801448D3C326}"/>
              </a:ext>
            </a:extLst>
          </p:cNvPr>
          <p:cNvSpPr txBox="1"/>
          <p:nvPr/>
        </p:nvSpPr>
        <p:spPr>
          <a:xfrm>
            <a:off x="9035154" y="6553200"/>
            <a:ext cx="25624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*HMIS data Downloaded on 16</a:t>
            </a:r>
            <a:r>
              <a:rPr lang="en-US" sz="1100" b="1" baseline="30000" dirty="0"/>
              <a:t>th</a:t>
            </a:r>
            <a:r>
              <a:rPr lang="en-US" sz="1100" b="1" dirty="0"/>
              <a:t> Nov’23</a:t>
            </a:r>
          </a:p>
        </p:txBody>
      </p:sp>
    </p:spTree>
    <p:extLst>
      <p:ext uri="{BB962C8B-B14F-4D97-AF65-F5344CB8AC3E}">
        <p14:creationId xmlns:p14="http://schemas.microsoft.com/office/powerpoint/2010/main" val="3924741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97BAD95-6337-7D19-A0EA-2D70B926C2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534177"/>
              </p:ext>
            </p:extLst>
          </p:nvPr>
        </p:nvGraphicFramePr>
        <p:xfrm>
          <a:off x="287079" y="967563"/>
          <a:ext cx="11557591" cy="5160674"/>
        </p:xfrm>
        <a:graphic>
          <a:graphicData uri="http://schemas.openxmlformats.org/drawingml/2006/table">
            <a:tbl>
              <a:tblPr/>
              <a:tblGrid>
                <a:gridCol w="3694991">
                  <a:extLst>
                    <a:ext uri="{9D8B030D-6E8A-4147-A177-3AD203B41FA5}">
                      <a16:colId xmlns:a16="http://schemas.microsoft.com/office/drawing/2014/main" val="3213245721"/>
                    </a:ext>
                  </a:extLst>
                </a:gridCol>
                <a:gridCol w="2739020">
                  <a:extLst>
                    <a:ext uri="{9D8B030D-6E8A-4147-A177-3AD203B41FA5}">
                      <a16:colId xmlns:a16="http://schemas.microsoft.com/office/drawing/2014/main" val="804779529"/>
                    </a:ext>
                  </a:extLst>
                </a:gridCol>
                <a:gridCol w="2577902">
                  <a:extLst>
                    <a:ext uri="{9D8B030D-6E8A-4147-A177-3AD203B41FA5}">
                      <a16:colId xmlns:a16="http://schemas.microsoft.com/office/drawing/2014/main" val="3969417356"/>
                    </a:ext>
                  </a:extLst>
                </a:gridCol>
                <a:gridCol w="2545678">
                  <a:extLst>
                    <a:ext uri="{9D8B030D-6E8A-4147-A177-3AD203B41FA5}">
                      <a16:colId xmlns:a16="http://schemas.microsoft.com/office/drawing/2014/main" val="3354073674"/>
                    </a:ext>
                  </a:extLst>
                </a:gridCol>
              </a:tblGrid>
              <a:tr h="6164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 of Block</a:t>
                      </a:r>
                    </a:p>
                  </a:txBody>
                  <a:tcPr marL="9338" marR="9338" marT="9338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of Children Vaccinated with</a:t>
                      </a:r>
                    </a:p>
                  </a:txBody>
                  <a:tcPr marL="9338" marR="9338" marT="9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Dropout</a:t>
                      </a:r>
                    </a:p>
                  </a:txBody>
                  <a:tcPr marL="9338" marR="9338" marT="933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137811"/>
                  </a:ext>
                </a:extLst>
              </a:tr>
              <a:tr h="16278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PENTA / DPT_1</a:t>
                      </a:r>
                    </a:p>
                  </a:txBody>
                  <a:tcPr marL="9338" marR="9338" marT="9338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PENTA / DPT_3</a:t>
                      </a:r>
                    </a:p>
                  </a:txBody>
                  <a:tcPr marL="9338" marR="9338" marT="93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Penta1 to Penta3</a:t>
                      </a:r>
                    </a:p>
                  </a:txBody>
                  <a:tcPr marL="9338" marR="9338" marT="93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741718"/>
                  </a:ext>
                </a:extLst>
              </a:tr>
              <a:tr h="3240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BILASPUR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773079"/>
                  </a:ext>
                </a:extLst>
              </a:tr>
              <a:tr h="3240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CHAMRUA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662731"/>
                  </a:ext>
                </a:extLst>
              </a:tr>
              <a:tr h="3240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MILAK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771865"/>
                  </a:ext>
                </a:extLst>
              </a:tr>
              <a:tr h="3240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RAMPUR U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11251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910949"/>
                  </a:ext>
                </a:extLst>
              </a:tr>
              <a:tr h="3240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SAIDNAGAR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358832"/>
                  </a:ext>
                </a:extLst>
              </a:tr>
              <a:tr h="3240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SHAHAHBAD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907012"/>
                  </a:ext>
                </a:extLst>
              </a:tr>
              <a:tr h="3240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SWAR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7554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8380119"/>
                  </a:ext>
                </a:extLst>
              </a:tr>
              <a:tr h="3240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TANDA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360426"/>
                  </a:ext>
                </a:extLst>
              </a:tr>
              <a:tr h="3240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60940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57029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034345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C92CBCB3-93AB-FC7B-1D3B-B84FF142D6DA}"/>
              </a:ext>
            </a:extLst>
          </p:cNvPr>
          <p:cNvSpPr txBox="1">
            <a:spLocks/>
          </p:cNvSpPr>
          <p:nvPr/>
        </p:nvSpPr>
        <p:spPr>
          <a:xfrm>
            <a:off x="796" y="120525"/>
            <a:ext cx="12190413" cy="46165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8" tIns="45714" rIns="91428" bIns="45714" rtlCol="0" anchor="ctr">
            <a:spAutoFit/>
          </a:bodyPr>
          <a:lstStyle>
            <a:lvl1pPr algn="ctr" fontAlgn="base">
              <a:spcBef>
                <a:spcPct val="50000"/>
              </a:spcBef>
              <a:spcAft>
                <a:spcPct val="0"/>
              </a:spcAft>
              <a:buNone/>
              <a:defRPr sz="3200" b="1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% Dropout  from Penta1 to Penta 3 – Rampur (Apr 23 to Feb-24)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82D384-4382-EBA7-9494-EF71327399D6}"/>
              </a:ext>
            </a:extLst>
          </p:cNvPr>
          <p:cNvSpPr txBox="1"/>
          <p:nvPr/>
        </p:nvSpPr>
        <p:spPr>
          <a:xfrm>
            <a:off x="8199621" y="6359769"/>
            <a:ext cx="35376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*HMIS data Apr-23 to Feb-24</a:t>
            </a:r>
          </a:p>
        </p:txBody>
      </p:sp>
    </p:spTree>
    <p:extLst>
      <p:ext uri="{BB962C8B-B14F-4D97-AF65-F5344CB8AC3E}">
        <p14:creationId xmlns:p14="http://schemas.microsoft.com/office/powerpoint/2010/main" val="3069994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E4238D-8113-3418-7000-7719911217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60"/>
          <a:stretch/>
        </p:blipFill>
        <p:spPr>
          <a:xfrm>
            <a:off x="23810" y="842961"/>
            <a:ext cx="6610371" cy="5400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796" y="120525"/>
            <a:ext cx="12190413" cy="46165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8" tIns="45714" rIns="91428" bIns="45714" rtlCol="0" anchor="ctr">
            <a:spAutoFit/>
          </a:bodyPr>
          <a:lstStyle>
            <a:lvl1pPr algn="ctr" fontAlgn="base">
              <a:spcBef>
                <a:spcPct val="50000"/>
              </a:spcBef>
              <a:spcAft>
                <a:spcPct val="0"/>
              </a:spcAft>
              <a:buNone/>
              <a:defRPr sz="3200" b="1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% MR-1 &amp; MR-2 Coverage - Uttar Pradesh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AF90FE5E-B7A2-4AA2-A1D9-951508AF1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9169" y="881048"/>
            <a:ext cx="2825960" cy="9233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anchor="b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MR-1</a:t>
            </a:r>
          </a:p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State – 90%</a:t>
            </a:r>
          </a:p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(n=30,00,918)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6D3C4180-F981-4F77-9481-12A2F668A690}"/>
              </a:ext>
            </a:extLst>
          </p:cNvPr>
          <p:cNvGraphicFramePr>
            <a:graphicFrameLocks noGrp="1"/>
          </p:cNvGraphicFramePr>
          <p:nvPr/>
        </p:nvGraphicFramePr>
        <p:xfrm>
          <a:off x="2225467" y="5600536"/>
          <a:ext cx="2207056" cy="112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7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6147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# District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14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&lt;80%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14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80 - &lt; 90%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147">
                <a:tc>
                  <a:txBody>
                    <a:bodyPr/>
                    <a:lstStyle/>
                    <a:p>
                      <a:pPr algn="l"/>
                      <a:r>
                        <a:rPr lang="en-US" sz="1400" b="1" u="sng" dirty="0">
                          <a:solidFill>
                            <a:srgbClr val="FFFF00"/>
                          </a:solidFill>
                          <a:latin typeface="Arial Narrow" panose="020B0606020202030204" pitchFamily="34" charset="0"/>
                        </a:rPr>
                        <a:t>&gt;</a:t>
                      </a:r>
                      <a:r>
                        <a:rPr lang="en-US" sz="1400" b="1" baseline="0" dirty="0">
                          <a:solidFill>
                            <a:srgbClr val="FFFF00"/>
                          </a:solidFill>
                          <a:latin typeface="Arial Narrow" panose="020B0606020202030204" pitchFamily="34" charset="0"/>
                        </a:rPr>
                        <a:t> 90%</a:t>
                      </a:r>
                      <a:endParaRPr lang="en-US" sz="1400" b="1" dirty="0">
                        <a:solidFill>
                          <a:srgbClr val="FFFF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Arial Narrow" panose="020B0606020202030204" pitchFamily="34" charset="0"/>
                        </a:rPr>
                        <a:t>41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D167AF2F-3F0E-376E-E335-0C5C434E4B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80"/>
          <a:stretch/>
        </p:blipFill>
        <p:spPr>
          <a:xfrm>
            <a:off x="5614983" y="833436"/>
            <a:ext cx="6588400" cy="5400000"/>
          </a:xfrm>
          <a:prstGeom prst="rect">
            <a:avLst/>
          </a:prstGeom>
        </p:spPr>
      </p:pic>
      <p:sp>
        <p:nvSpPr>
          <p:cNvPr id="7" name="Text Box 6">
            <a:extLst>
              <a:ext uri="{FF2B5EF4-FFF2-40B4-BE49-F238E27FC236}">
                <a16:creationId xmlns:a16="http://schemas.microsoft.com/office/drawing/2014/main" id="{B72892C9-E7FA-F382-B799-FF9C5E5FC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2244" y="866151"/>
            <a:ext cx="2825960" cy="9233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anchor="b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MR-2</a:t>
            </a:r>
          </a:p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State – 83%</a:t>
            </a:r>
          </a:p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(n=27,66,448)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4168531-66C9-EDAD-F598-F3F6E5F6D9FF}"/>
              </a:ext>
            </a:extLst>
          </p:cNvPr>
          <p:cNvGraphicFramePr>
            <a:graphicFrameLocks noGrp="1"/>
          </p:cNvGraphicFramePr>
          <p:nvPr/>
        </p:nvGraphicFramePr>
        <p:xfrm>
          <a:off x="7959517" y="5574793"/>
          <a:ext cx="2207056" cy="112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7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6147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# District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14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&lt;80%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31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14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80 - &lt; 90%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25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147">
                <a:tc>
                  <a:txBody>
                    <a:bodyPr/>
                    <a:lstStyle/>
                    <a:p>
                      <a:pPr algn="l"/>
                      <a:r>
                        <a:rPr lang="en-US" sz="1400" b="1" u="sng" dirty="0">
                          <a:solidFill>
                            <a:srgbClr val="FFFF00"/>
                          </a:solidFill>
                          <a:latin typeface="Arial Narrow" panose="020B0606020202030204" pitchFamily="34" charset="0"/>
                        </a:rPr>
                        <a:t>&gt;</a:t>
                      </a:r>
                      <a:r>
                        <a:rPr lang="en-US" sz="1400" b="1" baseline="0" dirty="0">
                          <a:solidFill>
                            <a:srgbClr val="FFFF00"/>
                          </a:solidFill>
                          <a:latin typeface="Arial Narrow" panose="020B0606020202030204" pitchFamily="34" charset="0"/>
                        </a:rPr>
                        <a:t> 90%</a:t>
                      </a:r>
                      <a:endParaRPr lang="en-US" sz="1400" b="1" dirty="0">
                        <a:solidFill>
                          <a:srgbClr val="FFFF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Arial Narrow" panose="020B0606020202030204" pitchFamily="34" charset="0"/>
                        </a:rPr>
                        <a:t>19</a:t>
                      </a:r>
                    </a:p>
                  </a:txBody>
                  <a:tcPr marL="91428" marR="91428" marT="34265" marB="342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A6D2A48-CA07-B771-48A1-7F6CE7D1456B}"/>
              </a:ext>
            </a:extLst>
          </p:cNvPr>
          <p:cNvSpPr txBox="1"/>
          <p:nvPr/>
        </p:nvSpPr>
        <p:spPr>
          <a:xfrm>
            <a:off x="5072756" y="6509656"/>
            <a:ext cx="25624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*HMIS data Downloaded on 16</a:t>
            </a:r>
            <a:r>
              <a:rPr lang="en-US" sz="1100" b="1" baseline="30000" dirty="0"/>
              <a:t>th</a:t>
            </a:r>
            <a:r>
              <a:rPr lang="en-US" sz="1100" b="1" dirty="0"/>
              <a:t> Nov’23</a:t>
            </a:r>
          </a:p>
        </p:txBody>
      </p:sp>
    </p:spTree>
    <p:extLst>
      <p:ext uri="{BB962C8B-B14F-4D97-AF65-F5344CB8AC3E}">
        <p14:creationId xmlns:p14="http://schemas.microsoft.com/office/powerpoint/2010/main" val="882714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96F056A-1A39-3F03-54B6-5F23F4334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433632"/>
              </p:ext>
            </p:extLst>
          </p:nvPr>
        </p:nvGraphicFramePr>
        <p:xfrm>
          <a:off x="204412" y="1028183"/>
          <a:ext cx="11778481" cy="4635453"/>
        </p:xfrm>
        <a:graphic>
          <a:graphicData uri="http://schemas.openxmlformats.org/drawingml/2006/table">
            <a:tbl>
              <a:tblPr/>
              <a:tblGrid>
                <a:gridCol w="2994677">
                  <a:extLst>
                    <a:ext uri="{9D8B030D-6E8A-4147-A177-3AD203B41FA5}">
                      <a16:colId xmlns:a16="http://schemas.microsoft.com/office/drawing/2014/main" val="2728905293"/>
                    </a:ext>
                  </a:extLst>
                </a:gridCol>
                <a:gridCol w="2785746">
                  <a:extLst>
                    <a:ext uri="{9D8B030D-6E8A-4147-A177-3AD203B41FA5}">
                      <a16:colId xmlns:a16="http://schemas.microsoft.com/office/drawing/2014/main" val="3337087292"/>
                    </a:ext>
                  </a:extLst>
                </a:gridCol>
                <a:gridCol w="2994677">
                  <a:extLst>
                    <a:ext uri="{9D8B030D-6E8A-4147-A177-3AD203B41FA5}">
                      <a16:colId xmlns:a16="http://schemas.microsoft.com/office/drawing/2014/main" val="1264139674"/>
                    </a:ext>
                  </a:extLst>
                </a:gridCol>
                <a:gridCol w="3003381">
                  <a:extLst>
                    <a:ext uri="{9D8B030D-6E8A-4147-A177-3AD203B41FA5}">
                      <a16:colId xmlns:a16="http://schemas.microsoft.com/office/drawing/2014/main" val="4153293937"/>
                    </a:ext>
                  </a:extLst>
                </a:gridCol>
              </a:tblGrid>
              <a:tr h="9636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 of Block</a:t>
                      </a:r>
                    </a:p>
                  </a:txBody>
                  <a:tcPr marL="9338" marR="9338" marT="9338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Achievement against Target</a:t>
                      </a:r>
                    </a:p>
                  </a:txBody>
                  <a:tcPr marL="9338" marR="9338" marT="93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Droupout</a:t>
                      </a:r>
                    </a:p>
                  </a:txBody>
                  <a:tcPr marL="9338" marR="9338" marT="933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54261"/>
                  </a:ext>
                </a:extLst>
              </a:tr>
              <a:tr h="8260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MR_1</a:t>
                      </a:r>
                    </a:p>
                  </a:txBody>
                  <a:tcPr marL="9338" marR="9338" marT="9338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MR_2</a:t>
                      </a:r>
                    </a:p>
                  </a:txBody>
                  <a:tcPr marL="9338" marR="9338" marT="93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MCV1 to MCV2</a:t>
                      </a:r>
                    </a:p>
                  </a:txBody>
                  <a:tcPr marL="9338" marR="9338" marT="93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660748"/>
                  </a:ext>
                </a:extLst>
              </a:tr>
              <a:tr h="3161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BILASPUR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958090"/>
                  </a:ext>
                </a:extLst>
              </a:tr>
              <a:tr h="3161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CHAMRUA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3889853"/>
                  </a:ext>
                </a:extLst>
              </a:tr>
              <a:tr h="3161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MILAK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0685641"/>
                  </a:ext>
                </a:extLst>
              </a:tr>
              <a:tr h="3161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RAMPUR U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9715023"/>
                  </a:ext>
                </a:extLst>
              </a:tr>
              <a:tr h="3161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SAIDNAGAR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7104114"/>
                  </a:ext>
                </a:extLst>
              </a:tr>
              <a:tr h="3161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SHAHAHBAD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816050"/>
                  </a:ext>
                </a:extLst>
              </a:tr>
              <a:tr h="3161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SWAR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0871041"/>
                  </a:ext>
                </a:extLst>
              </a:tr>
              <a:tr h="3161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TANDA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09850"/>
                  </a:ext>
                </a:extLst>
              </a:tr>
              <a:tr h="3161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4419407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772B5B2E-6881-9703-D6AE-3C3DB2EE9386}"/>
              </a:ext>
            </a:extLst>
          </p:cNvPr>
          <p:cNvSpPr txBox="1">
            <a:spLocks/>
          </p:cNvSpPr>
          <p:nvPr/>
        </p:nvSpPr>
        <p:spPr>
          <a:xfrm>
            <a:off x="796" y="120525"/>
            <a:ext cx="12190413" cy="46165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8" tIns="45714" rIns="91428" bIns="45714" rtlCol="0" anchor="ctr">
            <a:spAutoFit/>
          </a:bodyPr>
          <a:lstStyle>
            <a:lvl1pPr algn="ctr" fontAlgn="base">
              <a:spcBef>
                <a:spcPct val="50000"/>
              </a:spcBef>
              <a:spcAft>
                <a:spcPct val="0"/>
              </a:spcAft>
              <a:buNone/>
              <a:defRPr sz="3200" b="1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% MR-1 &amp; MR-2 Coverage – Rampur (Apr 23 to Feb-24)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BF4069-DEC0-8785-3FD4-BEE11A878A92}"/>
              </a:ext>
            </a:extLst>
          </p:cNvPr>
          <p:cNvSpPr txBox="1"/>
          <p:nvPr/>
        </p:nvSpPr>
        <p:spPr>
          <a:xfrm>
            <a:off x="8199621" y="6359769"/>
            <a:ext cx="35376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*HMIS data Apr-23 to Feb-24</a:t>
            </a:r>
          </a:p>
        </p:txBody>
      </p:sp>
    </p:spTree>
    <p:extLst>
      <p:ext uri="{BB962C8B-B14F-4D97-AF65-F5344CB8AC3E}">
        <p14:creationId xmlns:p14="http://schemas.microsoft.com/office/powerpoint/2010/main" val="4090345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276402D-D665-FFE9-9143-337B6870B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7384"/>
            <a:ext cx="12192000" cy="6674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4000" b="1" dirty="0">
                <a:solidFill>
                  <a:srgbClr val="00205C"/>
                </a:solidFill>
                <a:latin typeface="+mn-lt"/>
              </a:rPr>
              <a:t>FIC and antigen wise coverage (Apr’23 to Feb’24)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31201ED-955E-4E2E-8224-D477531E5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094289"/>
              </p:ext>
            </p:extLst>
          </p:nvPr>
        </p:nvGraphicFramePr>
        <p:xfrm>
          <a:off x="272607" y="828583"/>
          <a:ext cx="11635855" cy="4183350"/>
        </p:xfrm>
        <a:graphic>
          <a:graphicData uri="http://schemas.openxmlformats.org/drawingml/2006/table">
            <a:tbl>
              <a:tblPr/>
              <a:tblGrid>
                <a:gridCol w="1520191">
                  <a:extLst>
                    <a:ext uri="{9D8B030D-6E8A-4147-A177-3AD203B41FA5}">
                      <a16:colId xmlns:a16="http://schemas.microsoft.com/office/drawing/2014/main" val="466143525"/>
                    </a:ext>
                  </a:extLst>
                </a:gridCol>
                <a:gridCol w="1685944">
                  <a:extLst>
                    <a:ext uri="{9D8B030D-6E8A-4147-A177-3AD203B41FA5}">
                      <a16:colId xmlns:a16="http://schemas.microsoft.com/office/drawing/2014/main" val="804292795"/>
                    </a:ext>
                  </a:extLst>
                </a:gridCol>
                <a:gridCol w="1685944">
                  <a:extLst>
                    <a:ext uri="{9D8B030D-6E8A-4147-A177-3AD203B41FA5}">
                      <a16:colId xmlns:a16="http://schemas.microsoft.com/office/drawing/2014/main" val="144164537"/>
                    </a:ext>
                  </a:extLst>
                </a:gridCol>
                <a:gridCol w="1685944">
                  <a:extLst>
                    <a:ext uri="{9D8B030D-6E8A-4147-A177-3AD203B41FA5}">
                      <a16:colId xmlns:a16="http://schemas.microsoft.com/office/drawing/2014/main" val="3580188375"/>
                    </a:ext>
                  </a:extLst>
                </a:gridCol>
                <a:gridCol w="1685944">
                  <a:extLst>
                    <a:ext uri="{9D8B030D-6E8A-4147-A177-3AD203B41FA5}">
                      <a16:colId xmlns:a16="http://schemas.microsoft.com/office/drawing/2014/main" val="707225343"/>
                    </a:ext>
                  </a:extLst>
                </a:gridCol>
                <a:gridCol w="1685944">
                  <a:extLst>
                    <a:ext uri="{9D8B030D-6E8A-4147-A177-3AD203B41FA5}">
                      <a16:colId xmlns:a16="http://schemas.microsoft.com/office/drawing/2014/main" val="1861307350"/>
                    </a:ext>
                  </a:extLst>
                </a:gridCol>
                <a:gridCol w="1685944">
                  <a:extLst>
                    <a:ext uri="{9D8B030D-6E8A-4147-A177-3AD203B41FA5}">
                      <a16:colId xmlns:a16="http://schemas.microsoft.com/office/drawing/2014/main" val="1224053525"/>
                    </a:ext>
                  </a:extLst>
                </a:gridCol>
              </a:tblGrid>
              <a:tr h="4183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FI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of Penta-3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DPT Booster-1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DPT Booster-2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Td-10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Td-16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760957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BILASPUR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7838576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CHAMRUA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562462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MILAK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1063870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RAMPUR U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1843666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SAIDNAGAR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312889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SHAHAHBAD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681529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SWAR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4664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TANDA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515732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68187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5E5A665-9131-204B-EDF8-FDA12A9D96B5}"/>
              </a:ext>
            </a:extLst>
          </p:cNvPr>
          <p:cNvSpPr txBox="1"/>
          <p:nvPr/>
        </p:nvSpPr>
        <p:spPr>
          <a:xfrm>
            <a:off x="8199621" y="6359769"/>
            <a:ext cx="35376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*HMIS data Apr-23 to Feb-24</a:t>
            </a:r>
          </a:p>
        </p:txBody>
      </p:sp>
    </p:spTree>
    <p:extLst>
      <p:ext uri="{BB962C8B-B14F-4D97-AF65-F5344CB8AC3E}">
        <p14:creationId xmlns:p14="http://schemas.microsoft.com/office/powerpoint/2010/main" val="3919386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39761" y="2685738"/>
            <a:ext cx="11162610" cy="70393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 Monitoring Indicators</a:t>
            </a:r>
            <a:endParaRPr lang="en-US" sz="30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15154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1590" y="59442"/>
            <a:ext cx="12188826" cy="58462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16" tIns="45708" rIns="91416" bIns="45708" rtlCol="0" anchor="ctr">
            <a:spAutoFit/>
          </a:bodyPr>
          <a:lstStyle>
            <a:lvl1pPr algn="ctr" fontAlgn="base">
              <a:spcBef>
                <a:spcPct val="50000"/>
              </a:spcBef>
              <a:spcAft>
                <a:spcPct val="0"/>
              </a:spcAft>
              <a:buNone/>
              <a:defRPr sz="3200" b="1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marL="0" marR="0" lvl="0" indent="0" algn="ctr" defTabSz="91421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% Full Immunization coverage  – Uttar Pradesh</a:t>
            </a: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16659502-9153-4C69-9D98-5DE1A5F80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229" y="1001316"/>
            <a:ext cx="2464429" cy="36923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218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Evaluated data 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E7CBA51C-F889-4916-914E-C75ADAFF2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50" y="738190"/>
            <a:ext cx="948150" cy="33846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2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%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FD1D8807-D431-4E2E-8D6B-8525F9C216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7240201"/>
              </p:ext>
            </p:extLst>
          </p:nvPr>
        </p:nvGraphicFramePr>
        <p:xfrm>
          <a:off x="77769" y="3586306"/>
          <a:ext cx="11902903" cy="2889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 Box 5">
            <a:extLst>
              <a:ext uri="{FF2B5EF4-FFF2-40B4-BE49-F238E27FC236}">
                <a16:creationId xmlns:a16="http://schemas.microsoft.com/office/drawing/2014/main" id="{1BFCF8EC-F89C-440A-AD58-C3E93E0E5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404" y="3515262"/>
            <a:ext cx="2599097" cy="36923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218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Monitoring data </a:t>
            </a:r>
          </a:p>
        </p:txBody>
      </p:sp>
      <p:sp>
        <p:nvSpPr>
          <p:cNvPr id="20" name="Text Box 17">
            <a:extLst>
              <a:ext uri="{FF2B5EF4-FFF2-40B4-BE49-F238E27FC236}">
                <a16:creationId xmlns:a16="http://schemas.microsoft.com/office/drawing/2014/main" id="{B8805FD5-A436-40D0-813D-7E868AF90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9268" y="6591566"/>
            <a:ext cx="5751403" cy="23077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21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*Source: RI monitoring data M/o Oct23</a:t>
            </a:r>
          </a:p>
        </p:txBody>
      </p:sp>
      <p:sp>
        <p:nvSpPr>
          <p:cNvPr id="21" name="Rectangular Callout 8">
            <a:extLst>
              <a:ext uri="{FF2B5EF4-FFF2-40B4-BE49-F238E27FC236}">
                <a16:creationId xmlns:a16="http://schemas.microsoft.com/office/drawing/2014/main" id="{ECA9876C-A991-40A5-A523-31042DAA42D5}"/>
              </a:ext>
            </a:extLst>
          </p:cNvPr>
          <p:cNvSpPr/>
          <p:nvPr/>
        </p:nvSpPr>
        <p:spPr>
          <a:xfrm>
            <a:off x="4214502" y="4608596"/>
            <a:ext cx="1600391" cy="422661"/>
          </a:xfrm>
          <a:prstGeom prst="wedgeRectCallout">
            <a:avLst>
              <a:gd name="adj1" fmla="val -20833"/>
              <a:gd name="adj2" fmla="val 47615"/>
            </a:avLst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2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 started</a:t>
            </a:r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1AAC361A-6B23-4B45-B2C4-69A4DAEE27EA}"/>
              </a:ext>
            </a:extLst>
          </p:cNvPr>
          <p:cNvSpPr txBox="1">
            <a:spLocks/>
          </p:cNvSpPr>
          <p:nvPr/>
        </p:nvSpPr>
        <p:spPr>
          <a:xfrm>
            <a:off x="-1618678" y="6529425"/>
            <a:ext cx="2800682" cy="355063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2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C45D00-3643-4458-896F-4BE7599D175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1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ular Callout 11">
            <a:extLst>
              <a:ext uri="{FF2B5EF4-FFF2-40B4-BE49-F238E27FC236}">
                <a16:creationId xmlns:a16="http://schemas.microsoft.com/office/drawing/2014/main" id="{F02708BB-F869-4C61-ADBF-50E128B918FB}"/>
              </a:ext>
            </a:extLst>
          </p:cNvPr>
          <p:cNvSpPr/>
          <p:nvPr/>
        </p:nvSpPr>
        <p:spPr>
          <a:xfrm>
            <a:off x="6377110" y="4574255"/>
            <a:ext cx="1000244" cy="422661"/>
          </a:xfrm>
          <a:prstGeom prst="wedgeRectCallout">
            <a:avLst>
              <a:gd name="adj1" fmla="val -20833"/>
              <a:gd name="adj2" fmla="val 47615"/>
            </a:avLst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2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IMI </a:t>
            </a:r>
          </a:p>
        </p:txBody>
      </p:sp>
      <p:sp>
        <p:nvSpPr>
          <p:cNvPr id="24" name="Rectangular Callout 12">
            <a:extLst>
              <a:ext uri="{FF2B5EF4-FFF2-40B4-BE49-F238E27FC236}">
                <a16:creationId xmlns:a16="http://schemas.microsoft.com/office/drawing/2014/main" id="{B5F902DA-E4C8-4700-8BF6-F5869791289D}"/>
              </a:ext>
            </a:extLst>
          </p:cNvPr>
          <p:cNvSpPr/>
          <p:nvPr/>
        </p:nvSpPr>
        <p:spPr>
          <a:xfrm>
            <a:off x="7968208" y="4550188"/>
            <a:ext cx="1283810" cy="422661"/>
          </a:xfrm>
          <a:prstGeom prst="wedgeRectCallout">
            <a:avLst>
              <a:gd name="adj1" fmla="val -20833"/>
              <a:gd name="adj2" fmla="val 47615"/>
            </a:avLst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2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IMI 2.0 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63B5F438-DC63-459F-8F98-4427BF641126}"/>
              </a:ext>
            </a:extLst>
          </p:cNvPr>
          <p:cNvGraphicFramePr/>
          <p:nvPr/>
        </p:nvGraphicFramePr>
        <p:xfrm>
          <a:off x="77769" y="837582"/>
          <a:ext cx="11902903" cy="266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Rectangular Callout 12">
            <a:extLst>
              <a:ext uri="{FF2B5EF4-FFF2-40B4-BE49-F238E27FC236}">
                <a16:creationId xmlns:a16="http://schemas.microsoft.com/office/drawing/2014/main" id="{32E7E5FF-680E-4ADD-ADA0-1991A3827021}"/>
              </a:ext>
            </a:extLst>
          </p:cNvPr>
          <p:cNvSpPr/>
          <p:nvPr/>
        </p:nvSpPr>
        <p:spPr>
          <a:xfrm>
            <a:off x="9685456" y="4412293"/>
            <a:ext cx="2006722" cy="584623"/>
          </a:xfrm>
          <a:prstGeom prst="wedgeRectCallout">
            <a:avLst>
              <a:gd name="adj1" fmla="val -20833"/>
              <a:gd name="adj2" fmla="val 47615"/>
            </a:avLst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2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IMI 3.0, 4.0 &amp; 5.0</a:t>
            </a:r>
          </a:p>
          <a:p>
            <a:pPr marL="0" marR="0" lvl="0" indent="0" algn="ctr" defTabSz="9142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SIC &amp; VTP</a:t>
            </a:r>
          </a:p>
        </p:txBody>
      </p:sp>
    </p:spTree>
    <p:extLst>
      <p:ext uri="{BB962C8B-B14F-4D97-AF65-F5344CB8AC3E}">
        <p14:creationId xmlns:p14="http://schemas.microsoft.com/office/powerpoint/2010/main" val="2055322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ft Arrow 3">
            <a:extLst>
              <a:ext uri="{FF2B5EF4-FFF2-40B4-BE49-F238E27FC236}">
                <a16:creationId xmlns:a16="http://schemas.microsoft.com/office/drawing/2014/main" id="{ADFB3716-BFC8-4295-A8CB-AF2D809FE438}"/>
              </a:ext>
            </a:extLst>
          </p:cNvPr>
          <p:cNvSpPr/>
          <p:nvPr/>
        </p:nvSpPr>
        <p:spPr>
          <a:xfrm>
            <a:off x="5607955" y="3978454"/>
            <a:ext cx="6329486" cy="911171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786" tIns="54392" rIns="108786" bIns="54392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Low in Tanda-32%, Milak-38%, </a:t>
            </a:r>
            <a:r>
              <a:rPr kumimoji="0" lang="en-US" sz="16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Swar</a:t>
            </a: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- 51%, Chamrua-49% </a:t>
            </a:r>
            <a:endParaRPr kumimoji="0" lang="en-GB" sz="16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6FD44499-7C17-4B92-B57E-4E5EB6DAF6AB}"/>
              </a:ext>
            </a:extLst>
          </p:cNvPr>
          <p:cNvSpPr/>
          <p:nvPr/>
        </p:nvSpPr>
        <p:spPr>
          <a:xfrm>
            <a:off x="5552635" y="2905081"/>
            <a:ext cx="6399320" cy="1124846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786" tIns="54392" rIns="108786" bIns="5439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Low in Milak-78%, Rampur U-88%, (PCV and BCG – due to shortage. Milak – distribution of BCG vaccine is also </a:t>
            </a: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an issue)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Left Arrow 5">
            <a:extLst>
              <a:ext uri="{FF2B5EF4-FFF2-40B4-BE49-F238E27FC236}">
                <a16:creationId xmlns:a16="http://schemas.microsoft.com/office/drawing/2014/main" id="{DF97A1AD-3A88-4131-801C-EF120C7EC02A}"/>
              </a:ext>
            </a:extLst>
          </p:cNvPr>
          <p:cNvSpPr/>
          <p:nvPr/>
        </p:nvSpPr>
        <p:spPr>
          <a:xfrm>
            <a:off x="5609545" y="1999224"/>
            <a:ext cx="6397732" cy="926482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786" tIns="54392" rIns="108786" bIns="54392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Low in Saidnagar-68% , Tanda-72% , Swar-73%, Rampur U-74%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014" name="Title 1">
            <a:extLst>
              <a:ext uri="{FF2B5EF4-FFF2-40B4-BE49-F238E27FC236}">
                <a16:creationId xmlns:a16="http://schemas.microsoft.com/office/drawing/2014/main" id="{84A4B285-2BD3-4F91-973C-4D4935036A03}"/>
              </a:ext>
            </a:extLst>
          </p:cNvPr>
          <p:cNvSpPr txBox="1">
            <a:spLocks/>
          </p:cNvSpPr>
          <p:nvPr/>
        </p:nvSpPr>
        <p:spPr bwMode="auto">
          <a:xfrm>
            <a:off x="5607955" y="235255"/>
            <a:ext cx="5575159" cy="496265"/>
          </a:xfrm>
          <a:prstGeom prst="rect">
            <a:avLst/>
          </a:prstGeom>
          <a:solidFill>
            <a:srgbClr val="0096D6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82061" tIns="41032" rIns="82061" bIns="41032" rtlCol="0">
            <a:noAutofit/>
          </a:bodyPr>
          <a:lstStyle>
            <a:defPPr lvl="0">
              <a:defRPr lang="en-US"/>
            </a:defPPr>
            <a:lvl1pPr algn="ctr" fontAlgn="b">
              <a:spcBef>
                <a:spcPct val="20000"/>
              </a:spcBef>
              <a:defRPr sz="2400" b="1">
                <a:solidFill>
                  <a:prstClr val="white"/>
                </a:solidFill>
                <a:latin typeface="Arial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dk1"/>
                </a:solidFill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</a:defRPr>
            </a:lvl9pPr>
          </a:lstStyle>
          <a:p>
            <a:r>
              <a:rPr lang="en-US" altLang="en-US" dirty="0"/>
              <a:t>Session Site Monitoring Indicators</a:t>
            </a:r>
            <a:endParaRPr lang="en-GB" altLang="en-US" dirty="0"/>
          </a:p>
        </p:txBody>
      </p:sp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3D281E37-5314-4189-A08C-BFECCEE0E7A7}"/>
              </a:ext>
            </a:extLst>
          </p:cNvPr>
          <p:cNvGraphicFramePr>
            <a:graphicFrameLocks/>
          </p:cNvGraphicFramePr>
          <p:nvPr/>
        </p:nvGraphicFramePr>
        <p:xfrm>
          <a:off x="324403" y="891968"/>
          <a:ext cx="4882020" cy="5461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Left Arrow 3">
            <a:extLst>
              <a:ext uri="{FF2B5EF4-FFF2-40B4-BE49-F238E27FC236}">
                <a16:creationId xmlns:a16="http://schemas.microsoft.com/office/drawing/2014/main" id="{6ADD3326-6494-4BB6-8383-00B24CA35E76}"/>
              </a:ext>
            </a:extLst>
          </p:cNvPr>
          <p:cNvSpPr/>
          <p:nvPr/>
        </p:nvSpPr>
        <p:spPr>
          <a:xfrm>
            <a:off x="5609544" y="4946616"/>
            <a:ext cx="6364402" cy="911171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786" tIns="54392" rIns="108786" bIns="5439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Low in Milak-85%, Swar-93%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Left Arrow 3">
            <a:extLst>
              <a:ext uri="{FF2B5EF4-FFF2-40B4-BE49-F238E27FC236}">
                <a16:creationId xmlns:a16="http://schemas.microsoft.com/office/drawing/2014/main" id="{DD40E6EF-1E5F-4B4E-9BDF-590B878835D8}"/>
              </a:ext>
            </a:extLst>
          </p:cNvPr>
          <p:cNvSpPr/>
          <p:nvPr/>
        </p:nvSpPr>
        <p:spPr>
          <a:xfrm>
            <a:off x="5466522" y="1022111"/>
            <a:ext cx="6470919" cy="926481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786" tIns="54392" rIns="108786" bIns="5439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Low in Milak,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Saidnagar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Tanda-91%, Rampur U-94%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bject 19">
            <a:extLst>
              <a:ext uri="{FF2B5EF4-FFF2-40B4-BE49-F238E27FC236}">
                <a16:creationId xmlns:a16="http://schemas.microsoft.com/office/drawing/2014/main" id="{318C05F5-00DD-4BC0-9D04-930BE335BB1A}"/>
              </a:ext>
            </a:extLst>
          </p:cNvPr>
          <p:cNvSpPr txBox="1"/>
          <p:nvPr/>
        </p:nvSpPr>
        <p:spPr>
          <a:xfrm>
            <a:off x="8891926" y="6310218"/>
            <a:ext cx="2817729" cy="261346"/>
          </a:xfrm>
          <a:prstGeom prst="rect">
            <a:avLst/>
          </a:prstGeom>
        </p:spPr>
        <p:txBody>
          <a:bodyPr vert="horz" wrap="square" lIns="0" tIns="15122" rIns="0" bIns="0" rtlCol="0">
            <a:spAutoFit/>
          </a:bodyPr>
          <a:lstStyle>
            <a:defPPr>
              <a:defRPr lang="en-US"/>
            </a:defPPr>
            <a:lvl1pPr marL="11206">
              <a:spcBef>
                <a:spcPts val="119"/>
              </a:spcBef>
              <a:defRPr sz="1600" b="1" spc="4">
                <a:latin typeface="Calibri"/>
                <a:cs typeface="Calibri"/>
              </a:defRPr>
            </a:lvl1pPr>
          </a:lstStyle>
          <a:p>
            <a:pPr marL="11201" defTabSz="913943"/>
            <a:r>
              <a:rPr dirty="0">
                <a:solidFill>
                  <a:prstClr val="black"/>
                </a:solidFill>
              </a:rPr>
              <a:t>Data</a:t>
            </a:r>
            <a:r>
              <a:rPr lang="en-US" dirty="0">
                <a:solidFill>
                  <a:prstClr val="black"/>
                </a:solidFill>
              </a:rPr>
              <a:t> Source – monitoring data</a:t>
            </a:r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40035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C11E82-EC30-44EA-B1A7-1D3F71AC7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603FC-499E-4D6C-8079-D29CF4BCB18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C34B0BE-0003-4DF4-A231-C009167AB1C5}"/>
              </a:ext>
            </a:extLst>
          </p:cNvPr>
          <p:cNvSpPr txBox="1">
            <a:spLocks/>
          </p:cNvSpPr>
          <p:nvPr/>
        </p:nvSpPr>
        <p:spPr bwMode="auto">
          <a:xfrm>
            <a:off x="3676356" y="173218"/>
            <a:ext cx="5903437" cy="613385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228600" lvl="0" indent="-22860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>
                <a:solidFill>
                  <a:srgbClr val="002060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Session holding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2E7C3BD-64F7-4B76-9363-02A4BEDC87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540346"/>
              </p:ext>
            </p:extLst>
          </p:nvPr>
        </p:nvGraphicFramePr>
        <p:xfrm>
          <a:off x="539118" y="1207645"/>
          <a:ext cx="10562488" cy="3322753"/>
        </p:xfrm>
        <a:graphic>
          <a:graphicData uri="http://schemas.openxmlformats.org/drawingml/2006/table">
            <a:tbl>
              <a:tblPr/>
              <a:tblGrid>
                <a:gridCol w="1200522">
                  <a:extLst>
                    <a:ext uri="{9D8B030D-6E8A-4147-A177-3AD203B41FA5}">
                      <a16:colId xmlns:a16="http://schemas.microsoft.com/office/drawing/2014/main" val="2977938827"/>
                    </a:ext>
                  </a:extLst>
                </a:gridCol>
                <a:gridCol w="1305832">
                  <a:extLst>
                    <a:ext uri="{9D8B030D-6E8A-4147-A177-3AD203B41FA5}">
                      <a16:colId xmlns:a16="http://schemas.microsoft.com/office/drawing/2014/main" val="1519735397"/>
                    </a:ext>
                  </a:extLst>
                </a:gridCol>
                <a:gridCol w="1058355">
                  <a:extLst>
                    <a:ext uri="{9D8B030D-6E8A-4147-A177-3AD203B41FA5}">
                      <a16:colId xmlns:a16="http://schemas.microsoft.com/office/drawing/2014/main" val="1746791563"/>
                    </a:ext>
                  </a:extLst>
                </a:gridCol>
                <a:gridCol w="1058355">
                  <a:extLst>
                    <a:ext uri="{9D8B030D-6E8A-4147-A177-3AD203B41FA5}">
                      <a16:colId xmlns:a16="http://schemas.microsoft.com/office/drawing/2014/main" val="3230778724"/>
                    </a:ext>
                  </a:extLst>
                </a:gridCol>
                <a:gridCol w="989904">
                  <a:extLst>
                    <a:ext uri="{9D8B030D-6E8A-4147-A177-3AD203B41FA5}">
                      <a16:colId xmlns:a16="http://schemas.microsoft.com/office/drawing/2014/main" val="753462587"/>
                    </a:ext>
                  </a:extLst>
                </a:gridCol>
                <a:gridCol w="989904">
                  <a:extLst>
                    <a:ext uri="{9D8B030D-6E8A-4147-A177-3AD203B41FA5}">
                      <a16:colId xmlns:a16="http://schemas.microsoft.com/office/drawing/2014/main" val="77092041"/>
                    </a:ext>
                  </a:extLst>
                </a:gridCol>
                <a:gridCol w="989904">
                  <a:extLst>
                    <a:ext uri="{9D8B030D-6E8A-4147-A177-3AD203B41FA5}">
                      <a16:colId xmlns:a16="http://schemas.microsoft.com/office/drawing/2014/main" val="647289667"/>
                    </a:ext>
                  </a:extLst>
                </a:gridCol>
                <a:gridCol w="989904">
                  <a:extLst>
                    <a:ext uri="{9D8B030D-6E8A-4147-A177-3AD203B41FA5}">
                      <a16:colId xmlns:a16="http://schemas.microsoft.com/office/drawing/2014/main" val="3391693969"/>
                    </a:ext>
                  </a:extLst>
                </a:gridCol>
                <a:gridCol w="989904">
                  <a:extLst>
                    <a:ext uri="{9D8B030D-6E8A-4147-A177-3AD203B41FA5}">
                      <a16:colId xmlns:a16="http://schemas.microsoft.com/office/drawing/2014/main" val="1845186919"/>
                    </a:ext>
                  </a:extLst>
                </a:gridCol>
                <a:gridCol w="989904">
                  <a:extLst>
                    <a:ext uri="{9D8B030D-6E8A-4147-A177-3AD203B41FA5}">
                      <a16:colId xmlns:a16="http://schemas.microsoft.com/office/drawing/2014/main" val="1399919"/>
                    </a:ext>
                  </a:extLst>
                </a:gridCol>
              </a:tblGrid>
              <a:tr h="18351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403863"/>
                  </a:ext>
                </a:extLst>
              </a:tr>
              <a:tr h="789103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Missed sessions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Held within 3 days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sessions held within 3 days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Missed sessions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Held within 3 days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sessions held within 3 days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Missed sessions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Held within 3 days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sessions held within 3 days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5444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Bilaspur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5565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Chamrua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0699804"/>
                  </a:ext>
                </a:extLst>
              </a:tr>
              <a:tr h="2181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Milak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72656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Rampur 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32282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Saidnagar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66481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Shahbad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1975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8938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0528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964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2276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0152961-6E0B-4CC0-8D41-9022DAC3FEB2}"/>
              </a:ext>
            </a:extLst>
          </p:cNvPr>
          <p:cNvGraphicFramePr>
            <a:graphicFrameLocks noGrp="1"/>
          </p:cNvGraphicFramePr>
          <p:nvPr/>
        </p:nvGraphicFramePr>
        <p:xfrm>
          <a:off x="364880" y="928152"/>
          <a:ext cx="5731120" cy="3151480"/>
        </p:xfrm>
        <a:graphic>
          <a:graphicData uri="http://schemas.openxmlformats.org/drawingml/2006/table">
            <a:tbl>
              <a:tblPr/>
              <a:tblGrid>
                <a:gridCol w="554208">
                  <a:extLst>
                    <a:ext uri="{9D8B030D-6E8A-4147-A177-3AD203B41FA5}">
                      <a16:colId xmlns:a16="http://schemas.microsoft.com/office/drawing/2014/main" val="1624114217"/>
                    </a:ext>
                  </a:extLst>
                </a:gridCol>
                <a:gridCol w="1703381">
                  <a:extLst>
                    <a:ext uri="{9D8B030D-6E8A-4147-A177-3AD203B41FA5}">
                      <a16:colId xmlns:a16="http://schemas.microsoft.com/office/drawing/2014/main" val="4165939655"/>
                    </a:ext>
                  </a:extLst>
                </a:gridCol>
                <a:gridCol w="1543792">
                  <a:extLst>
                    <a:ext uri="{9D8B030D-6E8A-4147-A177-3AD203B41FA5}">
                      <a16:colId xmlns:a16="http://schemas.microsoft.com/office/drawing/2014/main" val="1070081235"/>
                    </a:ext>
                  </a:extLst>
                </a:gridCol>
                <a:gridCol w="1294793">
                  <a:extLst>
                    <a:ext uri="{9D8B030D-6E8A-4147-A177-3AD203B41FA5}">
                      <a16:colId xmlns:a16="http://schemas.microsoft.com/office/drawing/2014/main" val="1897649316"/>
                    </a:ext>
                  </a:extLst>
                </a:gridCol>
                <a:gridCol w="634946">
                  <a:extLst>
                    <a:ext uri="{9D8B030D-6E8A-4147-A177-3AD203B41FA5}">
                      <a16:colId xmlns:a16="http://schemas.microsoft.com/office/drawing/2014/main" val="3945359363"/>
                    </a:ext>
                  </a:extLst>
                </a:gridCol>
              </a:tblGrid>
              <a:tr h="6958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 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 Centre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FIC (12-23 m)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(WHO Monitoring)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MR1 (12-23m)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(WHO Monitoring)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MR1 (HMIS)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3457941"/>
                  </a:ext>
                </a:extLst>
              </a:tr>
              <a:tr h="22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SARKADI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033376"/>
                  </a:ext>
                </a:extLst>
              </a:tr>
              <a:tr h="22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MILAK HASHAM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1690943"/>
                  </a:ext>
                </a:extLst>
              </a:tr>
              <a:tr h="22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NAGALIA  AKIL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284780"/>
                  </a:ext>
                </a:extLst>
              </a:tr>
              <a:tr h="22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RANUA NAGLA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445988"/>
                  </a:ext>
                </a:extLst>
              </a:tr>
              <a:tr h="22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THUNAPUR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6578123"/>
                  </a:ext>
                </a:extLst>
              </a:tr>
              <a:tr h="22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DEVRANIA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0082736"/>
                  </a:ext>
                </a:extLst>
              </a:tr>
              <a:tr h="22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NANKAR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068336"/>
                  </a:ext>
                </a:extLst>
              </a:tr>
              <a:tr h="22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BAINJNA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79079"/>
                  </a:ext>
                </a:extLst>
              </a:tr>
              <a:tr h="22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LALPUR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387300"/>
                  </a:ext>
                </a:extLst>
              </a:tr>
              <a:tr h="22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MILAKNAGALI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767226"/>
                  </a:ext>
                </a:extLst>
              </a:tr>
              <a:tr h="22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SINGAN KHERA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718113"/>
                  </a:ext>
                </a:extLst>
              </a:tr>
            </a:tbl>
          </a:graphicData>
        </a:graphic>
      </p:graphicFrame>
      <p:sp>
        <p:nvSpPr>
          <p:cNvPr id="3" name="TextBox 5">
            <a:extLst>
              <a:ext uri="{FF2B5EF4-FFF2-40B4-BE49-F238E27FC236}">
                <a16:creationId xmlns:a16="http://schemas.microsoft.com/office/drawing/2014/main" id="{BA5BF0F3-2441-4CF1-9385-1AF041E1F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884" y="164847"/>
            <a:ext cx="9703333" cy="425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228600" lvl="0" indent="-22860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>
                <a:solidFill>
                  <a:srgbClr val="002060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Analysis of Poor performing Sub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Centres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Saidnagar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39A06E8-3B9A-414A-A93C-5E80A00264BA}"/>
              </a:ext>
            </a:extLst>
          </p:cNvPr>
          <p:cNvGraphicFramePr>
            <a:graphicFrameLocks noGrp="1"/>
          </p:cNvGraphicFramePr>
          <p:nvPr/>
        </p:nvGraphicFramePr>
        <p:xfrm>
          <a:off x="6449550" y="926543"/>
          <a:ext cx="5501345" cy="3324225"/>
        </p:xfrm>
        <a:graphic>
          <a:graphicData uri="http://schemas.openxmlformats.org/drawingml/2006/table">
            <a:tbl>
              <a:tblPr/>
              <a:tblGrid>
                <a:gridCol w="491740">
                  <a:extLst>
                    <a:ext uri="{9D8B030D-6E8A-4147-A177-3AD203B41FA5}">
                      <a16:colId xmlns:a16="http://schemas.microsoft.com/office/drawing/2014/main" val="587979269"/>
                    </a:ext>
                  </a:extLst>
                </a:gridCol>
                <a:gridCol w="1598157">
                  <a:extLst>
                    <a:ext uri="{9D8B030D-6E8A-4147-A177-3AD203B41FA5}">
                      <a16:colId xmlns:a16="http://schemas.microsoft.com/office/drawing/2014/main" val="3516122127"/>
                    </a:ext>
                  </a:extLst>
                </a:gridCol>
                <a:gridCol w="1336919">
                  <a:extLst>
                    <a:ext uri="{9D8B030D-6E8A-4147-A177-3AD203B41FA5}">
                      <a16:colId xmlns:a16="http://schemas.microsoft.com/office/drawing/2014/main" val="3935791642"/>
                    </a:ext>
                  </a:extLst>
                </a:gridCol>
                <a:gridCol w="737610">
                  <a:extLst>
                    <a:ext uri="{9D8B030D-6E8A-4147-A177-3AD203B41FA5}">
                      <a16:colId xmlns:a16="http://schemas.microsoft.com/office/drawing/2014/main" val="1279088629"/>
                    </a:ext>
                  </a:extLst>
                </a:gridCol>
                <a:gridCol w="1336919">
                  <a:extLst>
                    <a:ext uri="{9D8B030D-6E8A-4147-A177-3AD203B41FA5}">
                      <a16:colId xmlns:a16="http://schemas.microsoft.com/office/drawing/2014/main" val="3981650702"/>
                    </a:ext>
                  </a:extLst>
                </a:gridCol>
              </a:tblGrid>
              <a:tr h="6057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 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 Centre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MR2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(WHO Monitoring)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MR2 (HMIS)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DPT Booster-1 (WHO Monitoring)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478173"/>
                  </a:ext>
                </a:extLst>
              </a:tr>
              <a:tr h="2121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LALPUR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1360199"/>
                  </a:ext>
                </a:extLst>
              </a:tr>
              <a:tr h="2121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PAIDANAGAR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513057"/>
                  </a:ext>
                </a:extLst>
              </a:tr>
              <a:tr h="2121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DEVRANIA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64927"/>
                  </a:ext>
                </a:extLst>
              </a:tr>
              <a:tr h="2121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BENAZEER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080586"/>
                  </a:ext>
                </a:extLst>
              </a:tr>
              <a:tr h="2121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JATPURA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13234"/>
                  </a:ext>
                </a:extLst>
              </a:tr>
              <a:tr h="2121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NAGALIA  AKIL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060526"/>
                  </a:ext>
                </a:extLst>
              </a:tr>
              <a:tr h="2121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THUNAPUR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265507"/>
                  </a:ext>
                </a:extLst>
              </a:tr>
              <a:tr h="2121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MILAK HASHAM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810263"/>
                  </a:ext>
                </a:extLst>
              </a:tr>
              <a:tr h="2121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BAINJNA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243311"/>
                  </a:ext>
                </a:extLst>
              </a:tr>
              <a:tr h="2121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DHANUPURA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35227"/>
                  </a:ext>
                </a:extLst>
              </a:tr>
              <a:tr h="2121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KASHIPUR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4657791"/>
                  </a:ext>
                </a:extLst>
              </a:tr>
              <a:tr h="2121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DILPURA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58976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C613A95-C4D6-4219-8148-093D775AF992}"/>
              </a:ext>
            </a:extLst>
          </p:cNvPr>
          <p:cNvSpPr txBox="1"/>
          <p:nvPr/>
        </p:nvSpPr>
        <p:spPr>
          <a:xfrm>
            <a:off x="364880" y="4770562"/>
            <a:ext cx="573112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Reasons for Partial/None vaccinated children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Awareness Gap - 33%, AEFI Apprehension - 18%, Refusal - 15%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Penta - 1 (4-11 months) - 94%, Penta - 3 (4-11 months) - 60%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indicates that the issue does not lie in identification of children, but in follow up (low left out, high dropout)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2093B5-17D3-4581-B7EC-77CAA19B2934}"/>
              </a:ext>
            </a:extLst>
          </p:cNvPr>
          <p:cNvSpPr txBox="1"/>
          <p:nvPr/>
        </p:nvSpPr>
        <p:spPr>
          <a:xfrm>
            <a:off x="6449549" y="4524340"/>
            <a:ext cx="5501346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 Points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To look at status of updated due list availability in these sub-centers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Track due vs vaccinated for each session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Tally Sheet  and HMIS data analysis to find gaps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Data triangulation to identify SC wise reasons for low coverage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Identification and coverage of VAB families</a:t>
            </a:r>
          </a:p>
        </p:txBody>
      </p:sp>
    </p:spTree>
    <p:extLst>
      <p:ext uri="{BB962C8B-B14F-4D97-AF65-F5344CB8AC3E}">
        <p14:creationId xmlns:p14="http://schemas.microsoft.com/office/powerpoint/2010/main" val="2598416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8A009F2-B384-410F-A0A3-4CE2CB01E833}"/>
              </a:ext>
            </a:extLst>
          </p:cNvPr>
          <p:cNvGraphicFramePr>
            <a:graphicFrameLocks noGrp="1"/>
          </p:cNvGraphicFramePr>
          <p:nvPr/>
        </p:nvGraphicFramePr>
        <p:xfrm>
          <a:off x="296300" y="863992"/>
          <a:ext cx="5799700" cy="4652010"/>
        </p:xfrm>
        <a:graphic>
          <a:graphicData uri="http://schemas.openxmlformats.org/drawingml/2006/table">
            <a:tbl>
              <a:tblPr/>
              <a:tblGrid>
                <a:gridCol w="386389">
                  <a:extLst>
                    <a:ext uri="{9D8B030D-6E8A-4147-A177-3AD203B41FA5}">
                      <a16:colId xmlns:a16="http://schemas.microsoft.com/office/drawing/2014/main" val="527871037"/>
                    </a:ext>
                  </a:extLst>
                </a:gridCol>
                <a:gridCol w="1375546">
                  <a:extLst>
                    <a:ext uri="{9D8B030D-6E8A-4147-A177-3AD203B41FA5}">
                      <a16:colId xmlns:a16="http://schemas.microsoft.com/office/drawing/2014/main" val="3438359779"/>
                    </a:ext>
                  </a:extLst>
                </a:gridCol>
                <a:gridCol w="803690">
                  <a:extLst>
                    <a:ext uri="{9D8B030D-6E8A-4147-A177-3AD203B41FA5}">
                      <a16:colId xmlns:a16="http://schemas.microsoft.com/office/drawing/2014/main" val="2277304203"/>
                    </a:ext>
                  </a:extLst>
                </a:gridCol>
                <a:gridCol w="1437367">
                  <a:extLst>
                    <a:ext uri="{9D8B030D-6E8A-4147-A177-3AD203B41FA5}">
                      <a16:colId xmlns:a16="http://schemas.microsoft.com/office/drawing/2014/main" val="1917368291"/>
                    </a:ext>
                  </a:extLst>
                </a:gridCol>
                <a:gridCol w="1205533">
                  <a:extLst>
                    <a:ext uri="{9D8B030D-6E8A-4147-A177-3AD203B41FA5}">
                      <a16:colId xmlns:a16="http://schemas.microsoft.com/office/drawing/2014/main" val="126022197"/>
                    </a:ext>
                  </a:extLst>
                </a:gridCol>
                <a:gridCol w="591175">
                  <a:extLst>
                    <a:ext uri="{9D8B030D-6E8A-4147-A177-3AD203B41FA5}">
                      <a16:colId xmlns:a16="http://schemas.microsoft.com/office/drawing/2014/main" val="3732497919"/>
                    </a:ext>
                  </a:extLst>
                </a:gridCol>
              </a:tblGrid>
              <a:tr h="7187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 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 Centre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Vacant Center (Y/N)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FIC (12-23 m)</a:t>
                      </a:r>
                      <a:b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(WHO Monitoring)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MR1 (12-23m)</a:t>
                      </a:r>
                      <a:b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(WHO Monitoring)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MR1 (HMIS)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9466258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KOOP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62272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BHAJANPUR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8064633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NAYA SAAGARPUR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840922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SHAHBAD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469965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ANWA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912226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BANDAAR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5338691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SARAI MAHESH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199707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RAWANA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167299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ZAHIDPUR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32686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DHOLSAR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400064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PATARIYA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318444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KISHANPUR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167829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NANDGAON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738522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MAHEVA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573200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PAIGUPURA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337064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SAIFANI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7124888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SHAHPUR DEV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322039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EEE8126-B9B3-48AA-B5C0-40BAFF8DEDA4}"/>
              </a:ext>
            </a:extLst>
          </p:cNvPr>
          <p:cNvGraphicFramePr>
            <a:graphicFrameLocks noGrp="1"/>
          </p:cNvGraphicFramePr>
          <p:nvPr/>
        </p:nvGraphicFramePr>
        <p:xfrm>
          <a:off x="6428935" y="863992"/>
          <a:ext cx="5317589" cy="3679871"/>
        </p:xfrm>
        <a:graphic>
          <a:graphicData uri="http://schemas.openxmlformats.org/drawingml/2006/table">
            <a:tbl>
              <a:tblPr/>
              <a:tblGrid>
                <a:gridCol w="476647">
                  <a:extLst>
                    <a:ext uri="{9D8B030D-6E8A-4147-A177-3AD203B41FA5}">
                      <a16:colId xmlns:a16="http://schemas.microsoft.com/office/drawing/2014/main" val="2119062881"/>
                    </a:ext>
                  </a:extLst>
                </a:gridCol>
                <a:gridCol w="1549101">
                  <a:extLst>
                    <a:ext uri="{9D8B030D-6E8A-4147-A177-3AD203B41FA5}">
                      <a16:colId xmlns:a16="http://schemas.microsoft.com/office/drawing/2014/main" val="2013127640"/>
                    </a:ext>
                  </a:extLst>
                </a:gridCol>
                <a:gridCol w="1280988">
                  <a:extLst>
                    <a:ext uri="{9D8B030D-6E8A-4147-A177-3AD203B41FA5}">
                      <a16:colId xmlns:a16="http://schemas.microsoft.com/office/drawing/2014/main" val="2982444546"/>
                    </a:ext>
                  </a:extLst>
                </a:gridCol>
                <a:gridCol w="714970">
                  <a:extLst>
                    <a:ext uri="{9D8B030D-6E8A-4147-A177-3AD203B41FA5}">
                      <a16:colId xmlns:a16="http://schemas.microsoft.com/office/drawing/2014/main" val="2919031535"/>
                    </a:ext>
                  </a:extLst>
                </a:gridCol>
                <a:gridCol w="1295883">
                  <a:extLst>
                    <a:ext uri="{9D8B030D-6E8A-4147-A177-3AD203B41FA5}">
                      <a16:colId xmlns:a16="http://schemas.microsoft.com/office/drawing/2014/main" val="471210092"/>
                    </a:ext>
                  </a:extLst>
                </a:gridCol>
              </a:tblGrid>
              <a:tr h="6886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 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 Centre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MR2</a:t>
                      </a:r>
                      <a:b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(WHO Monitoring)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MR2 (HMIS)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DPT Booster-1 (WHO Monitoring)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0403922"/>
                  </a:ext>
                </a:extLst>
              </a:tr>
              <a:tr h="271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MAHEVA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38899"/>
                  </a:ext>
                </a:extLst>
              </a:tr>
              <a:tr h="271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KISHANPUR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217140"/>
                  </a:ext>
                </a:extLst>
              </a:tr>
              <a:tr h="271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NANDGAON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42581"/>
                  </a:ext>
                </a:extLst>
              </a:tr>
              <a:tr h="271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RAWANA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386185"/>
                  </a:ext>
                </a:extLst>
              </a:tr>
              <a:tr h="271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SAIFANI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806410"/>
                  </a:ext>
                </a:extLst>
              </a:tr>
              <a:tr h="271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SHAHBAD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300239"/>
                  </a:ext>
                </a:extLst>
              </a:tr>
              <a:tr h="271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BHAJANPUR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575684"/>
                  </a:ext>
                </a:extLst>
              </a:tr>
              <a:tr h="271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CHAMROL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594961"/>
                  </a:ext>
                </a:extLst>
              </a:tr>
              <a:tr h="271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NADNAU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410473"/>
                  </a:ext>
                </a:extLst>
              </a:tr>
              <a:tr h="271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SARAI MAHESH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975566"/>
                  </a:ext>
                </a:extLst>
              </a:tr>
              <a:tr h="271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MITRPUR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61914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E4E14A1-518D-426F-BA55-85DF00A4C86B}"/>
              </a:ext>
            </a:extLst>
          </p:cNvPr>
          <p:cNvSpPr txBox="1"/>
          <p:nvPr/>
        </p:nvSpPr>
        <p:spPr>
          <a:xfrm>
            <a:off x="6187879" y="4817011"/>
            <a:ext cx="5799700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Reasons for Partial/None vaccinated children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Awareness Gap - 24%, AEFI Apprehension - 28%, Refusal - 15%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Penta - 1 (4-11 months) - 94%, Penta - 3 (4-11 months) - 61%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indicates that the issue does not lie in identification of children, but in follow up (low left out, high dropout)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 Points –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same as above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88C6C772-DFA7-4C3D-924E-55E114FE8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884" y="164847"/>
            <a:ext cx="9703333" cy="425997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228600" lvl="0" indent="-22860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>
                <a:solidFill>
                  <a:srgbClr val="002060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Analysis of Poor performing Sub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Centres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Shahbad</a:t>
            </a:r>
          </a:p>
        </p:txBody>
      </p:sp>
    </p:spTree>
    <p:extLst>
      <p:ext uri="{BB962C8B-B14F-4D97-AF65-F5344CB8AC3E}">
        <p14:creationId xmlns:p14="http://schemas.microsoft.com/office/powerpoint/2010/main" val="1531696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A27D614-4FB0-496D-A731-909AEB098A35}"/>
              </a:ext>
            </a:extLst>
          </p:cNvPr>
          <p:cNvGraphicFramePr>
            <a:graphicFrameLocks/>
          </p:cNvGraphicFramePr>
          <p:nvPr/>
        </p:nvGraphicFramePr>
        <p:xfrm>
          <a:off x="243840" y="1099627"/>
          <a:ext cx="11541760" cy="5027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C130AD2-7EC6-46E4-9E60-A851F51217D1}"/>
              </a:ext>
            </a:extLst>
          </p:cNvPr>
          <p:cNvSpPr txBox="1">
            <a:spLocks/>
          </p:cNvSpPr>
          <p:nvPr/>
        </p:nvSpPr>
        <p:spPr bwMode="auto">
          <a:xfrm>
            <a:off x="4297488" y="317600"/>
            <a:ext cx="6646283" cy="413207"/>
          </a:xfrm>
          <a:prstGeom prst="rect">
            <a:avLst/>
          </a:prstGeom>
          <a:solidFill>
            <a:srgbClr val="0096D6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82061" tIns="41032" rIns="82061" bIns="41032" rtlCol="0">
            <a:noAutofit/>
          </a:bodyPr>
          <a:lstStyle>
            <a:defPPr>
              <a:defRPr lang="en-US"/>
            </a:defPPr>
            <a:lvl1pPr algn="ctr" fontAlgn="b">
              <a:spcBef>
                <a:spcPct val="20000"/>
              </a:spcBef>
              <a:defRPr sz="2400" b="1">
                <a:solidFill>
                  <a:prstClr val="white"/>
                </a:solidFill>
                <a:latin typeface="Arial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/>
              <a:t>Full Immunization Coverage </a:t>
            </a:r>
            <a:r>
              <a:rPr lang="en-US" altLang="en-US"/>
              <a:t>– Trend</a:t>
            </a:r>
            <a:endParaRPr lang="en-US" dirty="0"/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EC7E5241-7C00-4F09-BD88-B1E44D86ED60}"/>
              </a:ext>
            </a:extLst>
          </p:cNvPr>
          <p:cNvSpPr txBox="1"/>
          <p:nvPr/>
        </p:nvSpPr>
        <p:spPr>
          <a:xfrm>
            <a:off x="9224271" y="6279054"/>
            <a:ext cx="2817729" cy="261346"/>
          </a:xfrm>
          <a:prstGeom prst="rect">
            <a:avLst/>
          </a:prstGeom>
        </p:spPr>
        <p:txBody>
          <a:bodyPr vert="horz" wrap="square" lIns="0" tIns="15122" rIns="0" bIns="0" rtlCol="0">
            <a:spAutoFit/>
          </a:bodyPr>
          <a:lstStyle>
            <a:defPPr>
              <a:defRPr lang="en-US"/>
            </a:defPPr>
            <a:lvl1pPr marL="11206">
              <a:spcBef>
                <a:spcPts val="119"/>
              </a:spcBef>
              <a:defRPr sz="1600" b="1" spc="4">
                <a:latin typeface="Calibri"/>
                <a:cs typeface="Calibri"/>
              </a:defRPr>
            </a:lvl1pPr>
          </a:lstStyle>
          <a:p>
            <a:pPr marL="11201" defTabSz="913943"/>
            <a:r>
              <a:rPr dirty="0">
                <a:solidFill>
                  <a:prstClr val="black"/>
                </a:solidFill>
              </a:rPr>
              <a:t>Data</a:t>
            </a:r>
            <a:r>
              <a:rPr lang="en-US" dirty="0">
                <a:solidFill>
                  <a:prstClr val="black"/>
                </a:solidFill>
              </a:rPr>
              <a:t> Source – monitoring data</a:t>
            </a:r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950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5"/>
          <p:cNvSpPr txBox="1">
            <a:spLocks noChangeArrowheads="1"/>
          </p:cNvSpPr>
          <p:nvPr/>
        </p:nvSpPr>
        <p:spPr bwMode="auto">
          <a:xfrm>
            <a:off x="3140765" y="183377"/>
            <a:ext cx="8743797" cy="615104"/>
          </a:xfrm>
          <a:prstGeom prst="rect">
            <a:avLst/>
          </a:prstGeom>
          <a:solidFill>
            <a:srgbClr val="0096D6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7680" tIns="48843" rIns="97680" bIns="48843" rtlCol="0">
            <a:noAutofit/>
          </a:bodyPr>
          <a:lstStyle>
            <a:defPPr>
              <a:defRPr lang="en-US"/>
            </a:defPPr>
            <a:lvl1pPr algn="ctr" fontAlgn="b">
              <a:spcBef>
                <a:spcPct val="20000"/>
              </a:spcBef>
              <a:defRPr sz="2400" b="1">
                <a:solidFill>
                  <a:schemeClr val="bg1"/>
                </a:solidFill>
                <a:latin typeface="Arial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r>
              <a:rPr lang="en-US" altLang="en-US" dirty="0"/>
              <a:t>% Full Immunization coverage of children (12-23 months)</a:t>
            </a:r>
          </a:p>
        </p:txBody>
      </p:sp>
      <p:graphicFrame>
        <p:nvGraphicFramePr>
          <p:cNvPr id="2" name="Chart 2"/>
          <p:cNvGraphicFramePr>
            <a:graphicFrameLocks/>
          </p:cNvGraphicFramePr>
          <p:nvPr/>
        </p:nvGraphicFramePr>
        <p:xfrm>
          <a:off x="268019" y="1063487"/>
          <a:ext cx="11655962" cy="5161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object 19">
            <a:extLst>
              <a:ext uri="{FF2B5EF4-FFF2-40B4-BE49-F238E27FC236}">
                <a16:creationId xmlns:a16="http://schemas.microsoft.com/office/drawing/2014/main" id="{B5FBBF92-45BB-40B3-BDA8-6ABFAA32AF08}"/>
              </a:ext>
            </a:extLst>
          </p:cNvPr>
          <p:cNvSpPr txBox="1"/>
          <p:nvPr/>
        </p:nvSpPr>
        <p:spPr>
          <a:xfrm>
            <a:off x="8891926" y="6310218"/>
            <a:ext cx="2817729" cy="261346"/>
          </a:xfrm>
          <a:prstGeom prst="rect">
            <a:avLst/>
          </a:prstGeom>
        </p:spPr>
        <p:txBody>
          <a:bodyPr vert="horz" wrap="square" lIns="0" tIns="15122" rIns="0" bIns="0" rtlCol="0">
            <a:spAutoFit/>
          </a:bodyPr>
          <a:lstStyle>
            <a:defPPr>
              <a:defRPr lang="en-US"/>
            </a:defPPr>
            <a:lvl1pPr marL="11206">
              <a:spcBef>
                <a:spcPts val="119"/>
              </a:spcBef>
              <a:defRPr sz="1600" b="1" spc="4">
                <a:latin typeface="Calibri"/>
                <a:cs typeface="Calibri"/>
              </a:defRPr>
            </a:lvl1pPr>
          </a:lstStyle>
          <a:p>
            <a:pPr marL="11201" defTabSz="913943"/>
            <a:r>
              <a:rPr dirty="0">
                <a:solidFill>
                  <a:prstClr val="black"/>
                </a:solidFill>
              </a:rPr>
              <a:t>Data</a:t>
            </a:r>
            <a:r>
              <a:rPr lang="en-US" dirty="0">
                <a:solidFill>
                  <a:prstClr val="black"/>
                </a:solidFill>
              </a:rPr>
              <a:t> Source – monitoring data</a:t>
            </a:r>
            <a:endParaRPr dirty="0">
              <a:solidFill>
                <a:prstClr val="black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F6D1C2F-4AE7-0757-AE86-39CA80D50CD6}"/>
              </a:ext>
            </a:extLst>
          </p:cNvPr>
          <p:cNvSpPr/>
          <p:nvPr/>
        </p:nvSpPr>
        <p:spPr>
          <a:xfrm>
            <a:off x="6381136" y="1622323"/>
            <a:ext cx="304826" cy="65771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 w="127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3F17FF4-B66B-CEBC-2D93-B0BA060F03DD}"/>
              </a:ext>
            </a:extLst>
          </p:cNvPr>
          <p:cNvSpPr/>
          <p:nvPr/>
        </p:nvSpPr>
        <p:spPr>
          <a:xfrm>
            <a:off x="7557591" y="1547309"/>
            <a:ext cx="304826" cy="65771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 w="127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138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4953264" y="142468"/>
            <a:ext cx="6940916" cy="517222"/>
          </a:xfrm>
          <a:prstGeom prst="rect">
            <a:avLst/>
          </a:prstGeom>
          <a:solidFill>
            <a:srgbClr val="0096D6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7716" tIns="48860" rIns="97716" bIns="48860" rtlCol="0">
            <a:noAutofit/>
          </a:bodyPr>
          <a:lstStyle>
            <a:defPPr>
              <a:defRPr lang="en-US"/>
            </a:defPPr>
            <a:lvl1pPr algn="ctr" fontAlgn="b">
              <a:spcBef>
                <a:spcPct val="20000"/>
              </a:spcBef>
              <a:defRPr sz="2400" b="1">
                <a:solidFill>
                  <a:prstClr val="white"/>
                </a:solidFill>
                <a:latin typeface="Arial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r>
              <a:rPr lang="en-US" dirty="0"/>
              <a:t>Reason for Missed Children (12-23 month)</a:t>
            </a:r>
          </a:p>
        </p:txBody>
      </p:sp>
      <p:sp>
        <p:nvSpPr>
          <p:cNvPr id="17" name="Text Box 11">
            <a:extLst>
              <a:ext uri="{FF2B5EF4-FFF2-40B4-BE49-F238E27FC236}">
                <a16:creationId xmlns:a16="http://schemas.microsoft.com/office/drawing/2014/main" id="{5AEC41A1-32A7-40A9-8917-1D1FEAAA0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4229" y="6211314"/>
            <a:ext cx="3131798" cy="27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12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  <a:latin typeface="Lucida Sans" pitchFamily="34" charset="0"/>
                <a:cs typeface="+mn-cs"/>
              </a:rPr>
              <a:t>N=794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F3D8C48D-91B6-413D-9C60-B86EE4DC89F9}"/>
              </a:ext>
            </a:extLst>
          </p:cNvPr>
          <p:cNvGraphicFramePr>
            <a:graphicFrameLocks/>
          </p:cNvGraphicFramePr>
          <p:nvPr/>
        </p:nvGraphicFramePr>
        <p:xfrm>
          <a:off x="2616806" y="876314"/>
          <a:ext cx="7736562" cy="2994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object 19">
            <a:extLst>
              <a:ext uri="{FF2B5EF4-FFF2-40B4-BE49-F238E27FC236}">
                <a16:creationId xmlns:a16="http://schemas.microsoft.com/office/drawing/2014/main" id="{0038EBC2-10AB-64CB-0175-AB0009F32AB9}"/>
              </a:ext>
            </a:extLst>
          </p:cNvPr>
          <p:cNvSpPr txBox="1"/>
          <p:nvPr/>
        </p:nvSpPr>
        <p:spPr>
          <a:xfrm>
            <a:off x="150334" y="6488249"/>
            <a:ext cx="3930052" cy="184547"/>
          </a:xfrm>
          <a:prstGeom prst="rect">
            <a:avLst/>
          </a:prstGeom>
        </p:spPr>
        <p:txBody>
          <a:bodyPr vert="horz" wrap="square" lIns="0" tIns="15122" rIns="0" bIns="0" rtlCol="0">
            <a:spAutoFit/>
          </a:bodyPr>
          <a:lstStyle>
            <a:defPPr>
              <a:defRPr lang="en-US"/>
            </a:defPPr>
            <a:lvl1pPr marL="11206">
              <a:spcBef>
                <a:spcPts val="119"/>
              </a:spcBef>
              <a:defRPr sz="1600" b="1" spc="4">
                <a:latin typeface="Calibri"/>
                <a:cs typeface="Calibri"/>
              </a:defRPr>
            </a:lvl1pPr>
          </a:lstStyle>
          <a:p>
            <a:pPr marL="11201" defTabSz="913943"/>
            <a:r>
              <a:rPr sz="1100" dirty="0">
                <a:solidFill>
                  <a:prstClr val="black"/>
                </a:solidFill>
              </a:rPr>
              <a:t>Data</a:t>
            </a:r>
            <a:r>
              <a:rPr lang="en-US" sz="1100" dirty="0">
                <a:solidFill>
                  <a:prstClr val="black"/>
                </a:solidFill>
              </a:rPr>
              <a:t> Source – WHO monitoring, data form Apr 23  to Feb 24</a:t>
            </a:r>
            <a:endParaRPr sz="1100" dirty="0">
              <a:solidFill>
                <a:prstClr val="black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6DD222D-3896-1650-E8F7-B4DC981FE858}"/>
              </a:ext>
            </a:extLst>
          </p:cNvPr>
          <p:cNvGraphicFramePr>
            <a:graphicFrameLocks noGrp="1"/>
          </p:cNvGraphicFramePr>
          <p:nvPr/>
        </p:nvGraphicFramePr>
        <p:xfrm>
          <a:off x="1049812" y="3870935"/>
          <a:ext cx="10477500" cy="2385060"/>
        </p:xfrm>
        <a:graphic>
          <a:graphicData uri="http://schemas.openxmlformats.org/drawingml/2006/table">
            <a:tbl>
              <a:tblPr/>
              <a:tblGrid>
                <a:gridCol w="1360714">
                  <a:extLst>
                    <a:ext uri="{9D8B030D-6E8A-4147-A177-3AD203B41FA5}">
                      <a16:colId xmlns:a16="http://schemas.microsoft.com/office/drawing/2014/main" val="2784730488"/>
                    </a:ext>
                  </a:extLst>
                </a:gridCol>
                <a:gridCol w="742208">
                  <a:extLst>
                    <a:ext uri="{9D8B030D-6E8A-4147-A177-3AD203B41FA5}">
                      <a16:colId xmlns:a16="http://schemas.microsoft.com/office/drawing/2014/main" val="3029333897"/>
                    </a:ext>
                  </a:extLst>
                </a:gridCol>
                <a:gridCol w="569026">
                  <a:extLst>
                    <a:ext uri="{9D8B030D-6E8A-4147-A177-3AD203B41FA5}">
                      <a16:colId xmlns:a16="http://schemas.microsoft.com/office/drawing/2014/main" val="448667463"/>
                    </a:ext>
                  </a:extLst>
                </a:gridCol>
                <a:gridCol w="569026">
                  <a:extLst>
                    <a:ext uri="{9D8B030D-6E8A-4147-A177-3AD203B41FA5}">
                      <a16:colId xmlns:a16="http://schemas.microsoft.com/office/drawing/2014/main" val="243598279"/>
                    </a:ext>
                  </a:extLst>
                </a:gridCol>
                <a:gridCol w="569026">
                  <a:extLst>
                    <a:ext uri="{9D8B030D-6E8A-4147-A177-3AD203B41FA5}">
                      <a16:colId xmlns:a16="http://schemas.microsoft.com/office/drawing/2014/main" val="875339397"/>
                    </a:ext>
                  </a:extLst>
                </a:gridCol>
                <a:gridCol w="569026">
                  <a:extLst>
                    <a:ext uri="{9D8B030D-6E8A-4147-A177-3AD203B41FA5}">
                      <a16:colId xmlns:a16="http://schemas.microsoft.com/office/drawing/2014/main" val="3937946891"/>
                    </a:ext>
                  </a:extLst>
                </a:gridCol>
                <a:gridCol w="569026">
                  <a:extLst>
                    <a:ext uri="{9D8B030D-6E8A-4147-A177-3AD203B41FA5}">
                      <a16:colId xmlns:a16="http://schemas.microsoft.com/office/drawing/2014/main" val="1970212403"/>
                    </a:ext>
                  </a:extLst>
                </a:gridCol>
                <a:gridCol w="569026">
                  <a:extLst>
                    <a:ext uri="{9D8B030D-6E8A-4147-A177-3AD203B41FA5}">
                      <a16:colId xmlns:a16="http://schemas.microsoft.com/office/drawing/2014/main" val="1857677285"/>
                    </a:ext>
                  </a:extLst>
                </a:gridCol>
                <a:gridCol w="569026">
                  <a:extLst>
                    <a:ext uri="{9D8B030D-6E8A-4147-A177-3AD203B41FA5}">
                      <a16:colId xmlns:a16="http://schemas.microsoft.com/office/drawing/2014/main" val="3245730734"/>
                    </a:ext>
                  </a:extLst>
                </a:gridCol>
                <a:gridCol w="766948">
                  <a:extLst>
                    <a:ext uri="{9D8B030D-6E8A-4147-A177-3AD203B41FA5}">
                      <a16:colId xmlns:a16="http://schemas.microsoft.com/office/drawing/2014/main" val="3787265360"/>
                    </a:ext>
                  </a:extLst>
                </a:gridCol>
                <a:gridCol w="766948">
                  <a:extLst>
                    <a:ext uri="{9D8B030D-6E8A-4147-A177-3AD203B41FA5}">
                      <a16:colId xmlns:a16="http://schemas.microsoft.com/office/drawing/2014/main" val="3254468427"/>
                    </a:ext>
                  </a:extLst>
                </a:gridCol>
                <a:gridCol w="581396">
                  <a:extLst>
                    <a:ext uri="{9D8B030D-6E8A-4147-A177-3AD203B41FA5}">
                      <a16:colId xmlns:a16="http://schemas.microsoft.com/office/drawing/2014/main" val="3347558062"/>
                    </a:ext>
                  </a:extLst>
                </a:gridCol>
                <a:gridCol w="593766">
                  <a:extLst>
                    <a:ext uri="{9D8B030D-6E8A-4147-A177-3AD203B41FA5}">
                      <a16:colId xmlns:a16="http://schemas.microsoft.com/office/drawing/2014/main" val="1789539080"/>
                    </a:ext>
                  </a:extLst>
                </a:gridCol>
                <a:gridCol w="593766">
                  <a:extLst>
                    <a:ext uri="{9D8B030D-6E8A-4147-A177-3AD203B41FA5}">
                      <a16:colId xmlns:a16="http://schemas.microsoft.com/office/drawing/2014/main" val="3450391716"/>
                    </a:ext>
                  </a:extLst>
                </a:gridCol>
                <a:gridCol w="544286">
                  <a:extLst>
                    <a:ext uri="{9D8B030D-6E8A-4147-A177-3AD203B41FA5}">
                      <a16:colId xmlns:a16="http://schemas.microsoft.com/office/drawing/2014/main" val="424094233"/>
                    </a:ext>
                  </a:extLst>
                </a:gridCol>
                <a:gridCol w="544286">
                  <a:extLst>
                    <a:ext uri="{9D8B030D-6E8A-4147-A177-3AD203B41FA5}">
                      <a16:colId xmlns:a16="http://schemas.microsoft.com/office/drawing/2014/main" val="692069449"/>
                    </a:ext>
                  </a:extLst>
                </a:gridCol>
              </a:tblGrid>
              <a:tr h="1892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OF REASONS FOR MISSED CHILDREN_12-23 MONTHS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OF REASONS FOR MISSED CHILDREN_12-23 MONTHS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720149"/>
                  </a:ext>
                </a:extLst>
              </a:tr>
              <a:tr h="5803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OF REASONS ASCERTAINED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ONE CONTACTED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AWARENESS GAP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OPERATIONAL GAP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AEFI APPREHENSION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CHILD TRAVELLING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REFUSAL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NO ONE CONTACTED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%AWARENESS GAP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%OPERATIONAL GAP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%AEFI APPREHENSION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%CHILD TRAVELLING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%REFUSAL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%OTHERS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19575"/>
                  </a:ext>
                </a:extLst>
              </a:tr>
              <a:tr h="71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RMP_BILASPUR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218808"/>
                  </a:ext>
                </a:extLst>
              </a:tr>
              <a:tr h="151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RMP_CHAMRUA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689355"/>
                  </a:ext>
                </a:extLst>
              </a:tr>
              <a:tr h="151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RMP_MILAK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087773"/>
                  </a:ext>
                </a:extLst>
              </a:tr>
              <a:tr h="71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RMP_RAMPUR_URBAN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774826"/>
                  </a:ext>
                </a:extLst>
              </a:tr>
              <a:tr h="151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RMP_SAIDNAGAR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029137"/>
                  </a:ext>
                </a:extLst>
              </a:tr>
              <a:tr h="151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RMP_SHAHBAD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634192"/>
                  </a:ext>
                </a:extLst>
              </a:tr>
              <a:tr h="151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RMP_SWAR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067345"/>
                  </a:ext>
                </a:extLst>
              </a:tr>
              <a:tr h="151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RMP_TANDA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50935"/>
                  </a:ext>
                </a:extLst>
              </a:tr>
              <a:tr h="15139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RAMPUR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344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050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EB122C7-5651-0001-6805-C2F8FB4639B7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252018" y="1029039"/>
          <a:ext cx="11804148" cy="525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5">
            <a:extLst>
              <a:ext uri="{FF2B5EF4-FFF2-40B4-BE49-F238E27FC236}">
                <a16:creationId xmlns:a16="http://schemas.microsoft.com/office/drawing/2014/main" id="{A04310EF-47EB-0E18-6D0D-19EBD5598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6470" y="250303"/>
            <a:ext cx="7133891" cy="461631"/>
          </a:xfrm>
          <a:prstGeom prst="rect">
            <a:avLst/>
          </a:prstGeom>
          <a:solidFill>
            <a:srgbClr val="0096D6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7716" tIns="48860" rIns="97716" bIns="48860" rtlCol="0" anchor="ctr">
            <a:noAutofit/>
          </a:bodyPr>
          <a:lstStyle>
            <a:defPPr>
              <a:defRPr lang="en-US"/>
            </a:defPPr>
            <a:lvl1pPr algn="ctr" defTabSz="914217" eaLnBrk="0" fontAlgn="b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prstClr val="white"/>
                </a:solidFill>
                <a:latin typeface="Arial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altLang="en-US" dirty="0"/>
              <a:t> Immunization as per age (04-11 months)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870FDC-C690-F9C3-2F6D-01C874620DAB}"/>
              </a:ext>
            </a:extLst>
          </p:cNvPr>
          <p:cNvSpPr/>
          <p:nvPr/>
        </p:nvSpPr>
        <p:spPr>
          <a:xfrm>
            <a:off x="1" y="6396944"/>
            <a:ext cx="4386470" cy="2107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Children monitored – 3074, Children received Penta 1 – 2950, Children received Penta 3 – 2035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3A9BB9-9447-4D1E-B52B-355B2A8BF7DD}"/>
              </a:ext>
            </a:extLst>
          </p:cNvPr>
          <p:cNvSpPr/>
          <p:nvPr/>
        </p:nvSpPr>
        <p:spPr>
          <a:xfrm>
            <a:off x="8945218" y="6396944"/>
            <a:ext cx="2994766" cy="3195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Monitoring data Apr-23 to Feb-24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4020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69CD7D2-C826-7ED0-D289-17FB5F5874BF}"/>
              </a:ext>
            </a:extLst>
          </p:cNvPr>
          <p:cNvGraphicFramePr>
            <a:graphicFrameLocks noGrp="1"/>
          </p:cNvGraphicFramePr>
          <p:nvPr/>
        </p:nvGraphicFramePr>
        <p:xfrm>
          <a:off x="325239" y="1261410"/>
          <a:ext cx="11760745" cy="475944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352149">
                  <a:extLst>
                    <a:ext uri="{9D8B030D-6E8A-4147-A177-3AD203B41FA5}">
                      <a16:colId xmlns:a16="http://schemas.microsoft.com/office/drawing/2014/main" val="1502814524"/>
                    </a:ext>
                  </a:extLst>
                </a:gridCol>
                <a:gridCol w="2352149">
                  <a:extLst>
                    <a:ext uri="{9D8B030D-6E8A-4147-A177-3AD203B41FA5}">
                      <a16:colId xmlns:a16="http://schemas.microsoft.com/office/drawing/2014/main" val="1244506082"/>
                    </a:ext>
                  </a:extLst>
                </a:gridCol>
                <a:gridCol w="2352149">
                  <a:extLst>
                    <a:ext uri="{9D8B030D-6E8A-4147-A177-3AD203B41FA5}">
                      <a16:colId xmlns:a16="http://schemas.microsoft.com/office/drawing/2014/main" val="1955230572"/>
                    </a:ext>
                  </a:extLst>
                </a:gridCol>
                <a:gridCol w="2352149">
                  <a:extLst>
                    <a:ext uri="{9D8B030D-6E8A-4147-A177-3AD203B41FA5}">
                      <a16:colId xmlns:a16="http://schemas.microsoft.com/office/drawing/2014/main" val="2614401821"/>
                    </a:ext>
                  </a:extLst>
                </a:gridCol>
                <a:gridCol w="2352149">
                  <a:extLst>
                    <a:ext uri="{9D8B030D-6E8A-4147-A177-3AD203B41FA5}">
                      <a16:colId xmlns:a16="http://schemas.microsoft.com/office/drawing/2014/main" val="3886110630"/>
                    </a:ext>
                  </a:extLst>
                </a:gridCol>
              </a:tblGrid>
              <a:tr h="30799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Block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% MCV1 Coverage (12-23 Month)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7E4B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% MCV2 Coverage (24-35 Month)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781398"/>
                  </a:ext>
                </a:extLst>
              </a:tr>
              <a:tr h="2704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Apr22 - Feb23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Apr23 - Feb24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Apr22 - Feb23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Apr23 - Feb24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96988"/>
                  </a:ext>
                </a:extLst>
              </a:tr>
              <a:tr h="48486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Bilaspur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79041843"/>
                  </a:ext>
                </a:extLst>
              </a:tr>
              <a:tr h="48486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Chamrua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2723597"/>
                  </a:ext>
                </a:extLst>
              </a:tr>
              <a:tr h="48486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Milak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80162300"/>
                  </a:ext>
                </a:extLst>
              </a:tr>
              <a:tr h="48486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Rampur U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59222978"/>
                  </a:ext>
                </a:extLst>
              </a:tr>
              <a:tr h="48486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Saidnagar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27959066"/>
                  </a:ext>
                </a:extLst>
              </a:tr>
              <a:tr h="48486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Shahbad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78867854"/>
                  </a:ext>
                </a:extLst>
              </a:tr>
              <a:tr h="48486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Swar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42831765"/>
                  </a:ext>
                </a:extLst>
              </a:tr>
              <a:tr h="50499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Tanda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76297924"/>
                  </a:ext>
                </a:extLst>
              </a:tr>
              <a:tr h="1319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District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7620" marR="7620" marT="76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310075"/>
                  </a:ext>
                </a:extLst>
              </a:tr>
            </a:tbl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0A70992C-E468-2EFF-6067-CC9E9DFAB673}"/>
              </a:ext>
            </a:extLst>
          </p:cNvPr>
          <p:cNvSpPr/>
          <p:nvPr/>
        </p:nvSpPr>
        <p:spPr>
          <a:xfrm>
            <a:off x="10603835" y="4309429"/>
            <a:ext cx="711200" cy="37592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 w="127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0EF0840-61D2-C47E-7A33-16F1763697D6}"/>
              </a:ext>
            </a:extLst>
          </p:cNvPr>
          <p:cNvSpPr/>
          <p:nvPr/>
        </p:nvSpPr>
        <p:spPr>
          <a:xfrm>
            <a:off x="10603835" y="3798169"/>
            <a:ext cx="711200" cy="37592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 w="127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BC9D011-7052-FC98-B9B7-42365A88B29B}"/>
              </a:ext>
            </a:extLst>
          </p:cNvPr>
          <p:cNvSpPr/>
          <p:nvPr/>
        </p:nvSpPr>
        <p:spPr>
          <a:xfrm>
            <a:off x="5856774" y="4309429"/>
            <a:ext cx="711200" cy="37592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 w="127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A299A1D-B46D-9140-ADFF-D342A4A3B34C}"/>
              </a:ext>
            </a:extLst>
          </p:cNvPr>
          <p:cNvSpPr/>
          <p:nvPr/>
        </p:nvSpPr>
        <p:spPr>
          <a:xfrm>
            <a:off x="5856774" y="3799824"/>
            <a:ext cx="711200" cy="37592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 w="127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91BB87F-FA6C-5791-9CE1-6430D6A4D88A}"/>
              </a:ext>
            </a:extLst>
          </p:cNvPr>
          <p:cNvSpPr/>
          <p:nvPr/>
        </p:nvSpPr>
        <p:spPr>
          <a:xfrm>
            <a:off x="10603835" y="4790705"/>
            <a:ext cx="711200" cy="37592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 w="127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7735AD0-43D5-C777-3550-5A2F58366800}"/>
              </a:ext>
            </a:extLst>
          </p:cNvPr>
          <p:cNvSpPr/>
          <p:nvPr/>
        </p:nvSpPr>
        <p:spPr>
          <a:xfrm>
            <a:off x="5850011" y="2841205"/>
            <a:ext cx="711200" cy="37592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 w="127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9552850-72F2-45C2-AE53-7F1E19CAD21C}"/>
              </a:ext>
            </a:extLst>
          </p:cNvPr>
          <p:cNvSpPr txBox="1">
            <a:spLocks/>
          </p:cNvSpPr>
          <p:nvPr/>
        </p:nvSpPr>
        <p:spPr>
          <a:xfrm>
            <a:off x="6567974" y="311701"/>
            <a:ext cx="5257543" cy="555927"/>
          </a:xfrm>
          <a:prstGeom prst="rect">
            <a:avLst/>
          </a:prstGeom>
          <a:solidFill>
            <a:srgbClr val="0096D6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82061" tIns="41032" rIns="82061" bIns="41032" rtlCol="0">
            <a:noAutofit/>
          </a:bodyPr>
          <a:lstStyle>
            <a:defPPr>
              <a:defRPr lang="en-US"/>
            </a:defPPr>
            <a:lvl1pPr algn="ctr" fontAlgn="b">
              <a:spcBef>
                <a:spcPct val="20000"/>
              </a:spcBef>
              <a:defRPr sz="2400" b="1">
                <a:solidFill>
                  <a:prstClr val="white"/>
                </a:solidFill>
                <a:latin typeface="Arial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/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/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/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en-IN" dirty="0"/>
              <a:t>Status of MR1 and MR2 Coverage</a:t>
            </a:r>
          </a:p>
        </p:txBody>
      </p:sp>
      <p:sp>
        <p:nvSpPr>
          <p:cNvPr id="16" name="object 19">
            <a:extLst>
              <a:ext uri="{FF2B5EF4-FFF2-40B4-BE49-F238E27FC236}">
                <a16:creationId xmlns:a16="http://schemas.microsoft.com/office/drawing/2014/main" id="{026A4CFF-BA74-4765-90CA-89C47495FCEB}"/>
              </a:ext>
            </a:extLst>
          </p:cNvPr>
          <p:cNvSpPr txBox="1"/>
          <p:nvPr/>
        </p:nvSpPr>
        <p:spPr>
          <a:xfrm>
            <a:off x="8891926" y="6310218"/>
            <a:ext cx="2817729" cy="261346"/>
          </a:xfrm>
          <a:prstGeom prst="rect">
            <a:avLst/>
          </a:prstGeom>
        </p:spPr>
        <p:txBody>
          <a:bodyPr vert="horz" wrap="square" lIns="0" tIns="15122" rIns="0" bIns="0" rtlCol="0">
            <a:spAutoFit/>
          </a:bodyPr>
          <a:lstStyle>
            <a:defPPr>
              <a:defRPr lang="en-US"/>
            </a:defPPr>
            <a:lvl1pPr marL="11206">
              <a:spcBef>
                <a:spcPts val="119"/>
              </a:spcBef>
              <a:defRPr sz="1600" b="1" spc="4">
                <a:latin typeface="Calibri"/>
                <a:cs typeface="Calibri"/>
              </a:defRPr>
            </a:lvl1pPr>
          </a:lstStyle>
          <a:p>
            <a:pPr marL="11201" defTabSz="913943"/>
            <a:r>
              <a:rPr dirty="0">
                <a:solidFill>
                  <a:prstClr val="black"/>
                </a:solidFill>
              </a:rPr>
              <a:t>Data</a:t>
            </a:r>
            <a:r>
              <a:rPr lang="en-US" dirty="0">
                <a:solidFill>
                  <a:prstClr val="black"/>
                </a:solidFill>
              </a:rPr>
              <a:t> Source – WHO monitoring</a:t>
            </a:r>
            <a:endParaRPr dirty="0">
              <a:solidFill>
                <a:prstClr val="black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33B839C-1CA6-E9A6-FE89-DF3FAE4B8674}"/>
              </a:ext>
            </a:extLst>
          </p:cNvPr>
          <p:cNvSpPr/>
          <p:nvPr/>
        </p:nvSpPr>
        <p:spPr>
          <a:xfrm>
            <a:off x="5850011" y="3320514"/>
            <a:ext cx="711200" cy="37592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 w="12700"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585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B22DDC0-A705-4613-A06A-C5C398B79E9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39409" y="225973"/>
            <a:ext cx="6096002" cy="514350"/>
          </a:xfrm>
          <a:solidFill>
            <a:srgbClr val="0096D6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82061" tIns="41032" rIns="82061" bIns="41032" rtlCol="0">
            <a:noAutofit/>
          </a:bodyPr>
          <a:lstStyle/>
          <a:p>
            <a:pPr algn="ctr" fontAlgn="b">
              <a:spcBef>
                <a:spcPct val="20000"/>
              </a:spcBef>
            </a:pPr>
            <a:r>
              <a:rPr lang="en-US" sz="2400" b="1" dirty="0">
                <a:solidFill>
                  <a:prstClr val="white"/>
                </a:solidFill>
                <a:latin typeface="Arial"/>
                <a:ea typeface="+mn-ea"/>
                <a:cs typeface="+mn-cs"/>
              </a:rPr>
              <a:t>Status of MR1 and MR2 Coverage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945D499-A61A-5AFE-5E54-E1D93135EAE8}"/>
              </a:ext>
            </a:extLst>
          </p:cNvPr>
          <p:cNvGraphicFramePr>
            <a:graphicFrameLocks noGrp="1"/>
          </p:cNvGraphicFramePr>
          <p:nvPr/>
        </p:nvGraphicFramePr>
        <p:xfrm>
          <a:off x="417443" y="1151141"/>
          <a:ext cx="11217967" cy="4921665"/>
        </p:xfrm>
        <a:graphic>
          <a:graphicData uri="http://schemas.openxmlformats.org/drawingml/2006/table">
            <a:tbl>
              <a:tblPr/>
              <a:tblGrid>
                <a:gridCol w="3264458">
                  <a:extLst>
                    <a:ext uri="{9D8B030D-6E8A-4147-A177-3AD203B41FA5}">
                      <a16:colId xmlns:a16="http://schemas.microsoft.com/office/drawing/2014/main" val="88698791"/>
                    </a:ext>
                  </a:extLst>
                </a:gridCol>
                <a:gridCol w="1984897">
                  <a:extLst>
                    <a:ext uri="{9D8B030D-6E8A-4147-A177-3AD203B41FA5}">
                      <a16:colId xmlns:a16="http://schemas.microsoft.com/office/drawing/2014/main" val="3481262241"/>
                    </a:ext>
                  </a:extLst>
                </a:gridCol>
                <a:gridCol w="2029654">
                  <a:extLst>
                    <a:ext uri="{9D8B030D-6E8A-4147-A177-3AD203B41FA5}">
                      <a16:colId xmlns:a16="http://schemas.microsoft.com/office/drawing/2014/main" val="1065779166"/>
                    </a:ext>
                  </a:extLst>
                </a:gridCol>
                <a:gridCol w="1912558">
                  <a:extLst>
                    <a:ext uri="{9D8B030D-6E8A-4147-A177-3AD203B41FA5}">
                      <a16:colId xmlns:a16="http://schemas.microsoft.com/office/drawing/2014/main" val="1842805962"/>
                    </a:ext>
                  </a:extLst>
                </a:gridCol>
                <a:gridCol w="2026400">
                  <a:extLst>
                    <a:ext uri="{9D8B030D-6E8A-4147-A177-3AD203B41FA5}">
                      <a16:colId xmlns:a16="http://schemas.microsoft.com/office/drawing/2014/main" val="1817457707"/>
                    </a:ext>
                  </a:extLst>
                </a:gridCol>
              </a:tblGrid>
              <a:tr h="43166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Block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Apr22 - Feb23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Apr23 - Feb24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167727"/>
                  </a:ext>
                </a:extLst>
              </a:tr>
              <a:tr h="6590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MCV1 Coverage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(09-11 months)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MCV2 Coverage </a:t>
                      </a:r>
                    </a:p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(16-23 months)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MCV1 Coverage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(09-11 months)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MCV2 Coverage </a:t>
                      </a:r>
                    </a:p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(16-23 months)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189546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BILASPUR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11662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CHAMRUA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752918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MILAK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779063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RAMPUR U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815464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SAIDNAGAR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611519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SHAHBAD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819086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SWAR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40259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TANDA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3384079"/>
                  </a:ext>
                </a:extLst>
              </a:tr>
              <a:tr h="4856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District_Total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942768"/>
                  </a:ext>
                </a:extLst>
              </a:tr>
            </a:tbl>
          </a:graphicData>
        </a:graphic>
      </p:graphicFrame>
      <p:sp>
        <p:nvSpPr>
          <p:cNvPr id="6" name="object 19">
            <a:extLst>
              <a:ext uri="{FF2B5EF4-FFF2-40B4-BE49-F238E27FC236}">
                <a16:creationId xmlns:a16="http://schemas.microsoft.com/office/drawing/2014/main" id="{2793B3B6-853E-4919-A77C-3FB1C4CE7940}"/>
              </a:ext>
            </a:extLst>
          </p:cNvPr>
          <p:cNvSpPr txBox="1"/>
          <p:nvPr/>
        </p:nvSpPr>
        <p:spPr>
          <a:xfrm>
            <a:off x="8891926" y="6310218"/>
            <a:ext cx="2817729" cy="261346"/>
          </a:xfrm>
          <a:prstGeom prst="rect">
            <a:avLst/>
          </a:prstGeom>
        </p:spPr>
        <p:txBody>
          <a:bodyPr vert="horz" wrap="square" lIns="0" tIns="15122" rIns="0" bIns="0" rtlCol="0">
            <a:spAutoFit/>
          </a:bodyPr>
          <a:lstStyle>
            <a:defPPr>
              <a:defRPr lang="en-US"/>
            </a:defPPr>
            <a:lvl1pPr marL="11206">
              <a:spcBef>
                <a:spcPts val="119"/>
              </a:spcBef>
              <a:defRPr sz="1600" b="1" spc="4">
                <a:latin typeface="Calibri"/>
                <a:cs typeface="Calibri"/>
              </a:defRPr>
            </a:lvl1pPr>
          </a:lstStyle>
          <a:p>
            <a:pPr marL="11201" defTabSz="913943"/>
            <a:r>
              <a:rPr dirty="0">
                <a:solidFill>
                  <a:prstClr val="black"/>
                </a:solidFill>
              </a:rPr>
              <a:t>Data</a:t>
            </a:r>
            <a:r>
              <a:rPr lang="en-US" dirty="0">
                <a:solidFill>
                  <a:prstClr val="black"/>
                </a:solidFill>
              </a:rPr>
              <a:t> Source – WHO monitoring</a:t>
            </a:r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285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5">
            <a:extLst>
              <a:ext uri="{FF2B5EF4-FFF2-40B4-BE49-F238E27FC236}">
                <a16:creationId xmlns:a16="http://schemas.microsoft.com/office/drawing/2014/main" id="{E96C4032-285E-4953-B8C2-0A3C1FC99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0661" y="270033"/>
            <a:ext cx="6939224" cy="452634"/>
          </a:xfrm>
          <a:prstGeom prst="rect">
            <a:avLst/>
          </a:prstGeom>
          <a:solidFill>
            <a:srgbClr val="0096D6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7716" tIns="48860" rIns="97716" bIns="48860" rtlCol="0">
            <a:noAutofit/>
          </a:bodyPr>
          <a:lstStyle>
            <a:defPPr>
              <a:defRPr lang="en-US"/>
            </a:defPPr>
            <a:lvl1pPr algn="ctr" fontAlgn="b">
              <a:spcBef>
                <a:spcPct val="20000"/>
              </a:spcBef>
              <a:defRPr sz="2400" b="1">
                <a:solidFill>
                  <a:prstClr val="white"/>
                </a:solidFill>
                <a:latin typeface="Arial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217" rtl="0" eaLnBrk="0" fontAlgn="b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Status and quality of BWR meetings Mar-24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542476"/>
              </p:ext>
            </p:extLst>
          </p:nvPr>
        </p:nvGraphicFramePr>
        <p:xfrm>
          <a:off x="555736" y="1165618"/>
          <a:ext cx="11080521" cy="5066641"/>
        </p:xfrm>
        <a:graphic>
          <a:graphicData uri="http://schemas.openxmlformats.org/drawingml/2006/table">
            <a:tbl>
              <a:tblPr/>
              <a:tblGrid>
                <a:gridCol w="126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7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75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75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75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4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6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75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755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1755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1755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17558">
                  <a:extLst>
                    <a:ext uri="{9D8B030D-6E8A-4147-A177-3AD203B41FA5}">
                      <a16:colId xmlns:a16="http://schemas.microsoft.com/office/drawing/2014/main" val="4237204013"/>
                    </a:ext>
                  </a:extLst>
                </a:gridCol>
                <a:gridCol w="817558">
                  <a:extLst>
                    <a:ext uri="{9D8B030D-6E8A-4147-A177-3AD203B41FA5}">
                      <a16:colId xmlns:a16="http://schemas.microsoft.com/office/drawing/2014/main" val="1300821494"/>
                    </a:ext>
                  </a:extLst>
                </a:gridCol>
              </a:tblGrid>
              <a:tr h="10895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Block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Held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BWR minutes prepared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District level officers in HP block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MOIC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BPM/</a:t>
                      </a:r>
                    </a:p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UHC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BCPM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ICDS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 Data entry operator 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Cold chain handler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Sup. 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UPHC MOs attended BWR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UHWC MOs attended BWR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6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Bilaspur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6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Chamrua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6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Milak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6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Rampur U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6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Saidnagar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6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Shahbad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6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Swar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6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Tanda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6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2228A9-B1D7-464C-9821-106990557DA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6356350"/>
            <a:ext cx="28448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962ABB-56F0-4A2D-8ECB-EA4F1142C2C5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533720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38DA9A-0B95-299E-BE5B-73FBC3DAE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797" y="63838"/>
            <a:ext cx="11166679" cy="824058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Current Challenges </a:t>
            </a:r>
            <a:r>
              <a:rPr lang="en-US" sz="4400"/>
              <a:t>and Priorities</a:t>
            </a:r>
            <a:endParaRPr lang="en-US" sz="4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FFAB4-DBA8-464C-B041-3085B74890F1}"/>
              </a:ext>
            </a:extLst>
          </p:cNvPr>
          <p:cNvSpPr txBox="1"/>
          <p:nvPr/>
        </p:nvSpPr>
        <p:spPr>
          <a:xfrm>
            <a:off x="369796" y="1120676"/>
            <a:ext cx="11053577" cy="5607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200000"/>
              </a:lnSpc>
            </a:pPr>
            <a:r>
              <a:rPr lang="en-US" b="1" dirty="0"/>
              <a:t>To achieve the desired coverages for MR elimination </a:t>
            </a:r>
            <a:r>
              <a:rPr lang="en-US" dirty="0"/>
              <a:t>along with sensitive surveillance, quality public health measures &amp; ORI for MR outbreak</a:t>
            </a:r>
          </a:p>
          <a:p>
            <a:pPr lvl="1">
              <a:lnSpc>
                <a:spcPct val="200000"/>
              </a:lnSpc>
            </a:pPr>
            <a:r>
              <a:rPr lang="en-US" b="1" dirty="0"/>
              <a:t>To keep the Diphtheria outbreaks under control</a:t>
            </a:r>
          </a:p>
          <a:p>
            <a:pPr lvl="1">
              <a:lnSpc>
                <a:spcPct val="200000"/>
              </a:lnSpc>
            </a:pPr>
            <a:r>
              <a:rPr lang="en-US" b="1" dirty="0"/>
              <a:t>Urban immunization strengthening </a:t>
            </a:r>
            <a:r>
              <a:rPr lang="en-US" dirty="0"/>
              <a:t>– Fixed session approach need to be strengthened along with private sector adequate involvement</a:t>
            </a:r>
          </a:p>
          <a:p>
            <a:pPr lvl="1">
              <a:lnSpc>
                <a:spcPct val="200000"/>
              </a:lnSpc>
            </a:pPr>
            <a:r>
              <a:rPr lang="en-US" b="1" dirty="0"/>
              <a:t>Birth dose vaccination </a:t>
            </a:r>
            <a:r>
              <a:rPr lang="en-US" dirty="0"/>
              <a:t>is expected to be 100% for all institutional deliveries</a:t>
            </a:r>
          </a:p>
          <a:p>
            <a:pPr lvl="1">
              <a:lnSpc>
                <a:spcPct val="200000"/>
              </a:lnSpc>
            </a:pPr>
            <a:r>
              <a:rPr lang="en-US" b="1" dirty="0"/>
              <a:t>Vaccine and logistics to be tracked </a:t>
            </a:r>
            <a:r>
              <a:rPr lang="en-US" dirty="0"/>
              <a:t>along with regular review to minimize wastage </a:t>
            </a:r>
          </a:p>
          <a:p>
            <a:pPr lvl="1">
              <a:lnSpc>
                <a:spcPct val="200000"/>
              </a:lnSpc>
            </a:pPr>
            <a:r>
              <a:rPr lang="en-US" b="1" dirty="0"/>
              <a:t>Data validation and regular reviews </a:t>
            </a:r>
            <a:r>
              <a:rPr lang="en-US" dirty="0"/>
              <a:t>at all levels are necessary to ensure completeness on reporting tools</a:t>
            </a:r>
          </a:p>
          <a:p>
            <a:pPr lvl="1">
              <a:lnSpc>
                <a:spcPct val="200000"/>
              </a:lnSpc>
            </a:pPr>
            <a:r>
              <a:rPr lang="en-US" b="1" dirty="0"/>
              <a:t>Timely and appropriate action on feedback </a:t>
            </a:r>
            <a:r>
              <a:rPr lang="en-US" dirty="0"/>
              <a:t>shared by partners is the key for success</a:t>
            </a:r>
          </a:p>
          <a:p>
            <a:pPr>
              <a:lnSpc>
                <a:spcPct val="20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141145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95" y="2758"/>
            <a:ext cx="12190413" cy="6869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N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Freeform 5"/>
          <p:cNvSpPr>
            <a:spLocks/>
          </p:cNvSpPr>
          <p:nvPr/>
        </p:nvSpPr>
        <p:spPr bwMode="auto">
          <a:xfrm>
            <a:off x="3831367" y="932268"/>
            <a:ext cx="4110851" cy="1714683"/>
          </a:xfrm>
          <a:custGeom>
            <a:avLst/>
            <a:gdLst>
              <a:gd name="T0" fmla="*/ 118 w 900"/>
              <a:gd name="T1" fmla="*/ 145 h 374"/>
              <a:gd name="T2" fmla="*/ 377 w 900"/>
              <a:gd name="T3" fmla="*/ 12 h 374"/>
              <a:gd name="T4" fmla="*/ 586 w 900"/>
              <a:gd name="T5" fmla="*/ 49 h 374"/>
              <a:gd name="T6" fmla="*/ 612 w 900"/>
              <a:gd name="T7" fmla="*/ 137 h 374"/>
              <a:gd name="T8" fmla="*/ 629 w 900"/>
              <a:gd name="T9" fmla="*/ 92 h 374"/>
              <a:gd name="T10" fmla="*/ 544 w 900"/>
              <a:gd name="T11" fmla="*/ 20 h 374"/>
              <a:gd name="T12" fmla="*/ 696 w 900"/>
              <a:gd name="T13" fmla="*/ 166 h 374"/>
              <a:gd name="T14" fmla="*/ 663 w 900"/>
              <a:gd name="T15" fmla="*/ 224 h 374"/>
              <a:gd name="T16" fmla="*/ 657 w 900"/>
              <a:gd name="T17" fmla="*/ 262 h 374"/>
              <a:gd name="T18" fmla="*/ 691 w 900"/>
              <a:gd name="T19" fmla="*/ 201 h 374"/>
              <a:gd name="T20" fmla="*/ 704 w 900"/>
              <a:gd name="T21" fmla="*/ 188 h 374"/>
              <a:gd name="T22" fmla="*/ 677 w 900"/>
              <a:gd name="T23" fmla="*/ 269 h 374"/>
              <a:gd name="T24" fmla="*/ 710 w 900"/>
              <a:gd name="T25" fmla="*/ 207 h 374"/>
              <a:gd name="T26" fmla="*/ 701 w 900"/>
              <a:gd name="T27" fmla="*/ 149 h 374"/>
              <a:gd name="T28" fmla="*/ 723 w 900"/>
              <a:gd name="T29" fmla="*/ 178 h 374"/>
              <a:gd name="T30" fmla="*/ 778 w 900"/>
              <a:gd name="T31" fmla="*/ 203 h 374"/>
              <a:gd name="T32" fmla="*/ 719 w 900"/>
              <a:gd name="T33" fmla="*/ 168 h 374"/>
              <a:gd name="T34" fmla="*/ 796 w 900"/>
              <a:gd name="T35" fmla="*/ 184 h 374"/>
              <a:gd name="T36" fmla="*/ 805 w 900"/>
              <a:gd name="T37" fmla="*/ 256 h 374"/>
              <a:gd name="T38" fmla="*/ 777 w 900"/>
              <a:gd name="T39" fmla="*/ 316 h 374"/>
              <a:gd name="T40" fmla="*/ 809 w 900"/>
              <a:gd name="T41" fmla="*/ 257 h 374"/>
              <a:gd name="T42" fmla="*/ 814 w 900"/>
              <a:gd name="T43" fmla="*/ 251 h 374"/>
              <a:gd name="T44" fmla="*/ 808 w 900"/>
              <a:gd name="T45" fmla="*/ 290 h 374"/>
              <a:gd name="T46" fmla="*/ 803 w 900"/>
              <a:gd name="T47" fmla="*/ 331 h 374"/>
              <a:gd name="T48" fmla="*/ 816 w 900"/>
              <a:gd name="T49" fmla="*/ 280 h 374"/>
              <a:gd name="T50" fmla="*/ 805 w 900"/>
              <a:gd name="T51" fmla="*/ 201 h 374"/>
              <a:gd name="T52" fmla="*/ 841 w 900"/>
              <a:gd name="T53" fmla="*/ 260 h 374"/>
              <a:gd name="T54" fmla="*/ 859 w 900"/>
              <a:gd name="T55" fmla="*/ 360 h 374"/>
              <a:gd name="T56" fmla="*/ 870 w 900"/>
              <a:gd name="T57" fmla="*/ 303 h 374"/>
              <a:gd name="T58" fmla="*/ 839 w 900"/>
              <a:gd name="T59" fmla="*/ 247 h 374"/>
              <a:gd name="T60" fmla="*/ 877 w 900"/>
              <a:gd name="T61" fmla="*/ 274 h 374"/>
              <a:gd name="T62" fmla="*/ 862 w 900"/>
              <a:gd name="T63" fmla="*/ 244 h 374"/>
              <a:gd name="T64" fmla="*/ 823 w 900"/>
              <a:gd name="T65" fmla="*/ 218 h 374"/>
              <a:gd name="T66" fmla="*/ 785 w 900"/>
              <a:gd name="T67" fmla="*/ 152 h 374"/>
              <a:gd name="T68" fmla="*/ 836 w 900"/>
              <a:gd name="T69" fmla="*/ 202 h 374"/>
              <a:gd name="T70" fmla="*/ 869 w 900"/>
              <a:gd name="T71" fmla="*/ 200 h 374"/>
              <a:gd name="T72" fmla="*/ 816 w 900"/>
              <a:gd name="T73" fmla="*/ 165 h 374"/>
              <a:gd name="T74" fmla="*/ 824 w 900"/>
              <a:gd name="T75" fmla="*/ 165 h 374"/>
              <a:gd name="T76" fmla="*/ 883 w 900"/>
              <a:gd name="T77" fmla="*/ 179 h 374"/>
              <a:gd name="T78" fmla="*/ 843 w 900"/>
              <a:gd name="T79" fmla="*/ 161 h 374"/>
              <a:gd name="T80" fmla="*/ 819 w 900"/>
              <a:gd name="T81" fmla="*/ 162 h 374"/>
              <a:gd name="T82" fmla="*/ 719 w 900"/>
              <a:gd name="T83" fmla="*/ 89 h 374"/>
              <a:gd name="T84" fmla="*/ 810 w 900"/>
              <a:gd name="T85" fmla="*/ 107 h 374"/>
              <a:gd name="T86" fmla="*/ 742 w 900"/>
              <a:gd name="T87" fmla="*/ 86 h 374"/>
              <a:gd name="T88" fmla="*/ 618 w 900"/>
              <a:gd name="T89" fmla="*/ 38 h 374"/>
              <a:gd name="T90" fmla="*/ 687 w 900"/>
              <a:gd name="T91" fmla="*/ 44 h 374"/>
              <a:gd name="T92" fmla="*/ 756 w 900"/>
              <a:gd name="T93" fmla="*/ 41 h 374"/>
              <a:gd name="T94" fmla="*/ 692 w 900"/>
              <a:gd name="T95" fmla="*/ 40 h 374"/>
              <a:gd name="T96" fmla="*/ 694 w 900"/>
              <a:gd name="T97" fmla="*/ 30 h 374"/>
              <a:gd name="T98" fmla="*/ 720 w 900"/>
              <a:gd name="T99" fmla="*/ 0 h 374"/>
              <a:gd name="T100" fmla="*/ 686 w 900"/>
              <a:gd name="T101" fmla="*/ 30 h 374"/>
              <a:gd name="T102" fmla="*/ 562 w 900"/>
              <a:gd name="T103" fmla="*/ 18 h 374"/>
              <a:gd name="T104" fmla="*/ 451 w 900"/>
              <a:gd name="T105" fmla="*/ 2 h 374"/>
              <a:gd name="T106" fmla="*/ 339 w 900"/>
              <a:gd name="T107" fmla="*/ 14 h 374"/>
              <a:gd name="T108" fmla="*/ 91 w 900"/>
              <a:gd name="T109" fmla="*/ 171 h 374"/>
              <a:gd name="T110" fmla="*/ 1 w 900"/>
              <a:gd name="T111" fmla="*/ 374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00" h="374">
                <a:moveTo>
                  <a:pt x="52" y="234"/>
                </a:moveTo>
                <a:cubicBezTo>
                  <a:pt x="61" y="218"/>
                  <a:pt x="61" y="218"/>
                  <a:pt x="61" y="218"/>
                </a:cubicBezTo>
                <a:cubicBezTo>
                  <a:pt x="64" y="213"/>
                  <a:pt x="67" y="208"/>
                  <a:pt x="71" y="203"/>
                </a:cubicBezTo>
                <a:cubicBezTo>
                  <a:pt x="78" y="193"/>
                  <a:pt x="85" y="183"/>
                  <a:pt x="93" y="173"/>
                </a:cubicBezTo>
                <a:cubicBezTo>
                  <a:pt x="118" y="145"/>
                  <a:pt x="118" y="145"/>
                  <a:pt x="118" y="145"/>
                </a:cubicBezTo>
                <a:cubicBezTo>
                  <a:pt x="126" y="136"/>
                  <a:pt x="136" y="128"/>
                  <a:pt x="144" y="119"/>
                </a:cubicBezTo>
                <a:cubicBezTo>
                  <a:pt x="182" y="87"/>
                  <a:pt x="224" y="60"/>
                  <a:pt x="270" y="41"/>
                </a:cubicBezTo>
                <a:cubicBezTo>
                  <a:pt x="281" y="37"/>
                  <a:pt x="293" y="32"/>
                  <a:pt x="304" y="28"/>
                </a:cubicBezTo>
                <a:cubicBezTo>
                  <a:pt x="340" y="18"/>
                  <a:pt x="340" y="18"/>
                  <a:pt x="340" y="18"/>
                </a:cubicBezTo>
                <a:cubicBezTo>
                  <a:pt x="352" y="16"/>
                  <a:pt x="365" y="14"/>
                  <a:pt x="377" y="12"/>
                </a:cubicBezTo>
                <a:cubicBezTo>
                  <a:pt x="383" y="10"/>
                  <a:pt x="389" y="10"/>
                  <a:pt x="395" y="9"/>
                </a:cubicBezTo>
                <a:cubicBezTo>
                  <a:pt x="414" y="8"/>
                  <a:pt x="414" y="8"/>
                  <a:pt x="414" y="8"/>
                </a:cubicBezTo>
                <a:cubicBezTo>
                  <a:pt x="453" y="6"/>
                  <a:pt x="494" y="9"/>
                  <a:pt x="533" y="17"/>
                </a:cubicBezTo>
                <a:cubicBezTo>
                  <a:pt x="539" y="20"/>
                  <a:pt x="546" y="22"/>
                  <a:pt x="552" y="26"/>
                </a:cubicBezTo>
                <a:cubicBezTo>
                  <a:pt x="564" y="32"/>
                  <a:pt x="575" y="39"/>
                  <a:pt x="586" y="49"/>
                </a:cubicBezTo>
                <a:cubicBezTo>
                  <a:pt x="587" y="51"/>
                  <a:pt x="587" y="51"/>
                  <a:pt x="587" y="51"/>
                </a:cubicBezTo>
                <a:cubicBezTo>
                  <a:pt x="589" y="54"/>
                  <a:pt x="591" y="56"/>
                  <a:pt x="592" y="58"/>
                </a:cubicBezTo>
                <a:cubicBezTo>
                  <a:pt x="595" y="63"/>
                  <a:pt x="598" y="68"/>
                  <a:pt x="600" y="72"/>
                </a:cubicBezTo>
                <a:cubicBezTo>
                  <a:pt x="604" y="83"/>
                  <a:pt x="607" y="93"/>
                  <a:pt x="608" y="104"/>
                </a:cubicBezTo>
                <a:cubicBezTo>
                  <a:pt x="610" y="115"/>
                  <a:pt x="610" y="126"/>
                  <a:pt x="612" y="137"/>
                </a:cubicBezTo>
                <a:cubicBezTo>
                  <a:pt x="613" y="142"/>
                  <a:pt x="615" y="148"/>
                  <a:pt x="620" y="152"/>
                </a:cubicBezTo>
                <a:cubicBezTo>
                  <a:pt x="625" y="155"/>
                  <a:pt x="632" y="157"/>
                  <a:pt x="637" y="153"/>
                </a:cubicBezTo>
                <a:cubicBezTo>
                  <a:pt x="643" y="150"/>
                  <a:pt x="645" y="144"/>
                  <a:pt x="645" y="138"/>
                </a:cubicBezTo>
                <a:cubicBezTo>
                  <a:pt x="645" y="133"/>
                  <a:pt x="644" y="127"/>
                  <a:pt x="643" y="122"/>
                </a:cubicBezTo>
                <a:cubicBezTo>
                  <a:pt x="640" y="111"/>
                  <a:pt x="635" y="101"/>
                  <a:pt x="629" y="92"/>
                </a:cubicBezTo>
                <a:cubicBezTo>
                  <a:pt x="623" y="82"/>
                  <a:pt x="616" y="74"/>
                  <a:pt x="608" y="66"/>
                </a:cubicBezTo>
                <a:cubicBezTo>
                  <a:pt x="604" y="62"/>
                  <a:pt x="600" y="58"/>
                  <a:pt x="596" y="55"/>
                </a:cubicBezTo>
                <a:cubicBezTo>
                  <a:pt x="594" y="53"/>
                  <a:pt x="592" y="51"/>
                  <a:pt x="590" y="49"/>
                </a:cubicBezTo>
                <a:cubicBezTo>
                  <a:pt x="589" y="48"/>
                  <a:pt x="588" y="47"/>
                  <a:pt x="587" y="47"/>
                </a:cubicBezTo>
                <a:cubicBezTo>
                  <a:pt x="574" y="35"/>
                  <a:pt x="560" y="27"/>
                  <a:pt x="544" y="20"/>
                </a:cubicBezTo>
                <a:cubicBezTo>
                  <a:pt x="577" y="28"/>
                  <a:pt x="609" y="39"/>
                  <a:pt x="639" y="54"/>
                </a:cubicBezTo>
                <a:cubicBezTo>
                  <a:pt x="644" y="58"/>
                  <a:pt x="648" y="62"/>
                  <a:pt x="653" y="66"/>
                </a:cubicBezTo>
                <a:cubicBezTo>
                  <a:pt x="660" y="74"/>
                  <a:pt x="667" y="82"/>
                  <a:pt x="673" y="91"/>
                </a:cubicBezTo>
                <a:cubicBezTo>
                  <a:pt x="683" y="107"/>
                  <a:pt x="691" y="125"/>
                  <a:pt x="696" y="143"/>
                </a:cubicBezTo>
                <a:cubicBezTo>
                  <a:pt x="697" y="151"/>
                  <a:pt x="697" y="159"/>
                  <a:pt x="696" y="166"/>
                </a:cubicBezTo>
                <a:cubicBezTo>
                  <a:pt x="695" y="178"/>
                  <a:pt x="693" y="189"/>
                  <a:pt x="689" y="200"/>
                </a:cubicBezTo>
                <a:cubicBezTo>
                  <a:pt x="689" y="200"/>
                  <a:pt x="689" y="201"/>
                  <a:pt x="689" y="201"/>
                </a:cubicBezTo>
                <a:cubicBezTo>
                  <a:pt x="689" y="202"/>
                  <a:pt x="689" y="202"/>
                  <a:pt x="689" y="202"/>
                </a:cubicBezTo>
                <a:cubicBezTo>
                  <a:pt x="686" y="206"/>
                  <a:pt x="681" y="210"/>
                  <a:pt x="677" y="214"/>
                </a:cubicBezTo>
                <a:cubicBezTo>
                  <a:pt x="663" y="224"/>
                  <a:pt x="663" y="224"/>
                  <a:pt x="663" y="224"/>
                </a:cubicBezTo>
                <a:cubicBezTo>
                  <a:pt x="658" y="228"/>
                  <a:pt x="654" y="231"/>
                  <a:pt x="649" y="235"/>
                </a:cubicBezTo>
                <a:cubicBezTo>
                  <a:pt x="645" y="239"/>
                  <a:pt x="641" y="244"/>
                  <a:pt x="640" y="250"/>
                </a:cubicBezTo>
                <a:cubicBezTo>
                  <a:pt x="639" y="250"/>
                  <a:pt x="639" y="250"/>
                  <a:pt x="639" y="250"/>
                </a:cubicBezTo>
                <a:cubicBezTo>
                  <a:pt x="638" y="254"/>
                  <a:pt x="640" y="259"/>
                  <a:pt x="644" y="262"/>
                </a:cubicBezTo>
                <a:cubicBezTo>
                  <a:pt x="648" y="263"/>
                  <a:pt x="653" y="263"/>
                  <a:pt x="657" y="262"/>
                </a:cubicBezTo>
                <a:cubicBezTo>
                  <a:pt x="665" y="259"/>
                  <a:pt x="670" y="252"/>
                  <a:pt x="674" y="246"/>
                </a:cubicBezTo>
                <a:cubicBezTo>
                  <a:pt x="678" y="239"/>
                  <a:pt x="682" y="232"/>
                  <a:pt x="684" y="225"/>
                </a:cubicBezTo>
                <a:cubicBezTo>
                  <a:pt x="686" y="221"/>
                  <a:pt x="687" y="218"/>
                  <a:pt x="688" y="214"/>
                </a:cubicBezTo>
                <a:cubicBezTo>
                  <a:pt x="689" y="210"/>
                  <a:pt x="690" y="206"/>
                  <a:pt x="690" y="202"/>
                </a:cubicBezTo>
                <a:cubicBezTo>
                  <a:pt x="691" y="201"/>
                  <a:pt x="691" y="201"/>
                  <a:pt x="691" y="201"/>
                </a:cubicBezTo>
                <a:cubicBezTo>
                  <a:pt x="691" y="201"/>
                  <a:pt x="691" y="200"/>
                  <a:pt x="691" y="200"/>
                </a:cubicBezTo>
                <a:cubicBezTo>
                  <a:pt x="694" y="189"/>
                  <a:pt x="697" y="178"/>
                  <a:pt x="698" y="166"/>
                </a:cubicBezTo>
                <a:cubicBezTo>
                  <a:pt x="698" y="161"/>
                  <a:pt x="698" y="155"/>
                  <a:pt x="698" y="150"/>
                </a:cubicBezTo>
                <a:cubicBezTo>
                  <a:pt x="701" y="162"/>
                  <a:pt x="703" y="173"/>
                  <a:pt x="704" y="186"/>
                </a:cubicBezTo>
                <a:cubicBezTo>
                  <a:pt x="704" y="186"/>
                  <a:pt x="704" y="187"/>
                  <a:pt x="704" y="188"/>
                </a:cubicBezTo>
                <a:cubicBezTo>
                  <a:pt x="703" y="190"/>
                  <a:pt x="703" y="192"/>
                  <a:pt x="702" y="194"/>
                </a:cubicBezTo>
                <a:cubicBezTo>
                  <a:pt x="702" y="199"/>
                  <a:pt x="700" y="203"/>
                  <a:pt x="699" y="207"/>
                </a:cubicBezTo>
                <a:cubicBezTo>
                  <a:pt x="696" y="215"/>
                  <a:pt x="693" y="223"/>
                  <a:pt x="689" y="231"/>
                </a:cubicBezTo>
                <a:cubicBezTo>
                  <a:pt x="685" y="239"/>
                  <a:pt x="681" y="247"/>
                  <a:pt x="678" y="255"/>
                </a:cubicBezTo>
                <a:cubicBezTo>
                  <a:pt x="676" y="259"/>
                  <a:pt x="676" y="264"/>
                  <a:pt x="677" y="269"/>
                </a:cubicBezTo>
                <a:cubicBezTo>
                  <a:pt x="679" y="274"/>
                  <a:pt x="684" y="276"/>
                  <a:pt x="689" y="276"/>
                </a:cubicBezTo>
                <a:cubicBezTo>
                  <a:pt x="693" y="277"/>
                  <a:pt x="698" y="274"/>
                  <a:pt x="701" y="271"/>
                </a:cubicBezTo>
                <a:cubicBezTo>
                  <a:pt x="705" y="268"/>
                  <a:pt x="707" y="264"/>
                  <a:pt x="709" y="260"/>
                </a:cubicBezTo>
                <a:cubicBezTo>
                  <a:pt x="712" y="251"/>
                  <a:pt x="713" y="242"/>
                  <a:pt x="713" y="234"/>
                </a:cubicBezTo>
                <a:cubicBezTo>
                  <a:pt x="713" y="225"/>
                  <a:pt x="712" y="216"/>
                  <a:pt x="710" y="207"/>
                </a:cubicBezTo>
                <a:cubicBezTo>
                  <a:pt x="708" y="194"/>
                  <a:pt x="708" y="194"/>
                  <a:pt x="708" y="194"/>
                </a:cubicBezTo>
                <a:cubicBezTo>
                  <a:pt x="707" y="188"/>
                  <a:pt x="707" y="188"/>
                  <a:pt x="707" y="188"/>
                </a:cubicBezTo>
                <a:cubicBezTo>
                  <a:pt x="706" y="185"/>
                  <a:pt x="706" y="185"/>
                  <a:pt x="706" y="185"/>
                </a:cubicBezTo>
                <a:cubicBezTo>
                  <a:pt x="706" y="184"/>
                  <a:pt x="706" y="184"/>
                  <a:pt x="706" y="184"/>
                </a:cubicBezTo>
                <a:cubicBezTo>
                  <a:pt x="705" y="172"/>
                  <a:pt x="704" y="160"/>
                  <a:pt x="701" y="149"/>
                </a:cubicBezTo>
                <a:cubicBezTo>
                  <a:pt x="700" y="146"/>
                  <a:pt x="699" y="143"/>
                  <a:pt x="699" y="141"/>
                </a:cubicBezTo>
                <a:cubicBezTo>
                  <a:pt x="704" y="151"/>
                  <a:pt x="710" y="160"/>
                  <a:pt x="717" y="169"/>
                </a:cubicBezTo>
                <a:cubicBezTo>
                  <a:pt x="718" y="170"/>
                  <a:pt x="719" y="170"/>
                  <a:pt x="719" y="171"/>
                </a:cubicBezTo>
                <a:cubicBezTo>
                  <a:pt x="720" y="172"/>
                  <a:pt x="720" y="173"/>
                  <a:pt x="721" y="174"/>
                </a:cubicBezTo>
                <a:cubicBezTo>
                  <a:pt x="723" y="178"/>
                  <a:pt x="723" y="178"/>
                  <a:pt x="723" y="178"/>
                </a:cubicBezTo>
                <a:cubicBezTo>
                  <a:pt x="727" y="187"/>
                  <a:pt x="727" y="187"/>
                  <a:pt x="727" y="187"/>
                </a:cubicBezTo>
                <a:cubicBezTo>
                  <a:pt x="730" y="192"/>
                  <a:pt x="734" y="198"/>
                  <a:pt x="738" y="203"/>
                </a:cubicBezTo>
                <a:cubicBezTo>
                  <a:pt x="747" y="212"/>
                  <a:pt x="761" y="220"/>
                  <a:pt x="775" y="214"/>
                </a:cubicBezTo>
                <a:cubicBezTo>
                  <a:pt x="776" y="212"/>
                  <a:pt x="778" y="211"/>
                  <a:pt x="778" y="209"/>
                </a:cubicBezTo>
                <a:cubicBezTo>
                  <a:pt x="778" y="207"/>
                  <a:pt x="778" y="205"/>
                  <a:pt x="778" y="203"/>
                </a:cubicBezTo>
                <a:cubicBezTo>
                  <a:pt x="776" y="200"/>
                  <a:pt x="773" y="197"/>
                  <a:pt x="771" y="195"/>
                </a:cubicBezTo>
                <a:cubicBezTo>
                  <a:pt x="765" y="192"/>
                  <a:pt x="759" y="190"/>
                  <a:pt x="753" y="187"/>
                </a:cubicBezTo>
                <a:cubicBezTo>
                  <a:pt x="747" y="184"/>
                  <a:pt x="741" y="182"/>
                  <a:pt x="736" y="179"/>
                </a:cubicBezTo>
                <a:cubicBezTo>
                  <a:pt x="730" y="176"/>
                  <a:pt x="726" y="173"/>
                  <a:pt x="720" y="169"/>
                </a:cubicBezTo>
                <a:cubicBezTo>
                  <a:pt x="720" y="169"/>
                  <a:pt x="719" y="168"/>
                  <a:pt x="719" y="168"/>
                </a:cubicBezTo>
                <a:cubicBezTo>
                  <a:pt x="709" y="157"/>
                  <a:pt x="702" y="144"/>
                  <a:pt x="696" y="131"/>
                </a:cubicBezTo>
                <a:cubicBezTo>
                  <a:pt x="691" y="116"/>
                  <a:pt x="684" y="102"/>
                  <a:pt x="675" y="89"/>
                </a:cubicBezTo>
                <a:cubicBezTo>
                  <a:pt x="669" y="79"/>
                  <a:pt x="660" y="69"/>
                  <a:pt x="651" y="61"/>
                </a:cubicBezTo>
                <a:cubicBezTo>
                  <a:pt x="666" y="69"/>
                  <a:pt x="680" y="77"/>
                  <a:pt x="694" y="87"/>
                </a:cubicBezTo>
                <a:cubicBezTo>
                  <a:pt x="732" y="114"/>
                  <a:pt x="767" y="147"/>
                  <a:pt x="796" y="184"/>
                </a:cubicBezTo>
                <a:cubicBezTo>
                  <a:pt x="797" y="185"/>
                  <a:pt x="797" y="186"/>
                  <a:pt x="798" y="187"/>
                </a:cubicBezTo>
                <a:cubicBezTo>
                  <a:pt x="799" y="189"/>
                  <a:pt x="800" y="191"/>
                  <a:pt x="801" y="194"/>
                </a:cubicBezTo>
                <a:cubicBezTo>
                  <a:pt x="808" y="211"/>
                  <a:pt x="810" y="229"/>
                  <a:pt x="808" y="248"/>
                </a:cubicBezTo>
                <a:cubicBezTo>
                  <a:pt x="808" y="249"/>
                  <a:pt x="807" y="250"/>
                  <a:pt x="807" y="251"/>
                </a:cubicBezTo>
                <a:cubicBezTo>
                  <a:pt x="806" y="253"/>
                  <a:pt x="806" y="255"/>
                  <a:pt x="805" y="256"/>
                </a:cubicBezTo>
                <a:cubicBezTo>
                  <a:pt x="803" y="259"/>
                  <a:pt x="801" y="262"/>
                  <a:pt x="799" y="265"/>
                </a:cubicBezTo>
                <a:cubicBezTo>
                  <a:pt x="795" y="270"/>
                  <a:pt x="790" y="275"/>
                  <a:pt x="785" y="280"/>
                </a:cubicBezTo>
                <a:cubicBezTo>
                  <a:pt x="780" y="285"/>
                  <a:pt x="775" y="290"/>
                  <a:pt x="772" y="297"/>
                </a:cubicBezTo>
                <a:cubicBezTo>
                  <a:pt x="771" y="300"/>
                  <a:pt x="769" y="304"/>
                  <a:pt x="770" y="308"/>
                </a:cubicBezTo>
                <a:cubicBezTo>
                  <a:pt x="771" y="312"/>
                  <a:pt x="773" y="315"/>
                  <a:pt x="777" y="316"/>
                </a:cubicBezTo>
                <a:cubicBezTo>
                  <a:pt x="780" y="318"/>
                  <a:pt x="785" y="318"/>
                  <a:pt x="788" y="316"/>
                </a:cubicBezTo>
                <a:cubicBezTo>
                  <a:pt x="791" y="314"/>
                  <a:pt x="793" y="311"/>
                  <a:pt x="795" y="308"/>
                </a:cubicBezTo>
                <a:cubicBezTo>
                  <a:pt x="799" y="302"/>
                  <a:pt x="801" y="295"/>
                  <a:pt x="803" y="288"/>
                </a:cubicBezTo>
                <a:cubicBezTo>
                  <a:pt x="805" y="282"/>
                  <a:pt x="807" y="275"/>
                  <a:pt x="808" y="268"/>
                </a:cubicBezTo>
                <a:cubicBezTo>
                  <a:pt x="809" y="264"/>
                  <a:pt x="809" y="261"/>
                  <a:pt x="809" y="257"/>
                </a:cubicBezTo>
                <a:cubicBezTo>
                  <a:pt x="810" y="252"/>
                  <a:pt x="810" y="252"/>
                  <a:pt x="810" y="252"/>
                </a:cubicBezTo>
                <a:cubicBezTo>
                  <a:pt x="810" y="251"/>
                  <a:pt x="810" y="250"/>
                  <a:pt x="810" y="249"/>
                </a:cubicBezTo>
                <a:cubicBezTo>
                  <a:pt x="810" y="249"/>
                  <a:pt x="810" y="248"/>
                  <a:pt x="810" y="248"/>
                </a:cubicBezTo>
                <a:cubicBezTo>
                  <a:pt x="811" y="239"/>
                  <a:pt x="811" y="229"/>
                  <a:pt x="810" y="220"/>
                </a:cubicBezTo>
                <a:cubicBezTo>
                  <a:pt x="812" y="230"/>
                  <a:pt x="813" y="240"/>
                  <a:pt x="814" y="251"/>
                </a:cubicBezTo>
                <a:cubicBezTo>
                  <a:pt x="814" y="260"/>
                  <a:pt x="814" y="268"/>
                  <a:pt x="813" y="277"/>
                </a:cubicBezTo>
                <a:cubicBezTo>
                  <a:pt x="813" y="277"/>
                  <a:pt x="813" y="278"/>
                  <a:pt x="813" y="278"/>
                </a:cubicBezTo>
                <a:cubicBezTo>
                  <a:pt x="812" y="279"/>
                  <a:pt x="812" y="279"/>
                  <a:pt x="812" y="279"/>
                </a:cubicBezTo>
                <a:cubicBezTo>
                  <a:pt x="811" y="283"/>
                  <a:pt x="811" y="283"/>
                  <a:pt x="811" y="283"/>
                </a:cubicBezTo>
                <a:cubicBezTo>
                  <a:pt x="808" y="290"/>
                  <a:pt x="808" y="290"/>
                  <a:pt x="808" y="290"/>
                </a:cubicBezTo>
                <a:cubicBezTo>
                  <a:pt x="805" y="294"/>
                  <a:pt x="803" y="299"/>
                  <a:pt x="801" y="303"/>
                </a:cubicBezTo>
                <a:cubicBezTo>
                  <a:pt x="800" y="308"/>
                  <a:pt x="798" y="313"/>
                  <a:pt x="796" y="318"/>
                </a:cubicBezTo>
                <a:cubicBezTo>
                  <a:pt x="796" y="320"/>
                  <a:pt x="795" y="323"/>
                  <a:pt x="796" y="326"/>
                </a:cubicBezTo>
                <a:cubicBezTo>
                  <a:pt x="796" y="327"/>
                  <a:pt x="797" y="329"/>
                  <a:pt x="798" y="330"/>
                </a:cubicBezTo>
                <a:cubicBezTo>
                  <a:pt x="800" y="331"/>
                  <a:pt x="801" y="331"/>
                  <a:pt x="803" y="331"/>
                </a:cubicBezTo>
                <a:cubicBezTo>
                  <a:pt x="809" y="331"/>
                  <a:pt x="813" y="326"/>
                  <a:pt x="815" y="321"/>
                </a:cubicBezTo>
                <a:cubicBezTo>
                  <a:pt x="817" y="316"/>
                  <a:pt x="818" y="311"/>
                  <a:pt x="818" y="306"/>
                </a:cubicBezTo>
                <a:cubicBezTo>
                  <a:pt x="818" y="301"/>
                  <a:pt x="818" y="296"/>
                  <a:pt x="818" y="291"/>
                </a:cubicBezTo>
                <a:cubicBezTo>
                  <a:pt x="818" y="289"/>
                  <a:pt x="817" y="286"/>
                  <a:pt x="817" y="284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6" y="278"/>
                  <a:pt x="816" y="278"/>
                  <a:pt x="816" y="278"/>
                </a:cubicBezTo>
                <a:cubicBezTo>
                  <a:pt x="816" y="277"/>
                  <a:pt x="815" y="277"/>
                  <a:pt x="815" y="276"/>
                </a:cubicBezTo>
                <a:cubicBezTo>
                  <a:pt x="816" y="267"/>
                  <a:pt x="816" y="259"/>
                  <a:pt x="815" y="251"/>
                </a:cubicBezTo>
                <a:cubicBezTo>
                  <a:pt x="814" y="238"/>
                  <a:pt x="812" y="225"/>
                  <a:pt x="809" y="212"/>
                </a:cubicBezTo>
                <a:cubicBezTo>
                  <a:pt x="808" y="208"/>
                  <a:pt x="807" y="205"/>
                  <a:pt x="805" y="201"/>
                </a:cubicBezTo>
                <a:cubicBezTo>
                  <a:pt x="805" y="199"/>
                  <a:pt x="804" y="198"/>
                  <a:pt x="804" y="197"/>
                </a:cubicBezTo>
                <a:cubicBezTo>
                  <a:pt x="803" y="195"/>
                  <a:pt x="803" y="194"/>
                  <a:pt x="802" y="193"/>
                </a:cubicBezTo>
                <a:cubicBezTo>
                  <a:pt x="802" y="193"/>
                  <a:pt x="802" y="193"/>
                  <a:pt x="802" y="193"/>
                </a:cubicBezTo>
                <a:cubicBezTo>
                  <a:pt x="816" y="213"/>
                  <a:pt x="829" y="234"/>
                  <a:pt x="840" y="256"/>
                </a:cubicBezTo>
                <a:cubicBezTo>
                  <a:pt x="840" y="257"/>
                  <a:pt x="841" y="259"/>
                  <a:pt x="841" y="260"/>
                </a:cubicBezTo>
                <a:cubicBezTo>
                  <a:pt x="843" y="266"/>
                  <a:pt x="844" y="271"/>
                  <a:pt x="845" y="277"/>
                </a:cubicBezTo>
                <a:cubicBezTo>
                  <a:pt x="847" y="288"/>
                  <a:pt x="847" y="299"/>
                  <a:pt x="848" y="310"/>
                </a:cubicBezTo>
                <a:cubicBezTo>
                  <a:pt x="850" y="327"/>
                  <a:pt x="850" y="327"/>
                  <a:pt x="850" y="327"/>
                </a:cubicBezTo>
                <a:cubicBezTo>
                  <a:pt x="851" y="333"/>
                  <a:pt x="851" y="338"/>
                  <a:pt x="853" y="344"/>
                </a:cubicBezTo>
                <a:cubicBezTo>
                  <a:pt x="854" y="349"/>
                  <a:pt x="855" y="355"/>
                  <a:pt x="859" y="360"/>
                </a:cubicBezTo>
                <a:cubicBezTo>
                  <a:pt x="862" y="365"/>
                  <a:pt x="869" y="368"/>
                  <a:pt x="875" y="367"/>
                </a:cubicBezTo>
                <a:cubicBezTo>
                  <a:pt x="879" y="366"/>
                  <a:pt x="881" y="363"/>
                  <a:pt x="882" y="360"/>
                </a:cubicBezTo>
                <a:cubicBezTo>
                  <a:pt x="884" y="357"/>
                  <a:pt x="884" y="354"/>
                  <a:pt x="884" y="352"/>
                </a:cubicBezTo>
                <a:cubicBezTo>
                  <a:pt x="885" y="346"/>
                  <a:pt x="884" y="340"/>
                  <a:pt x="882" y="334"/>
                </a:cubicBezTo>
                <a:cubicBezTo>
                  <a:pt x="880" y="323"/>
                  <a:pt x="875" y="313"/>
                  <a:pt x="870" y="303"/>
                </a:cubicBezTo>
                <a:cubicBezTo>
                  <a:pt x="866" y="292"/>
                  <a:pt x="860" y="283"/>
                  <a:pt x="854" y="273"/>
                </a:cubicBezTo>
                <a:cubicBezTo>
                  <a:pt x="846" y="258"/>
                  <a:pt x="846" y="258"/>
                  <a:pt x="846" y="258"/>
                </a:cubicBezTo>
                <a:cubicBezTo>
                  <a:pt x="842" y="251"/>
                  <a:pt x="842" y="251"/>
                  <a:pt x="842" y="251"/>
                </a:cubicBezTo>
                <a:cubicBezTo>
                  <a:pt x="839" y="247"/>
                  <a:pt x="839" y="247"/>
                  <a:pt x="839" y="247"/>
                </a:cubicBezTo>
                <a:cubicBezTo>
                  <a:pt x="839" y="247"/>
                  <a:pt x="839" y="247"/>
                  <a:pt x="839" y="247"/>
                </a:cubicBezTo>
                <a:cubicBezTo>
                  <a:pt x="839" y="246"/>
                  <a:pt x="838" y="245"/>
                  <a:pt x="838" y="244"/>
                </a:cubicBezTo>
                <a:cubicBezTo>
                  <a:pt x="838" y="244"/>
                  <a:pt x="838" y="244"/>
                  <a:pt x="838" y="244"/>
                </a:cubicBezTo>
                <a:cubicBezTo>
                  <a:pt x="842" y="249"/>
                  <a:pt x="847" y="254"/>
                  <a:pt x="851" y="259"/>
                </a:cubicBezTo>
                <a:cubicBezTo>
                  <a:pt x="856" y="263"/>
                  <a:pt x="861" y="267"/>
                  <a:pt x="867" y="270"/>
                </a:cubicBezTo>
                <a:cubicBezTo>
                  <a:pt x="870" y="272"/>
                  <a:pt x="874" y="273"/>
                  <a:pt x="877" y="274"/>
                </a:cubicBezTo>
                <a:cubicBezTo>
                  <a:pt x="879" y="274"/>
                  <a:pt x="880" y="275"/>
                  <a:pt x="882" y="275"/>
                </a:cubicBezTo>
                <a:cubicBezTo>
                  <a:pt x="884" y="275"/>
                  <a:pt x="886" y="274"/>
                  <a:pt x="887" y="272"/>
                </a:cubicBezTo>
                <a:cubicBezTo>
                  <a:pt x="890" y="268"/>
                  <a:pt x="888" y="265"/>
                  <a:pt x="887" y="262"/>
                </a:cubicBezTo>
                <a:cubicBezTo>
                  <a:pt x="885" y="259"/>
                  <a:pt x="882" y="256"/>
                  <a:pt x="880" y="254"/>
                </a:cubicBezTo>
                <a:cubicBezTo>
                  <a:pt x="874" y="250"/>
                  <a:pt x="868" y="247"/>
                  <a:pt x="862" y="244"/>
                </a:cubicBezTo>
                <a:cubicBezTo>
                  <a:pt x="844" y="236"/>
                  <a:pt x="844" y="236"/>
                  <a:pt x="844" y="236"/>
                </a:cubicBezTo>
                <a:cubicBezTo>
                  <a:pt x="841" y="234"/>
                  <a:pt x="839" y="233"/>
                  <a:pt x="836" y="232"/>
                </a:cubicBezTo>
                <a:cubicBezTo>
                  <a:pt x="834" y="231"/>
                  <a:pt x="833" y="230"/>
                  <a:pt x="832" y="229"/>
                </a:cubicBezTo>
                <a:cubicBezTo>
                  <a:pt x="831" y="229"/>
                  <a:pt x="830" y="228"/>
                  <a:pt x="829" y="228"/>
                </a:cubicBezTo>
                <a:cubicBezTo>
                  <a:pt x="823" y="218"/>
                  <a:pt x="823" y="218"/>
                  <a:pt x="823" y="218"/>
                </a:cubicBezTo>
                <a:cubicBezTo>
                  <a:pt x="819" y="210"/>
                  <a:pt x="819" y="210"/>
                  <a:pt x="819" y="210"/>
                </a:cubicBezTo>
                <a:cubicBezTo>
                  <a:pt x="813" y="202"/>
                  <a:pt x="813" y="202"/>
                  <a:pt x="813" y="202"/>
                </a:cubicBezTo>
                <a:cubicBezTo>
                  <a:pt x="803" y="187"/>
                  <a:pt x="803" y="187"/>
                  <a:pt x="803" y="187"/>
                </a:cubicBezTo>
                <a:cubicBezTo>
                  <a:pt x="792" y="171"/>
                  <a:pt x="780" y="157"/>
                  <a:pt x="767" y="143"/>
                </a:cubicBezTo>
                <a:cubicBezTo>
                  <a:pt x="773" y="146"/>
                  <a:pt x="779" y="149"/>
                  <a:pt x="785" y="152"/>
                </a:cubicBezTo>
                <a:cubicBezTo>
                  <a:pt x="787" y="153"/>
                  <a:pt x="789" y="154"/>
                  <a:pt x="791" y="154"/>
                </a:cubicBezTo>
                <a:cubicBezTo>
                  <a:pt x="799" y="158"/>
                  <a:pt x="807" y="162"/>
                  <a:pt x="815" y="167"/>
                </a:cubicBezTo>
                <a:cubicBezTo>
                  <a:pt x="817" y="169"/>
                  <a:pt x="819" y="171"/>
                  <a:pt x="820" y="173"/>
                </a:cubicBezTo>
                <a:cubicBezTo>
                  <a:pt x="822" y="176"/>
                  <a:pt x="824" y="179"/>
                  <a:pt x="826" y="183"/>
                </a:cubicBezTo>
                <a:cubicBezTo>
                  <a:pt x="829" y="189"/>
                  <a:pt x="832" y="196"/>
                  <a:pt x="836" y="202"/>
                </a:cubicBezTo>
                <a:cubicBezTo>
                  <a:pt x="840" y="209"/>
                  <a:pt x="844" y="215"/>
                  <a:pt x="850" y="220"/>
                </a:cubicBezTo>
                <a:cubicBezTo>
                  <a:pt x="851" y="221"/>
                  <a:pt x="853" y="222"/>
                  <a:pt x="855" y="223"/>
                </a:cubicBezTo>
                <a:cubicBezTo>
                  <a:pt x="860" y="225"/>
                  <a:pt x="860" y="225"/>
                  <a:pt x="860" y="225"/>
                </a:cubicBezTo>
                <a:cubicBezTo>
                  <a:pt x="864" y="226"/>
                  <a:pt x="869" y="226"/>
                  <a:pt x="872" y="222"/>
                </a:cubicBezTo>
                <a:cubicBezTo>
                  <a:pt x="877" y="215"/>
                  <a:pt x="874" y="206"/>
                  <a:pt x="869" y="200"/>
                </a:cubicBezTo>
                <a:cubicBezTo>
                  <a:pt x="865" y="194"/>
                  <a:pt x="859" y="189"/>
                  <a:pt x="853" y="185"/>
                </a:cubicBezTo>
                <a:cubicBezTo>
                  <a:pt x="847" y="181"/>
                  <a:pt x="840" y="177"/>
                  <a:pt x="833" y="174"/>
                </a:cubicBezTo>
                <a:cubicBezTo>
                  <a:pt x="824" y="169"/>
                  <a:pt x="824" y="169"/>
                  <a:pt x="824" y="169"/>
                </a:cubicBezTo>
                <a:cubicBezTo>
                  <a:pt x="819" y="167"/>
                  <a:pt x="819" y="167"/>
                  <a:pt x="819" y="167"/>
                </a:cubicBezTo>
                <a:cubicBezTo>
                  <a:pt x="816" y="165"/>
                  <a:pt x="816" y="165"/>
                  <a:pt x="816" y="165"/>
                </a:cubicBezTo>
                <a:cubicBezTo>
                  <a:pt x="815" y="165"/>
                  <a:pt x="814" y="165"/>
                  <a:pt x="813" y="164"/>
                </a:cubicBezTo>
                <a:cubicBezTo>
                  <a:pt x="810" y="163"/>
                  <a:pt x="807" y="161"/>
                  <a:pt x="803" y="159"/>
                </a:cubicBezTo>
                <a:cubicBezTo>
                  <a:pt x="808" y="161"/>
                  <a:pt x="813" y="162"/>
                  <a:pt x="818" y="163"/>
                </a:cubicBezTo>
                <a:cubicBezTo>
                  <a:pt x="820" y="164"/>
                  <a:pt x="822" y="164"/>
                  <a:pt x="824" y="165"/>
                </a:cubicBezTo>
                <a:cubicBezTo>
                  <a:pt x="824" y="165"/>
                  <a:pt x="824" y="165"/>
                  <a:pt x="824" y="165"/>
                </a:cubicBezTo>
                <a:cubicBezTo>
                  <a:pt x="827" y="166"/>
                  <a:pt x="827" y="166"/>
                  <a:pt x="827" y="166"/>
                </a:cubicBezTo>
                <a:cubicBezTo>
                  <a:pt x="832" y="168"/>
                  <a:pt x="832" y="168"/>
                  <a:pt x="832" y="168"/>
                </a:cubicBezTo>
                <a:cubicBezTo>
                  <a:pt x="841" y="171"/>
                  <a:pt x="841" y="171"/>
                  <a:pt x="841" y="171"/>
                </a:cubicBezTo>
                <a:cubicBezTo>
                  <a:pt x="848" y="174"/>
                  <a:pt x="855" y="176"/>
                  <a:pt x="862" y="177"/>
                </a:cubicBezTo>
                <a:cubicBezTo>
                  <a:pt x="869" y="179"/>
                  <a:pt x="876" y="180"/>
                  <a:pt x="883" y="179"/>
                </a:cubicBezTo>
                <a:cubicBezTo>
                  <a:pt x="886" y="179"/>
                  <a:pt x="890" y="178"/>
                  <a:pt x="893" y="176"/>
                </a:cubicBezTo>
                <a:cubicBezTo>
                  <a:pt x="897" y="175"/>
                  <a:pt x="899" y="171"/>
                  <a:pt x="900" y="167"/>
                </a:cubicBezTo>
                <a:cubicBezTo>
                  <a:pt x="900" y="159"/>
                  <a:pt x="891" y="153"/>
                  <a:pt x="884" y="155"/>
                </a:cubicBezTo>
                <a:cubicBezTo>
                  <a:pt x="877" y="155"/>
                  <a:pt x="870" y="157"/>
                  <a:pt x="863" y="158"/>
                </a:cubicBezTo>
                <a:cubicBezTo>
                  <a:pt x="857" y="159"/>
                  <a:pt x="850" y="160"/>
                  <a:pt x="843" y="161"/>
                </a:cubicBezTo>
                <a:cubicBezTo>
                  <a:pt x="839" y="162"/>
                  <a:pt x="836" y="162"/>
                  <a:pt x="832" y="162"/>
                </a:cubicBezTo>
                <a:cubicBezTo>
                  <a:pt x="831" y="163"/>
                  <a:pt x="829" y="163"/>
                  <a:pt x="827" y="163"/>
                </a:cubicBezTo>
                <a:cubicBezTo>
                  <a:pt x="824" y="163"/>
                  <a:pt x="824" y="163"/>
                  <a:pt x="824" y="163"/>
                </a:cubicBezTo>
                <a:cubicBezTo>
                  <a:pt x="824" y="163"/>
                  <a:pt x="823" y="163"/>
                  <a:pt x="823" y="163"/>
                </a:cubicBezTo>
                <a:cubicBezTo>
                  <a:pt x="821" y="162"/>
                  <a:pt x="820" y="162"/>
                  <a:pt x="819" y="162"/>
                </a:cubicBezTo>
                <a:cubicBezTo>
                  <a:pt x="807" y="159"/>
                  <a:pt x="796" y="155"/>
                  <a:pt x="785" y="151"/>
                </a:cubicBezTo>
                <a:cubicBezTo>
                  <a:pt x="778" y="147"/>
                  <a:pt x="770" y="144"/>
                  <a:pt x="763" y="139"/>
                </a:cubicBezTo>
                <a:cubicBezTo>
                  <a:pt x="743" y="118"/>
                  <a:pt x="721" y="99"/>
                  <a:pt x="697" y="82"/>
                </a:cubicBezTo>
                <a:cubicBezTo>
                  <a:pt x="696" y="81"/>
                  <a:pt x="696" y="81"/>
                  <a:pt x="695" y="80"/>
                </a:cubicBezTo>
                <a:cubicBezTo>
                  <a:pt x="703" y="84"/>
                  <a:pt x="711" y="86"/>
                  <a:pt x="719" y="89"/>
                </a:cubicBezTo>
                <a:cubicBezTo>
                  <a:pt x="722" y="90"/>
                  <a:pt x="724" y="91"/>
                  <a:pt x="726" y="93"/>
                </a:cubicBezTo>
                <a:cubicBezTo>
                  <a:pt x="731" y="95"/>
                  <a:pt x="735" y="97"/>
                  <a:pt x="739" y="99"/>
                </a:cubicBezTo>
                <a:cubicBezTo>
                  <a:pt x="748" y="103"/>
                  <a:pt x="757" y="107"/>
                  <a:pt x="766" y="109"/>
                </a:cubicBezTo>
                <a:cubicBezTo>
                  <a:pt x="776" y="111"/>
                  <a:pt x="786" y="111"/>
                  <a:pt x="795" y="110"/>
                </a:cubicBezTo>
                <a:cubicBezTo>
                  <a:pt x="800" y="110"/>
                  <a:pt x="805" y="109"/>
                  <a:pt x="810" y="107"/>
                </a:cubicBezTo>
                <a:cubicBezTo>
                  <a:pt x="814" y="105"/>
                  <a:pt x="819" y="102"/>
                  <a:pt x="820" y="96"/>
                </a:cubicBezTo>
                <a:cubicBezTo>
                  <a:pt x="820" y="91"/>
                  <a:pt x="817" y="85"/>
                  <a:pt x="813" y="83"/>
                </a:cubicBezTo>
                <a:cubicBezTo>
                  <a:pt x="809" y="80"/>
                  <a:pt x="804" y="79"/>
                  <a:pt x="799" y="78"/>
                </a:cubicBezTo>
                <a:cubicBezTo>
                  <a:pt x="789" y="78"/>
                  <a:pt x="780" y="79"/>
                  <a:pt x="770" y="81"/>
                </a:cubicBezTo>
                <a:cubicBezTo>
                  <a:pt x="761" y="83"/>
                  <a:pt x="752" y="85"/>
                  <a:pt x="742" y="86"/>
                </a:cubicBezTo>
                <a:cubicBezTo>
                  <a:pt x="738" y="87"/>
                  <a:pt x="733" y="87"/>
                  <a:pt x="728" y="87"/>
                </a:cubicBezTo>
                <a:cubicBezTo>
                  <a:pt x="726" y="87"/>
                  <a:pt x="724" y="87"/>
                  <a:pt x="721" y="86"/>
                </a:cubicBezTo>
                <a:cubicBezTo>
                  <a:pt x="720" y="86"/>
                  <a:pt x="717" y="86"/>
                  <a:pt x="715" y="86"/>
                </a:cubicBezTo>
                <a:cubicBezTo>
                  <a:pt x="706" y="83"/>
                  <a:pt x="697" y="79"/>
                  <a:pt x="687" y="75"/>
                </a:cubicBezTo>
                <a:cubicBezTo>
                  <a:pt x="665" y="61"/>
                  <a:pt x="642" y="48"/>
                  <a:pt x="618" y="38"/>
                </a:cubicBezTo>
                <a:cubicBezTo>
                  <a:pt x="623" y="39"/>
                  <a:pt x="627" y="40"/>
                  <a:pt x="632" y="40"/>
                </a:cubicBezTo>
                <a:cubicBezTo>
                  <a:pt x="645" y="42"/>
                  <a:pt x="659" y="43"/>
                  <a:pt x="672" y="43"/>
                </a:cubicBezTo>
                <a:cubicBezTo>
                  <a:pt x="675" y="43"/>
                  <a:pt x="679" y="43"/>
                  <a:pt x="682" y="43"/>
                </a:cubicBezTo>
                <a:cubicBezTo>
                  <a:pt x="683" y="43"/>
                  <a:pt x="684" y="43"/>
                  <a:pt x="684" y="43"/>
                </a:cubicBezTo>
                <a:cubicBezTo>
                  <a:pt x="686" y="44"/>
                  <a:pt x="686" y="44"/>
                  <a:pt x="687" y="44"/>
                </a:cubicBezTo>
                <a:cubicBezTo>
                  <a:pt x="693" y="45"/>
                  <a:pt x="693" y="45"/>
                  <a:pt x="693" y="45"/>
                </a:cubicBezTo>
                <a:cubicBezTo>
                  <a:pt x="703" y="46"/>
                  <a:pt x="703" y="46"/>
                  <a:pt x="703" y="46"/>
                </a:cubicBezTo>
                <a:cubicBezTo>
                  <a:pt x="710" y="46"/>
                  <a:pt x="717" y="47"/>
                  <a:pt x="724" y="47"/>
                </a:cubicBezTo>
                <a:cubicBezTo>
                  <a:pt x="731" y="47"/>
                  <a:pt x="739" y="47"/>
                  <a:pt x="746" y="46"/>
                </a:cubicBezTo>
                <a:cubicBezTo>
                  <a:pt x="749" y="45"/>
                  <a:pt x="753" y="44"/>
                  <a:pt x="756" y="41"/>
                </a:cubicBezTo>
                <a:cubicBezTo>
                  <a:pt x="759" y="38"/>
                  <a:pt x="760" y="34"/>
                  <a:pt x="759" y="30"/>
                </a:cubicBezTo>
                <a:cubicBezTo>
                  <a:pt x="757" y="22"/>
                  <a:pt x="748" y="18"/>
                  <a:pt x="741" y="19"/>
                </a:cubicBezTo>
                <a:cubicBezTo>
                  <a:pt x="733" y="19"/>
                  <a:pt x="727" y="23"/>
                  <a:pt x="721" y="26"/>
                </a:cubicBezTo>
                <a:cubicBezTo>
                  <a:pt x="715" y="30"/>
                  <a:pt x="709" y="34"/>
                  <a:pt x="702" y="37"/>
                </a:cubicBezTo>
                <a:cubicBezTo>
                  <a:pt x="699" y="38"/>
                  <a:pt x="696" y="39"/>
                  <a:pt x="692" y="40"/>
                </a:cubicBezTo>
                <a:cubicBezTo>
                  <a:pt x="691" y="40"/>
                  <a:pt x="690" y="40"/>
                  <a:pt x="688" y="41"/>
                </a:cubicBezTo>
                <a:cubicBezTo>
                  <a:pt x="683" y="41"/>
                  <a:pt x="677" y="41"/>
                  <a:pt x="672" y="41"/>
                </a:cubicBezTo>
                <a:cubicBezTo>
                  <a:pt x="667" y="41"/>
                  <a:pt x="663" y="41"/>
                  <a:pt x="658" y="41"/>
                </a:cubicBezTo>
                <a:cubicBezTo>
                  <a:pt x="668" y="40"/>
                  <a:pt x="677" y="37"/>
                  <a:pt x="686" y="33"/>
                </a:cubicBezTo>
                <a:cubicBezTo>
                  <a:pt x="689" y="32"/>
                  <a:pt x="691" y="31"/>
                  <a:pt x="694" y="30"/>
                </a:cubicBezTo>
                <a:cubicBezTo>
                  <a:pt x="700" y="28"/>
                  <a:pt x="705" y="25"/>
                  <a:pt x="710" y="23"/>
                </a:cubicBezTo>
                <a:cubicBezTo>
                  <a:pt x="715" y="21"/>
                  <a:pt x="719" y="19"/>
                  <a:pt x="723" y="16"/>
                </a:cubicBezTo>
                <a:cubicBezTo>
                  <a:pt x="725" y="14"/>
                  <a:pt x="726" y="12"/>
                  <a:pt x="728" y="10"/>
                </a:cubicBezTo>
                <a:cubicBezTo>
                  <a:pt x="729" y="8"/>
                  <a:pt x="729" y="5"/>
                  <a:pt x="727" y="3"/>
                </a:cubicBezTo>
                <a:cubicBezTo>
                  <a:pt x="726" y="0"/>
                  <a:pt x="723" y="0"/>
                  <a:pt x="720" y="0"/>
                </a:cubicBezTo>
                <a:cubicBezTo>
                  <a:pt x="718" y="0"/>
                  <a:pt x="715" y="1"/>
                  <a:pt x="713" y="2"/>
                </a:cubicBezTo>
                <a:cubicBezTo>
                  <a:pt x="709" y="4"/>
                  <a:pt x="705" y="8"/>
                  <a:pt x="702" y="11"/>
                </a:cubicBezTo>
                <a:cubicBezTo>
                  <a:pt x="699" y="15"/>
                  <a:pt x="696" y="18"/>
                  <a:pt x="693" y="22"/>
                </a:cubicBezTo>
                <a:cubicBezTo>
                  <a:pt x="688" y="28"/>
                  <a:pt x="688" y="28"/>
                  <a:pt x="688" y="28"/>
                </a:cubicBezTo>
                <a:cubicBezTo>
                  <a:pt x="686" y="30"/>
                  <a:pt x="686" y="30"/>
                  <a:pt x="686" y="30"/>
                </a:cubicBezTo>
                <a:cubicBezTo>
                  <a:pt x="686" y="31"/>
                  <a:pt x="685" y="31"/>
                  <a:pt x="684" y="32"/>
                </a:cubicBezTo>
                <a:cubicBezTo>
                  <a:pt x="673" y="37"/>
                  <a:pt x="660" y="40"/>
                  <a:pt x="647" y="40"/>
                </a:cubicBezTo>
                <a:cubicBezTo>
                  <a:pt x="642" y="40"/>
                  <a:pt x="637" y="39"/>
                  <a:pt x="632" y="39"/>
                </a:cubicBezTo>
                <a:cubicBezTo>
                  <a:pt x="625" y="38"/>
                  <a:pt x="618" y="36"/>
                  <a:pt x="610" y="35"/>
                </a:cubicBezTo>
                <a:cubicBezTo>
                  <a:pt x="594" y="29"/>
                  <a:pt x="578" y="23"/>
                  <a:pt x="562" y="18"/>
                </a:cubicBezTo>
                <a:cubicBezTo>
                  <a:pt x="550" y="14"/>
                  <a:pt x="537" y="13"/>
                  <a:pt x="525" y="10"/>
                </a:cubicBezTo>
                <a:cubicBezTo>
                  <a:pt x="519" y="8"/>
                  <a:pt x="513" y="8"/>
                  <a:pt x="507" y="7"/>
                </a:cubicBezTo>
                <a:cubicBezTo>
                  <a:pt x="488" y="5"/>
                  <a:pt x="488" y="5"/>
                  <a:pt x="488" y="5"/>
                </a:cubicBezTo>
                <a:cubicBezTo>
                  <a:pt x="482" y="4"/>
                  <a:pt x="476" y="3"/>
                  <a:pt x="469" y="3"/>
                </a:cubicBezTo>
                <a:cubicBezTo>
                  <a:pt x="451" y="2"/>
                  <a:pt x="451" y="2"/>
                  <a:pt x="451" y="2"/>
                </a:cubicBezTo>
                <a:cubicBezTo>
                  <a:pt x="432" y="2"/>
                  <a:pt x="432" y="2"/>
                  <a:pt x="432" y="2"/>
                </a:cubicBezTo>
                <a:cubicBezTo>
                  <a:pt x="426" y="2"/>
                  <a:pt x="420" y="3"/>
                  <a:pt x="413" y="3"/>
                </a:cubicBezTo>
                <a:cubicBezTo>
                  <a:pt x="395" y="5"/>
                  <a:pt x="395" y="5"/>
                  <a:pt x="395" y="5"/>
                </a:cubicBezTo>
                <a:cubicBezTo>
                  <a:pt x="388" y="5"/>
                  <a:pt x="382" y="6"/>
                  <a:pt x="376" y="7"/>
                </a:cubicBezTo>
                <a:cubicBezTo>
                  <a:pt x="364" y="9"/>
                  <a:pt x="351" y="11"/>
                  <a:pt x="339" y="14"/>
                </a:cubicBezTo>
                <a:cubicBezTo>
                  <a:pt x="303" y="24"/>
                  <a:pt x="303" y="24"/>
                  <a:pt x="303" y="24"/>
                </a:cubicBezTo>
                <a:cubicBezTo>
                  <a:pt x="291" y="28"/>
                  <a:pt x="280" y="33"/>
                  <a:pt x="268" y="37"/>
                </a:cubicBezTo>
                <a:cubicBezTo>
                  <a:pt x="222" y="57"/>
                  <a:pt x="180" y="84"/>
                  <a:pt x="142" y="117"/>
                </a:cubicBezTo>
                <a:cubicBezTo>
                  <a:pt x="134" y="126"/>
                  <a:pt x="124" y="134"/>
                  <a:pt x="116" y="143"/>
                </a:cubicBezTo>
                <a:cubicBezTo>
                  <a:pt x="91" y="171"/>
                  <a:pt x="91" y="171"/>
                  <a:pt x="91" y="171"/>
                </a:cubicBezTo>
                <a:cubicBezTo>
                  <a:pt x="84" y="181"/>
                  <a:pt x="77" y="191"/>
                  <a:pt x="69" y="202"/>
                </a:cubicBezTo>
                <a:cubicBezTo>
                  <a:pt x="65" y="206"/>
                  <a:pt x="62" y="212"/>
                  <a:pt x="59" y="217"/>
                </a:cubicBezTo>
                <a:cubicBezTo>
                  <a:pt x="50" y="233"/>
                  <a:pt x="50" y="233"/>
                  <a:pt x="50" y="233"/>
                </a:cubicBezTo>
                <a:cubicBezTo>
                  <a:pt x="26" y="277"/>
                  <a:pt x="9" y="325"/>
                  <a:pt x="0" y="374"/>
                </a:cubicBezTo>
                <a:cubicBezTo>
                  <a:pt x="1" y="374"/>
                  <a:pt x="1" y="374"/>
                  <a:pt x="1" y="374"/>
                </a:cubicBezTo>
                <a:cubicBezTo>
                  <a:pt x="10" y="325"/>
                  <a:pt x="27" y="278"/>
                  <a:pt x="52" y="23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IN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Freeform 5"/>
          <p:cNvSpPr>
            <a:spLocks/>
          </p:cNvSpPr>
          <p:nvPr/>
        </p:nvSpPr>
        <p:spPr bwMode="auto">
          <a:xfrm rot="10800000">
            <a:off x="3743847" y="4348578"/>
            <a:ext cx="4110851" cy="1714683"/>
          </a:xfrm>
          <a:custGeom>
            <a:avLst/>
            <a:gdLst>
              <a:gd name="T0" fmla="*/ 118 w 900"/>
              <a:gd name="T1" fmla="*/ 145 h 374"/>
              <a:gd name="T2" fmla="*/ 377 w 900"/>
              <a:gd name="T3" fmla="*/ 12 h 374"/>
              <a:gd name="T4" fmla="*/ 586 w 900"/>
              <a:gd name="T5" fmla="*/ 49 h 374"/>
              <a:gd name="T6" fmla="*/ 612 w 900"/>
              <a:gd name="T7" fmla="*/ 137 h 374"/>
              <a:gd name="T8" fmla="*/ 629 w 900"/>
              <a:gd name="T9" fmla="*/ 92 h 374"/>
              <a:gd name="T10" fmla="*/ 544 w 900"/>
              <a:gd name="T11" fmla="*/ 20 h 374"/>
              <a:gd name="T12" fmla="*/ 696 w 900"/>
              <a:gd name="T13" fmla="*/ 166 h 374"/>
              <a:gd name="T14" fmla="*/ 663 w 900"/>
              <a:gd name="T15" fmla="*/ 224 h 374"/>
              <a:gd name="T16" fmla="*/ 657 w 900"/>
              <a:gd name="T17" fmla="*/ 262 h 374"/>
              <a:gd name="T18" fmla="*/ 691 w 900"/>
              <a:gd name="T19" fmla="*/ 201 h 374"/>
              <a:gd name="T20" fmla="*/ 704 w 900"/>
              <a:gd name="T21" fmla="*/ 188 h 374"/>
              <a:gd name="T22" fmla="*/ 677 w 900"/>
              <a:gd name="T23" fmla="*/ 269 h 374"/>
              <a:gd name="T24" fmla="*/ 710 w 900"/>
              <a:gd name="T25" fmla="*/ 207 h 374"/>
              <a:gd name="T26" fmla="*/ 701 w 900"/>
              <a:gd name="T27" fmla="*/ 149 h 374"/>
              <a:gd name="T28" fmla="*/ 723 w 900"/>
              <a:gd name="T29" fmla="*/ 178 h 374"/>
              <a:gd name="T30" fmla="*/ 778 w 900"/>
              <a:gd name="T31" fmla="*/ 203 h 374"/>
              <a:gd name="T32" fmla="*/ 719 w 900"/>
              <a:gd name="T33" fmla="*/ 168 h 374"/>
              <a:gd name="T34" fmla="*/ 796 w 900"/>
              <a:gd name="T35" fmla="*/ 184 h 374"/>
              <a:gd name="T36" fmla="*/ 805 w 900"/>
              <a:gd name="T37" fmla="*/ 256 h 374"/>
              <a:gd name="T38" fmla="*/ 777 w 900"/>
              <a:gd name="T39" fmla="*/ 316 h 374"/>
              <a:gd name="T40" fmla="*/ 809 w 900"/>
              <a:gd name="T41" fmla="*/ 257 h 374"/>
              <a:gd name="T42" fmla="*/ 814 w 900"/>
              <a:gd name="T43" fmla="*/ 251 h 374"/>
              <a:gd name="T44" fmla="*/ 808 w 900"/>
              <a:gd name="T45" fmla="*/ 290 h 374"/>
              <a:gd name="T46" fmla="*/ 803 w 900"/>
              <a:gd name="T47" fmla="*/ 331 h 374"/>
              <a:gd name="T48" fmla="*/ 816 w 900"/>
              <a:gd name="T49" fmla="*/ 280 h 374"/>
              <a:gd name="T50" fmla="*/ 805 w 900"/>
              <a:gd name="T51" fmla="*/ 201 h 374"/>
              <a:gd name="T52" fmla="*/ 841 w 900"/>
              <a:gd name="T53" fmla="*/ 260 h 374"/>
              <a:gd name="T54" fmla="*/ 859 w 900"/>
              <a:gd name="T55" fmla="*/ 360 h 374"/>
              <a:gd name="T56" fmla="*/ 870 w 900"/>
              <a:gd name="T57" fmla="*/ 303 h 374"/>
              <a:gd name="T58" fmla="*/ 839 w 900"/>
              <a:gd name="T59" fmla="*/ 247 h 374"/>
              <a:gd name="T60" fmla="*/ 877 w 900"/>
              <a:gd name="T61" fmla="*/ 274 h 374"/>
              <a:gd name="T62" fmla="*/ 862 w 900"/>
              <a:gd name="T63" fmla="*/ 244 h 374"/>
              <a:gd name="T64" fmla="*/ 823 w 900"/>
              <a:gd name="T65" fmla="*/ 218 h 374"/>
              <a:gd name="T66" fmla="*/ 785 w 900"/>
              <a:gd name="T67" fmla="*/ 152 h 374"/>
              <a:gd name="T68" fmla="*/ 836 w 900"/>
              <a:gd name="T69" fmla="*/ 202 h 374"/>
              <a:gd name="T70" fmla="*/ 869 w 900"/>
              <a:gd name="T71" fmla="*/ 200 h 374"/>
              <a:gd name="T72" fmla="*/ 816 w 900"/>
              <a:gd name="T73" fmla="*/ 165 h 374"/>
              <a:gd name="T74" fmla="*/ 824 w 900"/>
              <a:gd name="T75" fmla="*/ 165 h 374"/>
              <a:gd name="T76" fmla="*/ 883 w 900"/>
              <a:gd name="T77" fmla="*/ 179 h 374"/>
              <a:gd name="T78" fmla="*/ 843 w 900"/>
              <a:gd name="T79" fmla="*/ 161 h 374"/>
              <a:gd name="T80" fmla="*/ 819 w 900"/>
              <a:gd name="T81" fmla="*/ 162 h 374"/>
              <a:gd name="T82" fmla="*/ 719 w 900"/>
              <a:gd name="T83" fmla="*/ 89 h 374"/>
              <a:gd name="T84" fmla="*/ 810 w 900"/>
              <a:gd name="T85" fmla="*/ 107 h 374"/>
              <a:gd name="T86" fmla="*/ 742 w 900"/>
              <a:gd name="T87" fmla="*/ 86 h 374"/>
              <a:gd name="T88" fmla="*/ 618 w 900"/>
              <a:gd name="T89" fmla="*/ 38 h 374"/>
              <a:gd name="T90" fmla="*/ 687 w 900"/>
              <a:gd name="T91" fmla="*/ 44 h 374"/>
              <a:gd name="T92" fmla="*/ 756 w 900"/>
              <a:gd name="T93" fmla="*/ 41 h 374"/>
              <a:gd name="T94" fmla="*/ 692 w 900"/>
              <a:gd name="T95" fmla="*/ 40 h 374"/>
              <a:gd name="T96" fmla="*/ 694 w 900"/>
              <a:gd name="T97" fmla="*/ 30 h 374"/>
              <a:gd name="T98" fmla="*/ 720 w 900"/>
              <a:gd name="T99" fmla="*/ 0 h 374"/>
              <a:gd name="T100" fmla="*/ 686 w 900"/>
              <a:gd name="T101" fmla="*/ 30 h 374"/>
              <a:gd name="T102" fmla="*/ 562 w 900"/>
              <a:gd name="T103" fmla="*/ 18 h 374"/>
              <a:gd name="T104" fmla="*/ 451 w 900"/>
              <a:gd name="T105" fmla="*/ 2 h 374"/>
              <a:gd name="T106" fmla="*/ 339 w 900"/>
              <a:gd name="T107" fmla="*/ 14 h 374"/>
              <a:gd name="T108" fmla="*/ 91 w 900"/>
              <a:gd name="T109" fmla="*/ 171 h 374"/>
              <a:gd name="T110" fmla="*/ 1 w 900"/>
              <a:gd name="T111" fmla="*/ 374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00" h="374">
                <a:moveTo>
                  <a:pt x="52" y="234"/>
                </a:moveTo>
                <a:cubicBezTo>
                  <a:pt x="61" y="218"/>
                  <a:pt x="61" y="218"/>
                  <a:pt x="61" y="218"/>
                </a:cubicBezTo>
                <a:cubicBezTo>
                  <a:pt x="64" y="213"/>
                  <a:pt x="67" y="208"/>
                  <a:pt x="71" y="203"/>
                </a:cubicBezTo>
                <a:cubicBezTo>
                  <a:pt x="78" y="193"/>
                  <a:pt x="85" y="183"/>
                  <a:pt x="93" y="173"/>
                </a:cubicBezTo>
                <a:cubicBezTo>
                  <a:pt x="118" y="145"/>
                  <a:pt x="118" y="145"/>
                  <a:pt x="118" y="145"/>
                </a:cubicBezTo>
                <a:cubicBezTo>
                  <a:pt x="126" y="136"/>
                  <a:pt x="136" y="128"/>
                  <a:pt x="144" y="119"/>
                </a:cubicBezTo>
                <a:cubicBezTo>
                  <a:pt x="182" y="87"/>
                  <a:pt x="224" y="60"/>
                  <a:pt x="270" y="41"/>
                </a:cubicBezTo>
                <a:cubicBezTo>
                  <a:pt x="281" y="37"/>
                  <a:pt x="293" y="32"/>
                  <a:pt x="304" y="28"/>
                </a:cubicBezTo>
                <a:cubicBezTo>
                  <a:pt x="340" y="18"/>
                  <a:pt x="340" y="18"/>
                  <a:pt x="340" y="18"/>
                </a:cubicBezTo>
                <a:cubicBezTo>
                  <a:pt x="352" y="16"/>
                  <a:pt x="365" y="14"/>
                  <a:pt x="377" y="12"/>
                </a:cubicBezTo>
                <a:cubicBezTo>
                  <a:pt x="383" y="10"/>
                  <a:pt x="389" y="10"/>
                  <a:pt x="395" y="9"/>
                </a:cubicBezTo>
                <a:cubicBezTo>
                  <a:pt x="414" y="8"/>
                  <a:pt x="414" y="8"/>
                  <a:pt x="414" y="8"/>
                </a:cubicBezTo>
                <a:cubicBezTo>
                  <a:pt x="453" y="6"/>
                  <a:pt x="494" y="9"/>
                  <a:pt x="533" y="17"/>
                </a:cubicBezTo>
                <a:cubicBezTo>
                  <a:pt x="539" y="20"/>
                  <a:pt x="546" y="22"/>
                  <a:pt x="552" y="26"/>
                </a:cubicBezTo>
                <a:cubicBezTo>
                  <a:pt x="564" y="32"/>
                  <a:pt x="575" y="39"/>
                  <a:pt x="586" y="49"/>
                </a:cubicBezTo>
                <a:cubicBezTo>
                  <a:pt x="587" y="51"/>
                  <a:pt x="587" y="51"/>
                  <a:pt x="587" y="51"/>
                </a:cubicBezTo>
                <a:cubicBezTo>
                  <a:pt x="589" y="54"/>
                  <a:pt x="591" y="56"/>
                  <a:pt x="592" y="58"/>
                </a:cubicBezTo>
                <a:cubicBezTo>
                  <a:pt x="595" y="63"/>
                  <a:pt x="598" y="68"/>
                  <a:pt x="600" y="72"/>
                </a:cubicBezTo>
                <a:cubicBezTo>
                  <a:pt x="604" y="83"/>
                  <a:pt x="607" y="93"/>
                  <a:pt x="608" y="104"/>
                </a:cubicBezTo>
                <a:cubicBezTo>
                  <a:pt x="610" y="115"/>
                  <a:pt x="610" y="126"/>
                  <a:pt x="612" y="137"/>
                </a:cubicBezTo>
                <a:cubicBezTo>
                  <a:pt x="613" y="142"/>
                  <a:pt x="615" y="148"/>
                  <a:pt x="620" y="152"/>
                </a:cubicBezTo>
                <a:cubicBezTo>
                  <a:pt x="625" y="155"/>
                  <a:pt x="632" y="157"/>
                  <a:pt x="637" y="153"/>
                </a:cubicBezTo>
                <a:cubicBezTo>
                  <a:pt x="643" y="150"/>
                  <a:pt x="645" y="144"/>
                  <a:pt x="645" y="138"/>
                </a:cubicBezTo>
                <a:cubicBezTo>
                  <a:pt x="645" y="133"/>
                  <a:pt x="644" y="127"/>
                  <a:pt x="643" y="122"/>
                </a:cubicBezTo>
                <a:cubicBezTo>
                  <a:pt x="640" y="111"/>
                  <a:pt x="635" y="101"/>
                  <a:pt x="629" y="92"/>
                </a:cubicBezTo>
                <a:cubicBezTo>
                  <a:pt x="623" y="82"/>
                  <a:pt x="616" y="74"/>
                  <a:pt x="608" y="66"/>
                </a:cubicBezTo>
                <a:cubicBezTo>
                  <a:pt x="604" y="62"/>
                  <a:pt x="600" y="58"/>
                  <a:pt x="596" y="55"/>
                </a:cubicBezTo>
                <a:cubicBezTo>
                  <a:pt x="594" y="53"/>
                  <a:pt x="592" y="51"/>
                  <a:pt x="590" y="49"/>
                </a:cubicBezTo>
                <a:cubicBezTo>
                  <a:pt x="589" y="48"/>
                  <a:pt x="588" y="47"/>
                  <a:pt x="587" y="47"/>
                </a:cubicBezTo>
                <a:cubicBezTo>
                  <a:pt x="574" y="35"/>
                  <a:pt x="560" y="27"/>
                  <a:pt x="544" y="20"/>
                </a:cubicBezTo>
                <a:cubicBezTo>
                  <a:pt x="577" y="28"/>
                  <a:pt x="609" y="39"/>
                  <a:pt x="639" y="54"/>
                </a:cubicBezTo>
                <a:cubicBezTo>
                  <a:pt x="644" y="58"/>
                  <a:pt x="648" y="62"/>
                  <a:pt x="653" y="66"/>
                </a:cubicBezTo>
                <a:cubicBezTo>
                  <a:pt x="660" y="74"/>
                  <a:pt x="667" y="82"/>
                  <a:pt x="673" y="91"/>
                </a:cubicBezTo>
                <a:cubicBezTo>
                  <a:pt x="683" y="107"/>
                  <a:pt x="691" y="125"/>
                  <a:pt x="696" y="143"/>
                </a:cubicBezTo>
                <a:cubicBezTo>
                  <a:pt x="697" y="151"/>
                  <a:pt x="697" y="159"/>
                  <a:pt x="696" y="166"/>
                </a:cubicBezTo>
                <a:cubicBezTo>
                  <a:pt x="695" y="178"/>
                  <a:pt x="693" y="189"/>
                  <a:pt x="689" y="200"/>
                </a:cubicBezTo>
                <a:cubicBezTo>
                  <a:pt x="689" y="200"/>
                  <a:pt x="689" y="201"/>
                  <a:pt x="689" y="201"/>
                </a:cubicBezTo>
                <a:cubicBezTo>
                  <a:pt x="689" y="202"/>
                  <a:pt x="689" y="202"/>
                  <a:pt x="689" y="202"/>
                </a:cubicBezTo>
                <a:cubicBezTo>
                  <a:pt x="686" y="206"/>
                  <a:pt x="681" y="210"/>
                  <a:pt x="677" y="214"/>
                </a:cubicBezTo>
                <a:cubicBezTo>
                  <a:pt x="663" y="224"/>
                  <a:pt x="663" y="224"/>
                  <a:pt x="663" y="224"/>
                </a:cubicBezTo>
                <a:cubicBezTo>
                  <a:pt x="658" y="228"/>
                  <a:pt x="654" y="231"/>
                  <a:pt x="649" y="235"/>
                </a:cubicBezTo>
                <a:cubicBezTo>
                  <a:pt x="645" y="239"/>
                  <a:pt x="641" y="244"/>
                  <a:pt x="640" y="250"/>
                </a:cubicBezTo>
                <a:cubicBezTo>
                  <a:pt x="639" y="250"/>
                  <a:pt x="639" y="250"/>
                  <a:pt x="639" y="250"/>
                </a:cubicBezTo>
                <a:cubicBezTo>
                  <a:pt x="638" y="254"/>
                  <a:pt x="640" y="259"/>
                  <a:pt x="644" y="262"/>
                </a:cubicBezTo>
                <a:cubicBezTo>
                  <a:pt x="648" y="263"/>
                  <a:pt x="653" y="263"/>
                  <a:pt x="657" y="262"/>
                </a:cubicBezTo>
                <a:cubicBezTo>
                  <a:pt x="665" y="259"/>
                  <a:pt x="670" y="252"/>
                  <a:pt x="674" y="246"/>
                </a:cubicBezTo>
                <a:cubicBezTo>
                  <a:pt x="678" y="239"/>
                  <a:pt x="682" y="232"/>
                  <a:pt x="684" y="225"/>
                </a:cubicBezTo>
                <a:cubicBezTo>
                  <a:pt x="686" y="221"/>
                  <a:pt x="687" y="218"/>
                  <a:pt x="688" y="214"/>
                </a:cubicBezTo>
                <a:cubicBezTo>
                  <a:pt x="689" y="210"/>
                  <a:pt x="690" y="206"/>
                  <a:pt x="690" y="202"/>
                </a:cubicBezTo>
                <a:cubicBezTo>
                  <a:pt x="691" y="201"/>
                  <a:pt x="691" y="201"/>
                  <a:pt x="691" y="201"/>
                </a:cubicBezTo>
                <a:cubicBezTo>
                  <a:pt x="691" y="201"/>
                  <a:pt x="691" y="200"/>
                  <a:pt x="691" y="200"/>
                </a:cubicBezTo>
                <a:cubicBezTo>
                  <a:pt x="694" y="189"/>
                  <a:pt x="697" y="178"/>
                  <a:pt x="698" y="166"/>
                </a:cubicBezTo>
                <a:cubicBezTo>
                  <a:pt x="698" y="161"/>
                  <a:pt x="698" y="155"/>
                  <a:pt x="698" y="150"/>
                </a:cubicBezTo>
                <a:cubicBezTo>
                  <a:pt x="701" y="162"/>
                  <a:pt x="703" y="173"/>
                  <a:pt x="704" y="186"/>
                </a:cubicBezTo>
                <a:cubicBezTo>
                  <a:pt x="704" y="186"/>
                  <a:pt x="704" y="187"/>
                  <a:pt x="704" y="188"/>
                </a:cubicBezTo>
                <a:cubicBezTo>
                  <a:pt x="703" y="190"/>
                  <a:pt x="703" y="192"/>
                  <a:pt x="702" y="194"/>
                </a:cubicBezTo>
                <a:cubicBezTo>
                  <a:pt x="702" y="199"/>
                  <a:pt x="700" y="203"/>
                  <a:pt x="699" y="207"/>
                </a:cubicBezTo>
                <a:cubicBezTo>
                  <a:pt x="696" y="215"/>
                  <a:pt x="693" y="223"/>
                  <a:pt x="689" y="231"/>
                </a:cubicBezTo>
                <a:cubicBezTo>
                  <a:pt x="685" y="239"/>
                  <a:pt x="681" y="247"/>
                  <a:pt x="678" y="255"/>
                </a:cubicBezTo>
                <a:cubicBezTo>
                  <a:pt x="676" y="259"/>
                  <a:pt x="676" y="264"/>
                  <a:pt x="677" y="269"/>
                </a:cubicBezTo>
                <a:cubicBezTo>
                  <a:pt x="679" y="274"/>
                  <a:pt x="684" y="276"/>
                  <a:pt x="689" y="276"/>
                </a:cubicBezTo>
                <a:cubicBezTo>
                  <a:pt x="693" y="277"/>
                  <a:pt x="698" y="274"/>
                  <a:pt x="701" y="271"/>
                </a:cubicBezTo>
                <a:cubicBezTo>
                  <a:pt x="705" y="268"/>
                  <a:pt x="707" y="264"/>
                  <a:pt x="709" y="260"/>
                </a:cubicBezTo>
                <a:cubicBezTo>
                  <a:pt x="712" y="251"/>
                  <a:pt x="713" y="242"/>
                  <a:pt x="713" y="234"/>
                </a:cubicBezTo>
                <a:cubicBezTo>
                  <a:pt x="713" y="225"/>
                  <a:pt x="712" y="216"/>
                  <a:pt x="710" y="207"/>
                </a:cubicBezTo>
                <a:cubicBezTo>
                  <a:pt x="708" y="194"/>
                  <a:pt x="708" y="194"/>
                  <a:pt x="708" y="194"/>
                </a:cubicBezTo>
                <a:cubicBezTo>
                  <a:pt x="707" y="188"/>
                  <a:pt x="707" y="188"/>
                  <a:pt x="707" y="188"/>
                </a:cubicBezTo>
                <a:cubicBezTo>
                  <a:pt x="706" y="185"/>
                  <a:pt x="706" y="185"/>
                  <a:pt x="706" y="185"/>
                </a:cubicBezTo>
                <a:cubicBezTo>
                  <a:pt x="706" y="184"/>
                  <a:pt x="706" y="184"/>
                  <a:pt x="706" y="184"/>
                </a:cubicBezTo>
                <a:cubicBezTo>
                  <a:pt x="705" y="172"/>
                  <a:pt x="704" y="160"/>
                  <a:pt x="701" y="149"/>
                </a:cubicBezTo>
                <a:cubicBezTo>
                  <a:pt x="700" y="146"/>
                  <a:pt x="699" y="143"/>
                  <a:pt x="699" y="141"/>
                </a:cubicBezTo>
                <a:cubicBezTo>
                  <a:pt x="704" y="151"/>
                  <a:pt x="710" y="160"/>
                  <a:pt x="717" y="169"/>
                </a:cubicBezTo>
                <a:cubicBezTo>
                  <a:pt x="718" y="170"/>
                  <a:pt x="719" y="170"/>
                  <a:pt x="719" y="171"/>
                </a:cubicBezTo>
                <a:cubicBezTo>
                  <a:pt x="720" y="172"/>
                  <a:pt x="720" y="173"/>
                  <a:pt x="721" y="174"/>
                </a:cubicBezTo>
                <a:cubicBezTo>
                  <a:pt x="723" y="178"/>
                  <a:pt x="723" y="178"/>
                  <a:pt x="723" y="178"/>
                </a:cubicBezTo>
                <a:cubicBezTo>
                  <a:pt x="727" y="187"/>
                  <a:pt x="727" y="187"/>
                  <a:pt x="727" y="187"/>
                </a:cubicBezTo>
                <a:cubicBezTo>
                  <a:pt x="730" y="192"/>
                  <a:pt x="734" y="198"/>
                  <a:pt x="738" y="203"/>
                </a:cubicBezTo>
                <a:cubicBezTo>
                  <a:pt x="747" y="212"/>
                  <a:pt x="761" y="220"/>
                  <a:pt x="775" y="214"/>
                </a:cubicBezTo>
                <a:cubicBezTo>
                  <a:pt x="776" y="212"/>
                  <a:pt x="778" y="211"/>
                  <a:pt x="778" y="209"/>
                </a:cubicBezTo>
                <a:cubicBezTo>
                  <a:pt x="778" y="207"/>
                  <a:pt x="778" y="205"/>
                  <a:pt x="778" y="203"/>
                </a:cubicBezTo>
                <a:cubicBezTo>
                  <a:pt x="776" y="200"/>
                  <a:pt x="773" y="197"/>
                  <a:pt x="771" y="195"/>
                </a:cubicBezTo>
                <a:cubicBezTo>
                  <a:pt x="765" y="192"/>
                  <a:pt x="759" y="190"/>
                  <a:pt x="753" y="187"/>
                </a:cubicBezTo>
                <a:cubicBezTo>
                  <a:pt x="747" y="184"/>
                  <a:pt x="741" y="182"/>
                  <a:pt x="736" y="179"/>
                </a:cubicBezTo>
                <a:cubicBezTo>
                  <a:pt x="730" y="176"/>
                  <a:pt x="726" y="173"/>
                  <a:pt x="720" y="169"/>
                </a:cubicBezTo>
                <a:cubicBezTo>
                  <a:pt x="720" y="169"/>
                  <a:pt x="719" y="168"/>
                  <a:pt x="719" y="168"/>
                </a:cubicBezTo>
                <a:cubicBezTo>
                  <a:pt x="709" y="157"/>
                  <a:pt x="702" y="144"/>
                  <a:pt x="696" y="131"/>
                </a:cubicBezTo>
                <a:cubicBezTo>
                  <a:pt x="691" y="116"/>
                  <a:pt x="684" y="102"/>
                  <a:pt x="675" y="89"/>
                </a:cubicBezTo>
                <a:cubicBezTo>
                  <a:pt x="669" y="79"/>
                  <a:pt x="660" y="69"/>
                  <a:pt x="651" y="61"/>
                </a:cubicBezTo>
                <a:cubicBezTo>
                  <a:pt x="666" y="69"/>
                  <a:pt x="680" y="77"/>
                  <a:pt x="694" y="87"/>
                </a:cubicBezTo>
                <a:cubicBezTo>
                  <a:pt x="732" y="114"/>
                  <a:pt x="767" y="147"/>
                  <a:pt x="796" y="184"/>
                </a:cubicBezTo>
                <a:cubicBezTo>
                  <a:pt x="797" y="185"/>
                  <a:pt x="797" y="186"/>
                  <a:pt x="798" y="187"/>
                </a:cubicBezTo>
                <a:cubicBezTo>
                  <a:pt x="799" y="189"/>
                  <a:pt x="800" y="191"/>
                  <a:pt x="801" y="194"/>
                </a:cubicBezTo>
                <a:cubicBezTo>
                  <a:pt x="808" y="211"/>
                  <a:pt x="810" y="229"/>
                  <a:pt x="808" y="248"/>
                </a:cubicBezTo>
                <a:cubicBezTo>
                  <a:pt x="808" y="249"/>
                  <a:pt x="807" y="250"/>
                  <a:pt x="807" y="251"/>
                </a:cubicBezTo>
                <a:cubicBezTo>
                  <a:pt x="806" y="253"/>
                  <a:pt x="806" y="255"/>
                  <a:pt x="805" y="256"/>
                </a:cubicBezTo>
                <a:cubicBezTo>
                  <a:pt x="803" y="259"/>
                  <a:pt x="801" y="262"/>
                  <a:pt x="799" y="265"/>
                </a:cubicBezTo>
                <a:cubicBezTo>
                  <a:pt x="795" y="270"/>
                  <a:pt x="790" y="275"/>
                  <a:pt x="785" y="280"/>
                </a:cubicBezTo>
                <a:cubicBezTo>
                  <a:pt x="780" y="285"/>
                  <a:pt x="775" y="290"/>
                  <a:pt x="772" y="297"/>
                </a:cubicBezTo>
                <a:cubicBezTo>
                  <a:pt x="771" y="300"/>
                  <a:pt x="769" y="304"/>
                  <a:pt x="770" y="308"/>
                </a:cubicBezTo>
                <a:cubicBezTo>
                  <a:pt x="771" y="312"/>
                  <a:pt x="773" y="315"/>
                  <a:pt x="777" y="316"/>
                </a:cubicBezTo>
                <a:cubicBezTo>
                  <a:pt x="780" y="318"/>
                  <a:pt x="785" y="318"/>
                  <a:pt x="788" y="316"/>
                </a:cubicBezTo>
                <a:cubicBezTo>
                  <a:pt x="791" y="314"/>
                  <a:pt x="793" y="311"/>
                  <a:pt x="795" y="308"/>
                </a:cubicBezTo>
                <a:cubicBezTo>
                  <a:pt x="799" y="302"/>
                  <a:pt x="801" y="295"/>
                  <a:pt x="803" y="288"/>
                </a:cubicBezTo>
                <a:cubicBezTo>
                  <a:pt x="805" y="282"/>
                  <a:pt x="807" y="275"/>
                  <a:pt x="808" y="268"/>
                </a:cubicBezTo>
                <a:cubicBezTo>
                  <a:pt x="809" y="264"/>
                  <a:pt x="809" y="261"/>
                  <a:pt x="809" y="257"/>
                </a:cubicBezTo>
                <a:cubicBezTo>
                  <a:pt x="810" y="252"/>
                  <a:pt x="810" y="252"/>
                  <a:pt x="810" y="252"/>
                </a:cubicBezTo>
                <a:cubicBezTo>
                  <a:pt x="810" y="251"/>
                  <a:pt x="810" y="250"/>
                  <a:pt x="810" y="249"/>
                </a:cubicBezTo>
                <a:cubicBezTo>
                  <a:pt x="810" y="249"/>
                  <a:pt x="810" y="248"/>
                  <a:pt x="810" y="248"/>
                </a:cubicBezTo>
                <a:cubicBezTo>
                  <a:pt x="811" y="239"/>
                  <a:pt x="811" y="229"/>
                  <a:pt x="810" y="220"/>
                </a:cubicBezTo>
                <a:cubicBezTo>
                  <a:pt x="812" y="230"/>
                  <a:pt x="813" y="240"/>
                  <a:pt x="814" y="251"/>
                </a:cubicBezTo>
                <a:cubicBezTo>
                  <a:pt x="814" y="260"/>
                  <a:pt x="814" y="268"/>
                  <a:pt x="813" y="277"/>
                </a:cubicBezTo>
                <a:cubicBezTo>
                  <a:pt x="813" y="277"/>
                  <a:pt x="813" y="278"/>
                  <a:pt x="813" y="278"/>
                </a:cubicBezTo>
                <a:cubicBezTo>
                  <a:pt x="812" y="279"/>
                  <a:pt x="812" y="279"/>
                  <a:pt x="812" y="279"/>
                </a:cubicBezTo>
                <a:cubicBezTo>
                  <a:pt x="811" y="283"/>
                  <a:pt x="811" y="283"/>
                  <a:pt x="811" y="283"/>
                </a:cubicBezTo>
                <a:cubicBezTo>
                  <a:pt x="808" y="290"/>
                  <a:pt x="808" y="290"/>
                  <a:pt x="808" y="290"/>
                </a:cubicBezTo>
                <a:cubicBezTo>
                  <a:pt x="805" y="294"/>
                  <a:pt x="803" y="299"/>
                  <a:pt x="801" y="303"/>
                </a:cubicBezTo>
                <a:cubicBezTo>
                  <a:pt x="800" y="308"/>
                  <a:pt x="798" y="313"/>
                  <a:pt x="796" y="318"/>
                </a:cubicBezTo>
                <a:cubicBezTo>
                  <a:pt x="796" y="320"/>
                  <a:pt x="795" y="323"/>
                  <a:pt x="796" y="326"/>
                </a:cubicBezTo>
                <a:cubicBezTo>
                  <a:pt x="796" y="327"/>
                  <a:pt x="797" y="329"/>
                  <a:pt x="798" y="330"/>
                </a:cubicBezTo>
                <a:cubicBezTo>
                  <a:pt x="800" y="331"/>
                  <a:pt x="801" y="331"/>
                  <a:pt x="803" y="331"/>
                </a:cubicBezTo>
                <a:cubicBezTo>
                  <a:pt x="809" y="331"/>
                  <a:pt x="813" y="326"/>
                  <a:pt x="815" y="321"/>
                </a:cubicBezTo>
                <a:cubicBezTo>
                  <a:pt x="817" y="316"/>
                  <a:pt x="818" y="311"/>
                  <a:pt x="818" y="306"/>
                </a:cubicBezTo>
                <a:cubicBezTo>
                  <a:pt x="818" y="301"/>
                  <a:pt x="818" y="296"/>
                  <a:pt x="818" y="291"/>
                </a:cubicBezTo>
                <a:cubicBezTo>
                  <a:pt x="818" y="289"/>
                  <a:pt x="817" y="286"/>
                  <a:pt x="817" y="284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6" y="278"/>
                  <a:pt x="816" y="278"/>
                  <a:pt x="816" y="278"/>
                </a:cubicBezTo>
                <a:cubicBezTo>
                  <a:pt x="816" y="277"/>
                  <a:pt x="815" y="277"/>
                  <a:pt x="815" y="276"/>
                </a:cubicBezTo>
                <a:cubicBezTo>
                  <a:pt x="816" y="267"/>
                  <a:pt x="816" y="259"/>
                  <a:pt x="815" y="251"/>
                </a:cubicBezTo>
                <a:cubicBezTo>
                  <a:pt x="814" y="238"/>
                  <a:pt x="812" y="225"/>
                  <a:pt x="809" y="212"/>
                </a:cubicBezTo>
                <a:cubicBezTo>
                  <a:pt x="808" y="208"/>
                  <a:pt x="807" y="205"/>
                  <a:pt x="805" y="201"/>
                </a:cubicBezTo>
                <a:cubicBezTo>
                  <a:pt x="805" y="199"/>
                  <a:pt x="804" y="198"/>
                  <a:pt x="804" y="197"/>
                </a:cubicBezTo>
                <a:cubicBezTo>
                  <a:pt x="803" y="195"/>
                  <a:pt x="803" y="194"/>
                  <a:pt x="802" y="193"/>
                </a:cubicBezTo>
                <a:cubicBezTo>
                  <a:pt x="802" y="193"/>
                  <a:pt x="802" y="193"/>
                  <a:pt x="802" y="193"/>
                </a:cubicBezTo>
                <a:cubicBezTo>
                  <a:pt x="816" y="213"/>
                  <a:pt x="829" y="234"/>
                  <a:pt x="840" y="256"/>
                </a:cubicBezTo>
                <a:cubicBezTo>
                  <a:pt x="840" y="257"/>
                  <a:pt x="841" y="259"/>
                  <a:pt x="841" y="260"/>
                </a:cubicBezTo>
                <a:cubicBezTo>
                  <a:pt x="843" y="266"/>
                  <a:pt x="844" y="271"/>
                  <a:pt x="845" y="277"/>
                </a:cubicBezTo>
                <a:cubicBezTo>
                  <a:pt x="847" y="288"/>
                  <a:pt x="847" y="299"/>
                  <a:pt x="848" y="310"/>
                </a:cubicBezTo>
                <a:cubicBezTo>
                  <a:pt x="850" y="327"/>
                  <a:pt x="850" y="327"/>
                  <a:pt x="850" y="327"/>
                </a:cubicBezTo>
                <a:cubicBezTo>
                  <a:pt x="851" y="333"/>
                  <a:pt x="851" y="338"/>
                  <a:pt x="853" y="344"/>
                </a:cubicBezTo>
                <a:cubicBezTo>
                  <a:pt x="854" y="349"/>
                  <a:pt x="855" y="355"/>
                  <a:pt x="859" y="360"/>
                </a:cubicBezTo>
                <a:cubicBezTo>
                  <a:pt x="862" y="365"/>
                  <a:pt x="869" y="368"/>
                  <a:pt x="875" y="367"/>
                </a:cubicBezTo>
                <a:cubicBezTo>
                  <a:pt x="879" y="366"/>
                  <a:pt x="881" y="363"/>
                  <a:pt x="882" y="360"/>
                </a:cubicBezTo>
                <a:cubicBezTo>
                  <a:pt x="884" y="357"/>
                  <a:pt x="884" y="354"/>
                  <a:pt x="884" y="352"/>
                </a:cubicBezTo>
                <a:cubicBezTo>
                  <a:pt x="885" y="346"/>
                  <a:pt x="884" y="340"/>
                  <a:pt x="882" y="334"/>
                </a:cubicBezTo>
                <a:cubicBezTo>
                  <a:pt x="880" y="323"/>
                  <a:pt x="875" y="313"/>
                  <a:pt x="870" y="303"/>
                </a:cubicBezTo>
                <a:cubicBezTo>
                  <a:pt x="866" y="292"/>
                  <a:pt x="860" y="283"/>
                  <a:pt x="854" y="273"/>
                </a:cubicBezTo>
                <a:cubicBezTo>
                  <a:pt x="846" y="258"/>
                  <a:pt x="846" y="258"/>
                  <a:pt x="846" y="258"/>
                </a:cubicBezTo>
                <a:cubicBezTo>
                  <a:pt x="842" y="251"/>
                  <a:pt x="842" y="251"/>
                  <a:pt x="842" y="251"/>
                </a:cubicBezTo>
                <a:cubicBezTo>
                  <a:pt x="839" y="247"/>
                  <a:pt x="839" y="247"/>
                  <a:pt x="839" y="247"/>
                </a:cubicBezTo>
                <a:cubicBezTo>
                  <a:pt x="839" y="247"/>
                  <a:pt x="839" y="247"/>
                  <a:pt x="839" y="247"/>
                </a:cubicBezTo>
                <a:cubicBezTo>
                  <a:pt x="839" y="246"/>
                  <a:pt x="838" y="245"/>
                  <a:pt x="838" y="244"/>
                </a:cubicBezTo>
                <a:cubicBezTo>
                  <a:pt x="838" y="244"/>
                  <a:pt x="838" y="244"/>
                  <a:pt x="838" y="244"/>
                </a:cubicBezTo>
                <a:cubicBezTo>
                  <a:pt x="842" y="249"/>
                  <a:pt x="847" y="254"/>
                  <a:pt x="851" y="259"/>
                </a:cubicBezTo>
                <a:cubicBezTo>
                  <a:pt x="856" y="263"/>
                  <a:pt x="861" y="267"/>
                  <a:pt x="867" y="270"/>
                </a:cubicBezTo>
                <a:cubicBezTo>
                  <a:pt x="870" y="272"/>
                  <a:pt x="874" y="273"/>
                  <a:pt x="877" y="274"/>
                </a:cubicBezTo>
                <a:cubicBezTo>
                  <a:pt x="879" y="274"/>
                  <a:pt x="880" y="275"/>
                  <a:pt x="882" y="275"/>
                </a:cubicBezTo>
                <a:cubicBezTo>
                  <a:pt x="884" y="275"/>
                  <a:pt x="886" y="274"/>
                  <a:pt x="887" y="272"/>
                </a:cubicBezTo>
                <a:cubicBezTo>
                  <a:pt x="890" y="268"/>
                  <a:pt x="888" y="265"/>
                  <a:pt x="887" y="262"/>
                </a:cubicBezTo>
                <a:cubicBezTo>
                  <a:pt x="885" y="259"/>
                  <a:pt x="882" y="256"/>
                  <a:pt x="880" y="254"/>
                </a:cubicBezTo>
                <a:cubicBezTo>
                  <a:pt x="874" y="250"/>
                  <a:pt x="868" y="247"/>
                  <a:pt x="862" y="244"/>
                </a:cubicBezTo>
                <a:cubicBezTo>
                  <a:pt x="844" y="236"/>
                  <a:pt x="844" y="236"/>
                  <a:pt x="844" y="236"/>
                </a:cubicBezTo>
                <a:cubicBezTo>
                  <a:pt x="841" y="234"/>
                  <a:pt x="839" y="233"/>
                  <a:pt x="836" y="232"/>
                </a:cubicBezTo>
                <a:cubicBezTo>
                  <a:pt x="834" y="231"/>
                  <a:pt x="833" y="230"/>
                  <a:pt x="832" y="229"/>
                </a:cubicBezTo>
                <a:cubicBezTo>
                  <a:pt x="831" y="229"/>
                  <a:pt x="830" y="228"/>
                  <a:pt x="829" y="228"/>
                </a:cubicBezTo>
                <a:cubicBezTo>
                  <a:pt x="823" y="218"/>
                  <a:pt x="823" y="218"/>
                  <a:pt x="823" y="218"/>
                </a:cubicBezTo>
                <a:cubicBezTo>
                  <a:pt x="819" y="210"/>
                  <a:pt x="819" y="210"/>
                  <a:pt x="819" y="210"/>
                </a:cubicBezTo>
                <a:cubicBezTo>
                  <a:pt x="813" y="202"/>
                  <a:pt x="813" y="202"/>
                  <a:pt x="813" y="202"/>
                </a:cubicBezTo>
                <a:cubicBezTo>
                  <a:pt x="803" y="187"/>
                  <a:pt x="803" y="187"/>
                  <a:pt x="803" y="187"/>
                </a:cubicBezTo>
                <a:cubicBezTo>
                  <a:pt x="792" y="171"/>
                  <a:pt x="780" y="157"/>
                  <a:pt x="767" y="143"/>
                </a:cubicBezTo>
                <a:cubicBezTo>
                  <a:pt x="773" y="146"/>
                  <a:pt x="779" y="149"/>
                  <a:pt x="785" y="152"/>
                </a:cubicBezTo>
                <a:cubicBezTo>
                  <a:pt x="787" y="153"/>
                  <a:pt x="789" y="154"/>
                  <a:pt x="791" y="154"/>
                </a:cubicBezTo>
                <a:cubicBezTo>
                  <a:pt x="799" y="158"/>
                  <a:pt x="807" y="162"/>
                  <a:pt x="815" y="167"/>
                </a:cubicBezTo>
                <a:cubicBezTo>
                  <a:pt x="817" y="169"/>
                  <a:pt x="819" y="171"/>
                  <a:pt x="820" y="173"/>
                </a:cubicBezTo>
                <a:cubicBezTo>
                  <a:pt x="822" y="176"/>
                  <a:pt x="824" y="179"/>
                  <a:pt x="826" y="183"/>
                </a:cubicBezTo>
                <a:cubicBezTo>
                  <a:pt x="829" y="189"/>
                  <a:pt x="832" y="196"/>
                  <a:pt x="836" y="202"/>
                </a:cubicBezTo>
                <a:cubicBezTo>
                  <a:pt x="840" y="209"/>
                  <a:pt x="844" y="215"/>
                  <a:pt x="850" y="220"/>
                </a:cubicBezTo>
                <a:cubicBezTo>
                  <a:pt x="851" y="221"/>
                  <a:pt x="853" y="222"/>
                  <a:pt x="855" y="223"/>
                </a:cubicBezTo>
                <a:cubicBezTo>
                  <a:pt x="860" y="225"/>
                  <a:pt x="860" y="225"/>
                  <a:pt x="860" y="225"/>
                </a:cubicBezTo>
                <a:cubicBezTo>
                  <a:pt x="864" y="226"/>
                  <a:pt x="869" y="226"/>
                  <a:pt x="872" y="222"/>
                </a:cubicBezTo>
                <a:cubicBezTo>
                  <a:pt x="877" y="215"/>
                  <a:pt x="874" y="206"/>
                  <a:pt x="869" y="200"/>
                </a:cubicBezTo>
                <a:cubicBezTo>
                  <a:pt x="865" y="194"/>
                  <a:pt x="859" y="189"/>
                  <a:pt x="853" y="185"/>
                </a:cubicBezTo>
                <a:cubicBezTo>
                  <a:pt x="847" y="181"/>
                  <a:pt x="840" y="177"/>
                  <a:pt x="833" y="174"/>
                </a:cubicBezTo>
                <a:cubicBezTo>
                  <a:pt x="824" y="169"/>
                  <a:pt x="824" y="169"/>
                  <a:pt x="824" y="169"/>
                </a:cubicBezTo>
                <a:cubicBezTo>
                  <a:pt x="819" y="167"/>
                  <a:pt x="819" y="167"/>
                  <a:pt x="819" y="167"/>
                </a:cubicBezTo>
                <a:cubicBezTo>
                  <a:pt x="816" y="165"/>
                  <a:pt x="816" y="165"/>
                  <a:pt x="816" y="165"/>
                </a:cubicBezTo>
                <a:cubicBezTo>
                  <a:pt x="815" y="165"/>
                  <a:pt x="814" y="165"/>
                  <a:pt x="813" y="164"/>
                </a:cubicBezTo>
                <a:cubicBezTo>
                  <a:pt x="810" y="163"/>
                  <a:pt x="807" y="161"/>
                  <a:pt x="803" y="159"/>
                </a:cubicBezTo>
                <a:cubicBezTo>
                  <a:pt x="808" y="161"/>
                  <a:pt x="813" y="162"/>
                  <a:pt x="818" y="163"/>
                </a:cubicBezTo>
                <a:cubicBezTo>
                  <a:pt x="820" y="164"/>
                  <a:pt x="822" y="164"/>
                  <a:pt x="824" y="165"/>
                </a:cubicBezTo>
                <a:cubicBezTo>
                  <a:pt x="824" y="165"/>
                  <a:pt x="824" y="165"/>
                  <a:pt x="824" y="165"/>
                </a:cubicBezTo>
                <a:cubicBezTo>
                  <a:pt x="827" y="166"/>
                  <a:pt x="827" y="166"/>
                  <a:pt x="827" y="166"/>
                </a:cubicBezTo>
                <a:cubicBezTo>
                  <a:pt x="832" y="168"/>
                  <a:pt x="832" y="168"/>
                  <a:pt x="832" y="168"/>
                </a:cubicBezTo>
                <a:cubicBezTo>
                  <a:pt x="841" y="171"/>
                  <a:pt x="841" y="171"/>
                  <a:pt x="841" y="171"/>
                </a:cubicBezTo>
                <a:cubicBezTo>
                  <a:pt x="848" y="174"/>
                  <a:pt x="855" y="176"/>
                  <a:pt x="862" y="177"/>
                </a:cubicBezTo>
                <a:cubicBezTo>
                  <a:pt x="869" y="179"/>
                  <a:pt x="876" y="180"/>
                  <a:pt x="883" y="179"/>
                </a:cubicBezTo>
                <a:cubicBezTo>
                  <a:pt x="886" y="179"/>
                  <a:pt x="890" y="178"/>
                  <a:pt x="893" y="176"/>
                </a:cubicBezTo>
                <a:cubicBezTo>
                  <a:pt x="897" y="175"/>
                  <a:pt x="899" y="171"/>
                  <a:pt x="900" y="167"/>
                </a:cubicBezTo>
                <a:cubicBezTo>
                  <a:pt x="900" y="159"/>
                  <a:pt x="891" y="153"/>
                  <a:pt x="884" y="155"/>
                </a:cubicBezTo>
                <a:cubicBezTo>
                  <a:pt x="877" y="155"/>
                  <a:pt x="870" y="157"/>
                  <a:pt x="863" y="158"/>
                </a:cubicBezTo>
                <a:cubicBezTo>
                  <a:pt x="857" y="159"/>
                  <a:pt x="850" y="160"/>
                  <a:pt x="843" y="161"/>
                </a:cubicBezTo>
                <a:cubicBezTo>
                  <a:pt x="839" y="162"/>
                  <a:pt x="836" y="162"/>
                  <a:pt x="832" y="162"/>
                </a:cubicBezTo>
                <a:cubicBezTo>
                  <a:pt x="831" y="163"/>
                  <a:pt x="829" y="163"/>
                  <a:pt x="827" y="163"/>
                </a:cubicBezTo>
                <a:cubicBezTo>
                  <a:pt x="824" y="163"/>
                  <a:pt x="824" y="163"/>
                  <a:pt x="824" y="163"/>
                </a:cubicBezTo>
                <a:cubicBezTo>
                  <a:pt x="824" y="163"/>
                  <a:pt x="823" y="163"/>
                  <a:pt x="823" y="163"/>
                </a:cubicBezTo>
                <a:cubicBezTo>
                  <a:pt x="821" y="162"/>
                  <a:pt x="820" y="162"/>
                  <a:pt x="819" y="162"/>
                </a:cubicBezTo>
                <a:cubicBezTo>
                  <a:pt x="807" y="159"/>
                  <a:pt x="796" y="155"/>
                  <a:pt x="785" y="151"/>
                </a:cubicBezTo>
                <a:cubicBezTo>
                  <a:pt x="778" y="147"/>
                  <a:pt x="770" y="144"/>
                  <a:pt x="763" y="139"/>
                </a:cubicBezTo>
                <a:cubicBezTo>
                  <a:pt x="743" y="118"/>
                  <a:pt x="721" y="99"/>
                  <a:pt x="697" y="82"/>
                </a:cubicBezTo>
                <a:cubicBezTo>
                  <a:pt x="696" y="81"/>
                  <a:pt x="696" y="81"/>
                  <a:pt x="695" y="80"/>
                </a:cubicBezTo>
                <a:cubicBezTo>
                  <a:pt x="703" y="84"/>
                  <a:pt x="711" y="86"/>
                  <a:pt x="719" y="89"/>
                </a:cubicBezTo>
                <a:cubicBezTo>
                  <a:pt x="722" y="90"/>
                  <a:pt x="724" y="91"/>
                  <a:pt x="726" y="93"/>
                </a:cubicBezTo>
                <a:cubicBezTo>
                  <a:pt x="731" y="95"/>
                  <a:pt x="735" y="97"/>
                  <a:pt x="739" y="99"/>
                </a:cubicBezTo>
                <a:cubicBezTo>
                  <a:pt x="748" y="103"/>
                  <a:pt x="757" y="107"/>
                  <a:pt x="766" y="109"/>
                </a:cubicBezTo>
                <a:cubicBezTo>
                  <a:pt x="776" y="111"/>
                  <a:pt x="786" y="111"/>
                  <a:pt x="795" y="110"/>
                </a:cubicBezTo>
                <a:cubicBezTo>
                  <a:pt x="800" y="110"/>
                  <a:pt x="805" y="109"/>
                  <a:pt x="810" y="107"/>
                </a:cubicBezTo>
                <a:cubicBezTo>
                  <a:pt x="814" y="105"/>
                  <a:pt x="819" y="102"/>
                  <a:pt x="820" y="96"/>
                </a:cubicBezTo>
                <a:cubicBezTo>
                  <a:pt x="820" y="91"/>
                  <a:pt x="817" y="85"/>
                  <a:pt x="813" y="83"/>
                </a:cubicBezTo>
                <a:cubicBezTo>
                  <a:pt x="809" y="80"/>
                  <a:pt x="804" y="79"/>
                  <a:pt x="799" y="78"/>
                </a:cubicBezTo>
                <a:cubicBezTo>
                  <a:pt x="789" y="78"/>
                  <a:pt x="780" y="79"/>
                  <a:pt x="770" y="81"/>
                </a:cubicBezTo>
                <a:cubicBezTo>
                  <a:pt x="761" y="83"/>
                  <a:pt x="752" y="85"/>
                  <a:pt x="742" y="86"/>
                </a:cubicBezTo>
                <a:cubicBezTo>
                  <a:pt x="738" y="87"/>
                  <a:pt x="733" y="87"/>
                  <a:pt x="728" y="87"/>
                </a:cubicBezTo>
                <a:cubicBezTo>
                  <a:pt x="726" y="87"/>
                  <a:pt x="724" y="87"/>
                  <a:pt x="721" y="86"/>
                </a:cubicBezTo>
                <a:cubicBezTo>
                  <a:pt x="720" y="86"/>
                  <a:pt x="717" y="86"/>
                  <a:pt x="715" y="86"/>
                </a:cubicBezTo>
                <a:cubicBezTo>
                  <a:pt x="706" y="83"/>
                  <a:pt x="697" y="79"/>
                  <a:pt x="687" y="75"/>
                </a:cubicBezTo>
                <a:cubicBezTo>
                  <a:pt x="665" y="61"/>
                  <a:pt x="642" y="48"/>
                  <a:pt x="618" y="38"/>
                </a:cubicBezTo>
                <a:cubicBezTo>
                  <a:pt x="623" y="39"/>
                  <a:pt x="627" y="40"/>
                  <a:pt x="632" y="40"/>
                </a:cubicBezTo>
                <a:cubicBezTo>
                  <a:pt x="645" y="42"/>
                  <a:pt x="659" y="43"/>
                  <a:pt x="672" y="43"/>
                </a:cubicBezTo>
                <a:cubicBezTo>
                  <a:pt x="675" y="43"/>
                  <a:pt x="679" y="43"/>
                  <a:pt x="682" y="43"/>
                </a:cubicBezTo>
                <a:cubicBezTo>
                  <a:pt x="683" y="43"/>
                  <a:pt x="684" y="43"/>
                  <a:pt x="684" y="43"/>
                </a:cubicBezTo>
                <a:cubicBezTo>
                  <a:pt x="686" y="44"/>
                  <a:pt x="686" y="44"/>
                  <a:pt x="687" y="44"/>
                </a:cubicBezTo>
                <a:cubicBezTo>
                  <a:pt x="693" y="45"/>
                  <a:pt x="693" y="45"/>
                  <a:pt x="693" y="45"/>
                </a:cubicBezTo>
                <a:cubicBezTo>
                  <a:pt x="703" y="46"/>
                  <a:pt x="703" y="46"/>
                  <a:pt x="703" y="46"/>
                </a:cubicBezTo>
                <a:cubicBezTo>
                  <a:pt x="710" y="46"/>
                  <a:pt x="717" y="47"/>
                  <a:pt x="724" y="47"/>
                </a:cubicBezTo>
                <a:cubicBezTo>
                  <a:pt x="731" y="47"/>
                  <a:pt x="739" y="47"/>
                  <a:pt x="746" y="46"/>
                </a:cubicBezTo>
                <a:cubicBezTo>
                  <a:pt x="749" y="45"/>
                  <a:pt x="753" y="44"/>
                  <a:pt x="756" y="41"/>
                </a:cubicBezTo>
                <a:cubicBezTo>
                  <a:pt x="759" y="38"/>
                  <a:pt x="760" y="34"/>
                  <a:pt x="759" y="30"/>
                </a:cubicBezTo>
                <a:cubicBezTo>
                  <a:pt x="757" y="22"/>
                  <a:pt x="748" y="18"/>
                  <a:pt x="741" y="19"/>
                </a:cubicBezTo>
                <a:cubicBezTo>
                  <a:pt x="733" y="19"/>
                  <a:pt x="727" y="23"/>
                  <a:pt x="721" y="26"/>
                </a:cubicBezTo>
                <a:cubicBezTo>
                  <a:pt x="715" y="30"/>
                  <a:pt x="709" y="34"/>
                  <a:pt x="702" y="37"/>
                </a:cubicBezTo>
                <a:cubicBezTo>
                  <a:pt x="699" y="38"/>
                  <a:pt x="696" y="39"/>
                  <a:pt x="692" y="40"/>
                </a:cubicBezTo>
                <a:cubicBezTo>
                  <a:pt x="691" y="40"/>
                  <a:pt x="690" y="40"/>
                  <a:pt x="688" y="41"/>
                </a:cubicBezTo>
                <a:cubicBezTo>
                  <a:pt x="683" y="41"/>
                  <a:pt x="677" y="41"/>
                  <a:pt x="672" y="41"/>
                </a:cubicBezTo>
                <a:cubicBezTo>
                  <a:pt x="667" y="41"/>
                  <a:pt x="663" y="41"/>
                  <a:pt x="658" y="41"/>
                </a:cubicBezTo>
                <a:cubicBezTo>
                  <a:pt x="668" y="40"/>
                  <a:pt x="677" y="37"/>
                  <a:pt x="686" y="33"/>
                </a:cubicBezTo>
                <a:cubicBezTo>
                  <a:pt x="689" y="32"/>
                  <a:pt x="691" y="31"/>
                  <a:pt x="694" y="30"/>
                </a:cubicBezTo>
                <a:cubicBezTo>
                  <a:pt x="700" y="28"/>
                  <a:pt x="705" y="25"/>
                  <a:pt x="710" y="23"/>
                </a:cubicBezTo>
                <a:cubicBezTo>
                  <a:pt x="715" y="21"/>
                  <a:pt x="719" y="19"/>
                  <a:pt x="723" y="16"/>
                </a:cubicBezTo>
                <a:cubicBezTo>
                  <a:pt x="725" y="14"/>
                  <a:pt x="726" y="12"/>
                  <a:pt x="728" y="10"/>
                </a:cubicBezTo>
                <a:cubicBezTo>
                  <a:pt x="729" y="8"/>
                  <a:pt x="729" y="5"/>
                  <a:pt x="727" y="3"/>
                </a:cubicBezTo>
                <a:cubicBezTo>
                  <a:pt x="726" y="0"/>
                  <a:pt x="723" y="0"/>
                  <a:pt x="720" y="0"/>
                </a:cubicBezTo>
                <a:cubicBezTo>
                  <a:pt x="718" y="0"/>
                  <a:pt x="715" y="1"/>
                  <a:pt x="713" y="2"/>
                </a:cubicBezTo>
                <a:cubicBezTo>
                  <a:pt x="709" y="4"/>
                  <a:pt x="705" y="8"/>
                  <a:pt x="702" y="11"/>
                </a:cubicBezTo>
                <a:cubicBezTo>
                  <a:pt x="699" y="15"/>
                  <a:pt x="696" y="18"/>
                  <a:pt x="693" y="22"/>
                </a:cubicBezTo>
                <a:cubicBezTo>
                  <a:pt x="688" y="28"/>
                  <a:pt x="688" y="28"/>
                  <a:pt x="688" y="28"/>
                </a:cubicBezTo>
                <a:cubicBezTo>
                  <a:pt x="686" y="30"/>
                  <a:pt x="686" y="30"/>
                  <a:pt x="686" y="30"/>
                </a:cubicBezTo>
                <a:cubicBezTo>
                  <a:pt x="686" y="31"/>
                  <a:pt x="685" y="31"/>
                  <a:pt x="684" y="32"/>
                </a:cubicBezTo>
                <a:cubicBezTo>
                  <a:pt x="673" y="37"/>
                  <a:pt x="660" y="40"/>
                  <a:pt x="647" y="40"/>
                </a:cubicBezTo>
                <a:cubicBezTo>
                  <a:pt x="642" y="40"/>
                  <a:pt x="637" y="39"/>
                  <a:pt x="632" y="39"/>
                </a:cubicBezTo>
                <a:cubicBezTo>
                  <a:pt x="625" y="38"/>
                  <a:pt x="618" y="36"/>
                  <a:pt x="610" y="35"/>
                </a:cubicBezTo>
                <a:cubicBezTo>
                  <a:pt x="594" y="29"/>
                  <a:pt x="578" y="23"/>
                  <a:pt x="562" y="18"/>
                </a:cubicBezTo>
                <a:cubicBezTo>
                  <a:pt x="550" y="14"/>
                  <a:pt x="537" y="13"/>
                  <a:pt x="525" y="10"/>
                </a:cubicBezTo>
                <a:cubicBezTo>
                  <a:pt x="519" y="8"/>
                  <a:pt x="513" y="8"/>
                  <a:pt x="507" y="7"/>
                </a:cubicBezTo>
                <a:cubicBezTo>
                  <a:pt x="488" y="5"/>
                  <a:pt x="488" y="5"/>
                  <a:pt x="488" y="5"/>
                </a:cubicBezTo>
                <a:cubicBezTo>
                  <a:pt x="482" y="4"/>
                  <a:pt x="476" y="3"/>
                  <a:pt x="469" y="3"/>
                </a:cubicBezTo>
                <a:cubicBezTo>
                  <a:pt x="451" y="2"/>
                  <a:pt x="451" y="2"/>
                  <a:pt x="451" y="2"/>
                </a:cubicBezTo>
                <a:cubicBezTo>
                  <a:pt x="432" y="2"/>
                  <a:pt x="432" y="2"/>
                  <a:pt x="432" y="2"/>
                </a:cubicBezTo>
                <a:cubicBezTo>
                  <a:pt x="426" y="2"/>
                  <a:pt x="420" y="3"/>
                  <a:pt x="413" y="3"/>
                </a:cubicBezTo>
                <a:cubicBezTo>
                  <a:pt x="395" y="5"/>
                  <a:pt x="395" y="5"/>
                  <a:pt x="395" y="5"/>
                </a:cubicBezTo>
                <a:cubicBezTo>
                  <a:pt x="388" y="5"/>
                  <a:pt x="382" y="6"/>
                  <a:pt x="376" y="7"/>
                </a:cubicBezTo>
                <a:cubicBezTo>
                  <a:pt x="364" y="9"/>
                  <a:pt x="351" y="11"/>
                  <a:pt x="339" y="14"/>
                </a:cubicBezTo>
                <a:cubicBezTo>
                  <a:pt x="303" y="24"/>
                  <a:pt x="303" y="24"/>
                  <a:pt x="303" y="24"/>
                </a:cubicBezTo>
                <a:cubicBezTo>
                  <a:pt x="291" y="28"/>
                  <a:pt x="280" y="33"/>
                  <a:pt x="268" y="37"/>
                </a:cubicBezTo>
                <a:cubicBezTo>
                  <a:pt x="222" y="57"/>
                  <a:pt x="180" y="84"/>
                  <a:pt x="142" y="117"/>
                </a:cubicBezTo>
                <a:cubicBezTo>
                  <a:pt x="134" y="126"/>
                  <a:pt x="124" y="134"/>
                  <a:pt x="116" y="143"/>
                </a:cubicBezTo>
                <a:cubicBezTo>
                  <a:pt x="91" y="171"/>
                  <a:pt x="91" y="171"/>
                  <a:pt x="91" y="171"/>
                </a:cubicBezTo>
                <a:cubicBezTo>
                  <a:pt x="84" y="181"/>
                  <a:pt x="77" y="191"/>
                  <a:pt x="69" y="202"/>
                </a:cubicBezTo>
                <a:cubicBezTo>
                  <a:pt x="65" y="206"/>
                  <a:pt x="62" y="212"/>
                  <a:pt x="59" y="217"/>
                </a:cubicBezTo>
                <a:cubicBezTo>
                  <a:pt x="50" y="233"/>
                  <a:pt x="50" y="233"/>
                  <a:pt x="50" y="233"/>
                </a:cubicBezTo>
                <a:cubicBezTo>
                  <a:pt x="26" y="277"/>
                  <a:pt x="9" y="325"/>
                  <a:pt x="0" y="374"/>
                </a:cubicBezTo>
                <a:cubicBezTo>
                  <a:pt x="1" y="374"/>
                  <a:pt x="1" y="374"/>
                  <a:pt x="1" y="374"/>
                </a:cubicBezTo>
                <a:cubicBezTo>
                  <a:pt x="10" y="325"/>
                  <a:pt x="27" y="278"/>
                  <a:pt x="52" y="2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IN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Box 107">
            <a:extLst>
              <a:ext uri="{FF2B5EF4-FFF2-40B4-BE49-F238E27FC236}">
                <a16:creationId xmlns:a16="http://schemas.microsoft.com/office/drawing/2014/main" id="{60F3A9B0-BBB2-4B70-A404-B2CCF3262FB6}"/>
              </a:ext>
            </a:extLst>
          </p:cNvPr>
          <p:cNvSpPr txBox="1"/>
          <p:nvPr/>
        </p:nvSpPr>
        <p:spPr>
          <a:xfrm>
            <a:off x="2565616" y="3203864"/>
            <a:ext cx="6467310" cy="971786"/>
          </a:xfrm>
          <a:prstGeom prst="rect">
            <a:avLst/>
          </a:prstGeom>
          <a:solidFill>
            <a:srgbClr val="0070C0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6400" dirty="0">
                <a:solidFill>
                  <a:prstClr val="white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9" name="Rectangle 8"/>
          <p:cNvSpPr/>
          <p:nvPr/>
        </p:nvSpPr>
        <p:spPr>
          <a:xfrm>
            <a:off x="-33144" y="6709977"/>
            <a:ext cx="12224351" cy="18293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N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69711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8_Office Theme">
  <a:themeElements>
    <a:clrScheme name="TSU January">
      <a:dk1>
        <a:sysClr val="windowText" lastClr="000000"/>
      </a:dk1>
      <a:lt1>
        <a:sysClr val="window" lastClr="FFFFFF"/>
      </a:lt1>
      <a:dk2>
        <a:srgbClr val="44546A"/>
      </a:dk2>
      <a:lt2>
        <a:srgbClr val="FFFFFF"/>
      </a:lt2>
      <a:accent1>
        <a:srgbClr val="296C71"/>
      </a:accent1>
      <a:accent2>
        <a:srgbClr val="7FB69A"/>
      </a:accent2>
      <a:accent3>
        <a:srgbClr val="F0EE9A"/>
      </a:accent3>
      <a:accent4>
        <a:srgbClr val="EB9D9D"/>
      </a:accent4>
      <a:accent5>
        <a:srgbClr val="B97856"/>
      </a:accent5>
      <a:accent6>
        <a:srgbClr val="7F7F7F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C8B0D03-7806-4610-B519-3F822C8E6621}" vid="{A362AE41-28FF-401B-B8D3-D4AD5126EBF4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TSU January">
      <a:dk1>
        <a:sysClr val="windowText" lastClr="000000"/>
      </a:dk1>
      <a:lt1>
        <a:sysClr val="window" lastClr="FFFFFF"/>
      </a:lt1>
      <a:dk2>
        <a:srgbClr val="44546A"/>
      </a:dk2>
      <a:lt2>
        <a:srgbClr val="FFFFFF"/>
      </a:lt2>
      <a:accent1>
        <a:srgbClr val="296C71"/>
      </a:accent1>
      <a:accent2>
        <a:srgbClr val="7FB69A"/>
      </a:accent2>
      <a:accent3>
        <a:srgbClr val="F0EE9A"/>
      </a:accent3>
      <a:accent4>
        <a:srgbClr val="EB9D9D"/>
      </a:accent4>
      <a:accent5>
        <a:srgbClr val="B97856"/>
      </a:accent5>
      <a:accent6>
        <a:srgbClr val="7F7F7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C8B0D03-7806-4610-B519-3F822C8E6621}" vid="{A362AE41-28FF-401B-B8D3-D4AD5126EBF4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1723</TotalTime>
  <Words>2566</Words>
  <Application>Microsoft Office PowerPoint</Application>
  <PresentationFormat>Widescreen</PresentationFormat>
  <Paragraphs>1390</Paragraphs>
  <Slides>27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Aharoni</vt:lpstr>
      <vt:lpstr>Arial</vt:lpstr>
      <vt:lpstr>Arial Narrow</vt:lpstr>
      <vt:lpstr>Calibri</vt:lpstr>
      <vt:lpstr>Calibri Light</vt:lpstr>
      <vt:lpstr>Helvetica</vt:lpstr>
      <vt:lpstr>Lucida Sans</vt:lpstr>
      <vt:lpstr>Office Theme</vt:lpstr>
      <vt:lpstr>8_Office Theme</vt:lpstr>
      <vt:lpstr>1_Office Theme</vt:lpstr>
      <vt:lpstr>2_Office Theme</vt:lpstr>
      <vt:lpstr>3_Office Theme</vt:lpstr>
      <vt:lpstr>4_Office Theme</vt:lpstr>
      <vt:lpstr>think-cell Slide</vt:lpstr>
      <vt:lpstr>PowerPoint Presentation</vt:lpstr>
      <vt:lpstr>PowerPoint Presentation</vt:lpstr>
      <vt:lpstr>HMIS Update</vt:lpstr>
      <vt:lpstr>Coverage of Key Antigens |Rampur|HMIS 2023-24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FIC and antigen wise coverage (Apr’23 to Feb’24)</vt:lpstr>
      <vt:lpstr>RI Monitoring Indicators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Status of MR1 and MR2 Coverage</vt:lpstr>
      <vt:lpstr>PowerPoint Presentation</vt:lpstr>
      <vt:lpstr>Current Challenges and Priorities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SINGH, Vivek</dc:creator>
  <cp:lastModifiedBy>MALIK, Parul</cp:lastModifiedBy>
  <cp:revision>741</cp:revision>
  <cp:lastPrinted>2023-02-17T11:24:31Z</cp:lastPrinted>
  <dcterms:created xsi:type="dcterms:W3CDTF">2022-09-12T07:11:50Z</dcterms:created>
  <dcterms:modified xsi:type="dcterms:W3CDTF">2024-04-25T05:31:52Z</dcterms:modified>
</cp:coreProperties>
</file>