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2.jpg" ContentType="image/jpeg"/>
  <Override PartName="/ppt/media/image4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4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09" r:id="rId22"/>
    <p:sldId id="310" r:id="rId23"/>
    <p:sldId id="311" r:id="rId24"/>
    <p:sldId id="315" r:id="rId25"/>
    <p:sldId id="316" r:id="rId26"/>
    <p:sldId id="313" r:id="rId27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87067" y="4953000"/>
            <a:ext cx="7457440" cy="487680"/>
          </a:xfrm>
          <a:custGeom>
            <a:avLst/>
            <a:gdLst/>
            <a:ahLst/>
            <a:cxnLst/>
            <a:rect l="l" t="t" r="r" b="b"/>
            <a:pathLst>
              <a:path w="7457440" h="487679">
                <a:moveTo>
                  <a:pt x="7456932" y="0"/>
                </a:moveTo>
                <a:lnTo>
                  <a:pt x="0" y="289687"/>
                </a:lnTo>
                <a:lnTo>
                  <a:pt x="7456932" y="487680"/>
                </a:lnTo>
                <a:lnTo>
                  <a:pt x="7456932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0959" y="5237988"/>
            <a:ext cx="9033510" cy="788035"/>
          </a:xfrm>
          <a:custGeom>
            <a:avLst/>
            <a:gdLst/>
            <a:ahLst/>
            <a:cxnLst/>
            <a:rect l="l" t="t" r="r" b="b"/>
            <a:pathLst>
              <a:path w="9033510" h="788035">
                <a:moveTo>
                  <a:pt x="9033040" y="0"/>
                </a:moveTo>
                <a:lnTo>
                  <a:pt x="0" y="0"/>
                </a:lnTo>
                <a:lnTo>
                  <a:pt x="9033040" y="787908"/>
                </a:lnTo>
                <a:lnTo>
                  <a:pt x="90330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98718"/>
            <a:ext cx="9144000" cy="185928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991318"/>
            <a:ext cx="9144000" cy="80223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2708" y="818388"/>
            <a:ext cx="7275576" cy="10972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34383" y="2231262"/>
            <a:ext cx="402717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9097" y="5944780"/>
            <a:ext cx="4898390" cy="913765"/>
          </a:xfrm>
          <a:custGeom>
            <a:avLst/>
            <a:gdLst/>
            <a:ahLst/>
            <a:cxnLst/>
            <a:rect l="l" t="t" r="r" b="b"/>
            <a:pathLst>
              <a:path w="4898390" h="913765">
                <a:moveTo>
                  <a:pt x="85724" y="21360"/>
                </a:moveTo>
                <a:lnTo>
                  <a:pt x="3637423" y="913215"/>
                </a:lnTo>
                <a:lnTo>
                  <a:pt x="4898230" y="913215"/>
                </a:lnTo>
                <a:lnTo>
                  <a:pt x="85724" y="21360"/>
                </a:lnTo>
                <a:close/>
              </a:path>
              <a:path w="4898390" h="913765">
                <a:moveTo>
                  <a:pt x="660" y="0"/>
                </a:moveTo>
                <a:lnTo>
                  <a:pt x="0" y="5473"/>
                </a:lnTo>
                <a:lnTo>
                  <a:pt x="85724" y="21360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5990" y="5939091"/>
            <a:ext cx="3652520" cy="919480"/>
          </a:xfrm>
          <a:custGeom>
            <a:avLst/>
            <a:gdLst/>
            <a:ahLst/>
            <a:cxnLst/>
            <a:rect l="l" t="t" r="r" b="b"/>
            <a:pathLst>
              <a:path w="3652520" h="919479">
                <a:moveTo>
                  <a:pt x="0" y="0"/>
                </a:moveTo>
                <a:lnTo>
                  <a:pt x="7924" y="6350"/>
                </a:lnTo>
                <a:lnTo>
                  <a:pt x="2868840" y="918906"/>
                </a:lnTo>
                <a:lnTo>
                  <a:pt x="3651917" y="9189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89674"/>
            <a:ext cx="3398520" cy="10683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84670"/>
            <a:ext cx="3370852" cy="107332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1203" y="711708"/>
            <a:ext cx="2765277" cy="31654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038600" cy="31242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819398"/>
            <a:ext cx="5867400" cy="40385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67400" y="2895599"/>
            <a:ext cx="3276599" cy="396239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54752" y="2063495"/>
            <a:ext cx="1665731" cy="78943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51091" y="2063495"/>
            <a:ext cx="2513075" cy="7894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99097" y="5944780"/>
            <a:ext cx="4898390" cy="913765"/>
          </a:xfrm>
          <a:custGeom>
            <a:avLst/>
            <a:gdLst/>
            <a:ahLst/>
            <a:cxnLst/>
            <a:rect l="l" t="t" r="r" b="b"/>
            <a:pathLst>
              <a:path w="4898390" h="913765">
                <a:moveTo>
                  <a:pt x="85724" y="21360"/>
                </a:moveTo>
                <a:lnTo>
                  <a:pt x="3637423" y="913215"/>
                </a:lnTo>
                <a:lnTo>
                  <a:pt x="4898230" y="913215"/>
                </a:lnTo>
                <a:lnTo>
                  <a:pt x="85724" y="21360"/>
                </a:lnTo>
                <a:close/>
              </a:path>
              <a:path w="4898390" h="913765">
                <a:moveTo>
                  <a:pt x="660" y="0"/>
                </a:moveTo>
                <a:lnTo>
                  <a:pt x="0" y="5473"/>
                </a:lnTo>
                <a:lnTo>
                  <a:pt x="85724" y="21360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5990" y="5939091"/>
            <a:ext cx="3652520" cy="919480"/>
          </a:xfrm>
          <a:custGeom>
            <a:avLst/>
            <a:gdLst/>
            <a:ahLst/>
            <a:cxnLst/>
            <a:rect l="l" t="t" r="r" b="b"/>
            <a:pathLst>
              <a:path w="3652520" h="919479">
                <a:moveTo>
                  <a:pt x="0" y="0"/>
                </a:moveTo>
                <a:lnTo>
                  <a:pt x="7924" y="6350"/>
                </a:lnTo>
                <a:lnTo>
                  <a:pt x="2868840" y="918906"/>
                </a:lnTo>
                <a:lnTo>
                  <a:pt x="3651917" y="9189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789674"/>
            <a:ext cx="3398520" cy="10683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784670"/>
            <a:ext cx="3370852" cy="107332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36794" y="1685036"/>
            <a:ext cx="1702434" cy="81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6423" y="6571903"/>
            <a:ext cx="24765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2031325"/>
          </a:xfrm>
        </p:spPr>
        <p:txBody>
          <a:bodyPr/>
          <a:lstStyle/>
          <a:p>
            <a:r>
              <a:rPr lang="en-GB" sz="6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WATER SURVEILLANCE</a:t>
            </a:r>
          </a:p>
          <a:p>
            <a:endParaRPr lang="en-GB" sz="66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3477491"/>
            <a:ext cx="434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PRESENTED BY</a:t>
            </a:r>
            <a:r>
              <a:rPr lang="en-GB" b="1" u="sng" dirty="0" smtClean="0"/>
              <a:t>:</a:t>
            </a:r>
            <a:r>
              <a:rPr lang="en-GB" dirty="0"/>
              <a:t> </a:t>
            </a:r>
            <a:r>
              <a:rPr lang="en-GB" dirty="0" err="1" smtClean="0"/>
              <a:t>Dr.</a:t>
            </a:r>
            <a:r>
              <a:rPr lang="en-GB" dirty="0" smtClean="0"/>
              <a:t> Deepak Sharma</a:t>
            </a:r>
          </a:p>
          <a:p>
            <a:r>
              <a:rPr lang="en-GB" dirty="0"/>
              <a:t> </a:t>
            </a:r>
            <a:r>
              <a:rPr lang="en-GB" dirty="0" smtClean="0"/>
              <a:t>                                    Junior Resident 2</a:t>
            </a:r>
          </a:p>
          <a:p>
            <a:endParaRPr lang="en-GB" dirty="0"/>
          </a:p>
          <a:p>
            <a:r>
              <a:rPr lang="en-GB" dirty="0" smtClean="0"/>
              <a:t>   </a:t>
            </a:r>
            <a:r>
              <a:rPr lang="en-GB" sz="2000" b="1" u="sng" dirty="0" smtClean="0"/>
              <a:t>MODERATOR:</a:t>
            </a:r>
            <a:r>
              <a:rPr lang="en-GB" dirty="0"/>
              <a:t> </a:t>
            </a:r>
            <a:r>
              <a:rPr lang="en-GB" dirty="0" err="1" smtClean="0"/>
              <a:t>Dr.</a:t>
            </a:r>
            <a:r>
              <a:rPr lang="en-GB" dirty="0" smtClean="0"/>
              <a:t> </a:t>
            </a:r>
            <a:r>
              <a:rPr lang="en-GB" dirty="0" err="1" smtClean="0"/>
              <a:t>Medhavi</a:t>
            </a:r>
            <a:r>
              <a:rPr lang="en-GB" dirty="0" smtClean="0"/>
              <a:t> </a:t>
            </a:r>
            <a:r>
              <a:rPr lang="en-GB" dirty="0" err="1" smtClean="0"/>
              <a:t>Agarwal</a:t>
            </a: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                                                Professor</a:t>
            </a:r>
          </a:p>
          <a:p>
            <a:r>
              <a:rPr lang="en-GB" dirty="0" smtClean="0"/>
              <a:t>    </a:t>
            </a:r>
            <a:r>
              <a:rPr lang="en-GB" dirty="0" err="1" smtClean="0"/>
              <a:t>Deptt</a:t>
            </a:r>
            <a:r>
              <a:rPr lang="en-GB" dirty="0" smtClean="0"/>
              <a:t>. Of Community </a:t>
            </a:r>
            <a:r>
              <a:rPr lang="en-GB" dirty="0" err="1" smtClean="0"/>
              <a:t>Medicine,RMCH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00400"/>
            <a:ext cx="38862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502410"/>
            <a:ext cx="7487920" cy="2363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“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39629D"/>
                </a:solidFill>
                <a:latin typeface="Times New Roman"/>
                <a:cs typeface="Times New Roman"/>
              </a:rPr>
              <a:t>Continuous</a:t>
            </a:r>
            <a:r>
              <a:rPr sz="2800" b="1" spc="-30" dirty="0">
                <a:solidFill>
                  <a:srgbClr val="39629D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vigilant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public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health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39629D"/>
                </a:solidFill>
                <a:latin typeface="Times New Roman"/>
                <a:cs typeface="Times New Roman"/>
              </a:rPr>
              <a:t>assessment</a:t>
            </a:r>
            <a:endParaRPr sz="2800">
              <a:latin typeface="Times New Roman"/>
              <a:cs typeface="Times New Roman"/>
            </a:endParaRPr>
          </a:p>
          <a:p>
            <a:pPr marL="279400" marR="316865">
              <a:lnSpc>
                <a:spcPct val="223900"/>
              </a:lnSpc>
              <a:spcBef>
                <a:spcPts val="5"/>
              </a:spcBef>
            </a:pP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overview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39629D"/>
                </a:solidFill>
                <a:latin typeface="Times New Roman"/>
                <a:cs typeface="Times New Roman"/>
              </a:rPr>
              <a:t>safety</a:t>
            </a:r>
            <a:r>
              <a:rPr sz="2800" b="1" spc="-60" dirty="0">
                <a:solidFill>
                  <a:srgbClr val="39629D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39629D"/>
                </a:solidFill>
                <a:latin typeface="Times New Roman"/>
                <a:cs typeface="Times New Roman"/>
              </a:rPr>
              <a:t>and</a:t>
            </a:r>
            <a:r>
              <a:rPr sz="2800" b="1" spc="-40" dirty="0">
                <a:solidFill>
                  <a:srgbClr val="39629D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39629D"/>
                </a:solidFill>
                <a:latin typeface="Times New Roman"/>
                <a:cs typeface="Times New Roman"/>
              </a:rPr>
              <a:t>acceptability</a:t>
            </a:r>
            <a:r>
              <a:rPr sz="2800" b="1" spc="-40" dirty="0">
                <a:solidFill>
                  <a:srgbClr val="39629D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of </a:t>
            </a:r>
            <a:r>
              <a:rPr sz="2800" spc="-10" dirty="0">
                <a:latin typeface="Times New Roman"/>
                <a:cs typeface="Times New Roman"/>
              </a:rPr>
              <a:t>drinking-</a:t>
            </a:r>
            <a:r>
              <a:rPr sz="2800" dirty="0">
                <a:latin typeface="Times New Roman"/>
                <a:cs typeface="Times New Roman"/>
              </a:rPr>
              <a:t>water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supplies”(WHO-1976)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930425"/>
            <a:ext cx="6019800" cy="24123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b="1" spc="-10" dirty="0">
                <a:latin typeface="Times New Roman"/>
                <a:cs typeface="Times New Roman"/>
              </a:rPr>
              <a:t>Quality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356870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b="1" spc="-10" dirty="0">
                <a:latin typeface="Times New Roman"/>
                <a:cs typeface="Times New Roman"/>
              </a:rPr>
              <a:t>Quantity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b="1" spc="-10" dirty="0">
                <a:latin typeface="Times New Roman"/>
                <a:cs typeface="Times New Roman"/>
              </a:rPr>
              <a:t>Accessibility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356870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b="1" spc="-10" dirty="0">
                <a:latin typeface="Times New Roman"/>
                <a:cs typeface="Times New Roman"/>
              </a:rPr>
              <a:t>Affordability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b="1" dirty="0">
                <a:latin typeface="Times New Roman"/>
                <a:cs typeface="Times New Roman"/>
              </a:rPr>
              <a:t>Continuity</a:t>
            </a:r>
            <a:r>
              <a:rPr sz="2800" b="1" spc="-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of</a:t>
            </a:r>
            <a:r>
              <a:rPr sz="2800" b="1" spc="-3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drinking-</a:t>
            </a:r>
            <a:r>
              <a:rPr sz="2800" b="1" dirty="0">
                <a:latin typeface="Times New Roman"/>
                <a:cs typeface="Times New Roman"/>
              </a:rPr>
              <a:t>water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supplies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8170" y="304800"/>
            <a:ext cx="8128634" cy="1972310"/>
            <a:chOff x="558170" y="304800"/>
            <a:chExt cx="8128634" cy="1972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170" y="711708"/>
              <a:ext cx="3097518" cy="3165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600" y="304800"/>
              <a:ext cx="5029200" cy="19720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99" y="381000"/>
            <a:ext cx="8001000" cy="6248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4540" y="402081"/>
            <a:ext cx="261366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 indent="-133350">
              <a:lnSpc>
                <a:spcPct val="100000"/>
              </a:lnSpc>
              <a:spcBef>
                <a:spcPts val="95"/>
              </a:spcBef>
              <a:buSzPct val="96428"/>
              <a:buFont typeface="Arial"/>
              <a:buChar char="•"/>
              <a:tabLst>
                <a:tab pos="135255" algn="l"/>
              </a:tabLst>
            </a:pPr>
            <a:r>
              <a:rPr sz="2800" b="1" dirty="0">
                <a:solidFill>
                  <a:srgbClr val="2CA1BE"/>
                </a:solidFill>
                <a:latin typeface="Times New Roman"/>
                <a:cs typeface="Times New Roman"/>
              </a:rPr>
              <a:t>At</a:t>
            </a:r>
            <a:r>
              <a:rPr sz="2800" b="1" spc="-15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2CA1BE"/>
                </a:solidFill>
                <a:latin typeface="Times New Roman"/>
                <a:cs typeface="Times New Roman"/>
              </a:rPr>
              <a:t>home</a:t>
            </a:r>
            <a:endParaRPr sz="2800">
              <a:latin typeface="Times New Roman"/>
              <a:cs typeface="Times New Roman"/>
            </a:endParaRPr>
          </a:p>
          <a:p>
            <a:pPr marL="135255" indent="-133350">
              <a:lnSpc>
                <a:spcPct val="100000"/>
              </a:lnSpc>
              <a:buSzPct val="96428"/>
              <a:buFont typeface="Arial"/>
              <a:buChar char="•"/>
              <a:tabLst>
                <a:tab pos="135255" algn="l"/>
              </a:tabLst>
            </a:pPr>
            <a:r>
              <a:rPr sz="2800" b="1" spc="-10" dirty="0">
                <a:solidFill>
                  <a:srgbClr val="2CA1BE"/>
                </a:solidFill>
                <a:latin typeface="Times New Roman"/>
                <a:cs typeface="Times New Roman"/>
              </a:rPr>
              <a:t>Source</a:t>
            </a:r>
            <a:endParaRPr sz="2800">
              <a:latin typeface="Times New Roman"/>
              <a:cs typeface="Times New Roman"/>
            </a:endParaRPr>
          </a:p>
          <a:p>
            <a:pPr marL="135255" indent="-133350">
              <a:lnSpc>
                <a:spcPct val="100000"/>
              </a:lnSpc>
              <a:buSzPct val="96428"/>
              <a:buFont typeface="Arial"/>
              <a:buChar char="•"/>
              <a:tabLst>
                <a:tab pos="135255" algn="l"/>
              </a:tabLst>
            </a:pPr>
            <a:r>
              <a:rPr sz="2800" b="1" dirty="0">
                <a:solidFill>
                  <a:srgbClr val="2CA1BE"/>
                </a:solidFill>
                <a:latin typeface="Times New Roman"/>
                <a:cs typeface="Times New Roman"/>
              </a:rPr>
              <a:t>Safe</a:t>
            </a:r>
            <a:r>
              <a:rPr sz="2800" b="1" spc="-50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2CA1BE"/>
                </a:solidFill>
                <a:latin typeface="Times New Roman"/>
                <a:cs typeface="Times New Roman"/>
              </a:rPr>
              <a:t>source</a:t>
            </a:r>
            <a:endParaRPr sz="2800">
              <a:latin typeface="Times New Roman"/>
              <a:cs typeface="Times New Roman"/>
            </a:endParaRPr>
          </a:p>
          <a:p>
            <a:pPr marL="135255" indent="-133350">
              <a:lnSpc>
                <a:spcPct val="100000"/>
              </a:lnSpc>
              <a:buSzPct val="96428"/>
              <a:buFont typeface="Arial"/>
              <a:buChar char="•"/>
              <a:tabLst>
                <a:tab pos="135255" algn="l"/>
              </a:tabLst>
            </a:pPr>
            <a:r>
              <a:rPr sz="2800" b="1" spc="-20" dirty="0">
                <a:solidFill>
                  <a:srgbClr val="2CA1BE"/>
                </a:solidFill>
                <a:latin typeface="Times New Roman"/>
                <a:cs typeface="Times New Roman"/>
              </a:rPr>
              <a:t>Ways</a:t>
            </a:r>
            <a:r>
              <a:rPr sz="2800" b="1" spc="-80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2CA1BE"/>
                </a:solidFill>
                <a:latin typeface="Times New Roman"/>
                <a:cs typeface="Times New Roman"/>
              </a:rPr>
              <a:t>to</a:t>
            </a:r>
            <a:r>
              <a:rPr sz="2800" b="1" spc="-75" dirty="0">
                <a:solidFill>
                  <a:srgbClr val="2CA1BE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2CA1BE"/>
                </a:solidFill>
                <a:latin typeface="Times New Roman"/>
                <a:cs typeface="Times New Roman"/>
              </a:rPr>
              <a:t>prevent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950847"/>
            <a:ext cx="7755255" cy="3897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marR="539115" indent="-256540">
              <a:lnSpc>
                <a:spcPct val="100000"/>
              </a:lnSpc>
              <a:spcBef>
                <a:spcPts val="105"/>
              </a:spcBef>
              <a:tabLst>
                <a:tab pos="268605" algn="l"/>
                <a:tab pos="35115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	</a:t>
            </a:r>
            <a:r>
              <a:rPr sz="2600" dirty="0">
                <a:latin typeface="Times New Roman"/>
                <a:cs typeface="Times New Roman"/>
              </a:rPr>
              <a:t>Identify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&amp;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evaluate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factors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associated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with</a:t>
            </a:r>
            <a:r>
              <a:rPr sz="2600" spc="-10" dirty="0">
                <a:latin typeface="Times New Roman"/>
                <a:cs typeface="Times New Roman"/>
              </a:rPr>
              <a:t> drinking </a:t>
            </a:r>
            <a:r>
              <a:rPr sz="2600" dirty="0">
                <a:latin typeface="Times New Roman"/>
                <a:cs typeface="Times New Roman"/>
              </a:rPr>
              <a:t>water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which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could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pose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health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risk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6860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600" spc="-20" dirty="0">
                <a:latin typeface="Times New Roman"/>
                <a:cs typeface="Times New Roman"/>
              </a:rPr>
              <a:t>To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take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both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preventive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&amp;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remedial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action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2600">
              <a:latin typeface="Times New Roman"/>
              <a:cs typeface="Times New Roman"/>
            </a:endParaRPr>
          </a:p>
          <a:p>
            <a:pPr marL="268605" marR="64769" indent="-256540">
              <a:lnSpc>
                <a:spcPct val="100000"/>
              </a:lnSpc>
              <a:tabLst>
                <a:tab pos="268605" algn="l"/>
                <a:tab pos="35115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	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development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rational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strategies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for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improvement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quality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water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supply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services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6860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600" spc="-30" dirty="0">
                <a:latin typeface="Times New Roman"/>
                <a:cs typeface="Times New Roman"/>
              </a:rPr>
              <a:t>To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meet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agreed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national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standards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&amp;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institutional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targets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070" y="711708"/>
            <a:ext cx="4725158" cy="397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98675" y="1482852"/>
            <a:ext cx="2717800" cy="1384300"/>
            <a:chOff x="1598675" y="1482852"/>
            <a:chExt cx="2717800" cy="1384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1468" y="1486776"/>
              <a:ext cx="2670782" cy="13798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675" y="1786128"/>
              <a:ext cx="2717292" cy="8214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5731" y="1482852"/>
              <a:ext cx="2583180" cy="12923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43277" y="1869186"/>
            <a:ext cx="2225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Audit</a:t>
            </a:r>
            <a:r>
              <a:rPr sz="2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approach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18525" y="2770441"/>
            <a:ext cx="4147185" cy="3175000"/>
            <a:chOff x="1918525" y="2770441"/>
            <a:chExt cx="4147185" cy="3175000"/>
          </a:xfrm>
        </p:grpSpPr>
        <p:sp>
          <p:nvSpPr>
            <p:cNvPr id="8" name="object 8"/>
            <p:cNvSpPr/>
            <p:nvPr/>
          </p:nvSpPr>
          <p:spPr>
            <a:xfrm>
              <a:off x="1923288" y="2775204"/>
              <a:ext cx="258445" cy="969010"/>
            </a:xfrm>
            <a:custGeom>
              <a:avLst/>
              <a:gdLst/>
              <a:ahLst/>
              <a:cxnLst/>
              <a:rect l="l" t="t" r="r" b="b"/>
              <a:pathLst>
                <a:path w="258444" h="969010">
                  <a:moveTo>
                    <a:pt x="0" y="0"/>
                  </a:moveTo>
                  <a:lnTo>
                    <a:pt x="0" y="968883"/>
                  </a:lnTo>
                  <a:lnTo>
                    <a:pt x="258318" y="968883"/>
                  </a:lnTo>
                </a:path>
              </a:pathLst>
            </a:custGeom>
            <a:ln w="9144">
              <a:solidFill>
                <a:srgbClr val="2180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82368" y="3098292"/>
              <a:ext cx="2865120" cy="1292860"/>
            </a:xfrm>
            <a:custGeom>
              <a:avLst/>
              <a:gdLst/>
              <a:ahLst/>
              <a:cxnLst/>
              <a:rect l="l" t="t" r="r" b="b"/>
              <a:pathLst>
                <a:path w="2865120" h="1292860">
                  <a:moveTo>
                    <a:pt x="0" y="129286"/>
                  </a:moveTo>
                  <a:lnTo>
                    <a:pt x="10163" y="78974"/>
                  </a:lnTo>
                  <a:lnTo>
                    <a:pt x="37877" y="37877"/>
                  </a:lnTo>
                  <a:lnTo>
                    <a:pt x="78974" y="10163"/>
                  </a:lnTo>
                  <a:lnTo>
                    <a:pt x="129286" y="0"/>
                  </a:lnTo>
                  <a:lnTo>
                    <a:pt x="2735834" y="0"/>
                  </a:lnTo>
                  <a:lnTo>
                    <a:pt x="2786145" y="10163"/>
                  </a:lnTo>
                  <a:lnTo>
                    <a:pt x="2827242" y="37877"/>
                  </a:lnTo>
                  <a:lnTo>
                    <a:pt x="2854956" y="78974"/>
                  </a:lnTo>
                  <a:lnTo>
                    <a:pt x="2865120" y="129286"/>
                  </a:lnTo>
                  <a:lnTo>
                    <a:pt x="2865120" y="1163066"/>
                  </a:lnTo>
                  <a:lnTo>
                    <a:pt x="2854956" y="1213377"/>
                  </a:lnTo>
                  <a:lnTo>
                    <a:pt x="2827242" y="1254474"/>
                  </a:lnTo>
                  <a:lnTo>
                    <a:pt x="2786145" y="1282188"/>
                  </a:lnTo>
                  <a:lnTo>
                    <a:pt x="2735834" y="1292352"/>
                  </a:lnTo>
                  <a:lnTo>
                    <a:pt x="129286" y="1292352"/>
                  </a:lnTo>
                  <a:lnTo>
                    <a:pt x="78974" y="1282188"/>
                  </a:lnTo>
                  <a:lnTo>
                    <a:pt x="37877" y="1254474"/>
                  </a:lnTo>
                  <a:lnTo>
                    <a:pt x="10163" y="1213377"/>
                  </a:lnTo>
                  <a:lnTo>
                    <a:pt x="0" y="1163066"/>
                  </a:lnTo>
                  <a:lnTo>
                    <a:pt x="0" y="129286"/>
                  </a:lnTo>
                  <a:close/>
                </a:path>
              </a:pathLst>
            </a:custGeom>
            <a:ln w="9143">
              <a:solidFill>
                <a:srgbClr val="2CA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23288" y="2775204"/>
              <a:ext cx="274955" cy="2519045"/>
            </a:xfrm>
            <a:custGeom>
              <a:avLst/>
              <a:gdLst/>
              <a:ahLst/>
              <a:cxnLst/>
              <a:rect l="l" t="t" r="r" b="b"/>
              <a:pathLst>
                <a:path w="274955" h="2519045">
                  <a:moveTo>
                    <a:pt x="0" y="0"/>
                  </a:moveTo>
                  <a:lnTo>
                    <a:pt x="0" y="2518918"/>
                  </a:lnTo>
                  <a:lnTo>
                    <a:pt x="274574" y="2518918"/>
                  </a:lnTo>
                </a:path>
              </a:pathLst>
            </a:custGeom>
            <a:ln w="9143">
              <a:solidFill>
                <a:srgbClr val="2180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97608" y="4648200"/>
              <a:ext cx="3863340" cy="1292860"/>
            </a:xfrm>
            <a:custGeom>
              <a:avLst/>
              <a:gdLst/>
              <a:ahLst/>
              <a:cxnLst/>
              <a:rect l="l" t="t" r="r" b="b"/>
              <a:pathLst>
                <a:path w="3863340" h="1292860">
                  <a:moveTo>
                    <a:pt x="3734054" y="0"/>
                  </a:moveTo>
                  <a:lnTo>
                    <a:pt x="129286" y="0"/>
                  </a:lnTo>
                  <a:lnTo>
                    <a:pt x="78974" y="10163"/>
                  </a:lnTo>
                  <a:lnTo>
                    <a:pt x="37877" y="37877"/>
                  </a:lnTo>
                  <a:lnTo>
                    <a:pt x="10163" y="78974"/>
                  </a:lnTo>
                  <a:lnTo>
                    <a:pt x="0" y="129286"/>
                  </a:lnTo>
                  <a:lnTo>
                    <a:pt x="0" y="1163116"/>
                  </a:lnTo>
                  <a:lnTo>
                    <a:pt x="10163" y="1213420"/>
                  </a:lnTo>
                  <a:lnTo>
                    <a:pt x="37877" y="1254499"/>
                  </a:lnTo>
                  <a:lnTo>
                    <a:pt x="78974" y="1282195"/>
                  </a:lnTo>
                  <a:lnTo>
                    <a:pt x="129286" y="1292352"/>
                  </a:lnTo>
                  <a:lnTo>
                    <a:pt x="3734054" y="1292352"/>
                  </a:lnTo>
                  <a:lnTo>
                    <a:pt x="3784365" y="1282195"/>
                  </a:lnTo>
                  <a:lnTo>
                    <a:pt x="3825462" y="1254499"/>
                  </a:lnTo>
                  <a:lnTo>
                    <a:pt x="3853176" y="1213420"/>
                  </a:lnTo>
                  <a:lnTo>
                    <a:pt x="3863340" y="1163116"/>
                  </a:lnTo>
                  <a:lnTo>
                    <a:pt x="3863340" y="129286"/>
                  </a:lnTo>
                  <a:lnTo>
                    <a:pt x="3853176" y="78974"/>
                  </a:lnTo>
                  <a:lnTo>
                    <a:pt x="3825462" y="37877"/>
                  </a:lnTo>
                  <a:lnTo>
                    <a:pt x="3784365" y="10163"/>
                  </a:lnTo>
                  <a:lnTo>
                    <a:pt x="373405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97608" y="4648200"/>
              <a:ext cx="3863340" cy="1292860"/>
            </a:xfrm>
            <a:custGeom>
              <a:avLst/>
              <a:gdLst/>
              <a:ahLst/>
              <a:cxnLst/>
              <a:rect l="l" t="t" r="r" b="b"/>
              <a:pathLst>
                <a:path w="3863340" h="1292860">
                  <a:moveTo>
                    <a:pt x="0" y="129286"/>
                  </a:moveTo>
                  <a:lnTo>
                    <a:pt x="10163" y="78974"/>
                  </a:lnTo>
                  <a:lnTo>
                    <a:pt x="37877" y="37877"/>
                  </a:lnTo>
                  <a:lnTo>
                    <a:pt x="78974" y="10163"/>
                  </a:lnTo>
                  <a:lnTo>
                    <a:pt x="129286" y="0"/>
                  </a:lnTo>
                  <a:lnTo>
                    <a:pt x="3734054" y="0"/>
                  </a:lnTo>
                  <a:lnTo>
                    <a:pt x="3784365" y="10163"/>
                  </a:lnTo>
                  <a:lnTo>
                    <a:pt x="3825462" y="37877"/>
                  </a:lnTo>
                  <a:lnTo>
                    <a:pt x="3853176" y="78974"/>
                  </a:lnTo>
                  <a:lnTo>
                    <a:pt x="3863340" y="129286"/>
                  </a:lnTo>
                  <a:lnTo>
                    <a:pt x="3863340" y="1163116"/>
                  </a:lnTo>
                  <a:lnTo>
                    <a:pt x="3853176" y="1213420"/>
                  </a:lnTo>
                  <a:lnTo>
                    <a:pt x="3825462" y="1254499"/>
                  </a:lnTo>
                  <a:lnTo>
                    <a:pt x="3784365" y="1282195"/>
                  </a:lnTo>
                  <a:lnTo>
                    <a:pt x="3734054" y="1292352"/>
                  </a:lnTo>
                  <a:lnTo>
                    <a:pt x="129286" y="1292352"/>
                  </a:lnTo>
                  <a:lnTo>
                    <a:pt x="78974" y="1282195"/>
                  </a:lnTo>
                  <a:lnTo>
                    <a:pt x="37877" y="1254499"/>
                  </a:lnTo>
                  <a:lnTo>
                    <a:pt x="10163" y="1213420"/>
                  </a:lnTo>
                  <a:lnTo>
                    <a:pt x="0" y="1163116"/>
                  </a:lnTo>
                  <a:lnTo>
                    <a:pt x="0" y="129286"/>
                  </a:lnTo>
                  <a:close/>
                </a:path>
              </a:pathLst>
            </a:custGeom>
            <a:ln w="9144">
              <a:solidFill>
                <a:srgbClr val="2CA1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15082" y="3116072"/>
            <a:ext cx="3628390" cy="25539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81915" marR="1099820" indent="-4445" algn="ctr">
              <a:lnSpc>
                <a:spcPct val="86300"/>
              </a:lnSpc>
              <a:spcBef>
                <a:spcPts val="555"/>
              </a:spcBef>
            </a:pPr>
            <a:r>
              <a:rPr sz="2800" spc="-10" dirty="0">
                <a:latin typeface="Times New Roman"/>
                <a:cs typeface="Times New Roman"/>
              </a:rPr>
              <a:t>Information </a:t>
            </a:r>
            <a:r>
              <a:rPr sz="2800" dirty="0">
                <a:latin typeface="Times New Roman"/>
                <a:cs typeface="Times New Roman"/>
              </a:rPr>
              <a:t>regarding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system performance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64"/>
              </a:spcBef>
            </a:pPr>
            <a:endParaRPr sz="2800">
              <a:latin typeface="Times New Roman"/>
              <a:cs typeface="Times New Roman"/>
            </a:endParaRPr>
          </a:p>
          <a:p>
            <a:pPr marL="733425" marR="5080" indent="-721360">
              <a:lnSpc>
                <a:spcPts val="2890"/>
              </a:lnSpc>
            </a:pPr>
            <a:r>
              <a:rPr sz="2800" dirty="0">
                <a:latin typeface="Times New Roman"/>
                <a:cs typeface="Times New Roman"/>
              </a:rPr>
              <a:t>Review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records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10" dirty="0">
                <a:latin typeface="Times New Roman"/>
                <a:cs typeface="Times New Roman"/>
              </a:rPr>
              <a:t> ensure </a:t>
            </a:r>
            <a:r>
              <a:rPr sz="2800" dirty="0">
                <a:latin typeface="Times New Roman"/>
                <a:cs typeface="Times New Roman"/>
              </a:rPr>
              <a:t>data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 </a:t>
            </a:r>
            <a:r>
              <a:rPr sz="2800" spc="-10" dirty="0">
                <a:latin typeface="Times New Roman"/>
                <a:cs typeface="Times New Roman"/>
              </a:rPr>
              <a:t>reliable.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60825" y="1482852"/>
            <a:ext cx="2670810" cy="1384300"/>
            <a:chOff x="4860825" y="1482852"/>
            <a:chExt cx="2670810" cy="138430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0825" y="1486776"/>
              <a:ext cx="2670782" cy="13798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1683" y="1603248"/>
              <a:ext cx="2191512" cy="11887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5087" y="1482852"/>
              <a:ext cx="2583180" cy="1292352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indent="394970">
              <a:lnSpc>
                <a:spcPts val="2890"/>
              </a:lnSpc>
              <a:spcBef>
                <a:spcPts val="580"/>
              </a:spcBef>
            </a:pPr>
            <a:r>
              <a:rPr spc="-10" dirty="0"/>
              <a:t>Direct Assessment</a:t>
            </a: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171" y="467868"/>
            <a:ext cx="3993629" cy="397219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850" y="460248"/>
            <a:ext cx="6028155" cy="3165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8468" y="935481"/>
            <a:ext cx="8205470" cy="565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5904">
              <a:lnSpc>
                <a:spcPct val="100000"/>
              </a:lnSpc>
              <a:spcBef>
                <a:spcPts val="95"/>
              </a:spcBef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Approval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new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sources(Including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private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owned)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44"/>
              </a:spcBef>
              <a:buClr>
                <a:srgbClr val="FDB809"/>
              </a:buClr>
              <a:buFont typeface="Wingdings"/>
              <a:buChar char=""/>
            </a:pPr>
            <a:endParaRPr sz="28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buClr>
                <a:srgbClr val="FDB809"/>
              </a:buClr>
              <a:buSzPct val="67857"/>
              <a:buFont typeface="Wingdings"/>
              <a:buChar char=""/>
              <a:tabLst>
                <a:tab pos="267970" algn="l"/>
              </a:tabLst>
            </a:pPr>
            <a:r>
              <a:rPr sz="2800" spc="-20" dirty="0">
                <a:latin typeface="Times New Roman"/>
                <a:cs typeface="Times New Roman"/>
              </a:rPr>
              <a:t>Watershed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protection</a:t>
            </a:r>
            <a:endParaRPr sz="28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spcBef>
                <a:spcPts val="400"/>
              </a:spcBef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spc="-10" dirty="0">
                <a:latin typeface="Times New Roman"/>
                <a:cs typeface="Times New Roman"/>
              </a:rPr>
              <a:t>Approval-</a:t>
            </a:r>
            <a:r>
              <a:rPr sz="2800" dirty="0">
                <a:latin typeface="Times New Roman"/>
                <a:cs typeface="Times New Roman"/>
              </a:rPr>
              <a:t>construction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operating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procedures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water works</a:t>
            </a:r>
            <a:endParaRPr sz="2800">
              <a:latin typeface="Times New Roman"/>
              <a:cs typeface="Times New Roman"/>
            </a:endParaRPr>
          </a:p>
          <a:p>
            <a:pPr marL="1274445" lvl="1" indent="-457200">
              <a:lnSpc>
                <a:spcPct val="100000"/>
              </a:lnSpc>
              <a:spcBef>
                <a:spcPts val="405"/>
              </a:spcBef>
              <a:buClr>
                <a:srgbClr val="FDB809"/>
              </a:buClr>
              <a:buFont typeface="Wingdings"/>
              <a:buChar char=""/>
              <a:tabLst>
                <a:tab pos="1274445" algn="l"/>
              </a:tabLst>
            </a:pPr>
            <a:r>
              <a:rPr sz="2800" dirty="0">
                <a:latin typeface="Times New Roman"/>
                <a:cs typeface="Times New Roman"/>
              </a:rPr>
              <a:t>disinfection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plant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distribution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system</a:t>
            </a:r>
            <a:endParaRPr sz="2800">
              <a:latin typeface="Times New Roman"/>
              <a:cs typeface="Times New Roman"/>
            </a:endParaRPr>
          </a:p>
          <a:p>
            <a:pPr marL="1262380" marR="598805" lvl="1" indent="-445134">
              <a:lnSpc>
                <a:spcPct val="111800"/>
              </a:lnSpc>
              <a:buFont typeface="Wingdings"/>
              <a:buChar char=""/>
              <a:tabLst>
                <a:tab pos="1262380" algn="l"/>
                <a:tab pos="1274445" algn="l"/>
              </a:tabLst>
            </a:pPr>
            <a:r>
              <a:rPr sz="2800" dirty="0">
                <a:solidFill>
                  <a:srgbClr val="FDB809"/>
                </a:solidFill>
                <a:latin typeface="Times New Roman"/>
                <a:cs typeface="Times New Roman"/>
              </a:rPr>
              <a:t>	</a:t>
            </a:r>
            <a:r>
              <a:rPr sz="2800" dirty="0">
                <a:latin typeface="Times New Roman"/>
                <a:cs typeface="Times New Roman"/>
              </a:rPr>
              <a:t>periodic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flushing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programmes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&amp;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cleaning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of </a:t>
            </a:r>
            <a:r>
              <a:rPr sz="2800" dirty="0">
                <a:latin typeface="Times New Roman"/>
                <a:cs typeface="Times New Roman"/>
              </a:rPr>
              <a:t>water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storage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facilities</a:t>
            </a:r>
            <a:endParaRPr sz="2800">
              <a:latin typeface="Times New Roman"/>
              <a:cs typeface="Times New Roman"/>
            </a:endParaRPr>
          </a:p>
          <a:p>
            <a:pPr marL="1274445" lvl="1" indent="-457200">
              <a:lnSpc>
                <a:spcPct val="100000"/>
              </a:lnSpc>
              <a:spcBef>
                <a:spcPts val="409"/>
              </a:spcBef>
              <a:buClr>
                <a:srgbClr val="FDB809"/>
              </a:buClr>
              <a:buFont typeface="Wingdings"/>
              <a:buChar char=""/>
              <a:tabLst>
                <a:tab pos="1274445" algn="l"/>
              </a:tabLst>
            </a:pPr>
            <a:r>
              <a:rPr sz="2800" dirty="0">
                <a:latin typeface="Times New Roman"/>
                <a:cs typeface="Times New Roman"/>
              </a:rPr>
              <a:t>certification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operators</a:t>
            </a:r>
            <a:endParaRPr sz="2800">
              <a:latin typeface="Times New Roman"/>
              <a:cs typeface="Times New Roman"/>
            </a:endParaRPr>
          </a:p>
          <a:p>
            <a:pPr marL="1274445" lvl="1" indent="-457200">
              <a:lnSpc>
                <a:spcPct val="100000"/>
              </a:lnSpc>
              <a:spcBef>
                <a:spcPts val="400"/>
              </a:spcBef>
              <a:buClr>
                <a:srgbClr val="FDB809"/>
              </a:buClr>
              <a:buFont typeface="Wingdings"/>
              <a:buChar char=""/>
              <a:tabLst>
                <a:tab pos="1274445" algn="l"/>
              </a:tabLst>
            </a:pPr>
            <a:r>
              <a:rPr sz="2800" dirty="0">
                <a:latin typeface="Times New Roman"/>
                <a:cs typeface="Times New Roman"/>
              </a:rPr>
              <a:t>regulation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chemical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substances</a:t>
            </a:r>
            <a:endParaRPr sz="2800">
              <a:latin typeface="Times New Roman"/>
              <a:cs typeface="Times New Roman"/>
            </a:endParaRPr>
          </a:p>
          <a:p>
            <a:pPr marL="1274445" lvl="1" indent="-457200">
              <a:lnSpc>
                <a:spcPct val="100000"/>
              </a:lnSpc>
              <a:spcBef>
                <a:spcPts val="395"/>
              </a:spcBef>
              <a:buClr>
                <a:srgbClr val="FDB809"/>
              </a:buClr>
              <a:buFont typeface="Wingdings"/>
              <a:buChar char=""/>
              <a:tabLst>
                <a:tab pos="1274445" algn="l"/>
              </a:tabLst>
            </a:pPr>
            <a:r>
              <a:rPr sz="2800" spc="-10" dirty="0">
                <a:latin typeface="Times New Roman"/>
                <a:cs typeface="Times New Roman"/>
              </a:rPr>
              <a:t>Cross-</a:t>
            </a:r>
            <a:r>
              <a:rPr sz="2800" dirty="0">
                <a:latin typeface="Times New Roman"/>
                <a:cs typeface="Times New Roman"/>
              </a:rPr>
              <a:t>connection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control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,back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flow</a:t>
            </a:r>
            <a:endParaRPr sz="2800">
              <a:latin typeface="Times New Roman"/>
              <a:cs typeface="Times New Roman"/>
            </a:endParaRPr>
          </a:p>
          <a:p>
            <a:pPr marL="3039745">
              <a:lnSpc>
                <a:spcPct val="100000"/>
              </a:lnSpc>
              <a:spcBef>
                <a:spcPts val="409"/>
              </a:spcBef>
            </a:pPr>
            <a:r>
              <a:rPr sz="2800" dirty="0">
                <a:latin typeface="Times New Roman"/>
                <a:cs typeface="Times New Roman"/>
              </a:rPr>
              <a:t>prevention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,leak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detection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control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502410"/>
            <a:ext cx="6750050" cy="35737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5904">
              <a:lnSpc>
                <a:spcPct val="100000"/>
              </a:lnSpc>
              <a:spcBef>
                <a:spcPts val="95"/>
              </a:spcBef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Sanitary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surveys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44"/>
              </a:spcBef>
              <a:buClr>
                <a:srgbClr val="FDB809"/>
              </a:buClr>
              <a:buFont typeface="Wingdings"/>
              <a:buChar char=""/>
            </a:pPr>
            <a:endParaRPr sz="2800">
              <a:latin typeface="Times New Roman"/>
              <a:cs typeface="Times New Roman"/>
            </a:endParaRPr>
          </a:p>
          <a:p>
            <a:pPr marL="268605" indent="-255904">
              <a:lnSpc>
                <a:spcPct val="100000"/>
              </a:lnSpc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Monitoring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programmes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buClr>
                <a:srgbClr val="FDB809"/>
              </a:buClr>
              <a:buFont typeface="Wingdings"/>
              <a:buChar char=""/>
            </a:pPr>
            <a:endParaRPr sz="2800">
              <a:latin typeface="Times New Roman"/>
              <a:cs typeface="Times New Roman"/>
            </a:endParaRPr>
          </a:p>
          <a:p>
            <a:pPr marL="267335" marR="5080" indent="-255270">
              <a:lnSpc>
                <a:spcPts val="3030"/>
              </a:lnSpc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Development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codes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practice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20" dirty="0">
                <a:latin typeface="Times New Roman"/>
                <a:cs typeface="Times New Roman"/>
              </a:rPr>
              <a:t> well 	</a:t>
            </a:r>
            <a:r>
              <a:rPr sz="2800" dirty="0">
                <a:latin typeface="Times New Roman"/>
                <a:cs typeface="Times New Roman"/>
              </a:rPr>
              <a:t>construction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,pump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installation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plumbing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FDB809"/>
              </a:buClr>
              <a:buFont typeface="Wingdings"/>
              <a:buChar char=""/>
            </a:pPr>
            <a:endParaRPr sz="2800">
              <a:latin typeface="Times New Roman"/>
              <a:cs typeface="Times New Roman"/>
            </a:endParaRPr>
          </a:p>
          <a:p>
            <a:pPr marL="268605" indent="-255904">
              <a:lnSpc>
                <a:spcPct val="100000"/>
              </a:lnSpc>
              <a:buClr>
                <a:srgbClr val="FDB809"/>
              </a:buClr>
              <a:buSzPct val="67857"/>
              <a:buFont typeface="Wingdings"/>
              <a:buChar char=""/>
              <a:tabLst>
                <a:tab pos="268605" algn="l"/>
              </a:tabLst>
            </a:pPr>
            <a:r>
              <a:rPr sz="2800" dirty="0">
                <a:latin typeface="Times New Roman"/>
                <a:cs typeface="Times New Roman"/>
              </a:rPr>
              <a:t>Inspection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quality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control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bottled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water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63" y="498348"/>
            <a:ext cx="6381721" cy="3972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50467" y="1929511"/>
            <a:ext cx="6397625" cy="4373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ts val="3220"/>
              </a:lnSpc>
              <a:spcBef>
                <a:spcPts val="95"/>
              </a:spcBef>
              <a:buClr>
                <a:srgbClr val="FDB809"/>
              </a:buClr>
              <a:buSzPct val="67857"/>
              <a:buFont typeface="Wingdings"/>
              <a:buChar char=""/>
              <a:tabLst>
                <a:tab pos="356870" algn="l"/>
              </a:tabLst>
            </a:pPr>
            <a:r>
              <a:rPr sz="2800" dirty="0">
                <a:latin typeface="Times New Roman"/>
                <a:cs typeface="Times New Roman"/>
              </a:rPr>
              <a:t>Sanitary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Survey</a:t>
            </a:r>
            <a:endParaRPr sz="2800">
              <a:latin typeface="Times New Roman"/>
              <a:cs typeface="Times New Roman"/>
            </a:endParaRPr>
          </a:p>
          <a:p>
            <a:pPr marL="356870" indent="-344170">
              <a:lnSpc>
                <a:spcPts val="3085"/>
              </a:lnSpc>
              <a:buClr>
                <a:srgbClr val="FDB809"/>
              </a:buClr>
              <a:buSzPct val="67857"/>
              <a:buFont typeface="Wingdings"/>
              <a:buChar char=""/>
              <a:tabLst>
                <a:tab pos="356870" algn="l"/>
              </a:tabLst>
            </a:pPr>
            <a:r>
              <a:rPr sz="2800" spc="-10" dirty="0">
                <a:latin typeface="Times New Roman"/>
                <a:cs typeface="Times New Roman"/>
              </a:rPr>
              <a:t>Sampling</a:t>
            </a:r>
            <a:endParaRPr sz="2800">
              <a:latin typeface="Times New Roman"/>
              <a:cs typeface="Times New Roman"/>
            </a:endParaRPr>
          </a:p>
          <a:p>
            <a:pPr marL="356870" marR="1263015" indent="-344805">
              <a:lnSpc>
                <a:spcPts val="3100"/>
              </a:lnSpc>
              <a:spcBef>
                <a:spcPts val="180"/>
              </a:spcBef>
              <a:buClr>
                <a:srgbClr val="FDB809"/>
              </a:buClr>
              <a:buSzPct val="67857"/>
              <a:buFont typeface="Wingdings"/>
              <a:buChar char=""/>
              <a:tabLst>
                <a:tab pos="991235" algn="l"/>
              </a:tabLst>
            </a:pPr>
            <a:r>
              <a:rPr sz="2800" dirty="0">
                <a:latin typeface="Times New Roman"/>
                <a:cs typeface="Times New Roman"/>
              </a:rPr>
              <a:t>Bacteriological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Surveillance 	</a:t>
            </a:r>
            <a:r>
              <a:rPr sz="2800" dirty="0">
                <a:latin typeface="Times New Roman"/>
                <a:cs typeface="Times New Roman"/>
              </a:rPr>
              <a:t>1)Presumptive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Coliform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Test</a:t>
            </a:r>
            <a:endParaRPr sz="2800">
              <a:latin typeface="Times New Roman"/>
              <a:cs typeface="Times New Roman"/>
            </a:endParaRPr>
          </a:p>
          <a:p>
            <a:pPr marL="1612900">
              <a:lnSpc>
                <a:spcPts val="2885"/>
              </a:lnSpc>
            </a:pP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Multiple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Tube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Method</a:t>
            </a:r>
            <a:endParaRPr sz="2800">
              <a:latin typeface="Times New Roman"/>
              <a:cs typeface="Times New Roman"/>
            </a:endParaRPr>
          </a:p>
          <a:p>
            <a:pPr marL="991235" marR="5080" indent="800100">
              <a:lnSpc>
                <a:spcPts val="3100"/>
              </a:lnSpc>
              <a:spcBef>
                <a:spcPts val="185"/>
              </a:spcBef>
              <a:tabLst>
                <a:tab pos="3506470" algn="l"/>
              </a:tabLst>
            </a:pPr>
            <a:r>
              <a:rPr sz="2800" spc="-10" dirty="0">
                <a:latin typeface="Times New Roman"/>
                <a:cs typeface="Times New Roman"/>
              </a:rPr>
              <a:t>Membrane</a:t>
            </a:r>
            <a:r>
              <a:rPr sz="2800" dirty="0">
                <a:latin typeface="Times New Roman"/>
                <a:cs typeface="Times New Roman"/>
              </a:rPr>
              <a:t>	Filtration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Technique </a:t>
            </a:r>
            <a:r>
              <a:rPr sz="2800" dirty="0">
                <a:latin typeface="Times New Roman"/>
                <a:cs typeface="Times New Roman"/>
              </a:rPr>
              <a:t>2)Detection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Faecal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Strep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&amp;</a:t>
            </a:r>
            <a:endParaRPr sz="2800">
              <a:latin typeface="Times New Roman"/>
              <a:cs typeface="Times New Roman"/>
            </a:endParaRPr>
          </a:p>
          <a:p>
            <a:pPr marL="1524635">
              <a:lnSpc>
                <a:spcPts val="2885"/>
              </a:lnSpc>
            </a:pPr>
            <a:r>
              <a:rPr sz="2800" spc="-10" dirty="0">
                <a:latin typeface="Times New Roman"/>
                <a:cs typeface="Times New Roman"/>
              </a:rPr>
              <a:t>Cl.Perfringes</a:t>
            </a:r>
            <a:endParaRPr sz="2800">
              <a:latin typeface="Times New Roman"/>
              <a:cs typeface="Times New Roman"/>
            </a:endParaRPr>
          </a:p>
          <a:p>
            <a:pPr marL="991235">
              <a:lnSpc>
                <a:spcPts val="3090"/>
              </a:lnSpc>
            </a:pPr>
            <a:r>
              <a:rPr sz="2800" dirty="0">
                <a:latin typeface="Times New Roman"/>
                <a:cs typeface="Times New Roman"/>
              </a:rPr>
              <a:t>3)Colony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Count</a:t>
            </a:r>
            <a:endParaRPr sz="2800">
              <a:latin typeface="Times New Roman"/>
              <a:cs typeface="Times New Roman"/>
            </a:endParaRPr>
          </a:p>
          <a:p>
            <a:pPr marL="447040" indent="-434340">
              <a:lnSpc>
                <a:spcPts val="3090"/>
              </a:lnSpc>
              <a:buClr>
                <a:srgbClr val="FDB809"/>
              </a:buClr>
              <a:buSzPct val="67857"/>
              <a:buFont typeface="Wingdings"/>
              <a:buChar char=""/>
              <a:tabLst>
                <a:tab pos="447040" algn="l"/>
              </a:tabLst>
            </a:pPr>
            <a:r>
              <a:rPr sz="2800" dirty="0">
                <a:latin typeface="Times New Roman"/>
                <a:cs typeface="Times New Roman"/>
              </a:rPr>
              <a:t>Biological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Examination</a:t>
            </a:r>
            <a:endParaRPr sz="2800">
              <a:latin typeface="Times New Roman"/>
              <a:cs typeface="Times New Roman"/>
            </a:endParaRPr>
          </a:p>
          <a:p>
            <a:pPr marL="447040" indent="-434340">
              <a:lnSpc>
                <a:spcPts val="3220"/>
              </a:lnSpc>
              <a:buClr>
                <a:srgbClr val="FDB809"/>
              </a:buClr>
              <a:buSzPct val="67857"/>
              <a:buFont typeface="Wingdings"/>
              <a:buChar char=""/>
              <a:tabLst>
                <a:tab pos="447040" algn="l"/>
              </a:tabLst>
            </a:pPr>
            <a:r>
              <a:rPr sz="2800" dirty="0">
                <a:latin typeface="Times New Roman"/>
                <a:cs typeface="Times New Roman"/>
              </a:rPr>
              <a:t>Chemical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Surveillance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502410"/>
            <a:ext cx="7805420" cy="268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718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sanitary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survey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defined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as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28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“an</a:t>
            </a:r>
            <a:r>
              <a:rPr sz="2800" spc="-20" dirty="0">
                <a:latin typeface="Times New Roman"/>
                <a:cs typeface="Times New Roman"/>
              </a:rPr>
              <a:t> on-</a:t>
            </a:r>
            <a:r>
              <a:rPr sz="2800" dirty="0">
                <a:latin typeface="Times New Roman"/>
                <a:cs typeface="Times New Roman"/>
              </a:rPr>
              <a:t>site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inspection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evaluation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qualified </a:t>
            </a:r>
            <a:r>
              <a:rPr sz="2800" dirty="0">
                <a:latin typeface="Times New Roman"/>
                <a:cs typeface="Times New Roman"/>
              </a:rPr>
              <a:t>person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conditions,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devices,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practices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water supply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system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which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pose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danger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health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well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being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water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consumer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”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168" y="467868"/>
            <a:ext cx="2849110" cy="397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9603"/>
            <a:ext cx="7808595" cy="417385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new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source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contemplated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Laboratory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analysis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indicates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hazard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health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An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outbreak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occurs</a:t>
            </a:r>
            <a:endParaRPr sz="2800">
              <a:latin typeface="Times New Roman"/>
              <a:cs typeface="Times New Roman"/>
            </a:endParaRPr>
          </a:p>
          <a:p>
            <a:pPr marL="268605" marR="329565" indent="-25654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5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interpret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bacteriological,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chemical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physical </a:t>
            </a:r>
            <a:r>
              <a:rPr sz="2800" dirty="0">
                <a:latin typeface="Times New Roman"/>
                <a:cs typeface="Times New Roman"/>
              </a:rPr>
              <a:t>analyses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samples</a:t>
            </a:r>
            <a:endParaRPr sz="28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spcBef>
                <a:spcPts val="409"/>
              </a:spcBef>
              <a:tabLst>
                <a:tab pos="268605" algn="l"/>
                <a:tab pos="35115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	</a:t>
            </a:r>
            <a:r>
              <a:rPr sz="2800" dirty="0">
                <a:latin typeface="Times New Roman"/>
                <a:cs typeface="Times New Roman"/>
              </a:rPr>
              <a:t>When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any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change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takes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affect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water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system,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e.g.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industries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coming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up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watershed </a:t>
            </a:r>
            <a:r>
              <a:rPr sz="2800" spc="-25" dirty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regular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basis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886" y="467868"/>
            <a:ext cx="5463149" cy="397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9603"/>
            <a:ext cx="7706995" cy="331977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Ensure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external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contamination</a:t>
            </a:r>
            <a:endParaRPr sz="2800">
              <a:latin typeface="Times New Roman"/>
              <a:cs typeface="Times New Roman"/>
            </a:endParaRPr>
          </a:p>
          <a:p>
            <a:pPr marL="268605" marR="91440" indent="-256540">
              <a:lnSpc>
                <a:spcPct val="100000"/>
              </a:lnSpc>
              <a:spcBef>
                <a:spcPts val="409"/>
              </a:spcBef>
              <a:tabLst>
                <a:tab pos="268605" algn="l"/>
                <a:tab pos="3469004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Asepsis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Glass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bottles</a:t>
            </a:r>
            <a:r>
              <a:rPr sz="2800" dirty="0">
                <a:latin typeface="Times New Roman"/>
                <a:cs typeface="Times New Roman"/>
              </a:rPr>
              <a:t>	with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securely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fitting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stoppers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caps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non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toxic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liners.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Sample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analysis=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litres(non-acidified)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Bacteriological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analysis=250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(sterilized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bottle)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356870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Metals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analysis=1000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ml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(acidified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sample)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180" y="467868"/>
            <a:ext cx="1850866" cy="397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895599"/>
            <a:ext cx="9144000" cy="39623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5668" y="1502410"/>
            <a:ext cx="5558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Sampling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done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by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sampling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assistant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871" y="224027"/>
            <a:ext cx="6968500" cy="81229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502410"/>
            <a:ext cx="6662420" cy="1407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20" dirty="0">
                <a:latin typeface="Times New Roman"/>
                <a:cs typeface="Times New Roman"/>
              </a:rPr>
              <a:t>Water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tap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distribution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system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20" dirty="0">
                <a:latin typeface="Times New Roman"/>
                <a:cs typeface="Times New Roman"/>
              </a:rPr>
              <a:t>Water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watercourse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(river,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lake,well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etc)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987" y="711708"/>
            <a:ext cx="6419821" cy="397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179" y="711708"/>
            <a:ext cx="3434304" cy="3972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1371600"/>
            <a:ext cx="8077200" cy="50292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188" y="711708"/>
            <a:ext cx="3399235" cy="3972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447798"/>
            <a:ext cx="9144000" cy="5410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180" y="711708"/>
            <a:ext cx="4274027" cy="3972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219200"/>
            <a:ext cx="8839200" cy="5257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9603"/>
            <a:ext cx="2896870" cy="289306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20" dirty="0">
                <a:latin typeface="Times New Roman"/>
                <a:cs typeface="Times New Roman"/>
              </a:rPr>
              <a:t>Date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Time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collection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10" dirty="0">
                <a:latin typeface="Times New Roman"/>
                <a:cs typeface="Times New Roman"/>
              </a:rPr>
              <a:t>Despatch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10" dirty="0">
                <a:latin typeface="Times New Roman"/>
                <a:cs typeface="Times New Roman"/>
              </a:rPr>
              <a:t>Source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10" dirty="0">
                <a:latin typeface="Times New Roman"/>
                <a:cs typeface="Times New Roman"/>
              </a:rPr>
              <a:t>Rainfall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spc="-10" dirty="0">
                <a:latin typeface="Times New Roman"/>
                <a:cs typeface="Times New Roman"/>
              </a:rPr>
              <a:t>Findings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558" y="713231"/>
            <a:ext cx="5322542" cy="3957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580" y="56388"/>
            <a:ext cx="3231626" cy="3150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5668" y="783082"/>
            <a:ext cx="7113270" cy="444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sz="18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8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700" spc="-25" dirty="0">
                <a:latin typeface="Times New Roman"/>
                <a:cs typeface="Times New Roman"/>
              </a:rPr>
              <a:t>Take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the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positive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tube</a:t>
            </a:r>
            <a:r>
              <a:rPr sz="2700" spc="-5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from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the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presumptive</a:t>
            </a:r>
            <a:r>
              <a:rPr sz="2700" spc="-5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test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2700">
              <a:latin typeface="Times New Roman"/>
              <a:cs typeface="Times New Roman"/>
            </a:endParaRPr>
          </a:p>
          <a:p>
            <a:pPr marL="268605" marR="852805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8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700" dirty="0">
                <a:latin typeface="Times New Roman"/>
                <a:cs typeface="Times New Roman"/>
              </a:rPr>
              <a:t>Incubate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one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plate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at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37°C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24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hours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spc="-25" dirty="0">
                <a:latin typeface="Times New Roman"/>
                <a:cs typeface="Times New Roman"/>
              </a:rPr>
              <a:t>and </a:t>
            </a:r>
            <a:r>
              <a:rPr sz="2700" dirty="0">
                <a:latin typeface="Times New Roman"/>
                <a:cs typeface="Times New Roman"/>
              </a:rPr>
              <a:t>another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at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44.5°C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24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hours.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27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tabLst>
                <a:tab pos="268605" algn="l"/>
              </a:tabLst>
            </a:pPr>
            <a:r>
              <a:rPr sz="18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8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700" dirty="0">
                <a:latin typeface="Times New Roman"/>
                <a:cs typeface="Times New Roman"/>
              </a:rPr>
              <a:t>Look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for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typical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colonies</a:t>
            </a:r>
            <a:r>
              <a:rPr sz="2700" spc="-5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in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the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media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;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blue </a:t>
            </a:r>
            <a:r>
              <a:rPr sz="2700" dirty="0">
                <a:latin typeface="Times New Roman"/>
                <a:cs typeface="Times New Roman"/>
              </a:rPr>
              <a:t>black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with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green</a:t>
            </a:r>
            <a:r>
              <a:rPr sz="2700" spc="-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metallic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sheen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colonies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are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of</a:t>
            </a:r>
            <a:r>
              <a:rPr sz="2700" spc="-55" dirty="0">
                <a:latin typeface="Times New Roman"/>
                <a:cs typeface="Times New Roman"/>
              </a:rPr>
              <a:t> </a:t>
            </a:r>
            <a:r>
              <a:rPr sz="2700" i="1" spc="-25" dirty="0">
                <a:latin typeface="Times New Roman"/>
                <a:cs typeface="Times New Roman"/>
              </a:rPr>
              <a:t>E. </a:t>
            </a:r>
            <a:r>
              <a:rPr sz="2700" i="1" spc="-20" dirty="0">
                <a:latin typeface="Times New Roman"/>
                <a:cs typeface="Times New Roman"/>
              </a:rPr>
              <a:t>coli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15233" y="1267967"/>
            <a:ext cx="513715" cy="828675"/>
            <a:chOff x="3515233" y="1267967"/>
            <a:chExt cx="513715" cy="828675"/>
          </a:xfrm>
        </p:grpSpPr>
        <p:sp>
          <p:nvSpPr>
            <p:cNvPr id="5" name="object 5"/>
            <p:cNvSpPr/>
            <p:nvPr/>
          </p:nvSpPr>
          <p:spPr>
            <a:xfrm>
              <a:off x="3581400" y="1295399"/>
              <a:ext cx="381000" cy="762000"/>
            </a:xfrm>
            <a:custGeom>
              <a:avLst/>
              <a:gdLst/>
              <a:ahLst/>
              <a:cxnLst/>
              <a:rect l="l" t="t" r="r" b="b"/>
              <a:pathLst>
                <a:path w="381000" h="762000">
                  <a:moveTo>
                    <a:pt x="285750" y="0"/>
                  </a:moveTo>
                  <a:lnTo>
                    <a:pt x="95250" y="0"/>
                  </a:lnTo>
                  <a:lnTo>
                    <a:pt x="95250" y="571500"/>
                  </a:lnTo>
                  <a:lnTo>
                    <a:pt x="0" y="571500"/>
                  </a:lnTo>
                  <a:lnTo>
                    <a:pt x="190500" y="762000"/>
                  </a:lnTo>
                  <a:lnTo>
                    <a:pt x="381000" y="571500"/>
                  </a:lnTo>
                  <a:lnTo>
                    <a:pt x="285750" y="5715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15233" y="1267967"/>
              <a:ext cx="513715" cy="828675"/>
            </a:xfrm>
            <a:custGeom>
              <a:avLst/>
              <a:gdLst/>
              <a:ahLst/>
              <a:cxnLst/>
              <a:rect l="l" t="t" r="r" b="b"/>
              <a:pathLst>
                <a:path w="513714" h="828675">
                  <a:moveTo>
                    <a:pt x="379349" y="0"/>
                  </a:moveTo>
                  <a:lnTo>
                    <a:pt x="133984" y="0"/>
                  </a:lnTo>
                  <a:lnTo>
                    <a:pt x="133984" y="571500"/>
                  </a:lnTo>
                  <a:lnTo>
                    <a:pt x="0" y="571500"/>
                  </a:lnTo>
                  <a:lnTo>
                    <a:pt x="256666" y="828167"/>
                  </a:lnTo>
                  <a:lnTo>
                    <a:pt x="303149" y="781685"/>
                  </a:lnTo>
                  <a:lnTo>
                    <a:pt x="256666" y="781685"/>
                  </a:lnTo>
                  <a:lnTo>
                    <a:pt x="79375" y="604393"/>
                  </a:lnTo>
                  <a:lnTo>
                    <a:pt x="166877" y="604393"/>
                  </a:lnTo>
                  <a:lnTo>
                    <a:pt x="166877" y="32893"/>
                  </a:lnTo>
                  <a:lnTo>
                    <a:pt x="379349" y="32893"/>
                  </a:lnTo>
                  <a:lnTo>
                    <a:pt x="379349" y="0"/>
                  </a:lnTo>
                  <a:close/>
                </a:path>
                <a:path w="513714" h="828675">
                  <a:moveTo>
                    <a:pt x="379349" y="32893"/>
                  </a:moveTo>
                  <a:lnTo>
                    <a:pt x="346455" y="32893"/>
                  </a:lnTo>
                  <a:lnTo>
                    <a:pt x="346455" y="604393"/>
                  </a:lnTo>
                  <a:lnTo>
                    <a:pt x="433958" y="604393"/>
                  </a:lnTo>
                  <a:lnTo>
                    <a:pt x="256666" y="781685"/>
                  </a:lnTo>
                  <a:lnTo>
                    <a:pt x="303149" y="781685"/>
                  </a:lnTo>
                  <a:lnTo>
                    <a:pt x="513333" y="571500"/>
                  </a:lnTo>
                  <a:lnTo>
                    <a:pt x="379349" y="571500"/>
                  </a:lnTo>
                  <a:lnTo>
                    <a:pt x="379349" y="32893"/>
                  </a:lnTo>
                  <a:close/>
                </a:path>
                <a:path w="513714" h="828675">
                  <a:moveTo>
                    <a:pt x="335406" y="43942"/>
                  </a:moveTo>
                  <a:lnTo>
                    <a:pt x="177926" y="43942"/>
                  </a:lnTo>
                  <a:lnTo>
                    <a:pt x="177926" y="615442"/>
                  </a:lnTo>
                  <a:lnTo>
                    <a:pt x="105917" y="615442"/>
                  </a:lnTo>
                  <a:lnTo>
                    <a:pt x="256666" y="766191"/>
                  </a:lnTo>
                  <a:lnTo>
                    <a:pt x="272161" y="750697"/>
                  </a:lnTo>
                  <a:lnTo>
                    <a:pt x="256666" y="750697"/>
                  </a:lnTo>
                  <a:lnTo>
                    <a:pt x="132333" y="626364"/>
                  </a:lnTo>
                  <a:lnTo>
                    <a:pt x="188849" y="626364"/>
                  </a:lnTo>
                  <a:lnTo>
                    <a:pt x="188849" y="54864"/>
                  </a:lnTo>
                  <a:lnTo>
                    <a:pt x="335406" y="54864"/>
                  </a:lnTo>
                  <a:lnTo>
                    <a:pt x="335406" y="43942"/>
                  </a:lnTo>
                  <a:close/>
                </a:path>
                <a:path w="513714" h="828675">
                  <a:moveTo>
                    <a:pt x="335406" y="54864"/>
                  </a:moveTo>
                  <a:lnTo>
                    <a:pt x="324484" y="54864"/>
                  </a:lnTo>
                  <a:lnTo>
                    <a:pt x="324484" y="626364"/>
                  </a:lnTo>
                  <a:lnTo>
                    <a:pt x="381000" y="626364"/>
                  </a:lnTo>
                  <a:lnTo>
                    <a:pt x="256666" y="750697"/>
                  </a:lnTo>
                  <a:lnTo>
                    <a:pt x="272161" y="750697"/>
                  </a:lnTo>
                  <a:lnTo>
                    <a:pt x="407415" y="615442"/>
                  </a:lnTo>
                  <a:lnTo>
                    <a:pt x="335406" y="615442"/>
                  </a:lnTo>
                  <a:lnTo>
                    <a:pt x="335406" y="54864"/>
                  </a:lnTo>
                  <a:close/>
                </a:path>
              </a:pathLst>
            </a:custGeom>
            <a:solidFill>
              <a:srgbClr val="1E7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591433" y="3096767"/>
            <a:ext cx="513715" cy="828675"/>
            <a:chOff x="3591433" y="3096767"/>
            <a:chExt cx="513715" cy="828675"/>
          </a:xfrm>
        </p:grpSpPr>
        <p:sp>
          <p:nvSpPr>
            <p:cNvPr id="8" name="object 8"/>
            <p:cNvSpPr/>
            <p:nvPr/>
          </p:nvSpPr>
          <p:spPr>
            <a:xfrm>
              <a:off x="3657600" y="3124199"/>
              <a:ext cx="381000" cy="762000"/>
            </a:xfrm>
            <a:custGeom>
              <a:avLst/>
              <a:gdLst/>
              <a:ahLst/>
              <a:cxnLst/>
              <a:rect l="l" t="t" r="r" b="b"/>
              <a:pathLst>
                <a:path w="381000" h="762000">
                  <a:moveTo>
                    <a:pt x="285750" y="0"/>
                  </a:moveTo>
                  <a:lnTo>
                    <a:pt x="95250" y="0"/>
                  </a:lnTo>
                  <a:lnTo>
                    <a:pt x="95250" y="571500"/>
                  </a:lnTo>
                  <a:lnTo>
                    <a:pt x="0" y="571500"/>
                  </a:lnTo>
                  <a:lnTo>
                    <a:pt x="190500" y="762000"/>
                  </a:lnTo>
                  <a:lnTo>
                    <a:pt x="381000" y="571500"/>
                  </a:lnTo>
                  <a:lnTo>
                    <a:pt x="285750" y="5715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2CA1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91433" y="3096767"/>
              <a:ext cx="513715" cy="828675"/>
            </a:xfrm>
            <a:custGeom>
              <a:avLst/>
              <a:gdLst/>
              <a:ahLst/>
              <a:cxnLst/>
              <a:rect l="l" t="t" r="r" b="b"/>
              <a:pathLst>
                <a:path w="513714" h="828675">
                  <a:moveTo>
                    <a:pt x="379349" y="0"/>
                  </a:moveTo>
                  <a:lnTo>
                    <a:pt x="133984" y="0"/>
                  </a:lnTo>
                  <a:lnTo>
                    <a:pt x="133984" y="571500"/>
                  </a:lnTo>
                  <a:lnTo>
                    <a:pt x="0" y="571500"/>
                  </a:lnTo>
                  <a:lnTo>
                    <a:pt x="256666" y="828167"/>
                  </a:lnTo>
                  <a:lnTo>
                    <a:pt x="303149" y="781685"/>
                  </a:lnTo>
                  <a:lnTo>
                    <a:pt x="256666" y="781685"/>
                  </a:lnTo>
                  <a:lnTo>
                    <a:pt x="79375" y="604393"/>
                  </a:lnTo>
                  <a:lnTo>
                    <a:pt x="166877" y="604393"/>
                  </a:lnTo>
                  <a:lnTo>
                    <a:pt x="166877" y="32893"/>
                  </a:lnTo>
                  <a:lnTo>
                    <a:pt x="379349" y="32893"/>
                  </a:lnTo>
                  <a:lnTo>
                    <a:pt x="379349" y="0"/>
                  </a:lnTo>
                  <a:close/>
                </a:path>
                <a:path w="513714" h="828675">
                  <a:moveTo>
                    <a:pt x="379349" y="32893"/>
                  </a:moveTo>
                  <a:lnTo>
                    <a:pt x="346455" y="32893"/>
                  </a:lnTo>
                  <a:lnTo>
                    <a:pt x="346455" y="604393"/>
                  </a:lnTo>
                  <a:lnTo>
                    <a:pt x="433958" y="604393"/>
                  </a:lnTo>
                  <a:lnTo>
                    <a:pt x="256666" y="781685"/>
                  </a:lnTo>
                  <a:lnTo>
                    <a:pt x="303149" y="781685"/>
                  </a:lnTo>
                  <a:lnTo>
                    <a:pt x="513333" y="571500"/>
                  </a:lnTo>
                  <a:lnTo>
                    <a:pt x="379349" y="571500"/>
                  </a:lnTo>
                  <a:lnTo>
                    <a:pt x="379349" y="32893"/>
                  </a:lnTo>
                  <a:close/>
                </a:path>
                <a:path w="513714" h="828675">
                  <a:moveTo>
                    <a:pt x="335406" y="43942"/>
                  </a:moveTo>
                  <a:lnTo>
                    <a:pt x="177926" y="43942"/>
                  </a:lnTo>
                  <a:lnTo>
                    <a:pt x="177926" y="615442"/>
                  </a:lnTo>
                  <a:lnTo>
                    <a:pt x="105917" y="615442"/>
                  </a:lnTo>
                  <a:lnTo>
                    <a:pt x="256666" y="766191"/>
                  </a:lnTo>
                  <a:lnTo>
                    <a:pt x="272161" y="750697"/>
                  </a:lnTo>
                  <a:lnTo>
                    <a:pt x="256666" y="750697"/>
                  </a:lnTo>
                  <a:lnTo>
                    <a:pt x="132333" y="626364"/>
                  </a:lnTo>
                  <a:lnTo>
                    <a:pt x="188849" y="626364"/>
                  </a:lnTo>
                  <a:lnTo>
                    <a:pt x="188849" y="54864"/>
                  </a:lnTo>
                  <a:lnTo>
                    <a:pt x="335406" y="54864"/>
                  </a:lnTo>
                  <a:lnTo>
                    <a:pt x="335406" y="43942"/>
                  </a:lnTo>
                  <a:close/>
                </a:path>
                <a:path w="513714" h="828675">
                  <a:moveTo>
                    <a:pt x="335406" y="54864"/>
                  </a:moveTo>
                  <a:lnTo>
                    <a:pt x="324484" y="54864"/>
                  </a:lnTo>
                  <a:lnTo>
                    <a:pt x="324484" y="626364"/>
                  </a:lnTo>
                  <a:lnTo>
                    <a:pt x="381000" y="626364"/>
                  </a:lnTo>
                  <a:lnTo>
                    <a:pt x="256666" y="750697"/>
                  </a:lnTo>
                  <a:lnTo>
                    <a:pt x="272161" y="750697"/>
                  </a:lnTo>
                  <a:lnTo>
                    <a:pt x="407415" y="615442"/>
                  </a:lnTo>
                  <a:lnTo>
                    <a:pt x="335406" y="615442"/>
                  </a:lnTo>
                  <a:lnTo>
                    <a:pt x="335406" y="54864"/>
                  </a:lnTo>
                  <a:close/>
                </a:path>
              </a:pathLst>
            </a:custGeom>
            <a:solidFill>
              <a:srgbClr val="1E7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2209800"/>
            <a:ext cx="3009900" cy="289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1752600"/>
            <a:ext cx="3057144" cy="34107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228" y="687323"/>
            <a:ext cx="3978371" cy="36380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5668" y="4989652"/>
            <a:ext cx="4523740" cy="81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095"/>
              </a:lnSpc>
              <a:spcBef>
                <a:spcPts val="105"/>
              </a:spcBef>
              <a:tabLst>
                <a:tab pos="26860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Times New Roman"/>
                <a:cs typeface="Times New Roman"/>
              </a:rPr>
              <a:t>Lactose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Tegritol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agar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ts val="3095"/>
              </a:lnSpc>
              <a:tabLst>
                <a:tab pos="268605" algn="l"/>
              </a:tabLst>
            </a:pPr>
            <a:r>
              <a:rPr sz="175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75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600" dirty="0">
                <a:latin typeface="Times New Roman"/>
                <a:cs typeface="Times New Roman"/>
              </a:rPr>
              <a:t>Membrane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lauryl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sulfate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lactose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49603"/>
            <a:ext cx="7621270" cy="279146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356870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Nutrient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agar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37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deg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22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deg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C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estimate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general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bacterial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purity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water.</a:t>
            </a:r>
            <a:endParaRPr sz="2800">
              <a:latin typeface="Times New Roman"/>
              <a:cs typeface="Times New Roman"/>
            </a:endParaRPr>
          </a:p>
          <a:p>
            <a:pPr marL="268605" marR="1095375" indent="-25654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Same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source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frequent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intervals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may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of </a:t>
            </a:r>
            <a:r>
              <a:rPr sz="2800" dirty="0">
                <a:latin typeface="Times New Roman"/>
                <a:cs typeface="Times New Roman"/>
              </a:rPr>
              <a:t>considerable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value.</a:t>
            </a:r>
            <a:endParaRPr sz="28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spcBef>
                <a:spcPts val="400"/>
              </a:spcBef>
              <a:tabLst>
                <a:tab pos="268605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​	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sudden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increase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colony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count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may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earliest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indication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contamination.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077" y="713231"/>
            <a:ext cx="3336780" cy="3150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871" y="1431600"/>
            <a:ext cx="2214880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50"/>
              </a:lnSpc>
              <a:tabLst>
                <a:tab pos="255904" algn="l"/>
              </a:tabLst>
            </a:pPr>
            <a:r>
              <a:rPr sz="1900" spc="-50" dirty="0">
                <a:solidFill>
                  <a:srgbClr val="2CA1BE"/>
                </a:solidFill>
                <a:latin typeface="Segoe UI Symbol"/>
                <a:cs typeface="Segoe UI Symbol"/>
              </a:rPr>
              <a:t>🞂</a:t>
            </a:r>
            <a:r>
              <a:rPr sz="1900" dirty="0">
                <a:solidFill>
                  <a:srgbClr val="2CA1BE"/>
                </a:solidFill>
                <a:latin typeface="Segoe UI Symbol"/>
                <a:cs typeface="Segoe UI Symbol"/>
              </a:rPr>
              <a:t>	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recomme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860556" y="1431600"/>
            <a:ext cx="3007995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50"/>
              </a:lnSpc>
            </a:pPr>
            <a:r>
              <a:rPr sz="2800" dirty="0">
                <a:latin typeface="Times New Roman"/>
                <a:cs typeface="Times New Roman"/>
              </a:rPr>
              <a:t>nded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plate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counts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are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855980"/>
          <a:ext cx="9143365" cy="3937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1150"/>
                <a:gridCol w="3187065"/>
                <a:gridCol w="3105150"/>
              </a:tblGrid>
              <a:tr h="1609090">
                <a:tc>
                  <a:txBody>
                    <a:bodyPr/>
                    <a:lstStyle/>
                    <a:p>
                      <a:pPr marL="91440" marR="3803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Water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point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consumption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A1B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004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Plate</a:t>
                      </a:r>
                      <a:r>
                        <a:rPr sz="2400" b="1" spc="-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count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after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days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37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deg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A1B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41655" indent="762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Plate</a:t>
                      </a:r>
                      <a:r>
                        <a:rPr sz="2400" b="1" spc="-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count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after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days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deg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A1BE"/>
                    </a:solidFill>
                  </a:tcPr>
                </a:tc>
              </a:tr>
              <a:tr h="11188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( i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)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Disinfected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DF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DF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DFE8"/>
                    </a:solidFill>
                  </a:tcPr>
                </a:tc>
              </a:tr>
              <a:tr h="12096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(ii)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2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disinfected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F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F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100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F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7" y="762000"/>
            <a:ext cx="7724775" cy="46185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755650" indent="-342900" algn="just">
              <a:lnSpc>
                <a:spcPct val="100000"/>
              </a:lnSpc>
              <a:spcBef>
                <a:spcPts val="95"/>
              </a:spcBef>
              <a:buFont typeface="Arial" pitchFamily="34" charset="0"/>
              <a:buChar char="•"/>
              <a:tabLst>
                <a:tab pos="268605" algn="l"/>
              </a:tabLst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​ The </a:t>
            </a:r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National Water Supply &amp; Sanitation  Programme was initiated  in 1954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with the objective of providing safe water supply and adequate drainage facilities for the entire urban and rural population of the country.</a:t>
            </a:r>
          </a:p>
          <a:p>
            <a:pPr marL="354965" marR="755650" indent="-342900" algn="just">
              <a:lnSpc>
                <a:spcPct val="100000"/>
              </a:lnSpc>
              <a:spcBef>
                <a:spcPts val="95"/>
              </a:spcBef>
              <a:buFont typeface="Arial" pitchFamily="34" charset="0"/>
              <a:buChar char="•"/>
              <a:tabLst>
                <a:tab pos="268605" algn="l"/>
              </a:tabLst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​ In </a:t>
            </a:r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1972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a special programme known as the </a:t>
            </a:r>
            <a:r>
              <a:rPr lang="en-GB" sz="2800" b="1" u="sng" dirty="0" err="1" smtClean="0">
                <a:latin typeface="Times New Roman" pitchFamily="18" charset="0"/>
                <a:cs typeface="Times New Roman" pitchFamily="18" charset="0"/>
              </a:rPr>
              <a:t>Acceelerated</a:t>
            </a:r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 Rural Water Supply </a:t>
            </a:r>
            <a:r>
              <a:rPr lang="en-GB" sz="2800" b="1" u="sng" dirty="0" err="1" smtClean="0">
                <a:latin typeface="Times New Roman" pitchFamily="18" charset="0"/>
                <a:cs typeface="Times New Roman" pitchFamily="18" charset="0"/>
              </a:rPr>
              <a:t>Supply</a:t>
            </a:r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 Programme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was started as a supplement to the above mentioned programme.</a:t>
            </a:r>
          </a:p>
          <a:p>
            <a:pPr marL="354965" marR="755650" indent="-342900" algn="just">
              <a:lnSpc>
                <a:spcPct val="100000"/>
              </a:lnSpc>
              <a:spcBef>
                <a:spcPts val="95"/>
              </a:spcBef>
              <a:buFont typeface="Arial" pitchFamily="34" charset="0"/>
              <a:buChar char="•"/>
              <a:tabLst>
                <a:tab pos="268605" algn="l"/>
              </a:tabLst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Renamed as </a:t>
            </a:r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Rajiv Gandhi National Drinking Water Mission in 1991.</a:t>
            </a:r>
          </a:p>
          <a:p>
            <a:pPr marL="268605" marR="755650" indent="-256540" algn="just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68605" marR="755650" indent="-256540" algn="just">
              <a:lnSpc>
                <a:spcPct val="100000"/>
              </a:lnSpc>
              <a:spcBef>
                <a:spcPts val="95"/>
              </a:spcBef>
              <a:tabLst>
                <a:tab pos="268605" algn="l"/>
              </a:tabLst>
            </a:pP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295400"/>
            <a:ext cx="854913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800" b="1" u="sng" dirty="0" err="1" smtClean="0"/>
              <a:t>Swajaldhara</a:t>
            </a:r>
            <a:r>
              <a:rPr lang="en-GB" sz="2800" b="1" u="sng" dirty="0" smtClean="0"/>
              <a:t> Programme </a:t>
            </a:r>
            <a:r>
              <a:rPr lang="en-GB" dirty="0" smtClean="0"/>
              <a:t>was launched on</a:t>
            </a:r>
          </a:p>
          <a:p>
            <a:r>
              <a:rPr lang="en-GB" dirty="0"/>
              <a:t> </a:t>
            </a:r>
            <a:r>
              <a:rPr lang="en-GB" dirty="0" smtClean="0"/>
              <a:t>    </a:t>
            </a:r>
            <a:r>
              <a:rPr lang="en-GB" sz="2800" b="1" u="sng" dirty="0" smtClean="0"/>
              <a:t>25</a:t>
            </a:r>
            <a:r>
              <a:rPr lang="en-GB" sz="2800" b="1" u="sng" baseline="30000" dirty="0" smtClean="0"/>
              <a:t>th</a:t>
            </a:r>
            <a:r>
              <a:rPr lang="en-GB" sz="2800" b="1" u="sng" dirty="0" smtClean="0"/>
              <a:t> December 2002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2800" b="1" u="sng" dirty="0" smtClean="0"/>
              <a:t>Bharat </a:t>
            </a:r>
            <a:r>
              <a:rPr lang="en-GB" sz="2800" b="1" u="sng" dirty="0" err="1" smtClean="0"/>
              <a:t>Nirman</a:t>
            </a:r>
            <a:r>
              <a:rPr lang="en-GB" sz="2800" b="1" u="sng" dirty="0" smtClean="0"/>
              <a:t> Programme </a:t>
            </a:r>
            <a:r>
              <a:rPr lang="en-GB" dirty="0" smtClean="0"/>
              <a:t>was launched in </a:t>
            </a:r>
            <a:r>
              <a:rPr lang="en-GB" sz="2800" b="1" u="sng" dirty="0" smtClean="0"/>
              <a:t>2005</a:t>
            </a:r>
            <a:r>
              <a:rPr lang="en-GB" dirty="0" smtClean="0"/>
              <a:t>, priority </a:t>
            </a:r>
          </a:p>
          <a:p>
            <a:r>
              <a:rPr lang="en-GB" dirty="0"/>
              <a:t> </a:t>
            </a:r>
            <a:r>
              <a:rPr lang="en-GB" dirty="0" smtClean="0"/>
              <a:t>    was given to cover water quality problem.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800" b="1" u="sng" dirty="0" err="1" smtClean="0"/>
              <a:t>Jal</a:t>
            </a:r>
            <a:r>
              <a:rPr lang="en-GB" sz="2800" b="1" u="sng" dirty="0" smtClean="0"/>
              <a:t> </a:t>
            </a:r>
            <a:r>
              <a:rPr lang="en-GB" sz="2800" b="1" u="sng" dirty="0" err="1" smtClean="0"/>
              <a:t>Jeevan</a:t>
            </a:r>
            <a:r>
              <a:rPr lang="en-GB" sz="2800" b="1" u="sng" dirty="0" smtClean="0"/>
              <a:t> Mission </a:t>
            </a:r>
            <a:r>
              <a:rPr lang="en-GB" sz="2800" b="1" dirty="0" smtClean="0"/>
              <a:t> </a:t>
            </a:r>
            <a:r>
              <a:rPr lang="en-GB" sz="2000" dirty="0" smtClean="0"/>
              <a:t>launched on </a:t>
            </a:r>
            <a:r>
              <a:rPr lang="en-GB" sz="2800" b="1" u="sng" dirty="0" smtClean="0"/>
              <a:t>15/Aug/2019</a:t>
            </a:r>
            <a:r>
              <a:rPr lang="en-GB" sz="2000" dirty="0" smtClean="0"/>
              <a:t>.</a:t>
            </a:r>
            <a:endParaRPr lang="en-GB" sz="2800" b="1" u="sng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226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945" y="304800"/>
            <a:ext cx="542611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3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1955" y="704087"/>
            <a:ext cx="2116060" cy="4368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8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1"/>
            <a:ext cx="83820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1967" y="4854150"/>
            <a:ext cx="3616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>
                <a:solidFill>
                  <a:schemeClr val="accent2"/>
                </a:solidFill>
              </a:rPr>
              <a:t>JAL HAI TO  KAL HAI</a:t>
            </a:r>
            <a:endParaRPr lang="en-GB" sz="2400" b="1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311</Words>
  <Application>Microsoft Office PowerPoint</Application>
  <PresentationFormat>On-screen Show (4:3)</PresentationFormat>
  <Paragraphs>139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  </vt:lpstr>
      <vt:lpstr>PowerPoint Presentation</vt:lpstr>
      <vt:lpstr>PowerPoint Presentation</vt:lpstr>
      <vt:lpstr>PowerPoint Presentation</vt:lpstr>
      <vt:lpstr>PowerPoint Presentation</vt:lpstr>
      <vt:lpstr>Direct Assessment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</cp:lastModifiedBy>
  <cp:revision>19</cp:revision>
  <dcterms:created xsi:type="dcterms:W3CDTF">2024-01-02T04:21:47Z</dcterms:created>
  <dcterms:modified xsi:type="dcterms:W3CDTF">2024-01-03T06:12:40Z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2024-01-02T00:00:00Z</vt:filetime>
  </property>
  <property fmtid="{D5CDD505-2E9C-101B-9397-08002B2CF9AE}" pid="5" name="Producer">
    <vt:lpwstr>Microsoft® PowerPoint® 2013</vt:lpwstr>
  </property>
</Properties>
</file>