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56" r:id="rId2"/>
    <p:sldId id="257" r:id="rId3"/>
    <p:sldId id="289" r:id="rId4"/>
    <p:sldId id="258" r:id="rId5"/>
    <p:sldId id="259" r:id="rId6"/>
    <p:sldId id="260" r:id="rId7"/>
    <p:sldId id="261" r:id="rId8"/>
    <p:sldId id="262" r:id="rId9"/>
    <p:sldId id="263" r:id="rId10"/>
    <p:sldId id="277" r:id="rId11"/>
    <p:sldId id="264" r:id="rId12"/>
    <p:sldId id="265" r:id="rId13"/>
    <p:sldId id="266" r:id="rId14"/>
    <p:sldId id="267" r:id="rId15"/>
    <p:sldId id="268" r:id="rId16"/>
    <p:sldId id="269" r:id="rId17"/>
    <p:sldId id="279" r:id="rId18"/>
    <p:sldId id="270" r:id="rId19"/>
    <p:sldId id="271" r:id="rId20"/>
    <p:sldId id="272" r:id="rId21"/>
    <p:sldId id="273" r:id="rId22"/>
    <p:sldId id="274" r:id="rId23"/>
    <p:sldId id="280" r:id="rId24"/>
    <p:sldId id="275" r:id="rId25"/>
    <p:sldId id="281" r:id="rId26"/>
    <p:sldId id="276" r:id="rId27"/>
    <p:sldId id="282" r:id="rId28"/>
    <p:sldId id="283" r:id="rId29"/>
    <p:sldId id="284" r:id="rId30"/>
    <p:sldId id="285"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A1BB5C-DF79-4965-974F-1900F578C3B1}" type="datetimeFigureOut">
              <a:rPr lang="en-IN" smtClean="0"/>
              <a:pPr/>
              <a:t>22-05-2023</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F5FA7F-666C-489F-913C-2D17D369346D}" type="slidenum">
              <a:rPr lang="en-IN" smtClean="0"/>
              <a:pPr/>
              <a:t>‹#›</a:t>
            </a:fld>
            <a:endParaRPr lang="en-IN"/>
          </a:p>
        </p:txBody>
      </p:sp>
    </p:spTree>
    <p:extLst>
      <p:ext uri="{BB962C8B-B14F-4D97-AF65-F5344CB8AC3E}">
        <p14:creationId xmlns:p14="http://schemas.microsoft.com/office/powerpoint/2010/main" val="2786421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9BF5FA7F-666C-489F-913C-2D17D369346D}" type="slidenum">
              <a:rPr lang="en-IN" smtClean="0"/>
              <a:pPr/>
              <a:t>13</a:t>
            </a:fld>
            <a:endParaRPr lang="en-IN"/>
          </a:p>
        </p:txBody>
      </p:sp>
    </p:spTree>
    <p:extLst>
      <p:ext uri="{BB962C8B-B14F-4D97-AF65-F5344CB8AC3E}">
        <p14:creationId xmlns:p14="http://schemas.microsoft.com/office/powerpoint/2010/main" val="3695431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19" name="Footer Placeholder 18"/>
          <p:cNvSpPr>
            <a:spLocks noGrp="1"/>
          </p:cNvSpPr>
          <p:nvPr>
            <p:ph type="ftr" sz="quarter" idx="11"/>
          </p:nvPr>
        </p:nvSpPr>
        <p:spPr/>
        <p:txBody>
          <a:bodyPr/>
          <a:lstStyle/>
          <a:p>
            <a:endParaRPr lang="en-IN" dirty="0"/>
          </a:p>
        </p:txBody>
      </p:sp>
      <p:sp>
        <p:nvSpPr>
          <p:cNvPr id="27" name="Slide Number Placeholder 26"/>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a:xfrm>
            <a:off x="8077200" y="6356350"/>
            <a:ext cx="609600" cy="365125"/>
          </a:xfrm>
        </p:spPr>
        <p:txBody>
          <a:bodyPr/>
          <a:lstStyle/>
          <a:p>
            <a:fld id="{1553F9D4-16BE-43B6-96DF-020559928F27}" type="slidenum">
              <a:rPr lang="en-IN" smtClean="0"/>
              <a:pPr/>
              <a:t>‹#›</a:t>
            </a:fld>
            <a:endParaRPr lang="en-IN"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A323F6-0B6E-4794-957D-C6AF3CB4418E}" type="datetimeFigureOut">
              <a:rPr lang="en-US" smtClean="0"/>
              <a:pPr/>
              <a:t>5/22/2023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1553F9D4-16BE-43B6-96DF-020559928F27}"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CA323F6-0B6E-4794-957D-C6AF3CB4418E}" type="datetimeFigureOut">
              <a:rPr lang="en-US" smtClean="0"/>
              <a:pPr/>
              <a:t>5/22/2023</a:t>
            </a:fld>
            <a:endParaRPr lang="en-IN"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553F9D4-16BE-43B6-96DF-020559928F27}" type="slidenum">
              <a:rPr lang="en-IN" smtClean="0"/>
              <a:pPr/>
              <a:t>‹#›</a:t>
            </a:fld>
            <a:endParaRPr lang="en-IN"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56184"/>
            <a:ext cx="9144000" cy="1828800"/>
          </a:xfrm>
        </p:spPr>
        <p:txBody>
          <a:bodyPr>
            <a:normAutofit fontScale="90000"/>
          </a:bodyPr>
          <a:lstStyle/>
          <a:p>
            <a:pPr algn="ctr"/>
            <a:r>
              <a:rPr lang="en-US" dirty="0" smtClean="0">
                <a:solidFill>
                  <a:srgbClr val="FF0000"/>
                </a:solidFill>
                <a:effectLst/>
                <a:latin typeface="Times New Roman" pitchFamily="18" charset="0"/>
                <a:cs typeface="Times New Roman" pitchFamily="18" charset="0"/>
              </a:rPr>
              <a:t>WATER QUALITY –CRITERIA AND STANDARD</a:t>
            </a:r>
            <a:endParaRPr lang="en-IN" dirty="0">
              <a:solidFill>
                <a:srgbClr val="FF0000"/>
              </a:solidFill>
              <a:effectLst/>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92500"/>
          </a:bodyPr>
          <a:lstStyle/>
          <a:p>
            <a:pPr algn="ctr"/>
            <a:r>
              <a:rPr lang="en-US" dirty="0" smtClean="0">
                <a:latin typeface="Times New Roman" pitchFamily="18" charset="0"/>
                <a:cs typeface="Times New Roman" pitchFamily="18" charset="0"/>
              </a:rPr>
              <a:t>Standard –</a:t>
            </a:r>
          </a:p>
          <a:p>
            <a:pPr algn="ctr"/>
            <a:r>
              <a:rPr lang="en-US" sz="3200" dirty="0" smtClean="0">
                <a:latin typeface="Times New Roman" pitchFamily="18" charset="0"/>
                <a:cs typeface="Times New Roman" pitchFamily="18" charset="0"/>
              </a:rPr>
              <a:t>Exposure limit for bacteriological, viral, chemical and physical agents  adopted by governments </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WHO In 1993 vol.1 in 1996 of second edition of guidelines for drinking water quality </a:t>
            </a:r>
          </a:p>
          <a:p>
            <a:pPr>
              <a:buFont typeface="Wingdings" pitchFamily="2" charset="2"/>
              <a:buChar char="Ø"/>
            </a:pPr>
            <a:r>
              <a:rPr lang="en-US" sz="3200" dirty="0" smtClean="0">
                <a:latin typeface="Times New Roman" pitchFamily="18" charset="0"/>
                <a:cs typeface="Times New Roman" pitchFamily="18" charset="0"/>
              </a:rPr>
              <a:t>Following variables </a:t>
            </a:r>
          </a:p>
          <a:p>
            <a:pPr>
              <a:buFont typeface="Wingdings" pitchFamily="2" charset="2"/>
              <a:buChar char="Ø"/>
            </a:pPr>
            <a:r>
              <a:rPr lang="en-US" sz="3200" dirty="0" smtClean="0">
                <a:latin typeface="Times New Roman" pitchFamily="18" charset="0"/>
                <a:cs typeface="Times New Roman" pitchFamily="18" charset="0"/>
              </a:rPr>
              <a:t>1-Acceptability aspects </a:t>
            </a:r>
          </a:p>
          <a:p>
            <a:pPr>
              <a:buFont typeface="Wingdings" pitchFamily="2" charset="2"/>
              <a:buChar char="Ø"/>
            </a:pPr>
            <a:r>
              <a:rPr lang="en-US" sz="3200" dirty="0" smtClean="0">
                <a:latin typeface="Times New Roman" pitchFamily="18" charset="0"/>
                <a:cs typeface="Times New Roman" pitchFamily="18" charset="0"/>
              </a:rPr>
              <a:t>2-Microbiological aspects </a:t>
            </a:r>
          </a:p>
          <a:p>
            <a:pPr>
              <a:buFont typeface="Wingdings" pitchFamily="2" charset="2"/>
              <a:buChar char="Ø"/>
            </a:pPr>
            <a:r>
              <a:rPr lang="en-US" sz="3200" dirty="0" smtClean="0">
                <a:latin typeface="Times New Roman" pitchFamily="18" charset="0"/>
                <a:cs typeface="Times New Roman" pitchFamily="18" charset="0"/>
              </a:rPr>
              <a:t>3-Chemical aspects </a:t>
            </a:r>
          </a:p>
          <a:p>
            <a:pPr>
              <a:buFont typeface="Wingdings" pitchFamily="2" charset="2"/>
              <a:buChar char="Ø"/>
            </a:pPr>
            <a:r>
              <a:rPr lang="en-US" sz="3200" dirty="0" smtClean="0">
                <a:latin typeface="Times New Roman" pitchFamily="18" charset="0"/>
                <a:cs typeface="Times New Roman" pitchFamily="18" charset="0"/>
              </a:rPr>
              <a:t>4-Radiological aspects </a:t>
            </a:r>
          </a:p>
          <a:p>
            <a:pPr>
              <a:buFont typeface="Wingdings" pitchFamily="2" charset="2"/>
              <a:buChar char="Ø"/>
            </a:pP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56792"/>
          </a:xfrm>
        </p:spPr>
        <p:txBody>
          <a:bodyPr>
            <a:normAutofit fontScale="90000"/>
          </a:bodyPr>
          <a:lstStyle/>
          <a:p>
            <a:pPr algn="ctr"/>
            <a:r>
              <a:rPr lang="en-US" b="1" dirty="0" smtClean="0">
                <a:solidFill>
                  <a:srgbClr val="FF0000"/>
                </a:solidFill>
                <a:latin typeface="Times New Roman" pitchFamily="18" charset="0"/>
                <a:cs typeface="Times New Roman" pitchFamily="18" charset="0"/>
              </a:rPr>
              <a:t>WHY CONTROL WATER STANDARD</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Health and survival of man and other organisms depends upon purity of water they used.</a:t>
            </a:r>
          </a:p>
          <a:p>
            <a:pPr>
              <a:buClr>
                <a:schemeClr val="tx1"/>
              </a:buClr>
              <a:buFont typeface="Wingdings" pitchFamily="2" charset="2"/>
              <a:buChar char="Ø"/>
            </a:pPr>
            <a:r>
              <a:rPr lang="en-US" sz="3200" dirty="0" smtClean="0">
                <a:latin typeface="Times New Roman" pitchFamily="18" charset="0"/>
                <a:cs typeface="Times New Roman" pitchFamily="18" charset="0"/>
              </a:rPr>
              <a:t>Different measures are used to access and control water quality with varying degrees of relevalence and acceptability. </a:t>
            </a:r>
          </a:p>
          <a:p>
            <a:pPr>
              <a:buClr>
                <a:schemeClr val="tx1"/>
              </a:buClr>
              <a:buFont typeface="Wingdings" pitchFamily="2" charset="2"/>
              <a:buChar char="Ø"/>
            </a:pPr>
            <a:r>
              <a:rPr lang="en-US" sz="3200" dirty="0" smtClean="0">
                <a:latin typeface="Times New Roman" pitchFamily="18" charset="0"/>
                <a:cs typeface="Times New Roman" pitchFamily="18" charset="0"/>
              </a:rPr>
              <a:t>Hence the need to adopt generalized methods of assessment and arbitrary standard</a:t>
            </a:r>
            <a:r>
              <a:rPr lang="en-US" dirty="0" smtClean="0"/>
              <a:t>s of water quality.</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lstStyle/>
          <a:p>
            <a:r>
              <a:rPr lang="en-US" b="1" dirty="0" smtClean="0">
                <a:solidFill>
                  <a:srgbClr val="FF0000"/>
                </a:solidFill>
                <a:latin typeface="Times New Roman" pitchFamily="18" charset="0"/>
                <a:cs typeface="Times New Roman" pitchFamily="18" charset="0"/>
              </a:rPr>
              <a:t>ACCEPTABILITY ASPECTS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80728"/>
            <a:ext cx="9144000" cy="5877272"/>
          </a:xfrm>
        </p:spPr>
        <p:txBody>
          <a:bodyPr>
            <a:normAutofit/>
          </a:bodyPr>
          <a:lstStyle/>
          <a:p>
            <a:pPr>
              <a:buNone/>
            </a:pPr>
            <a:r>
              <a:rPr lang="en-US" dirty="0" smtClean="0">
                <a:latin typeface="Times New Roman" pitchFamily="18" charset="0"/>
                <a:cs typeface="Times New Roman" pitchFamily="18" charset="0"/>
              </a:rPr>
              <a:t>     </a:t>
            </a:r>
            <a:r>
              <a:rPr lang="en-US" sz="3000" dirty="0" smtClean="0">
                <a:latin typeface="Times New Roman" pitchFamily="18" charset="0"/>
                <a:cs typeface="Times New Roman" pitchFamily="18" charset="0"/>
              </a:rPr>
              <a:t> </a:t>
            </a:r>
            <a:r>
              <a:rPr lang="en-US" sz="3000" b="1" u="sng" dirty="0" smtClean="0">
                <a:solidFill>
                  <a:srgbClr val="FF0000"/>
                </a:solidFill>
                <a:latin typeface="Times New Roman" pitchFamily="18" charset="0"/>
                <a:cs typeface="Times New Roman" pitchFamily="18" charset="0"/>
              </a:rPr>
              <a:t>PHYSICAL PARAMETERS</a:t>
            </a:r>
          </a:p>
          <a:p>
            <a:pPr>
              <a:buClr>
                <a:schemeClr val="tx1"/>
              </a:buClr>
              <a:buFont typeface="Wingdings" pitchFamily="2" charset="2"/>
              <a:buChar char="Ø"/>
            </a:pPr>
            <a:r>
              <a:rPr lang="en-US" sz="3000" dirty="0" smtClean="0">
                <a:latin typeface="Times New Roman" pitchFamily="18" charset="0"/>
                <a:cs typeface="Times New Roman" pitchFamily="18" charset="0"/>
              </a:rPr>
              <a:t>1- Turbidity-free from turbidity less than 5 nephelometric turbidity units (NTU)</a:t>
            </a:r>
          </a:p>
          <a:p>
            <a:pPr>
              <a:buClr>
                <a:schemeClr val="tx1"/>
              </a:buClr>
              <a:buFont typeface="Wingdings" pitchFamily="2" charset="2"/>
              <a:buChar char="Ø"/>
            </a:pPr>
            <a:r>
              <a:rPr lang="en-US" sz="3000" dirty="0" smtClean="0">
                <a:latin typeface="Times New Roman" pitchFamily="18" charset="0"/>
                <a:cs typeface="Times New Roman" pitchFamily="18" charset="0"/>
              </a:rPr>
              <a:t>2-Colour- free from color  may be due coloured organic matter, metals as iron and manganese or highly colored industrial wastes up to 15 true coloured units (TCU)</a:t>
            </a:r>
          </a:p>
          <a:p>
            <a:pPr>
              <a:buClr>
                <a:schemeClr val="tx1"/>
              </a:buClr>
              <a:buFont typeface="Wingdings" pitchFamily="2" charset="2"/>
              <a:buChar char="Ø"/>
            </a:pPr>
            <a:r>
              <a:rPr lang="en-US" sz="3000" dirty="0" smtClean="0">
                <a:latin typeface="Times New Roman" pitchFamily="18" charset="0"/>
                <a:cs typeface="Times New Roman" pitchFamily="18" charset="0"/>
              </a:rPr>
              <a:t>3-Taste and odour-free from taste and odour </a:t>
            </a:r>
          </a:p>
          <a:p>
            <a:pPr>
              <a:buClr>
                <a:schemeClr val="tx1"/>
              </a:buClr>
              <a:buFont typeface="Wingdings" pitchFamily="2" charset="2"/>
              <a:buChar char="Ø"/>
            </a:pPr>
            <a:r>
              <a:rPr lang="en-US" sz="3000" dirty="0" smtClean="0">
                <a:latin typeface="Times New Roman" pitchFamily="18" charset="0"/>
                <a:cs typeface="Times New Roman" pitchFamily="18" charset="0"/>
              </a:rPr>
              <a:t>4- Temperature-Cool water more acceptable low temperature may decrease efficacy of treatment process and high temperature may enhances growth of microorganism  </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80120"/>
          </a:xfrm>
        </p:spPr>
        <p:txBody>
          <a:bodyPr/>
          <a:lstStyle/>
          <a:p>
            <a:pPr algn="ctr"/>
            <a:r>
              <a:rPr lang="en-US" b="1" dirty="0" smtClean="0">
                <a:solidFill>
                  <a:srgbClr val="FF0000"/>
                </a:solidFill>
                <a:latin typeface="Times New Roman" pitchFamily="18" charset="0"/>
                <a:cs typeface="Times New Roman" pitchFamily="18" charset="0"/>
              </a:rPr>
              <a:t>ACCEPTABILITY ASPECTS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196752"/>
            <a:ext cx="9144000" cy="5661248"/>
          </a:xfrm>
        </p:spPr>
        <p:txBody>
          <a:bodyPr>
            <a:normAutofit lnSpcReduction="10000"/>
          </a:bodyPr>
          <a:lstStyle/>
          <a:p>
            <a:pPr>
              <a:buNone/>
            </a:pPr>
            <a:r>
              <a:rPr lang="en-US" dirty="0" smtClean="0">
                <a:latin typeface="Times New Roman" pitchFamily="18" charset="0"/>
                <a:cs typeface="Times New Roman" pitchFamily="18" charset="0"/>
              </a:rPr>
              <a:t>     </a:t>
            </a:r>
            <a:r>
              <a:rPr lang="en-US" sz="3000" dirty="0" smtClean="0">
                <a:latin typeface="Times New Roman" pitchFamily="18" charset="0"/>
                <a:cs typeface="Times New Roman" pitchFamily="18" charset="0"/>
              </a:rPr>
              <a:t> </a:t>
            </a:r>
            <a:r>
              <a:rPr lang="en-US" sz="3000" b="1" u="sng" dirty="0" smtClean="0">
                <a:solidFill>
                  <a:srgbClr val="FF0000"/>
                </a:solidFill>
                <a:latin typeface="Times New Roman" pitchFamily="18" charset="0"/>
                <a:cs typeface="Times New Roman" pitchFamily="18" charset="0"/>
              </a:rPr>
              <a:t>2-INORGANIC CONSTITUENTS-</a:t>
            </a:r>
          </a:p>
          <a:p>
            <a:pPr>
              <a:buClr>
                <a:schemeClr val="tx1"/>
              </a:buClr>
              <a:buFont typeface="Wingdings" pitchFamily="2" charset="2"/>
              <a:buChar char="Ø"/>
            </a:pPr>
            <a:r>
              <a:rPr lang="en-US" sz="3000" dirty="0" smtClean="0">
                <a:latin typeface="Times New Roman" pitchFamily="18" charset="0"/>
                <a:cs typeface="Times New Roman" pitchFamily="18" charset="0"/>
              </a:rPr>
              <a:t>1-Chlorides-near to sea salinity of water is high 200 mg./L and maximum permissible limit is 600mg./L</a:t>
            </a:r>
          </a:p>
          <a:p>
            <a:pPr>
              <a:buClr>
                <a:schemeClr val="tx1"/>
              </a:buClr>
              <a:buFont typeface="Wingdings" pitchFamily="2" charset="2"/>
              <a:buChar char="Ø"/>
            </a:pPr>
            <a:r>
              <a:rPr lang="en-US" sz="3000" dirty="0" smtClean="0">
                <a:latin typeface="Times New Roman" pitchFamily="18" charset="0"/>
                <a:cs typeface="Times New Roman" pitchFamily="18" charset="0"/>
              </a:rPr>
              <a:t>2-Hardness of water –taste threshold for calcium ion is 100-300mg./L even 200 mg./L may cause scale deposition and excessive consumption of soaps  Soft water less than 100 mg/L corrosive to pipes</a:t>
            </a:r>
          </a:p>
          <a:p>
            <a:pPr>
              <a:buClr>
                <a:schemeClr val="tx1"/>
              </a:buClr>
              <a:buFont typeface="Wingdings" pitchFamily="2" charset="2"/>
              <a:buChar char="Ø"/>
            </a:pPr>
            <a:r>
              <a:rPr lang="en-US" sz="3000" dirty="0" smtClean="0">
                <a:latin typeface="Times New Roman" pitchFamily="18" charset="0"/>
                <a:cs typeface="Times New Roman" pitchFamily="18" charset="0"/>
              </a:rPr>
              <a:t>3-Ammonia-both ionized and non-ionized originates from metabolic, agricultural, industrial processes and disinfection with </a:t>
            </a:r>
            <a:r>
              <a:rPr lang="en-US" sz="3000" dirty="0" err="1" smtClean="0">
                <a:latin typeface="Times New Roman" pitchFamily="18" charset="0"/>
                <a:cs typeface="Times New Roman" pitchFamily="18" charset="0"/>
              </a:rPr>
              <a:t>chloramine</a:t>
            </a:r>
            <a:r>
              <a:rPr lang="en-US" sz="3000" dirty="0" smtClean="0">
                <a:latin typeface="Times New Roman" pitchFamily="18" charset="0"/>
                <a:cs typeface="Times New Roman" pitchFamily="18" charset="0"/>
              </a:rPr>
              <a:t> 0.2mg/L can cause failure of filters for removal  of manganese cause taste and odour problems</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pPr algn="ctr"/>
            <a:r>
              <a:rPr lang="en-US" b="1" dirty="0" smtClean="0">
                <a:solidFill>
                  <a:srgbClr val="FF0000"/>
                </a:solidFill>
                <a:latin typeface="Times New Roman" pitchFamily="18" charset="0"/>
                <a:cs typeface="Times New Roman" pitchFamily="18" charset="0"/>
              </a:rPr>
              <a:t>ACCEPTABILITY ASPECTS </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6712"/>
            <a:ext cx="9144000" cy="6021288"/>
          </a:xfrm>
        </p:spPr>
        <p:txBody>
          <a:bodyPr>
            <a:noAutofit/>
          </a:bodyPr>
          <a:lstStyle/>
          <a:p>
            <a:pPr>
              <a:buClr>
                <a:schemeClr val="tx1"/>
              </a:buClr>
              <a:buFont typeface="Wingdings" pitchFamily="2" charset="2"/>
              <a:buChar char="Ø"/>
            </a:pPr>
            <a:r>
              <a:rPr lang="en-US" sz="2800" dirty="0" smtClean="0">
                <a:latin typeface="Times New Roman" pitchFamily="18" charset="0"/>
                <a:cs typeface="Times New Roman" pitchFamily="18" charset="0"/>
              </a:rPr>
              <a:t>4-pH-to stop corrosion and incrustation in distribution system less than 7 cause severe corrosion and elevated level of lead and pH above 8 decrease in efficacy of chlorine disinfection process between 6.5-8.5</a:t>
            </a:r>
          </a:p>
          <a:p>
            <a:pPr>
              <a:buClr>
                <a:schemeClr val="tx1"/>
              </a:buClr>
              <a:buFont typeface="Wingdings" pitchFamily="2" charset="2"/>
              <a:buChar char="Ø"/>
            </a:pPr>
            <a:r>
              <a:rPr lang="en-US" sz="2800" dirty="0" smtClean="0">
                <a:latin typeface="Times New Roman" pitchFamily="18" charset="0"/>
                <a:cs typeface="Times New Roman" pitchFamily="18" charset="0"/>
              </a:rPr>
              <a:t>5-Hydrogen sulphide-0.05-0.1mg/L “rotten eggs due to depletion of oxygen and reduction of sulphate by bacterial activity</a:t>
            </a:r>
          </a:p>
          <a:p>
            <a:pPr>
              <a:buClr>
                <a:schemeClr val="tx1"/>
              </a:buClr>
              <a:buFont typeface="Wingdings" pitchFamily="2" charset="2"/>
              <a:buChar char="Ø"/>
            </a:pPr>
            <a:r>
              <a:rPr lang="en-US" sz="2800" dirty="0" smtClean="0">
                <a:latin typeface="Times New Roman" pitchFamily="18" charset="0"/>
                <a:cs typeface="Times New Roman" pitchFamily="18" charset="0"/>
              </a:rPr>
              <a:t>6-Iron-ferrous iron oxidizes to ferric iron giving reddish brown color and promotes growth of “iron bacteria deposit a slimy coating on pipe  above 0.3mg/L stain laundry and plumbing fixtures </a:t>
            </a:r>
          </a:p>
          <a:p>
            <a:pPr>
              <a:buClr>
                <a:schemeClr val="tx1"/>
              </a:buClr>
              <a:buFont typeface="Wingdings" pitchFamily="2" charset="2"/>
              <a:buChar char="Ø"/>
            </a:pPr>
            <a:r>
              <a:rPr lang="en-US" sz="2800" dirty="0" smtClean="0">
                <a:latin typeface="Times New Roman" pitchFamily="18" charset="0"/>
                <a:cs typeface="Times New Roman" pitchFamily="18" charset="0"/>
              </a:rPr>
              <a:t>7-Sodium—200mg/L</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pPr algn="ctr"/>
            <a:r>
              <a:rPr lang="en-US" b="1" dirty="0" smtClean="0">
                <a:solidFill>
                  <a:srgbClr val="FF0000"/>
                </a:solidFill>
                <a:latin typeface="Times New Roman" pitchFamily="18" charset="0"/>
                <a:cs typeface="Times New Roman" pitchFamily="18" charset="0"/>
              </a:rPr>
              <a:t>ACCEPTABILITY ASPECTS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8- Sulphate-cause noticeable taste level below 250mg/L addition of calcium 270mg/L and magnesium sulphate 90 mg/L</a:t>
            </a:r>
          </a:p>
          <a:p>
            <a:pPr>
              <a:buClr>
                <a:schemeClr val="tx1"/>
              </a:buClr>
              <a:buFont typeface="Wingdings" pitchFamily="2" charset="2"/>
              <a:buChar char="Ø"/>
            </a:pPr>
            <a:r>
              <a:rPr lang="en-US" sz="3200" dirty="0" smtClean="0">
                <a:latin typeface="Times New Roman" pitchFamily="18" charset="0"/>
                <a:cs typeface="Times New Roman" pitchFamily="18" charset="0"/>
              </a:rPr>
              <a:t>9-Total dissolved solids- less than 600mg/L unpalatable greater than 1200mg/L</a:t>
            </a:r>
          </a:p>
          <a:p>
            <a:pPr>
              <a:buClr>
                <a:schemeClr val="tx1"/>
              </a:buClr>
              <a:buFont typeface="Wingdings" pitchFamily="2" charset="2"/>
              <a:buChar char="Ø"/>
            </a:pPr>
            <a:r>
              <a:rPr lang="en-US" sz="3200" dirty="0" smtClean="0">
                <a:latin typeface="Times New Roman" pitchFamily="18" charset="0"/>
                <a:cs typeface="Times New Roman" pitchFamily="18" charset="0"/>
              </a:rPr>
              <a:t>10-Zinc-undesirable astringent taste to water4mg/L above 5mg/L may appear opalescent and develop greasy film on boiling </a:t>
            </a:r>
          </a:p>
          <a:p>
            <a:pPr>
              <a:buClr>
                <a:schemeClr val="tx1"/>
              </a:buClr>
              <a:buFont typeface="Wingdings" pitchFamily="2" charset="2"/>
              <a:buChar char="Ø"/>
            </a:pPr>
            <a:r>
              <a:rPr lang="en-US" sz="3200" dirty="0" smtClean="0">
                <a:latin typeface="Times New Roman" pitchFamily="18" charset="0"/>
                <a:cs typeface="Times New Roman" pitchFamily="18" charset="0"/>
              </a:rPr>
              <a:t>11-Manganese-below 0.1mg/L above stain sanitary ware and laundry coating on pipes slough off as black precipitate</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lstStyle/>
          <a:p>
            <a:pPr algn="ctr"/>
            <a:r>
              <a:rPr lang="en-US" b="1" dirty="0" smtClean="0">
                <a:solidFill>
                  <a:srgbClr val="FF0000"/>
                </a:solidFill>
                <a:latin typeface="Times New Roman" pitchFamily="18" charset="0"/>
                <a:cs typeface="Times New Roman" pitchFamily="18" charset="0"/>
              </a:rPr>
              <a:t>ACCEPTABILITY ASPECTS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80728"/>
            <a:ext cx="9144000" cy="5877272"/>
          </a:xfrm>
        </p:spPr>
        <p:txBody>
          <a:bodyPr>
            <a:norm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12-Dissolved oxygen- depletion can encourage microbial reduction of nitrate to nitrite and sulphate to sulphite giving odour problem </a:t>
            </a:r>
          </a:p>
          <a:p>
            <a:pPr>
              <a:buClr>
                <a:schemeClr val="tx1"/>
              </a:buClr>
              <a:buFont typeface="Wingdings" pitchFamily="2" charset="2"/>
              <a:buChar char="Ø"/>
            </a:pPr>
            <a:r>
              <a:rPr lang="en-US" sz="3200" dirty="0" smtClean="0">
                <a:latin typeface="Times New Roman" pitchFamily="18" charset="0"/>
                <a:cs typeface="Times New Roman" pitchFamily="18" charset="0"/>
              </a:rPr>
              <a:t>13-Copper-increases to corrosion of galvanized iron and steel fittings above 1mg/L </a:t>
            </a:r>
          </a:p>
          <a:p>
            <a:pPr>
              <a:buClr>
                <a:schemeClr val="tx1"/>
              </a:buClr>
              <a:buFont typeface="Wingdings" pitchFamily="2" charset="2"/>
              <a:buChar char="Ø"/>
            </a:pPr>
            <a:r>
              <a:rPr lang="en-US" sz="3200" dirty="0" smtClean="0">
                <a:latin typeface="Times New Roman" pitchFamily="18" charset="0"/>
                <a:cs typeface="Times New Roman" pitchFamily="18" charset="0"/>
              </a:rPr>
              <a:t>14-Aluminium-excess0.2mg/L deposition of aluminium hydroxide floc and discoloration of water by iron</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658448"/>
          </a:xfrm>
        </p:spPr>
        <p:txBody>
          <a:bodyPr>
            <a:normAutofit/>
          </a:bodyPr>
          <a:lstStyle/>
          <a:p>
            <a:pPr algn="ctr"/>
            <a:r>
              <a:rPr lang="en-US" b="1" dirty="0" smtClean="0">
                <a:solidFill>
                  <a:srgbClr val="FF0000"/>
                </a:solidFill>
                <a:latin typeface="Times New Roman" pitchFamily="18" charset="0"/>
                <a:cs typeface="Times New Roman" pitchFamily="18" charset="0"/>
              </a:rPr>
              <a:t>II-MICROBIOLOGICAL ASPECTS </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935480"/>
            <a:ext cx="9144000" cy="4922520"/>
          </a:xfrm>
        </p:spPr>
        <p:txBody>
          <a:bodyPr>
            <a:noAutofit/>
          </a:bodyPr>
          <a:lstStyle/>
          <a:p>
            <a:pPr>
              <a:buClr>
                <a:schemeClr val="tx1"/>
              </a:buClr>
              <a:buFont typeface="Wingdings" pitchFamily="2" charset="2"/>
              <a:buChar char="Ø"/>
            </a:pPr>
            <a:r>
              <a:rPr lang="en-US" sz="2800" dirty="0" smtClean="0">
                <a:latin typeface="Times New Roman" pitchFamily="18" charset="0"/>
                <a:cs typeface="Times New Roman" pitchFamily="18" charset="0"/>
              </a:rPr>
              <a:t>Bacteriological indicators-should not contain any micro-organism</a:t>
            </a:r>
          </a:p>
          <a:p>
            <a:pPr>
              <a:buClr>
                <a:schemeClr val="tx1"/>
              </a:buClr>
              <a:buFont typeface="Wingdings" pitchFamily="2" charset="2"/>
              <a:buChar char="Ø"/>
            </a:pPr>
            <a:r>
              <a:rPr lang="en-US" sz="2800" dirty="0" smtClean="0">
                <a:latin typeface="Times New Roman" pitchFamily="18" charset="0"/>
                <a:cs typeface="Times New Roman" pitchFamily="18" charset="0"/>
              </a:rPr>
              <a:t>1-Coliform organism-aerobic and facultative anaerobic ,gram-negative, non-</a:t>
            </a:r>
            <a:r>
              <a:rPr lang="en-US" sz="2800" dirty="0" err="1" smtClean="0">
                <a:latin typeface="Times New Roman" pitchFamily="18" charset="0"/>
                <a:cs typeface="Times New Roman" pitchFamily="18" charset="0"/>
              </a:rPr>
              <a:t>sporing</a:t>
            </a:r>
            <a:r>
              <a:rPr lang="en-US" sz="2800" dirty="0" smtClean="0">
                <a:latin typeface="Times New Roman" pitchFamily="18" charset="0"/>
                <a:cs typeface="Times New Roman" pitchFamily="18" charset="0"/>
              </a:rPr>
              <a:t>, motile and non-motile rods capable of fermenting lactose at 35- 37 degree C in less than 48 hours includes both fecal and non-fecal, </a:t>
            </a:r>
            <a:r>
              <a:rPr lang="en-US" sz="2800" dirty="0" err="1" smtClean="0">
                <a:latin typeface="Times New Roman" pitchFamily="18" charset="0"/>
                <a:cs typeface="Times New Roman" pitchFamily="18" charset="0"/>
              </a:rPr>
              <a:t>Klebsiella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aerogens</a:t>
            </a:r>
            <a:r>
              <a:rPr lang="en-US" sz="2800" dirty="0" smtClean="0">
                <a:latin typeface="Times New Roman" pitchFamily="18" charset="0"/>
                <a:cs typeface="Times New Roman" pitchFamily="18" charset="0"/>
              </a:rPr>
              <a:t> chosen as indicator of fecal pollution due to presence in abundance in human intestine average person excrete 200-400 billion/day presence as fecal contamination easily detected by culture survive longer greater resistance to natural forces of purification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2-Fecal streptococci-much smaller in number than </a:t>
            </a:r>
            <a:r>
              <a:rPr lang="en-US" sz="3200" dirty="0" err="1" smtClean="0">
                <a:latin typeface="Times New Roman" pitchFamily="18" charset="0"/>
                <a:cs typeface="Times New Roman" pitchFamily="18" charset="0"/>
              </a:rPr>
              <a:t>E.coli</a:t>
            </a:r>
            <a:r>
              <a:rPr lang="en-US" sz="3200" dirty="0" smtClean="0">
                <a:latin typeface="Times New Roman" pitchFamily="18" charset="0"/>
                <a:cs typeface="Times New Roman" pitchFamily="18" charset="0"/>
              </a:rPr>
              <a:t> confirmatory evidence of recent fecal pollution </a:t>
            </a:r>
          </a:p>
          <a:p>
            <a:pPr>
              <a:buClr>
                <a:schemeClr val="tx1"/>
              </a:buClr>
              <a:buFont typeface="Wingdings" pitchFamily="2" charset="2"/>
              <a:buChar char="Ø"/>
            </a:pPr>
            <a:r>
              <a:rPr lang="en-US" sz="3200" dirty="0" smtClean="0">
                <a:latin typeface="Times New Roman" pitchFamily="18" charset="0"/>
                <a:cs typeface="Times New Roman" pitchFamily="18" charset="0"/>
              </a:rPr>
              <a:t>3-Cl.perfringens-regulaly in feces much smaller in number spores are capable of surviving longer time resist to chlorination presence suggest fecal contamination </a:t>
            </a:r>
            <a:endParaRPr lang="en-IN" sz="3200" dirty="0" smtClean="0">
              <a:latin typeface="Times New Roman" pitchFamily="18" charset="0"/>
              <a:cs typeface="Times New Roman" pitchFamily="18" charset="0"/>
            </a:endParaRPr>
          </a:p>
          <a:p>
            <a:pPr>
              <a:buFont typeface="Wingdings" pitchFamily="2" charset="2"/>
              <a:buChar char="Ø"/>
            </a:pPr>
            <a:endParaRPr lang="en-IN"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itchFamily="18" charset="0"/>
                <a:cs typeface="Times New Roman" pitchFamily="18" charset="0"/>
              </a:rPr>
              <a:t>VIROLOGICAL ASPECTS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Free from any viruses disinfection with 0.5mg/L of free chlorine after contact period of 30 minutes at pH 8 is sufficient to inactivate virus </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itchFamily="18" charset="0"/>
                <a:cs typeface="Times New Roman" pitchFamily="18" charset="0"/>
              </a:rPr>
              <a:t>BIOLOGICAL ASPECTS</a:t>
            </a:r>
            <a:r>
              <a:rPr lang="en-US" dirty="0" smtClean="0"/>
              <a:t> </a:t>
            </a:r>
            <a:endParaRPr lang="en-IN" dirty="0"/>
          </a:p>
        </p:txBody>
      </p:sp>
      <p:sp>
        <p:nvSpPr>
          <p:cNvPr id="3" name="Content Placeholder 2"/>
          <p:cNvSpPr>
            <a:spLocks noGrp="1"/>
          </p:cNvSpPr>
          <p:nvPr>
            <p:ph idx="1"/>
          </p:nvPr>
        </p:nvSpPr>
        <p:spPr/>
        <p:txBody>
          <a:bodyPr>
            <a:norm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Protozoa-</a:t>
            </a:r>
            <a:r>
              <a:rPr lang="en-US" sz="3200" dirty="0" err="1" smtClean="0">
                <a:latin typeface="Times New Roman" pitchFamily="18" charset="0"/>
                <a:cs typeface="Times New Roman" pitchFamily="18" charset="0"/>
              </a:rPr>
              <a:t>Entamoeba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histolytica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Giardia</a:t>
            </a:r>
            <a:r>
              <a:rPr lang="en-US" sz="3200" dirty="0" smtClean="0">
                <a:latin typeface="Times New Roman" pitchFamily="18" charset="0"/>
                <a:cs typeface="Times New Roman" pitchFamily="18" charset="0"/>
              </a:rPr>
              <a:t> supp. And rarely </a:t>
            </a:r>
            <a:r>
              <a:rPr lang="en-US" sz="3200" dirty="0" err="1" smtClean="0">
                <a:latin typeface="Times New Roman" pitchFamily="18" charset="0"/>
                <a:cs typeface="Times New Roman" pitchFamily="18" charset="0"/>
              </a:rPr>
              <a:t>Balantidium</a:t>
            </a:r>
            <a:r>
              <a:rPr lang="en-US" sz="3200" dirty="0" smtClean="0">
                <a:latin typeface="Times New Roman" pitchFamily="18" charset="0"/>
                <a:cs typeface="Times New Roman" pitchFamily="18" charset="0"/>
              </a:rPr>
              <a:t> coli through human or animal should be free from protozoa </a:t>
            </a:r>
          </a:p>
          <a:p>
            <a:pPr>
              <a:buClr>
                <a:schemeClr val="tx1"/>
              </a:buClr>
              <a:buFont typeface="Wingdings" pitchFamily="2" charset="2"/>
              <a:buChar char="Ø"/>
            </a:pPr>
            <a:r>
              <a:rPr lang="en-US" sz="3200" dirty="0" smtClean="0">
                <a:latin typeface="Times New Roman" pitchFamily="18" charset="0"/>
                <a:cs typeface="Times New Roman" pitchFamily="18" charset="0"/>
              </a:rPr>
              <a:t>Helminthes-round worm and flat worm guinea worm and human </a:t>
            </a:r>
            <a:r>
              <a:rPr lang="en-US" sz="3200" dirty="0" err="1" smtClean="0">
                <a:latin typeface="Times New Roman" pitchFamily="18" charset="0"/>
                <a:cs typeface="Times New Roman" pitchFamily="18" charset="0"/>
              </a:rPr>
              <a:t>schistosomes</a:t>
            </a:r>
            <a:endParaRPr lang="en-US" sz="3200" dirty="0" smtClean="0">
              <a:latin typeface="Times New Roman" pitchFamily="18" charset="0"/>
              <a:cs typeface="Times New Roman" pitchFamily="18" charset="0"/>
            </a:endParaRPr>
          </a:p>
          <a:p>
            <a:pPr>
              <a:buClr>
                <a:schemeClr val="tx1"/>
              </a:buClr>
              <a:buFont typeface="Wingdings" pitchFamily="2" charset="2"/>
              <a:buChar char="Ø"/>
            </a:pPr>
            <a:r>
              <a:rPr lang="en-US" sz="3200" dirty="0" smtClean="0">
                <a:latin typeface="Times New Roman" pitchFamily="18" charset="0"/>
                <a:cs typeface="Times New Roman" pitchFamily="18" charset="0"/>
              </a:rPr>
              <a:t>Free-living organisms –fungi and algae</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itchFamily="18" charset="0"/>
                <a:cs typeface="Times New Roman" pitchFamily="18" charset="0"/>
              </a:rPr>
              <a:t>III CHEMICAL ASPECTS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935480"/>
            <a:ext cx="9144000" cy="4922520"/>
          </a:xfrm>
        </p:spPr>
        <p:txBody>
          <a:bodyPr>
            <a:noAutofit/>
          </a:bodyPr>
          <a:lstStyle/>
          <a:p>
            <a:pPr algn="ctr">
              <a:buNone/>
            </a:pPr>
            <a:r>
              <a:rPr lang="en-US" sz="2800" b="1" u="sng" dirty="0" smtClean="0">
                <a:solidFill>
                  <a:srgbClr val="FF0000"/>
                </a:solidFill>
                <a:latin typeface="Times New Roman" pitchFamily="18" charset="0"/>
                <a:cs typeface="Times New Roman" pitchFamily="18" charset="0"/>
              </a:rPr>
              <a:t>INORGANIC CONSTITUENTS-</a:t>
            </a:r>
          </a:p>
          <a:p>
            <a:pPr>
              <a:buClr>
                <a:schemeClr val="tx1"/>
              </a:buClr>
              <a:buFont typeface="Wingdings" pitchFamily="2" charset="2"/>
              <a:buChar char="Ø"/>
            </a:pPr>
            <a:r>
              <a:rPr lang="en-US" sz="2800" dirty="0" smtClean="0">
                <a:latin typeface="Times New Roman" pitchFamily="18" charset="0"/>
                <a:cs typeface="Times New Roman" pitchFamily="18" charset="0"/>
              </a:rPr>
              <a:t>1-Arsenic-through dissolution of minerals and ores, industrial effluents and atmospheric  deposition. 0.01mg/L</a:t>
            </a:r>
          </a:p>
          <a:p>
            <a:pPr>
              <a:buClr>
                <a:schemeClr val="tx1"/>
              </a:buClr>
              <a:buFont typeface="Wingdings" pitchFamily="2" charset="2"/>
              <a:buChar char="Ø"/>
            </a:pPr>
            <a:r>
              <a:rPr lang="en-US" sz="2800" dirty="0" smtClean="0">
                <a:latin typeface="Times New Roman" pitchFamily="18" charset="0"/>
                <a:cs typeface="Times New Roman" pitchFamily="18" charset="0"/>
              </a:rPr>
              <a:t>2-Cadamium-used in steel and plastic industry and batteries less than 1 micro gram /L accumulates in kidney biological half life is 10-35yrs guideline value is 0.003micro gm/L</a:t>
            </a:r>
          </a:p>
          <a:p>
            <a:pPr>
              <a:buClr>
                <a:schemeClr val="tx1"/>
              </a:buClr>
              <a:buFont typeface="Wingdings" pitchFamily="2" charset="2"/>
              <a:buChar char="Ø"/>
            </a:pPr>
            <a:r>
              <a:rPr lang="en-US" sz="2800" dirty="0" smtClean="0">
                <a:latin typeface="Times New Roman" pitchFamily="18" charset="0"/>
                <a:cs typeface="Times New Roman" pitchFamily="18" charset="0"/>
              </a:rPr>
              <a:t>3-Chromium-guideline value is 0.05 mg/L</a:t>
            </a:r>
          </a:p>
          <a:p>
            <a:pPr>
              <a:buClr>
                <a:schemeClr val="tx1"/>
              </a:buClr>
              <a:buFont typeface="Wingdings" pitchFamily="2" charset="2"/>
              <a:buChar char="Ø"/>
            </a:pPr>
            <a:r>
              <a:rPr lang="en-US" sz="2800" dirty="0" smtClean="0">
                <a:latin typeface="Times New Roman" pitchFamily="18" charset="0"/>
                <a:cs typeface="Times New Roman" pitchFamily="18" charset="0"/>
              </a:rPr>
              <a:t>4-Cyanide-effects on thyroid and nervous system on long term consumption of inadequately processed cassava having high level of cyanide guideline value is 0.07mg/L </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5-Fluoride-1.5 mg./L diet contain fish and tea and toothpaste with fluoride high fluoride may leads to fluorosis low leads to dental carries </a:t>
            </a:r>
          </a:p>
          <a:p>
            <a:pPr>
              <a:buClr>
                <a:schemeClr val="tx1"/>
              </a:buClr>
              <a:buFont typeface="Wingdings" pitchFamily="2" charset="2"/>
              <a:buChar char="Ø"/>
            </a:pPr>
            <a:r>
              <a:rPr lang="en-US" sz="3200" dirty="0" smtClean="0">
                <a:latin typeface="Times New Roman" pitchFamily="18" charset="0"/>
                <a:cs typeface="Times New Roman" pitchFamily="18" charset="0"/>
              </a:rPr>
              <a:t>6-Lead-due to dissolution from natural sources but primary from plumbing systems depend on several factors pH, temperature, water hardness and standing time of water with soft acidic water most </a:t>
            </a:r>
            <a:r>
              <a:rPr lang="en-US" sz="3200" dirty="0" err="1" smtClean="0">
                <a:latin typeface="Times New Roman" pitchFamily="18" charset="0"/>
                <a:cs typeface="Times New Roman" pitchFamily="18" charset="0"/>
              </a:rPr>
              <a:t>plumbo</a:t>
            </a:r>
            <a:r>
              <a:rPr lang="en-US" sz="3200" dirty="0" smtClean="0">
                <a:latin typeface="Times New Roman" pitchFamily="18" charset="0"/>
                <a:cs typeface="Times New Roman" pitchFamily="18" charset="0"/>
              </a:rPr>
              <a:t>-solvent </a:t>
            </a:r>
          </a:p>
          <a:p>
            <a:pPr>
              <a:buClr>
                <a:schemeClr val="tx1"/>
              </a:buClr>
              <a:buFont typeface="Wingdings" pitchFamily="2" charset="2"/>
              <a:buChar char="Ø"/>
            </a:pPr>
            <a:r>
              <a:rPr lang="en-US" sz="3200" dirty="0" smtClean="0">
                <a:latin typeface="Times New Roman" pitchFamily="18" charset="0"/>
                <a:cs typeface="Times New Roman" pitchFamily="18" charset="0"/>
              </a:rPr>
              <a:t>   </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669360"/>
          </a:xfrm>
        </p:spPr>
        <p:txBody>
          <a:bodyPr>
            <a:no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7-Mercury-in inorganic form in surface and ground water less than 0.5 mg/L kidney main target organ </a:t>
            </a:r>
          </a:p>
          <a:p>
            <a:pPr>
              <a:buClr>
                <a:schemeClr val="tx1"/>
              </a:buClr>
              <a:buFont typeface="Wingdings" pitchFamily="2" charset="2"/>
              <a:buChar char="Ø"/>
            </a:pPr>
            <a:r>
              <a:rPr lang="en-US" sz="3200" dirty="0" smtClean="0">
                <a:latin typeface="Times New Roman" pitchFamily="18" charset="0"/>
                <a:cs typeface="Times New Roman" pitchFamily="18" charset="0"/>
              </a:rPr>
              <a:t>Guideline value is 0.001mg/L</a:t>
            </a:r>
          </a:p>
          <a:p>
            <a:pPr>
              <a:buClr>
                <a:schemeClr val="tx1"/>
              </a:buClr>
              <a:buFont typeface="Wingdings" pitchFamily="2" charset="2"/>
              <a:buChar char="Ø"/>
            </a:pPr>
            <a:r>
              <a:rPr lang="en-US" sz="3200" dirty="0" smtClean="0">
                <a:latin typeface="Times New Roman" pitchFamily="18" charset="0"/>
                <a:cs typeface="Times New Roman" pitchFamily="18" charset="0"/>
              </a:rPr>
              <a:t>Nitrate and nitrite- naturally occurring ions part of nitrogen cycle Nitrate up to 50mg/L due to intensification of farming practices. Guidelines value is 50mg/L and 3mg/L for nitrite </a:t>
            </a:r>
          </a:p>
          <a:p>
            <a:pPr lvl="1">
              <a:buClr>
                <a:schemeClr val="tx1"/>
              </a:buClr>
              <a:buFont typeface="Wingdings" pitchFamily="2" charset="2"/>
              <a:buChar char="Ø"/>
            </a:pPr>
            <a:r>
              <a:rPr lang="en-US" sz="3000" u="sng" dirty="0" smtClean="0">
                <a:latin typeface="Times New Roman" pitchFamily="18" charset="0"/>
                <a:cs typeface="Times New Roman" pitchFamily="18" charset="0"/>
              </a:rPr>
              <a:t>C</a:t>
            </a:r>
            <a:r>
              <a:rPr lang="en-US" sz="2800" u="sng" dirty="0" smtClean="0">
                <a:latin typeface="Times New Roman" pitchFamily="18" charset="0"/>
                <a:cs typeface="Times New Roman" pitchFamily="18" charset="0"/>
              </a:rPr>
              <a:t>oncentration of nitrate </a:t>
            </a:r>
            <a:r>
              <a:rPr lang="en-US" sz="2800" dirty="0" smtClean="0">
                <a:latin typeface="Times New Roman" pitchFamily="18" charset="0"/>
                <a:cs typeface="Times New Roman" pitchFamily="18" charset="0"/>
              </a:rPr>
              <a:t>+ </a:t>
            </a:r>
            <a:r>
              <a:rPr lang="en-US" sz="2800" u="sng" dirty="0" smtClean="0">
                <a:latin typeface="Times New Roman" pitchFamily="18" charset="0"/>
                <a:cs typeface="Times New Roman" pitchFamily="18" charset="0"/>
              </a:rPr>
              <a:t>concentration of nitrite  </a:t>
            </a:r>
            <a:r>
              <a:rPr lang="en-US" sz="2800" dirty="0" smtClean="0">
                <a:latin typeface="Times New Roman" pitchFamily="18" charset="0"/>
                <a:cs typeface="Times New Roman" pitchFamily="18" charset="0"/>
              </a:rPr>
              <a:t>=&lt;1</a:t>
            </a:r>
            <a:endParaRPr lang="en-US" sz="2800" u="sng" dirty="0" smtClean="0">
              <a:latin typeface="Times New Roman" pitchFamily="18" charset="0"/>
              <a:cs typeface="Times New Roman" pitchFamily="18" charset="0"/>
            </a:endParaRPr>
          </a:p>
          <a:p>
            <a:pPr>
              <a:buClr>
                <a:schemeClr val="tx1"/>
              </a:buClr>
              <a:buFont typeface="Wingdings" pitchFamily="2" charset="2"/>
              <a:buChar char="Ø"/>
            </a:pPr>
            <a:r>
              <a:rPr lang="en-US" sz="2800" dirty="0" smtClean="0">
                <a:latin typeface="Times New Roman" pitchFamily="18" charset="0"/>
                <a:cs typeface="Times New Roman" pitchFamily="18" charset="0"/>
              </a:rPr>
              <a:t>    Guide line value of nitrate   Guide line value of nitrite</a:t>
            </a:r>
          </a:p>
          <a:p>
            <a:pPr>
              <a:buClr>
                <a:schemeClr val="tx1"/>
              </a:buClr>
              <a:buFont typeface="Wingdings" pitchFamily="2" charset="2"/>
              <a:buChar char="Ø"/>
            </a:pPr>
            <a:r>
              <a:rPr lang="en-US" sz="3200" dirty="0" smtClean="0">
                <a:latin typeface="Times New Roman" pitchFamily="18" charset="0"/>
                <a:cs typeface="Times New Roman" pitchFamily="18" charset="0"/>
              </a:rPr>
              <a:t>9-Selenium-guide line value 0.01mg/L toxicity manifested in nail, hairs and liver</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itchFamily="18" charset="0"/>
                <a:cs typeface="Times New Roman" pitchFamily="18" charset="0"/>
              </a:rPr>
              <a:t>CHEMICAL ASPECTS…..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ORGANIC CONSTITUENTS-</a:t>
            </a:r>
          </a:p>
          <a:p>
            <a:pPr>
              <a:buClr>
                <a:schemeClr val="tx1"/>
              </a:buClr>
              <a:buFont typeface="Wingdings" pitchFamily="2" charset="2"/>
              <a:buChar char="Ø"/>
            </a:pPr>
            <a:r>
              <a:rPr lang="en-US" sz="3200" dirty="0" smtClean="0">
                <a:latin typeface="Times New Roman" pitchFamily="18" charset="0"/>
                <a:cs typeface="Times New Roman" pitchFamily="18" charset="0"/>
              </a:rPr>
              <a:t>Polynuclear aromatic hydrocarbons-from variety of combustion and pyrolysis sources</a:t>
            </a:r>
          </a:p>
          <a:p>
            <a:pPr>
              <a:buClr>
                <a:schemeClr val="tx1"/>
              </a:buClr>
              <a:buFont typeface="Wingdings" pitchFamily="2" charset="2"/>
              <a:buChar char="Ø"/>
            </a:pPr>
            <a:r>
              <a:rPr lang="en-US" sz="3200" dirty="0" smtClean="0">
                <a:latin typeface="Times New Roman" pitchFamily="18" charset="0"/>
                <a:cs typeface="Times New Roman" pitchFamily="18" charset="0"/>
              </a:rPr>
              <a:t>Constituents </a:t>
            </a:r>
            <a:r>
              <a:rPr lang="en-US" sz="3200" dirty="0" err="1" smtClean="0">
                <a:latin typeface="Times New Roman" pitchFamily="18" charset="0"/>
                <a:cs typeface="Times New Roman" pitchFamily="18" charset="0"/>
              </a:rPr>
              <a:t>Benzo</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Pyrene</a:t>
            </a:r>
            <a:r>
              <a:rPr lang="en-US" sz="3200" dirty="0" smtClean="0">
                <a:latin typeface="Times New Roman" pitchFamily="18" charset="0"/>
                <a:cs typeface="Times New Roman" pitchFamily="18" charset="0"/>
              </a:rPr>
              <a:t> to be carcinogenic in mice </a:t>
            </a:r>
          </a:p>
          <a:p>
            <a:pPr>
              <a:buClr>
                <a:schemeClr val="tx1"/>
              </a:buClr>
              <a:buFont typeface="Wingdings" pitchFamily="2" charset="2"/>
              <a:buChar char="Ø"/>
            </a:pPr>
            <a:r>
              <a:rPr lang="en-US" sz="3200" dirty="0" smtClean="0">
                <a:latin typeface="Times New Roman" pitchFamily="18" charset="0"/>
                <a:cs typeface="Times New Roman" pitchFamily="18" charset="0"/>
              </a:rPr>
              <a:t>Close association with suspended solids recommended level reduced to minimum PAH</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normAutofit/>
          </a:bodyPr>
          <a:lstStyle/>
          <a:p>
            <a:endParaRPr lang="en-IN" dirty="0"/>
          </a:p>
        </p:txBody>
      </p:sp>
      <p:sp>
        <p:nvSpPr>
          <p:cNvPr id="3" name="Content Placeholder 2"/>
          <p:cNvSpPr>
            <a:spLocks noGrp="1"/>
          </p:cNvSpPr>
          <p:nvPr>
            <p:ph idx="1"/>
          </p:nvPr>
        </p:nvSpPr>
        <p:spPr>
          <a:xfrm>
            <a:off x="0" y="908720"/>
            <a:ext cx="9144000" cy="5949280"/>
          </a:xfrm>
        </p:spPr>
        <p:txBody>
          <a:bodyPr>
            <a:norm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Contamination of water with PAH not during water treatment or distribution use of coal-tar-based for pipe lining and coating on storage tank should be discontinued</a:t>
            </a:r>
          </a:p>
          <a:p>
            <a:pPr>
              <a:buClr>
                <a:schemeClr val="tx1"/>
              </a:buClr>
              <a:buFont typeface="Wingdings" pitchFamily="2" charset="2"/>
              <a:buChar char="Ø"/>
            </a:pPr>
            <a:r>
              <a:rPr lang="en-US" sz="3200" dirty="0" smtClean="0">
                <a:latin typeface="Times New Roman" pitchFamily="18" charset="0"/>
                <a:cs typeface="Times New Roman" pitchFamily="18" charset="0"/>
              </a:rPr>
              <a:t>In case of contamination with PAH specific compound and source of contamination identified as carcinogenic potential varies </a:t>
            </a:r>
          </a:p>
          <a:p>
            <a:pPr>
              <a:buClr>
                <a:schemeClr val="tx1"/>
              </a:buClr>
              <a:buFont typeface="Wingdings" pitchFamily="2" charset="2"/>
              <a:buChar char="Ø"/>
            </a:pPr>
            <a:r>
              <a:rPr lang="en-US" sz="3200" dirty="0" smtClean="0">
                <a:latin typeface="Times New Roman" pitchFamily="18" charset="0"/>
                <a:cs typeface="Times New Roman" pitchFamily="18" charset="0"/>
              </a:rPr>
              <a:t>Pesticides-chlorinated hydrocarbons and derivatives, persistent herbicides ,soil insecticides, pesticides</a:t>
            </a:r>
          </a:p>
          <a:p>
            <a:pPr>
              <a:buClr>
                <a:schemeClr val="tx1"/>
              </a:buClr>
              <a:buFont typeface="Wingdings" pitchFamily="2" charset="2"/>
              <a:buChar char="Ø"/>
            </a:pPr>
            <a:r>
              <a:rPr lang="en-US" sz="3200" dirty="0" smtClean="0">
                <a:latin typeface="Times New Roman" pitchFamily="18" charset="0"/>
                <a:cs typeface="Times New Roman" pitchFamily="18" charset="0"/>
              </a:rPr>
              <a:t>Recommended  guideline value </a:t>
            </a:r>
            <a:endParaRPr lang="en-IN" sz="3200" dirty="0" smtClean="0">
              <a:latin typeface="Times New Roman" pitchFamily="18" charset="0"/>
              <a:cs typeface="Times New Roman" pitchFamily="18" charset="0"/>
            </a:endParaRPr>
          </a:p>
          <a:p>
            <a:pPr>
              <a:buFont typeface="Wingdings" pitchFamily="2" charset="2"/>
              <a:buChar char="Ø"/>
            </a:pPr>
            <a:endParaRPr lang="en-IN"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0" y="-3"/>
          <a:ext cx="9144000" cy="6790703"/>
        </p:xfrm>
        <a:graphic>
          <a:graphicData uri="http://schemas.openxmlformats.org/drawingml/2006/table">
            <a:tbl>
              <a:tblPr firstRow="1" bandRow="1">
                <a:tableStyleId>{5C22544A-7EE6-4342-B048-85BDC9FD1C3A}</a:tableStyleId>
              </a:tblPr>
              <a:tblGrid>
                <a:gridCol w="5076056"/>
                <a:gridCol w="4067944"/>
              </a:tblGrid>
              <a:tr h="980731">
                <a:tc>
                  <a:txBody>
                    <a:bodyPr/>
                    <a:lstStyle/>
                    <a:p>
                      <a:r>
                        <a:rPr lang="en-US" sz="2400" dirty="0" smtClean="0">
                          <a:latin typeface="Times New Roman" pitchFamily="18" charset="0"/>
                          <a:cs typeface="Times New Roman" pitchFamily="18" charset="0"/>
                        </a:rPr>
                        <a:t>Pesticide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Upper limit of concentration (micro gm./L)</a:t>
                      </a:r>
                      <a:endParaRPr lang="en-IN" sz="2400" dirty="0">
                        <a:latin typeface="Times New Roman" pitchFamily="18" charset="0"/>
                        <a:cs typeface="Times New Roman" pitchFamily="18" charset="0"/>
                      </a:endParaRPr>
                    </a:p>
                  </a:txBody>
                  <a:tcPr/>
                </a:tc>
              </a:tr>
              <a:tr h="624025">
                <a:tc>
                  <a:txBody>
                    <a:bodyPr/>
                    <a:lstStyle/>
                    <a:p>
                      <a:r>
                        <a:rPr lang="en-US" sz="2400" dirty="0" err="1" smtClean="0">
                          <a:latin typeface="Times New Roman" pitchFamily="18" charset="0"/>
                          <a:cs typeface="Times New Roman" pitchFamily="18" charset="0"/>
                        </a:rPr>
                        <a:t>Aldrin</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dieldrin</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0.03</a:t>
                      </a:r>
                      <a:endParaRPr lang="en-IN" sz="2400" dirty="0">
                        <a:latin typeface="Times New Roman" pitchFamily="18" charset="0"/>
                        <a:cs typeface="Times New Roman" pitchFamily="18" charset="0"/>
                      </a:endParaRPr>
                    </a:p>
                  </a:txBody>
                  <a:tcPr/>
                </a:tc>
              </a:tr>
              <a:tr h="624025">
                <a:tc>
                  <a:txBody>
                    <a:bodyPr/>
                    <a:lstStyle/>
                    <a:p>
                      <a:r>
                        <a:rPr lang="en-US" sz="2400" dirty="0" smtClean="0">
                          <a:latin typeface="Times New Roman" pitchFamily="18" charset="0"/>
                          <a:cs typeface="Times New Roman" pitchFamily="18" charset="0"/>
                        </a:rPr>
                        <a:t>Chlordane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0.2</a:t>
                      </a:r>
                      <a:endParaRPr lang="en-IN" sz="2400" dirty="0">
                        <a:latin typeface="Times New Roman" pitchFamily="18" charset="0"/>
                        <a:cs typeface="Times New Roman" pitchFamily="18" charset="0"/>
                      </a:endParaRPr>
                    </a:p>
                  </a:txBody>
                  <a:tcPr/>
                </a:tc>
              </a:tr>
              <a:tr h="624025">
                <a:tc>
                  <a:txBody>
                    <a:bodyPr/>
                    <a:lstStyle/>
                    <a:p>
                      <a:r>
                        <a:rPr lang="en-US" sz="2400" dirty="0" smtClean="0">
                          <a:latin typeface="Times New Roman" pitchFamily="18" charset="0"/>
                          <a:cs typeface="Times New Roman" pitchFamily="18" charset="0"/>
                        </a:rPr>
                        <a:t>DDT</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r>
              <a:tr h="624025">
                <a:tc>
                  <a:txBody>
                    <a:bodyPr/>
                    <a:lstStyle/>
                    <a:p>
                      <a:r>
                        <a:rPr lang="en-US" sz="2400" dirty="0" smtClean="0">
                          <a:latin typeface="Times New Roman" pitchFamily="18" charset="0"/>
                          <a:cs typeface="Times New Roman" pitchFamily="18" charset="0"/>
                        </a:rPr>
                        <a:t>2,4-D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30</a:t>
                      </a:r>
                      <a:endParaRPr lang="en-IN" sz="2400" dirty="0">
                        <a:latin typeface="Times New Roman" pitchFamily="18" charset="0"/>
                        <a:cs typeface="Times New Roman" pitchFamily="18" charset="0"/>
                      </a:endParaRPr>
                    </a:p>
                  </a:txBody>
                  <a:tcPr/>
                </a:tc>
              </a:tr>
              <a:tr h="817772">
                <a:tc>
                  <a:txBody>
                    <a:bodyPr/>
                    <a:lstStyle/>
                    <a:p>
                      <a:r>
                        <a:rPr lang="en-US" sz="2400" dirty="0" smtClean="0">
                          <a:latin typeface="Times New Roman" pitchFamily="18" charset="0"/>
                          <a:cs typeface="Times New Roman" pitchFamily="18" charset="0"/>
                        </a:rPr>
                        <a:t>Heptachlor</a:t>
                      </a:r>
                      <a:r>
                        <a:rPr lang="en-US" sz="2400" baseline="0" dirty="0" smtClean="0">
                          <a:latin typeface="Times New Roman" pitchFamily="18" charset="0"/>
                          <a:cs typeface="Times New Roman" pitchFamily="18" charset="0"/>
                        </a:rPr>
                        <a:t> and heptachlor </a:t>
                      </a:r>
                      <a:r>
                        <a:rPr lang="en-US" sz="2400" baseline="0" dirty="0" err="1" smtClean="0">
                          <a:latin typeface="Times New Roman" pitchFamily="18" charset="0"/>
                          <a:cs typeface="Times New Roman" pitchFamily="18" charset="0"/>
                        </a:rPr>
                        <a:t>epioxide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0.03</a:t>
                      </a:r>
                      <a:endParaRPr lang="en-IN" sz="2400" dirty="0">
                        <a:latin typeface="Times New Roman" pitchFamily="18" charset="0"/>
                        <a:cs typeface="Times New Roman" pitchFamily="18" charset="0"/>
                      </a:endParaRPr>
                    </a:p>
                  </a:txBody>
                  <a:tcPr/>
                </a:tc>
              </a:tr>
              <a:tr h="624025">
                <a:tc>
                  <a:txBody>
                    <a:bodyPr/>
                    <a:lstStyle/>
                    <a:p>
                      <a:r>
                        <a:rPr lang="en-US" sz="2400" dirty="0" err="1" smtClean="0">
                          <a:latin typeface="Times New Roman" pitchFamily="18" charset="0"/>
                          <a:cs typeface="Times New Roman" pitchFamily="18" charset="0"/>
                        </a:rPr>
                        <a:t>Hexachlorobenzene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a:t>
                      </a:r>
                      <a:endParaRPr lang="en-IN" sz="2400" dirty="0">
                        <a:latin typeface="Times New Roman" pitchFamily="18" charset="0"/>
                        <a:cs typeface="Times New Roman" pitchFamily="18" charset="0"/>
                      </a:endParaRPr>
                    </a:p>
                  </a:txBody>
                  <a:tcPr/>
                </a:tc>
              </a:tr>
              <a:tr h="624025">
                <a:tc>
                  <a:txBody>
                    <a:bodyPr/>
                    <a:lstStyle/>
                    <a:p>
                      <a:r>
                        <a:rPr lang="en-US" sz="2400" dirty="0" err="1" smtClean="0">
                          <a:latin typeface="Times New Roman" pitchFamily="18" charset="0"/>
                          <a:cs typeface="Times New Roman" pitchFamily="18" charset="0"/>
                        </a:rPr>
                        <a:t>Lindane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r>
              <a:tr h="624025">
                <a:tc>
                  <a:txBody>
                    <a:bodyPr/>
                    <a:lstStyle/>
                    <a:p>
                      <a:r>
                        <a:rPr lang="en-US" sz="2400" dirty="0" err="1" smtClean="0">
                          <a:latin typeface="Times New Roman" pitchFamily="18" charset="0"/>
                          <a:cs typeface="Times New Roman" pitchFamily="18" charset="0"/>
                        </a:rPr>
                        <a:t>Methoxychlor</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20</a:t>
                      </a:r>
                      <a:endParaRPr lang="en-IN" sz="2400" dirty="0">
                        <a:latin typeface="Times New Roman" pitchFamily="18" charset="0"/>
                        <a:cs typeface="Times New Roman" pitchFamily="18" charset="0"/>
                      </a:endParaRPr>
                    </a:p>
                  </a:txBody>
                  <a:tcPr/>
                </a:tc>
              </a:tr>
              <a:tr h="624025">
                <a:tc>
                  <a:txBody>
                    <a:bodyPr/>
                    <a:lstStyle/>
                    <a:p>
                      <a:r>
                        <a:rPr lang="en-US" sz="2400" dirty="0" smtClean="0">
                          <a:latin typeface="Times New Roman" pitchFamily="18" charset="0"/>
                          <a:cs typeface="Times New Roman" pitchFamily="18" charset="0"/>
                        </a:rPr>
                        <a:t>Pentachlorophenol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9(P)</a:t>
                      </a:r>
                      <a:endParaRPr lang="en-IN" sz="24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0000"/>
                </a:solidFill>
                <a:latin typeface="Times New Roman" pitchFamily="18" charset="0"/>
                <a:cs typeface="Times New Roman" pitchFamily="18" charset="0"/>
              </a:rPr>
              <a:t>Drinking water consumption and body weight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Per capita consumption daily 2 </a:t>
            </a:r>
            <a:r>
              <a:rPr lang="en-US" sz="3200" dirty="0" err="1" smtClean="0">
                <a:latin typeface="Times New Roman" pitchFamily="18" charset="0"/>
                <a:cs typeface="Times New Roman" pitchFamily="18" charset="0"/>
              </a:rPr>
              <a:t>litres</a:t>
            </a:r>
            <a:endParaRPr lang="en-US" sz="3200" dirty="0" smtClean="0">
              <a:latin typeface="Times New Roman" pitchFamily="18" charset="0"/>
              <a:cs typeface="Times New Roman" pitchFamily="18" charset="0"/>
            </a:endParaRPr>
          </a:p>
          <a:p>
            <a:pPr>
              <a:buClr>
                <a:schemeClr val="tx1"/>
              </a:buClr>
              <a:buFont typeface="Wingdings" pitchFamily="2" charset="2"/>
              <a:buChar char="Ø"/>
            </a:pPr>
            <a:r>
              <a:rPr lang="en-US" sz="3200" dirty="0" smtClean="0">
                <a:latin typeface="Times New Roman" pitchFamily="18" charset="0"/>
                <a:cs typeface="Times New Roman" pitchFamily="18" charset="0"/>
              </a:rPr>
              <a:t>Variations due to climate, physical activity and culture </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Autofit/>
          </a:bodyPr>
          <a:lstStyle/>
          <a:p>
            <a:pPr>
              <a:buClr>
                <a:schemeClr val="tx1"/>
              </a:buClr>
              <a:buFont typeface="Wingdings" pitchFamily="2" charset="2"/>
              <a:buChar char="Ø"/>
            </a:pPr>
            <a:r>
              <a:rPr lang="en-US" sz="3200" dirty="0" smtClean="0">
                <a:latin typeface="Times New Roman" pitchFamily="18" charset="0"/>
                <a:cs typeface="Times New Roman" pitchFamily="18" charset="0"/>
              </a:rPr>
              <a:t>TDI-Tolerable daily intake-an estimate of the amount of a substance in food or drinking water mg/kg or micro gm/kg. of body weight that can be ingested daily without health risk</a:t>
            </a:r>
          </a:p>
          <a:p>
            <a:pPr>
              <a:buClr>
                <a:schemeClr val="tx1"/>
              </a:buClr>
              <a:buFont typeface="Wingdings" pitchFamily="2" charset="2"/>
              <a:buChar char="Ø"/>
            </a:pPr>
            <a:r>
              <a:rPr lang="en-US" sz="3200" dirty="0" smtClean="0">
                <a:latin typeface="Times New Roman" pitchFamily="18" charset="0"/>
                <a:cs typeface="Times New Roman" pitchFamily="18" charset="0"/>
              </a:rPr>
              <a:t>ADI-Acceptable daily intake-</a:t>
            </a:r>
          </a:p>
          <a:p>
            <a:pPr>
              <a:buClr>
                <a:schemeClr val="tx1"/>
              </a:buClr>
              <a:buFont typeface="Wingdings" pitchFamily="2" charset="2"/>
              <a:buChar char="Ø"/>
            </a:pPr>
            <a:r>
              <a:rPr lang="en-US" sz="3200" dirty="0" smtClean="0">
                <a:latin typeface="Times New Roman" pitchFamily="18" charset="0"/>
                <a:cs typeface="Times New Roman" pitchFamily="18" charset="0"/>
              </a:rPr>
              <a:t>No-observed-adverse effect level (NOAEL)lowest observed dose of substance at which no adverse health effect </a:t>
            </a:r>
          </a:p>
          <a:p>
            <a:pPr>
              <a:buClr>
                <a:schemeClr val="tx1"/>
              </a:buClr>
              <a:buFont typeface="Wingdings" pitchFamily="2" charset="2"/>
              <a:buChar char="Ø"/>
            </a:pPr>
            <a:r>
              <a:rPr lang="en-US" sz="3200" dirty="0" smtClean="0">
                <a:latin typeface="Times New Roman" pitchFamily="18" charset="0"/>
                <a:cs typeface="Times New Roman" pitchFamily="18" charset="0"/>
              </a:rPr>
              <a:t>Lowest-observed- adverse -effect level(LOAEL)-lowest observed dose at which there is detectable adverse effect</a:t>
            </a:r>
          </a:p>
          <a:p>
            <a:pPr>
              <a:buClr>
                <a:schemeClr val="tx1"/>
              </a:buClr>
              <a:buFont typeface="Wingdings" pitchFamily="2" charset="2"/>
              <a:buChar char="Ø"/>
            </a:pPr>
            <a:r>
              <a:rPr lang="en-US" sz="3200" dirty="0" smtClean="0">
                <a:latin typeface="Times New Roman" pitchFamily="18" charset="0"/>
                <a:cs typeface="Times New Roman" pitchFamily="18" charset="0"/>
              </a:rPr>
              <a:t>Uncertainty factor(UF)-</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pPr algn="ctr"/>
            <a:r>
              <a:rPr lang="en-US" b="1" dirty="0" smtClean="0">
                <a:solidFill>
                  <a:srgbClr val="FF0000"/>
                </a:solidFill>
                <a:latin typeface="Times New Roman" pitchFamily="18" charset="0"/>
                <a:cs typeface="Times New Roman" pitchFamily="18" charset="0"/>
              </a:rPr>
              <a:t>RADIOLOGICAL ASPECTS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80728"/>
            <a:ext cx="9144000" cy="5877272"/>
          </a:xfrm>
        </p:spPr>
        <p:txBody>
          <a:bodyPr>
            <a:noAutofit/>
          </a:bodyPr>
          <a:lstStyle/>
          <a:p>
            <a:pPr>
              <a:buClr>
                <a:schemeClr val="tx1"/>
              </a:buClr>
              <a:buFont typeface="Wingdings" pitchFamily="2" charset="2"/>
              <a:buChar char="Ø"/>
            </a:pPr>
            <a:r>
              <a:rPr lang="en-US" sz="2800" dirty="0" smtClean="0">
                <a:latin typeface="Times New Roman" pitchFamily="18" charset="0"/>
                <a:cs typeface="Times New Roman" pitchFamily="18" charset="0"/>
              </a:rPr>
              <a:t>Effects called “somatic” </a:t>
            </a:r>
          </a:p>
          <a:p>
            <a:pPr>
              <a:buClr>
                <a:schemeClr val="tx1"/>
              </a:buClr>
              <a:buFont typeface="Wingdings" pitchFamily="2" charset="2"/>
              <a:buChar char="Ø"/>
            </a:pPr>
            <a:r>
              <a:rPr lang="en-US" sz="2800" dirty="0" smtClean="0">
                <a:latin typeface="Times New Roman" pitchFamily="18" charset="0"/>
                <a:cs typeface="Times New Roman" pitchFamily="18" charset="0"/>
              </a:rPr>
              <a:t>Malignant diseases most important delayed somatic effect</a:t>
            </a:r>
          </a:p>
          <a:p>
            <a:pPr>
              <a:buClr>
                <a:schemeClr val="tx1"/>
              </a:buClr>
              <a:buFont typeface="Wingdings" pitchFamily="2" charset="2"/>
              <a:buChar char="Ø"/>
            </a:pPr>
            <a:r>
              <a:rPr lang="en-US" sz="2800" dirty="0" smtClean="0">
                <a:latin typeface="Times New Roman" pitchFamily="18" charset="0"/>
                <a:cs typeface="Times New Roman" pitchFamily="18" charset="0"/>
              </a:rPr>
              <a:t>Effect occurring rather than its severity regarded as function of dose without threshold –stochastic effect</a:t>
            </a:r>
          </a:p>
          <a:p>
            <a:pPr>
              <a:buClr>
                <a:schemeClr val="tx1"/>
              </a:buClr>
              <a:buFont typeface="Wingdings" pitchFamily="2" charset="2"/>
              <a:buChar char="Ø"/>
            </a:pPr>
            <a:r>
              <a:rPr lang="en-US" sz="2800" dirty="0" smtClean="0">
                <a:latin typeface="Times New Roman" pitchFamily="18" charset="0"/>
                <a:cs typeface="Times New Roman" pitchFamily="18" charset="0"/>
              </a:rPr>
              <a:t>Severity of effect varies with dose-non-stochastic effect</a:t>
            </a:r>
          </a:p>
          <a:p>
            <a:pPr>
              <a:buClr>
                <a:schemeClr val="tx1"/>
              </a:buClr>
              <a:buFont typeface="Wingdings" pitchFamily="2" charset="2"/>
              <a:buChar char="Ø"/>
            </a:pPr>
            <a:r>
              <a:rPr lang="en-US" sz="2800" dirty="0" smtClean="0">
                <a:latin typeface="Times New Roman" pitchFamily="18" charset="0"/>
                <a:cs typeface="Times New Roman" pitchFamily="18" charset="0"/>
              </a:rPr>
              <a:t>The aim of radiation protection to prevent harmful non-stochastic and to reduce the probability of stochastic to a acceptable</a:t>
            </a:r>
          </a:p>
          <a:p>
            <a:pPr>
              <a:buClr>
                <a:schemeClr val="tx1"/>
              </a:buClr>
              <a:buFont typeface="Wingdings" pitchFamily="2" charset="2"/>
              <a:buChar char="Ø"/>
            </a:pPr>
            <a:r>
              <a:rPr lang="en-US" sz="2800" dirty="0" smtClean="0">
                <a:latin typeface="Times New Roman" pitchFamily="18" charset="0"/>
                <a:cs typeface="Times New Roman" pitchFamily="18" charset="0"/>
              </a:rPr>
              <a:t>Radioactivity should be within safe limits as low as reasonably possible </a:t>
            </a:r>
          </a:p>
          <a:p>
            <a:pPr>
              <a:buClr>
                <a:schemeClr val="tx1"/>
              </a:buClr>
              <a:buFont typeface="Wingdings" pitchFamily="2" charset="2"/>
              <a:buChar char="Ø"/>
            </a:pPr>
            <a:r>
              <a:rPr lang="en-US" sz="2800" dirty="0" smtClean="0">
                <a:latin typeface="Times New Roman" pitchFamily="18" charset="0"/>
                <a:cs typeface="Times New Roman" pitchFamily="18" charset="0"/>
              </a:rPr>
              <a:t>Proposed guide line –gross alpha activity 0.1Bq/L</a:t>
            </a:r>
          </a:p>
          <a:p>
            <a:pPr>
              <a:buClr>
                <a:schemeClr val="tx1"/>
              </a:buClr>
              <a:buNone/>
            </a:pPr>
            <a:r>
              <a:rPr lang="en-US" sz="2800" dirty="0" smtClean="0">
                <a:latin typeface="Times New Roman" pitchFamily="18" charset="0"/>
                <a:cs typeface="Times New Roman" pitchFamily="18" charset="0"/>
              </a:rPr>
              <a:t>                                      gross beta activity 1.0 </a:t>
            </a:r>
            <a:r>
              <a:rPr lang="en-US" sz="2800" dirty="0" err="1" smtClean="0">
                <a:latin typeface="Times New Roman" pitchFamily="18" charset="0"/>
                <a:cs typeface="Times New Roman" pitchFamily="18" charset="0"/>
              </a:rPr>
              <a:t>Bq</a:t>
            </a:r>
            <a:r>
              <a:rPr lang="en-US" sz="2800" dirty="0" smtClean="0">
                <a:latin typeface="Times New Roman" pitchFamily="18" charset="0"/>
                <a:cs typeface="Times New Roman" pitchFamily="18" charset="0"/>
              </a:rPr>
              <a:t>/L</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0000"/>
                </a:solidFill>
                <a:latin typeface="Times New Roman" pitchFamily="18" charset="0"/>
                <a:cs typeface="Times New Roman" pitchFamily="18" charset="0"/>
              </a:rPr>
              <a:t>SURVEILLANCE OF DRINKING WATER QUALITY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US" sz="3200" dirty="0" smtClean="0">
                <a:latin typeface="Times New Roman" pitchFamily="18" charset="0"/>
                <a:cs typeface="Times New Roman" pitchFamily="18" charset="0"/>
              </a:rPr>
              <a:t>1-Approval of new sources</a:t>
            </a:r>
          </a:p>
          <a:p>
            <a:pPr>
              <a:buNone/>
            </a:pPr>
            <a:r>
              <a:rPr lang="en-US" sz="3200" dirty="0" smtClean="0">
                <a:latin typeface="Times New Roman" pitchFamily="18" charset="0"/>
                <a:cs typeface="Times New Roman" pitchFamily="18" charset="0"/>
              </a:rPr>
              <a:t>2-Watershed protection</a:t>
            </a:r>
          </a:p>
          <a:p>
            <a:pPr>
              <a:buNone/>
            </a:pPr>
            <a:r>
              <a:rPr lang="en-US" sz="3200" dirty="0" smtClean="0">
                <a:latin typeface="Times New Roman" pitchFamily="18" charset="0"/>
                <a:cs typeface="Times New Roman" pitchFamily="18" charset="0"/>
              </a:rPr>
              <a:t>3-Approval of construction and operating procedure of waterworks</a:t>
            </a:r>
          </a:p>
          <a:p>
            <a:pPr>
              <a:buNone/>
            </a:pPr>
            <a:r>
              <a:rPr lang="en-US" sz="3200" dirty="0" smtClean="0">
                <a:latin typeface="Times New Roman" pitchFamily="18" charset="0"/>
                <a:cs typeface="Times New Roman" pitchFamily="18" charset="0"/>
              </a:rPr>
              <a:t>Disinfection of the plant and distribution system after repair or interruption of supply</a:t>
            </a:r>
          </a:p>
          <a:p>
            <a:pPr>
              <a:buNone/>
            </a:pPr>
            <a:r>
              <a:rPr lang="en-US" sz="3200" dirty="0" smtClean="0">
                <a:latin typeface="Times New Roman" pitchFamily="18" charset="0"/>
                <a:cs typeface="Times New Roman" pitchFamily="18" charset="0"/>
              </a:rPr>
              <a:t>Periodic flushing programme and cleaning of water storage facility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a:bodyPr>
          <a:lstStyle/>
          <a:p>
            <a:endParaRPr lang="en-IN" dirty="0"/>
          </a:p>
        </p:txBody>
      </p:sp>
      <p:sp>
        <p:nvSpPr>
          <p:cNvPr id="3" name="Content Placeholder 2"/>
          <p:cNvSpPr>
            <a:spLocks noGrp="1"/>
          </p:cNvSpPr>
          <p:nvPr>
            <p:ph idx="1"/>
          </p:nvPr>
        </p:nvSpPr>
        <p:spPr>
          <a:xfrm>
            <a:off x="457200" y="980728"/>
            <a:ext cx="8229600" cy="5343872"/>
          </a:xfrm>
        </p:spPr>
        <p:txBody>
          <a:bodyPr>
            <a:normAutofit/>
          </a:bodyPr>
          <a:lstStyle/>
          <a:p>
            <a:pPr>
              <a:buNone/>
            </a:pPr>
            <a:r>
              <a:rPr lang="en-US" sz="2800" dirty="0" smtClean="0">
                <a:latin typeface="Times New Roman" pitchFamily="18" charset="0"/>
                <a:cs typeface="Times New Roman" pitchFamily="18" charset="0"/>
              </a:rPr>
              <a:t>Certification of operators</a:t>
            </a:r>
          </a:p>
          <a:p>
            <a:pPr>
              <a:buNone/>
            </a:pPr>
            <a:r>
              <a:rPr lang="en-US" sz="2800" dirty="0" smtClean="0">
                <a:latin typeface="Times New Roman" pitchFamily="18" charset="0"/>
                <a:cs typeface="Times New Roman" pitchFamily="18" charset="0"/>
              </a:rPr>
              <a:t>Regulation of chemical substances used in </a:t>
            </a:r>
            <a:r>
              <a:rPr lang="en-US" sz="2800" dirty="0" smtClean="0">
                <a:latin typeface="Times New Roman" pitchFamily="18" charset="0"/>
                <a:cs typeface="Times New Roman" pitchFamily="18" charset="0"/>
              </a:rPr>
              <a:t>water treatment </a:t>
            </a:r>
            <a:r>
              <a:rPr lang="en-IN" sz="2800" dirty="0" smtClean="0">
                <a:latin typeface="Times New Roman" pitchFamily="18" charset="0"/>
                <a:cs typeface="Times New Roman" pitchFamily="18" charset="0"/>
              </a:rPr>
              <a:t>cross </a:t>
            </a:r>
            <a:r>
              <a:rPr lang="en-IN" sz="2800" dirty="0" smtClean="0">
                <a:latin typeface="Times New Roman" pitchFamily="18" charset="0"/>
                <a:cs typeface="Times New Roman" pitchFamily="18" charset="0"/>
              </a:rPr>
              <a:t>connection control, back flow and leak detection control</a:t>
            </a:r>
          </a:p>
          <a:p>
            <a:pPr>
              <a:buNone/>
            </a:pPr>
            <a:r>
              <a:rPr lang="en-US" sz="2800" dirty="0" smtClean="0">
                <a:latin typeface="Times New Roman" pitchFamily="18" charset="0"/>
                <a:cs typeface="Times New Roman" pitchFamily="18" charset="0"/>
              </a:rPr>
              <a:t>4-sanitary surveys</a:t>
            </a:r>
          </a:p>
          <a:p>
            <a:pPr>
              <a:buNone/>
            </a:pPr>
            <a:r>
              <a:rPr lang="en-US" sz="2800" dirty="0" smtClean="0">
                <a:latin typeface="Times New Roman" pitchFamily="18" charset="0"/>
                <a:cs typeface="Times New Roman" pitchFamily="18" charset="0"/>
              </a:rPr>
              <a:t>5-monitoring programmes, including provision for central and regional analytical laboratory services</a:t>
            </a:r>
          </a:p>
          <a:p>
            <a:pPr>
              <a:buNone/>
            </a:pPr>
            <a:r>
              <a:rPr lang="en-US" sz="2800" dirty="0" smtClean="0">
                <a:latin typeface="Times New Roman" pitchFamily="18" charset="0"/>
                <a:cs typeface="Times New Roman" pitchFamily="18" charset="0"/>
              </a:rPr>
              <a:t>6-development of codes of practice for well construction, pump installation and plumping</a:t>
            </a:r>
          </a:p>
          <a:p>
            <a:pPr>
              <a:buNone/>
            </a:pPr>
            <a:r>
              <a:rPr lang="en-US" sz="2800" dirty="0" smtClean="0">
                <a:latin typeface="Times New Roman" pitchFamily="18" charset="0"/>
                <a:cs typeface="Times New Roman" pitchFamily="18" charset="0"/>
              </a:rPr>
              <a:t>7-inspection quality control in bottled-water and ice manufacturing operations</a:t>
            </a:r>
            <a:endParaRPr lang="en-IN" sz="2800"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47088"/>
          </a:xfrm>
        </p:spPr>
        <p:txBody>
          <a:bodyPr>
            <a:normAutofit fontScale="90000"/>
          </a:bodyPr>
          <a:lstStyle/>
          <a:p>
            <a:pPr algn="ctr"/>
            <a:r>
              <a:rPr lang="en-US" b="1" dirty="0" smtClean="0">
                <a:solidFill>
                  <a:srgbClr val="FF0000"/>
                </a:solidFill>
                <a:latin typeface="Times New Roman" pitchFamily="18" charset="0"/>
                <a:cs typeface="Times New Roman" pitchFamily="18" charset="0"/>
              </a:rPr>
              <a:t>ELEMENTS OF SURVEILLANCE PROGRAMME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US" sz="3200" dirty="0" smtClean="0">
                <a:latin typeface="Times New Roman" pitchFamily="18" charset="0"/>
                <a:cs typeface="Times New Roman" pitchFamily="18" charset="0"/>
              </a:rPr>
              <a:t>1- sanitary survey-on the spot inspection and evaluation by qualified person for detection and correction of faults and deficiencies </a:t>
            </a:r>
          </a:p>
          <a:p>
            <a:pPr>
              <a:buNone/>
            </a:pPr>
            <a:r>
              <a:rPr lang="en-US" sz="3200" dirty="0" smtClean="0">
                <a:latin typeface="Times New Roman" pitchFamily="18" charset="0"/>
                <a:cs typeface="Times New Roman" pitchFamily="18" charset="0"/>
              </a:rPr>
              <a:t>2-with thoroughness of surgical operation with similar aseptic precautions should be carried out by competent and trained personnel  accordance with WHO guidelines or ICMR ‘Manual of standard of Quality for drinking  supplies’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64672"/>
          </a:xfrm>
        </p:spPr>
        <p:txBody>
          <a:bodyPr>
            <a:normAutofit fontScale="90000"/>
          </a:bodyPr>
          <a:lstStyle/>
          <a:p>
            <a:endParaRPr lang="en-IN" dirty="0"/>
          </a:p>
        </p:txBody>
      </p:sp>
      <p:sp>
        <p:nvSpPr>
          <p:cNvPr id="3" name="Content Placeholder 2"/>
          <p:cNvSpPr>
            <a:spLocks noGrp="1"/>
          </p:cNvSpPr>
          <p:nvPr>
            <p:ph idx="1"/>
          </p:nvPr>
        </p:nvSpPr>
        <p:spPr>
          <a:xfrm>
            <a:off x="457200" y="1340768"/>
            <a:ext cx="8229600" cy="5517232"/>
          </a:xfrm>
        </p:spPr>
        <p:txBody>
          <a:bodyPr>
            <a:normAutofit lnSpcReduction="10000"/>
          </a:bodyPr>
          <a:lstStyle/>
          <a:p>
            <a:pPr>
              <a:buNone/>
            </a:pPr>
            <a:r>
              <a:rPr lang="en-US" sz="28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3- BACTERIOLOGICAL SURVEILLANCE-</a:t>
            </a:r>
          </a:p>
          <a:p>
            <a:pPr>
              <a:buNone/>
            </a:pPr>
            <a:r>
              <a:rPr lang="en-US" sz="3200" b="1" dirty="0" smtClean="0">
                <a:latin typeface="Times New Roman" pitchFamily="18" charset="0"/>
                <a:cs typeface="Times New Roman" pitchFamily="18" charset="0"/>
              </a:rPr>
              <a:t>1-A-PRESUMPTIVE COLIFORM TEST-</a:t>
            </a:r>
          </a:p>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1-MULTIPLE TUBE TEST-</a:t>
            </a:r>
          </a:p>
          <a:p>
            <a:pPr>
              <a:buClr>
                <a:schemeClr val="tx1"/>
              </a:buClr>
              <a:buFont typeface="Wingdings" pitchFamily="2" charset="2"/>
              <a:buChar char="Ø"/>
            </a:pPr>
            <a:r>
              <a:rPr lang="en-US" sz="3200" dirty="0" smtClean="0">
                <a:latin typeface="Times New Roman" pitchFamily="18" charset="0"/>
                <a:cs typeface="Times New Roman" pitchFamily="18" charset="0"/>
              </a:rPr>
              <a:t>estimating most probable number(MPN) in 100 ml. of water by inoculating sample water (0.1,1.0, 10, 50 ml.) into tubes of </a:t>
            </a:r>
            <a:r>
              <a:rPr lang="en-US" sz="3200" dirty="0" err="1" smtClean="0">
                <a:latin typeface="Times New Roman" pitchFamily="18" charset="0"/>
                <a:cs typeface="Times New Roman" pitchFamily="18" charset="0"/>
              </a:rPr>
              <a:t>McConkey’s</a:t>
            </a:r>
            <a:r>
              <a:rPr lang="en-US" sz="3200" dirty="0" smtClean="0">
                <a:latin typeface="Times New Roman" pitchFamily="18" charset="0"/>
                <a:cs typeface="Times New Roman" pitchFamily="18" charset="0"/>
              </a:rPr>
              <a:t> Lactose Bile Salt Broth with </a:t>
            </a:r>
            <a:r>
              <a:rPr lang="en-US" sz="3200" dirty="0" err="1" smtClean="0">
                <a:latin typeface="Times New Roman" pitchFamily="18" charset="0"/>
                <a:cs typeface="Times New Roman" pitchFamily="18" charset="0"/>
              </a:rPr>
              <a:t>bromocresol</a:t>
            </a:r>
            <a:r>
              <a:rPr lang="en-US" sz="3200" dirty="0" smtClean="0">
                <a:latin typeface="Times New Roman" pitchFamily="18" charset="0"/>
                <a:cs typeface="Times New Roman" pitchFamily="18" charset="0"/>
              </a:rPr>
              <a:t> as an indicator incubated for 48 hours from number of tubes showing acid and gas estimate of MPN of coliform organism  from statistical table </a:t>
            </a:r>
            <a:endParaRPr lang="en-IN" sz="3200" dirty="0" smtClean="0">
              <a:latin typeface="Times New Roman" pitchFamily="18" charset="0"/>
              <a:cs typeface="Times New Roman" pitchFamily="18" charset="0"/>
            </a:endParaRPr>
          </a:p>
          <a:p>
            <a:pPr>
              <a:buFont typeface="Wingdings" pitchFamily="2" charset="2"/>
              <a:buChar char="Ø"/>
            </a:pPr>
            <a:endParaRPr lang="en-IN"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CONFIRMATORY TEST:</a:t>
            </a:r>
          </a:p>
          <a:p>
            <a:pPr>
              <a:buClr>
                <a:schemeClr val="tx1"/>
              </a:buClr>
              <a:buFont typeface="Wingdings" pitchFamily="2" charset="2"/>
              <a:buChar char="Ø"/>
            </a:pPr>
            <a:r>
              <a:rPr lang="en-US" sz="3200" dirty="0" smtClean="0">
                <a:latin typeface="Times New Roman" pitchFamily="18" charset="0"/>
                <a:cs typeface="Times New Roman" pitchFamily="18" charset="0"/>
              </a:rPr>
              <a:t>By sub-culturing each presumptive positive tube in two tubes of brilliant green bile broth, one of which is incubated at 37</a:t>
            </a:r>
            <a:r>
              <a:rPr lang="en-US" sz="3200" baseline="30000" dirty="0" smtClean="0">
                <a:latin typeface="Times New Roman" pitchFamily="18" charset="0"/>
                <a:cs typeface="Times New Roman" pitchFamily="18" charset="0"/>
              </a:rPr>
              <a:t>0</a:t>
            </a:r>
            <a:r>
              <a:rPr lang="en-US" sz="3200" dirty="0" smtClean="0">
                <a:latin typeface="Times New Roman" pitchFamily="18" charset="0"/>
                <a:cs typeface="Times New Roman" pitchFamily="18" charset="0"/>
              </a:rPr>
              <a:t>C for 48 hours and other incubated at 44</a:t>
            </a:r>
            <a:r>
              <a:rPr lang="en-US" sz="3200" baseline="30000" dirty="0" smtClean="0">
                <a:latin typeface="Times New Roman" pitchFamily="18" charset="0"/>
                <a:cs typeface="Times New Roman" pitchFamily="18" charset="0"/>
              </a:rPr>
              <a:t>0</a:t>
            </a:r>
            <a:r>
              <a:rPr lang="en-US" sz="3200" dirty="0" smtClean="0">
                <a:latin typeface="Times New Roman" pitchFamily="18" charset="0"/>
                <a:cs typeface="Times New Roman" pitchFamily="18" charset="0"/>
              </a:rPr>
              <a:t>C for testing for </a:t>
            </a:r>
            <a:r>
              <a:rPr lang="en-US" sz="3200" dirty="0" err="1" smtClean="0">
                <a:latin typeface="Times New Roman" pitchFamily="18" charset="0"/>
                <a:cs typeface="Times New Roman" pitchFamily="18" charset="0"/>
              </a:rPr>
              <a:t>indol</a:t>
            </a:r>
            <a:r>
              <a:rPr lang="en-US" sz="3200" dirty="0" smtClean="0">
                <a:latin typeface="Times New Roman" pitchFamily="18" charset="0"/>
                <a:cs typeface="Times New Roman" pitchFamily="18" charset="0"/>
              </a:rPr>
              <a:t> production at 44</a:t>
            </a:r>
            <a:r>
              <a:rPr lang="en-US" sz="3200" baseline="30000" dirty="0" smtClean="0">
                <a:latin typeface="Times New Roman" pitchFamily="18" charset="0"/>
                <a:cs typeface="Times New Roman" pitchFamily="18" charset="0"/>
              </a:rPr>
              <a:t>0</a:t>
            </a:r>
            <a:r>
              <a:rPr lang="en-US" sz="3200" dirty="0" smtClean="0">
                <a:latin typeface="Times New Roman" pitchFamily="18" charset="0"/>
                <a:cs typeface="Times New Roman" pitchFamily="18" charset="0"/>
              </a:rPr>
              <a:t>C.</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2- MEMBRANE FILTRATION TECHNIQUE:</a:t>
            </a:r>
          </a:p>
          <a:p>
            <a:pPr>
              <a:buClr>
                <a:schemeClr val="tx1"/>
              </a:buClr>
              <a:buFont typeface="Wingdings" pitchFamily="2" charset="2"/>
              <a:buChar char="Ø"/>
            </a:pPr>
            <a:r>
              <a:rPr lang="en-US" sz="3500" dirty="0" smtClean="0">
                <a:latin typeface="Times New Roman" pitchFamily="18" charset="0"/>
                <a:cs typeface="Times New Roman" pitchFamily="18" charset="0"/>
              </a:rPr>
              <a:t>A measured volume of sample is filtered through a membrane specially made up of cellulose ester.</a:t>
            </a:r>
          </a:p>
          <a:p>
            <a:pPr>
              <a:buClr>
                <a:schemeClr val="tx1"/>
              </a:buClr>
              <a:buFont typeface="Wingdings" pitchFamily="2" charset="2"/>
              <a:buChar char="Ø"/>
            </a:pPr>
            <a:r>
              <a:rPr lang="en-US" sz="3500" dirty="0" smtClean="0">
                <a:latin typeface="Times New Roman" pitchFamily="18" charset="0"/>
                <a:cs typeface="Times New Roman" pitchFamily="18" charset="0"/>
              </a:rPr>
              <a:t>All bacteria in water retained on the surface of membrane and by inoculating the membrane face upwards on suitable media and at appropriate temperature, it is possible to count the colonies and obtain results within 20 hour.</a:t>
            </a:r>
            <a:endParaRPr lang="en-IN" sz="35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ctr">
              <a:buNone/>
            </a:pPr>
            <a:r>
              <a:rPr lang="en-US" sz="3200" dirty="0" smtClean="0">
                <a:solidFill>
                  <a:srgbClr val="FF0000"/>
                </a:solidFill>
                <a:latin typeface="Times New Roman" pitchFamily="18" charset="0"/>
                <a:cs typeface="Times New Roman" pitchFamily="18" charset="0"/>
              </a:rPr>
              <a:t>  </a:t>
            </a:r>
            <a:r>
              <a:rPr lang="en-US" sz="3200" b="1" dirty="0" smtClean="0">
                <a:solidFill>
                  <a:srgbClr val="FF0000"/>
                </a:solidFill>
                <a:latin typeface="Times New Roman" pitchFamily="18" charset="0"/>
                <a:cs typeface="Times New Roman" pitchFamily="18" charset="0"/>
              </a:rPr>
              <a:t>2-THE DETECTION OF FAECAL STREPTOCOCCI AND Cl. PERFRINGENS:</a:t>
            </a:r>
          </a:p>
          <a:p>
            <a:pPr>
              <a:buClr>
                <a:schemeClr val="tx1"/>
              </a:buClr>
              <a:buFont typeface="Wingdings" pitchFamily="2" charset="2"/>
              <a:buChar char="Ø"/>
            </a:pPr>
            <a:r>
              <a:rPr lang="en-US" sz="3200" dirty="0" smtClean="0">
                <a:latin typeface="Times New Roman" pitchFamily="18" charset="0"/>
                <a:cs typeface="Times New Roman" pitchFamily="18" charset="0"/>
              </a:rPr>
              <a:t>Presence of fecal streptococci and Cl. </a:t>
            </a:r>
            <a:r>
              <a:rPr lang="en-US" sz="3200" dirty="0" err="1" smtClean="0">
                <a:latin typeface="Times New Roman" pitchFamily="18" charset="0"/>
                <a:cs typeface="Times New Roman" pitchFamily="18" charset="0"/>
              </a:rPr>
              <a:t>Perfrigens</a:t>
            </a:r>
            <a:r>
              <a:rPr lang="en-US" sz="3200" dirty="0" smtClean="0">
                <a:latin typeface="Times New Roman" pitchFamily="18" charset="0"/>
                <a:cs typeface="Times New Roman" pitchFamily="18" charset="0"/>
              </a:rPr>
              <a:t> useful confirmatory evidence of fecal pollution </a:t>
            </a:r>
            <a:endParaRPr lang="en-IN" sz="3200"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ctr">
              <a:buNone/>
            </a:pPr>
            <a:r>
              <a:rPr lang="en-US" sz="3200" dirty="0" smtClean="0">
                <a:solidFill>
                  <a:srgbClr val="FF0000"/>
                </a:solidFill>
                <a:latin typeface="Times New Roman" pitchFamily="18" charset="0"/>
                <a:cs typeface="Times New Roman" pitchFamily="18" charset="0"/>
              </a:rPr>
              <a:t>   </a:t>
            </a:r>
            <a:r>
              <a:rPr lang="en-US" sz="3200" b="1" dirty="0" smtClean="0">
                <a:solidFill>
                  <a:srgbClr val="FF0000"/>
                </a:solidFill>
                <a:latin typeface="Times New Roman" pitchFamily="18" charset="0"/>
                <a:cs typeface="Times New Roman" pitchFamily="18" charset="0"/>
              </a:rPr>
              <a:t>3- COLONY COUNT:</a:t>
            </a:r>
          </a:p>
          <a:p>
            <a:pPr>
              <a:buClr>
                <a:schemeClr val="tx1"/>
              </a:buClr>
              <a:buFont typeface="Wingdings" pitchFamily="2" charset="2"/>
              <a:buChar char="Ø"/>
            </a:pPr>
            <a:r>
              <a:rPr lang="en-US" sz="3200" dirty="0" smtClean="0">
                <a:latin typeface="Times New Roman" pitchFamily="18" charset="0"/>
                <a:cs typeface="Times New Roman" pitchFamily="18" charset="0"/>
              </a:rPr>
              <a:t>Colony count on nutrient agar at 37</a:t>
            </a:r>
            <a:r>
              <a:rPr lang="en-US" sz="3200" baseline="30000" dirty="0" smtClean="0">
                <a:latin typeface="Times New Roman" pitchFamily="18" charset="0"/>
                <a:cs typeface="Times New Roman" pitchFamily="18" charset="0"/>
              </a:rPr>
              <a:t>0</a:t>
            </a:r>
            <a:r>
              <a:rPr lang="en-US" sz="3200" dirty="0" smtClean="0">
                <a:latin typeface="Times New Roman" pitchFamily="18" charset="0"/>
                <a:cs typeface="Times New Roman" pitchFamily="18" charset="0"/>
              </a:rPr>
              <a:t>C and 22</a:t>
            </a:r>
            <a:r>
              <a:rPr lang="en-US" sz="3200" baseline="30000" dirty="0" smtClean="0">
                <a:latin typeface="Times New Roman" pitchFamily="18" charset="0"/>
                <a:cs typeface="Times New Roman" pitchFamily="18" charset="0"/>
              </a:rPr>
              <a:t>0</a:t>
            </a:r>
            <a:r>
              <a:rPr lang="en-US" sz="3200" dirty="0" smtClean="0">
                <a:latin typeface="Times New Roman" pitchFamily="18" charset="0"/>
                <a:cs typeface="Times New Roman" pitchFamily="18" charset="0"/>
              </a:rPr>
              <a:t>C.</a:t>
            </a:r>
          </a:p>
          <a:p>
            <a:pPr>
              <a:buClr>
                <a:schemeClr val="tx1"/>
              </a:buClr>
              <a:buFont typeface="Wingdings" pitchFamily="2" charset="2"/>
              <a:buChar char="Ø"/>
            </a:pPr>
            <a:r>
              <a:rPr lang="en-US" sz="3200" dirty="0" smtClean="0">
                <a:latin typeface="Times New Roman" pitchFamily="18" charset="0"/>
                <a:cs typeface="Times New Roman" pitchFamily="18" charset="0"/>
              </a:rPr>
              <a:t>A single count is of little value but count from same source at frequent interval is of value</a:t>
            </a:r>
            <a:endParaRPr lang="en-IN" sz="32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0000"/>
                </a:solidFill>
                <a:latin typeface="Times New Roman" pitchFamily="18" charset="0"/>
                <a:cs typeface="Times New Roman" pitchFamily="18" charset="0"/>
              </a:rPr>
              <a:t>RECOMMENDED PLATE COUNTS</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935163"/>
          <a:ext cx="8229600" cy="3294038"/>
        </p:xfrm>
        <a:graphic>
          <a:graphicData uri="http://schemas.openxmlformats.org/drawingml/2006/table">
            <a:tbl>
              <a:tblPr firstRow="1" bandRow="1">
                <a:tableStyleId>{5C22544A-7EE6-4342-B048-85BDC9FD1C3A}</a:tableStyleId>
              </a:tblPr>
              <a:tblGrid>
                <a:gridCol w="2743200"/>
                <a:gridCol w="2743200"/>
                <a:gridCol w="2743200"/>
              </a:tblGrid>
              <a:tr h="1560334">
                <a:tc>
                  <a:txBody>
                    <a:bodyPr/>
                    <a:lstStyle/>
                    <a:p>
                      <a:r>
                        <a:rPr lang="en-US" sz="2400" dirty="0" smtClean="0">
                          <a:latin typeface="Times New Roman" pitchFamily="18" charset="0"/>
                          <a:cs typeface="Times New Roman" pitchFamily="18" charset="0"/>
                        </a:rPr>
                        <a:t>Water at the point of consumption</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Plate count after 2 days at 37</a:t>
                      </a:r>
                      <a:r>
                        <a:rPr lang="en-US" sz="2400" baseline="30000" dirty="0" smtClean="0">
                          <a:latin typeface="Times New Roman" pitchFamily="18" charset="0"/>
                          <a:cs typeface="Times New Roman" pitchFamily="18" charset="0"/>
                        </a:rPr>
                        <a:t>0</a:t>
                      </a:r>
                      <a:r>
                        <a:rPr lang="en-US" sz="2400" dirty="0" smtClean="0">
                          <a:latin typeface="Times New Roman" pitchFamily="18" charset="0"/>
                          <a:cs typeface="Times New Roman" pitchFamily="18" charset="0"/>
                        </a:rPr>
                        <a:t>C</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Plate count after 3 days at 22</a:t>
                      </a:r>
                      <a:r>
                        <a:rPr lang="en-US" sz="2400" baseline="30000" dirty="0" smtClean="0">
                          <a:latin typeface="Times New Roman" pitchFamily="18" charset="0"/>
                          <a:cs typeface="Times New Roman" pitchFamily="18" charset="0"/>
                        </a:rPr>
                        <a:t>0</a:t>
                      </a:r>
                      <a:r>
                        <a:rPr lang="en-US" sz="2400" dirty="0" smtClean="0">
                          <a:latin typeface="Times New Roman" pitchFamily="18" charset="0"/>
                          <a:cs typeface="Times New Roman" pitchFamily="18" charset="0"/>
                        </a:rPr>
                        <a:t>C</a:t>
                      </a:r>
                      <a:endParaRPr lang="en-IN" sz="2400" dirty="0">
                        <a:latin typeface="Times New Roman" pitchFamily="18" charset="0"/>
                        <a:cs typeface="Times New Roman" pitchFamily="18" charset="0"/>
                      </a:endParaRPr>
                    </a:p>
                  </a:txBody>
                  <a:tcPr/>
                </a:tc>
              </a:tr>
              <a:tr h="866852">
                <a:tc>
                  <a:txBody>
                    <a:bodyPr/>
                    <a:lstStyle/>
                    <a:p>
                      <a:r>
                        <a:rPr lang="en-US" sz="2400" dirty="0" smtClean="0">
                          <a:latin typeface="Times New Roman" pitchFamily="18" charset="0"/>
                          <a:cs typeface="Times New Roman" pitchFamily="18" charset="0"/>
                        </a:rPr>
                        <a:t>Disinfected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20</a:t>
                      </a:r>
                      <a:endParaRPr lang="en-IN" sz="2400" dirty="0">
                        <a:latin typeface="Times New Roman" pitchFamily="18" charset="0"/>
                        <a:cs typeface="Times New Roman" pitchFamily="18" charset="0"/>
                      </a:endParaRPr>
                    </a:p>
                  </a:txBody>
                  <a:tcPr/>
                </a:tc>
              </a:tr>
              <a:tr h="866852">
                <a:tc>
                  <a:txBody>
                    <a:bodyPr/>
                    <a:lstStyle/>
                    <a:p>
                      <a:r>
                        <a:rPr lang="en-US" sz="2400" dirty="0" smtClean="0">
                          <a:latin typeface="Times New Roman" pitchFamily="18" charset="0"/>
                          <a:cs typeface="Times New Roman" pitchFamily="18" charset="0"/>
                        </a:rPr>
                        <a:t>Not-disinfected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100</a:t>
                      </a:r>
                      <a:endParaRPr lang="en-IN" sz="2400" dirty="0">
                        <a:latin typeface="Times New Roman" pitchFamily="18" charset="0"/>
                        <a:cs typeface="Times New Roman" pitchFamily="18" charset="0"/>
                      </a:endParaRPr>
                    </a:p>
                  </a:txBody>
                  <a:tcPr/>
                </a:tc>
              </a:tr>
            </a:tbl>
          </a:graphicData>
        </a:graphic>
      </p:graphicFrame>
      <p:sp>
        <p:nvSpPr>
          <p:cNvPr id="5" name="TextBox 4"/>
          <p:cNvSpPr txBox="1"/>
          <p:nvPr/>
        </p:nvSpPr>
        <p:spPr>
          <a:xfrm>
            <a:off x="899592" y="5733256"/>
            <a:ext cx="7927170" cy="1077218"/>
          </a:xfrm>
          <a:prstGeom prst="rect">
            <a:avLst/>
          </a:prstGeom>
          <a:noFill/>
        </p:spPr>
        <p:txBody>
          <a:bodyPr wrap="none" rtlCol="0">
            <a:spAutoFit/>
          </a:bodyPr>
          <a:lstStyle/>
          <a:p>
            <a:r>
              <a:rPr lang="en-US" sz="3200" dirty="0" smtClean="0">
                <a:latin typeface="Times New Roman" pitchFamily="18" charset="0"/>
                <a:cs typeface="Times New Roman" pitchFamily="18" charset="0"/>
              </a:rPr>
              <a:t>Bacterial plate count on yeast extract agar after</a:t>
            </a:r>
          </a:p>
          <a:p>
            <a:pPr algn="ctr"/>
            <a:r>
              <a:rPr lang="en-US" sz="3200" dirty="0" smtClean="0">
                <a:latin typeface="Times New Roman" pitchFamily="18" charset="0"/>
                <a:cs typeface="Times New Roman" pitchFamily="18" charset="0"/>
              </a:rPr>
              <a:t> incubation at 22</a:t>
            </a:r>
            <a:r>
              <a:rPr lang="en-US" sz="3200" baseline="30000" dirty="0" smtClean="0">
                <a:latin typeface="Times New Roman" pitchFamily="18" charset="0"/>
                <a:cs typeface="Times New Roman" pitchFamily="18" charset="0"/>
              </a:rPr>
              <a:t>0</a:t>
            </a:r>
            <a:r>
              <a:rPr lang="en-US" sz="3200" dirty="0" smtClean="0">
                <a:latin typeface="Times New Roman" pitchFamily="18" charset="0"/>
                <a:cs typeface="Times New Roman" pitchFamily="18" charset="0"/>
              </a:rPr>
              <a:t>C for 7 days </a:t>
            </a:r>
            <a:endParaRPr lang="en-IN" sz="320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pPr algn="ctr">
              <a:buNone/>
            </a:pPr>
            <a:r>
              <a:rPr lang="en-US" sz="3200" dirty="0" smtClean="0">
                <a:solidFill>
                  <a:srgbClr val="FF0000"/>
                </a:solidFill>
                <a:latin typeface="Times New Roman" pitchFamily="18" charset="0"/>
                <a:cs typeface="Times New Roman" pitchFamily="18" charset="0"/>
              </a:rPr>
              <a:t>  </a:t>
            </a:r>
            <a:r>
              <a:rPr lang="en-US" sz="3200" b="1" dirty="0" smtClean="0">
                <a:solidFill>
                  <a:srgbClr val="FF0000"/>
                </a:solidFill>
                <a:latin typeface="Times New Roman" pitchFamily="18" charset="0"/>
                <a:cs typeface="Times New Roman" pitchFamily="18" charset="0"/>
              </a:rPr>
              <a:t>4- BIOLOGICAL EXAMINATION:</a:t>
            </a:r>
          </a:p>
          <a:p>
            <a:pPr>
              <a:buClr>
                <a:schemeClr val="tx1"/>
              </a:buClr>
              <a:buFont typeface="Wingdings" pitchFamily="2" charset="2"/>
              <a:buChar char="Ø"/>
            </a:pPr>
            <a:r>
              <a:rPr lang="en-US" sz="3200" dirty="0" smtClean="0">
                <a:latin typeface="Times New Roman" pitchFamily="18" charset="0"/>
                <a:cs typeface="Times New Roman" pitchFamily="18" charset="0"/>
              </a:rPr>
              <a:t>May contain microscopic organism –algae, fungi, yeast, protozoa, rotifers, crustaceans, minute worms etc. –</a:t>
            </a:r>
            <a:r>
              <a:rPr lang="en-US" sz="3200" dirty="0" err="1" smtClean="0">
                <a:latin typeface="Times New Roman" pitchFamily="18" charset="0"/>
                <a:cs typeface="Times New Roman" pitchFamily="18" charset="0"/>
              </a:rPr>
              <a:t>planton</a:t>
            </a:r>
            <a:r>
              <a:rPr lang="en-US" sz="3200" dirty="0" smtClean="0">
                <a:latin typeface="Times New Roman" pitchFamily="18" charset="0"/>
                <a:cs typeface="Times New Roman" pitchFamily="18" charset="0"/>
              </a:rPr>
              <a:t>.</a:t>
            </a:r>
          </a:p>
          <a:p>
            <a:pPr>
              <a:buClr>
                <a:schemeClr val="tx1"/>
              </a:buClr>
              <a:buFont typeface="Wingdings" pitchFamily="2" charset="2"/>
              <a:buChar char="Ø"/>
            </a:pPr>
            <a:r>
              <a:rPr lang="en-US" sz="3200" dirty="0" err="1" smtClean="0">
                <a:latin typeface="Times New Roman" pitchFamily="18" charset="0"/>
                <a:cs typeface="Times New Roman" pitchFamily="18" charset="0"/>
              </a:rPr>
              <a:t>Plantons</a:t>
            </a:r>
            <a:r>
              <a:rPr lang="en-US" sz="3200" dirty="0" smtClean="0">
                <a:latin typeface="Times New Roman" pitchFamily="18" charset="0"/>
                <a:cs typeface="Times New Roman" pitchFamily="18" charset="0"/>
              </a:rPr>
              <a:t> produced objectionable taste and odors.</a:t>
            </a:r>
          </a:p>
          <a:p>
            <a:pPr>
              <a:buClr>
                <a:schemeClr val="tx1"/>
              </a:buClr>
              <a:buFont typeface="Wingdings" pitchFamily="2" charset="2"/>
              <a:buChar char="Ø"/>
            </a:pPr>
            <a:r>
              <a:rPr lang="en-US" sz="3200" dirty="0" smtClean="0">
                <a:latin typeface="Times New Roman" pitchFamily="18" charset="0"/>
                <a:cs typeface="Times New Roman" pitchFamily="18" charset="0"/>
              </a:rPr>
              <a:t>Degree of pollution assessed qualitatively and quantitatively by noting type and number of organism.</a:t>
            </a:r>
            <a:endParaRPr lang="en-IN" sz="32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ctr">
              <a:buNone/>
            </a:pPr>
            <a:r>
              <a:rPr lang="en-US" sz="3200" dirty="0" smtClean="0">
                <a:solidFill>
                  <a:srgbClr val="FF0000"/>
                </a:solidFill>
                <a:latin typeface="Times New Roman" pitchFamily="18" charset="0"/>
                <a:cs typeface="Times New Roman" pitchFamily="18" charset="0"/>
              </a:rPr>
              <a:t>   </a:t>
            </a:r>
            <a:r>
              <a:rPr lang="en-US" sz="3200" b="1" dirty="0" smtClean="0">
                <a:solidFill>
                  <a:srgbClr val="FF0000"/>
                </a:solidFill>
                <a:latin typeface="Times New Roman" pitchFamily="18" charset="0"/>
                <a:cs typeface="Times New Roman" pitchFamily="18" charset="0"/>
              </a:rPr>
              <a:t>5- CHEMICAL SURVEILLANCE:</a:t>
            </a:r>
          </a:p>
          <a:p>
            <a:pPr>
              <a:buClr>
                <a:schemeClr val="tx1"/>
              </a:buClr>
              <a:buFont typeface="Wingdings" pitchFamily="2" charset="2"/>
              <a:buChar char="Ø"/>
            </a:pPr>
            <a:r>
              <a:rPr lang="en-US" sz="3200" dirty="0" smtClean="0">
                <a:latin typeface="Times New Roman" pitchFamily="18" charset="0"/>
                <a:cs typeface="Times New Roman" pitchFamily="18" charset="0"/>
              </a:rPr>
              <a:t>Tests for pH, color, turbidity, chlorides, ammonia, chlorine demand and residual chlorine </a:t>
            </a:r>
          </a:p>
          <a:p>
            <a:pPr>
              <a:buClr>
                <a:schemeClr val="tx1"/>
              </a:buClr>
              <a:buFont typeface="Wingdings" pitchFamily="2" charset="2"/>
              <a:buChar char="Ø"/>
            </a:pPr>
            <a:r>
              <a:rPr lang="en-US" sz="3200" dirty="0" smtClean="0">
                <a:latin typeface="Times New Roman" pitchFamily="18" charset="0"/>
                <a:cs typeface="Times New Roman" pitchFamily="18" charset="0"/>
              </a:rPr>
              <a:t>Test for iron and manganese when these substances present in raw water.</a:t>
            </a:r>
          </a:p>
          <a:p>
            <a:pPr>
              <a:buClr>
                <a:schemeClr val="tx1"/>
              </a:buClr>
              <a:buFont typeface="Wingdings" pitchFamily="2" charset="2"/>
              <a:buChar char="Ø"/>
            </a:pPr>
            <a:r>
              <a:rPr lang="en-US" sz="3200" dirty="0" smtClean="0">
                <a:latin typeface="Times New Roman" pitchFamily="18" charset="0"/>
                <a:cs typeface="Times New Roman" pitchFamily="18" charset="0"/>
              </a:rPr>
              <a:t>Analysis for toxic metals, pesticides persistent organic chemicals and radioactivity.</a:t>
            </a:r>
            <a:endParaRPr lang="en-IN" sz="32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919</TotalTime>
  <Words>1667</Words>
  <Application>Microsoft Office PowerPoint</Application>
  <PresentationFormat>On-screen Show (4:3)</PresentationFormat>
  <Paragraphs>160</Paragraphs>
  <Slides>32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Calibri</vt:lpstr>
      <vt:lpstr>Constantia</vt:lpstr>
      <vt:lpstr>Times New Roman</vt:lpstr>
      <vt:lpstr>Wingdings</vt:lpstr>
      <vt:lpstr>Wingdings 2</vt:lpstr>
      <vt:lpstr>Flow</vt:lpstr>
      <vt:lpstr>WATER QUALITY –CRITERIA AND STANDARD</vt:lpstr>
      <vt:lpstr>PowerPoint Presentation</vt:lpstr>
      <vt:lpstr>WHY CONTROL WATER STANDARD</vt:lpstr>
      <vt:lpstr>ACCEPTABILITY ASPECTS</vt:lpstr>
      <vt:lpstr>ACCEPTABILITY ASPECTS</vt:lpstr>
      <vt:lpstr>ACCEPTABILITY ASPECTS </vt:lpstr>
      <vt:lpstr>ACCEPTABILITY ASPECTS</vt:lpstr>
      <vt:lpstr>ACCEPTABILITY ASPECTS</vt:lpstr>
      <vt:lpstr>II-MICROBIOLOGICAL ASPECTS </vt:lpstr>
      <vt:lpstr>PowerPoint Presentation</vt:lpstr>
      <vt:lpstr>VIROLOGICAL ASPECTS</vt:lpstr>
      <vt:lpstr>BIOLOGICAL ASPECTS </vt:lpstr>
      <vt:lpstr>III CHEMICAL ASPECTS</vt:lpstr>
      <vt:lpstr>PowerPoint Presentation</vt:lpstr>
      <vt:lpstr>PowerPoint Presentation</vt:lpstr>
      <vt:lpstr>CHEMICAL ASPECTS…..</vt:lpstr>
      <vt:lpstr>PowerPoint Presentation</vt:lpstr>
      <vt:lpstr>PowerPoint Presentation</vt:lpstr>
      <vt:lpstr>Drinking water consumption and body weight</vt:lpstr>
      <vt:lpstr>PowerPoint Presentation</vt:lpstr>
      <vt:lpstr>RADIOLOGICAL ASPECTS</vt:lpstr>
      <vt:lpstr>SURVEILLANCE OF DRINKING WATER QUALITY</vt:lpstr>
      <vt:lpstr>PowerPoint Presentation</vt:lpstr>
      <vt:lpstr>ELEMENTS OF SURVEILLANCE PROGRAMME</vt:lpstr>
      <vt:lpstr>PowerPoint Presentation</vt:lpstr>
      <vt:lpstr>PowerPoint Presentation</vt:lpstr>
      <vt:lpstr>PowerPoint Presentation</vt:lpstr>
      <vt:lpstr>PowerPoint Presentation</vt:lpstr>
      <vt:lpstr>PowerPoint Presentation</vt:lpstr>
      <vt:lpstr>RECOMMENDED PLATE COUNTS</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quality –criteria and standard</dc:title>
  <dc:creator>hp</dc:creator>
  <cp:lastModifiedBy>HP</cp:lastModifiedBy>
  <cp:revision>104</cp:revision>
  <dcterms:created xsi:type="dcterms:W3CDTF">2012-01-14T04:03:33Z</dcterms:created>
  <dcterms:modified xsi:type="dcterms:W3CDTF">2023-05-22T04:21:36Z</dcterms:modified>
</cp:coreProperties>
</file>