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309" r:id="rId5"/>
    <p:sldId id="263" r:id="rId6"/>
    <p:sldId id="264" r:id="rId7"/>
    <p:sldId id="265" r:id="rId8"/>
    <p:sldId id="266" r:id="rId9"/>
    <p:sldId id="267" r:id="rId10"/>
    <p:sldId id="268" r:id="rId11"/>
    <p:sldId id="25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258" r:id="rId53"/>
    <p:sldId id="259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440CA-5942-4574-BE0E-A3D3C71A8A6E}" type="datetimeFigureOut">
              <a:rPr lang="en-IN" smtClean="0"/>
              <a:pPr/>
              <a:t>16-02-2024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2B68F-69EB-45EF-94EB-127091C4B49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VOLUNTARY HEALTH AGENCIES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4208780"/>
          </a:xfrm>
        </p:grpSpPr>
        <p:sp>
          <p:nvSpPr>
            <p:cNvPr id="3" name="object 3"/>
            <p:cNvSpPr/>
            <p:nvPr/>
          </p:nvSpPr>
          <p:spPr>
            <a:xfrm>
              <a:off x="5410200" y="3810000"/>
              <a:ext cx="3733800" cy="90170"/>
            </a:xfrm>
            <a:custGeom>
              <a:avLst/>
              <a:gdLst/>
              <a:ahLst/>
              <a:cxnLst/>
              <a:rect l="l" t="t" r="r" b="b"/>
              <a:pathLst>
                <a:path w="3733800" h="90170">
                  <a:moveTo>
                    <a:pt x="3733800" y="0"/>
                  </a:moveTo>
                  <a:lnTo>
                    <a:pt x="1866900" y="0"/>
                  </a:lnTo>
                  <a:lnTo>
                    <a:pt x="0" y="0"/>
                  </a:lnTo>
                  <a:lnTo>
                    <a:pt x="0" y="90169"/>
                  </a:lnTo>
                  <a:lnTo>
                    <a:pt x="3733800" y="90169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427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410200" y="3897629"/>
              <a:ext cx="3733800" cy="191770"/>
            </a:xfrm>
            <a:custGeom>
              <a:avLst/>
              <a:gdLst/>
              <a:ahLst/>
              <a:cxnLst/>
              <a:rect l="l" t="t" r="r" b="b"/>
              <a:pathLst>
                <a:path w="3733800" h="191770">
                  <a:moveTo>
                    <a:pt x="3733800" y="0"/>
                  </a:moveTo>
                  <a:lnTo>
                    <a:pt x="1866900" y="0"/>
                  </a:lnTo>
                  <a:lnTo>
                    <a:pt x="0" y="0"/>
                  </a:lnTo>
                  <a:lnTo>
                    <a:pt x="0" y="191770"/>
                  </a:lnTo>
                  <a:lnTo>
                    <a:pt x="3733800" y="191770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427F8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10200" y="4114800"/>
              <a:ext cx="3733800" cy="8890"/>
            </a:xfrm>
            <a:custGeom>
              <a:avLst/>
              <a:gdLst/>
              <a:ahLst/>
              <a:cxnLst/>
              <a:rect l="l" t="t" r="r" b="b"/>
              <a:pathLst>
                <a:path w="3733800" h="8889">
                  <a:moveTo>
                    <a:pt x="3733800" y="0"/>
                  </a:moveTo>
                  <a:lnTo>
                    <a:pt x="1866900" y="0"/>
                  </a:lnTo>
                  <a:lnTo>
                    <a:pt x="0" y="0"/>
                  </a:lnTo>
                  <a:lnTo>
                    <a:pt x="0" y="8889"/>
                  </a:lnTo>
                  <a:lnTo>
                    <a:pt x="3733800" y="8889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427F85">
                <a:alpha val="6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0200" y="4164329"/>
              <a:ext cx="1965960" cy="19050"/>
            </a:xfrm>
            <a:custGeom>
              <a:avLst/>
              <a:gdLst/>
              <a:ahLst/>
              <a:cxnLst/>
              <a:rect l="l" t="t" r="r" b="b"/>
              <a:pathLst>
                <a:path w="1965959" h="19050">
                  <a:moveTo>
                    <a:pt x="1965959" y="0"/>
                  </a:moveTo>
                  <a:lnTo>
                    <a:pt x="982979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1965959" y="19050"/>
                  </a:lnTo>
                  <a:lnTo>
                    <a:pt x="1965959" y="0"/>
                  </a:lnTo>
                  <a:close/>
                </a:path>
              </a:pathLst>
            </a:custGeom>
            <a:solidFill>
              <a:srgbClr val="427F85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0200" y="4198620"/>
              <a:ext cx="1965960" cy="10160"/>
            </a:xfrm>
            <a:custGeom>
              <a:avLst/>
              <a:gdLst/>
              <a:ahLst/>
              <a:cxnLst/>
              <a:rect l="l" t="t" r="r" b="b"/>
              <a:pathLst>
                <a:path w="1965959" h="10160">
                  <a:moveTo>
                    <a:pt x="1965959" y="0"/>
                  </a:moveTo>
                  <a:lnTo>
                    <a:pt x="982979" y="0"/>
                  </a:lnTo>
                  <a:lnTo>
                    <a:pt x="0" y="0"/>
                  </a:lnTo>
                  <a:lnTo>
                    <a:pt x="0" y="10159"/>
                  </a:lnTo>
                  <a:lnTo>
                    <a:pt x="1965959" y="10159"/>
                  </a:lnTo>
                  <a:lnTo>
                    <a:pt x="1965959" y="0"/>
                  </a:lnTo>
                  <a:close/>
                </a:path>
              </a:pathLst>
            </a:custGeom>
            <a:solidFill>
              <a:srgbClr val="427F85">
                <a:alpha val="6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648709"/>
              <a:ext cx="9144000" cy="245110"/>
            </a:xfrm>
            <a:custGeom>
              <a:avLst/>
              <a:gdLst/>
              <a:ahLst/>
              <a:cxnLst/>
              <a:rect l="l" t="t" r="r" b="b"/>
              <a:pathLst>
                <a:path w="9144000" h="245110">
                  <a:moveTo>
                    <a:pt x="9144000" y="0"/>
                  </a:moveTo>
                  <a:lnTo>
                    <a:pt x="0" y="0"/>
                  </a:lnTo>
                  <a:lnTo>
                    <a:pt x="0" y="245109"/>
                  </a:lnTo>
                  <a:lnTo>
                    <a:pt x="4572000" y="245109"/>
                  </a:lnTo>
                  <a:lnTo>
                    <a:pt x="9144000" y="24510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27F8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643629"/>
              <a:ext cx="9144000" cy="247650"/>
            </a:xfrm>
            <a:custGeom>
              <a:avLst/>
              <a:gdLst/>
              <a:ahLst/>
              <a:cxnLst/>
              <a:rect l="l" t="t" r="r" b="b"/>
              <a:pathLst>
                <a:path w="9144000" h="247650">
                  <a:moveTo>
                    <a:pt x="9144000" y="0"/>
                  </a:moveTo>
                  <a:lnTo>
                    <a:pt x="7778750" y="0"/>
                  </a:lnTo>
                  <a:lnTo>
                    <a:pt x="6413500" y="0"/>
                  </a:lnTo>
                  <a:lnTo>
                    <a:pt x="6413500" y="31750"/>
                  </a:lnTo>
                  <a:lnTo>
                    <a:pt x="0" y="31750"/>
                  </a:lnTo>
                  <a:lnTo>
                    <a:pt x="0" y="172720"/>
                  </a:lnTo>
                  <a:lnTo>
                    <a:pt x="4572000" y="172720"/>
                  </a:lnTo>
                  <a:lnTo>
                    <a:pt x="6413500" y="172720"/>
                  </a:lnTo>
                  <a:lnTo>
                    <a:pt x="6413500" y="247650"/>
                  </a:lnTo>
                  <a:lnTo>
                    <a:pt x="9144000" y="247650"/>
                  </a:lnTo>
                  <a:lnTo>
                    <a:pt x="9144000" y="172720"/>
                  </a:lnTo>
                  <a:lnTo>
                    <a:pt x="9144000" y="317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27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9144000" cy="3702050"/>
            </a:xfrm>
            <a:custGeom>
              <a:avLst/>
              <a:gdLst/>
              <a:ahLst/>
              <a:cxnLst/>
              <a:rect l="l" t="t" r="r" b="b"/>
              <a:pathLst>
                <a:path w="9144000" h="3702050">
                  <a:moveTo>
                    <a:pt x="9144000" y="0"/>
                  </a:moveTo>
                  <a:lnTo>
                    <a:pt x="0" y="0"/>
                  </a:lnTo>
                  <a:lnTo>
                    <a:pt x="0" y="3702050"/>
                  </a:lnTo>
                  <a:lnTo>
                    <a:pt x="4572000" y="3702050"/>
                  </a:lnTo>
                  <a:lnTo>
                    <a:pt x="9144000" y="37020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143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0" y="3618781"/>
            <a:ext cx="914399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VOLUNTARY </a:t>
            </a:r>
            <a:r>
              <a:rPr sz="4400" b="1" spc="-8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4400" b="1" spc="-2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AGENCIES</a:t>
            </a:r>
            <a:endParaRPr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629" y="0"/>
            <a:ext cx="8716010" cy="31409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7970" y="285750"/>
            <a:ext cx="3796029" cy="1714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362211"/>
            <a:ext cx="43961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40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IN" sz="40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endParaRPr lang="en-I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2240279"/>
            <a:ext cx="9144000" cy="4045209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67970" marR="5080" indent="-255270">
              <a:lnSpc>
                <a:spcPct val="89900"/>
              </a:lnSpc>
              <a:spcBef>
                <a:spcPts val="439"/>
              </a:spcBef>
              <a:buClr>
                <a:srgbClr val="9F4CA2"/>
              </a:buClr>
              <a:buFont typeface="Wingdings" pitchFamily="2" charset="2"/>
              <a:buChar char="Ø"/>
              <a:tabLst>
                <a:tab pos="267970" algn="l"/>
                <a:tab pos="1725930" algn="l"/>
              </a:tabLst>
            </a:pP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is  administered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an autonomous board which  hold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meeting,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collects funds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its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support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chiefly from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private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sources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expends money,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whether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 without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paid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workers,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conducting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directed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primarily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furthering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public health by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 services or health education, or by advancing  research or legislation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combination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these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activities’’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7119" y="342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7971" y="304800"/>
            <a:ext cx="3796029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Non-political, non-profit based, independent organization having an autonomous body consisting of a group of members, which holds meeting periodically, collects funds from private sources, philanthropists, government , etc.., spend money for one of following intentions-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Religious or missionary organization-promotion of a religion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Welfare organization-social relief and welfare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Professional body-Protection of interests of profession-IMA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Voluntary health agency-provision of health services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7970" y="500379"/>
            <a:ext cx="3796029" cy="1714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5159" y="2282190"/>
            <a:ext cx="7671257" cy="2513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346075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  <a:tab pos="502285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United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States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America	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sz="32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20,000  voluntary agencies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functioning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Voluntary health agencies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motor</a:t>
            </a:r>
            <a:r>
              <a:rPr sz="32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trucks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Official agencies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railway truck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lines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07119" y="342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499110"/>
            <a:ext cx="2580640" cy="1771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362211"/>
            <a:ext cx="266790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sz="4000"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sz="40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TOR</a:t>
            </a:r>
            <a:r>
              <a:rPr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8319" y="2620009"/>
            <a:ext cx="8134350" cy="3952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915" marR="1062355" indent="-27305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210" dirty="0" smtClean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India has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long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tradition</a:t>
            </a:r>
            <a:r>
              <a:rPr sz="3200"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spc="-260" dirty="0" smtClean="0"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en-US" sz="3200" spc="-665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voluntarism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35915" marR="55880" indent="-27305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sz="3200" spc="375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centuries,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traditional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healers have taken</a:t>
            </a:r>
            <a:r>
              <a:rPr sz="3200" spc="-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spc="-400" dirty="0" smtClean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3200" spc="-37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the health needs of their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own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community.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35915" marR="306705" indent="-27305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sz="3200" spc="250" dirty="0" smtClean="0">
                <a:latin typeface="Times New Roman" pitchFamily="18" charset="0"/>
                <a:cs typeface="Times New Roman" pitchFamily="18" charset="0"/>
              </a:rPr>
              <a:t>Then</a:t>
            </a:r>
            <a:r>
              <a:rPr sz="3200" spc="2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institutionalized voluntarism</a:t>
            </a:r>
            <a:r>
              <a:rPr sz="3200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10" dirty="0">
                <a:latin typeface="Times New Roman" pitchFamily="18" charset="0"/>
                <a:cs typeface="Times New Roman" pitchFamily="18" charset="0"/>
              </a:rPr>
              <a:t>evolved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colonial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era.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7119" y="342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499110"/>
            <a:ext cx="2580640" cy="1771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0540" y="2201007"/>
            <a:ext cx="636571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b="0" spc="140" dirty="0" smtClean="0">
                <a:latin typeface="Times New Roman" pitchFamily="18" charset="0"/>
                <a:cs typeface="Times New Roman" pitchFamily="18" charset="0"/>
              </a:rPr>
              <a:t>Christian </a:t>
            </a:r>
            <a:r>
              <a:rPr sz="3200" b="0" spc="-5" dirty="0">
                <a:latin typeface="Times New Roman" pitchFamily="18" charset="0"/>
                <a:cs typeface="Times New Roman" pitchFamily="18" charset="0"/>
              </a:rPr>
              <a:t>missionaries started</a:t>
            </a:r>
            <a:r>
              <a:rPr sz="3200" b="0" spc="-1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0" spc="-280" dirty="0">
                <a:latin typeface="Times New Roman" pitchFamily="18" charset="0"/>
                <a:cs typeface="Times New Roman" pitchFamily="18" charset="0"/>
              </a:rPr>
              <a:t>work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3031490"/>
            <a:ext cx="9144000" cy="36856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175" dirty="0" err="1" smtClean="0">
                <a:latin typeface="Times New Roman" pitchFamily="18" charset="0"/>
                <a:cs typeface="Times New Roman" pitchFamily="18" charset="0"/>
              </a:rPr>
              <a:t>Verrier</a:t>
            </a:r>
            <a:r>
              <a:rPr sz="3200" spc="1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Elwin, keen 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civilize primitive</a:t>
            </a:r>
            <a:r>
              <a:rPr sz="32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tribes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762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sz="3200" spc="235" dirty="0" smtClean="0">
                <a:latin typeface="Times New Roman" pitchFamily="18" charset="0"/>
                <a:cs typeface="Times New Roman" pitchFamily="18" charset="0"/>
              </a:rPr>
              <a:t>Built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school, health centers, hostels,</a:t>
            </a:r>
            <a:r>
              <a:rPr sz="32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churches.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155" dirty="0" err="1" smtClean="0">
                <a:latin typeface="Times New Roman" pitchFamily="18" charset="0"/>
                <a:cs typeface="Times New Roman" pitchFamily="18" charset="0"/>
              </a:rPr>
              <a:t>Gandhian</a:t>
            </a:r>
            <a:r>
              <a:rPr sz="3200" spc="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Era- active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tribal</a:t>
            </a:r>
            <a:r>
              <a:rPr sz="32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areas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9250" marR="17780" indent="-273050">
              <a:lnSpc>
                <a:spcPts val="281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sz="3200" spc="155" dirty="0" smtClean="0">
                <a:latin typeface="Times New Roman" pitchFamily="18" charset="0"/>
                <a:cs typeface="Times New Roman" pitchFamily="18" charset="0"/>
              </a:rPr>
              <a:t>Emphasis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khadi, village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industries,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land</a:t>
            </a:r>
            <a:r>
              <a:rPr sz="3200" spc="-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465" dirty="0">
                <a:latin typeface="Times New Roman" pitchFamily="18" charset="0"/>
                <a:cs typeface="Times New Roman" pitchFamily="18" charset="0"/>
              </a:rPr>
              <a:t>co-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operatives, health and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education.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7119" y="342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499110"/>
            <a:ext cx="2580640" cy="1771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5159" y="1620564"/>
            <a:ext cx="479093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</a:t>
            </a: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0" y="2708909"/>
            <a:ext cx="9143999" cy="418319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  <a:tab pos="1401445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Better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accepted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Community participation 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better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Programs 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flexible and not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rigid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653415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Not handicapped by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bureaucratism 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red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tapism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 at fast pace 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low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operative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costs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opportunity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individuals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interested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 social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7119" y="342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499110"/>
            <a:ext cx="2580640" cy="1771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5158" y="1440544"/>
            <a:ext cx="579904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LIMITATIONS: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0" y="2747009"/>
            <a:ext cx="9143999" cy="3044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837565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Programs 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related 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non-critical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 problems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37465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  <a:tab pos="295021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Services not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always targeted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those who 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greatest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need or	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area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which needs them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most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often do not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run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according 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modern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principles and techniques of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management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7119" y="342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499110"/>
            <a:ext cx="2580640" cy="1771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0540" y="1363012"/>
            <a:ext cx="514158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IN" b="1" spc="17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FUNCTIONS</a:t>
            </a:r>
            <a:r>
              <a:rPr lang="en-IN" b="1" spc="-7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7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3186429"/>
            <a:ext cx="9144000" cy="3108351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ct val="88800"/>
              </a:lnSpc>
              <a:spcBef>
                <a:spcPts val="475"/>
              </a:spcBef>
            </a:pPr>
            <a:r>
              <a:rPr sz="3200" spc="5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Supplementing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work of government agencies </a:t>
            </a:r>
            <a:endParaRPr lang="en-US" sz="32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88800"/>
              </a:lnSpc>
              <a:spcBef>
                <a:spcPts val="475"/>
              </a:spcBef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Pioneering-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ways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means of doing new things  </a:t>
            </a:r>
            <a:endParaRPr lang="en-US" sz="32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88800"/>
              </a:lnSpc>
              <a:spcBef>
                <a:spcPts val="475"/>
              </a:spcBef>
            </a:pPr>
            <a:r>
              <a:rPr sz="3200" spc="-5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Education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94970" indent="-382270">
              <a:lnSpc>
                <a:spcPct val="100000"/>
              </a:lnSpc>
              <a:spcBef>
                <a:spcPts val="300"/>
              </a:spcBef>
              <a:buClr>
                <a:srgbClr val="9F4CA2"/>
              </a:buClr>
              <a:buAutoNum type="arabicPeriod" startAt="4"/>
              <a:tabLst>
                <a:tab pos="394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Demonstration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2700" marR="906780">
              <a:lnSpc>
                <a:spcPct val="108600"/>
              </a:lnSpc>
              <a:spcBef>
                <a:spcPts val="10"/>
              </a:spcBef>
              <a:buClr>
                <a:srgbClr val="9F4CA2"/>
              </a:buClr>
              <a:buAutoNum type="arabicPeriod" startAt="4"/>
              <a:tabLst>
                <a:tab pos="29718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Guarding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work of government agencies  </a:t>
            </a:r>
            <a:r>
              <a:rPr sz="3200" spc="-5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Advancing health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legislation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7119" y="342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4466920"/>
            <a:ext cx="9144000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55315" marR="5080" indent="-3143250" algn="ctr">
              <a:lnSpc>
                <a:spcPct val="100000"/>
              </a:lnSpc>
              <a:spcBef>
                <a:spcPts val="100"/>
              </a:spcBef>
            </a:pPr>
            <a:r>
              <a:rPr lang="en-IN" sz="4400" b="1" spc="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 </a:t>
            </a:r>
            <a:r>
              <a:rPr lang="en-IN" sz="4400" b="1" spc="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GOVERNMENTAL ORGANIZATIONS</a:t>
            </a:r>
            <a:r>
              <a:rPr lang="en-IN" sz="4400" b="1" spc="-1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spc="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(NGOS)  </a:t>
            </a:r>
            <a:r>
              <a:rPr lang="en-IN" sz="4400" b="1" spc="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spc="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  <a:endParaRPr lang="en-IN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6070" y="1402791"/>
            <a:ext cx="4064000" cy="2831465"/>
            <a:chOff x="336070" y="1402791"/>
            <a:chExt cx="4064000" cy="28314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070" y="1402791"/>
              <a:ext cx="4063717" cy="28308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999" y="1447800"/>
              <a:ext cx="3899916" cy="2667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1949" y="1428750"/>
              <a:ext cx="3938270" cy="2705100"/>
            </a:xfrm>
            <a:custGeom>
              <a:avLst/>
              <a:gdLst/>
              <a:ahLst/>
              <a:cxnLst/>
              <a:rect l="l" t="t" r="r" b="b"/>
              <a:pathLst>
                <a:path w="3938270" h="2705100">
                  <a:moveTo>
                    <a:pt x="0" y="2705100"/>
                  </a:moveTo>
                  <a:lnTo>
                    <a:pt x="3938016" y="2705100"/>
                  </a:lnTo>
                  <a:lnTo>
                    <a:pt x="3938016" y="0"/>
                  </a:lnTo>
                  <a:lnTo>
                    <a:pt x="0" y="0"/>
                  </a:lnTo>
                  <a:lnTo>
                    <a:pt x="0" y="27051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679438" y="1402791"/>
            <a:ext cx="4152265" cy="2831465"/>
            <a:chOff x="4679438" y="1402791"/>
            <a:chExt cx="4152265" cy="283146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9438" y="1402791"/>
              <a:ext cx="4152141" cy="28308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399" y="1447800"/>
              <a:ext cx="3988307" cy="26670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705349" y="1428750"/>
              <a:ext cx="4026535" cy="2705100"/>
            </a:xfrm>
            <a:custGeom>
              <a:avLst/>
              <a:gdLst/>
              <a:ahLst/>
              <a:cxnLst/>
              <a:rect l="l" t="t" r="r" b="b"/>
              <a:pathLst>
                <a:path w="4026534" h="2705100">
                  <a:moveTo>
                    <a:pt x="0" y="2705100"/>
                  </a:moveTo>
                  <a:lnTo>
                    <a:pt x="4026407" y="2705100"/>
                  </a:lnTo>
                  <a:lnTo>
                    <a:pt x="4026407" y="0"/>
                  </a:lnTo>
                  <a:lnTo>
                    <a:pt x="0" y="0"/>
                  </a:lnTo>
                  <a:lnTo>
                    <a:pt x="0" y="27051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362211"/>
            <a:ext cx="61963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0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ORGANIZATIONS</a:t>
            </a:r>
            <a:endParaRPr lang="en-I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7840" y="2282190"/>
            <a:ext cx="8106608" cy="2980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lang="en-IN" sz="3200" b="1" i="1" u="sng" spc="37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200" b="1" i="1" u="sng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COMMUNICABLE</a:t>
            </a:r>
            <a:r>
              <a:rPr lang="en-IN" sz="3200" b="1" i="1" u="sng" spc="-40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i="1" u="sng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DISEASES</a:t>
            </a:r>
            <a:endParaRPr lang="en-IN" sz="32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23850" indent="-273050">
              <a:lnSpc>
                <a:spcPct val="100000"/>
              </a:lnSpc>
              <a:buClr>
                <a:srgbClr val="9F4CA2"/>
              </a:buClr>
              <a:buAutoNum type="arabicPeriod"/>
              <a:tabLst>
                <a:tab pos="32385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Tuberculosis Association of</a:t>
            </a:r>
            <a:r>
              <a:rPr sz="32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India(TAI)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rgbClr val="9F4CA2"/>
              </a:buClr>
              <a:buFont typeface="Georgia"/>
              <a:buAutoNum type="arabicPeriod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9F4CA2"/>
              </a:buClr>
              <a:buFont typeface="Georgia"/>
              <a:buAutoNum type="arabicPeriod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4805" indent="-294640">
              <a:lnSpc>
                <a:spcPct val="100000"/>
              </a:lnSpc>
              <a:spcBef>
                <a:spcPts val="5"/>
              </a:spcBef>
              <a:buClr>
                <a:srgbClr val="9F4CA2"/>
              </a:buClr>
              <a:buAutoNum type="arabicPeriod"/>
              <a:tabLst>
                <a:tab pos="34544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Hind Kusht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Nivaran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Sangh(HKNS)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947813"/>
            <a:ext cx="9143999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TUBERCULOSIS ASSOCIATION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INDIA(TAI)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159" y="3175000"/>
            <a:ext cx="7944484" cy="3081613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3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Established on Feb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32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1939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655955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Incorporating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King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Emperor's Anti-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Tuberculosis Fund and King George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Thanks-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giving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(Anti-Tuberculosis)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Fund.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Headquarters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New Delhi, branches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all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states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870" y="0"/>
            <a:ext cx="8572500" cy="1844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57869" y="5429250"/>
            <a:ext cx="600709" cy="12001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38647"/>
            <a:ext cx="7580630" cy="4149854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440"/>
              </a:spcBef>
              <a:buClr>
                <a:srgbClr val="9F4CA2"/>
              </a:buClr>
              <a:tabLst>
                <a:tab pos="267970" algn="l"/>
              </a:tabLst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ACTIVITIES:-</a:t>
            </a:r>
            <a:endParaRPr lang="en-I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7970" marR="5080" lvl="1" indent="1270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Ø"/>
              <a:tabLst>
                <a:tab pos="486409" algn="l"/>
              </a:tabLst>
            </a:pPr>
            <a:r>
              <a:rPr lang="en-US" sz="3200" spc="-1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rganizing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T.B. Seal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campaign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every year to  raise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funds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261620" lvl="1" indent="1270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Ø"/>
              <a:tabLst>
                <a:tab pos="486409" algn="l"/>
                <a:tab pos="2007235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Training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doctors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workers 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TB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85775" lvl="1" indent="-217170">
              <a:lnSpc>
                <a:spcPct val="100000"/>
              </a:lnSpc>
              <a:spcBef>
                <a:spcPts val="290"/>
              </a:spcBef>
              <a:buFont typeface="Wingdings" pitchFamily="2" charset="2"/>
              <a:buChar char="Ø"/>
              <a:tabLst>
                <a:tab pos="486409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ublishes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periodicals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related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TB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22605" indent="-83820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onducts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annual conferences,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encouraging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research on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TB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259" y="571500"/>
            <a:ext cx="2857500" cy="17043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57869" y="5429250"/>
            <a:ext cx="600709" cy="12001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908720"/>
            <a:ext cx="9144000" cy="3121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1916430" indent="-255270" algn="ctr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FOLLOWING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INSTITUTIONS ARE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UNDER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 MANAGEMENT:</a:t>
            </a:r>
            <a:endParaRPr lang="en-I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New Delhi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Tuberculosis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Centre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Lady Linlithgow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Sanatorium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at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Kasauli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King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Edward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v11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Sanatorium at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Dharampur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Tuberculosis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Hospital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at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Mehrauli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869" y="5429250"/>
            <a:ext cx="600709" cy="12001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642620"/>
            <a:ext cx="2428240" cy="15722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512" y="717323"/>
            <a:ext cx="590465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HIND KUSHT NIVARAN</a:t>
            </a:r>
            <a:r>
              <a:rPr lang="en-IN" b="1" spc="-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SANGH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159" y="2708909"/>
            <a:ext cx="7928609" cy="30828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Found in 19 Aug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1949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696595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Headquarters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- New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Delhi, branches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over  India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Precursor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Indian Council of 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British Empire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Leprosy Relief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Association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(B.E.L.R.A)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642620"/>
            <a:ext cx="2428240" cy="15722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0" y="1628800"/>
            <a:ext cx="9144000" cy="372922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ACTIVITIES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:-</a:t>
            </a:r>
            <a:endParaRPr lang="en-I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inancial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assistance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leprosy homes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clinics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ealth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education through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publications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posters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1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raining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medical workers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physiotherapists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onducts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research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field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investigations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olds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periodic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leprosy conferences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10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uarterly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journal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Leprosy in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India”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" y="980728"/>
            <a:ext cx="7668344" cy="3575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32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200" b="1" i="1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NON-COMMUNICABLE</a:t>
            </a:r>
            <a:r>
              <a:rPr lang="en-IN" sz="3200" b="1" i="1" spc="-3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i="1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DISEASES</a:t>
            </a:r>
            <a:endParaRPr lang="en-IN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02870">
              <a:lnSpc>
                <a:spcPct val="100000"/>
              </a:lnSpc>
              <a:buClr>
                <a:schemeClr val="tx1"/>
              </a:buClr>
            </a:pPr>
            <a:r>
              <a:rPr lang="en-US" sz="3200" b="1" spc="-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BLIND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RELIEF</a:t>
            </a:r>
            <a:r>
              <a:rPr lang="en-IN" sz="32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SOCIETY</a:t>
            </a:r>
            <a:endParaRPr lang="en-IN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Established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1946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function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relief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blind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8288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Works in co-ordination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different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institutions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working for the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blind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8380" y="1143000"/>
            <a:ext cx="1214120" cy="10718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159" y="1032541"/>
            <a:ext cx="7815273" cy="189795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ACTIVITIES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sz="3200" b="0" spc="-5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159" y="3638550"/>
            <a:ext cx="7815273" cy="2526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 marR="5080" indent="-23114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231140" algn="l"/>
              </a:tabLst>
            </a:pPr>
            <a:r>
              <a:rPr lang="en-IN" sz="3200" b="0" spc="-5" dirty="0" smtClean="0">
                <a:latin typeface="Times New Roman" pitchFamily="18" charset="0"/>
                <a:cs typeface="Times New Roman" pitchFamily="18" charset="0"/>
              </a:rPr>
              <a:t>-Eye </a:t>
            </a:r>
            <a:r>
              <a:rPr lang="en-IN" sz="3200" b="0" spc="-10" dirty="0" smtClean="0">
                <a:latin typeface="Times New Roman" pitchFamily="18" charset="0"/>
                <a:cs typeface="Times New Roman" pitchFamily="18" charset="0"/>
              </a:rPr>
              <a:t>camps </a:t>
            </a:r>
            <a:r>
              <a:rPr lang="en-IN" sz="3200" b="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200" b="0" spc="-10" dirty="0" smtClean="0">
                <a:latin typeface="Times New Roman" pitchFamily="18" charset="0"/>
                <a:cs typeface="Times New Roman" pitchFamily="18" charset="0"/>
              </a:rPr>
              <a:t>identification </a:t>
            </a:r>
            <a:r>
              <a:rPr lang="en-IN" sz="3200" b="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200" b="0" spc="-10" dirty="0" smtClean="0">
                <a:latin typeface="Times New Roman" pitchFamily="18" charset="0"/>
                <a:cs typeface="Times New Roman" pitchFamily="18" charset="0"/>
              </a:rPr>
              <a:t>preventable  </a:t>
            </a:r>
            <a:r>
              <a:rPr lang="en-IN" sz="3200" b="0" spc="-5" dirty="0" smtClean="0">
                <a:latin typeface="Times New Roman" pitchFamily="18" charset="0"/>
                <a:cs typeface="Times New Roman" pitchFamily="18" charset="0"/>
              </a:rPr>
              <a:t>blindness</a:t>
            </a:r>
          </a:p>
          <a:p>
            <a:pPr marL="231140" marR="5080" indent="-23114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231140" algn="l"/>
              </a:tabLst>
            </a:pP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Cataract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surgery camps(recently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IOL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implantation)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30504" indent="-218440">
              <a:lnSpc>
                <a:spcPct val="100000"/>
              </a:lnSpc>
              <a:spcBef>
                <a:spcPts val="290"/>
              </a:spcBef>
              <a:buFont typeface="Wingdings" pitchFamily="2" charset="2"/>
              <a:buChar char="Ø"/>
              <a:tabLst>
                <a:tab pos="23114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Free spectacles 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refractory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correction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82190"/>
            <a:ext cx="7455233" cy="3866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100"/>
              </a:spcBef>
              <a:buClr>
                <a:srgbClr val="9F4CA2"/>
              </a:buClr>
              <a:tabLst>
                <a:tab pos="267970" algn="l"/>
              </a:tabLst>
            </a:pPr>
            <a:r>
              <a:rPr lang="en-IN" sz="44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IN" sz="4400" b="1" i="1" spc="-1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RCH</a:t>
            </a:r>
            <a:endParaRPr lang="en-IN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08800"/>
              </a:lnSpc>
            </a:pPr>
            <a:r>
              <a:rPr sz="3200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Indian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Council for Child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Welfare </a:t>
            </a:r>
            <a:endParaRPr lang="en-US" sz="32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08800"/>
              </a:lnSpc>
            </a:pP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Social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Welfare Board  </a:t>
            </a:r>
            <a:endParaRPr lang="en-US" sz="32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08800"/>
              </a:lnSpc>
            </a:pPr>
            <a:r>
              <a:rPr sz="3200" spc="-5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Kasturba Memorial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Fund</a:t>
            </a:r>
            <a:endParaRPr lang="en-US" sz="32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08800"/>
              </a:lnSpc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spc="-5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All India Women’s Conference </a:t>
            </a:r>
            <a:endParaRPr lang="en-US" sz="32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08800"/>
              </a:lnSpc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 Relief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CRY)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870" y="0"/>
            <a:ext cx="2429510" cy="15567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1552324"/>
            <a:ext cx="9144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INDIAN COUNCIL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en-IN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WELFARE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3212975"/>
            <a:ext cx="9143999" cy="3121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100330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Established -1952, single largest agency,  promoting development services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32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Network all over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Focus- Child welfare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development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Promote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enactment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legislation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reform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:-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39050" y="5427979"/>
            <a:ext cx="1504950" cy="12484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692696"/>
            <a:ext cx="8247321" cy="471411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Advocating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Children's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Rights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31572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Creches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 of working and  ailing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mothers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Training programmes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 care</a:t>
            </a:r>
            <a:r>
              <a:rPr sz="32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4572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Sponsorship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School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under-  privileged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Projects for Street 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Working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Scrutiny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Adoption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Cases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Rehabilitation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Abandoned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9050" y="5427979"/>
            <a:ext cx="1504950" cy="1248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980728"/>
            <a:ext cx="9143999" cy="45627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5080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Institutional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day care services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differently  abled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957705" indent="-255270">
              <a:lnSpc>
                <a:spcPts val="3350"/>
              </a:lnSpc>
              <a:spcBef>
                <a:spcPts val="42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 children in difficult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circumstances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1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special focus on the girl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Centres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Support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Services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Honouring Children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Bravery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Honouring Child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Artists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National Integration Camps/ Adventure</a:t>
            </a:r>
            <a:r>
              <a:rPr sz="3200" spc="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Camps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921970"/>
            <a:ext cx="7596336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WELFARE</a:t>
            </a:r>
            <a:r>
              <a:rPr lang="en-IN" b="1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159" y="3175000"/>
            <a:ext cx="8103305" cy="2096728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3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Established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august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1953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69850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founder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Chairperson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Board,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Dr.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Durgabai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Deshmukh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Autonomous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body under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Ministry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0" y="786130"/>
            <a:ext cx="1905000" cy="14287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8" y="1052736"/>
            <a:ext cx="7959289" cy="365228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400"/>
              </a:spcBef>
              <a:buClr>
                <a:srgbClr val="9F4CA2"/>
              </a:buClr>
              <a:tabLst>
                <a:tab pos="267970" algn="l"/>
              </a:tabLst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FUNCTIONS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:-</a:t>
            </a:r>
          </a:p>
          <a:p>
            <a:pPr marL="267970" marR="671830" indent="-83820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urveying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needs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requirements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 voluntary welfare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organizations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romoting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setting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up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social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welfare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15595" lvl="1" indent="-218440">
              <a:lnSpc>
                <a:spcPct val="100000"/>
              </a:lnSpc>
              <a:spcBef>
                <a:spcPts val="290"/>
              </a:spcBef>
              <a:buFont typeface="Wingdings" pitchFamily="2" charset="2"/>
              <a:buChar char="Ø"/>
              <a:tabLst>
                <a:tab pos="31623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inancial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aid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deserving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organizations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170180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Ø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 Welfare Services ”-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initiated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1968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0" y="786130"/>
            <a:ext cx="1905000" cy="14287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520" y="2204864"/>
            <a:ext cx="8712967" cy="45602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158115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Short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home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programme-started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1969 to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 temporary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shelter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women and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girls,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82245">
              <a:lnSpc>
                <a:spcPct val="100000"/>
              </a:lnSpc>
              <a:spcBef>
                <a:spcPts val="5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ho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forced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into prostitution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8509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tension or discord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made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leave homes  due 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marital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disputes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82245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Sexually</a:t>
            </a:r>
            <a:r>
              <a:rPr sz="32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assaulted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896619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Scheme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industrial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co-operatives –lower  middle class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women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0" y="786130"/>
            <a:ext cx="1905000" cy="14287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" y="957974"/>
            <a:ext cx="6067424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KASTURBA MEMORIAL</a:t>
            </a:r>
            <a:r>
              <a:rPr lang="en-IN" b="1" spc="-7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FUND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5537" y="3126740"/>
            <a:ext cx="8424936" cy="20446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55270">
              <a:lnSpc>
                <a:spcPts val="317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Created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1945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2985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Commemoration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Smt.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Kasturba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Gandhi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79800"/>
              </a:lnSpc>
              <a:spcBef>
                <a:spcPts val="4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Activities-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improving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lot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women(rural)  through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gram-sevikas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9240">
              <a:lnSpc>
                <a:spcPts val="299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arious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other welfare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projects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6071" y="5457825"/>
            <a:ext cx="1305465" cy="13906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250" y="356870"/>
            <a:ext cx="3333750" cy="20002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" y="957974"/>
            <a:ext cx="6228714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INDIA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WOMEN’S</a:t>
            </a:r>
            <a:r>
              <a:rPr lang="en-IN" b="1" spc="-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CONFERENCE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2708909"/>
            <a:ext cx="9143999" cy="423333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Only women’s welfare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organization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Established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1926,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Margaret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Elizabeth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Dedicated for upliftment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betterment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women</a:t>
            </a:r>
            <a:r>
              <a:rPr sz="32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Running 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MCH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clinics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692910" marR="448309">
              <a:lnSpc>
                <a:spcPct val="108600"/>
              </a:lnSpc>
              <a:spcBef>
                <a:spcPts val="1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adult education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centre(female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literacy)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milk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centres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69291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planning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clinics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0" y="713740"/>
            <a:ext cx="1572259" cy="14287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921970"/>
            <a:ext cx="6300191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RELIEF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IN" b="1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YOU (CRY)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3528" y="2708909"/>
            <a:ext cx="8352927" cy="268894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335" algn="l"/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Founded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1981 Rippan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Kapur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31775" marR="5080" indent="-219710">
              <a:lnSpc>
                <a:spcPct val="1104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335" algn="l"/>
                <a:tab pos="267970" algn="l"/>
              </a:tabLst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Street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children, bonded children, children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CSW,  children of remand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homes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335" algn="l"/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Helps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schooling as well as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sports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335" algn="l"/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Raises funds through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greeting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cards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0" y="928369"/>
            <a:ext cx="1856740" cy="12865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520" y="1484784"/>
            <a:ext cx="8568951" cy="448071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44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 RESCUE </a:t>
            </a:r>
            <a:r>
              <a:rPr lang="en-IN" sz="4400" b="1" i="1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IN" sz="4400" b="1" i="1" spc="-3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RELIEF</a:t>
            </a:r>
            <a:endParaRPr lang="en-IN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ts val="3340"/>
              </a:lnSpc>
              <a:spcBef>
                <a:spcPts val="300"/>
              </a:spcBef>
              <a:buClr>
                <a:schemeClr val="tx1"/>
              </a:buClr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INDIAN RED CROSS</a:t>
            </a:r>
            <a:r>
              <a:rPr lang="en-IN" sz="3200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SOCIETY</a:t>
            </a:r>
            <a:endParaRPr lang="en-IN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7970" marR="36195" indent="-255270">
              <a:lnSpc>
                <a:spcPts val="3020"/>
              </a:lnSpc>
              <a:spcBef>
                <a:spcPts val="36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  <a:tab pos="746125" algn="l"/>
              </a:tabLst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Established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1920, commendable 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alleviation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human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suffering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59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Young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Swiss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businessman,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Jean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Henry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Dunant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first world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war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1914, India had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no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 relief services to the affected  soldiers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1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Over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400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branches throughout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country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3369" y="1"/>
            <a:ext cx="2214879" cy="15567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2197100"/>
            <a:ext cx="9143999" cy="4135106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67970" marR="5080" indent="-255270">
              <a:lnSpc>
                <a:spcPts val="2690"/>
              </a:lnSpc>
              <a:spcBef>
                <a:spcPts val="74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Creation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better society where vulnerable lead  life of social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economic security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dignity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2700" marR="5589905" algn="ctr">
              <a:lnSpc>
                <a:spcPts val="3320"/>
              </a:lnSpc>
              <a:spcBef>
                <a:spcPts val="13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ACTIVITIES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:-</a:t>
            </a:r>
          </a:p>
          <a:p>
            <a:pPr marL="12700" marR="5589905">
              <a:lnSpc>
                <a:spcPts val="3320"/>
              </a:lnSpc>
              <a:spcBef>
                <a:spcPts val="130"/>
              </a:spcBef>
              <a:buClr>
                <a:schemeClr val="tx1"/>
              </a:buClr>
              <a:tabLst>
                <a:tab pos="267970" algn="l"/>
              </a:tabLst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Relief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Work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2700" marR="3616960">
              <a:lnSpc>
                <a:spcPts val="3320"/>
              </a:lnSpc>
              <a:buClr>
                <a:schemeClr val="tx1"/>
              </a:buClr>
            </a:pPr>
            <a:r>
              <a:rPr lang="en-US" sz="3200" spc="-5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spc="-5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Milk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sz="32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Supplies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sz="3200" spc="-5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Armed</a:t>
            </a:r>
            <a:r>
              <a:rPr sz="32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forces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2700" marR="2131695">
              <a:lnSpc>
                <a:spcPts val="3320"/>
              </a:lnSpc>
              <a:buClr>
                <a:schemeClr val="tx1"/>
              </a:buClr>
            </a:pPr>
            <a:r>
              <a:rPr lang="en-US" sz="3200" spc="-10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spc="-10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Maternal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 welfare societies  </a:t>
            </a:r>
            <a:r>
              <a:rPr sz="3200" spc="-10" dirty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planning</a:t>
            </a:r>
            <a:endParaRPr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725170" marR="721995" lvl="1" indent="-255270">
              <a:lnSpc>
                <a:spcPts val="3020"/>
              </a:lnSpc>
              <a:spcBef>
                <a:spcPts val="240"/>
              </a:spcBef>
              <a:buClr>
                <a:schemeClr val="tx1"/>
              </a:buClr>
            </a:pPr>
            <a:r>
              <a:rPr sz="3200" spc="-5" dirty="0" smtClean="0">
                <a:solidFill>
                  <a:srgbClr val="9F4CA2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Blood bank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first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aid-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St John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Ambulance  Association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3369" y="786130"/>
            <a:ext cx="2214879" cy="12858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1484784"/>
            <a:ext cx="7887281" cy="4952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32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 FAMILY WELFARE</a:t>
            </a:r>
            <a:r>
              <a:rPr lang="en-IN" sz="3200" b="1" i="1" spc="-2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PLANNING</a:t>
            </a:r>
            <a:endParaRPr lang="en-I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02870" algn="ctr">
              <a:lnSpc>
                <a:spcPct val="100000"/>
              </a:lnSpc>
              <a:buClr>
                <a:schemeClr val="tx1"/>
              </a:buClr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 PLANNING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ASSOCIATION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32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  <a:endParaRPr lang="en-IN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Founded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Bombay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1949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21590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Devoted to promoting knowledge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family  planning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 basic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right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population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policies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ts val="3350"/>
              </a:lnSpc>
              <a:spcBef>
                <a:spcPts val="42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3695" algn="l"/>
                <a:tab pos="35433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Voluntary commitment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advocate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SRH,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Rights and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choices.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990600"/>
            <a:ext cx="1499870" cy="12242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44090"/>
            <a:ext cx="7764145" cy="410625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en-IN" sz="3200" b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latin typeface="Times New Roman" pitchFamily="18" charset="0"/>
                <a:cs typeface="Times New Roman" pitchFamily="18" charset="0"/>
              </a:rPr>
              <a:t>QUARTERS-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Mumbai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1303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38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branches,4 project areas,30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integrated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rural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project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34290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US" sz="3200" b="1" spc="-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b="1" spc="-5" dirty="0" smtClean="0">
                <a:latin typeface="Times New Roman" pitchFamily="18" charset="0"/>
                <a:cs typeface="Times New Roman" pitchFamily="18" charset="0"/>
              </a:rPr>
              <a:t>FPAI-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information, education,  motivation.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MCH,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research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3200" b="1" spc="-10" dirty="0" smtClean="0">
                <a:latin typeface="Times New Roman" pitchFamily="18" charset="0"/>
                <a:cs typeface="Times New Roman" pitchFamily="18" charset="0"/>
              </a:rPr>
              <a:t>ACTIVITIES </a:t>
            </a:r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school college students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youth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928369"/>
            <a:ext cx="1499870" cy="12242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8" y="2352040"/>
            <a:ext cx="7959289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494665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Help couples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plan spacing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number of  children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80264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3695" algn="l"/>
                <a:tab pos="35433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FPAI-Organizes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conferences,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seminars,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workshop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Set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up Family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Life 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Marriage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Counselling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Address reproductive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sexual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concerns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STD/AIDS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prevention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928369"/>
            <a:ext cx="1499870" cy="12242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545" y="1772816"/>
            <a:ext cx="8280920" cy="45602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1553210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Sex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counselling,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research,  training/therapy (SECRT)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centres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Specialised services 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life,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marriage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 sex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counselling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Prevention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counselling of  STI/AIDS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30099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  <a:tab pos="3805554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Sexual 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youth, parents,  educators, disabled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mentally</a:t>
            </a:r>
            <a:r>
              <a:rPr sz="32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handicapped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05029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courses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workshop 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human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sexuality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990600"/>
            <a:ext cx="1499870" cy="12242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40279"/>
            <a:ext cx="7704455" cy="3603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55270">
              <a:lnSpc>
                <a:spcPts val="334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Sexual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Health- integrated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into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FPAI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368425" indent="-255270">
              <a:lnSpc>
                <a:spcPts val="3020"/>
              </a:lnSpc>
              <a:spcBef>
                <a:spcPts val="36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FPAI-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co-operates 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 formulation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policies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ts val="302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1991,FPAI created network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NGOs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  Development Environment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Population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called  INENGODEP,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fast expanding, seeks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mutually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reinforcing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strategies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improve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life.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928369"/>
            <a:ext cx="1499870" cy="12242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40279"/>
            <a:ext cx="7752080" cy="247760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67970" marR="5080" indent="-255270">
              <a:lnSpc>
                <a:spcPts val="302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FPAI founder member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Planned  Parenthood Federation, London- 150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member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152525" indent="-255270">
              <a:lnSpc>
                <a:spcPts val="3020"/>
              </a:lnSpc>
              <a:spcBef>
                <a:spcPts val="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Funding sources are government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grants,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donations,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funds.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928369"/>
            <a:ext cx="1499870" cy="12242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44090"/>
            <a:ext cx="7954645" cy="436786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4400" b="1" u="sng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4400" b="1" u="sng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RURAL </a:t>
            </a:r>
            <a:r>
              <a:rPr lang="en-IN" sz="4400" b="1" u="sng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HEALTH</a:t>
            </a:r>
            <a:endParaRPr lang="en-IN" sz="4400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sz="3200" b="1" spc="-1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BHARAT SEVAK</a:t>
            </a:r>
            <a:r>
              <a:rPr lang="en-IN"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SAMAJ</a:t>
            </a:r>
            <a:endParaRPr lang="en-IN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non official non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organization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Set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up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1952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Helps people to achieve health by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own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efforts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actions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842644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Main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activity- improvement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sanitation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 villages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1000760"/>
            <a:ext cx="1286509" cy="12141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520" y="1124744"/>
            <a:ext cx="8640960" cy="5689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070" indent="-255270" algn="ctr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tabLst>
                <a:tab pos="306070" algn="l"/>
              </a:tabLst>
            </a:pPr>
            <a:r>
              <a:rPr lang="en-IN" sz="4400" b="1" i="1" u="sng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4400" b="1" i="1" u="sng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COMMUNITY</a:t>
            </a:r>
            <a:r>
              <a:rPr lang="en-IN" sz="4400" b="1" i="1" u="sng" spc="-2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1" u="sng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DEVELOPMENT</a:t>
            </a:r>
            <a:endParaRPr lang="en-IN" sz="4400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0800" algn="ctr">
              <a:lnSpc>
                <a:spcPts val="3340"/>
              </a:lnSpc>
              <a:buClr>
                <a:schemeClr val="tx1"/>
              </a:buClr>
            </a:pPr>
            <a:r>
              <a:rPr lang="en-US" sz="3200" b="1" spc="-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VOLUNTAR</a:t>
            </a:r>
            <a:r>
              <a:rPr lang="en-IN" sz="3200" b="1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ASSOCIATION OF</a:t>
            </a:r>
            <a:r>
              <a:rPr lang="en-IN" sz="3200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  <a:endParaRPr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06070" indent="-255270">
              <a:lnSpc>
                <a:spcPts val="332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305435" algn="l"/>
                <a:tab pos="3060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non-profit,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formed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1970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06070" marR="168275" indent="-255270">
              <a:lnSpc>
                <a:spcPct val="90000"/>
              </a:lnSpc>
              <a:spcBef>
                <a:spcPts val="31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60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Federation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24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state voluntary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 association, linking 4000 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institution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grass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root community health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06070" marR="43180" indent="-255270">
              <a:lnSpc>
                <a:spcPts val="3020"/>
              </a:lnSpc>
              <a:spcBef>
                <a:spcPts val="34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60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Objectives-make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reality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promoting  community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health, social justice 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human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rights related to health care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8380" y="855980"/>
            <a:ext cx="1214120" cy="12865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674620"/>
            <a:ext cx="7240270" cy="2703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55270">
              <a:lnSpc>
                <a:spcPts val="3335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women 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development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ts val="3030"/>
              </a:lnSpc>
              <a:spcBef>
                <a:spcPts val="35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Sex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determination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female foeticide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gender  violence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275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Adolescent health major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concern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1435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Relief 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rehabilitation in areas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affected by  disasters and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calamities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8380" y="855980"/>
            <a:ext cx="1214120" cy="12865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2244090"/>
            <a:ext cx="9143999" cy="3229089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 algn="ctr">
              <a:lnSpc>
                <a:spcPct val="100000"/>
              </a:lnSpc>
              <a:spcBef>
                <a:spcPts val="400"/>
              </a:spcBef>
              <a:buClr>
                <a:srgbClr val="9F4CA2"/>
              </a:buClr>
              <a:tabLst>
                <a:tab pos="267970" algn="l"/>
              </a:tabLst>
            </a:pPr>
            <a:r>
              <a:rPr lang="en-IN" sz="4400" b="1" i="1" u="sng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4400" b="1" i="1" u="sng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PROFESSIONAL</a:t>
            </a:r>
            <a:r>
              <a:rPr lang="en-IN" sz="4400" b="1" i="1" u="sng" spc="-3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1" u="sng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ACTIVITIES</a:t>
            </a:r>
            <a:endParaRPr lang="en-IN" sz="4400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7790">
              <a:lnSpc>
                <a:spcPct val="100000"/>
              </a:lnSpc>
              <a:spcBef>
                <a:spcPts val="300"/>
              </a:spcBef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Indian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Association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97790">
              <a:lnSpc>
                <a:spcPct val="100000"/>
              </a:lnSpc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Dental Association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Trained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Nurses Association of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870" y="499110"/>
            <a:ext cx="8430260" cy="133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2055447"/>
            <a:ext cx="9144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INDIAN MEDICAL</a:t>
            </a:r>
            <a:r>
              <a:rPr lang="en-IN" sz="4000" b="1" spc="-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ASSOCIATION</a:t>
            </a:r>
            <a:endParaRPr lang="en-IN" sz="4000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2636913"/>
            <a:ext cx="9143999" cy="4454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5080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Association was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started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1928 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occasion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5th all India Medical Conference  at Calcutta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objectives: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53670" lvl="1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62865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Promotion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Advancement of Medical and  allied sciences in all their different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branches.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056005" lvl="1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6489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improvement of public Health</a:t>
            </a:r>
            <a:r>
              <a:rPr sz="32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 Medical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84835" lvl="1">
              <a:lnSpc>
                <a:spcPts val="336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611505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maintenance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honour 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dignity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medical profession.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3528" y="2244090"/>
            <a:ext cx="8568952" cy="410625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HEADQUARTERS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New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Delhi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911225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38784" algn="l"/>
                <a:tab pos="4394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1650branches 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total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membership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2,15,000 throughout the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country.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178435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Publishes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Scientific Journal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called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‘Journal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 the Indian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Association’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“Your Health” in english and “Aap Ka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Swasthya”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hindi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published regularly and cater to  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needs of the lay public.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44090"/>
            <a:ext cx="6651625" cy="31388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Relief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camps during natural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calamities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084195" marR="5080">
              <a:lnSpc>
                <a:spcPct val="1089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check up</a:t>
            </a:r>
            <a:r>
              <a:rPr sz="32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camps  blood donation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camps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084195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screening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camps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159" y="1532651"/>
            <a:ext cx="7887281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INDIAN DENTAL</a:t>
            </a:r>
            <a:r>
              <a:rPr lang="en-IN" b="1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ASSOCIATION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159" y="3150870"/>
            <a:ext cx="7423150" cy="2513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337820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Setting up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quality standards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professional  education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dental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profession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Dental check ups, awareness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are  conducted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158" y="831689"/>
            <a:ext cx="7959289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TRAINED NURSES ASSOCIATION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159" y="2348881"/>
            <a:ext cx="7311217" cy="426014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Formed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1952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 algn="ctr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tabLst>
                <a:tab pos="267970" algn="l"/>
              </a:tabLst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OBJECTIVES :-</a:t>
            </a:r>
            <a:endParaRPr lang="en-I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00685" lvl="1" indent="-2171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0132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ursing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0685" lvl="1" indent="-2171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0132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ursing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elderly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0685" lvl="1" indent="-2171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0132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lood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donation</a:t>
            </a:r>
            <a:r>
              <a:rPr sz="32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camps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0685" lvl="1" indent="-2171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0132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irst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aid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facility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0685" lvl="1" indent="-2171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0132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ocational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rehabilitation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0685" lvl="1" indent="-2171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01320" algn="l"/>
              </a:tabLst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elief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Red Cross,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IMA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159" y="1052100"/>
            <a:ext cx="7629525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5080" indent="-25527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INTERNATIONAL VOLUNTARY</a:t>
            </a:r>
            <a:r>
              <a:rPr b="1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ORGANISATION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5159" y="3638550"/>
            <a:ext cx="7915909" cy="3044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106045" indent="-25527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</a:pPr>
            <a:r>
              <a:rPr lang="en-US" sz="3200" b="1" spc="-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ROTARY </a:t>
            </a:r>
            <a:r>
              <a:rPr sz="3200"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INTERNATIONAL-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service club,  formed in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1905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quarters 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Illinois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Paul P.Harris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founder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32639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Brings together business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professional bodies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humanitarian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service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244090"/>
            <a:ext cx="7139305" cy="259045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Motto 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‘SERVICE ABOVE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ALL’’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Current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global project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POLIO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PLUS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marR="508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Other programme- Rotary Youth Exchange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scholarship, centres 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studies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etc.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162618"/>
            <a:ext cx="82296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LIONS CLUB</a:t>
            </a:r>
            <a:r>
              <a:rPr b="1" spc="-10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INTERNATIONAL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11982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7970" indent="-25527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Formed in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1917.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Motto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‘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WE</a:t>
            </a:r>
            <a:r>
              <a:rPr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SERVE’’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Head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quarters in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USA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Major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initiatives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are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4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Sight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first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programme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4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Childhood blindness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project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47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8380" y="713740"/>
            <a:ext cx="1437640" cy="143891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159" y="2623820"/>
            <a:ext cx="5537200" cy="33983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55270">
              <a:lnSpc>
                <a:spcPts val="334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Lions eye health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2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River blindness/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trachoma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2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Sight for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kids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2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Vision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screening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2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DISABILITY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15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Diabetes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prevention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7970" indent="-255270">
              <a:lnSpc>
                <a:spcPts val="3335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6797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Habitat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humanity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partnership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48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8380" y="713740"/>
            <a:ext cx="1437640" cy="143891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759" y="1052736"/>
            <a:ext cx="8200713" cy="5129609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93370" indent="-255270" algn="just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tabLst>
                <a:tab pos="293370" algn="l"/>
              </a:tabLst>
            </a:pPr>
            <a:r>
              <a:rPr lang="en-IN" sz="32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LIST OF </a:t>
            </a:r>
            <a:r>
              <a:rPr lang="en-IN" sz="3200" b="1" i="1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VOLUNTARY </a:t>
            </a:r>
            <a:r>
              <a:rPr lang="en-IN" sz="32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lang="en-IN" sz="3200" b="1" i="1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AGENCIES </a:t>
            </a:r>
            <a:r>
              <a:rPr lang="en-IN" sz="3200" b="1" i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z="3200" b="1" i="1" spc="-5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i="1" spc="-1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BELGAUM</a:t>
            </a:r>
            <a:endParaRPr lang="en-I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3370" marR="30480" indent="-255270" algn="just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80" dirty="0" smtClean="0">
                <a:latin typeface="Times New Roman" pitchFamily="18" charset="0"/>
                <a:cs typeface="Times New Roman" pitchFamily="18" charset="0"/>
              </a:rPr>
              <a:t>Mahatma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Gandhi Grameen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Abhivrudhi mattu  Samaj Parivartana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Trust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rural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development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93370" marR="224154" indent="-255270" algn="just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90" dirty="0" smtClean="0">
                <a:latin typeface="Times New Roman" pitchFamily="18" charset="0"/>
                <a:cs typeface="Times New Roman" pitchFamily="18" charset="0"/>
              </a:rPr>
              <a:t>United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Social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Welfare Association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Swadhar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home Crèches, Woman's Hostel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Solid waste  Management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93370" marR="965835" indent="-255270" algn="just">
              <a:lnSpc>
                <a:spcPct val="100000"/>
              </a:lnSpc>
              <a:spcBef>
                <a:spcPts val="29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90" dirty="0" smtClean="0">
                <a:latin typeface="Times New Roman" pitchFamily="18" charset="0"/>
                <a:cs typeface="Times New Roman" pitchFamily="18" charset="0"/>
              </a:rPr>
              <a:t>Mahesh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Foundation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youth affected by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HIV/AIDS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-70" dirty="0" err="1" smtClean="0">
                <a:latin typeface="Times New Roman" pitchFamily="18" charset="0"/>
                <a:cs typeface="Times New Roman" pitchFamily="18" charset="0"/>
              </a:rPr>
              <a:t>Spoorthi</a:t>
            </a:r>
            <a:r>
              <a:rPr sz="3200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Association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visually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impaired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0119" y="3429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528" y="244227"/>
            <a:ext cx="8496944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lang="en-IN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IN" b="1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908720"/>
            <a:ext cx="5652120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15875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Non </a:t>
            </a:r>
            <a:r>
              <a:rPr sz="2400" b="1" spc="-10" dirty="0" smtClean="0">
                <a:latin typeface="Times New Roman" pitchFamily="18" charset="0"/>
                <a:cs typeface="Times New Roman" pitchFamily="18" charset="0"/>
              </a:rPr>
              <a:t>Governmental</a:t>
            </a:r>
            <a:r>
              <a:rPr lang="en-US" sz="2400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15" dirty="0" smtClean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>NGO)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any 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non-profit, voluntary citizens' group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is  legally constituted,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organized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operated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 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local, national or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international</a:t>
            </a:r>
            <a:r>
              <a:rPr sz="2400" spc="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 smtClean="0">
                <a:latin typeface="Times New Roman" pitchFamily="18" charset="0"/>
                <a:cs typeface="Times New Roman" pitchFamily="18" charset="0"/>
              </a:rPr>
              <a:t>level.</a:t>
            </a:r>
            <a:endParaRPr lang="en-US" sz="24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88900" marR="158750">
              <a:lnSpc>
                <a:spcPct val="100000"/>
              </a:lnSpc>
              <a:spcBef>
                <a:spcPts val="100"/>
              </a:spcBef>
            </a:pPr>
            <a:r>
              <a:rPr sz="2400" spc="-5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2400" spc="-20" dirty="0">
                <a:latin typeface="Times New Roman" pitchFamily="18" charset="0"/>
                <a:cs typeface="Times New Roman" pitchFamily="18" charset="0"/>
              </a:rPr>
              <a:t>Task-oriented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driven by people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with a 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common</a:t>
            </a:r>
            <a:r>
              <a:rPr sz="24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interest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51920" y="3828669"/>
            <a:ext cx="52920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Some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organized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around specific</a:t>
            </a:r>
            <a:r>
              <a:rPr sz="2400" spc="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issues: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56174" y="4377308"/>
            <a:ext cx="321622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Human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rights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Environment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Health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Poverty</a:t>
            </a:r>
            <a:r>
              <a:rPr sz="24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eradication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Rehabilitation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Employment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46237" y="1250379"/>
            <a:ext cx="3009265" cy="2298065"/>
            <a:chOff x="5746237" y="1250379"/>
            <a:chExt cx="3009265" cy="22980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6237" y="1250379"/>
              <a:ext cx="3009142" cy="22974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1295400"/>
              <a:ext cx="2845307" cy="21336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772150" y="1276350"/>
              <a:ext cx="2883535" cy="2171700"/>
            </a:xfrm>
            <a:custGeom>
              <a:avLst/>
              <a:gdLst/>
              <a:ahLst/>
              <a:cxnLst/>
              <a:rect l="l" t="t" r="r" b="b"/>
              <a:pathLst>
                <a:path w="2883534" h="2171700">
                  <a:moveTo>
                    <a:pt x="0" y="2171700"/>
                  </a:moveTo>
                  <a:lnTo>
                    <a:pt x="2883407" y="2171700"/>
                  </a:lnTo>
                  <a:lnTo>
                    <a:pt x="2883407" y="0"/>
                  </a:lnTo>
                  <a:lnTo>
                    <a:pt x="0" y="0"/>
                  </a:lnTo>
                  <a:lnTo>
                    <a:pt x="0" y="217170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231328" y="3771900"/>
            <a:ext cx="2111375" cy="1261110"/>
            <a:chOff x="1231328" y="3771900"/>
            <a:chExt cx="2111375" cy="1261110"/>
          </a:xfrm>
        </p:grpSpPr>
        <p:sp>
          <p:nvSpPr>
            <p:cNvPr id="11" name="object 11"/>
            <p:cNvSpPr/>
            <p:nvPr/>
          </p:nvSpPr>
          <p:spPr>
            <a:xfrm>
              <a:off x="1244346" y="4658105"/>
              <a:ext cx="2085339" cy="361950"/>
            </a:xfrm>
            <a:custGeom>
              <a:avLst/>
              <a:gdLst/>
              <a:ahLst/>
              <a:cxnLst/>
              <a:rect l="l" t="t" r="r" b="b"/>
              <a:pathLst>
                <a:path w="2085339" h="361950">
                  <a:moveTo>
                    <a:pt x="1042416" y="0"/>
                  </a:moveTo>
                  <a:lnTo>
                    <a:pt x="1042416" y="180975"/>
                  </a:lnTo>
                  <a:lnTo>
                    <a:pt x="2084958" y="180975"/>
                  </a:lnTo>
                  <a:lnTo>
                    <a:pt x="2084958" y="361823"/>
                  </a:lnTo>
                </a:path>
                <a:path w="2085339" h="361950">
                  <a:moveTo>
                    <a:pt x="1042542" y="0"/>
                  </a:moveTo>
                  <a:lnTo>
                    <a:pt x="1042542" y="180975"/>
                  </a:lnTo>
                  <a:lnTo>
                    <a:pt x="0" y="180975"/>
                  </a:lnTo>
                  <a:lnTo>
                    <a:pt x="0" y="361823"/>
                  </a:lnTo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0932" y="3771900"/>
              <a:ext cx="1848612" cy="94945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601216" y="3968877"/>
            <a:ext cx="1458616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Times New Roman" pitchFamily="18" charset="0"/>
                <a:cs typeface="Times New Roman" pitchFamily="18" charset="0"/>
              </a:rPr>
              <a:t>Principles</a:t>
            </a:r>
            <a:endParaRPr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327" y="4995671"/>
            <a:ext cx="1810512" cy="94945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67544" y="5192648"/>
            <a:ext cx="158417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Times New Roman" pitchFamily="18" charset="0"/>
                <a:cs typeface="Times New Roman" pitchFamily="18" charset="0"/>
              </a:rPr>
              <a:t>Alt</a:t>
            </a:r>
            <a:r>
              <a:rPr sz="2700" spc="-1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700" spc="-5" dirty="0">
                <a:latin typeface="Times New Roman" pitchFamily="18" charset="0"/>
                <a:cs typeface="Times New Roman" pitchFamily="18" charset="0"/>
              </a:rPr>
              <a:t>uism</a:t>
            </a:r>
            <a:endParaRPr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35707" y="4995671"/>
            <a:ext cx="2185416" cy="94945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476245" y="5192648"/>
            <a:ext cx="17037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0" dirty="0">
                <a:latin typeface="Times New Roman" pitchFamily="18" charset="0"/>
                <a:cs typeface="Times New Roman" pitchFamily="18" charset="0"/>
              </a:rPr>
              <a:t>Voluntarism</a:t>
            </a:r>
            <a:endParaRPr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7285" y="2149601"/>
            <a:ext cx="1099820" cy="3947795"/>
          </a:xfrm>
          <a:custGeom>
            <a:avLst/>
            <a:gdLst/>
            <a:ahLst/>
            <a:cxnLst/>
            <a:rect l="l" t="t" r="r" b="b"/>
            <a:pathLst>
              <a:path w="1099820" h="3947795">
                <a:moveTo>
                  <a:pt x="0" y="0"/>
                </a:moveTo>
                <a:lnTo>
                  <a:pt x="0" y="3947248"/>
                </a:lnTo>
                <a:lnTo>
                  <a:pt x="1099819" y="3947248"/>
                </a:lnTo>
              </a:path>
              <a:path w="1099820" h="3947795">
                <a:moveTo>
                  <a:pt x="0" y="0"/>
                </a:moveTo>
                <a:lnTo>
                  <a:pt x="0" y="2958211"/>
                </a:lnTo>
                <a:lnTo>
                  <a:pt x="1099819" y="2958211"/>
                </a:lnTo>
              </a:path>
              <a:path w="1099820" h="3947795">
                <a:moveTo>
                  <a:pt x="0" y="0"/>
                </a:moveTo>
                <a:lnTo>
                  <a:pt x="0" y="1789557"/>
                </a:lnTo>
                <a:lnTo>
                  <a:pt x="1099819" y="1789557"/>
                </a:lnTo>
              </a:path>
              <a:path w="1099820" h="3947795">
                <a:moveTo>
                  <a:pt x="0" y="0"/>
                </a:moveTo>
                <a:lnTo>
                  <a:pt x="0" y="620902"/>
                </a:lnTo>
                <a:lnTo>
                  <a:pt x="1099819" y="620902"/>
                </a:lnTo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39361" y="1069086"/>
            <a:ext cx="2287905" cy="319405"/>
          </a:xfrm>
          <a:custGeom>
            <a:avLst/>
            <a:gdLst/>
            <a:ahLst/>
            <a:cxnLst/>
            <a:rect l="l" t="t" r="r" b="b"/>
            <a:pathLst>
              <a:path w="2287904" h="319405">
                <a:moveTo>
                  <a:pt x="0" y="0"/>
                </a:moveTo>
                <a:lnTo>
                  <a:pt x="0" y="159258"/>
                </a:lnTo>
                <a:lnTo>
                  <a:pt x="2287397" y="159258"/>
                </a:lnTo>
                <a:lnTo>
                  <a:pt x="2287397" y="319150"/>
                </a:lnTo>
              </a:path>
            </a:pathLst>
          </a:custGeom>
          <a:ln w="25907">
            <a:solidFill>
              <a:srgbClr val="F795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26997" y="2149601"/>
            <a:ext cx="932815" cy="3947795"/>
          </a:xfrm>
          <a:custGeom>
            <a:avLst/>
            <a:gdLst/>
            <a:ahLst/>
            <a:cxnLst/>
            <a:rect l="l" t="t" r="r" b="b"/>
            <a:pathLst>
              <a:path w="932814" h="3947795">
                <a:moveTo>
                  <a:pt x="0" y="0"/>
                </a:moveTo>
                <a:lnTo>
                  <a:pt x="0" y="3947248"/>
                </a:lnTo>
                <a:lnTo>
                  <a:pt x="932815" y="3947248"/>
                </a:lnTo>
              </a:path>
              <a:path w="932814" h="3947795">
                <a:moveTo>
                  <a:pt x="0" y="0"/>
                </a:moveTo>
                <a:lnTo>
                  <a:pt x="0" y="2874645"/>
                </a:lnTo>
                <a:lnTo>
                  <a:pt x="932815" y="2874645"/>
                </a:lnTo>
              </a:path>
              <a:path w="932814" h="3947795">
                <a:moveTo>
                  <a:pt x="0" y="0"/>
                </a:moveTo>
                <a:lnTo>
                  <a:pt x="0" y="1789557"/>
                </a:lnTo>
                <a:lnTo>
                  <a:pt x="932815" y="1789557"/>
                </a:lnTo>
              </a:path>
              <a:path w="932814" h="3947795">
                <a:moveTo>
                  <a:pt x="0" y="0"/>
                </a:moveTo>
                <a:lnTo>
                  <a:pt x="0" y="704469"/>
                </a:lnTo>
                <a:lnTo>
                  <a:pt x="932815" y="704469"/>
                </a:lnTo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723580" y="281940"/>
            <a:ext cx="3121660" cy="1119505"/>
            <a:chOff x="1723580" y="281940"/>
            <a:chExt cx="3121660" cy="1119505"/>
          </a:xfrm>
        </p:grpSpPr>
        <p:sp>
          <p:nvSpPr>
            <p:cNvPr id="6" name="object 6"/>
            <p:cNvSpPr/>
            <p:nvPr/>
          </p:nvSpPr>
          <p:spPr>
            <a:xfrm>
              <a:off x="1736597" y="1069086"/>
              <a:ext cx="2303780" cy="319405"/>
            </a:xfrm>
            <a:custGeom>
              <a:avLst/>
              <a:gdLst/>
              <a:ahLst/>
              <a:cxnLst/>
              <a:rect l="l" t="t" r="r" b="b"/>
              <a:pathLst>
                <a:path w="2303779" h="319405">
                  <a:moveTo>
                    <a:pt x="2303653" y="0"/>
                  </a:moveTo>
                  <a:lnTo>
                    <a:pt x="2303653" y="159258"/>
                  </a:lnTo>
                  <a:lnTo>
                    <a:pt x="0" y="159258"/>
                  </a:lnTo>
                  <a:lnTo>
                    <a:pt x="0" y="319150"/>
                  </a:lnTo>
                </a:path>
              </a:pathLst>
            </a:custGeom>
            <a:ln w="25908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2403" y="281940"/>
              <a:ext cx="1612392" cy="85953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421126" y="385394"/>
            <a:ext cx="129489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ts val="2065"/>
              </a:lnSpc>
              <a:spcBef>
                <a:spcPts val="100"/>
              </a:spcBef>
            </a:pPr>
            <a:r>
              <a:rPr sz="1800" dirty="0">
                <a:latin typeface="Times New Roman" pitchFamily="18" charset="0"/>
                <a:cs typeface="Times New Roman" pitchFamily="18" charset="0"/>
              </a:rPr>
              <a:t>NGOs</a:t>
            </a:r>
          </a:p>
          <a:p>
            <a:pPr algn="ctr">
              <a:lnSpc>
                <a:spcPts val="2065"/>
              </a:lnSpc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Classification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4588" y="1362455"/>
            <a:ext cx="1732788" cy="85953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65682" y="1466164"/>
            <a:ext cx="1339850" cy="55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65"/>
              </a:lnSpc>
              <a:spcBef>
                <a:spcPts val="10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level</a:t>
            </a:r>
            <a:r>
              <a:rPr sz="1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of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065"/>
              </a:lnSpc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Orientation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4727" y="2449067"/>
            <a:ext cx="1610868" cy="85801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74189" y="2551938"/>
            <a:ext cx="109093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>
              <a:lnSpc>
                <a:spcPts val="2065"/>
              </a:lnSpc>
              <a:spcBef>
                <a:spcPts val="100"/>
              </a:spcBef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Charitable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ts val="2065"/>
              </a:lnSpc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Orientation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14727" y="3534155"/>
            <a:ext cx="1610868" cy="85801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274189" y="3637279"/>
            <a:ext cx="1090930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99390">
              <a:lnSpc>
                <a:spcPts val="1970"/>
              </a:lnSpc>
              <a:spcBef>
                <a:spcPts val="325"/>
              </a:spcBef>
            </a:pPr>
            <a:r>
              <a:rPr sz="1800" dirty="0">
                <a:latin typeface="Times New Roman" pitchFamily="18" charset="0"/>
                <a:cs typeface="Times New Roman" pitchFamily="18" charset="0"/>
              </a:rPr>
              <a:t>Service 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1800" spc="-3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4727" y="4619244"/>
            <a:ext cx="1635252" cy="85801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214752" y="4722621"/>
            <a:ext cx="121094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71755" marR="5080" indent="-59690">
              <a:lnSpc>
                <a:spcPts val="1970"/>
              </a:lnSpc>
              <a:spcBef>
                <a:spcPts val="325"/>
              </a:spcBef>
            </a:pPr>
            <a:r>
              <a:rPr sz="1800" spc="-4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ar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ip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ry 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Orientation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14727" y="5690615"/>
            <a:ext cx="1624584" cy="85953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222373" y="5795568"/>
            <a:ext cx="1193165" cy="5499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64135" marR="5080" indent="-52069">
              <a:lnSpc>
                <a:spcPts val="1970"/>
              </a:lnSpc>
              <a:spcBef>
                <a:spcPts val="32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Emp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ow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er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ng 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Orientation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86400" y="1362455"/>
            <a:ext cx="1731263" cy="85953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657215" y="1466164"/>
            <a:ext cx="1339850" cy="55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65"/>
              </a:lnSpc>
              <a:spcBef>
                <a:spcPts val="10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level</a:t>
            </a:r>
            <a:r>
              <a:rPr sz="1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of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065"/>
              </a:lnSpc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Operation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60464" y="2272283"/>
            <a:ext cx="1633727" cy="107746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932421" y="2342769"/>
            <a:ext cx="1290955" cy="80200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635" algn="ctr">
              <a:lnSpc>
                <a:spcPct val="91500"/>
              </a:lnSpc>
              <a:spcBef>
                <a:spcPts val="28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Community 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Based 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1800" spc="-35" dirty="0">
                <a:latin typeface="Times New Roman" pitchFamily="18" charset="0"/>
                <a:cs typeface="Times New Roman" pitchFamily="18" charset="0"/>
              </a:rPr>
              <a:t>rg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ani</a:t>
            </a:r>
            <a:r>
              <a:rPr sz="1800" spc="-30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ons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60464" y="3534155"/>
            <a:ext cx="1633727" cy="85801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932421" y="3637279"/>
            <a:ext cx="129095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85420">
              <a:lnSpc>
                <a:spcPts val="1970"/>
              </a:lnSpc>
              <a:spcBef>
                <a:spcPts val="325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City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Wide 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1800" spc="-35" dirty="0">
                <a:latin typeface="Times New Roman" pitchFamily="18" charset="0"/>
                <a:cs typeface="Times New Roman" pitchFamily="18" charset="0"/>
              </a:rPr>
              <a:t>rg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ani</a:t>
            </a:r>
            <a:r>
              <a:rPr sz="1800" spc="-30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ons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08647" y="4701540"/>
            <a:ext cx="1738883" cy="85039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876256" y="4931791"/>
            <a:ext cx="151216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sz="18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NGOs</a:t>
            </a:r>
          </a:p>
        </p:txBody>
      </p: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72656" y="5690615"/>
            <a:ext cx="1641348" cy="85953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964426" y="5795568"/>
            <a:ext cx="1228090" cy="5499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47345" marR="5080" indent="-335280">
              <a:lnSpc>
                <a:spcPts val="1970"/>
              </a:lnSpc>
              <a:spcBef>
                <a:spcPts val="320"/>
              </a:spcBef>
            </a:pPr>
            <a:r>
              <a:rPr sz="18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1800" spc="-3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ern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onal  NGOs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1636</Words>
  <Application>Microsoft Office PowerPoint</Application>
  <PresentationFormat>On-screen Show (4:3)</PresentationFormat>
  <Paragraphs>330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VOLUNTARY HEALTH AGENCIES</vt:lpstr>
      <vt:lpstr>VOLUNTARY HEALTH AGENCIES</vt:lpstr>
      <vt:lpstr>INTRODUCTION</vt:lpstr>
      <vt:lpstr>Slide 4</vt:lpstr>
      <vt:lpstr>Slide 5</vt:lpstr>
      <vt:lpstr>HISTORY</vt:lpstr>
      <vt:lpstr>Christian missionaries started work</vt:lpstr>
      <vt:lpstr>ADVANTAGES:</vt:lpstr>
      <vt:lpstr>LIMITATIONS:</vt:lpstr>
      <vt:lpstr>FUNCTIONS :</vt:lpstr>
      <vt:lpstr>Slide 11</vt:lpstr>
      <vt:lpstr>ORGANIZATIONS</vt:lpstr>
      <vt:lpstr>TUBERCULOSIS ASSOCIATION OF INDIA(TAI)</vt:lpstr>
      <vt:lpstr>Slide 14</vt:lpstr>
      <vt:lpstr>Slide 15</vt:lpstr>
      <vt:lpstr>HIND KUSHT NIVARAN SANGH</vt:lpstr>
      <vt:lpstr>Slide 17</vt:lpstr>
      <vt:lpstr>Slide 18</vt:lpstr>
      <vt:lpstr>ACTIVITIES :  </vt:lpstr>
      <vt:lpstr>Slide 20</vt:lpstr>
      <vt:lpstr>INDIAN COUNCIL FOR CHILD WELFARE</vt:lpstr>
      <vt:lpstr>Slide 22</vt:lpstr>
      <vt:lpstr>Slide 23</vt:lpstr>
      <vt:lpstr>CENTRAL SOCIAL WELFARE BOARD</vt:lpstr>
      <vt:lpstr>Slide 25</vt:lpstr>
      <vt:lpstr>Slide 26</vt:lpstr>
      <vt:lpstr>THE KASTURBA MEMORIAL FUND</vt:lpstr>
      <vt:lpstr>ALL INDIA WOMEN’S CONFERENCE</vt:lpstr>
      <vt:lpstr>CHILD RELIEF &amp; YOU (CRY)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INDIAN MEDICAL ASSOCIATION</vt:lpstr>
      <vt:lpstr>Slide 43</vt:lpstr>
      <vt:lpstr>Slide 44</vt:lpstr>
      <vt:lpstr>INDIAN DENTAL ASSOCIATION</vt:lpstr>
      <vt:lpstr>TRAINED NURSES ASSOCIATION OF INDIA</vt:lpstr>
      <vt:lpstr>INTERNATIONAL VOLUNTARY HEALTH  ORGANISATION</vt:lpstr>
      <vt:lpstr>Slide 48</vt:lpstr>
      <vt:lpstr>LIONS CLUB INTERNATIONAL</vt:lpstr>
      <vt:lpstr>Slide 50</vt:lpstr>
      <vt:lpstr>Slide 51</vt:lpstr>
      <vt:lpstr>INTRODUCTION TO NGO</vt:lpstr>
      <vt:lpstr>Slide 53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Dr.Ajay Agarwal</dc:creator>
  <cp:lastModifiedBy>Dr.Ajay Agarwal</cp:lastModifiedBy>
  <cp:revision>3</cp:revision>
  <dcterms:created xsi:type="dcterms:W3CDTF">2020-07-11T05:42:42Z</dcterms:created>
  <dcterms:modified xsi:type="dcterms:W3CDTF">2024-02-16T06:29:11Z</dcterms:modified>
</cp:coreProperties>
</file>