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7" r:id="rId5"/>
    <p:sldId id="268" r:id="rId6"/>
    <p:sldId id="258" r:id="rId7"/>
    <p:sldId id="260" r:id="rId8"/>
    <p:sldId id="261" r:id="rId9"/>
    <p:sldId id="262" r:id="rId10"/>
    <p:sldId id="263" r:id="rId11"/>
    <p:sldId id="265" r:id="rId12"/>
    <p:sldId id="271" r:id="rId13"/>
    <p:sldId id="266" r:id="rId14"/>
    <p:sldId id="270" r:id="rId15"/>
    <p:sldId id="264"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59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C028F24-8C2B-4B55-AF12-12C50CCD8C4B}" type="datetimeFigureOut">
              <a:rPr lang="en-IN" smtClean="0"/>
              <a:t>02-11-2023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1377238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028F24-8C2B-4B55-AF12-12C50CCD8C4B}" type="datetimeFigureOut">
              <a:rPr lang="en-IN" smtClean="0"/>
              <a:t>02-11-2023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320681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028F24-8C2B-4B55-AF12-12C50CCD8C4B}" type="datetimeFigureOut">
              <a:rPr lang="en-IN" smtClean="0"/>
              <a:t>02-11-2023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261672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C028F24-8C2B-4B55-AF12-12C50CCD8C4B}" type="datetimeFigureOut">
              <a:rPr lang="en-IN" smtClean="0"/>
              <a:t>02-11-2023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2230643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C028F24-8C2B-4B55-AF12-12C50CCD8C4B}" type="datetimeFigureOut">
              <a:rPr lang="en-IN" smtClean="0"/>
              <a:t>02-11-2023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267352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C028F24-8C2B-4B55-AF12-12C50CCD8C4B}" type="datetimeFigureOut">
              <a:rPr lang="en-IN" smtClean="0"/>
              <a:t>02-11-2023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892191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28F24-8C2B-4B55-AF12-12C50CCD8C4B}" type="datetimeFigureOut">
              <a:rPr lang="en-IN" smtClean="0"/>
              <a:t>02-11-2023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111103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28F24-8C2B-4B55-AF12-12C50CCD8C4B}" type="datetimeFigureOut">
              <a:rPr lang="en-IN" smtClean="0"/>
              <a:t>02-11-2023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2233910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28F24-8C2B-4B55-AF12-12C50CCD8C4B}" type="datetimeFigureOut">
              <a:rPr lang="en-IN" smtClean="0"/>
              <a:t>02-11-2023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69411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028F24-8C2B-4B55-AF12-12C50CCD8C4B}" type="datetimeFigureOut">
              <a:rPr lang="en-IN" smtClean="0"/>
              <a:t>02-11-2023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422578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028F24-8C2B-4B55-AF12-12C50CCD8C4B}" type="datetimeFigureOut">
              <a:rPr lang="en-IN" smtClean="0"/>
              <a:t>02-11-2023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3F54EE-F164-4BBB-BD21-C2EC1F889D68}" type="slidenum">
              <a:rPr lang="en-IN" smtClean="0"/>
              <a:t>‹#›</a:t>
            </a:fld>
            <a:endParaRPr lang="en-IN"/>
          </a:p>
        </p:txBody>
      </p:sp>
    </p:spTree>
    <p:extLst>
      <p:ext uri="{BB962C8B-B14F-4D97-AF65-F5344CB8AC3E}">
        <p14:creationId xmlns:p14="http://schemas.microsoft.com/office/powerpoint/2010/main" val="837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28F24-8C2B-4B55-AF12-12C50CCD8C4B}" type="datetimeFigureOut">
              <a:rPr lang="en-IN" smtClean="0"/>
              <a:t>02-11-2023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F54EE-F164-4BBB-BD21-C2EC1F889D68}" type="slidenum">
              <a:rPr lang="en-IN" smtClean="0"/>
              <a:t>‹#›</a:t>
            </a:fld>
            <a:endParaRPr lang="en-IN"/>
          </a:p>
        </p:txBody>
      </p:sp>
    </p:spTree>
    <p:extLst>
      <p:ext uri="{BB962C8B-B14F-4D97-AF65-F5344CB8AC3E}">
        <p14:creationId xmlns:p14="http://schemas.microsoft.com/office/powerpoint/2010/main" val="447603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Tobacco and its health effects</a:t>
            </a:r>
            <a:endParaRPr lang="en-IN" dirty="0"/>
          </a:p>
        </p:txBody>
      </p:sp>
      <p:sp>
        <p:nvSpPr>
          <p:cNvPr id="3" name="Subtitle 2"/>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2478886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Tobacco</a:t>
            </a:r>
            <a:endParaRPr lang="en-IN" dirty="0"/>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The tobacco epidemic is one of the biggest public health threats the world has ever faced, killing more than 8 million people a year around the world. </a:t>
            </a:r>
          </a:p>
          <a:p>
            <a:pPr>
              <a:lnSpc>
                <a:spcPct val="150000"/>
              </a:lnSpc>
            </a:pPr>
            <a:r>
              <a:rPr lang="en-US" sz="2000" dirty="0" smtClean="0">
                <a:latin typeface="Times New Roman" panose="02020603050405020304" pitchFamily="18" charset="0"/>
                <a:cs typeface="Times New Roman" panose="02020603050405020304" pitchFamily="18" charset="0"/>
              </a:rPr>
              <a:t>More than 7 million of those deaths are the result of direct tobacco use while around 1.2 million are the result of non-smokers being exposed to secondhand smoke.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29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Tobacco</a:t>
            </a:r>
            <a:endParaRPr lang="en-IN"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Key facts  </a:t>
            </a:r>
          </a:p>
          <a:p>
            <a:pPr lvl="1">
              <a:lnSpc>
                <a:spcPct val="150000"/>
              </a:lnSpc>
            </a:pPr>
            <a:r>
              <a:rPr lang="en-US" sz="2000" dirty="0" smtClean="0">
                <a:latin typeface="Times New Roman" panose="02020603050405020304" pitchFamily="18" charset="0"/>
                <a:cs typeface="Times New Roman" panose="02020603050405020304" pitchFamily="18" charset="0"/>
              </a:rPr>
              <a:t>Tobacco kills up to half of its users. </a:t>
            </a:r>
          </a:p>
          <a:p>
            <a:pPr lvl="1">
              <a:lnSpc>
                <a:spcPct val="150000"/>
              </a:lnSpc>
            </a:pPr>
            <a:r>
              <a:rPr lang="en-US" sz="2000" dirty="0" smtClean="0">
                <a:latin typeface="Times New Roman" panose="02020603050405020304" pitchFamily="18" charset="0"/>
                <a:cs typeface="Times New Roman" panose="02020603050405020304" pitchFamily="18" charset="0"/>
              </a:rPr>
              <a:t>Tobacco kills more than 8 million people each year. More than 7 million of those deaths are the result of direct tobacco use while around 1.2 million are the result of non-smokers being exposed to second-hand smoke. </a:t>
            </a:r>
          </a:p>
          <a:p>
            <a:pPr lvl="1">
              <a:lnSpc>
                <a:spcPct val="150000"/>
              </a:lnSpc>
            </a:pPr>
            <a:r>
              <a:rPr lang="en-US" sz="2000" dirty="0" smtClean="0">
                <a:latin typeface="Times New Roman" panose="02020603050405020304" pitchFamily="18" charset="0"/>
                <a:cs typeface="Times New Roman" panose="02020603050405020304" pitchFamily="18" charset="0"/>
              </a:rPr>
              <a:t> Over 80% of the world’s 1.3 billion tobacco users live in low- and middle-income countries.</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5534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US" sz="2000" dirty="0">
                <a:latin typeface="Times New Roman" panose="02020603050405020304" pitchFamily="18" charset="0"/>
                <a:cs typeface="Times New Roman" panose="02020603050405020304" pitchFamily="18" charset="0"/>
              </a:rPr>
              <a:t>Tobacco use is a major risk factor for many chronic diseases, including cancer, lung disease, cardiovascular disease and stroke. </a:t>
            </a:r>
            <a:endParaRPr lang="en-US" sz="2000" dirty="0" smtClean="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one of the major causes of death and disease in India and accounts for nearly 1.35  million deaths every year. </a:t>
            </a:r>
            <a:endParaRPr lang="en-US" sz="2000" dirty="0" smtClean="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India </a:t>
            </a:r>
            <a:r>
              <a:rPr lang="en-US" sz="2000" dirty="0">
                <a:latin typeface="Times New Roman" panose="02020603050405020304" pitchFamily="18" charset="0"/>
                <a:cs typeface="Times New Roman" panose="02020603050405020304" pitchFamily="18" charset="0"/>
              </a:rPr>
              <a:t>is also the second largest consumer and producer of tobacco. A variety of tobacco products are available at very low prices in the country.</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163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US" sz="2000" dirty="0">
                <a:latin typeface="Times New Roman" panose="02020603050405020304" pitchFamily="18" charset="0"/>
                <a:cs typeface="Times New Roman" panose="02020603050405020304" pitchFamily="18" charset="0"/>
              </a:rPr>
              <a:t>Nearly 267 million adults (15 years and above) in India (29% of all adults) are users of tobacco, according to the Global Adult Tobacco Survey India, 2016-17. </a:t>
            </a:r>
            <a:endParaRPr lang="en-US" sz="2000" dirty="0" smtClean="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most prevalent form of tobacco use in India is smokeless tobacco and commonly used products are </a:t>
            </a:r>
            <a:r>
              <a:rPr lang="en-US" sz="2000" dirty="0" err="1">
                <a:latin typeface="Times New Roman" panose="02020603050405020304" pitchFamily="18" charset="0"/>
                <a:cs typeface="Times New Roman" panose="02020603050405020304" pitchFamily="18" charset="0"/>
              </a:rPr>
              <a:t>khaini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gutkha</a:t>
            </a:r>
            <a:r>
              <a:rPr lang="en-US" sz="2000" dirty="0">
                <a:latin typeface="Times New Roman" panose="02020603050405020304" pitchFamily="18" charset="0"/>
                <a:cs typeface="Times New Roman" panose="02020603050405020304" pitchFamily="18" charset="0"/>
              </a:rPr>
              <a:t>, betel quid with tobacco and </a:t>
            </a:r>
            <a:r>
              <a:rPr lang="en-US" sz="2000" dirty="0" err="1">
                <a:latin typeface="Times New Roman" panose="02020603050405020304" pitchFamily="18" charset="0"/>
                <a:cs typeface="Times New Roman" panose="02020603050405020304" pitchFamily="18" charset="0"/>
              </a:rPr>
              <a:t>zarda</a:t>
            </a:r>
            <a:r>
              <a:rPr lang="en-US" sz="2000" dirty="0">
                <a:latin typeface="Times New Roman" panose="02020603050405020304" pitchFamily="18" charset="0"/>
                <a:cs typeface="Times New Roman" panose="02020603050405020304" pitchFamily="18" charset="0"/>
              </a:rPr>
              <a:t>. Smoking forms of tobacco used are </a:t>
            </a:r>
            <a:r>
              <a:rPr lang="en-US" sz="2000" dirty="0" err="1">
                <a:latin typeface="Times New Roman" panose="02020603050405020304" pitchFamily="18" charset="0"/>
                <a:cs typeface="Times New Roman" panose="02020603050405020304" pitchFamily="18" charset="0"/>
              </a:rPr>
              <a:t>bidi</a:t>
            </a:r>
            <a:r>
              <a:rPr lang="en-US" sz="2000" dirty="0">
                <a:latin typeface="Times New Roman" panose="02020603050405020304" pitchFamily="18" charset="0"/>
                <a:cs typeface="Times New Roman" panose="02020603050405020304" pitchFamily="18" charset="0"/>
              </a:rPr>
              <a:t>, cigarette and hookah.</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9649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All forms of tobacco are harmful, and there is no safe level of exposure to tobacco. Cigarette smoking is the most common form of tobacco use worldwide. </a:t>
            </a:r>
          </a:p>
          <a:p>
            <a:pPr>
              <a:lnSpc>
                <a:spcPct val="150000"/>
              </a:lnSpc>
            </a:pPr>
            <a:r>
              <a:rPr lang="en-US" sz="2000" dirty="0" smtClean="0">
                <a:latin typeface="Times New Roman" panose="02020603050405020304" pitchFamily="18" charset="0"/>
                <a:cs typeface="Times New Roman" panose="02020603050405020304" pitchFamily="18" charset="0"/>
              </a:rPr>
              <a:t>Other tobacco products include </a:t>
            </a:r>
            <a:r>
              <a:rPr lang="en-US" sz="2000" dirty="0" err="1" smtClean="0">
                <a:latin typeface="Times New Roman" panose="02020603050405020304" pitchFamily="18" charset="0"/>
                <a:cs typeface="Times New Roman" panose="02020603050405020304" pitchFamily="18" charset="0"/>
              </a:rPr>
              <a:t>waterpipe</a:t>
            </a:r>
            <a:r>
              <a:rPr lang="en-US" sz="2000" dirty="0" smtClean="0">
                <a:latin typeface="Times New Roman" panose="02020603050405020304" pitchFamily="18" charset="0"/>
                <a:cs typeface="Times New Roman" panose="02020603050405020304" pitchFamily="18" charset="0"/>
              </a:rPr>
              <a:t> tobacco, various smokeless tobacco products, cigars, cigarillos, roll-your-own tobacco, pipe tobacco, bidis and </a:t>
            </a:r>
            <a:r>
              <a:rPr lang="en-US" sz="2000" dirty="0" err="1" smtClean="0">
                <a:latin typeface="Times New Roman" panose="02020603050405020304" pitchFamily="18" charset="0"/>
                <a:cs typeface="Times New Roman" panose="02020603050405020304" pitchFamily="18" charset="0"/>
              </a:rPr>
              <a:t>kreteks</a:t>
            </a:r>
            <a:r>
              <a:rPr lang="en-US" sz="2000" dirty="0" smtClean="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2609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Waterpipe tobacco use is damaging to health in similar ways to cigarette tobacco use. However, the health dangers of </a:t>
            </a:r>
            <a:r>
              <a:rPr lang="en-US" sz="2000" dirty="0" err="1" smtClean="0">
                <a:latin typeface="Times New Roman" panose="02020603050405020304" pitchFamily="18" charset="0"/>
                <a:cs typeface="Times New Roman" panose="02020603050405020304" pitchFamily="18" charset="0"/>
              </a:rPr>
              <a:t>waterpipe</a:t>
            </a:r>
            <a:r>
              <a:rPr lang="en-US" sz="2000" dirty="0" smtClean="0">
                <a:latin typeface="Times New Roman" panose="02020603050405020304" pitchFamily="18" charset="0"/>
                <a:cs typeface="Times New Roman" panose="02020603050405020304" pitchFamily="18" charset="0"/>
              </a:rPr>
              <a:t> tobacco use are often little understood by users. </a:t>
            </a:r>
          </a:p>
          <a:p>
            <a:pPr>
              <a:lnSpc>
                <a:spcPct val="150000"/>
              </a:lnSpc>
            </a:pPr>
            <a:r>
              <a:rPr lang="en-US" sz="2000" dirty="0" smtClean="0">
                <a:latin typeface="Times New Roman" panose="02020603050405020304" pitchFamily="18" charset="0"/>
                <a:cs typeface="Times New Roman" panose="02020603050405020304" pitchFamily="18" charset="0"/>
              </a:rPr>
              <a:t>Smokeless tobacco use is highly addictive and damaging to health.</a:t>
            </a:r>
          </a:p>
          <a:p>
            <a:pPr>
              <a:lnSpc>
                <a:spcPct val="150000"/>
              </a:lnSpc>
            </a:pPr>
            <a:r>
              <a:rPr lang="en-US" sz="2000" dirty="0" smtClean="0">
                <a:latin typeface="Times New Roman" panose="02020603050405020304" pitchFamily="18" charset="0"/>
                <a:cs typeface="Times New Roman" panose="02020603050405020304" pitchFamily="18" charset="0"/>
              </a:rPr>
              <a:t>Smokeless tobacco contains many cancer-causing toxins and its use increases the risk of cancers of the head, neck, throat, oesophagus and oral cavity (including cancer of the mouth, tongue, lip and gums) as well as various dental diseases.</a:t>
            </a:r>
          </a:p>
          <a:p>
            <a:pPr>
              <a:lnSpc>
                <a:spcPct val="150000"/>
              </a:lnSpc>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523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Over 80% of the 1.3 billion tobacco users worldwide live in low- and middle-income countries, where the burden of tobacco-related illness and death is heaviest. </a:t>
            </a:r>
          </a:p>
          <a:p>
            <a:pPr>
              <a:lnSpc>
                <a:spcPct val="150000"/>
              </a:lnSpc>
            </a:pPr>
            <a:r>
              <a:rPr lang="en-US" sz="2000" dirty="0" smtClean="0">
                <a:latin typeface="Times New Roman" panose="02020603050405020304" pitchFamily="18" charset="0"/>
                <a:cs typeface="Times New Roman" panose="02020603050405020304" pitchFamily="18" charset="0"/>
              </a:rPr>
              <a:t>Tobacco use contributes to poverty by diverting household spending from basic needs such as food and shelter to tobacco.</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073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The economic costs of tobacco use are substantial and include significant health care costs for treating the diseases caused by tobacco use as well as the lost human capital that results from tobacco attributable morbidity and mortality.</a:t>
            </a:r>
          </a:p>
          <a:p>
            <a:pPr>
              <a:lnSpc>
                <a:spcPct val="150000"/>
              </a:lnSpc>
            </a:pPr>
            <a:r>
              <a:rPr lang="en-US" sz="2000" dirty="0" smtClean="0">
                <a:latin typeface="Times New Roman" panose="02020603050405020304" pitchFamily="18" charset="0"/>
                <a:cs typeface="Times New Roman" panose="02020603050405020304" pitchFamily="18" charset="0"/>
              </a:rPr>
              <a:t>In some countries children from poor households are employed in tobacco farming to boost family income. Tobacco growing farmers are also exposed to a number of health risks, including the </a:t>
            </a:r>
            <a:r>
              <a:rPr lang="en-US" sz="2000" b="1" dirty="0" smtClean="0">
                <a:latin typeface="Times New Roman" panose="02020603050405020304" pitchFamily="18" charset="0"/>
                <a:cs typeface="Times New Roman" panose="02020603050405020304" pitchFamily="18" charset="0"/>
              </a:rPr>
              <a:t>“green tobacco sickness”.</a:t>
            </a:r>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2566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IN" sz="2000" dirty="0">
                <a:latin typeface="Times New Roman" panose="02020603050405020304" pitchFamily="18" charset="0"/>
                <a:cs typeface="Times New Roman" panose="02020603050405020304" pitchFamily="18" charset="0"/>
              </a:rPr>
              <a:t>Green tobacco sickness occurs from transdermal absorption of chemicals from freshly harvested, green tobacco leaves. </a:t>
            </a:r>
            <a:endParaRPr lang="en-IN" sz="2000" dirty="0" smtClean="0">
              <a:latin typeface="Times New Roman" panose="02020603050405020304" pitchFamily="18" charset="0"/>
              <a:cs typeface="Times New Roman" panose="02020603050405020304" pitchFamily="18" charset="0"/>
            </a:endParaRPr>
          </a:p>
          <a:p>
            <a:pPr>
              <a:lnSpc>
                <a:spcPct val="150000"/>
              </a:lnSpc>
            </a:pPr>
            <a:r>
              <a:rPr lang="en-US" sz="2000" dirty="0">
                <a:latin typeface="Times New Roman" panose="02020603050405020304" pitchFamily="18" charset="0"/>
                <a:cs typeface="Times New Roman" panose="02020603050405020304" pitchFamily="18" charset="0"/>
              </a:rPr>
              <a:t>Risk of nicotine poisoning increases when the nicotine contained in the tobacco leaves mixes with rain, dew, or sweat, allowing nicotine to get onto the skin and pass into the bloodstream more easily</a:t>
            </a:r>
            <a:r>
              <a:rPr lang="en-US" sz="2000" dirty="0"/>
              <a:t>.</a:t>
            </a:r>
            <a:endParaRPr lang="en-IN" sz="2000" dirty="0" smtClean="0">
              <a:latin typeface="Times New Roman" panose="02020603050405020304" pitchFamily="18" charset="0"/>
              <a:cs typeface="Times New Roman" panose="02020603050405020304" pitchFamily="18" charset="0"/>
            </a:endParaRPr>
          </a:p>
          <a:p>
            <a:pPr>
              <a:lnSpc>
                <a:spcPct val="150000"/>
              </a:lnSpc>
            </a:pPr>
            <a:r>
              <a:rPr lang="en-IN" sz="2000" dirty="0" smtClean="0">
                <a:latin typeface="Times New Roman" panose="02020603050405020304" pitchFamily="18" charset="0"/>
                <a:cs typeface="Times New Roman" panose="02020603050405020304" pitchFamily="18" charset="0"/>
              </a:rPr>
              <a:t>Signs </a:t>
            </a:r>
            <a:r>
              <a:rPr lang="en-IN" sz="2000" dirty="0">
                <a:latin typeface="Times New Roman" panose="02020603050405020304" pitchFamily="18" charset="0"/>
                <a:cs typeface="Times New Roman" panose="02020603050405020304" pitchFamily="18" charset="0"/>
              </a:rPr>
              <a:t>and symptoms include nausea, vomiting, headache, and abdominal cramps. Prevalence has shifted from the United States and Europe to China, India, and Brazil. </a:t>
            </a:r>
          </a:p>
        </p:txBody>
      </p:sp>
    </p:spTree>
    <p:extLst>
      <p:ext uri="{BB962C8B-B14F-4D97-AF65-F5344CB8AC3E}">
        <p14:creationId xmlns:p14="http://schemas.microsoft.com/office/powerpoint/2010/main" val="343928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Smoking</a:t>
            </a:r>
            <a:endParaRPr lang="en-IN" dirty="0"/>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Second-hand smoke is the smoke that fills enclosed spaces when people burn tobacco products such as cigarettes, bidis and water-pipes. </a:t>
            </a:r>
          </a:p>
          <a:p>
            <a:pPr>
              <a:lnSpc>
                <a:spcPct val="150000"/>
              </a:lnSpc>
            </a:pPr>
            <a:r>
              <a:rPr lang="en-US" sz="2000" dirty="0" smtClean="0">
                <a:latin typeface="Times New Roman" panose="02020603050405020304" pitchFamily="18" charset="0"/>
                <a:cs typeface="Times New Roman" panose="02020603050405020304" pitchFamily="18" charset="0"/>
              </a:rPr>
              <a:t>There is no safe level of exposure to second-hand tobacco smoke, which causes more than 1.2 million premature deaths per year and serious cardiovascular and respiratory diseases. </a:t>
            </a:r>
          </a:p>
          <a:p>
            <a:pPr>
              <a:lnSpc>
                <a:spcPct val="150000"/>
              </a:lnSpc>
            </a:pPr>
            <a:r>
              <a:rPr lang="en-US" sz="2000" dirty="0" smtClean="0">
                <a:latin typeface="Times New Roman" panose="02020603050405020304" pitchFamily="18" charset="0"/>
                <a:cs typeface="Times New Roman" panose="02020603050405020304" pitchFamily="18" charset="0"/>
              </a:rPr>
              <a:t>Almost half of children regularly breathe air polluted by tobacco smoke in public places, and 65000 die each year from illnesses attributable to second-hand smoke. </a:t>
            </a:r>
          </a:p>
          <a:p>
            <a:pPr>
              <a:lnSpc>
                <a:spcPct val="150000"/>
              </a:lnSpc>
            </a:pPr>
            <a:r>
              <a:rPr lang="en-US" sz="2000" dirty="0" smtClean="0">
                <a:latin typeface="Times New Roman" panose="02020603050405020304" pitchFamily="18" charset="0"/>
                <a:cs typeface="Times New Roman" panose="02020603050405020304" pitchFamily="18" charset="0"/>
              </a:rPr>
              <a:t>In infants, it raises the risk of sudden infant death syndrome. In pregnant women, it causes pregnancy complications and low birth weight.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026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7529"/>
            <a:ext cx="10515600" cy="5579434"/>
          </a:xfrm>
        </p:spPr>
        <p:txBody>
          <a:bodyPr>
            <a:normAutofit fontScale="92500"/>
          </a:bodyPr>
          <a:lstStyle/>
          <a:p>
            <a:pPr>
              <a:lnSpc>
                <a:spcPct val="150000"/>
              </a:lnSpc>
            </a:pPr>
            <a:r>
              <a:rPr lang="en-US" sz="2000" dirty="0">
                <a:latin typeface="Times New Roman" panose="02020603050405020304" pitchFamily="18" charset="0"/>
                <a:cs typeface="Times New Roman" panose="02020603050405020304" pitchFamily="18" charset="0"/>
              </a:rPr>
              <a:t>Second-hand tobacco smoke (SHS) kills 600,000 people each year. Globally, about one-third adults are regularly exposed to SHS. The GATS-India shows that 52% of the adults (rural-58%, urban-39%) were exposed to SHS at </a:t>
            </a:r>
            <a:r>
              <a:rPr lang="en-US" sz="2000" dirty="0" smtClean="0">
                <a:latin typeface="Times New Roman" panose="02020603050405020304" pitchFamily="18" charset="0"/>
                <a:cs typeface="Times New Roman" panose="02020603050405020304" pitchFamily="18" charset="0"/>
              </a:rPr>
              <a:t>home.</a:t>
            </a:r>
          </a:p>
          <a:p>
            <a:pPr>
              <a:lnSpc>
                <a:spcPct val="150000"/>
              </a:lnSpc>
            </a:pPr>
            <a:r>
              <a:rPr lang="en-US" sz="2000" dirty="0" smtClean="0">
                <a:latin typeface="Times New Roman" panose="02020603050405020304" pitchFamily="18" charset="0"/>
                <a:cs typeface="Times New Roman" panose="02020603050405020304" pitchFamily="18" charset="0"/>
              </a:rPr>
              <a:t>SHS </a:t>
            </a:r>
            <a:r>
              <a:rPr lang="en-US" sz="2000" dirty="0">
                <a:latin typeface="Times New Roman" panose="02020603050405020304" pitchFamily="18" charset="0"/>
                <a:cs typeface="Times New Roman" panose="02020603050405020304" pitchFamily="18" charset="0"/>
              </a:rPr>
              <a:t>is three- to four-times more toxic per gram of particulate matter than mainstream tobacco smoke. </a:t>
            </a:r>
            <a:endParaRPr lang="en-US" sz="2000" dirty="0" smtClean="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More </a:t>
            </a:r>
            <a:r>
              <a:rPr lang="en-US" sz="2000" dirty="0">
                <a:latin typeface="Times New Roman" panose="02020603050405020304" pitchFamily="18" charset="0"/>
                <a:cs typeface="Times New Roman" panose="02020603050405020304" pitchFamily="18" charset="0"/>
              </a:rPr>
              <a:t>than 4000 chemicals have been identified in tobacco smoke, at least 250 of which are known to be harmful. </a:t>
            </a:r>
            <a:endParaRPr lang="en-US" sz="2000" dirty="0" smtClean="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Toxic </a:t>
            </a:r>
            <a:r>
              <a:rPr lang="en-US" sz="2000" dirty="0">
                <a:latin typeface="Times New Roman" panose="02020603050405020304" pitchFamily="18" charset="0"/>
                <a:cs typeface="Times New Roman" panose="02020603050405020304" pitchFamily="18" charset="0"/>
              </a:rPr>
              <a:t>chemicals from SHS cling to rugs, curtains, clothes, food, furniture and other materials. These toxins remain even in the presence of windows, fans or air filters, and can recycle back into the air through the filters. </a:t>
            </a:r>
            <a:endParaRPr lang="en-US" sz="2000" dirty="0" smtClean="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They </a:t>
            </a:r>
            <a:r>
              <a:rPr lang="en-US" sz="2000" dirty="0">
                <a:latin typeface="Times New Roman" panose="02020603050405020304" pitchFamily="18" charset="0"/>
                <a:cs typeface="Times New Roman" panose="02020603050405020304" pitchFamily="18" charset="0"/>
              </a:rPr>
              <a:t>coat the surfaces of rooms, materials and smoker's belongings, and are sometimes referred to as “third-hand smoke.”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588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E-cigarettes</a:t>
            </a:r>
            <a:endParaRPr lang="en-IN" dirty="0"/>
          </a:p>
        </p:txBody>
      </p:sp>
      <p:sp>
        <p:nvSpPr>
          <p:cNvPr id="3" name="Content Placeholder 2"/>
          <p:cNvSpPr>
            <a:spLocks noGrp="1"/>
          </p:cNvSpPr>
          <p:nvPr>
            <p:ph idx="1"/>
          </p:nvPr>
        </p:nvSpPr>
        <p:spPr/>
        <p:txBody>
          <a:bodyPr>
            <a:normAutofit lnSpcReduction="10000"/>
          </a:bodyPr>
          <a:lstStyle/>
          <a:p>
            <a:pPr>
              <a:lnSpc>
                <a:spcPct val="150000"/>
              </a:lnSpc>
            </a:pPr>
            <a:r>
              <a:rPr lang="en-US" sz="2000" dirty="0" smtClean="0">
                <a:latin typeface="Times New Roman" panose="02020603050405020304" pitchFamily="18" charset="0"/>
                <a:cs typeface="Times New Roman" panose="02020603050405020304" pitchFamily="18" charset="0"/>
              </a:rPr>
              <a:t>Electronic nicotine delivery systems (ENDS) and electronic non-nicotine delivery systems (ENNDS), commonly referred to as e-cigarettes, are devices which heat a liquid to create an aerosol which is then inhaled by the user, these may or may not contain nicotine. </a:t>
            </a:r>
          </a:p>
          <a:p>
            <a:pPr>
              <a:lnSpc>
                <a:spcPct val="150000"/>
              </a:lnSpc>
            </a:pPr>
            <a:r>
              <a:rPr lang="en-US" sz="2000" dirty="0" smtClean="0">
                <a:latin typeface="Times New Roman" panose="02020603050405020304" pitchFamily="18" charset="0"/>
                <a:cs typeface="Times New Roman" panose="02020603050405020304" pitchFamily="18" charset="0"/>
              </a:rPr>
              <a:t>The main constituents of the solution by volume are propylene glycol, with or without glycerol, and flavouring agents.</a:t>
            </a:r>
          </a:p>
          <a:p>
            <a:pPr>
              <a:lnSpc>
                <a:spcPct val="160000"/>
              </a:lnSpc>
            </a:pPr>
            <a:r>
              <a:rPr lang="en-US" sz="2000" dirty="0" smtClean="0">
                <a:latin typeface="Times New Roman" panose="02020603050405020304" pitchFamily="18" charset="0"/>
                <a:cs typeface="Times New Roman" panose="02020603050405020304" pitchFamily="18" charset="0"/>
              </a:rPr>
              <a:t>E-cigarettes are particularly risky when used by children and adolescents. Nicotine is highly addictive and young people’s brains develop up to their mid-twenties. ENDS use increases the risk of heart disease and lung disorders. They also pose significant risks to pregnant women who use them, as they can damage the growing fetus.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4736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98352"/>
            <a:ext cx="10515600" cy="5778611"/>
          </a:xfrm>
        </p:spPr>
        <p:txBody>
          <a:bodyPr>
            <a:normAutofit fontScale="77500" lnSpcReduction="20000"/>
          </a:bodyPr>
          <a:lstStyle/>
          <a:p>
            <a:r>
              <a:rPr lang="en-US" sz="2400" dirty="0">
                <a:latin typeface="Times New Roman" panose="02020603050405020304" pitchFamily="18" charset="0"/>
                <a:cs typeface="Times New Roman" panose="02020603050405020304" pitchFamily="18" charset="0"/>
              </a:rPr>
              <a:t>Tobacco is deadly in any form or disguise. Scientific evidence has unequivocally established that exposure to tobacco smoke causes death, disease and disability</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According </a:t>
            </a:r>
            <a:r>
              <a:rPr lang="en-US" sz="2400" dirty="0">
                <a:latin typeface="Times New Roman" panose="02020603050405020304" pitchFamily="18" charset="0"/>
                <a:cs typeface="Times New Roman" panose="02020603050405020304" pitchFamily="18" charset="0"/>
              </a:rPr>
              <a:t>to the International Agency for Research on Cancer (IARC) monograph, there is sufficient evidence in humans that tobacco smoking causes cancer of the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lung</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oral </a:t>
            </a:r>
            <a:r>
              <a:rPr lang="en-US" sz="2400" dirty="0">
                <a:latin typeface="Times New Roman" panose="02020603050405020304" pitchFamily="18" charset="0"/>
                <a:cs typeface="Times New Roman" panose="02020603050405020304" pitchFamily="18" charset="0"/>
              </a:rPr>
              <a:t>cavity, </a:t>
            </a:r>
            <a:endParaRPr lang="en-US" sz="2400" dirty="0" smtClean="0">
              <a:latin typeface="Times New Roman" panose="02020603050405020304" pitchFamily="18" charset="0"/>
              <a:cs typeface="Times New Roman" panose="02020603050405020304" pitchFamily="18" charset="0"/>
            </a:endParaRPr>
          </a:p>
          <a:p>
            <a:pPr lvl="2"/>
            <a:r>
              <a:rPr lang="en-US" sz="2400" dirty="0" err="1" smtClean="0">
                <a:latin typeface="Times New Roman" panose="02020603050405020304" pitchFamily="18" charset="0"/>
                <a:cs typeface="Times New Roman" panose="02020603050405020304" pitchFamily="18" charset="0"/>
              </a:rPr>
              <a:t>naso</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err="1" smtClean="0">
                <a:latin typeface="Times New Roman" panose="02020603050405020304" pitchFamily="18" charset="0"/>
                <a:cs typeface="Times New Roman" panose="02020603050405020304" pitchFamily="18" charset="0"/>
              </a:rPr>
              <a:t>oro</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and hypo-pharynx,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nasal </a:t>
            </a:r>
            <a:r>
              <a:rPr lang="en-US" sz="2400" dirty="0">
                <a:latin typeface="Times New Roman" panose="02020603050405020304" pitchFamily="18" charset="0"/>
                <a:cs typeface="Times New Roman" panose="02020603050405020304" pitchFamily="18" charset="0"/>
              </a:rPr>
              <a:t>cavity and </a:t>
            </a:r>
            <a:r>
              <a:rPr lang="en-US" sz="2400" dirty="0" err="1">
                <a:latin typeface="Times New Roman" panose="02020603050405020304" pitchFamily="18" charset="0"/>
                <a:cs typeface="Times New Roman" panose="02020603050405020304" pitchFamily="18" charset="0"/>
              </a:rPr>
              <a:t>paranasal</a:t>
            </a:r>
            <a:r>
              <a:rPr lang="en-US" sz="2400" dirty="0">
                <a:latin typeface="Times New Roman" panose="02020603050405020304" pitchFamily="18" charset="0"/>
                <a:cs typeface="Times New Roman" panose="02020603050405020304" pitchFamily="18" charset="0"/>
              </a:rPr>
              <a:t> sinuses,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larynx</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esophagus</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stomach</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pancreas</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liver</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kidney </a:t>
            </a:r>
            <a:r>
              <a:rPr lang="en-US" sz="2400" dirty="0">
                <a:latin typeface="Times New Roman" panose="02020603050405020304" pitchFamily="18" charset="0"/>
                <a:cs typeface="Times New Roman" panose="02020603050405020304" pitchFamily="18" charset="0"/>
              </a:rPr>
              <a:t>(body and pelvis</a:t>
            </a:r>
            <a:r>
              <a:rPr lang="en-US" sz="2400" dirty="0" smtClean="0">
                <a:latin typeface="Times New Roman" panose="02020603050405020304" pitchFamily="18" charset="0"/>
                <a:cs typeface="Times New Roman" panose="02020603050405020304" pitchFamily="18" charset="0"/>
              </a:rPr>
              <a:t>),</a:t>
            </a:r>
          </a:p>
          <a:p>
            <a:pPr lvl="2"/>
            <a:r>
              <a:rPr lang="en-US" sz="2400" dirty="0" smtClean="0">
                <a:latin typeface="Times New Roman" panose="02020603050405020304" pitchFamily="18" charset="0"/>
                <a:cs typeface="Times New Roman" panose="02020603050405020304" pitchFamily="18" charset="0"/>
              </a:rPr>
              <a:t>ureter</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urinary </a:t>
            </a:r>
            <a:r>
              <a:rPr lang="en-US" sz="2400" dirty="0">
                <a:latin typeface="Times New Roman" panose="02020603050405020304" pitchFamily="18" charset="0"/>
                <a:cs typeface="Times New Roman" panose="02020603050405020304" pitchFamily="18" charset="0"/>
              </a:rPr>
              <a:t>bladder, </a:t>
            </a:r>
            <a:endParaRPr lang="en-US" sz="2400" dirty="0" smtClean="0">
              <a:latin typeface="Times New Roman" panose="02020603050405020304" pitchFamily="18" charset="0"/>
              <a:cs typeface="Times New Roman" panose="02020603050405020304" pitchFamily="18" charset="0"/>
            </a:endParaRPr>
          </a:p>
          <a:p>
            <a:pPr lvl="2"/>
            <a:r>
              <a:rPr lang="en-US" sz="2400" dirty="0" smtClean="0">
                <a:latin typeface="Times New Roman" panose="02020603050405020304" pitchFamily="18" charset="0"/>
                <a:cs typeface="Times New Roman" panose="02020603050405020304" pitchFamily="18" charset="0"/>
              </a:rPr>
              <a:t>uterine </a:t>
            </a:r>
            <a:r>
              <a:rPr lang="en-US" sz="2400" dirty="0">
                <a:latin typeface="Times New Roman" panose="02020603050405020304" pitchFamily="18" charset="0"/>
                <a:cs typeface="Times New Roman" panose="02020603050405020304" pitchFamily="18" charset="0"/>
              </a:rPr>
              <a:t>cervix and bone marrow (myeloid leukemia</a:t>
            </a:r>
            <a:r>
              <a:rPr lang="en-US" sz="2400" dirty="0" smtClean="0">
                <a:latin typeface="Times New Roman" panose="02020603050405020304" pitchFamily="18" charset="0"/>
                <a:cs typeface="Times New Roman" panose="02020603050405020304" pitchFamily="18" charset="0"/>
              </a:rPr>
              <a:t>).</a:t>
            </a:r>
          </a:p>
          <a:p>
            <a:pPr lvl="2"/>
            <a:r>
              <a:rPr lang="en-US" sz="2400" dirty="0" smtClean="0">
                <a:latin typeface="Times New Roman" panose="02020603050405020304" pitchFamily="18" charset="0"/>
                <a:cs typeface="Times New Roman" panose="02020603050405020304" pitchFamily="18" charset="0"/>
              </a:rPr>
              <a:t>Colorectal </a:t>
            </a:r>
            <a:r>
              <a:rPr lang="en-US" sz="2400" dirty="0">
                <a:latin typeface="Times New Roman" panose="02020603050405020304" pitchFamily="18" charset="0"/>
                <a:cs typeface="Times New Roman" panose="02020603050405020304" pitchFamily="18" charset="0"/>
              </a:rPr>
              <a:t>cancer is seen to be associated with cigarette smoking, although there is insufficient evidence for it to be </a:t>
            </a:r>
            <a:r>
              <a:rPr lang="en-US" sz="2400" dirty="0" smtClean="0">
                <a:latin typeface="Times New Roman" panose="02020603050405020304" pitchFamily="18" charset="0"/>
                <a:cs typeface="Times New Roman" panose="02020603050405020304" pitchFamily="18" charset="0"/>
              </a:rPr>
              <a:t>causal.</a:t>
            </a:r>
          </a:p>
          <a:p>
            <a:pPr lvl="2"/>
            <a:r>
              <a:rPr lang="en-US" sz="2400" dirty="0" smtClean="0">
                <a:latin typeface="Times New Roman" panose="02020603050405020304" pitchFamily="18" charset="0"/>
                <a:cs typeface="Times New Roman" panose="02020603050405020304" pitchFamily="18" charset="0"/>
              </a:rPr>
              <a:t>Ninety </a:t>
            </a:r>
            <a:r>
              <a:rPr lang="en-US" sz="2400" dirty="0">
                <a:latin typeface="Times New Roman" panose="02020603050405020304" pitchFamily="18" charset="0"/>
                <a:cs typeface="Times New Roman" panose="02020603050405020304" pitchFamily="18" charset="0"/>
              </a:rPr>
              <a:t>percent of all lung cancer deaths in men and 80% in women are caused by smoking</a:t>
            </a:r>
            <a:r>
              <a:rPr lang="en-US" dirty="0"/>
              <a:t>.</a:t>
            </a:r>
            <a:endParaRPr lang="en-IN" dirty="0"/>
          </a:p>
        </p:txBody>
      </p:sp>
    </p:spTree>
    <p:extLst>
      <p:ext uri="{BB962C8B-B14F-4D97-AF65-F5344CB8AC3E}">
        <p14:creationId xmlns:p14="http://schemas.microsoft.com/office/powerpoint/2010/main" val="2078235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10515600" cy="5262563"/>
          </a:xfrm>
        </p:spPr>
        <p:txBody>
          <a:bodyPr>
            <a:normAutofit/>
          </a:bodyPr>
          <a:lstStyle/>
          <a:p>
            <a:pPr>
              <a:lnSpc>
                <a:spcPct val="150000"/>
              </a:lnSpc>
            </a:pPr>
            <a:r>
              <a:rPr lang="en-US" sz="2000" dirty="0"/>
              <a:t>There is sufficient evidence in humans for the carcinogenicity of smokeless tobacco. Several studies have established a causal association between use of smokeless tobacco and cancers of oral cavity, esophagus and pancreas. </a:t>
            </a:r>
            <a:endParaRPr lang="en-US" sz="2000" dirty="0" smtClean="0"/>
          </a:p>
          <a:p>
            <a:pPr>
              <a:lnSpc>
                <a:spcPct val="150000"/>
              </a:lnSpc>
            </a:pPr>
            <a:r>
              <a:rPr lang="en-US" sz="2000" dirty="0" smtClean="0"/>
              <a:t>Smokeless </a:t>
            </a:r>
            <a:r>
              <a:rPr lang="en-US" sz="2000" dirty="0"/>
              <a:t>tobacco causes acute increases in blood pressure and heart rate, and has been associated with a small increase of cardiovascular disease risk. </a:t>
            </a:r>
            <a:endParaRPr lang="en-US" sz="2000" dirty="0" smtClean="0"/>
          </a:p>
          <a:p>
            <a:pPr>
              <a:lnSpc>
                <a:spcPct val="150000"/>
              </a:lnSpc>
            </a:pPr>
            <a:r>
              <a:rPr lang="en-US" sz="2000" dirty="0" smtClean="0"/>
              <a:t>Effects </a:t>
            </a:r>
            <a:r>
              <a:rPr lang="en-US" sz="2000" dirty="0"/>
              <a:t>on insulin sensitivity, glucose tolerance and the risk for diabetes from smokeless tobacco use are </a:t>
            </a:r>
            <a:r>
              <a:rPr lang="en-US" sz="2000" dirty="0" smtClean="0"/>
              <a:t>plausible.</a:t>
            </a:r>
            <a:endParaRPr lang="en-IN" sz="2000" dirty="0"/>
          </a:p>
        </p:txBody>
      </p:sp>
    </p:spTree>
    <p:extLst>
      <p:ext uri="{BB962C8B-B14F-4D97-AF65-F5344CB8AC3E}">
        <p14:creationId xmlns:p14="http://schemas.microsoft.com/office/powerpoint/2010/main" val="1796037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57196"/>
            <a:ext cx="10515600" cy="4619767"/>
          </a:xfrm>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The use of smokeless tobacco causes reproductive and developmental toxicity, and its use during pregnancy increases the risks for preeclampsia and premature birth, causes increased placental weight and reduces mean birth weight. </a:t>
            </a:r>
          </a:p>
          <a:p>
            <a:pPr>
              <a:lnSpc>
                <a:spcPct val="150000"/>
              </a:lnSpc>
            </a:pPr>
            <a:r>
              <a:rPr lang="en-US" sz="2000" dirty="0" smtClean="0">
                <a:latin typeface="Times New Roman" panose="02020603050405020304" pitchFamily="18" charset="0"/>
                <a:cs typeface="Times New Roman" panose="02020603050405020304" pitchFamily="18" charset="0"/>
              </a:rPr>
              <a:t>Smokeless tobacco use by men causes reduced semen volume, reduced sperm count, reduced sperm motility and an increased frequency of abnormal spermatozoa.</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9375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1157</Words>
  <Application>Microsoft Office PowerPoint</Application>
  <PresentationFormat>Widescreen</PresentationFormat>
  <Paragraphs>63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Tobacco and its health effects</vt:lpstr>
      <vt:lpstr>Tobacco</vt:lpstr>
      <vt:lpstr>Tobacco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Passive Smoking</vt:lpstr>
      <vt:lpstr>PowerPoint Presentation</vt:lpstr>
      <vt:lpstr>E-cigarettes</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Tobacco and its health effects</dc:title>
  <dc:creator>HP</dc:creator>
  <cp:lastModifiedBy>HP</cp:lastModifiedBy>
  <cp:revision>9</cp:revision>
  <dcterms:created xsi:type="dcterms:W3CDTF">2023-11-02T03:55:21Z</dcterms:created>
  <dcterms:modified xsi:type="dcterms:W3CDTF">2023-11-02T06:11:38Z</dcterms:modified>
</cp:coreProperties>
</file>