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97" r:id="rId3"/>
    <p:sldId id="257" r:id="rId4"/>
    <p:sldId id="258" r:id="rId5"/>
    <p:sldId id="261" r:id="rId6"/>
    <p:sldId id="262" r:id="rId7"/>
    <p:sldId id="263" r:id="rId8"/>
    <p:sldId id="286" r:id="rId9"/>
    <p:sldId id="260" r:id="rId10"/>
    <p:sldId id="268" r:id="rId11"/>
    <p:sldId id="287" r:id="rId12"/>
    <p:sldId id="288" r:id="rId13"/>
    <p:sldId id="266" r:id="rId14"/>
    <p:sldId id="267" r:id="rId15"/>
    <p:sldId id="269" r:id="rId16"/>
    <p:sldId id="270" r:id="rId17"/>
    <p:sldId id="271" r:id="rId18"/>
    <p:sldId id="272" r:id="rId19"/>
    <p:sldId id="290" r:id="rId20"/>
    <p:sldId id="291" r:id="rId21"/>
    <p:sldId id="292" r:id="rId22"/>
    <p:sldId id="293" r:id="rId23"/>
    <p:sldId id="273" r:id="rId24"/>
    <p:sldId id="294" r:id="rId25"/>
    <p:sldId id="295" r:id="rId26"/>
    <p:sldId id="296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2" r:id="rId35"/>
    <p:sldId id="284" r:id="rId36"/>
    <p:sldId id="285" r:id="rId3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27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1"/>
            <a:ext cx="77724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4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5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6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90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1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12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56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93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6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091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525BE-8BE8-4E6D-A185-77AE44C54666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44317-73F0-461D-B026-15B3ECEE95B1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23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7187" y="145491"/>
            <a:ext cx="656780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3394" y="1305815"/>
            <a:ext cx="815721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1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F4525BE-8BE8-4E6D-A185-77AE44C54666}" type="datetimeFigureOut">
              <a:rPr lang="en-IN">
                <a:solidFill>
                  <a:prstClr val="black">
                    <a:tint val="75000"/>
                  </a:prstClr>
                </a:solidFill>
              </a:rPr>
              <a:pPr/>
              <a:t>04-03-2022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E544317-73F0-461D-B026-15B3ECEE95B1}" type="slidenum">
              <a:rPr lang="en-IN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28800"/>
            <a:ext cx="6567805" cy="1846659"/>
          </a:xfrm>
        </p:spPr>
        <p:txBody>
          <a:bodyPr/>
          <a:lstStyle/>
          <a:p>
            <a:r>
              <a:rPr lang="en-US" spc="-55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T</a:t>
            </a:r>
            <a:r>
              <a:rPr lang="en-US" spc="-3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e</a:t>
            </a:r>
            <a:r>
              <a:rPr lang="en-US" spc="-9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t</a:t>
            </a:r>
            <a:r>
              <a:rPr lang="en-US" spc="-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anus</a:t>
            </a:r>
            <a:br>
              <a:rPr lang="en-US" spc="-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r>
              <a:rPr lang="en-US" spc="-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Epidemiology and Prevention Control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7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9178" y="153672"/>
            <a:ext cx="390982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5" dirty="0">
                <a:latin typeface="+mn-lt"/>
              </a:rPr>
              <a:t>TE</a:t>
            </a:r>
            <a:r>
              <a:rPr sz="2800" spc="-375" dirty="0">
                <a:latin typeface="+mn-lt"/>
              </a:rPr>
              <a:t>T</a:t>
            </a:r>
            <a:r>
              <a:rPr sz="2800" dirty="0">
                <a:latin typeface="+mn-lt"/>
              </a:rPr>
              <a:t>AN</a:t>
            </a:r>
            <a:r>
              <a:rPr sz="2800" spc="-15" dirty="0">
                <a:latin typeface="+mn-lt"/>
              </a:rPr>
              <a:t>U</a:t>
            </a:r>
            <a:r>
              <a:rPr sz="2800" dirty="0">
                <a:latin typeface="+mn-lt"/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371260"/>
            <a:ext cx="7543800" cy="3640739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75920" indent="-363855" algn="just">
              <a:spcBef>
                <a:spcPts val="869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US" sz="2800" dirty="0">
                <a:solidFill>
                  <a:srgbClr val="244060"/>
                </a:solidFill>
                <a:cs typeface="Arial"/>
              </a:rPr>
              <a:t>Introduction</a:t>
            </a:r>
            <a:endParaRPr lang="en-US" sz="2800" dirty="0">
              <a:cs typeface="Arial"/>
            </a:endParaRPr>
          </a:p>
          <a:p>
            <a:pPr marL="375920" indent="-363855" algn="just"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US" sz="2800" spc="-25" dirty="0">
                <a:solidFill>
                  <a:srgbClr val="244060"/>
                </a:solidFill>
                <a:cs typeface="Arial"/>
              </a:rPr>
              <a:t>Causative</a:t>
            </a:r>
            <a:r>
              <a:rPr lang="en-US" sz="2800" spc="-195" dirty="0">
                <a:solidFill>
                  <a:srgbClr val="244060"/>
                </a:solidFill>
                <a:cs typeface="Arial"/>
              </a:rPr>
              <a:t> </a:t>
            </a:r>
            <a:r>
              <a:rPr lang="en-US" sz="2800" dirty="0">
                <a:solidFill>
                  <a:srgbClr val="244060"/>
                </a:solidFill>
                <a:cs typeface="Arial"/>
              </a:rPr>
              <a:t>agent</a:t>
            </a:r>
            <a:endParaRPr lang="en-US" sz="2800" dirty="0">
              <a:cs typeface="Arial"/>
            </a:endParaRPr>
          </a:p>
          <a:p>
            <a:pPr marL="375920" indent="-363855" algn="just"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US" sz="2800" dirty="0">
                <a:solidFill>
                  <a:srgbClr val="244060"/>
                </a:solidFill>
                <a:cs typeface="Arial"/>
              </a:rPr>
              <a:t>Epidemiology</a:t>
            </a:r>
            <a:endParaRPr lang="en-US" sz="2800" dirty="0">
              <a:cs typeface="Arial"/>
            </a:endParaRPr>
          </a:p>
          <a:p>
            <a:pPr marL="355600" marR="172720" indent="-343535" algn="just"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US" sz="2800" dirty="0">
                <a:solidFill>
                  <a:srgbClr val="244060"/>
                </a:solidFill>
                <a:cs typeface="Arial"/>
              </a:rPr>
              <a:t>Transmission, host</a:t>
            </a:r>
            <a:r>
              <a:rPr lang="en-US" sz="2800" spc="-160" dirty="0">
                <a:solidFill>
                  <a:srgbClr val="244060"/>
                </a:solidFill>
                <a:cs typeface="Arial"/>
              </a:rPr>
              <a:t> </a:t>
            </a:r>
            <a:r>
              <a:rPr lang="en-US" sz="2800" spc="-30" dirty="0">
                <a:solidFill>
                  <a:srgbClr val="244060"/>
                </a:solidFill>
                <a:cs typeface="Arial"/>
              </a:rPr>
              <a:t>factors,  </a:t>
            </a:r>
            <a:r>
              <a:rPr lang="en-US" sz="2800" dirty="0">
                <a:solidFill>
                  <a:srgbClr val="244060"/>
                </a:solidFill>
                <a:cs typeface="Arial"/>
              </a:rPr>
              <a:t>route of</a:t>
            </a:r>
            <a:r>
              <a:rPr lang="en-US" sz="2800" spc="-45" dirty="0">
                <a:solidFill>
                  <a:srgbClr val="244060"/>
                </a:solidFill>
                <a:cs typeface="Arial"/>
              </a:rPr>
              <a:t> </a:t>
            </a:r>
            <a:r>
              <a:rPr lang="en-US" sz="2800" spc="-10" dirty="0">
                <a:solidFill>
                  <a:srgbClr val="244060"/>
                </a:solidFill>
                <a:cs typeface="Arial"/>
              </a:rPr>
              <a:t>entry</a:t>
            </a:r>
            <a:endParaRPr lang="en-US" sz="2800" dirty="0">
              <a:cs typeface="Arial"/>
            </a:endParaRPr>
          </a:p>
          <a:p>
            <a:pPr marL="375920" indent="-363855" algn="just"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US" sz="2800" dirty="0">
                <a:solidFill>
                  <a:srgbClr val="244060"/>
                </a:solidFill>
                <a:cs typeface="Arial"/>
              </a:rPr>
              <a:t>Types </a:t>
            </a:r>
            <a:r>
              <a:rPr lang="en-US" sz="2800" spc="5" dirty="0">
                <a:solidFill>
                  <a:srgbClr val="244060"/>
                </a:solidFill>
                <a:cs typeface="Arial"/>
              </a:rPr>
              <a:t>of</a:t>
            </a:r>
            <a:r>
              <a:rPr lang="en-US" sz="2800" spc="-90" dirty="0">
                <a:solidFill>
                  <a:srgbClr val="244060"/>
                </a:solidFill>
                <a:cs typeface="Arial"/>
              </a:rPr>
              <a:t> </a:t>
            </a:r>
            <a:r>
              <a:rPr lang="en-US" sz="2800" spc="-35" dirty="0">
                <a:solidFill>
                  <a:srgbClr val="244060"/>
                </a:solidFill>
                <a:cs typeface="Arial"/>
              </a:rPr>
              <a:t>tetanus</a:t>
            </a:r>
            <a:endParaRPr lang="en-US" sz="2800" dirty="0">
              <a:cs typeface="Arial"/>
            </a:endParaRPr>
          </a:p>
          <a:p>
            <a:pPr marL="355600" marR="5080" indent="-343535" algn="just">
              <a:spcBef>
                <a:spcPts val="770"/>
              </a:spcBef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lang="en-US" sz="2800" dirty="0">
                <a:solidFill>
                  <a:srgbClr val="244060"/>
                </a:solidFill>
                <a:cs typeface="Arial"/>
              </a:rPr>
              <a:t>Prevention – active &amp;</a:t>
            </a:r>
            <a:r>
              <a:rPr lang="en-US" sz="2800" spc="-254" dirty="0">
                <a:solidFill>
                  <a:srgbClr val="244060"/>
                </a:solidFill>
                <a:cs typeface="Arial"/>
              </a:rPr>
              <a:t> </a:t>
            </a:r>
            <a:r>
              <a:rPr lang="en-US" sz="2800" spc="-35" dirty="0">
                <a:solidFill>
                  <a:srgbClr val="244060"/>
                </a:solidFill>
                <a:cs typeface="Arial"/>
              </a:rPr>
              <a:t>passive  </a:t>
            </a:r>
            <a:r>
              <a:rPr lang="en-US" sz="2800" spc="-20" dirty="0">
                <a:solidFill>
                  <a:srgbClr val="244060"/>
                </a:solidFill>
                <a:cs typeface="Arial"/>
              </a:rPr>
              <a:t>immunization</a:t>
            </a:r>
            <a:endParaRPr lang="en-US" sz="2800" dirty="0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2" y="72339"/>
            <a:ext cx="359765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800" spc="-10" dirty="0">
                <a:latin typeface="+mn-lt"/>
              </a:rPr>
              <a:t>Introduction</a:t>
            </a:r>
            <a:endParaRPr sz="28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2" y="1053058"/>
            <a:ext cx="7894955" cy="4728216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3535" algn="just">
              <a:spcBef>
                <a:spcPts val="869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0" dirty="0">
                <a:cs typeface="Carlito"/>
              </a:rPr>
              <a:t>Tetanos </a:t>
            </a:r>
            <a:r>
              <a:rPr sz="2800" spc="-185" dirty="0">
                <a:cs typeface="Arial"/>
              </a:rPr>
              <a:t>– </a:t>
            </a:r>
            <a:r>
              <a:rPr sz="2800" dirty="0">
                <a:cs typeface="Carlito"/>
              </a:rPr>
              <a:t>a </a:t>
            </a:r>
            <a:r>
              <a:rPr sz="2800" spc="-10" dirty="0">
                <a:cs typeface="Carlito"/>
              </a:rPr>
              <a:t>Greek </a:t>
            </a:r>
            <a:r>
              <a:rPr sz="2800" spc="-20" dirty="0">
                <a:cs typeface="Carlito"/>
              </a:rPr>
              <a:t>word </a:t>
            </a:r>
            <a:r>
              <a:rPr sz="2800" spc="-185" dirty="0">
                <a:cs typeface="Arial"/>
              </a:rPr>
              <a:t>– </a:t>
            </a:r>
            <a:r>
              <a:rPr sz="2800" spc="-25" dirty="0">
                <a:solidFill>
                  <a:srgbClr val="C00000"/>
                </a:solidFill>
                <a:cs typeface="Carlito"/>
              </a:rPr>
              <a:t>to</a:t>
            </a:r>
            <a:r>
              <a:rPr sz="2800" spc="80" dirty="0">
                <a:solidFill>
                  <a:srgbClr val="C00000"/>
                </a:solidFill>
                <a:cs typeface="Carlito"/>
              </a:rPr>
              <a:t> </a:t>
            </a:r>
            <a:r>
              <a:rPr sz="2800" spc="-20" dirty="0">
                <a:solidFill>
                  <a:srgbClr val="C00000"/>
                </a:solidFill>
                <a:cs typeface="Carlito"/>
              </a:rPr>
              <a:t>stretch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5" dirty="0">
                <a:cs typeface="Carlito"/>
              </a:rPr>
              <a:t>First </a:t>
            </a:r>
            <a:r>
              <a:rPr sz="2800" spc="-5" dirty="0">
                <a:cs typeface="Carlito"/>
              </a:rPr>
              <a:t>described </a:t>
            </a:r>
            <a:r>
              <a:rPr sz="2800" spc="-15" dirty="0">
                <a:cs typeface="Carlito"/>
              </a:rPr>
              <a:t>by Hippocrates </a:t>
            </a:r>
            <a:r>
              <a:rPr sz="2800" dirty="0">
                <a:cs typeface="Carlito"/>
              </a:rPr>
              <a:t>&amp;</a:t>
            </a:r>
            <a:r>
              <a:rPr sz="2800" spc="55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Susruta</a:t>
            </a:r>
            <a:endParaRPr sz="2800" dirty="0">
              <a:cs typeface="Carlito"/>
            </a:endParaRPr>
          </a:p>
          <a:p>
            <a:pPr marL="355600" marR="5080" indent="-343535" algn="just"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0" dirty="0">
                <a:cs typeface="Carlito"/>
              </a:rPr>
              <a:t>Tetanus </a:t>
            </a:r>
            <a:r>
              <a:rPr sz="2800" dirty="0">
                <a:cs typeface="Carlito"/>
              </a:rPr>
              <a:t>an </a:t>
            </a:r>
            <a:r>
              <a:rPr sz="2800" spc="-10" dirty="0">
                <a:cs typeface="Carlito"/>
              </a:rPr>
              <a:t>neurological </a:t>
            </a:r>
            <a:r>
              <a:rPr sz="2800" spc="-5" dirty="0">
                <a:cs typeface="Carlito"/>
              </a:rPr>
              <a:t>disease </a:t>
            </a:r>
            <a:r>
              <a:rPr sz="2800" spc="-15" dirty="0">
                <a:cs typeface="Carlito"/>
              </a:rPr>
              <a:t>characterized  </a:t>
            </a:r>
            <a:r>
              <a:rPr sz="2800" spc="-10" dirty="0">
                <a:cs typeface="Carlito"/>
              </a:rPr>
              <a:t>by </a:t>
            </a:r>
            <a:r>
              <a:rPr sz="2800" dirty="0">
                <a:solidFill>
                  <a:srgbClr val="FF0000"/>
                </a:solidFill>
                <a:cs typeface="Carlito"/>
              </a:rPr>
              <a:t>an </a:t>
            </a:r>
            <a:r>
              <a:rPr sz="2800" spc="-10" dirty="0">
                <a:solidFill>
                  <a:srgbClr val="FF0000"/>
                </a:solidFill>
                <a:cs typeface="Carlito"/>
              </a:rPr>
              <a:t>acute onset </a:t>
            </a:r>
            <a:r>
              <a:rPr sz="2800" dirty="0">
                <a:solidFill>
                  <a:srgbClr val="FF0000"/>
                </a:solidFill>
                <a:cs typeface="Carlito"/>
              </a:rPr>
              <a:t>of </a:t>
            </a:r>
            <a:r>
              <a:rPr sz="2800" spc="-15" dirty="0">
                <a:solidFill>
                  <a:srgbClr val="FF0000"/>
                </a:solidFill>
                <a:cs typeface="Carlito"/>
              </a:rPr>
              <a:t>hypertonia, </a:t>
            </a:r>
            <a:r>
              <a:rPr sz="2800" spc="-10" dirty="0">
                <a:solidFill>
                  <a:srgbClr val="FF0000"/>
                </a:solidFill>
                <a:cs typeface="Carlito"/>
              </a:rPr>
              <a:t>painful  </a:t>
            </a:r>
            <a:r>
              <a:rPr sz="2800" dirty="0">
                <a:solidFill>
                  <a:srgbClr val="FF0000"/>
                </a:solidFill>
                <a:cs typeface="Carlito"/>
              </a:rPr>
              <a:t>muscular </a:t>
            </a:r>
            <a:r>
              <a:rPr sz="2800" spc="-10" dirty="0">
                <a:solidFill>
                  <a:srgbClr val="FF0000"/>
                </a:solidFill>
                <a:cs typeface="Carlito"/>
              </a:rPr>
              <a:t>contractions </a:t>
            </a:r>
            <a:r>
              <a:rPr sz="2800" spc="-5" dirty="0">
                <a:cs typeface="Carlito"/>
              </a:rPr>
              <a:t>(usually of the </a:t>
            </a:r>
            <a:r>
              <a:rPr sz="2800" dirty="0">
                <a:cs typeface="Carlito"/>
              </a:rPr>
              <a:t>muscles  </a:t>
            </a:r>
            <a:r>
              <a:rPr sz="2800" spc="-5" dirty="0">
                <a:cs typeface="Carlito"/>
              </a:rPr>
              <a:t>of the jaw </a:t>
            </a:r>
            <a:r>
              <a:rPr sz="2800" dirty="0">
                <a:cs typeface="Carlito"/>
              </a:rPr>
              <a:t>and </a:t>
            </a:r>
            <a:r>
              <a:rPr sz="2800" spc="-5" dirty="0">
                <a:cs typeface="Carlito"/>
              </a:rPr>
              <a:t>neck), </a:t>
            </a:r>
            <a:r>
              <a:rPr sz="2800" dirty="0">
                <a:cs typeface="Carlito"/>
              </a:rPr>
              <a:t>and </a:t>
            </a:r>
            <a:r>
              <a:rPr sz="2800" spc="-15" dirty="0">
                <a:cs typeface="Carlito"/>
              </a:rPr>
              <a:t>generalized </a:t>
            </a:r>
            <a:r>
              <a:rPr sz="2800" spc="-5" dirty="0">
                <a:cs typeface="Carlito"/>
              </a:rPr>
              <a:t>muscle  spasms without other </a:t>
            </a:r>
            <a:r>
              <a:rPr sz="2800" spc="-10" dirty="0">
                <a:cs typeface="Carlito"/>
              </a:rPr>
              <a:t>apparent </a:t>
            </a:r>
            <a:r>
              <a:rPr sz="2800" spc="-5" dirty="0">
                <a:cs typeface="Carlito"/>
              </a:rPr>
              <a:t>medical  causes.</a:t>
            </a:r>
            <a:endParaRPr sz="2800" dirty="0">
              <a:cs typeface="Carlito"/>
            </a:endParaRPr>
          </a:p>
          <a:p>
            <a:pPr marL="355600" marR="948055" indent="-343535" algn="just"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cs typeface="Carlito"/>
              </a:rPr>
              <a:t>Only vaccine </a:t>
            </a:r>
            <a:r>
              <a:rPr sz="2800" spc="-15" dirty="0">
                <a:cs typeface="Carlito"/>
              </a:rPr>
              <a:t>preventable </a:t>
            </a:r>
            <a:r>
              <a:rPr sz="2800" spc="-5" dirty="0">
                <a:cs typeface="Carlito"/>
              </a:rPr>
              <a:t>disease </a:t>
            </a:r>
            <a:r>
              <a:rPr sz="2800" spc="-10" dirty="0">
                <a:cs typeface="Carlito"/>
              </a:rPr>
              <a:t>that </a:t>
            </a:r>
            <a:r>
              <a:rPr sz="2800" dirty="0">
                <a:cs typeface="Carlito"/>
              </a:rPr>
              <a:t>is  </a:t>
            </a:r>
            <a:r>
              <a:rPr sz="2800" spc="-15" dirty="0">
                <a:cs typeface="Carlito"/>
              </a:rPr>
              <a:t>infectious </a:t>
            </a:r>
            <a:r>
              <a:rPr sz="2800" spc="-5" dirty="0">
                <a:cs typeface="Carlito"/>
              </a:rPr>
              <a:t>but not</a:t>
            </a:r>
            <a:r>
              <a:rPr sz="2800" spc="3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contagious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7512" y="232105"/>
            <a:ext cx="288988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>
                <a:latin typeface="+mn-lt"/>
              </a:rPr>
              <a:t>Epidemiology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001015"/>
            <a:ext cx="8474710" cy="60446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spcBef>
                <a:spcPts val="9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800" spc="-45" dirty="0">
                <a:latin typeface="Carlito"/>
                <a:cs typeface="Carlito"/>
              </a:rPr>
              <a:t>Tetanus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dirty="0">
                <a:latin typeface="Carlito"/>
                <a:cs typeface="Carlito"/>
              </a:rPr>
              <a:t>an </a:t>
            </a:r>
            <a:r>
              <a:rPr sz="2800" spc="-10" dirty="0">
                <a:latin typeface="Carlito"/>
                <a:cs typeface="Carlito"/>
              </a:rPr>
              <a:t>international health </a:t>
            </a:r>
            <a:r>
              <a:rPr sz="2800" spc="-15" dirty="0">
                <a:latin typeface="Carlito"/>
                <a:cs typeface="Carlito"/>
              </a:rPr>
              <a:t>problem, </a:t>
            </a: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spc="-15" dirty="0">
                <a:latin typeface="Carlito"/>
                <a:cs typeface="Carlito"/>
              </a:rPr>
              <a:t>spores  are </a:t>
            </a:r>
            <a:r>
              <a:rPr sz="2800" spc="-10" dirty="0">
                <a:latin typeface="Carlito"/>
                <a:cs typeface="Carlito"/>
              </a:rPr>
              <a:t>ubiquitous. </a:t>
            </a:r>
            <a:r>
              <a:rPr sz="2800" spc="-5" dirty="0">
                <a:latin typeface="Carlito"/>
                <a:cs typeface="Carlito"/>
              </a:rPr>
              <a:t>The disease </a:t>
            </a:r>
            <a:r>
              <a:rPr sz="2800" spc="-10" dirty="0">
                <a:latin typeface="Carlito"/>
                <a:cs typeface="Carlito"/>
              </a:rPr>
              <a:t>occurs almost </a:t>
            </a:r>
            <a:r>
              <a:rPr sz="2800" spc="-15" dirty="0">
                <a:latin typeface="Carlito"/>
                <a:cs typeface="Carlito"/>
              </a:rPr>
              <a:t>exclusively </a:t>
            </a:r>
            <a:r>
              <a:rPr sz="2800" spc="-5" dirty="0">
                <a:latin typeface="Carlito"/>
                <a:cs typeface="Carlito"/>
              </a:rPr>
              <a:t>in  </a:t>
            </a:r>
            <a:r>
              <a:rPr sz="2800" spc="-15" dirty="0">
                <a:latin typeface="Carlito"/>
                <a:cs typeface="Carlito"/>
              </a:rPr>
              <a:t>persons </a:t>
            </a:r>
            <a:r>
              <a:rPr sz="2800" spc="-5" dirty="0">
                <a:latin typeface="Carlito"/>
                <a:cs typeface="Carlito"/>
              </a:rPr>
              <a:t>who </a:t>
            </a:r>
            <a:r>
              <a:rPr sz="2800" spc="-15" dirty="0">
                <a:latin typeface="Carlito"/>
                <a:cs typeface="Carlito"/>
              </a:rPr>
              <a:t>are unvaccinated </a:t>
            </a:r>
            <a:r>
              <a:rPr sz="2800" spc="-5" dirty="0">
                <a:latin typeface="Carlito"/>
                <a:cs typeface="Carlito"/>
              </a:rPr>
              <a:t>or </a:t>
            </a:r>
            <a:r>
              <a:rPr sz="2800" spc="-10" dirty="0">
                <a:latin typeface="Carlito"/>
                <a:cs typeface="Carlito"/>
              </a:rPr>
              <a:t>inadequately  immunized.</a:t>
            </a:r>
            <a:endParaRPr sz="2800">
              <a:latin typeface="Carlito"/>
              <a:cs typeface="Carlito"/>
            </a:endParaRPr>
          </a:p>
          <a:p>
            <a:pPr marL="469900" indent="-457200"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800" spc="-15" dirty="0">
                <a:latin typeface="Carlito"/>
                <a:cs typeface="Carlito"/>
              </a:rPr>
              <a:t>Entirely preventable </a:t>
            </a:r>
            <a:r>
              <a:rPr sz="2800" spc="-10" dirty="0">
                <a:latin typeface="Carlito"/>
                <a:cs typeface="Carlito"/>
              </a:rPr>
              <a:t>disease </a:t>
            </a:r>
            <a:r>
              <a:rPr sz="2800" spc="-15" dirty="0">
                <a:latin typeface="Carlito"/>
                <a:cs typeface="Carlito"/>
              </a:rPr>
              <a:t>by</a:t>
            </a:r>
            <a:r>
              <a:rPr sz="2800" spc="9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immunization</a:t>
            </a:r>
            <a:endParaRPr sz="2800">
              <a:latin typeface="Carlito"/>
              <a:cs typeface="Carlito"/>
            </a:endParaRPr>
          </a:p>
          <a:p>
            <a:pPr marL="469900" marR="152400" indent="-457200"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800" spc="-45" dirty="0">
                <a:latin typeface="Carlito"/>
                <a:cs typeface="Carlito"/>
              </a:rPr>
              <a:t>Tetanus </a:t>
            </a:r>
            <a:r>
              <a:rPr sz="2800" spc="-10" dirty="0">
                <a:latin typeface="Carlito"/>
                <a:cs typeface="Carlito"/>
              </a:rPr>
              <a:t>occurs worldwide </a:t>
            </a:r>
            <a:r>
              <a:rPr sz="2800" spc="-5" dirty="0">
                <a:latin typeface="Carlito"/>
                <a:cs typeface="Carlito"/>
              </a:rPr>
              <a:t>but is </a:t>
            </a:r>
            <a:r>
              <a:rPr sz="2800" spc="-15" dirty="0">
                <a:latin typeface="Carlito"/>
                <a:cs typeface="Carlito"/>
              </a:rPr>
              <a:t>more </a:t>
            </a:r>
            <a:r>
              <a:rPr sz="2800" spc="-10" dirty="0">
                <a:latin typeface="Carlito"/>
                <a:cs typeface="Carlito"/>
              </a:rPr>
              <a:t>common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0" dirty="0">
                <a:latin typeface="Carlito"/>
                <a:cs typeface="Carlito"/>
              </a:rPr>
              <a:t>hot,  damp climates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0" dirty="0">
                <a:latin typeface="Carlito"/>
                <a:cs typeface="Carlito"/>
              </a:rPr>
              <a:t>soil </a:t>
            </a:r>
            <a:r>
              <a:rPr sz="2800" spc="-5" dirty="0">
                <a:latin typeface="Carlito"/>
                <a:cs typeface="Carlito"/>
              </a:rPr>
              <a:t>rich in </a:t>
            </a:r>
            <a:r>
              <a:rPr sz="2800" spc="-15" dirty="0">
                <a:latin typeface="Carlito"/>
                <a:cs typeface="Carlito"/>
              </a:rPr>
              <a:t>organic</a:t>
            </a:r>
            <a:r>
              <a:rPr sz="2800" spc="130" dirty="0">
                <a:latin typeface="Carlito"/>
                <a:cs typeface="Carlito"/>
              </a:rPr>
              <a:t> </a:t>
            </a:r>
            <a:r>
              <a:rPr sz="2800" spc="-55" dirty="0">
                <a:latin typeface="Carlito"/>
                <a:cs typeface="Carlito"/>
              </a:rPr>
              <a:t>matter.</a:t>
            </a:r>
            <a:endParaRPr sz="2800">
              <a:latin typeface="Carlito"/>
              <a:cs typeface="Carlito"/>
            </a:endParaRPr>
          </a:p>
          <a:p>
            <a:pPr marL="469900" marR="588010" indent="-457200">
              <a:spcBef>
                <a:spcPts val="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800" spc="-15" dirty="0">
                <a:latin typeface="Carlito"/>
                <a:cs typeface="Carlito"/>
              </a:rPr>
              <a:t>More </a:t>
            </a:r>
            <a:r>
              <a:rPr sz="2800" spc="-10" dirty="0">
                <a:latin typeface="Carlito"/>
                <a:cs typeface="Carlito"/>
              </a:rPr>
              <a:t>common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0" dirty="0">
                <a:latin typeface="Carlito"/>
                <a:cs typeface="Carlito"/>
              </a:rPr>
              <a:t>developing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under developing  countries.</a:t>
            </a:r>
            <a:endParaRPr sz="2800">
              <a:latin typeface="Carlito"/>
              <a:cs typeface="Carlito"/>
            </a:endParaRPr>
          </a:p>
          <a:p>
            <a:pPr marL="469900" marR="765175" indent="-457200"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800" spc="-15" dirty="0">
                <a:latin typeface="Carlito"/>
                <a:cs typeface="Carlito"/>
              </a:rPr>
              <a:t>More </a:t>
            </a:r>
            <a:r>
              <a:rPr sz="2800" spc="-20" dirty="0">
                <a:latin typeface="Carlito"/>
                <a:cs typeface="Carlito"/>
              </a:rPr>
              <a:t>prevalent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0" dirty="0">
                <a:latin typeface="Carlito"/>
                <a:cs typeface="Carlito"/>
              </a:rPr>
              <a:t>industrial establishment, where  agricultural </a:t>
            </a:r>
            <a:r>
              <a:rPr sz="2800" spc="-25" dirty="0">
                <a:latin typeface="Carlito"/>
                <a:cs typeface="Carlito"/>
              </a:rPr>
              <a:t>workers </a:t>
            </a:r>
            <a:r>
              <a:rPr sz="2800" spc="-15" dirty="0">
                <a:latin typeface="Carlito"/>
                <a:cs typeface="Carlito"/>
              </a:rPr>
              <a:t>are</a:t>
            </a:r>
            <a:r>
              <a:rPr sz="2800" spc="6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employed.</a:t>
            </a:r>
            <a:endParaRPr sz="2800">
              <a:latin typeface="Carlito"/>
              <a:cs typeface="Carlito"/>
            </a:endParaRPr>
          </a:p>
          <a:p>
            <a:pPr marL="469900" marR="443230" indent="-457200"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800" b="1" spc="-45" dirty="0">
                <a:latin typeface="Carlito"/>
                <a:cs typeface="Carlito"/>
              </a:rPr>
              <a:t>Tetanus </a:t>
            </a:r>
            <a:r>
              <a:rPr sz="2800" b="1" spc="-10" dirty="0">
                <a:latin typeface="Carlito"/>
                <a:cs typeface="Carlito"/>
              </a:rPr>
              <a:t>neonatorum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common due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lack of MCH  </a:t>
            </a:r>
            <a:r>
              <a:rPr sz="2800" spc="-15" dirty="0">
                <a:latin typeface="Carlito"/>
                <a:cs typeface="Carlito"/>
              </a:rPr>
              <a:t>care.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07010"/>
            <a:ext cx="13385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0" spc="-5" dirty="0">
                <a:latin typeface="+mn-lt"/>
              </a:rPr>
              <a:t>India-: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2" y="786129"/>
            <a:ext cx="8531225" cy="6003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40" dirty="0">
                <a:latin typeface="Carlito"/>
                <a:cs typeface="Carlito"/>
              </a:rPr>
              <a:t>Tetanus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0" dirty="0">
                <a:latin typeface="Carlito"/>
                <a:cs typeface="Carlito"/>
              </a:rPr>
              <a:t>important </a:t>
            </a:r>
            <a:r>
              <a:rPr sz="2400" dirty="0">
                <a:latin typeface="Carlito"/>
                <a:cs typeface="Carlito"/>
              </a:rPr>
              <a:t>endemic </a:t>
            </a:r>
            <a:r>
              <a:rPr sz="2400" spc="-10" dirty="0">
                <a:latin typeface="Carlito"/>
                <a:cs typeface="Carlito"/>
              </a:rPr>
              <a:t>infection </a:t>
            </a:r>
            <a:r>
              <a:rPr sz="2400" dirty="0">
                <a:latin typeface="Carlito"/>
                <a:cs typeface="Carlito"/>
              </a:rPr>
              <a:t>in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India.</a:t>
            </a:r>
            <a:endParaRPr sz="2400">
              <a:latin typeface="Carlito"/>
              <a:cs typeface="Carlito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rlito"/>
                <a:cs typeface="Carlito"/>
              </a:rPr>
              <a:t>Causative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factors</a:t>
            </a:r>
            <a:endParaRPr sz="2400">
              <a:latin typeface="Carlito"/>
              <a:cs typeface="Carlito"/>
            </a:endParaRPr>
          </a:p>
          <a:p>
            <a:pPr marL="1612900" lvl="1" indent="-229235">
              <a:buFont typeface="Arial"/>
              <a:buChar char="–"/>
              <a:tabLst>
                <a:tab pos="1613535" algn="l"/>
              </a:tabLst>
            </a:pPr>
            <a:r>
              <a:rPr sz="2400" spc="-5" dirty="0">
                <a:latin typeface="Carlito"/>
                <a:cs typeface="Carlito"/>
              </a:rPr>
              <a:t>Hand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washing</a:t>
            </a:r>
            <a:endParaRPr sz="2400">
              <a:latin typeface="Carlito"/>
              <a:cs typeface="Carlito"/>
            </a:endParaRPr>
          </a:p>
          <a:p>
            <a:pPr marL="1612900" lvl="1" indent="-229235">
              <a:buFont typeface="Arial"/>
              <a:buChar char="–"/>
              <a:tabLst>
                <a:tab pos="1613535" algn="l"/>
              </a:tabLst>
            </a:pPr>
            <a:r>
              <a:rPr sz="2400" spc="-5" dirty="0">
                <a:latin typeface="Carlito"/>
                <a:cs typeface="Carlito"/>
              </a:rPr>
              <a:t>Delivery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practices</a:t>
            </a:r>
            <a:endParaRPr sz="2400">
              <a:latin typeface="Carlito"/>
              <a:cs typeface="Carlito"/>
            </a:endParaRPr>
          </a:p>
          <a:p>
            <a:pPr marL="1612900" lvl="1" indent="-229235">
              <a:buFont typeface="Arial"/>
              <a:buChar char="–"/>
              <a:tabLst>
                <a:tab pos="1613535" algn="l"/>
              </a:tabLst>
            </a:pPr>
            <a:r>
              <a:rPr sz="2400" spc="-20" dirty="0">
                <a:latin typeface="Carlito"/>
                <a:cs typeface="Carlito"/>
              </a:rPr>
              <a:t>Traditional </a:t>
            </a:r>
            <a:r>
              <a:rPr sz="2400" spc="-5" dirty="0">
                <a:latin typeface="Carlito"/>
                <a:cs typeface="Carlito"/>
              </a:rPr>
              <a:t>birth </a:t>
            </a:r>
            <a:r>
              <a:rPr sz="2400" spc="-10" dirty="0">
                <a:latin typeface="Carlito"/>
                <a:cs typeface="Carlito"/>
              </a:rPr>
              <a:t>customs</a:t>
            </a:r>
            <a:endParaRPr sz="2400">
              <a:latin typeface="Carlito"/>
              <a:cs typeface="Carlito"/>
            </a:endParaRPr>
          </a:p>
          <a:p>
            <a:pPr marL="1612900" lvl="1" indent="-229235">
              <a:buFont typeface="Arial"/>
              <a:buChar char="–"/>
              <a:tabLst>
                <a:tab pos="1613535" algn="l"/>
                <a:tab pos="2706370" algn="l"/>
              </a:tabLst>
            </a:pPr>
            <a:r>
              <a:rPr sz="2400" spc="-15" dirty="0">
                <a:latin typeface="Carlito"/>
                <a:cs typeface="Carlito"/>
              </a:rPr>
              <a:t>Interest	</a:t>
            </a:r>
            <a:r>
              <a:rPr sz="2400" dirty="0">
                <a:latin typeface="Carlito"/>
                <a:cs typeface="Carlito"/>
              </a:rPr>
              <a:t>in</a:t>
            </a:r>
            <a:r>
              <a:rPr sz="2400" spc="-5" dirty="0">
                <a:latin typeface="Carlito"/>
                <a:cs typeface="Carlito"/>
              </a:rPr>
              <a:t> immunization</a:t>
            </a:r>
            <a:endParaRPr sz="2400">
              <a:latin typeface="Carlito"/>
              <a:cs typeface="Carlito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5" dirty="0">
                <a:latin typeface="Carlito"/>
                <a:cs typeface="Carlito"/>
              </a:rPr>
              <a:t>Since 1983 </a:t>
            </a:r>
            <a:r>
              <a:rPr sz="2400" spc="-10" dirty="0">
                <a:latin typeface="Carlito"/>
                <a:cs typeface="Carlito"/>
              </a:rPr>
              <a:t>Nationwide </a:t>
            </a:r>
            <a:r>
              <a:rPr sz="2400" spc="-5" dirty="0">
                <a:latin typeface="Carlito"/>
                <a:cs typeface="Carlito"/>
              </a:rPr>
              <a:t>EPI </a:t>
            </a:r>
            <a:r>
              <a:rPr sz="2400" spc="-10" dirty="0">
                <a:latin typeface="Carlito"/>
                <a:cs typeface="Carlito"/>
              </a:rPr>
              <a:t>recommended </a:t>
            </a:r>
            <a:r>
              <a:rPr sz="2400" dirty="0">
                <a:latin typeface="Carlito"/>
                <a:cs typeface="Carlito"/>
              </a:rPr>
              <a:t>2 </a:t>
            </a:r>
            <a:r>
              <a:rPr sz="2400" spc="-5" dirty="0">
                <a:latin typeface="Carlito"/>
                <a:cs typeface="Carlito"/>
              </a:rPr>
              <a:t>doses of </a:t>
            </a:r>
            <a:r>
              <a:rPr sz="2400" spc="15" dirty="0">
                <a:latin typeface="Carlito"/>
                <a:cs typeface="Carlito"/>
              </a:rPr>
              <a:t>TT </a:t>
            </a:r>
            <a:r>
              <a:rPr sz="2400" spc="-20" dirty="0">
                <a:latin typeface="Carlito"/>
                <a:cs typeface="Carlito"/>
              </a:rPr>
              <a:t>for  </a:t>
            </a:r>
            <a:r>
              <a:rPr sz="2400" spc="-10" dirty="0">
                <a:latin typeface="Carlito"/>
                <a:cs typeface="Carlito"/>
              </a:rPr>
              <a:t>pregnant </a:t>
            </a:r>
            <a:r>
              <a:rPr sz="2400" spc="-15" dirty="0">
                <a:latin typeface="Carlito"/>
                <a:cs typeface="Carlito"/>
              </a:rPr>
              <a:t>women </a:t>
            </a:r>
            <a:r>
              <a:rPr sz="2400" spc="-5" dirty="0">
                <a:latin typeface="Carlito"/>
                <a:cs typeface="Carlito"/>
              </a:rPr>
              <a:t>during </a:t>
            </a:r>
            <a:r>
              <a:rPr sz="2400" dirty="0">
                <a:latin typeface="Carlito"/>
                <a:cs typeface="Carlito"/>
              </a:rPr>
              <a:t>each </a:t>
            </a:r>
            <a:r>
              <a:rPr sz="2400" spc="-10" dirty="0">
                <a:latin typeface="Carlito"/>
                <a:cs typeface="Carlito"/>
              </a:rPr>
              <a:t>pregnancy </a:t>
            </a:r>
            <a:r>
              <a:rPr sz="2400" dirty="0">
                <a:latin typeface="Carlito"/>
                <a:cs typeface="Carlito"/>
              </a:rPr>
              <a:t>( </a:t>
            </a:r>
            <a:r>
              <a:rPr sz="2400" spc="-5" dirty="0">
                <a:latin typeface="Carlito"/>
                <a:cs typeface="Carlito"/>
              </a:rPr>
              <a:t>or </a:t>
            </a:r>
            <a:r>
              <a:rPr sz="2400" spc="-10" dirty="0">
                <a:latin typeface="Carlito"/>
                <a:cs typeface="Carlito"/>
              </a:rPr>
              <a:t>one </a:t>
            </a:r>
            <a:r>
              <a:rPr sz="2400" spc="-15" dirty="0">
                <a:latin typeface="Carlito"/>
                <a:cs typeface="Carlito"/>
              </a:rPr>
              <a:t>booster </a:t>
            </a:r>
            <a:r>
              <a:rPr sz="2400" spc="-10" dirty="0">
                <a:latin typeface="Carlito"/>
                <a:cs typeface="Carlito"/>
              </a:rPr>
              <a:t>if </a:t>
            </a:r>
            <a:r>
              <a:rPr sz="2400" dirty="0">
                <a:latin typeface="Carlito"/>
                <a:cs typeface="Carlito"/>
              </a:rPr>
              <a:t>&lt;3 </a:t>
            </a:r>
            <a:r>
              <a:rPr sz="2400" spc="-15" dirty="0">
                <a:latin typeface="Carlito"/>
                <a:cs typeface="Carlito"/>
              </a:rPr>
              <a:t>yrs  </a:t>
            </a:r>
            <a:r>
              <a:rPr sz="2400" spc="-20" dirty="0">
                <a:latin typeface="Carlito"/>
                <a:cs typeface="Carlito"/>
              </a:rPr>
              <a:t>have </a:t>
            </a:r>
            <a:r>
              <a:rPr sz="2400" spc="-5" dirty="0">
                <a:latin typeface="Carlito"/>
                <a:cs typeface="Carlito"/>
              </a:rPr>
              <a:t>passed since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0" dirty="0">
                <a:latin typeface="Carlito"/>
                <a:cs typeface="Carlito"/>
              </a:rPr>
              <a:t>prev.</a:t>
            </a:r>
            <a:r>
              <a:rPr sz="2400" spc="7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pregnancy)</a:t>
            </a:r>
            <a:endParaRPr sz="240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5" dirty="0">
                <a:latin typeface="Carlito"/>
                <a:cs typeface="Carlito"/>
              </a:rPr>
              <a:t>Prior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national </a:t>
            </a:r>
            <a:r>
              <a:rPr sz="2400" spc="-10" dirty="0">
                <a:latin typeface="Carlito"/>
                <a:cs typeface="Carlito"/>
              </a:rPr>
              <a:t>immunization </a:t>
            </a:r>
            <a:r>
              <a:rPr sz="2400" spc="-15" dirty="0">
                <a:latin typeface="Carlito"/>
                <a:cs typeface="Carlito"/>
              </a:rPr>
              <a:t>programme </a:t>
            </a:r>
            <a:r>
              <a:rPr sz="2400" spc="-10" dirty="0">
                <a:latin typeface="Carlito"/>
                <a:cs typeface="Carlito"/>
              </a:rPr>
              <a:t>estimated </a:t>
            </a:r>
            <a:r>
              <a:rPr sz="2400" spc="-10" dirty="0">
                <a:solidFill>
                  <a:srgbClr val="4F81BC"/>
                </a:solidFill>
                <a:latin typeface="Carlito"/>
                <a:cs typeface="Carlito"/>
              </a:rPr>
              <a:t>3.5 </a:t>
            </a:r>
            <a:r>
              <a:rPr sz="2400" dirty="0">
                <a:solidFill>
                  <a:srgbClr val="4F81BC"/>
                </a:solidFill>
                <a:latin typeface="Carlito"/>
                <a:cs typeface="Carlito"/>
              </a:rPr>
              <a:t>lakh </a:t>
            </a:r>
            <a:r>
              <a:rPr sz="240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children </a:t>
            </a:r>
            <a:r>
              <a:rPr sz="2400" spc="-20" dirty="0">
                <a:latin typeface="Carlito"/>
                <a:cs typeface="Carlito"/>
              </a:rPr>
              <a:t>were </a:t>
            </a:r>
            <a:r>
              <a:rPr sz="2400" spc="-5" dirty="0">
                <a:latin typeface="Carlito"/>
                <a:cs typeface="Carlito"/>
              </a:rPr>
              <a:t>dying </a:t>
            </a:r>
            <a:r>
              <a:rPr sz="2400" spc="-20" dirty="0">
                <a:latin typeface="Carlito"/>
                <a:cs typeface="Carlito"/>
              </a:rPr>
              <a:t>annually. </a:t>
            </a:r>
            <a:r>
              <a:rPr sz="2400" spc="-5" dirty="0">
                <a:solidFill>
                  <a:srgbClr val="4F81BC"/>
                </a:solidFill>
                <a:latin typeface="Carlito"/>
                <a:cs typeface="Carlito"/>
              </a:rPr>
              <a:t>70,000 </a:t>
            </a:r>
            <a:r>
              <a:rPr sz="2400" spc="-5" dirty="0">
                <a:latin typeface="Carlito"/>
                <a:cs typeface="Carlito"/>
              </a:rPr>
              <a:t>cases </a:t>
            </a:r>
            <a:r>
              <a:rPr sz="2400" spc="-10" dirty="0">
                <a:latin typeface="Carlito"/>
                <a:cs typeface="Carlito"/>
              </a:rPr>
              <a:t>continue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occur  </a:t>
            </a:r>
            <a:r>
              <a:rPr sz="2400" spc="-10" dirty="0">
                <a:latin typeface="Carlito"/>
                <a:cs typeface="Carlito"/>
              </a:rPr>
              <a:t>largely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states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5" dirty="0">
                <a:latin typeface="Carlito"/>
                <a:cs typeface="Carlito"/>
              </a:rPr>
              <a:t>Orissa, </a:t>
            </a:r>
            <a:r>
              <a:rPr sz="2400" spc="-40" dirty="0">
                <a:latin typeface="Carlito"/>
                <a:cs typeface="Carlito"/>
              </a:rPr>
              <a:t>Bihar, </a:t>
            </a:r>
            <a:r>
              <a:rPr sz="2400" spc="-105" dirty="0">
                <a:latin typeface="Carlito"/>
                <a:cs typeface="Carlito"/>
              </a:rPr>
              <a:t>MP, </a:t>
            </a:r>
            <a:r>
              <a:rPr sz="2400" spc="-5" dirty="0">
                <a:latin typeface="Carlito"/>
                <a:cs typeface="Carlito"/>
              </a:rPr>
              <a:t>Assam, Rajasthan, </a:t>
            </a:r>
            <a:r>
              <a:rPr sz="2400" spc="-105" dirty="0">
                <a:latin typeface="Carlito"/>
                <a:cs typeface="Carlito"/>
              </a:rPr>
              <a:t>UP,  </a:t>
            </a:r>
            <a:r>
              <a:rPr sz="2400" spc="-10" dirty="0">
                <a:latin typeface="Carlito"/>
                <a:cs typeface="Carlito"/>
              </a:rPr>
              <a:t>where </a:t>
            </a:r>
            <a:r>
              <a:rPr sz="2400" spc="15" dirty="0">
                <a:latin typeface="Carlito"/>
                <a:cs typeface="Carlito"/>
              </a:rPr>
              <a:t>TT </a:t>
            </a:r>
            <a:r>
              <a:rPr sz="2400" spc="-10" dirty="0">
                <a:latin typeface="Carlito"/>
                <a:cs typeface="Carlito"/>
              </a:rPr>
              <a:t>immunization </a:t>
            </a:r>
            <a:r>
              <a:rPr sz="2400" spc="-20" dirty="0">
                <a:solidFill>
                  <a:srgbClr val="0D0D0D"/>
                </a:solidFill>
                <a:latin typeface="Carlito"/>
                <a:cs typeface="Carlito"/>
              </a:rPr>
              <a:t>coverage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is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less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than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national  </a:t>
            </a:r>
            <a:r>
              <a:rPr sz="2400" spc="-15" dirty="0">
                <a:solidFill>
                  <a:srgbClr val="0D0D0D"/>
                </a:solidFill>
                <a:latin typeface="Carlito"/>
                <a:cs typeface="Carlito"/>
              </a:rPr>
              <a:t>coverage(70%)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.</a:t>
            </a:r>
            <a:endParaRPr sz="2400">
              <a:latin typeface="Carlito"/>
              <a:cs typeface="Carlito"/>
            </a:endParaRPr>
          </a:p>
          <a:p>
            <a:pPr marL="355600" marR="6350" indent="-342900" algn="just">
              <a:lnSpc>
                <a:spcPts val="2300"/>
              </a:lnSpc>
              <a:spcBef>
                <a:spcPts val="560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In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addition </a:t>
            </a:r>
            <a:r>
              <a:rPr sz="2400" spc="-15" dirty="0">
                <a:solidFill>
                  <a:srgbClr val="0D0D0D"/>
                </a:solidFill>
                <a:latin typeface="Carlito"/>
                <a:cs typeface="Carlito"/>
              </a:rPr>
              <a:t>to </a:t>
            </a:r>
            <a:r>
              <a:rPr sz="2400" spc="-10" dirty="0">
                <a:solidFill>
                  <a:srgbClr val="0D0D0D"/>
                </a:solidFill>
                <a:latin typeface="Carlito"/>
                <a:cs typeface="Carlito"/>
              </a:rPr>
              <a:t>Immunization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clean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delivery </a:t>
            </a:r>
            <a:r>
              <a:rPr sz="2400" spc="-15" dirty="0">
                <a:solidFill>
                  <a:srgbClr val="0D0D0D"/>
                </a:solidFill>
                <a:latin typeface="Carlito"/>
                <a:cs typeface="Carlito"/>
              </a:rPr>
              <a:t>centers </a:t>
            </a:r>
            <a:r>
              <a:rPr sz="2400" spc="-20" dirty="0">
                <a:solidFill>
                  <a:srgbClr val="0D0D0D"/>
                </a:solidFill>
                <a:latin typeface="Carlito"/>
                <a:cs typeface="Carlito"/>
              </a:rPr>
              <a:t>at </a:t>
            </a:r>
            <a:r>
              <a:rPr sz="2400" spc="-10" dirty="0">
                <a:solidFill>
                  <a:srgbClr val="0D0D0D"/>
                </a:solidFill>
                <a:latin typeface="Carlito"/>
                <a:cs typeface="Carlito"/>
              </a:rPr>
              <a:t>hospitals 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and a </a:t>
            </a:r>
            <a:r>
              <a:rPr sz="2400" spc="-15" dirty="0">
                <a:solidFill>
                  <a:srgbClr val="0D0D0D"/>
                </a:solidFill>
                <a:latin typeface="Carlito"/>
                <a:cs typeface="Carlito"/>
              </a:rPr>
              <a:t>cadre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of </a:t>
            </a:r>
            <a:r>
              <a:rPr sz="2400" spc="-10" dirty="0">
                <a:solidFill>
                  <a:srgbClr val="0D0D0D"/>
                </a:solidFill>
                <a:latin typeface="Carlito"/>
                <a:cs typeface="Carlito"/>
              </a:rPr>
              <a:t>trained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ANMs and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other </a:t>
            </a:r>
            <a:r>
              <a:rPr sz="2400" spc="-10" dirty="0">
                <a:solidFill>
                  <a:srgbClr val="0D0D0D"/>
                </a:solidFill>
                <a:latin typeface="Carlito"/>
                <a:cs typeface="Carlito"/>
              </a:rPr>
              <a:t>trained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birth </a:t>
            </a:r>
            <a:r>
              <a:rPr sz="2400" spc="-15" dirty="0">
                <a:solidFill>
                  <a:srgbClr val="0D0D0D"/>
                </a:solidFill>
                <a:latin typeface="Carlito"/>
                <a:cs typeface="Carlito"/>
              </a:rPr>
              <a:t>attendants  </a:t>
            </a:r>
            <a:r>
              <a:rPr sz="2400" spc="-20" dirty="0">
                <a:solidFill>
                  <a:srgbClr val="0D0D0D"/>
                </a:solidFill>
                <a:latin typeface="Carlito"/>
                <a:cs typeface="Carlito"/>
              </a:rPr>
              <a:t>have </a:t>
            </a:r>
            <a:r>
              <a:rPr sz="2400" spc="-10" dirty="0">
                <a:solidFill>
                  <a:srgbClr val="0D0D0D"/>
                </a:solidFill>
                <a:latin typeface="Carlito"/>
                <a:cs typeface="Carlito"/>
              </a:rPr>
              <a:t>contributed </a:t>
            </a:r>
            <a:r>
              <a:rPr sz="2400" spc="-15" dirty="0">
                <a:solidFill>
                  <a:srgbClr val="0D0D0D"/>
                </a:solidFill>
                <a:latin typeface="Carlito"/>
                <a:cs typeface="Carlito"/>
              </a:rPr>
              <a:t>to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reducing the </a:t>
            </a:r>
            <a:r>
              <a:rPr sz="2400" spc="-10" dirty="0">
                <a:solidFill>
                  <a:srgbClr val="0D0D0D"/>
                </a:solidFill>
                <a:latin typeface="Carlito"/>
                <a:cs typeface="Carlito"/>
              </a:rPr>
              <a:t>burden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of NT </a:t>
            </a:r>
            <a:r>
              <a:rPr sz="2400" dirty="0">
                <a:solidFill>
                  <a:srgbClr val="0D0D0D"/>
                </a:solidFill>
                <a:latin typeface="Carlito"/>
                <a:cs typeface="Carlito"/>
              </a:rPr>
              <a:t>in</a:t>
            </a:r>
            <a:r>
              <a:rPr sz="2400" spc="25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0D0D0D"/>
                </a:solidFill>
                <a:latin typeface="Carlito"/>
                <a:cs typeface="Carlito"/>
              </a:rPr>
              <a:t>INDIA.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046736"/>
            <a:ext cx="8530590" cy="6281207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marR="5080" indent="-342900" algn="just">
              <a:lnSpc>
                <a:spcPts val="2690"/>
              </a:lnSpc>
              <a:spcBef>
                <a:spcPts val="74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Depending on </a:t>
            </a:r>
            <a:r>
              <a:rPr sz="2800" dirty="0">
                <a:solidFill>
                  <a:srgbClr val="0D0D0D"/>
                </a:solidFill>
                <a:latin typeface="Carlito"/>
                <a:cs typeface="Carlito"/>
              </a:rPr>
              <a:t>NT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incidence </a:t>
            </a:r>
            <a:r>
              <a:rPr sz="2800" spc="-25" dirty="0">
                <a:solidFill>
                  <a:srgbClr val="0D0D0D"/>
                </a:solidFill>
                <a:latin typeface="Carlito"/>
                <a:cs typeface="Carlito"/>
              </a:rPr>
              <a:t>rates,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immunization  </a:t>
            </a:r>
            <a:r>
              <a:rPr sz="2800" spc="-25" dirty="0">
                <a:solidFill>
                  <a:srgbClr val="0D0D0D"/>
                </a:solidFill>
                <a:latin typeface="Carlito"/>
                <a:cs typeface="Carlito"/>
              </a:rPr>
              <a:t>coverage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levels, proportion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of clean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deliveries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by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trained 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personals,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Districts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are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divided</a:t>
            </a:r>
            <a:r>
              <a:rPr sz="2800" spc="135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into-:</a:t>
            </a:r>
            <a:endParaRPr sz="2800">
              <a:latin typeface="Carlito"/>
              <a:cs typeface="Carlito"/>
            </a:endParaRPr>
          </a:p>
          <a:p>
            <a:pPr>
              <a:spcBef>
                <a:spcPts val="25"/>
              </a:spcBef>
            </a:pPr>
            <a:endParaRPr sz="2750">
              <a:latin typeface="Carlito"/>
              <a:cs typeface="Carlito"/>
            </a:endParaRPr>
          </a:p>
          <a:p>
            <a:pPr marL="93345"/>
            <a:r>
              <a:rPr sz="2800" b="1" spc="-10" dirty="0">
                <a:solidFill>
                  <a:srgbClr val="0D0D0D"/>
                </a:solidFill>
                <a:latin typeface="Carlito"/>
                <a:cs typeface="Carlito"/>
              </a:rPr>
              <a:t>NT </a:t>
            </a:r>
            <a:r>
              <a:rPr sz="2800" b="1" spc="-5" dirty="0">
                <a:solidFill>
                  <a:srgbClr val="0D0D0D"/>
                </a:solidFill>
                <a:latin typeface="Carlito"/>
                <a:cs typeface="Carlito"/>
              </a:rPr>
              <a:t>High </a:t>
            </a:r>
            <a:r>
              <a:rPr sz="2800" b="1" spc="-10" dirty="0">
                <a:solidFill>
                  <a:srgbClr val="0D0D0D"/>
                </a:solidFill>
                <a:latin typeface="Carlito"/>
                <a:cs typeface="Carlito"/>
              </a:rPr>
              <a:t>risk </a:t>
            </a:r>
            <a:r>
              <a:rPr sz="2800" spc="-165" dirty="0">
                <a:solidFill>
                  <a:srgbClr val="0D0D0D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Rate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&gt;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1/1000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live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births</a:t>
            </a:r>
            <a:r>
              <a:rPr sz="2800" spc="225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or</a:t>
            </a:r>
            <a:endParaRPr sz="2800">
              <a:latin typeface="Carlito"/>
              <a:cs typeface="Carlito"/>
            </a:endParaRPr>
          </a:p>
          <a:p>
            <a:pPr marL="927100"/>
            <a:r>
              <a:rPr sz="2800" spc="10" dirty="0">
                <a:solidFill>
                  <a:srgbClr val="0D0D0D"/>
                </a:solidFill>
                <a:latin typeface="Carlito"/>
                <a:cs typeface="Carlito"/>
              </a:rPr>
              <a:t>TT2 </a:t>
            </a:r>
            <a:r>
              <a:rPr sz="2800" spc="-25" dirty="0">
                <a:solidFill>
                  <a:srgbClr val="0D0D0D"/>
                </a:solidFill>
                <a:latin typeface="Carlito"/>
                <a:cs typeface="Carlito"/>
              </a:rPr>
              <a:t>coverage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&lt; 70% or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attended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deliveries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&lt;</a:t>
            </a:r>
            <a:r>
              <a:rPr sz="2800" spc="75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50%</a:t>
            </a:r>
            <a:endParaRPr sz="2800">
              <a:latin typeface="Carlito"/>
              <a:cs typeface="Carlito"/>
            </a:endParaRPr>
          </a:p>
          <a:p>
            <a:pPr>
              <a:spcBef>
                <a:spcPts val="5"/>
              </a:spcBef>
            </a:pPr>
            <a:endParaRPr sz="2750">
              <a:latin typeface="Carlito"/>
              <a:cs typeface="Carlito"/>
            </a:endParaRPr>
          </a:p>
          <a:p>
            <a:pPr marL="12700"/>
            <a:r>
              <a:rPr sz="2800" b="1" spc="-10" dirty="0">
                <a:solidFill>
                  <a:srgbClr val="0D0D0D"/>
                </a:solidFill>
                <a:latin typeface="Carlito"/>
                <a:cs typeface="Carlito"/>
              </a:rPr>
              <a:t>NT </a:t>
            </a:r>
            <a:r>
              <a:rPr sz="2800" b="1" spc="-15" dirty="0">
                <a:solidFill>
                  <a:srgbClr val="0D0D0D"/>
                </a:solidFill>
                <a:latin typeface="Carlito"/>
                <a:cs typeface="Carlito"/>
              </a:rPr>
              <a:t>Control </a:t>
            </a:r>
            <a:r>
              <a:rPr sz="2800" b="1" spc="-5" dirty="0">
                <a:solidFill>
                  <a:srgbClr val="0D0D0D"/>
                </a:solidFill>
                <a:latin typeface="Carlito"/>
                <a:cs typeface="Carlito"/>
              </a:rPr>
              <a:t>–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Rate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&lt;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1/1000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live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births</a:t>
            </a:r>
            <a:r>
              <a:rPr sz="2800" spc="200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or</a:t>
            </a:r>
            <a:endParaRPr sz="2800">
              <a:latin typeface="Carlito"/>
              <a:cs typeface="Carlito"/>
            </a:endParaRPr>
          </a:p>
          <a:p>
            <a:pPr marL="927100"/>
            <a:r>
              <a:rPr sz="2800" spc="10" dirty="0">
                <a:solidFill>
                  <a:srgbClr val="0D0D0D"/>
                </a:solidFill>
                <a:latin typeface="Carlito"/>
                <a:cs typeface="Carlito"/>
              </a:rPr>
              <a:t>TT2 </a:t>
            </a:r>
            <a:r>
              <a:rPr sz="2800" spc="-20" dirty="0">
                <a:solidFill>
                  <a:srgbClr val="0D0D0D"/>
                </a:solidFill>
                <a:latin typeface="Carlito"/>
                <a:cs typeface="Carlito"/>
              </a:rPr>
              <a:t>coverage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&gt;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70%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or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attended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deliveries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&gt;</a:t>
            </a:r>
            <a:r>
              <a:rPr sz="2800" spc="70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50%</a:t>
            </a:r>
            <a:endParaRPr sz="2800">
              <a:latin typeface="Carlito"/>
              <a:cs typeface="Carlito"/>
            </a:endParaRPr>
          </a:p>
          <a:p>
            <a:pPr>
              <a:spcBef>
                <a:spcPts val="5"/>
              </a:spcBef>
            </a:pPr>
            <a:endParaRPr sz="2750">
              <a:latin typeface="Carlito"/>
              <a:cs typeface="Carlito"/>
            </a:endParaRPr>
          </a:p>
          <a:p>
            <a:pPr marL="12700">
              <a:spcBef>
                <a:spcPts val="5"/>
              </a:spcBef>
            </a:pPr>
            <a:r>
              <a:rPr sz="2800" b="1" spc="-10" dirty="0">
                <a:solidFill>
                  <a:srgbClr val="0D0D0D"/>
                </a:solidFill>
                <a:latin typeface="Carlito"/>
                <a:cs typeface="Carlito"/>
              </a:rPr>
              <a:t>NT </a:t>
            </a:r>
            <a:r>
              <a:rPr sz="2800" b="1" spc="-5" dirty="0">
                <a:solidFill>
                  <a:srgbClr val="0D0D0D"/>
                </a:solidFill>
                <a:latin typeface="Carlito"/>
                <a:cs typeface="Carlito"/>
              </a:rPr>
              <a:t>Elimination </a:t>
            </a:r>
            <a:r>
              <a:rPr sz="2800" spc="-165" dirty="0">
                <a:solidFill>
                  <a:srgbClr val="0D0D0D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Rate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&lt; 0.1/1000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live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births</a:t>
            </a:r>
            <a:r>
              <a:rPr sz="2800" spc="190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or</a:t>
            </a:r>
            <a:endParaRPr sz="2800">
              <a:latin typeface="Carlito"/>
              <a:cs typeface="Carlito"/>
            </a:endParaRPr>
          </a:p>
          <a:p>
            <a:pPr marL="927100"/>
            <a:r>
              <a:rPr sz="2800" spc="10" dirty="0">
                <a:solidFill>
                  <a:srgbClr val="0D0D0D"/>
                </a:solidFill>
                <a:latin typeface="Carlito"/>
                <a:cs typeface="Carlito"/>
              </a:rPr>
              <a:t>TT2 </a:t>
            </a:r>
            <a:r>
              <a:rPr sz="2800" spc="-20" dirty="0">
                <a:solidFill>
                  <a:srgbClr val="0D0D0D"/>
                </a:solidFill>
                <a:latin typeface="Carlito"/>
                <a:cs typeface="Carlito"/>
              </a:rPr>
              <a:t>coverage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&gt;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90%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or </a:t>
            </a:r>
            <a:r>
              <a:rPr sz="2800" spc="-15" dirty="0">
                <a:solidFill>
                  <a:srgbClr val="0D0D0D"/>
                </a:solidFill>
                <a:latin typeface="Carlito"/>
                <a:cs typeface="Carlito"/>
              </a:rPr>
              <a:t>attended </a:t>
            </a:r>
            <a:r>
              <a:rPr sz="2800" spc="-10" dirty="0">
                <a:solidFill>
                  <a:srgbClr val="0D0D0D"/>
                </a:solidFill>
                <a:latin typeface="Carlito"/>
                <a:cs typeface="Carlito"/>
              </a:rPr>
              <a:t>deliveries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&gt;</a:t>
            </a:r>
            <a:r>
              <a:rPr sz="2800" spc="70" dirty="0">
                <a:solidFill>
                  <a:srgbClr val="0D0D0D"/>
                </a:solidFill>
                <a:latin typeface="Carlito"/>
                <a:cs typeface="Carlito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rlito"/>
                <a:cs typeface="Carlito"/>
              </a:rPr>
              <a:t>75%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2" y="461899"/>
            <a:ext cx="5362447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en-US" sz="3200" spc="-60" dirty="0">
                <a:latin typeface="+mn-lt"/>
              </a:rPr>
              <a:t>Agent Factors</a:t>
            </a:r>
            <a:endParaRPr sz="32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991619"/>
            <a:ext cx="8014970" cy="5043046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3535" algn="just">
              <a:spcBef>
                <a:spcPts val="484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cs typeface="Carlito"/>
              </a:rPr>
              <a:t>Caused </a:t>
            </a:r>
            <a:r>
              <a:rPr sz="2800" spc="-10" dirty="0">
                <a:cs typeface="Carlito"/>
              </a:rPr>
              <a:t>by </a:t>
            </a:r>
            <a:r>
              <a:rPr sz="2800" spc="-15" dirty="0">
                <a:solidFill>
                  <a:srgbClr val="C00000"/>
                </a:solidFill>
                <a:cs typeface="Carlito"/>
              </a:rPr>
              <a:t>CLOSTRIDIUM</a:t>
            </a:r>
            <a:r>
              <a:rPr sz="2800" spc="55" dirty="0">
                <a:solidFill>
                  <a:srgbClr val="C00000"/>
                </a:solidFill>
                <a:cs typeface="Carlito"/>
              </a:rPr>
              <a:t> </a:t>
            </a:r>
            <a:r>
              <a:rPr sz="2800" spc="-50" dirty="0">
                <a:solidFill>
                  <a:srgbClr val="C00000"/>
                </a:solidFill>
                <a:cs typeface="Carlito"/>
              </a:rPr>
              <a:t>TETANI</a:t>
            </a:r>
            <a:endParaRPr sz="2800" dirty="0">
              <a:cs typeface="Carlito"/>
            </a:endParaRPr>
          </a:p>
          <a:p>
            <a:pPr marL="1383665" lvl="2" indent="-457200" algn="just">
              <a:spcBef>
                <a:spcPts val="390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Anaerobic</a:t>
            </a:r>
            <a:endParaRPr sz="2800" dirty="0">
              <a:cs typeface="Carlito"/>
            </a:endParaRPr>
          </a:p>
          <a:p>
            <a:pPr marL="1383665" lvl="2" indent="-457200" algn="just">
              <a:spcBef>
                <a:spcPts val="384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sz="2800" dirty="0">
                <a:cs typeface="Carlito"/>
              </a:rPr>
              <a:t>Motile</a:t>
            </a:r>
          </a:p>
          <a:p>
            <a:pPr marL="1383665" lvl="2" indent="-457200" algn="just">
              <a:spcBef>
                <a:spcPts val="380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sz="2800" spc="-20" dirty="0">
                <a:cs typeface="Carlito"/>
              </a:rPr>
              <a:t>Gram </a:t>
            </a:r>
            <a:r>
              <a:rPr sz="2800" spc="-10" dirty="0">
                <a:cs typeface="Carlito"/>
              </a:rPr>
              <a:t>positive</a:t>
            </a:r>
            <a:r>
              <a:rPr sz="2800" spc="35" dirty="0">
                <a:cs typeface="Carlito"/>
              </a:rPr>
              <a:t> </a:t>
            </a:r>
            <a:r>
              <a:rPr sz="2800" spc="-5" dirty="0">
                <a:cs typeface="Carlito"/>
              </a:rPr>
              <a:t>bacilli</a:t>
            </a:r>
            <a:endParaRPr sz="2800" dirty="0">
              <a:cs typeface="Carlito"/>
            </a:endParaRPr>
          </a:p>
          <a:p>
            <a:pPr marL="1383665" marR="5080" lvl="2" indent="-457200" algn="just">
              <a:lnSpc>
                <a:spcPts val="3460"/>
              </a:lnSpc>
              <a:spcBef>
                <a:spcPts val="819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Oval, colorless, terminal spores </a:t>
            </a:r>
            <a:r>
              <a:rPr sz="2800" spc="-185" dirty="0">
                <a:cs typeface="Arial"/>
              </a:rPr>
              <a:t>– </a:t>
            </a:r>
            <a:r>
              <a:rPr sz="2800" spc="-10" dirty="0">
                <a:solidFill>
                  <a:srgbClr val="C00000"/>
                </a:solidFill>
                <a:cs typeface="Carlito"/>
              </a:rPr>
              <a:t>tennis </a:t>
            </a:r>
            <a:r>
              <a:rPr sz="2800" spc="-30" dirty="0">
                <a:solidFill>
                  <a:srgbClr val="C00000"/>
                </a:solidFill>
                <a:cs typeface="Carlito"/>
              </a:rPr>
              <a:t>racket  </a:t>
            </a:r>
            <a:r>
              <a:rPr sz="2800" spc="-5" dirty="0">
                <a:solidFill>
                  <a:srgbClr val="C00000"/>
                </a:solidFill>
                <a:cs typeface="Carlito"/>
              </a:rPr>
              <a:t>or </a:t>
            </a:r>
            <a:r>
              <a:rPr sz="2800" spc="-10" dirty="0">
                <a:solidFill>
                  <a:srgbClr val="C00000"/>
                </a:solidFill>
                <a:cs typeface="Carlito"/>
              </a:rPr>
              <a:t>drumstick</a:t>
            </a:r>
            <a:r>
              <a:rPr sz="2800" spc="5" dirty="0">
                <a:solidFill>
                  <a:srgbClr val="C00000"/>
                </a:solidFill>
                <a:cs typeface="Carlito"/>
              </a:rPr>
              <a:t> </a:t>
            </a:r>
            <a:r>
              <a:rPr sz="2800" spc="-5" dirty="0">
                <a:solidFill>
                  <a:srgbClr val="C00000"/>
                </a:solidFill>
                <a:cs typeface="Carlito"/>
              </a:rPr>
              <a:t>shape.</a:t>
            </a:r>
            <a:endParaRPr sz="2800" dirty="0">
              <a:cs typeface="Carlito"/>
            </a:endParaRPr>
          </a:p>
          <a:p>
            <a:pPr marL="355600" marR="221615" indent="-343535" algn="just">
              <a:lnSpc>
                <a:spcPts val="346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lang="en-US" sz="2800" dirty="0">
                <a:cs typeface="Carlito"/>
              </a:rPr>
              <a:t>Two forms</a:t>
            </a:r>
          </a:p>
          <a:p>
            <a:pPr marL="926465" marR="221615" lvl="1" indent="-457200" algn="just">
              <a:lnSpc>
                <a:spcPts val="3460"/>
              </a:lnSpc>
              <a:spcBef>
                <a:spcPts val="765"/>
              </a:spcBef>
              <a:buFont typeface="Wingdings" panose="05000000000000000000" pitchFamily="2" charset="2"/>
              <a:buChar char="Ø"/>
              <a:tabLst>
                <a:tab pos="355600" algn="l"/>
                <a:tab pos="356235" algn="l"/>
              </a:tabLst>
            </a:pPr>
            <a:r>
              <a:rPr lang="en-US" sz="2800" dirty="0">
                <a:cs typeface="Carlito"/>
              </a:rPr>
              <a:t>Vegetative form – in herbivores intestine</a:t>
            </a:r>
          </a:p>
          <a:p>
            <a:pPr marL="926465" marR="221615" lvl="1" indent="-457200" algn="just">
              <a:lnSpc>
                <a:spcPts val="3460"/>
              </a:lnSpc>
              <a:spcBef>
                <a:spcPts val="765"/>
              </a:spcBef>
              <a:buFont typeface="Wingdings" panose="05000000000000000000" pitchFamily="2" charset="2"/>
              <a:buChar char="Ø"/>
              <a:tabLst>
                <a:tab pos="355600" algn="l"/>
                <a:tab pos="356235" algn="l"/>
              </a:tabLst>
            </a:pPr>
            <a:r>
              <a:rPr lang="en-US" sz="2800" dirty="0">
                <a:cs typeface="Carlito"/>
              </a:rPr>
              <a:t>Spore form – in dust, soil (every where in environment)</a:t>
            </a:r>
            <a:endParaRPr sz="2800" dirty="0"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09268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5767" y="76911"/>
            <a:ext cx="62661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i="1" spc="-5" dirty="0">
                <a:latin typeface="+mn-lt"/>
              </a:rPr>
              <a:t>Clostridium </a:t>
            </a:r>
            <a:r>
              <a:rPr sz="2800" i="1" spc="-25" dirty="0">
                <a:latin typeface="+mn-lt"/>
              </a:rPr>
              <a:t>tetani </a:t>
            </a:r>
            <a:r>
              <a:rPr sz="2800" i="1" spc="-5" dirty="0">
                <a:latin typeface="+mn-lt"/>
              </a:rPr>
              <a:t>Gram</a:t>
            </a:r>
            <a:r>
              <a:rPr sz="2800" i="1" spc="-20" dirty="0">
                <a:latin typeface="+mn-lt"/>
              </a:rPr>
              <a:t> </a:t>
            </a:r>
            <a:r>
              <a:rPr sz="2800" i="1" spc="-15" dirty="0">
                <a:latin typeface="+mn-lt"/>
              </a:rPr>
              <a:t>Stain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63700" y="5824829"/>
            <a:ext cx="13583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cs typeface="Carlito"/>
              </a:rPr>
              <a:t>N</a:t>
            </a:r>
            <a:r>
              <a:rPr sz="2800" b="1" spc="-70" dirty="0">
                <a:cs typeface="Carlito"/>
              </a:rPr>
              <a:t>O</a:t>
            </a:r>
            <a:r>
              <a:rPr sz="2800" b="1" spc="-10" dirty="0">
                <a:cs typeface="Carlito"/>
              </a:rPr>
              <a:t>TE</a:t>
            </a:r>
            <a:r>
              <a:rPr sz="2800" b="1" spc="-5" dirty="0">
                <a:cs typeface="Carlito"/>
              </a:rPr>
              <a:t>:</a:t>
            </a:r>
            <a:endParaRPr sz="2800" dirty="0"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0825" y="848969"/>
            <a:ext cx="50292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88692" y="5862929"/>
            <a:ext cx="508850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962025" algn="l"/>
                <a:tab pos="2144395" algn="l"/>
                <a:tab pos="3105150" algn="l"/>
                <a:tab pos="3772535" algn="l"/>
                <a:tab pos="4476750" algn="l"/>
              </a:tabLst>
            </a:pPr>
            <a:r>
              <a:rPr sz="2200" b="1" spc="-30" dirty="0">
                <a:cs typeface="Carlito"/>
              </a:rPr>
              <a:t>R</a:t>
            </a:r>
            <a:r>
              <a:rPr sz="2200" b="1" spc="-5" dirty="0">
                <a:cs typeface="Carlito"/>
              </a:rPr>
              <a:t>o</a:t>
            </a:r>
            <a:r>
              <a:rPr sz="2200" b="1" spc="-15" dirty="0">
                <a:cs typeface="Carlito"/>
              </a:rPr>
              <a:t>u</a:t>
            </a:r>
            <a:r>
              <a:rPr sz="2200" b="1" spc="-5" dirty="0">
                <a:cs typeface="Carlito"/>
              </a:rPr>
              <a:t>nd</a:t>
            </a:r>
            <a:r>
              <a:rPr sz="2200" b="1" dirty="0">
                <a:cs typeface="Carlito"/>
              </a:rPr>
              <a:t>	</a:t>
            </a:r>
            <a:r>
              <a:rPr sz="2200" b="1" spc="-25" dirty="0">
                <a:cs typeface="Carlito"/>
              </a:rPr>
              <a:t>t</a:t>
            </a:r>
            <a:r>
              <a:rPr sz="2200" b="1" spc="-10" dirty="0">
                <a:cs typeface="Carlito"/>
              </a:rPr>
              <a:t>erm</a:t>
            </a:r>
            <a:r>
              <a:rPr sz="2200" b="1" spc="5" dirty="0">
                <a:cs typeface="Carlito"/>
              </a:rPr>
              <a:t>i</a:t>
            </a:r>
            <a:r>
              <a:rPr sz="2200" b="1" spc="-5" dirty="0">
                <a:cs typeface="Carlito"/>
              </a:rPr>
              <a:t>n</a:t>
            </a:r>
            <a:r>
              <a:rPr sz="2200" b="1" spc="-15" dirty="0">
                <a:cs typeface="Carlito"/>
              </a:rPr>
              <a:t>a</a:t>
            </a:r>
            <a:r>
              <a:rPr sz="2200" b="1" spc="-5" dirty="0">
                <a:cs typeface="Carlito"/>
              </a:rPr>
              <a:t>l</a:t>
            </a:r>
            <a:r>
              <a:rPr sz="2200" b="1" dirty="0">
                <a:cs typeface="Carlito"/>
              </a:rPr>
              <a:t>	</a:t>
            </a:r>
            <a:r>
              <a:rPr sz="2200" b="1" spc="-5" dirty="0">
                <a:cs typeface="Carlito"/>
              </a:rPr>
              <a:t>s</a:t>
            </a:r>
            <a:r>
              <a:rPr sz="2200" b="1" dirty="0">
                <a:cs typeface="Carlito"/>
              </a:rPr>
              <a:t>p</a:t>
            </a:r>
            <a:r>
              <a:rPr sz="2200" b="1" spc="-5" dirty="0">
                <a:cs typeface="Carlito"/>
              </a:rPr>
              <a:t>o</a:t>
            </a:r>
            <a:r>
              <a:rPr sz="2200" b="1" spc="-25" dirty="0">
                <a:cs typeface="Carlito"/>
              </a:rPr>
              <a:t>r</a:t>
            </a:r>
            <a:r>
              <a:rPr sz="2200" b="1" spc="-10" dirty="0">
                <a:cs typeface="Carlito"/>
              </a:rPr>
              <a:t>e</a:t>
            </a:r>
            <a:r>
              <a:rPr sz="2200" b="1" spc="-5" dirty="0">
                <a:cs typeface="Carlito"/>
              </a:rPr>
              <a:t>s</a:t>
            </a:r>
            <a:r>
              <a:rPr sz="2200" b="1" dirty="0">
                <a:cs typeface="Carlito"/>
              </a:rPr>
              <a:t>	</a:t>
            </a:r>
            <a:r>
              <a:rPr sz="2200" b="1" spc="-10" dirty="0">
                <a:cs typeface="Carlito"/>
              </a:rPr>
              <a:t>gi</a:t>
            </a:r>
            <a:r>
              <a:rPr sz="2200" b="1" spc="-25" dirty="0">
                <a:cs typeface="Carlito"/>
              </a:rPr>
              <a:t>v</a:t>
            </a:r>
            <a:r>
              <a:rPr sz="2200" b="1" spc="-5" dirty="0">
                <a:cs typeface="Carlito"/>
              </a:rPr>
              <a:t>e</a:t>
            </a:r>
            <a:r>
              <a:rPr sz="2200" b="1" dirty="0">
                <a:cs typeface="Carlito"/>
              </a:rPr>
              <a:t>	</a:t>
            </a:r>
            <a:r>
              <a:rPr sz="2200" b="1" spc="-10" dirty="0">
                <a:cs typeface="Carlito"/>
              </a:rPr>
              <a:t>cell</a:t>
            </a:r>
            <a:r>
              <a:rPr sz="2200" b="1" spc="-5" dirty="0">
                <a:cs typeface="Carlito"/>
              </a:rPr>
              <a:t>s</a:t>
            </a:r>
            <a:r>
              <a:rPr sz="2200" b="1" dirty="0">
                <a:cs typeface="Carlito"/>
              </a:rPr>
              <a:t>	</a:t>
            </a:r>
            <a:r>
              <a:rPr sz="2200" b="1" spc="-5" dirty="0">
                <a:cs typeface="Carlito"/>
              </a:rPr>
              <a:t>a</a:t>
            </a:r>
            <a:endParaRPr sz="2200" dirty="0"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2576" y="6275018"/>
            <a:ext cx="6245606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5" dirty="0">
                <a:cs typeface="Carlito"/>
              </a:rPr>
              <a:t>“drumstick” </a:t>
            </a:r>
            <a:r>
              <a:rPr sz="2200" b="1" spc="-10" dirty="0">
                <a:cs typeface="Carlito"/>
              </a:rPr>
              <a:t>or “tennis </a:t>
            </a:r>
            <a:r>
              <a:rPr sz="2200" b="1" spc="-15" dirty="0">
                <a:cs typeface="Carlito"/>
              </a:rPr>
              <a:t>racket”</a:t>
            </a:r>
            <a:r>
              <a:rPr sz="2200" b="1" spc="65" dirty="0">
                <a:cs typeface="Carlito"/>
              </a:rPr>
              <a:t> </a:t>
            </a:r>
            <a:r>
              <a:rPr sz="2200" b="1" spc="-10" dirty="0">
                <a:cs typeface="Carlito"/>
              </a:rPr>
              <a:t>appearance.</a:t>
            </a:r>
            <a:endParaRPr sz="2200" dirty="0">
              <a:cs typeface="Carlito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393" y="1219200"/>
            <a:ext cx="3578662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142" y="391415"/>
            <a:ext cx="8068945" cy="60112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5300" marR="151765" indent="-457834">
              <a:spcBef>
                <a:spcPts val="95"/>
              </a:spcBef>
              <a:buFont typeface="Wingdings"/>
              <a:buChar char=""/>
              <a:tabLst>
                <a:tab pos="495300" algn="l"/>
                <a:tab pos="495934" algn="l"/>
              </a:tabLst>
            </a:pPr>
            <a:r>
              <a:rPr lang="en-US" sz="2800" b="1" spc="-15" dirty="0">
                <a:cs typeface="Carlito"/>
              </a:rPr>
              <a:t>Susceptibility:</a:t>
            </a:r>
          </a:p>
          <a:p>
            <a:pPr marL="952500" marR="151765" lvl="1" indent="-457834">
              <a:spcBef>
                <a:spcPts val="95"/>
              </a:spcBef>
              <a:buFont typeface="Wingdings" panose="05000000000000000000" pitchFamily="2" charset="2"/>
              <a:buChar char=""/>
              <a:tabLst>
                <a:tab pos="495300" algn="l"/>
                <a:tab pos="495934" algn="l"/>
              </a:tabLst>
            </a:pPr>
            <a:r>
              <a:rPr sz="2800" spc="-15" dirty="0">
                <a:cs typeface="Carlito"/>
              </a:rPr>
              <a:t>Spores</a:t>
            </a:r>
            <a:endParaRPr lang="en-US" sz="2800" spc="-15" dirty="0">
              <a:cs typeface="Carlito"/>
            </a:endParaRPr>
          </a:p>
          <a:p>
            <a:pPr marL="1409700" marR="151765" lvl="2" indent="-457834" algn="just">
              <a:spcBef>
                <a:spcPts val="95"/>
              </a:spcBef>
              <a:buFont typeface="Wingdings" panose="05000000000000000000" pitchFamily="2" charset="2"/>
              <a:buChar char="§"/>
              <a:tabLst>
                <a:tab pos="495300" algn="l"/>
                <a:tab pos="495934" algn="l"/>
              </a:tabLst>
            </a:pPr>
            <a:r>
              <a:rPr sz="2800" spc="-15" dirty="0">
                <a:cs typeface="Carlito"/>
              </a:rPr>
              <a:t>extremely stable</a:t>
            </a:r>
            <a:r>
              <a:rPr lang="en-US" sz="2800" spc="-15" dirty="0">
                <a:cs typeface="Carlito"/>
              </a:rPr>
              <a:t> : resistant to heat and chemical disinfectants</a:t>
            </a:r>
          </a:p>
          <a:p>
            <a:pPr marL="1409700" marR="151765" lvl="2" indent="-457834" algn="just">
              <a:spcBef>
                <a:spcPts val="95"/>
              </a:spcBef>
              <a:buFont typeface="Wingdings" panose="05000000000000000000" pitchFamily="2" charset="2"/>
              <a:buChar char="§"/>
              <a:tabLst>
                <a:tab pos="495300" algn="l"/>
                <a:tab pos="495934" algn="l"/>
              </a:tabLst>
            </a:pPr>
            <a:r>
              <a:rPr lang="en-US" sz="2800" spc="-5" dirty="0">
                <a:cs typeface="Carlito"/>
              </a:rPr>
              <a:t>Killed by autoclaving and </a:t>
            </a:r>
            <a:r>
              <a:rPr lang="en-US" sz="2800" spc="-15" dirty="0">
                <a:cs typeface="Carlito"/>
              </a:rPr>
              <a:t>Ethylene </a:t>
            </a:r>
            <a:r>
              <a:rPr lang="en-US" sz="2800" spc="-20" dirty="0">
                <a:cs typeface="Carlito"/>
              </a:rPr>
              <a:t>oxide </a:t>
            </a:r>
            <a:r>
              <a:rPr lang="en-US" sz="2800" spc="-15" dirty="0">
                <a:cs typeface="Carlito"/>
              </a:rPr>
              <a:t>sterilization</a:t>
            </a:r>
            <a:endParaRPr sz="2800" dirty="0">
              <a:cs typeface="Carlito"/>
            </a:endParaRPr>
          </a:p>
          <a:p>
            <a:pPr marL="1409700" marR="57150" lvl="2" indent="-457834" algn="just">
              <a:spcBef>
                <a:spcPts val="675"/>
              </a:spcBef>
              <a:buFont typeface="Wingdings" panose="05000000000000000000" pitchFamily="2" charset="2"/>
              <a:buChar char="§"/>
              <a:tabLst>
                <a:tab pos="495300" algn="l"/>
                <a:tab pos="495934" algn="l"/>
              </a:tabLst>
            </a:pPr>
            <a:r>
              <a:rPr sz="2800" spc="-5" dirty="0">
                <a:cs typeface="Carlito"/>
              </a:rPr>
              <a:t>Iodine(1% aqueous </a:t>
            </a:r>
            <a:r>
              <a:rPr sz="2800" spc="-10" dirty="0">
                <a:cs typeface="Carlito"/>
              </a:rPr>
              <a:t>soon) </a:t>
            </a:r>
            <a:r>
              <a:rPr sz="2800" spc="-5" dirty="0">
                <a:cs typeface="Carlito"/>
              </a:rPr>
              <a:t>and </a:t>
            </a:r>
            <a:r>
              <a:rPr sz="2800" dirty="0">
                <a:cs typeface="Carlito"/>
              </a:rPr>
              <a:t>H</a:t>
            </a:r>
            <a:r>
              <a:rPr sz="2800" baseline="-16516" dirty="0">
                <a:cs typeface="Carlito"/>
              </a:rPr>
              <a:t>2</a:t>
            </a:r>
            <a:r>
              <a:rPr sz="2800" dirty="0">
                <a:cs typeface="Carlito"/>
              </a:rPr>
              <a:t>O</a:t>
            </a:r>
            <a:r>
              <a:rPr sz="2800" baseline="-16516" dirty="0">
                <a:cs typeface="Carlito"/>
              </a:rPr>
              <a:t>2 </a:t>
            </a:r>
            <a:r>
              <a:rPr sz="2800" spc="-10" dirty="0">
                <a:cs typeface="Carlito"/>
              </a:rPr>
              <a:t>(10 </a:t>
            </a:r>
            <a:r>
              <a:rPr sz="2800" spc="-5" dirty="0">
                <a:cs typeface="Carlito"/>
              </a:rPr>
              <a:t>volume) kills  </a:t>
            </a:r>
            <a:r>
              <a:rPr sz="2800" spc="-10" dirty="0">
                <a:cs typeface="Carlito"/>
              </a:rPr>
              <a:t>spores </a:t>
            </a:r>
            <a:r>
              <a:rPr sz="2800" spc="-5" dirty="0">
                <a:cs typeface="Carlito"/>
              </a:rPr>
              <a:t>within </a:t>
            </a:r>
            <a:r>
              <a:rPr sz="2800" spc="-10" dirty="0">
                <a:cs typeface="Carlito"/>
              </a:rPr>
              <a:t>few</a:t>
            </a:r>
            <a:r>
              <a:rPr sz="2800" spc="35" dirty="0">
                <a:cs typeface="Carlito"/>
              </a:rPr>
              <a:t> </a:t>
            </a:r>
            <a:r>
              <a:rPr sz="2800" spc="-5" dirty="0">
                <a:cs typeface="Carlito"/>
              </a:rPr>
              <a:t>hours.</a:t>
            </a:r>
            <a:endParaRPr lang="en-US" sz="2800" spc="-5" dirty="0">
              <a:cs typeface="Carlito"/>
            </a:endParaRPr>
          </a:p>
          <a:p>
            <a:pPr marL="952500" marR="57150" lvl="1" indent="-457834" algn="just">
              <a:spcBef>
                <a:spcPts val="675"/>
              </a:spcBef>
              <a:buFont typeface="Wingdings" panose="05000000000000000000" pitchFamily="2" charset="2"/>
              <a:buChar char="ü"/>
              <a:tabLst>
                <a:tab pos="495300" algn="l"/>
                <a:tab pos="495934" algn="l"/>
              </a:tabLst>
            </a:pPr>
            <a:r>
              <a:rPr lang="en-US" sz="2800" spc="-5" dirty="0">
                <a:cs typeface="Carlito"/>
              </a:rPr>
              <a:t>Vegetative form</a:t>
            </a:r>
          </a:p>
          <a:p>
            <a:pPr marL="1409700" marR="57150" lvl="2" indent="-457834" algn="just">
              <a:spcBef>
                <a:spcPts val="675"/>
              </a:spcBef>
              <a:buFont typeface="Wingdings" panose="05000000000000000000" pitchFamily="2" charset="2"/>
              <a:buChar char="§"/>
              <a:tabLst>
                <a:tab pos="495300" algn="l"/>
                <a:tab pos="495934" algn="l"/>
              </a:tabLst>
            </a:pPr>
            <a:r>
              <a:rPr lang="en-US" sz="2800" spc="-5" dirty="0">
                <a:cs typeface="Carlito"/>
              </a:rPr>
              <a:t>Easily killed by heat, chemical disinfectant</a:t>
            </a:r>
          </a:p>
          <a:p>
            <a:pPr marL="1409700" marR="57150" lvl="2" indent="-457834" algn="just">
              <a:spcBef>
                <a:spcPts val="675"/>
              </a:spcBef>
              <a:buFont typeface="Wingdings" panose="05000000000000000000" pitchFamily="2" charset="2"/>
              <a:buChar char="§"/>
              <a:tabLst>
                <a:tab pos="495300" algn="l"/>
                <a:tab pos="495934" algn="l"/>
              </a:tabLst>
            </a:pPr>
            <a:r>
              <a:rPr lang="en-US" sz="2800" spc="-5" dirty="0">
                <a:cs typeface="Carlito"/>
              </a:rPr>
              <a:t>Killed by B lactams and other </a:t>
            </a:r>
            <a:r>
              <a:rPr lang="en-US" sz="2800" spc="-5" dirty="0" err="1">
                <a:cs typeface="Carlito"/>
              </a:rPr>
              <a:t>anitibiotics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157210" cy="5355312"/>
          </a:xfrm>
        </p:spPr>
        <p:txBody>
          <a:bodyPr/>
          <a:lstStyle/>
          <a:p>
            <a:pPr algn="just"/>
            <a:r>
              <a:rPr lang="en-US" b="1" dirty="0" smtClean="0">
                <a:latin typeface="+mn-lt"/>
              </a:rPr>
              <a:t>Reservoir</a:t>
            </a:r>
            <a:r>
              <a:rPr lang="en-US" dirty="0" smtClean="0">
                <a:latin typeface="+mn-lt"/>
              </a:rPr>
              <a:t> :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800" dirty="0"/>
              <a:t>Vegetative form – Herbivorous animals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800" dirty="0"/>
              <a:t>Spores – Soil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800" dirty="0"/>
              <a:t>No human Reservoir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endParaRPr lang="en-US" sz="2800" dirty="0"/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endParaRPr lang="en-US" sz="2800" dirty="0"/>
          </a:p>
          <a:p>
            <a:pPr algn="just"/>
            <a:r>
              <a:rPr lang="en-US" b="1" dirty="0" smtClean="0">
                <a:latin typeface="+mn-lt"/>
              </a:rPr>
              <a:t>Source </a:t>
            </a:r>
            <a:r>
              <a:rPr lang="en-US" b="1" dirty="0">
                <a:latin typeface="+mn-lt"/>
              </a:rPr>
              <a:t>of </a:t>
            </a:r>
            <a:r>
              <a:rPr lang="en-US" b="1" dirty="0" smtClean="0">
                <a:latin typeface="+mn-lt"/>
              </a:rPr>
              <a:t>infection</a:t>
            </a:r>
            <a:r>
              <a:rPr lang="en-US" dirty="0" smtClean="0">
                <a:latin typeface="+mn-lt"/>
              </a:rPr>
              <a:t>: 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800" dirty="0"/>
              <a:t>Soil – spores in soil infect human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800" dirty="0"/>
              <a:t>Cases of tetanus are not infective</a:t>
            </a:r>
          </a:p>
          <a:p>
            <a:pPr algn="just"/>
            <a:endParaRPr lang="en-US" b="1" dirty="0">
              <a:solidFill>
                <a:srgbClr val="FF0000"/>
              </a:solidFill>
              <a:latin typeface="+mn-lt"/>
            </a:endParaRPr>
          </a:p>
          <a:p>
            <a:pPr algn="just"/>
            <a:r>
              <a:rPr lang="en-US" b="1" dirty="0" smtClean="0">
                <a:solidFill>
                  <a:srgbClr val="FF0000"/>
                </a:solidFill>
                <a:latin typeface="+mn-lt"/>
              </a:rPr>
              <a:t>Tetanus is caused by toxins, not by whole bacteria</a:t>
            </a:r>
          </a:p>
        </p:txBody>
      </p:sp>
    </p:spTree>
    <p:extLst>
      <p:ext uri="{BB962C8B-B14F-4D97-AF65-F5344CB8AC3E}">
        <p14:creationId xmlns:p14="http://schemas.microsoft.com/office/powerpoint/2010/main" val="3318286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381000"/>
            <a:ext cx="8157210" cy="6093976"/>
          </a:xfrm>
        </p:spPr>
        <p:txBody>
          <a:bodyPr/>
          <a:lstStyle/>
          <a:p>
            <a:pPr algn="just"/>
            <a:r>
              <a:rPr lang="en-US" b="1" dirty="0" smtClean="0">
                <a:latin typeface="+mn-lt"/>
              </a:rPr>
              <a:t>Factor affecting germination</a:t>
            </a:r>
            <a:r>
              <a:rPr lang="en-US" dirty="0" smtClean="0">
                <a:latin typeface="+mn-lt"/>
              </a:rPr>
              <a:t> </a:t>
            </a:r>
            <a:r>
              <a:rPr lang="en-US" b="1" dirty="0" smtClean="0">
                <a:latin typeface="+mn-lt"/>
              </a:rPr>
              <a:t>of spores</a:t>
            </a:r>
            <a:r>
              <a:rPr lang="en-US" dirty="0" smtClean="0">
                <a:latin typeface="+mn-lt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+mn-lt"/>
              </a:rPr>
              <a:t>Anaerobic conditions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Dirty wounds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Infected wounds (Staphylococci/streptococci)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</a:rPr>
              <a:t>High iron content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Hemolysis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Lacerated wound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+mn-lt"/>
              </a:rPr>
              <a:t>Warmth 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Inflammation with infection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Dirty dressings</a:t>
            </a:r>
            <a:endParaRPr lang="en-US" sz="2800" dirty="0"/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endParaRPr lang="en-US" sz="2800" dirty="0"/>
          </a:p>
          <a:p>
            <a:pPr algn="just"/>
            <a:r>
              <a:rPr lang="en-US" b="1" dirty="0" smtClean="0">
                <a:latin typeface="+mn-lt"/>
              </a:rPr>
              <a:t>Toxin</a:t>
            </a:r>
            <a:r>
              <a:rPr lang="en-US" dirty="0" smtClean="0">
                <a:latin typeface="+mn-lt"/>
              </a:rPr>
              <a:t>: </a:t>
            </a:r>
          </a:p>
          <a:p>
            <a:pPr marL="914400" lvl="1" indent="-457200" algn="just">
              <a:buFont typeface="Wingdings" panose="05000000000000000000" pitchFamily="2" charset="2"/>
              <a:buChar char="ü"/>
            </a:pPr>
            <a:r>
              <a:rPr lang="en-US" sz="2800" dirty="0" err="1"/>
              <a:t>Tetanolysis</a:t>
            </a:r>
            <a:r>
              <a:rPr lang="en-US" sz="2800" dirty="0"/>
              <a:t> – cause hemolysis</a:t>
            </a:r>
          </a:p>
          <a:p>
            <a:pPr marL="914400" lvl="1" indent="-457200" algn="just">
              <a:buFont typeface="Wingdings" panose="05000000000000000000" pitchFamily="2" charset="2"/>
              <a:buChar char="ü"/>
            </a:pPr>
            <a:r>
              <a:rPr lang="en-US" sz="2800" dirty="0" err="1"/>
              <a:t>Tetanospasmin</a:t>
            </a:r>
            <a:r>
              <a:rPr lang="en-US" sz="2800" dirty="0"/>
              <a:t> – attach to anterior horn cells of spinal cord</a:t>
            </a:r>
            <a:endParaRPr lang="en-US" b="1" dirty="0" smtClean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643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2" y="467615"/>
            <a:ext cx="8251825" cy="6042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cs typeface="Carlito"/>
              </a:rPr>
              <a:t>Astounding </a:t>
            </a:r>
            <a:r>
              <a:rPr sz="2800" spc="-5" dirty="0">
                <a:cs typeface="Carlito"/>
              </a:rPr>
              <a:t>lethal </a:t>
            </a:r>
            <a:r>
              <a:rPr sz="2800" spc="-40" dirty="0">
                <a:cs typeface="Carlito"/>
              </a:rPr>
              <a:t>toxicity, </a:t>
            </a:r>
            <a:r>
              <a:rPr sz="2800" spc="-20" dirty="0">
                <a:cs typeface="Carlito"/>
              </a:rPr>
              <a:t>exceeded </a:t>
            </a:r>
            <a:r>
              <a:rPr sz="2800" spc="-10" dirty="0">
                <a:cs typeface="Carlito"/>
              </a:rPr>
              <a:t>only </a:t>
            </a:r>
            <a:r>
              <a:rPr sz="2800" spc="-15" dirty="0">
                <a:cs typeface="Carlito"/>
              </a:rPr>
              <a:t>by </a:t>
            </a:r>
            <a:r>
              <a:rPr sz="2800" spc="-5" dirty="0">
                <a:cs typeface="Carlito"/>
              </a:rPr>
              <a:t>Botulinum  </a:t>
            </a:r>
            <a:r>
              <a:rPr sz="2800" spc="-60" dirty="0">
                <a:cs typeface="Carlito"/>
              </a:rPr>
              <a:t>Toxin.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cs typeface="Carlito"/>
              </a:rPr>
              <a:t>Lethal </a:t>
            </a:r>
            <a:r>
              <a:rPr sz="2800" spc="-10" dirty="0">
                <a:cs typeface="Carlito"/>
              </a:rPr>
              <a:t>Dose-: </a:t>
            </a:r>
            <a:r>
              <a:rPr sz="2800" spc="-5" dirty="0">
                <a:cs typeface="Carlito"/>
              </a:rPr>
              <a:t>0.1mg </a:t>
            </a:r>
            <a:r>
              <a:rPr sz="2800" spc="-25" dirty="0">
                <a:cs typeface="Carlito"/>
              </a:rPr>
              <a:t>for </a:t>
            </a:r>
            <a:r>
              <a:rPr sz="2800" spc="-5" dirty="0">
                <a:cs typeface="Carlito"/>
              </a:rPr>
              <a:t>a 70</a:t>
            </a:r>
            <a:r>
              <a:rPr sz="2800" spc="125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kg-man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cs typeface="Carlito"/>
              </a:rPr>
              <a:t>The </a:t>
            </a:r>
            <a:r>
              <a:rPr sz="2800" spc="-20" dirty="0">
                <a:cs typeface="Carlito"/>
              </a:rPr>
              <a:t>toxin </a:t>
            </a:r>
            <a:r>
              <a:rPr sz="2800" spc="-5" dirty="0">
                <a:cs typeface="Carlito"/>
              </a:rPr>
              <a:t>acts on 4 </a:t>
            </a:r>
            <a:r>
              <a:rPr sz="2800" spc="-10" dirty="0">
                <a:cs typeface="Carlito"/>
              </a:rPr>
              <a:t>areas </a:t>
            </a:r>
            <a:r>
              <a:rPr sz="2800" spc="-5" dirty="0">
                <a:cs typeface="Carlito"/>
              </a:rPr>
              <a:t>of </a:t>
            </a:r>
            <a:r>
              <a:rPr sz="2800" spc="-10" dirty="0">
                <a:cs typeface="Carlito"/>
              </a:rPr>
              <a:t>nervous</a:t>
            </a:r>
            <a:r>
              <a:rPr sz="2800" spc="100" dirty="0">
                <a:cs typeface="Carlito"/>
              </a:rPr>
              <a:t> </a:t>
            </a:r>
            <a:r>
              <a:rPr sz="2800" spc="-25" dirty="0">
                <a:cs typeface="Carlito"/>
              </a:rPr>
              <a:t>system-:</a:t>
            </a:r>
            <a:endParaRPr sz="2800" dirty="0">
              <a:cs typeface="Carlito"/>
            </a:endParaRPr>
          </a:p>
          <a:p>
            <a:pPr marL="546100" lvl="1" indent="-191135" algn="just">
              <a:spcBef>
                <a:spcPts val="675"/>
              </a:spcBef>
              <a:buChar char="-"/>
              <a:tabLst>
                <a:tab pos="546735" algn="l"/>
              </a:tabLst>
            </a:pPr>
            <a:r>
              <a:rPr sz="2800" spc="-10" dirty="0">
                <a:cs typeface="Carlito"/>
              </a:rPr>
              <a:t>Motor End </a:t>
            </a:r>
            <a:r>
              <a:rPr sz="2800" spc="-15" dirty="0">
                <a:cs typeface="Carlito"/>
              </a:rPr>
              <a:t>Plates </a:t>
            </a:r>
            <a:r>
              <a:rPr sz="2800" spc="-5" dirty="0">
                <a:cs typeface="Carlito"/>
              </a:rPr>
              <a:t>in </a:t>
            </a:r>
            <a:r>
              <a:rPr sz="2800" spc="-25" dirty="0">
                <a:cs typeface="Carlito"/>
              </a:rPr>
              <a:t>Skeletal</a:t>
            </a:r>
            <a:r>
              <a:rPr sz="2800" spc="50" dirty="0">
                <a:cs typeface="Carlito"/>
              </a:rPr>
              <a:t> </a:t>
            </a:r>
            <a:r>
              <a:rPr sz="2800" spc="-30" dirty="0">
                <a:cs typeface="Carlito"/>
              </a:rPr>
              <a:t>System</a:t>
            </a:r>
            <a:endParaRPr sz="2800" dirty="0">
              <a:cs typeface="Carlito"/>
            </a:endParaRPr>
          </a:p>
          <a:p>
            <a:pPr marL="546100" lvl="1" indent="-191135" algn="just">
              <a:spcBef>
                <a:spcPts val="670"/>
              </a:spcBef>
              <a:buChar char="-"/>
              <a:tabLst>
                <a:tab pos="546735" algn="l"/>
              </a:tabLst>
            </a:pPr>
            <a:r>
              <a:rPr sz="2800" spc="-10" dirty="0">
                <a:cs typeface="Carlito"/>
              </a:rPr>
              <a:t>Spinal</a:t>
            </a:r>
            <a:r>
              <a:rPr sz="2800" spc="10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Cord</a:t>
            </a:r>
            <a:endParaRPr sz="2800" dirty="0">
              <a:cs typeface="Carlito"/>
            </a:endParaRPr>
          </a:p>
          <a:p>
            <a:pPr marL="546100" lvl="1" indent="-191135" algn="just">
              <a:spcBef>
                <a:spcPts val="675"/>
              </a:spcBef>
              <a:buChar char="-"/>
              <a:tabLst>
                <a:tab pos="546735" algn="l"/>
              </a:tabLst>
            </a:pPr>
            <a:r>
              <a:rPr sz="2800" spc="-15" dirty="0">
                <a:cs typeface="Carlito"/>
              </a:rPr>
              <a:t>Brain</a:t>
            </a:r>
            <a:endParaRPr sz="2800" dirty="0">
              <a:cs typeface="Carlito"/>
            </a:endParaRPr>
          </a:p>
          <a:p>
            <a:pPr marL="546100" lvl="1" indent="-191135" algn="just">
              <a:spcBef>
                <a:spcPts val="670"/>
              </a:spcBef>
              <a:buChar char="-"/>
              <a:tabLst>
                <a:tab pos="546735" algn="l"/>
              </a:tabLst>
            </a:pPr>
            <a:r>
              <a:rPr sz="2800" spc="-15" dirty="0">
                <a:cs typeface="Carlito"/>
              </a:rPr>
              <a:t>Sympathetic</a:t>
            </a:r>
            <a:r>
              <a:rPr sz="2800" spc="15" dirty="0">
                <a:cs typeface="Carlito"/>
              </a:rPr>
              <a:t> </a:t>
            </a:r>
            <a:r>
              <a:rPr sz="2800" spc="-30" dirty="0">
                <a:cs typeface="Carlito"/>
              </a:rPr>
              <a:t>System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cs typeface="Carlito"/>
              </a:rPr>
              <a:t>Principal Action is </a:t>
            </a:r>
            <a:r>
              <a:rPr sz="2800" spc="-20" dirty="0">
                <a:cs typeface="Carlito"/>
              </a:rPr>
              <a:t>to </a:t>
            </a:r>
            <a:r>
              <a:rPr sz="2800" spc="-5" dirty="0">
                <a:cs typeface="Carlito"/>
              </a:rPr>
              <a:t>block </a:t>
            </a:r>
            <a:r>
              <a:rPr sz="2800" spc="-10" dirty="0">
                <a:cs typeface="Carlito"/>
              </a:rPr>
              <a:t>inhibition </a:t>
            </a:r>
            <a:r>
              <a:rPr sz="2800" spc="-5" dirty="0">
                <a:cs typeface="Carlito"/>
              </a:rPr>
              <a:t>of spinal</a:t>
            </a:r>
            <a:r>
              <a:rPr sz="2800" spc="175" dirty="0">
                <a:cs typeface="Carlito"/>
              </a:rPr>
              <a:t> </a:t>
            </a:r>
            <a:r>
              <a:rPr sz="2800" spc="-25" dirty="0">
                <a:cs typeface="Carlito"/>
              </a:rPr>
              <a:t>reflexes.</a:t>
            </a:r>
            <a:endParaRPr sz="2800" dirty="0">
              <a:cs typeface="Carlito"/>
            </a:endParaRPr>
          </a:p>
          <a:p>
            <a:pPr algn="just">
              <a:spcBef>
                <a:spcPts val="25"/>
              </a:spcBef>
            </a:pPr>
            <a:endParaRPr sz="2800" dirty="0">
              <a:cs typeface="Carlito"/>
            </a:endParaRPr>
          </a:p>
          <a:p>
            <a:pPr marL="12700" algn="just">
              <a:tabLst>
                <a:tab pos="5316855" algn="l"/>
              </a:tabLst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cs typeface="Carlito"/>
              </a:rPr>
              <a:t>4.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cs typeface="Carlito"/>
              </a:rPr>
              <a:t>Period</a:t>
            </a:r>
            <a:r>
              <a:rPr sz="2800" b="1" u="heavy" spc="15" dirty="0">
                <a:uFill>
                  <a:solidFill>
                    <a:srgbClr val="000000"/>
                  </a:solidFill>
                </a:uFill>
                <a:cs typeface="Carlito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cs typeface="Carlito"/>
              </a:rPr>
              <a:t>of</a:t>
            </a:r>
            <a:r>
              <a:rPr sz="2800" b="1" u="heavy" spc="15" dirty="0">
                <a:uFill>
                  <a:solidFill>
                    <a:srgbClr val="000000"/>
                  </a:solidFill>
                </a:uFill>
                <a:cs typeface="Carlito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cs typeface="Carlito"/>
              </a:rPr>
              <a:t>Communicability-:</a:t>
            </a:r>
            <a:r>
              <a:rPr sz="2800" b="1" spc="-5" dirty="0">
                <a:cs typeface="Carlito"/>
              </a:rPr>
              <a:t>	</a:t>
            </a:r>
            <a:r>
              <a:rPr lang="en-US" sz="2800" spc="-5" dirty="0">
                <a:cs typeface="Carlito"/>
              </a:rPr>
              <a:t> </a:t>
            </a:r>
            <a:r>
              <a:rPr lang="en-US" sz="2800" spc="-5" dirty="0" err="1">
                <a:cs typeface="Carlito"/>
              </a:rPr>
              <a:t>Upto</a:t>
            </a:r>
            <a:r>
              <a:rPr lang="en-US" sz="2800" spc="-5" dirty="0">
                <a:cs typeface="Carlito"/>
              </a:rPr>
              <a:t> 30 years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8544" y="467615"/>
            <a:ext cx="559498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i="1" spc="-10" dirty="0">
                <a:solidFill>
                  <a:srgbClr val="FF0000"/>
                </a:solidFill>
                <a:latin typeface="+mn-lt"/>
              </a:rPr>
              <a:t>Mechanism </a:t>
            </a:r>
            <a:r>
              <a:rPr sz="2800" i="1" spc="-5" dirty="0">
                <a:solidFill>
                  <a:srgbClr val="FF0000"/>
                </a:solidFill>
                <a:latin typeface="+mn-lt"/>
              </a:rPr>
              <a:t>of Action of </a:t>
            </a:r>
            <a:r>
              <a:rPr sz="2800" i="1" spc="-45" dirty="0">
                <a:solidFill>
                  <a:srgbClr val="FF0000"/>
                </a:solidFill>
                <a:latin typeface="+mn-lt"/>
              </a:rPr>
              <a:t>Tetanus</a:t>
            </a:r>
            <a:r>
              <a:rPr sz="2800" i="1" spc="70" dirty="0">
                <a:solidFill>
                  <a:srgbClr val="FF0000"/>
                </a:solidFill>
                <a:latin typeface="+mn-lt"/>
              </a:rPr>
              <a:t> </a:t>
            </a:r>
            <a:r>
              <a:rPr sz="2800" i="1" spc="-60" dirty="0">
                <a:solidFill>
                  <a:srgbClr val="FF0000"/>
                </a:solidFill>
                <a:latin typeface="+mn-lt"/>
              </a:rPr>
              <a:t>Toxin</a:t>
            </a:r>
            <a:endParaRPr sz="2800">
              <a:latin typeface="+mn-l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1447800"/>
            <a:ext cx="8458200" cy="4820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2" y="304800"/>
            <a:ext cx="8182609" cy="6031138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 algn="just">
              <a:spcBef>
                <a:spcPts val="1010"/>
              </a:spcBef>
            </a:pPr>
            <a:r>
              <a:rPr sz="2800" b="1" dirty="0">
                <a:cs typeface="Trebuchet MS"/>
              </a:rPr>
              <a:t>Host Factors</a:t>
            </a:r>
            <a:endParaRPr sz="2800" dirty="0">
              <a:cs typeface="Trebuchet MS"/>
            </a:endParaRPr>
          </a:p>
          <a:p>
            <a:pPr marL="277495" marR="106045" indent="-265430" algn="just">
              <a:spcBef>
                <a:spcPts val="910"/>
              </a:spcBef>
            </a:pPr>
            <a:r>
              <a:rPr sz="2800" b="1" dirty="0">
                <a:cs typeface="Carlito"/>
              </a:rPr>
              <a:t>Age</a:t>
            </a:r>
            <a:r>
              <a:rPr sz="2800" dirty="0">
                <a:cs typeface="Carlito"/>
              </a:rPr>
              <a:t> : It is the disease of </a:t>
            </a:r>
            <a:r>
              <a:rPr sz="2800" dirty="0">
                <a:solidFill>
                  <a:srgbClr val="FF0000"/>
                </a:solidFill>
                <a:cs typeface="Carlito"/>
              </a:rPr>
              <a:t>active age </a:t>
            </a:r>
            <a:r>
              <a:rPr sz="2800" dirty="0">
                <a:cs typeface="Carlito"/>
              </a:rPr>
              <a:t>(5-40</a:t>
            </a:r>
            <a:r>
              <a:rPr lang="en-US" sz="2800" dirty="0">
                <a:cs typeface="Carlito"/>
              </a:rPr>
              <a:t> </a:t>
            </a:r>
            <a:r>
              <a:rPr sz="2800" dirty="0">
                <a:cs typeface="Carlito"/>
              </a:rPr>
              <a:t>years),  </a:t>
            </a:r>
            <a:r>
              <a:rPr sz="2800" dirty="0">
                <a:solidFill>
                  <a:srgbClr val="FF0000"/>
                </a:solidFill>
                <a:cs typeface="Carlito"/>
              </a:rPr>
              <a:t>New born </a:t>
            </a:r>
            <a:r>
              <a:rPr sz="2800" dirty="0">
                <a:cs typeface="Carlito"/>
              </a:rPr>
              <a:t>baby, </a:t>
            </a:r>
            <a:r>
              <a:rPr sz="2800" dirty="0">
                <a:solidFill>
                  <a:srgbClr val="FF0000"/>
                </a:solidFill>
                <a:cs typeface="Carlito"/>
              </a:rPr>
              <a:t>female during delivery</a:t>
            </a:r>
            <a:r>
              <a:rPr lang="en-US" sz="2800" dirty="0">
                <a:solidFill>
                  <a:srgbClr val="FF0000"/>
                </a:solidFill>
                <a:cs typeface="Carlito"/>
              </a:rPr>
              <a:t> </a:t>
            </a:r>
            <a:r>
              <a:rPr sz="2800" dirty="0">
                <a:solidFill>
                  <a:srgbClr val="FF0000"/>
                </a:solidFill>
                <a:cs typeface="Carlito"/>
              </a:rPr>
              <a:t>or  abortion</a:t>
            </a:r>
          </a:p>
          <a:p>
            <a:pPr marL="12700" algn="just">
              <a:spcBef>
                <a:spcPts val="775"/>
              </a:spcBef>
            </a:pPr>
            <a:r>
              <a:rPr sz="2800" b="1" dirty="0">
                <a:cs typeface="Carlito"/>
              </a:rPr>
              <a:t>Sex</a:t>
            </a:r>
            <a:r>
              <a:rPr sz="2800" dirty="0">
                <a:cs typeface="Carlito"/>
              </a:rPr>
              <a:t> : Higher incidence in </a:t>
            </a:r>
            <a:r>
              <a:rPr sz="2800" dirty="0">
                <a:solidFill>
                  <a:srgbClr val="FF0000"/>
                </a:solidFill>
                <a:cs typeface="Carlito"/>
              </a:rPr>
              <a:t>males </a:t>
            </a:r>
            <a:r>
              <a:rPr sz="2800" dirty="0">
                <a:cs typeface="Carlito"/>
              </a:rPr>
              <a:t>than females</a:t>
            </a:r>
          </a:p>
          <a:p>
            <a:pPr marL="277495" marR="100330" indent="-265430" algn="just">
              <a:spcBef>
                <a:spcPts val="770"/>
              </a:spcBef>
              <a:tabLst>
                <a:tab pos="2557145" algn="l"/>
              </a:tabLst>
            </a:pPr>
            <a:r>
              <a:rPr sz="2800" b="1" dirty="0">
                <a:cs typeface="Carlito"/>
              </a:rPr>
              <a:t>Occupation</a:t>
            </a:r>
            <a:r>
              <a:rPr sz="2800" dirty="0">
                <a:cs typeface="Carlito"/>
              </a:rPr>
              <a:t> :	</a:t>
            </a:r>
            <a:r>
              <a:rPr sz="2800" dirty="0">
                <a:solidFill>
                  <a:srgbClr val="FF0000"/>
                </a:solidFill>
                <a:cs typeface="Carlito"/>
              </a:rPr>
              <a:t>Agricultural</a:t>
            </a:r>
            <a:r>
              <a:rPr sz="2800" dirty="0">
                <a:cs typeface="Carlito"/>
              </a:rPr>
              <a:t> workers are at higher  risk</a:t>
            </a:r>
          </a:p>
          <a:p>
            <a:pPr marL="277495" marR="5080" indent="-265430" algn="just">
              <a:spcBef>
                <a:spcPts val="765"/>
              </a:spcBef>
              <a:tabLst>
                <a:tab pos="2423160" algn="l"/>
              </a:tabLst>
            </a:pPr>
            <a:r>
              <a:rPr lang="en-US" sz="2800" b="1" dirty="0">
                <a:cs typeface="Carlito"/>
              </a:rPr>
              <a:t>Residence</a:t>
            </a:r>
            <a:r>
              <a:rPr sz="2800" dirty="0">
                <a:cs typeface="Carlito"/>
              </a:rPr>
              <a:t>: Incidence of tetanus in  urban areas	is much lower than in </a:t>
            </a:r>
            <a:r>
              <a:rPr sz="2800" dirty="0">
                <a:solidFill>
                  <a:srgbClr val="FF0000"/>
                </a:solidFill>
                <a:cs typeface="Carlito"/>
              </a:rPr>
              <a:t>rural areas</a:t>
            </a:r>
          </a:p>
          <a:p>
            <a:pPr marL="277495" marR="30480" indent="-265430" algn="just">
              <a:spcBef>
                <a:spcPts val="770"/>
              </a:spcBef>
            </a:pPr>
            <a:r>
              <a:rPr sz="2800" b="1" dirty="0">
                <a:cs typeface="Carlito"/>
              </a:rPr>
              <a:t>Immunity</a:t>
            </a:r>
            <a:r>
              <a:rPr sz="2800" dirty="0">
                <a:cs typeface="Carlito"/>
              </a:rPr>
              <a:t> : </a:t>
            </a:r>
            <a:endParaRPr lang="en-US" sz="2800" dirty="0">
              <a:cs typeface="Carlito"/>
            </a:endParaRPr>
          </a:p>
          <a:p>
            <a:pPr marL="277495" marR="30480" indent="-265430" algn="just">
              <a:spcBef>
                <a:spcPts val="770"/>
              </a:spcBef>
            </a:pPr>
            <a:r>
              <a:rPr lang="en-US" sz="2800" dirty="0">
                <a:cs typeface="Carlito"/>
              </a:rPr>
              <a:t>		No role of </a:t>
            </a:r>
            <a:r>
              <a:rPr sz="2800" dirty="0">
                <a:cs typeface="Carlito"/>
              </a:rPr>
              <a:t>Herd immunity</a:t>
            </a:r>
            <a:endParaRPr lang="en-US" sz="2800" dirty="0">
              <a:cs typeface="Carlito"/>
            </a:endParaRPr>
          </a:p>
          <a:p>
            <a:pPr marL="277495" marR="30480" indent="-265430" algn="just">
              <a:spcBef>
                <a:spcPts val="770"/>
              </a:spcBef>
            </a:pPr>
            <a:r>
              <a:rPr lang="en-US" sz="2800" dirty="0">
                <a:cs typeface="Carlito"/>
              </a:rPr>
              <a:t>		</a:t>
            </a:r>
            <a:r>
              <a:rPr lang="en-US" sz="2800" b="1" dirty="0">
                <a:solidFill>
                  <a:srgbClr val="00B050"/>
                </a:solidFill>
                <a:cs typeface="Carlito"/>
              </a:rPr>
              <a:t>Infection doesn't give protection</a:t>
            </a:r>
            <a:endParaRPr sz="2800" b="1" dirty="0">
              <a:solidFill>
                <a:srgbClr val="00B050"/>
              </a:solidFill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2" y="503631"/>
            <a:ext cx="683450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20" dirty="0">
                <a:latin typeface="+mn-lt"/>
              </a:rPr>
              <a:t>Environmental </a:t>
            </a:r>
            <a:r>
              <a:rPr sz="2800" spc="-5" dirty="0">
                <a:latin typeface="+mn-lt"/>
              </a:rPr>
              <a:t>&amp; Social</a:t>
            </a:r>
            <a:r>
              <a:rPr sz="2800" spc="40" dirty="0">
                <a:latin typeface="+mn-lt"/>
              </a:rPr>
              <a:t> </a:t>
            </a:r>
            <a:r>
              <a:rPr sz="2800" spc="-30" dirty="0">
                <a:latin typeface="+mn-lt"/>
              </a:rPr>
              <a:t>Factors-: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8201" y="1371602"/>
            <a:ext cx="7400925" cy="5111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45" dirty="0">
                <a:cs typeface="Carlito"/>
              </a:rPr>
              <a:t>Tetanus </a:t>
            </a:r>
            <a:r>
              <a:rPr sz="2800" spc="-5" dirty="0">
                <a:cs typeface="Carlito"/>
              </a:rPr>
              <a:t>is a </a:t>
            </a:r>
            <a:r>
              <a:rPr sz="2800" spc="-10" dirty="0">
                <a:cs typeface="Carlito"/>
              </a:rPr>
              <a:t>positive </a:t>
            </a:r>
            <a:r>
              <a:rPr sz="2800" b="1" spc="-20" dirty="0">
                <a:solidFill>
                  <a:srgbClr val="FF0000"/>
                </a:solidFill>
                <a:cs typeface="Carlito"/>
              </a:rPr>
              <a:t>environmental</a:t>
            </a:r>
            <a:r>
              <a:rPr sz="2800" b="1" spc="175" dirty="0">
                <a:solidFill>
                  <a:srgbClr val="FF0000"/>
                </a:solidFill>
                <a:cs typeface="Carlito"/>
              </a:rPr>
              <a:t> </a:t>
            </a:r>
            <a:r>
              <a:rPr sz="2800" b="1" spc="-20" dirty="0">
                <a:solidFill>
                  <a:srgbClr val="FF0000"/>
                </a:solidFill>
                <a:cs typeface="Carlito"/>
              </a:rPr>
              <a:t>hazard.</a:t>
            </a:r>
            <a:endParaRPr sz="2800" b="1" dirty="0">
              <a:solidFill>
                <a:srgbClr val="FF0000"/>
              </a:solidFill>
              <a:cs typeface="Carlito"/>
            </a:endParaRPr>
          </a:p>
          <a:p>
            <a:pPr algn="just">
              <a:spcBef>
                <a:spcPts val="5"/>
              </a:spcBef>
              <a:buFont typeface="Arial"/>
              <a:buChar char="•"/>
            </a:pPr>
            <a:endParaRPr sz="2800" dirty="0">
              <a:cs typeface="Carlito"/>
            </a:endParaRPr>
          </a:p>
          <a:p>
            <a:pPr marL="355600" marR="5080" indent="-342900" algn="just">
              <a:buChar char="•"/>
              <a:tabLst>
                <a:tab pos="354965" algn="l"/>
                <a:tab pos="355600" algn="l"/>
              </a:tabLst>
            </a:pPr>
            <a:r>
              <a:rPr sz="2800" spc="-180" dirty="0">
                <a:cs typeface="Arial"/>
              </a:rPr>
              <a:t>Depends </a:t>
            </a:r>
            <a:r>
              <a:rPr sz="2800" spc="-95" dirty="0">
                <a:cs typeface="Arial"/>
              </a:rPr>
              <a:t>upon </a:t>
            </a:r>
            <a:r>
              <a:rPr sz="2800" spc="-165" dirty="0">
                <a:cs typeface="Arial"/>
              </a:rPr>
              <a:t>man’s </a:t>
            </a:r>
            <a:r>
              <a:rPr sz="2800" spc="-145" dirty="0">
                <a:cs typeface="Arial"/>
              </a:rPr>
              <a:t>physical </a:t>
            </a:r>
            <a:r>
              <a:rPr sz="2800" spc="-135" dirty="0">
                <a:cs typeface="Arial"/>
              </a:rPr>
              <a:t>and </a:t>
            </a:r>
            <a:r>
              <a:rPr sz="2800" spc="-125" dirty="0">
                <a:cs typeface="Arial"/>
              </a:rPr>
              <a:t>ecological  </a:t>
            </a:r>
            <a:r>
              <a:rPr sz="2800" spc="-10" dirty="0">
                <a:cs typeface="Carlito"/>
              </a:rPr>
              <a:t>surroundings.</a:t>
            </a:r>
            <a:endParaRPr sz="2800" dirty="0">
              <a:cs typeface="Carlito"/>
            </a:endParaRPr>
          </a:p>
          <a:p>
            <a:pPr algn="just">
              <a:spcBef>
                <a:spcPts val="5"/>
              </a:spcBef>
              <a:buFont typeface="Arial"/>
              <a:buChar char="•"/>
            </a:pPr>
            <a:endParaRPr sz="2800" dirty="0">
              <a:cs typeface="Carlito"/>
            </a:endParaRPr>
          </a:p>
          <a:p>
            <a:pPr marL="355600" indent="-342900" algn="just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cs typeface="Carlito"/>
              </a:rPr>
              <a:t>Factors</a:t>
            </a:r>
            <a:r>
              <a:rPr sz="2800" spc="-5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Contributing-:</a:t>
            </a:r>
            <a:endParaRPr sz="2800" dirty="0">
              <a:cs typeface="Carlito"/>
            </a:endParaRPr>
          </a:p>
          <a:p>
            <a:pPr marL="355600" algn="just">
              <a:spcBef>
                <a:spcPts val="670"/>
              </a:spcBef>
            </a:pPr>
            <a:r>
              <a:rPr sz="2800" spc="-15" dirty="0">
                <a:cs typeface="Carlito"/>
              </a:rPr>
              <a:t>-Unhygienic custom</a:t>
            </a:r>
            <a:r>
              <a:rPr sz="2800" spc="6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habits</a:t>
            </a:r>
            <a:endParaRPr sz="2800" dirty="0">
              <a:cs typeface="Carlito"/>
            </a:endParaRPr>
          </a:p>
          <a:p>
            <a:pPr marL="355600" algn="just">
              <a:spcBef>
                <a:spcPts val="675"/>
              </a:spcBef>
            </a:pPr>
            <a:r>
              <a:rPr sz="2800" spc="-15" dirty="0">
                <a:cs typeface="Carlito"/>
              </a:rPr>
              <a:t>-Unhygienic </a:t>
            </a:r>
            <a:r>
              <a:rPr sz="2800" spc="-10" dirty="0">
                <a:cs typeface="Carlito"/>
              </a:rPr>
              <a:t>delivery</a:t>
            </a:r>
            <a:r>
              <a:rPr sz="2800" spc="65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practices</a:t>
            </a:r>
            <a:endParaRPr sz="2800" dirty="0">
              <a:cs typeface="Carlito"/>
            </a:endParaRPr>
          </a:p>
          <a:p>
            <a:pPr marL="355600" algn="just">
              <a:spcBef>
                <a:spcPts val="670"/>
              </a:spcBef>
              <a:tabLst>
                <a:tab pos="3944620" algn="l"/>
              </a:tabLst>
            </a:pPr>
            <a:r>
              <a:rPr sz="2800" spc="-10" dirty="0">
                <a:cs typeface="Carlito"/>
              </a:rPr>
              <a:t>-Ignorance</a:t>
            </a:r>
            <a:r>
              <a:rPr sz="2800" spc="20" dirty="0">
                <a:cs typeface="Carlito"/>
              </a:rPr>
              <a:t> </a:t>
            </a:r>
            <a:r>
              <a:rPr sz="2800" spc="-5" dirty="0">
                <a:cs typeface="Carlito"/>
              </a:rPr>
              <a:t>of</a:t>
            </a:r>
            <a:r>
              <a:rPr sz="2800" spc="5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infection	</a:t>
            </a:r>
            <a:r>
              <a:rPr sz="2800" spc="-5" dirty="0">
                <a:cs typeface="Carlito"/>
              </a:rPr>
              <a:t>&amp;</a:t>
            </a:r>
            <a:endParaRPr sz="2800" dirty="0">
              <a:cs typeface="Carlito"/>
            </a:endParaRPr>
          </a:p>
          <a:p>
            <a:pPr marL="355600" algn="just">
              <a:spcBef>
                <a:spcPts val="675"/>
              </a:spcBef>
            </a:pPr>
            <a:r>
              <a:rPr sz="2800" spc="-5" dirty="0">
                <a:cs typeface="Carlito"/>
              </a:rPr>
              <a:t>-Lack of primary </a:t>
            </a:r>
            <a:r>
              <a:rPr sz="2800" spc="-10" dirty="0">
                <a:cs typeface="Carlito"/>
              </a:rPr>
              <a:t>health </a:t>
            </a:r>
            <a:r>
              <a:rPr sz="2800" spc="-20" dirty="0">
                <a:cs typeface="Carlito"/>
              </a:rPr>
              <a:t>care</a:t>
            </a:r>
            <a:r>
              <a:rPr sz="2800" spc="35" dirty="0">
                <a:cs typeface="Carlito"/>
              </a:rPr>
              <a:t> </a:t>
            </a:r>
            <a:r>
              <a:rPr sz="2800" spc="-5" dirty="0">
                <a:cs typeface="Carlito"/>
              </a:rPr>
              <a:t>services.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2" y="312167"/>
            <a:ext cx="798766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20" dirty="0">
                <a:latin typeface="+mn-lt"/>
              </a:rPr>
              <a:t>Routes </a:t>
            </a:r>
            <a:r>
              <a:rPr sz="2800" spc="-5" dirty="0">
                <a:latin typeface="+mn-lt"/>
              </a:rPr>
              <a:t>Of </a:t>
            </a:r>
            <a:r>
              <a:rPr sz="2800" spc="-10" dirty="0">
                <a:latin typeface="+mn-lt"/>
              </a:rPr>
              <a:t>Infections/Mode </a:t>
            </a:r>
            <a:r>
              <a:rPr sz="2800" dirty="0">
                <a:latin typeface="+mn-lt"/>
              </a:rPr>
              <a:t>of</a:t>
            </a:r>
            <a:r>
              <a:rPr sz="2800" spc="30" dirty="0">
                <a:latin typeface="+mn-lt"/>
              </a:rPr>
              <a:t> </a:t>
            </a:r>
            <a:r>
              <a:rPr sz="2800" spc="-20" dirty="0">
                <a:latin typeface="+mn-lt"/>
              </a:rPr>
              <a:t>Transmission-</a:t>
            </a:r>
            <a:endParaRPr sz="28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2" y="802284"/>
            <a:ext cx="7987665" cy="60106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 algn="just">
              <a:spcBef>
                <a:spcPts val="770"/>
              </a:spcBef>
            </a:pPr>
            <a:r>
              <a:rPr sz="2400" b="1" spc="-5" dirty="0">
                <a:cs typeface="Carlito"/>
              </a:rPr>
              <a:t>-</a:t>
            </a:r>
            <a:r>
              <a:rPr sz="2400" spc="-30" dirty="0">
                <a:cs typeface="Carlito"/>
              </a:rPr>
              <a:t>Trivial </a:t>
            </a:r>
            <a:r>
              <a:rPr sz="2400" spc="-10" dirty="0">
                <a:cs typeface="Carlito"/>
              </a:rPr>
              <a:t>pin prick, Skin</a:t>
            </a:r>
            <a:r>
              <a:rPr sz="2400" spc="100" dirty="0">
                <a:cs typeface="Carlito"/>
              </a:rPr>
              <a:t> </a:t>
            </a:r>
            <a:r>
              <a:rPr sz="2400" spc="-15" dirty="0">
                <a:cs typeface="Carlito"/>
              </a:rPr>
              <a:t>Abrasion</a:t>
            </a:r>
            <a:endParaRPr sz="2400" dirty="0">
              <a:cs typeface="Carlito"/>
            </a:endParaRPr>
          </a:p>
          <a:p>
            <a:pPr marL="12700" algn="just">
              <a:spcBef>
                <a:spcPts val="675"/>
              </a:spcBef>
            </a:pPr>
            <a:r>
              <a:rPr sz="2400" spc="-10" dirty="0">
                <a:cs typeface="Carlito"/>
              </a:rPr>
              <a:t>-Puncture wounds,Burns,Human</a:t>
            </a:r>
            <a:r>
              <a:rPr sz="2400" spc="105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Bites</a:t>
            </a:r>
            <a:endParaRPr sz="2400" dirty="0">
              <a:cs typeface="Carlito"/>
            </a:endParaRPr>
          </a:p>
          <a:p>
            <a:pPr marL="203200" indent="-190500" algn="just">
              <a:spcBef>
                <a:spcPts val="675"/>
              </a:spcBef>
              <a:buChar char="-"/>
              <a:tabLst>
                <a:tab pos="203200" algn="l"/>
              </a:tabLst>
            </a:pPr>
            <a:r>
              <a:rPr sz="2400" spc="-5" dirty="0">
                <a:cs typeface="Carlito"/>
              </a:rPr>
              <a:t>Animal </a:t>
            </a:r>
            <a:r>
              <a:rPr sz="2400" spc="-15" dirty="0">
                <a:cs typeface="Carlito"/>
              </a:rPr>
              <a:t>bites </a:t>
            </a:r>
            <a:r>
              <a:rPr sz="2400" spc="-5" dirty="0">
                <a:cs typeface="Carlito"/>
              </a:rPr>
              <a:t>and</a:t>
            </a:r>
            <a:r>
              <a:rPr sz="2400" spc="55" dirty="0">
                <a:cs typeface="Carlito"/>
              </a:rPr>
              <a:t> </a:t>
            </a:r>
            <a:r>
              <a:rPr sz="2400" spc="-15" dirty="0">
                <a:cs typeface="Carlito"/>
              </a:rPr>
              <a:t>stings</a:t>
            </a:r>
            <a:endParaRPr sz="2400" dirty="0">
              <a:cs typeface="Carlito"/>
            </a:endParaRPr>
          </a:p>
          <a:p>
            <a:pPr marL="203200" indent="-190500" algn="just">
              <a:spcBef>
                <a:spcPts val="670"/>
              </a:spcBef>
              <a:buChar char="-"/>
              <a:tabLst>
                <a:tab pos="203200" algn="l"/>
              </a:tabLst>
            </a:pPr>
            <a:r>
              <a:rPr sz="2400" spc="-15" dirty="0">
                <a:cs typeface="Carlito"/>
              </a:rPr>
              <a:t>Unsterile</a:t>
            </a:r>
            <a:r>
              <a:rPr sz="2400" spc="10" dirty="0">
                <a:cs typeface="Carlito"/>
              </a:rPr>
              <a:t> </a:t>
            </a:r>
            <a:r>
              <a:rPr sz="2400" spc="-30" dirty="0">
                <a:cs typeface="Carlito"/>
              </a:rPr>
              <a:t>Surgery,IUD</a:t>
            </a:r>
            <a:endParaRPr sz="2400" dirty="0">
              <a:cs typeface="Carlito"/>
            </a:endParaRPr>
          </a:p>
          <a:p>
            <a:pPr marL="203200" indent="-190500" algn="just">
              <a:spcBef>
                <a:spcPts val="670"/>
              </a:spcBef>
              <a:buChar char="-"/>
              <a:tabLst>
                <a:tab pos="203200" algn="l"/>
              </a:tabLst>
            </a:pPr>
            <a:r>
              <a:rPr sz="2400" spc="-10" dirty="0">
                <a:cs typeface="Carlito"/>
              </a:rPr>
              <a:t>Bowel </a:t>
            </a:r>
            <a:r>
              <a:rPr sz="2400" spc="-15" dirty="0">
                <a:cs typeface="Carlito"/>
              </a:rPr>
              <a:t>Surgery </a:t>
            </a:r>
            <a:r>
              <a:rPr sz="2400" spc="-5" dirty="0">
                <a:cs typeface="Carlito"/>
              </a:rPr>
              <a:t>&amp; </a:t>
            </a:r>
            <a:r>
              <a:rPr sz="2400" spc="-15" dirty="0">
                <a:cs typeface="Carlito"/>
              </a:rPr>
              <a:t>Dental</a:t>
            </a:r>
            <a:r>
              <a:rPr sz="2400" spc="25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Extraction</a:t>
            </a:r>
            <a:endParaRPr sz="2400" dirty="0">
              <a:cs typeface="Carlito"/>
            </a:endParaRPr>
          </a:p>
          <a:p>
            <a:pPr marL="203200" indent="-190500" algn="just">
              <a:spcBef>
                <a:spcPts val="675"/>
              </a:spcBef>
              <a:buChar char="-"/>
              <a:tabLst>
                <a:tab pos="203200" algn="l"/>
              </a:tabLst>
            </a:pPr>
            <a:r>
              <a:rPr sz="2400" spc="-5" dirty="0">
                <a:cs typeface="Carlito"/>
              </a:rPr>
              <a:t>Injections, </a:t>
            </a:r>
            <a:r>
              <a:rPr sz="2400" spc="-15" dirty="0">
                <a:cs typeface="Carlito"/>
              </a:rPr>
              <a:t>Unsterile </a:t>
            </a:r>
            <a:r>
              <a:rPr sz="2400" spc="-10" dirty="0">
                <a:cs typeface="Carlito"/>
              </a:rPr>
              <a:t>division </a:t>
            </a:r>
            <a:r>
              <a:rPr sz="2400" spc="-5" dirty="0">
                <a:cs typeface="Carlito"/>
              </a:rPr>
              <a:t>of </a:t>
            </a:r>
            <a:r>
              <a:rPr sz="2400" spc="-10" dirty="0">
                <a:cs typeface="Carlito"/>
              </a:rPr>
              <a:t>Umbilical</a:t>
            </a:r>
            <a:r>
              <a:rPr sz="2400" spc="100" dirty="0">
                <a:cs typeface="Carlito"/>
              </a:rPr>
              <a:t> </a:t>
            </a:r>
            <a:r>
              <a:rPr sz="2400" spc="-15" dirty="0">
                <a:cs typeface="Carlito"/>
              </a:rPr>
              <a:t>Cord</a:t>
            </a:r>
            <a:endParaRPr sz="2400" dirty="0">
              <a:cs typeface="Carlito"/>
            </a:endParaRPr>
          </a:p>
          <a:p>
            <a:pPr marL="12700" algn="just">
              <a:spcBef>
                <a:spcPts val="675"/>
              </a:spcBef>
            </a:pPr>
            <a:r>
              <a:rPr sz="2400" spc="-10" dirty="0">
                <a:cs typeface="Carlito"/>
              </a:rPr>
              <a:t>-Compound Fractures,Otitis</a:t>
            </a:r>
            <a:r>
              <a:rPr sz="2400" spc="85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Media</a:t>
            </a:r>
            <a:endParaRPr sz="2400" dirty="0">
              <a:cs typeface="Carlito"/>
            </a:endParaRPr>
          </a:p>
          <a:p>
            <a:pPr marL="12700" algn="just">
              <a:spcBef>
                <a:spcPts val="670"/>
              </a:spcBef>
            </a:pPr>
            <a:r>
              <a:rPr sz="2400" spc="-15" dirty="0">
                <a:cs typeface="Carlito"/>
              </a:rPr>
              <a:t>-Chronic </a:t>
            </a:r>
            <a:r>
              <a:rPr sz="2400" spc="-10" dirty="0">
                <a:cs typeface="Carlito"/>
              </a:rPr>
              <a:t>skin </a:t>
            </a:r>
            <a:r>
              <a:rPr sz="2400" spc="-15" dirty="0">
                <a:cs typeface="Carlito"/>
              </a:rPr>
              <a:t>ulcers, </a:t>
            </a:r>
            <a:r>
              <a:rPr sz="2400" spc="-40" dirty="0">
                <a:cs typeface="Carlito"/>
              </a:rPr>
              <a:t>Eye</a:t>
            </a:r>
            <a:r>
              <a:rPr sz="2400" spc="95" dirty="0">
                <a:cs typeface="Carlito"/>
              </a:rPr>
              <a:t> </a:t>
            </a:r>
            <a:r>
              <a:rPr sz="2400" spc="-15" dirty="0">
                <a:cs typeface="Carlito"/>
              </a:rPr>
              <a:t>Infection</a:t>
            </a:r>
            <a:endParaRPr sz="2400" dirty="0">
              <a:cs typeface="Carlito"/>
            </a:endParaRPr>
          </a:p>
          <a:p>
            <a:pPr marL="12700" algn="just">
              <a:spcBef>
                <a:spcPts val="675"/>
              </a:spcBef>
            </a:pPr>
            <a:r>
              <a:rPr sz="2400" spc="-10" dirty="0">
                <a:cs typeface="Carlito"/>
              </a:rPr>
              <a:t>-Gangrenous</a:t>
            </a:r>
            <a:r>
              <a:rPr sz="2400" spc="15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Limb</a:t>
            </a:r>
            <a:endParaRPr lang="en-US" sz="2400" spc="-10" dirty="0">
              <a:cs typeface="Carlito"/>
            </a:endParaRPr>
          </a:p>
          <a:p>
            <a:pPr marL="12700" algn="just">
              <a:spcBef>
                <a:spcPts val="675"/>
              </a:spcBef>
            </a:pPr>
            <a:r>
              <a:rPr lang="en-US" sz="2800" b="1" spc="-10" dirty="0">
                <a:solidFill>
                  <a:srgbClr val="FF0000"/>
                </a:solidFill>
                <a:cs typeface="Carlito"/>
              </a:rPr>
              <a:t>All wound can predispose to tetanus</a:t>
            </a:r>
          </a:p>
          <a:p>
            <a:pPr marL="12700" algn="just">
              <a:spcBef>
                <a:spcPts val="675"/>
              </a:spcBef>
            </a:pPr>
            <a:endParaRPr sz="2800" b="1" dirty="0">
              <a:solidFill>
                <a:srgbClr val="FF0000"/>
              </a:solidFill>
              <a:cs typeface="Carlito"/>
            </a:endParaRPr>
          </a:p>
          <a:p>
            <a:pPr marL="12700" marR="5080" indent="777240" algn="just">
              <a:spcBef>
                <a:spcPts val="670"/>
              </a:spcBef>
            </a:pPr>
            <a:r>
              <a:rPr sz="2400" spc="-10" dirty="0">
                <a:cs typeface="Carlito"/>
              </a:rPr>
              <a:t>Thus </a:t>
            </a:r>
            <a:r>
              <a:rPr sz="2400" spc="-15" dirty="0">
                <a:cs typeface="Carlito"/>
              </a:rPr>
              <a:t>tetanus </a:t>
            </a:r>
            <a:r>
              <a:rPr sz="2400" spc="-5" dirty="0">
                <a:cs typeface="Carlito"/>
              </a:rPr>
              <a:t>is an </a:t>
            </a:r>
            <a:r>
              <a:rPr sz="2400" spc="-10" dirty="0">
                <a:cs typeface="Carlito"/>
              </a:rPr>
              <a:t>wound </a:t>
            </a:r>
            <a:r>
              <a:rPr sz="2400" spc="-15" dirty="0">
                <a:cs typeface="Carlito"/>
              </a:rPr>
              <a:t>infection </a:t>
            </a:r>
            <a:r>
              <a:rPr sz="2400" spc="235" dirty="0">
                <a:solidFill>
                  <a:srgbClr val="FF0000"/>
                </a:solidFill>
                <a:cs typeface="Arial"/>
              </a:rPr>
              <a:t>“ </a:t>
            </a:r>
            <a:r>
              <a:rPr sz="2400" spc="-275" dirty="0">
                <a:solidFill>
                  <a:srgbClr val="FF0000"/>
                </a:solidFill>
                <a:cs typeface="Arial"/>
              </a:rPr>
              <a:t>NO</a:t>
            </a:r>
            <a:r>
              <a:rPr sz="2400" spc="-415" dirty="0">
                <a:solidFill>
                  <a:srgbClr val="FF0000"/>
                </a:solidFill>
                <a:cs typeface="Arial"/>
              </a:rPr>
              <a:t> </a:t>
            </a:r>
            <a:r>
              <a:rPr sz="2400" spc="-240" dirty="0">
                <a:solidFill>
                  <a:srgbClr val="FF0000"/>
                </a:solidFill>
                <a:cs typeface="Arial"/>
              </a:rPr>
              <a:t>WOUND,  </a:t>
            </a:r>
            <a:r>
              <a:rPr sz="2400" spc="-275" dirty="0">
                <a:solidFill>
                  <a:srgbClr val="FF0000"/>
                </a:solidFill>
                <a:cs typeface="Arial"/>
              </a:rPr>
              <a:t>NO</a:t>
            </a:r>
            <a:r>
              <a:rPr sz="2400" spc="-150" dirty="0">
                <a:solidFill>
                  <a:srgbClr val="FF0000"/>
                </a:solidFill>
                <a:cs typeface="Arial"/>
              </a:rPr>
              <a:t> </a:t>
            </a:r>
            <a:r>
              <a:rPr sz="2400" spc="-310" dirty="0">
                <a:solidFill>
                  <a:srgbClr val="FF0000"/>
                </a:solidFill>
                <a:cs typeface="Arial"/>
              </a:rPr>
              <a:t>TETANUS”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83210"/>
            <a:ext cx="39662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>
                <a:latin typeface="+mn-lt"/>
              </a:rPr>
              <a:t>Incubation</a:t>
            </a:r>
            <a:r>
              <a:rPr sz="2800" spc="-85" dirty="0">
                <a:latin typeface="+mn-lt"/>
              </a:rPr>
              <a:t> </a:t>
            </a:r>
            <a:r>
              <a:rPr sz="2800" spc="-15" dirty="0">
                <a:latin typeface="+mn-lt"/>
              </a:rPr>
              <a:t>Period-</a:t>
            </a:r>
            <a:r>
              <a:rPr sz="2800" b="0" spc="-15" dirty="0">
                <a:latin typeface="+mn-lt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454863"/>
            <a:ext cx="7881620" cy="34605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94005" indent="-342900" algn="just"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cs typeface="Carlito"/>
              </a:rPr>
              <a:t>Usually incubation </a:t>
            </a:r>
            <a:r>
              <a:rPr sz="2800" spc="-5" dirty="0">
                <a:cs typeface="Carlito"/>
              </a:rPr>
              <a:t>period </a:t>
            </a:r>
            <a:r>
              <a:rPr sz="2800" spc="-15" dirty="0">
                <a:cs typeface="Carlito"/>
              </a:rPr>
              <a:t>ranges from </a:t>
            </a:r>
            <a:r>
              <a:rPr sz="2800" spc="-25" dirty="0">
                <a:cs typeface="Carlito"/>
              </a:rPr>
              <a:t>3-21  days </a:t>
            </a:r>
            <a:r>
              <a:rPr sz="2800" spc="-5" dirty="0">
                <a:cs typeface="Carlito"/>
              </a:rPr>
              <a:t>but </a:t>
            </a:r>
            <a:r>
              <a:rPr sz="2800" spc="-10" dirty="0">
                <a:cs typeface="Carlito"/>
              </a:rPr>
              <a:t>can </a:t>
            </a:r>
            <a:r>
              <a:rPr sz="2800" spc="-15" dirty="0">
                <a:cs typeface="Carlito"/>
              </a:rPr>
              <a:t>range from </a:t>
            </a:r>
            <a:r>
              <a:rPr sz="2800" dirty="0">
                <a:cs typeface="Carlito"/>
              </a:rPr>
              <a:t>the </a:t>
            </a:r>
            <a:r>
              <a:rPr sz="2800" spc="-20" dirty="0">
                <a:cs typeface="Carlito"/>
              </a:rPr>
              <a:t>day </a:t>
            </a:r>
            <a:r>
              <a:rPr sz="2800" spc="-5" dirty="0">
                <a:cs typeface="Carlito"/>
              </a:rPr>
              <a:t>of </a:t>
            </a:r>
            <a:r>
              <a:rPr sz="2800" dirty="0">
                <a:cs typeface="Carlito"/>
              </a:rPr>
              <a:t>injury </a:t>
            </a:r>
            <a:r>
              <a:rPr sz="2800" spc="-20" dirty="0">
                <a:cs typeface="Carlito"/>
              </a:rPr>
              <a:t>to  </a:t>
            </a:r>
            <a:r>
              <a:rPr sz="2800" spc="-15" dirty="0">
                <a:cs typeface="Carlito"/>
              </a:rPr>
              <a:t>several</a:t>
            </a:r>
            <a:r>
              <a:rPr sz="2800" spc="-20" dirty="0">
                <a:cs typeface="Carlito"/>
              </a:rPr>
              <a:t> </a:t>
            </a:r>
            <a:r>
              <a:rPr sz="2800" spc="-5" dirty="0">
                <a:cs typeface="Carlito"/>
              </a:rPr>
              <a:t>months.</a:t>
            </a:r>
            <a:endParaRPr sz="2800" dirty="0">
              <a:cs typeface="Carlito"/>
            </a:endParaRPr>
          </a:p>
          <a:p>
            <a:pPr algn="just">
              <a:spcBef>
                <a:spcPts val="10"/>
              </a:spcBef>
              <a:buFont typeface="Arial"/>
              <a:buChar char="•"/>
            </a:pPr>
            <a:endParaRPr sz="2800" dirty="0">
              <a:cs typeface="Carlito"/>
            </a:endParaRPr>
          </a:p>
          <a:p>
            <a:pPr marL="355600" indent="-342900" algn="just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solidFill>
                  <a:srgbClr val="FF0000"/>
                </a:solidFill>
                <a:cs typeface="Carlito"/>
              </a:rPr>
              <a:t>Average </a:t>
            </a:r>
            <a:r>
              <a:rPr sz="2800" spc="-5" dirty="0">
                <a:solidFill>
                  <a:srgbClr val="FF0000"/>
                </a:solidFill>
                <a:cs typeface="Carlito"/>
              </a:rPr>
              <a:t>incubation period </a:t>
            </a:r>
            <a:r>
              <a:rPr sz="2800" dirty="0">
                <a:solidFill>
                  <a:srgbClr val="FF0000"/>
                </a:solidFill>
                <a:cs typeface="Carlito"/>
              </a:rPr>
              <a:t>is </a:t>
            </a:r>
            <a:r>
              <a:rPr lang="en-US" sz="2800" dirty="0">
                <a:solidFill>
                  <a:srgbClr val="FF0000"/>
                </a:solidFill>
                <a:cs typeface="Carlito"/>
              </a:rPr>
              <a:t>7 - </a:t>
            </a:r>
            <a:r>
              <a:rPr sz="2800" dirty="0">
                <a:solidFill>
                  <a:srgbClr val="FF0000"/>
                </a:solidFill>
                <a:cs typeface="Carlito"/>
              </a:rPr>
              <a:t>10</a:t>
            </a:r>
            <a:r>
              <a:rPr sz="2800" spc="70" dirty="0">
                <a:solidFill>
                  <a:srgbClr val="FF0000"/>
                </a:solidFill>
                <a:cs typeface="Carlito"/>
              </a:rPr>
              <a:t> </a:t>
            </a:r>
            <a:r>
              <a:rPr sz="2800" spc="-20" dirty="0">
                <a:solidFill>
                  <a:srgbClr val="FF0000"/>
                </a:solidFill>
                <a:cs typeface="Carlito"/>
              </a:rPr>
              <a:t>days.</a:t>
            </a:r>
            <a:endParaRPr sz="2800" dirty="0">
              <a:solidFill>
                <a:srgbClr val="FF0000"/>
              </a:solidFill>
              <a:cs typeface="Carlito"/>
            </a:endParaRPr>
          </a:p>
          <a:p>
            <a:pPr algn="just">
              <a:spcBef>
                <a:spcPts val="5"/>
              </a:spcBef>
              <a:buFont typeface="Arial"/>
              <a:buChar char="•"/>
            </a:pPr>
            <a:endParaRPr sz="2800" dirty="0">
              <a:cs typeface="Carlito"/>
            </a:endParaRPr>
          </a:p>
          <a:p>
            <a:pPr marL="355600" marR="5080" indent="-342900" algn="just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cs typeface="Carlito"/>
              </a:rPr>
              <a:t>Depends on </a:t>
            </a:r>
            <a:r>
              <a:rPr sz="2800" spc="-35" dirty="0">
                <a:cs typeface="Carlito"/>
              </a:rPr>
              <a:t>character, </a:t>
            </a:r>
            <a:r>
              <a:rPr sz="2800" spc="-5" dirty="0">
                <a:cs typeface="Carlito"/>
              </a:rPr>
              <a:t>location, </a:t>
            </a:r>
            <a:r>
              <a:rPr sz="2800" dirty="0">
                <a:cs typeface="Carlito"/>
              </a:rPr>
              <a:t>and </a:t>
            </a:r>
            <a:r>
              <a:rPr sz="2800" spc="-15" dirty="0">
                <a:cs typeface="Carlito"/>
              </a:rPr>
              <a:t>extent </a:t>
            </a:r>
            <a:r>
              <a:rPr sz="2800" spc="-5" dirty="0">
                <a:cs typeface="Carlito"/>
              </a:rPr>
              <a:t>of  </a:t>
            </a:r>
            <a:r>
              <a:rPr sz="2800" spc="-10" dirty="0">
                <a:cs typeface="Carlito"/>
              </a:rPr>
              <a:t>wound.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83210"/>
            <a:ext cx="39662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>
                <a:latin typeface="+mn-lt"/>
              </a:rPr>
              <a:t>Incubation</a:t>
            </a:r>
            <a:r>
              <a:rPr sz="2800" spc="-85" dirty="0">
                <a:latin typeface="+mn-lt"/>
              </a:rPr>
              <a:t> </a:t>
            </a:r>
            <a:r>
              <a:rPr sz="2800" spc="-15" dirty="0">
                <a:latin typeface="+mn-lt"/>
              </a:rPr>
              <a:t>Period-</a:t>
            </a:r>
            <a:r>
              <a:rPr sz="2800" b="0" spc="-15" dirty="0">
                <a:latin typeface="+mn-lt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454863"/>
            <a:ext cx="7881620" cy="34605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94005" indent="-342900" algn="just"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cs typeface="Carlito"/>
              </a:rPr>
              <a:t>Usually incubation </a:t>
            </a:r>
            <a:r>
              <a:rPr sz="2800" spc="-5" dirty="0">
                <a:cs typeface="Carlito"/>
              </a:rPr>
              <a:t>period </a:t>
            </a:r>
            <a:r>
              <a:rPr sz="2800" spc="-15" dirty="0">
                <a:cs typeface="Carlito"/>
              </a:rPr>
              <a:t>ranges from </a:t>
            </a:r>
            <a:r>
              <a:rPr sz="2800" spc="-25" dirty="0">
                <a:cs typeface="Carlito"/>
              </a:rPr>
              <a:t>3-21  days </a:t>
            </a:r>
            <a:r>
              <a:rPr sz="2800" spc="-5" dirty="0">
                <a:cs typeface="Carlito"/>
              </a:rPr>
              <a:t>but </a:t>
            </a:r>
            <a:r>
              <a:rPr sz="2800" spc="-10" dirty="0">
                <a:cs typeface="Carlito"/>
              </a:rPr>
              <a:t>can </a:t>
            </a:r>
            <a:r>
              <a:rPr sz="2800" spc="-15" dirty="0">
                <a:cs typeface="Carlito"/>
              </a:rPr>
              <a:t>range from </a:t>
            </a:r>
            <a:r>
              <a:rPr sz="2800" dirty="0">
                <a:cs typeface="Carlito"/>
              </a:rPr>
              <a:t>the </a:t>
            </a:r>
            <a:r>
              <a:rPr sz="2800" spc="-20" dirty="0">
                <a:cs typeface="Carlito"/>
              </a:rPr>
              <a:t>day </a:t>
            </a:r>
            <a:r>
              <a:rPr sz="2800" spc="-5" dirty="0">
                <a:cs typeface="Carlito"/>
              </a:rPr>
              <a:t>of </a:t>
            </a:r>
            <a:r>
              <a:rPr sz="2800" dirty="0">
                <a:cs typeface="Carlito"/>
              </a:rPr>
              <a:t>injury </a:t>
            </a:r>
            <a:r>
              <a:rPr sz="2800" spc="-20" dirty="0">
                <a:cs typeface="Carlito"/>
              </a:rPr>
              <a:t>to  </a:t>
            </a:r>
            <a:r>
              <a:rPr sz="2800" spc="-15" dirty="0">
                <a:cs typeface="Carlito"/>
              </a:rPr>
              <a:t>several</a:t>
            </a:r>
            <a:r>
              <a:rPr sz="2800" spc="-20" dirty="0">
                <a:cs typeface="Carlito"/>
              </a:rPr>
              <a:t> </a:t>
            </a:r>
            <a:r>
              <a:rPr sz="2800" spc="-5" dirty="0">
                <a:cs typeface="Carlito"/>
              </a:rPr>
              <a:t>months.</a:t>
            </a:r>
            <a:endParaRPr sz="2800" dirty="0">
              <a:cs typeface="Carlito"/>
            </a:endParaRPr>
          </a:p>
          <a:p>
            <a:pPr algn="just">
              <a:spcBef>
                <a:spcPts val="10"/>
              </a:spcBef>
              <a:buFont typeface="Arial"/>
              <a:buChar char="•"/>
            </a:pPr>
            <a:endParaRPr sz="2800" dirty="0">
              <a:cs typeface="Carlito"/>
            </a:endParaRPr>
          </a:p>
          <a:p>
            <a:pPr marL="355600" indent="-342900" algn="just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solidFill>
                  <a:srgbClr val="FF0000"/>
                </a:solidFill>
                <a:cs typeface="Carlito"/>
              </a:rPr>
              <a:t>Average </a:t>
            </a:r>
            <a:r>
              <a:rPr sz="2800" spc="-5" dirty="0">
                <a:solidFill>
                  <a:srgbClr val="FF0000"/>
                </a:solidFill>
                <a:cs typeface="Carlito"/>
              </a:rPr>
              <a:t>incubation period </a:t>
            </a:r>
            <a:r>
              <a:rPr sz="2800" dirty="0">
                <a:solidFill>
                  <a:srgbClr val="FF0000"/>
                </a:solidFill>
                <a:cs typeface="Carlito"/>
              </a:rPr>
              <a:t>is </a:t>
            </a:r>
            <a:r>
              <a:rPr lang="en-US" sz="2800" dirty="0">
                <a:solidFill>
                  <a:srgbClr val="FF0000"/>
                </a:solidFill>
                <a:cs typeface="Carlito"/>
              </a:rPr>
              <a:t>7 - </a:t>
            </a:r>
            <a:r>
              <a:rPr sz="2800" dirty="0">
                <a:solidFill>
                  <a:srgbClr val="FF0000"/>
                </a:solidFill>
                <a:cs typeface="Carlito"/>
              </a:rPr>
              <a:t>10</a:t>
            </a:r>
            <a:r>
              <a:rPr sz="2800" spc="70" dirty="0">
                <a:solidFill>
                  <a:srgbClr val="FF0000"/>
                </a:solidFill>
                <a:cs typeface="Carlito"/>
              </a:rPr>
              <a:t> </a:t>
            </a:r>
            <a:r>
              <a:rPr sz="2800" spc="-20" dirty="0">
                <a:solidFill>
                  <a:srgbClr val="FF0000"/>
                </a:solidFill>
                <a:cs typeface="Carlito"/>
              </a:rPr>
              <a:t>days.</a:t>
            </a:r>
            <a:endParaRPr sz="2800" dirty="0">
              <a:solidFill>
                <a:srgbClr val="FF0000"/>
              </a:solidFill>
              <a:cs typeface="Carlito"/>
            </a:endParaRPr>
          </a:p>
          <a:p>
            <a:pPr algn="just">
              <a:spcBef>
                <a:spcPts val="5"/>
              </a:spcBef>
              <a:buFont typeface="Arial"/>
              <a:buChar char="•"/>
            </a:pPr>
            <a:endParaRPr sz="2800" dirty="0">
              <a:cs typeface="Carlito"/>
            </a:endParaRPr>
          </a:p>
          <a:p>
            <a:pPr marL="355600" marR="5080" indent="-342900" algn="just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cs typeface="Carlito"/>
              </a:rPr>
              <a:t>Depends on </a:t>
            </a:r>
            <a:r>
              <a:rPr sz="2800" spc="-35" dirty="0">
                <a:cs typeface="Carlito"/>
              </a:rPr>
              <a:t>character, </a:t>
            </a:r>
            <a:r>
              <a:rPr sz="2800" spc="-5" dirty="0">
                <a:cs typeface="Carlito"/>
              </a:rPr>
              <a:t>location, </a:t>
            </a:r>
            <a:r>
              <a:rPr sz="2800" dirty="0">
                <a:cs typeface="Carlito"/>
              </a:rPr>
              <a:t>and </a:t>
            </a:r>
            <a:r>
              <a:rPr sz="2800" spc="-15" dirty="0">
                <a:cs typeface="Carlito"/>
              </a:rPr>
              <a:t>extent </a:t>
            </a:r>
            <a:r>
              <a:rPr sz="2800" spc="-5" dirty="0">
                <a:cs typeface="Carlito"/>
              </a:rPr>
              <a:t>of  </a:t>
            </a:r>
            <a:r>
              <a:rPr sz="2800" spc="-10" dirty="0">
                <a:cs typeface="Carlito"/>
              </a:rPr>
              <a:t>wound.</a:t>
            </a:r>
            <a:endParaRPr sz="2800" dirty="0"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280332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25982"/>
            <a:ext cx="7772400" cy="61555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Clinical Features</a:t>
            </a:r>
            <a:endParaRPr lang="en-US" dirty="0">
              <a:latin typeface="+mn-lt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72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8600"/>
            <a:ext cx="7776210" cy="6278642"/>
          </a:xfrm>
        </p:spPr>
        <p:txBody>
          <a:bodyPr/>
          <a:lstStyle/>
          <a:p>
            <a:r>
              <a:rPr lang="en-US" sz="2400" b="1" dirty="0">
                <a:latin typeface="+mn-lt"/>
              </a:rPr>
              <a:t>Prodromal symptom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400" dirty="0"/>
              <a:t>Fever (sudden onset, increase day by day)</a:t>
            </a:r>
          </a:p>
          <a:p>
            <a:pPr marL="1828800" lvl="3" indent="-457200">
              <a:buFont typeface="Wingdings" panose="05000000000000000000" pitchFamily="2" charset="2"/>
              <a:buChar char="ü"/>
            </a:pPr>
            <a:r>
              <a:rPr lang="en-US" sz="2400" dirty="0"/>
              <a:t>Not present in case of neonatal tetanus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400" dirty="0"/>
              <a:t>Headache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400" dirty="0"/>
              <a:t>Anorexia and malaise </a:t>
            </a:r>
          </a:p>
          <a:p>
            <a:r>
              <a:rPr lang="en-US" sz="2400" b="1" dirty="0">
                <a:latin typeface="+mn-lt"/>
              </a:rPr>
              <a:t>Symptoms due to Muscle contraction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FF0000"/>
                </a:solidFill>
              </a:rPr>
              <a:t>Trismus</a:t>
            </a:r>
            <a:r>
              <a:rPr lang="en-US" sz="2400" dirty="0"/>
              <a:t> (Lock Jaw)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FF0000"/>
                </a:solidFill>
              </a:rPr>
              <a:t>Risus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sardonicus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(all facial muscles spasm)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Neck rigidity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FF0000"/>
                </a:solidFill>
              </a:rPr>
              <a:t>Opisthotonus</a:t>
            </a:r>
            <a:r>
              <a:rPr lang="en-US" sz="2400" dirty="0"/>
              <a:t> (bow like body, extension of vertebrae</a:t>
            </a:r>
          </a:p>
          <a:p>
            <a:r>
              <a:rPr lang="en-US" sz="2400" b="1" dirty="0">
                <a:latin typeface="+mn-lt"/>
              </a:rPr>
              <a:t>Symptoms due to excessive sensitivity of muscles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Painful, severe, exhaustive spasm with fever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Only partial relaxation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Full consciousness during spasm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Aspiration pneumonia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Vertebrae fracture</a:t>
            </a:r>
          </a:p>
        </p:txBody>
      </p:sp>
    </p:spTree>
    <p:extLst>
      <p:ext uri="{BB962C8B-B14F-4D97-AF65-F5344CB8AC3E}">
        <p14:creationId xmlns:p14="http://schemas.microsoft.com/office/powerpoint/2010/main" val="3619313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304800"/>
            <a:ext cx="5945504" cy="6400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69" y="4219837"/>
            <a:ext cx="4572396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55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9584" y="145491"/>
            <a:ext cx="8757073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800" spc="-25" dirty="0">
                <a:latin typeface="+mn-lt"/>
              </a:rPr>
              <a:t>Types </a:t>
            </a:r>
            <a:r>
              <a:rPr sz="2800" dirty="0">
                <a:latin typeface="+mn-lt"/>
              </a:rPr>
              <a:t>of</a:t>
            </a:r>
            <a:r>
              <a:rPr sz="2800" spc="-75" dirty="0">
                <a:latin typeface="+mn-lt"/>
              </a:rPr>
              <a:t> </a:t>
            </a:r>
            <a:r>
              <a:rPr sz="2800" spc="-20" dirty="0">
                <a:latin typeface="+mn-lt"/>
              </a:rPr>
              <a:t>tetanus</a:t>
            </a:r>
            <a:endParaRPr sz="2800" dirty="0">
              <a:latin typeface="+mn-lt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154436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According to clinical severity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+mn-lt"/>
              </a:rPr>
              <a:t>Localized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+mn-lt"/>
              </a:rPr>
              <a:t>Cephalic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+mn-lt"/>
              </a:rPr>
              <a:t>Generalized 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3"/>
          </p:nvPr>
        </p:nvSpPr>
        <p:spPr>
          <a:xfrm>
            <a:off x="4434840" y="1577340"/>
            <a:ext cx="4251960" cy="3447098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According to cause of infection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+mn-lt"/>
              </a:rPr>
              <a:t>Traumatic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+mn-lt"/>
              </a:rPr>
              <a:t>Puerperal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+mn-lt"/>
              </a:rPr>
              <a:t>Otogenic</a:t>
            </a:r>
            <a:endParaRPr lang="en-US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+mn-lt"/>
              </a:rPr>
              <a:t>Idiopathic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+mn-lt"/>
              </a:rPr>
              <a:t>Tetanus </a:t>
            </a:r>
            <a:r>
              <a:rPr lang="en-US" b="1" dirty="0" err="1" smtClean="0">
                <a:latin typeface="+mn-lt"/>
              </a:rPr>
              <a:t>Neonatorum</a:t>
            </a:r>
            <a:endParaRPr lang="en-US" b="1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3350"/>
            <a:ext cx="8229600" cy="507365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GB" sz="2800" b="1" dirty="0">
                <a:solidFill>
                  <a:srgbClr val="00B050"/>
                </a:solidFill>
              </a:rPr>
              <a:t>Based on History and </a:t>
            </a:r>
            <a:r>
              <a:rPr lang="en-IN" sz="2800" b="1" dirty="0">
                <a:solidFill>
                  <a:srgbClr val="00B050"/>
                </a:solidFill>
              </a:rPr>
              <a:t>Clinical Sign &amp; Symptoms</a:t>
            </a:r>
            <a:endParaRPr lang="en-GB" sz="2800" b="1" dirty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n-GB" sz="2800" b="1" dirty="0"/>
              <a:t>Adults</a:t>
            </a:r>
            <a:r>
              <a:rPr lang="en-GB" sz="2800" dirty="0"/>
              <a:t> – Generalized muscle spasm with fever along with h/o trauma, ear infection, delivery/abortion</a:t>
            </a:r>
          </a:p>
          <a:p>
            <a:pPr algn="just">
              <a:buNone/>
            </a:pPr>
            <a:r>
              <a:rPr lang="en-GB" sz="2800" dirty="0"/>
              <a:t>+ dirty wound + no h/o tetanus immunization</a:t>
            </a:r>
          </a:p>
          <a:p>
            <a:pPr algn="just">
              <a:buNone/>
            </a:pPr>
            <a:endParaRPr lang="en-GB" sz="2800" dirty="0"/>
          </a:p>
          <a:p>
            <a:pPr algn="just">
              <a:buNone/>
            </a:pPr>
            <a:r>
              <a:rPr lang="en-GB" sz="2800" dirty="0"/>
              <a:t>According to WHO,  Any </a:t>
            </a:r>
            <a:r>
              <a:rPr lang="en-GB" sz="2800" b="1" dirty="0"/>
              <a:t>Neonate</a:t>
            </a:r>
          </a:p>
          <a:p>
            <a:pPr algn="just"/>
            <a:r>
              <a:rPr lang="en-GB" sz="2800" dirty="0"/>
              <a:t>During </a:t>
            </a:r>
            <a:r>
              <a:rPr lang="en-GB" sz="2800" dirty="0">
                <a:solidFill>
                  <a:srgbClr val="FF0000"/>
                </a:solidFill>
              </a:rPr>
              <a:t>first 2 days of life </a:t>
            </a:r>
            <a:r>
              <a:rPr lang="en-US" sz="2800" dirty="0"/>
              <a:t>-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FF0000"/>
                </a:solidFill>
              </a:rPr>
              <a:t>Normal</a:t>
            </a:r>
            <a:r>
              <a:rPr lang="en-GB" sz="2800" dirty="0"/>
              <a:t>  ability  to  suck  and  cry</a:t>
            </a:r>
          </a:p>
          <a:p>
            <a:pPr algn="just"/>
            <a:r>
              <a:rPr lang="en-GB" sz="2800" dirty="0"/>
              <a:t>Between 3 and 28 days </a:t>
            </a:r>
            <a:r>
              <a:rPr lang="en-US" sz="2800" dirty="0"/>
              <a:t>– Difficulty in</a:t>
            </a:r>
            <a:r>
              <a:rPr lang="en-GB" sz="2800" dirty="0"/>
              <a:t> sucking normally and becomes stiff or has spasms </a:t>
            </a:r>
          </a:p>
          <a:p>
            <a:pPr algn="just"/>
            <a:r>
              <a:rPr lang="en-GB" sz="2800" dirty="0"/>
              <a:t>(i.e. jerking of the muscles) </a:t>
            </a:r>
          </a:p>
          <a:p>
            <a:pPr algn="just">
              <a:buNone/>
            </a:pPr>
            <a:r>
              <a:rPr lang="en-GB" sz="2800" dirty="0"/>
              <a:t>Considered as a case of </a:t>
            </a:r>
            <a:r>
              <a:rPr lang="en-GB" sz="2800" dirty="0">
                <a:solidFill>
                  <a:srgbClr val="FF0000"/>
                </a:solidFill>
              </a:rPr>
              <a:t>NEONATAL TETANUS</a:t>
            </a:r>
          </a:p>
          <a:p>
            <a:pPr algn="just">
              <a:buNone/>
            </a:pP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5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u="sng" dirty="0"/>
              <a:t>Laboratory Diagnosis And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6412"/>
          </a:xfrm>
        </p:spPr>
        <p:txBody>
          <a:bodyPr>
            <a:normAutofit/>
          </a:bodyPr>
          <a:lstStyle/>
          <a:p>
            <a:pPr algn="just"/>
            <a:r>
              <a:rPr lang="en-GB" sz="2800" dirty="0">
                <a:solidFill>
                  <a:srgbClr val="7030A0"/>
                </a:solidFill>
                <a:latin typeface="Comic Sans MS" pitchFamily="66" charset="0"/>
              </a:rPr>
              <a:t>Spatula Test </a:t>
            </a:r>
            <a:r>
              <a:rPr lang="en-GB" sz="2800" dirty="0">
                <a:latin typeface="Comic Sans MS" pitchFamily="66" charset="0"/>
              </a:rPr>
              <a:t>– Highly Specific</a:t>
            </a:r>
          </a:p>
          <a:p>
            <a:pPr algn="just"/>
            <a:r>
              <a:rPr lang="en-GB" sz="2800" dirty="0">
                <a:latin typeface="Comic Sans MS" pitchFamily="66" charset="0"/>
              </a:rPr>
              <a:t>Blood Analysis and Bacterial isolation – Not Conclusive. </a:t>
            </a:r>
          </a:p>
          <a:p>
            <a:pPr algn="just">
              <a:buNone/>
            </a:pPr>
            <a:r>
              <a:rPr lang="en-GB" sz="2800" b="1" dirty="0">
                <a:solidFill>
                  <a:srgbClr val="00B050"/>
                </a:solidFill>
                <a:latin typeface="Comic Sans MS" pitchFamily="66" charset="0"/>
              </a:rPr>
              <a:t>Diagnosis is mainly based on History and </a:t>
            </a:r>
            <a:r>
              <a:rPr lang="en-IN" sz="2800" b="1" dirty="0">
                <a:solidFill>
                  <a:srgbClr val="00B050"/>
                </a:solidFill>
                <a:latin typeface="Comic Sans MS" pitchFamily="66" charset="0"/>
              </a:rPr>
              <a:t>Clinical Sign &amp; Symptoms</a:t>
            </a:r>
          </a:p>
          <a:p>
            <a:pPr algn="just">
              <a:buNone/>
            </a:pPr>
            <a:endParaRPr lang="en-IN" sz="2800" b="1" dirty="0">
              <a:solidFill>
                <a:srgbClr val="00B050"/>
              </a:solidFill>
              <a:latin typeface="Comic Sans MS" pitchFamily="66" charset="0"/>
            </a:endParaRPr>
          </a:p>
          <a:p>
            <a:pPr algn="just"/>
            <a:r>
              <a:rPr lang="en-IN" sz="2800" b="1" dirty="0">
                <a:latin typeface="Comic Sans MS" pitchFamily="66" charset="0"/>
              </a:rPr>
              <a:t>ELISA – </a:t>
            </a:r>
            <a:r>
              <a:rPr lang="en-IN" sz="2800" dirty="0" err="1">
                <a:latin typeface="Comic Sans MS" pitchFamily="66" charset="0"/>
              </a:rPr>
              <a:t>IgM</a:t>
            </a:r>
            <a:r>
              <a:rPr lang="en-IN" sz="2800" dirty="0">
                <a:latin typeface="Comic Sans MS" pitchFamily="66" charset="0"/>
              </a:rPr>
              <a:t> against tetanus toxin</a:t>
            </a:r>
          </a:p>
        </p:txBody>
      </p:sp>
    </p:spTree>
    <p:extLst>
      <p:ext uri="{BB962C8B-B14F-4D97-AF65-F5344CB8AC3E}">
        <p14:creationId xmlns:p14="http://schemas.microsoft.com/office/powerpoint/2010/main" val="90815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93394" y="1305813"/>
            <a:ext cx="8157210" cy="4801314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IN" sz="2400" dirty="0">
                <a:latin typeface="+mn-lt"/>
              </a:rPr>
              <a:t>Mainly </a:t>
            </a:r>
            <a:r>
              <a:rPr lang="en-GB" sz="2400" b="1" dirty="0">
                <a:latin typeface="+mn-lt"/>
              </a:rPr>
              <a:t>Supportive therapy </a:t>
            </a:r>
            <a:r>
              <a:rPr lang="en-GB" sz="2400" dirty="0">
                <a:latin typeface="+mn-lt"/>
              </a:rPr>
              <a:t>[Maintain ABC &amp; catheterization]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400" dirty="0">
                <a:latin typeface="+mn-lt"/>
              </a:rPr>
              <a:t>Symptomatic Therapy 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GB" sz="2400" dirty="0"/>
              <a:t>Sedatives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GB" sz="2400" dirty="0"/>
              <a:t>Anticonvulsive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400" dirty="0">
                <a:latin typeface="+mn-lt"/>
              </a:rPr>
              <a:t>Antibiotics – B </a:t>
            </a:r>
            <a:r>
              <a:rPr lang="en-GB" sz="2400" dirty="0" err="1">
                <a:latin typeface="+mn-lt"/>
              </a:rPr>
              <a:t>lactames</a:t>
            </a:r>
            <a:endParaRPr lang="en-GB" sz="2400" dirty="0">
              <a:latin typeface="+mn-lt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GB" sz="2400" dirty="0">
                <a:latin typeface="+mn-lt"/>
              </a:rPr>
              <a:t>Passive Immunization [Human  Tetanus Immunoglobulin  (HTIG)]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400" b="1" dirty="0">
                <a:latin typeface="+mn-lt"/>
              </a:rPr>
              <a:t>Wound management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+mn-lt"/>
              </a:rPr>
              <a:t>Isolation ward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High nursing care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Active immunization</a:t>
            </a:r>
          </a:p>
        </p:txBody>
      </p:sp>
    </p:spTree>
    <p:extLst>
      <p:ext uri="{BB962C8B-B14F-4D97-AF65-F5344CB8AC3E}">
        <p14:creationId xmlns:p14="http://schemas.microsoft.com/office/powerpoint/2010/main" val="19520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3170" y="339599"/>
            <a:ext cx="378474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200" spc="250" dirty="0">
                <a:latin typeface="+mn-lt"/>
                <a:cs typeface="Arial Black"/>
              </a:rPr>
              <a:t>Prevention</a:t>
            </a:r>
            <a:endParaRPr sz="3200" dirty="0">
              <a:latin typeface="+mn-lt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0700" y="1473454"/>
            <a:ext cx="5346700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marR="60325" indent="-274320">
              <a:spcBef>
                <a:spcPts val="95"/>
              </a:spcBef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spc="-40" dirty="0">
                <a:solidFill>
                  <a:srgbClr val="252525"/>
                </a:solidFill>
                <a:cs typeface="Arial"/>
              </a:rPr>
              <a:t>Tetanus </a:t>
            </a:r>
            <a:r>
              <a:rPr sz="2400" spc="-5" dirty="0">
                <a:solidFill>
                  <a:srgbClr val="252525"/>
                </a:solidFill>
                <a:cs typeface="Arial"/>
              </a:rPr>
              <a:t>is completely </a:t>
            </a:r>
            <a:r>
              <a:rPr sz="2400" dirty="0">
                <a:solidFill>
                  <a:srgbClr val="252525"/>
                </a:solidFill>
                <a:cs typeface="Arial"/>
              </a:rPr>
              <a:t>preventable  </a:t>
            </a:r>
            <a:r>
              <a:rPr sz="2400" spc="-5" dirty="0">
                <a:solidFill>
                  <a:srgbClr val="252525"/>
                </a:solidFill>
                <a:cs typeface="Arial"/>
              </a:rPr>
              <a:t>by active </a:t>
            </a:r>
            <a:r>
              <a:rPr sz="2400" dirty="0">
                <a:solidFill>
                  <a:srgbClr val="252525"/>
                </a:solidFill>
                <a:cs typeface="Arial"/>
              </a:rPr>
              <a:t>tetanus</a:t>
            </a:r>
            <a:r>
              <a:rPr sz="2400" spc="-10" dirty="0">
                <a:solidFill>
                  <a:srgbClr val="252525"/>
                </a:solidFill>
                <a:cs typeface="Arial"/>
              </a:rPr>
              <a:t> </a:t>
            </a:r>
            <a:r>
              <a:rPr sz="2400" dirty="0">
                <a:solidFill>
                  <a:srgbClr val="252525"/>
                </a:solidFill>
                <a:cs typeface="Arial"/>
              </a:rPr>
              <a:t>immunization.</a:t>
            </a:r>
            <a:endParaRPr sz="2400" dirty="0">
              <a:cs typeface="Arial"/>
            </a:endParaRPr>
          </a:p>
          <a:p>
            <a:pPr>
              <a:spcBef>
                <a:spcPts val="5"/>
              </a:spcBef>
              <a:buClr>
                <a:srgbClr val="252525"/>
              </a:buClr>
              <a:buFont typeface="Wingdings"/>
              <a:buChar char=""/>
            </a:pPr>
            <a:endParaRPr sz="2400" dirty="0">
              <a:cs typeface="Arial"/>
            </a:endParaRPr>
          </a:p>
          <a:p>
            <a:pPr marL="287020" marR="5080" indent="-274320"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spc="-5" dirty="0">
                <a:solidFill>
                  <a:srgbClr val="252525"/>
                </a:solidFill>
                <a:cs typeface="Arial"/>
              </a:rPr>
              <a:t>Immunization is </a:t>
            </a:r>
            <a:r>
              <a:rPr sz="2400" dirty="0">
                <a:solidFill>
                  <a:srgbClr val="252525"/>
                </a:solidFill>
                <a:cs typeface="Arial"/>
              </a:rPr>
              <a:t>thought </a:t>
            </a:r>
            <a:r>
              <a:rPr sz="2400" spc="-5" dirty="0">
                <a:solidFill>
                  <a:srgbClr val="252525"/>
                </a:solidFill>
                <a:cs typeface="Arial"/>
              </a:rPr>
              <a:t>to </a:t>
            </a:r>
            <a:r>
              <a:rPr sz="2400" dirty="0">
                <a:solidFill>
                  <a:srgbClr val="252525"/>
                </a:solidFill>
                <a:cs typeface="Arial"/>
              </a:rPr>
              <a:t>provide  protection for </a:t>
            </a:r>
            <a:r>
              <a:rPr sz="2400" spc="-5" dirty="0">
                <a:solidFill>
                  <a:srgbClr val="252525"/>
                </a:solidFill>
                <a:cs typeface="Arial"/>
              </a:rPr>
              <a:t>10</a:t>
            </a:r>
            <a:r>
              <a:rPr sz="2400" spc="5" dirty="0">
                <a:solidFill>
                  <a:srgbClr val="252525"/>
                </a:solidFill>
                <a:cs typeface="Arial"/>
              </a:rPr>
              <a:t> </a:t>
            </a:r>
            <a:r>
              <a:rPr sz="2400" dirty="0">
                <a:solidFill>
                  <a:srgbClr val="252525"/>
                </a:solidFill>
                <a:cs typeface="Arial"/>
              </a:rPr>
              <a:t>years.</a:t>
            </a:r>
            <a:endParaRPr sz="2400" dirty="0"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0701" y="3810002"/>
            <a:ext cx="1987105" cy="899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dirty="0">
                <a:solidFill>
                  <a:srgbClr val="252525"/>
                </a:solidFill>
                <a:cs typeface="Arial"/>
              </a:rPr>
              <a:t>Active  </a:t>
            </a:r>
            <a:r>
              <a:rPr sz="2400" spc="-5" dirty="0">
                <a:solidFill>
                  <a:srgbClr val="252525"/>
                </a:solidFill>
                <a:cs typeface="Arial"/>
              </a:rPr>
              <a:t>Immuniza</a:t>
            </a:r>
            <a:r>
              <a:rPr sz="2400" dirty="0">
                <a:solidFill>
                  <a:srgbClr val="252525"/>
                </a:solidFill>
                <a:cs typeface="Arial"/>
              </a:rPr>
              <a:t>t</a:t>
            </a:r>
            <a:r>
              <a:rPr sz="2400" spc="-5" dirty="0">
                <a:solidFill>
                  <a:srgbClr val="252525"/>
                </a:solidFill>
                <a:cs typeface="Arial"/>
              </a:rPr>
              <a:t>ion</a:t>
            </a:r>
            <a:endParaRPr sz="2400" dirty="0"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7376" y="3887206"/>
            <a:ext cx="153026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400" spc="-5" dirty="0">
                <a:solidFill>
                  <a:srgbClr val="252525"/>
                </a:solidFill>
                <a:cs typeface="Arial"/>
              </a:rPr>
              <a:t>Combined</a:t>
            </a:r>
            <a:endParaRPr sz="2400"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7375" y="4802241"/>
            <a:ext cx="173228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400" spc="-5" dirty="0">
                <a:solidFill>
                  <a:srgbClr val="252525"/>
                </a:solidFill>
                <a:cs typeface="Arial"/>
              </a:rPr>
              <a:t>Monovalent</a:t>
            </a:r>
            <a:endParaRPr sz="2400"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6000" y="1371600"/>
            <a:ext cx="281940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11046" y="4541687"/>
            <a:ext cx="479281" cy="310515"/>
          </a:xfrm>
          <a:custGeom>
            <a:avLst/>
            <a:gdLst/>
            <a:ahLst/>
            <a:cxnLst/>
            <a:rect l="l" t="t" r="r" b="b"/>
            <a:pathLst>
              <a:path w="461010" h="310514">
                <a:moveTo>
                  <a:pt x="359156" y="291337"/>
                </a:moveTo>
                <a:lnTo>
                  <a:pt x="356107" y="294004"/>
                </a:lnTo>
                <a:lnTo>
                  <a:pt x="355840" y="297814"/>
                </a:lnTo>
                <a:lnTo>
                  <a:pt x="355726" y="300989"/>
                </a:lnTo>
                <a:lnTo>
                  <a:pt x="358394" y="304037"/>
                </a:lnTo>
                <a:lnTo>
                  <a:pt x="361823" y="304164"/>
                </a:lnTo>
                <a:lnTo>
                  <a:pt x="460756" y="310133"/>
                </a:lnTo>
                <a:lnTo>
                  <a:pt x="459948" y="308482"/>
                </a:lnTo>
                <a:lnTo>
                  <a:pt x="446786" y="308482"/>
                </a:lnTo>
                <a:lnTo>
                  <a:pt x="427170" y="295407"/>
                </a:lnTo>
                <a:lnTo>
                  <a:pt x="362585" y="291591"/>
                </a:lnTo>
                <a:lnTo>
                  <a:pt x="359156" y="291337"/>
                </a:lnTo>
                <a:close/>
              </a:path>
              <a:path w="461010" h="310514">
                <a:moveTo>
                  <a:pt x="427170" y="295407"/>
                </a:moveTo>
                <a:lnTo>
                  <a:pt x="446786" y="308482"/>
                </a:lnTo>
                <a:lnTo>
                  <a:pt x="448449" y="305942"/>
                </a:lnTo>
                <a:lnTo>
                  <a:pt x="444626" y="305942"/>
                </a:lnTo>
                <a:lnTo>
                  <a:pt x="439843" y="296156"/>
                </a:lnTo>
                <a:lnTo>
                  <a:pt x="427170" y="295407"/>
                </a:lnTo>
                <a:close/>
              </a:path>
              <a:path w="461010" h="310514">
                <a:moveTo>
                  <a:pt x="411861" y="216661"/>
                </a:moveTo>
                <a:lnTo>
                  <a:pt x="408813" y="218185"/>
                </a:lnTo>
                <a:lnTo>
                  <a:pt x="405638" y="219709"/>
                </a:lnTo>
                <a:lnTo>
                  <a:pt x="404241" y="223519"/>
                </a:lnTo>
                <a:lnTo>
                  <a:pt x="405892" y="226694"/>
                </a:lnTo>
                <a:lnTo>
                  <a:pt x="434312" y="284840"/>
                </a:lnTo>
                <a:lnTo>
                  <a:pt x="453770" y="297814"/>
                </a:lnTo>
                <a:lnTo>
                  <a:pt x="446786" y="308482"/>
                </a:lnTo>
                <a:lnTo>
                  <a:pt x="459948" y="308482"/>
                </a:lnTo>
                <a:lnTo>
                  <a:pt x="417194" y="221106"/>
                </a:lnTo>
                <a:lnTo>
                  <a:pt x="415670" y="217931"/>
                </a:lnTo>
                <a:lnTo>
                  <a:pt x="411861" y="216661"/>
                </a:lnTo>
                <a:close/>
              </a:path>
              <a:path w="461010" h="310514">
                <a:moveTo>
                  <a:pt x="439843" y="296156"/>
                </a:moveTo>
                <a:lnTo>
                  <a:pt x="444626" y="305942"/>
                </a:lnTo>
                <a:lnTo>
                  <a:pt x="450723" y="296798"/>
                </a:lnTo>
                <a:lnTo>
                  <a:pt x="439843" y="296156"/>
                </a:lnTo>
                <a:close/>
              </a:path>
              <a:path w="461010" h="310514">
                <a:moveTo>
                  <a:pt x="434312" y="284840"/>
                </a:moveTo>
                <a:lnTo>
                  <a:pt x="439843" y="296156"/>
                </a:lnTo>
                <a:lnTo>
                  <a:pt x="450723" y="296798"/>
                </a:lnTo>
                <a:lnTo>
                  <a:pt x="444626" y="305942"/>
                </a:lnTo>
                <a:lnTo>
                  <a:pt x="448449" y="305942"/>
                </a:lnTo>
                <a:lnTo>
                  <a:pt x="453770" y="297814"/>
                </a:lnTo>
                <a:lnTo>
                  <a:pt x="434312" y="284840"/>
                </a:lnTo>
                <a:close/>
              </a:path>
              <a:path w="461010" h="310514">
                <a:moveTo>
                  <a:pt x="7112" y="0"/>
                </a:moveTo>
                <a:lnTo>
                  <a:pt x="0" y="10667"/>
                </a:lnTo>
                <a:lnTo>
                  <a:pt x="427170" y="295407"/>
                </a:lnTo>
                <a:lnTo>
                  <a:pt x="439843" y="296156"/>
                </a:lnTo>
                <a:lnTo>
                  <a:pt x="434312" y="284840"/>
                </a:lnTo>
                <a:lnTo>
                  <a:pt x="71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2511805" y="4083216"/>
            <a:ext cx="478622" cy="241300"/>
          </a:xfrm>
          <a:custGeom>
            <a:avLst/>
            <a:gdLst/>
            <a:ahLst/>
            <a:cxnLst/>
            <a:rect l="l" t="t" r="r" b="b"/>
            <a:pathLst>
              <a:path w="460375" h="241300">
                <a:moveTo>
                  <a:pt x="425037" y="17030"/>
                </a:moveTo>
                <a:lnTo>
                  <a:pt x="0" y="229488"/>
                </a:lnTo>
                <a:lnTo>
                  <a:pt x="5587" y="240918"/>
                </a:lnTo>
                <a:lnTo>
                  <a:pt x="430601" y="28412"/>
                </a:lnTo>
                <a:lnTo>
                  <a:pt x="437531" y="17842"/>
                </a:lnTo>
                <a:lnTo>
                  <a:pt x="425037" y="17030"/>
                </a:lnTo>
                <a:close/>
              </a:path>
              <a:path w="460375" h="241300">
                <a:moveTo>
                  <a:pt x="459994" y="6603"/>
                </a:moveTo>
                <a:lnTo>
                  <a:pt x="445896" y="6603"/>
                </a:lnTo>
                <a:lnTo>
                  <a:pt x="451612" y="17906"/>
                </a:lnTo>
                <a:lnTo>
                  <a:pt x="430601" y="28412"/>
                </a:lnTo>
                <a:lnTo>
                  <a:pt x="393192" y="85470"/>
                </a:lnTo>
                <a:lnTo>
                  <a:pt x="394081" y="89407"/>
                </a:lnTo>
                <a:lnTo>
                  <a:pt x="397001" y="91439"/>
                </a:lnTo>
                <a:lnTo>
                  <a:pt x="399923" y="93344"/>
                </a:lnTo>
                <a:lnTo>
                  <a:pt x="403860" y="92455"/>
                </a:lnTo>
                <a:lnTo>
                  <a:pt x="459994" y="6603"/>
                </a:lnTo>
                <a:close/>
              </a:path>
              <a:path w="460375" h="241300">
                <a:moveTo>
                  <a:pt x="437531" y="17842"/>
                </a:moveTo>
                <a:lnTo>
                  <a:pt x="430601" y="28412"/>
                </a:lnTo>
                <a:lnTo>
                  <a:pt x="450341" y="18541"/>
                </a:lnTo>
                <a:lnTo>
                  <a:pt x="448310" y="18541"/>
                </a:lnTo>
                <a:lnTo>
                  <a:pt x="437531" y="17842"/>
                </a:lnTo>
                <a:close/>
              </a:path>
              <a:path w="460375" h="241300">
                <a:moveTo>
                  <a:pt x="443483" y="8762"/>
                </a:moveTo>
                <a:lnTo>
                  <a:pt x="437531" y="17842"/>
                </a:lnTo>
                <a:lnTo>
                  <a:pt x="448310" y="18541"/>
                </a:lnTo>
                <a:lnTo>
                  <a:pt x="443483" y="8762"/>
                </a:lnTo>
                <a:close/>
              </a:path>
              <a:path w="460375" h="241300">
                <a:moveTo>
                  <a:pt x="446988" y="8762"/>
                </a:moveTo>
                <a:lnTo>
                  <a:pt x="443483" y="8762"/>
                </a:lnTo>
                <a:lnTo>
                  <a:pt x="448310" y="18541"/>
                </a:lnTo>
                <a:lnTo>
                  <a:pt x="450341" y="18541"/>
                </a:lnTo>
                <a:lnTo>
                  <a:pt x="451612" y="17906"/>
                </a:lnTo>
                <a:lnTo>
                  <a:pt x="446988" y="8762"/>
                </a:lnTo>
                <a:close/>
              </a:path>
              <a:path w="460375" h="241300">
                <a:moveTo>
                  <a:pt x="445896" y="6603"/>
                </a:moveTo>
                <a:lnTo>
                  <a:pt x="425037" y="17030"/>
                </a:lnTo>
                <a:lnTo>
                  <a:pt x="437531" y="17842"/>
                </a:lnTo>
                <a:lnTo>
                  <a:pt x="443483" y="8762"/>
                </a:lnTo>
                <a:lnTo>
                  <a:pt x="446988" y="8762"/>
                </a:lnTo>
                <a:lnTo>
                  <a:pt x="445896" y="6603"/>
                </a:lnTo>
                <a:close/>
              </a:path>
              <a:path w="460375" h="241300">
                <a:moveTo>
                  <a:pt x="357631" y="0"/>
                </a:moveTo>
                <a:lnTo>
                  <a:pt x="354583" y="2666"/>
                </a:lnTo>
                <a:lnTo>
                  <a:pt x="354330" y="6095"/>
                </a:lnTo>
                <a:lnTo>
                  <a:pt x="354202" y="9651"/>
                </a:lnTo>
                <a:lnTo>
                  <a:pt x="356743" y="12699"/>
                </a:lnTo>
                <a:lnTo>
                  <a:pt x="360299" y="12826"/>
                </a:lnTo>
                <a:lnTo>
                  <a:pt x="425037" y="17030"/>
                </a:lnTo>
                <a:lnTo>
                  <a:pt x="445896" y="6603"/>
                </a:lnTo>
                <a:lnTo>
                  <a:pt x="459994" y="6603"/>
                </a:lnTo>
                <a:lnTo>
                  <a:pt x="35763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TextBox 9"/>
          <p:cNvSpPr txBox="1"/>
          <p:nvPr/>
        </p:nvSpPr>
        <p:spPr>
          <a:xfrm>
            <a:off x="520702" y="5613822"/>
            <a:ext cx="3433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Passive immunization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4064" y="164085"/>
            <a:ext cx="506349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65" dirty="0">
                <a:latin typeface="+mn-lt"/>
              </a:rPr>
              <a:t>Tetanus </a:t>
            </a:r>
            <a:r>
              <a:rPr sz="2800" spc="-10" dirty="0">
                <a:latin typeface="+mn-lt"/>
              </a:rPr>
              <a:t>prone</a:t>
            </a:r>
            <a:r>
              <a:rPr sz="2800" dirty="0">
                <a:latin typeface="+mn-lt"/>
              </a:rPr>
              <a:t> </a:t>
            </a:r>
            <a:r>
              <a:rPr sz="2800" spc="-10" dirty="0">
                <a:latin typeface="+mn-lt"/>
              </a:rPr>
              <a:t>wound</a:t>
            </a:r>
            <a:endParaRPr sz="280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860678"/>
            <a:ext cx="8191500" cy="57169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626745" indent="-342900" algn="just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cs typeface="Carlito"/>
              </a:rPr>
              <a:t>A </a:t>
            </a:r>
            <a:r>
              <a:rPr sz="2800" spc="-10" dirty="0">
                <a:cs typeface="Carlito"/>
              </a:rPr>
              <a:t>wound </a:t>
            </a:r>
            <a:r>
              <a:rPr sz="2800" spc="-15" dirty="0">
                <a:cs typeface="Carlito"/>
              </a:rPr>
              <a:t>sustained more </a:t>
            </a:r>
            <a:r>
              <a:rPr sz="2800" spc="-5" dirty="0">
                <a:cs typeface="Carlito"/>
              </a:rPr>
              <a:t>than 6 hr </a:t>
            </a:r>
            <a:r>
              <a:rPr sz="2800" spc="-25" dirty="0">
                <a:cs typeface="Carlito"/>
              </a:rPr>
              <a:t>before </a:t>
            </a:r>
            <a:r>
              <a:rPr sz="2800" spc="-15" dirty="0">
                <a:cs typeface="Carlito"/>
              </a:rPr>
              <a:t>surgical  </a:t>
            </a:r>
            <a:r>
              <a:rPr sz="2800" spc="-10" dirty="0">
                <a:cs typeface="Carlito"/>
              </a:rPr>
              <a:t>treatment.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cs typeface="Carlito"/>
              </a:rPr>
              <a:t>compound</a:t>
            </a:r>
            <a:r>
              <a:rPr sz="2800" spc="35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fractures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3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cs typeface="Carlito"/>
              </a:rPr>
              <a:t>deep </a:t>
            </a:r>
            <a:r>
              <a:rPr sz="2800" spc="-15" dirty="0">
                <a:cs typeface="Carlito"/>
              </a:rPr>
              <a:t>penetrating</a:t>
            </a:r>
            <a:r>
              <a:rPr sz="2800" spc="4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wounds</a:t>
            </a:r>
            <a:endParaRPr sz="2800" dirty="0">
              <a:cs typeface="Carlito"/>
            </a:endParaRPr>
          </a:p>
          <a:p>
            <a:pPr marL="355600" marR="464820" indent="-342900" algn="just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cs typeface="Carlito"/>
              </a:rPr>
              <a:t>wounds </a:t>
            </a:r>
            <a:r>
              <a:rPr sz="2800" spc="-15" dirty="0">
                <a:cs typeface="Carlito"/>
              </a:rPr>
              <a:t>containing </a:t>
            </a:r>
            <a:r>
              <a:rPr sz="2800" spc="-20" dirty="0">
                <a:cs typeface="Carlito"/>
              </a:rPr>
              <a:t>foreign </a:t>
            </a:r>
            <a:r>
              <a:rPr sz="2800" spc="-5" dirty="0">
                <a:cs typeface="Carlito"/>
              </a:rPr>
              <a:t>bodies (especially </a:t>
            </a:r>
            <a:r>
              <a:rPr sz="2800" spc="-10" dirty="0">
                <a:cs typeface="Carlito"/>
              </a:rPr>
              <a:t>wood  </a:t>
            </a:r>
            <a:r>
              <a:rPr sz="2800" spc="-20" dirty="0">
                <a:cs typeface="Carlito"/>
              </a:rPr>
              <a:t>splinters)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cs typeface="Carlito"/>
              </a:rPr>
              <a:t>wounds </a:t>
            </a:r>
            <a:r>
              <a:rPr sz="2800" spc="-15" dirty="0">
                <a:cs typeface="Carlito"/>
              </a:rPr>
              <a:t>complicated by pyogenic</a:t>
            </a:r>
            <a:r>
              <a:rPr sz="2800" spc="130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infections</a:t>
            </a:r>
            <a:endParaRPr sz="2800" dirty="0">
              <a:cs typeface="Carlito"/>
            </a:endParaRPr>
          </a:p>
          <a:p>
            <a:pPr marL="355600" marR="5080" indent="-342900" algn="just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cs typeface="Carlito"/>
              </a:rPr>
              <a:t>wounds </a:t>
            </a:r>
            <a:r>
              <a:rPr sz="2800" spc="-5" dirty="0">
                <a:cs typeface="Carlito"/>
              </a:rPr>
              <a:t>with </a:t>
            </a:r>
            <a:r>
              <a:rPr sz="2800" spc="-15" dirty="0">
                <a:cs typeface="Carlito"/>
              </a:rPr>
              <a:t>extensive </a:t>
            </a:r>
            <a:r>
              <a:rPr sz="2800" spc="-5" dirty="0">
                <a:cs typeface="Carlito"/>
              </a:rPr>
              <a:t>tissue </a:t>
            </a:r>
            <a:r>
              <a:rPr sz="2800" spc="-10" dirty="0">
                <a:cs typeface="Carlito"/>
              </a:rPr>
              <a:t>damage </a:t>
            </a:r>
            <a:r>
              <a:rPr sz="2800" dirty="0">
                <a:cs typeface="Carlito"/>
              </a:rPr>
              <a:t>(e.g. </a:t>
            </a:r>
            <a:r>
              <a:rPr sz="2800" spc="-10" dirty="0">
                <a:cs typeface="Carlito"/>
              </a:rPr>
              <a:t>contusions  </a:t>
            </a:r>
            <a:r>
              <a:rPr sz="2800" spc="-5" dirty="0">
                <a:cs typeface="Carlito"/>
              </a:rPr>
              <a:t>or</a:t>
            </a:r>
            <a:r>
              <a:rPr sz="2800" spc="-10" dirty="0">
                <a:cs typeface="Carlito"/>
              </a:rPr>
              <a:t> burns)</a:t>
            </a:r>
            <a:endParaRPr sz="2800" dirty="0">
              <a:cs typeface="Carlito"/>
            </a:endParaRPr>
          </a:p>
          <a:p>
            <a:pPr marL="355600" indent="-342900" algn="just">
              <a:spcBef>
                <a:spcPts val="3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cs typeface="Carlito"/>
              </a:rPr>
              <a:t>any </a:t>
            </a:r>
            <a:r>
              <a:rPr sz="2800" spc="-10" dirty="0">
                <a:cs typeface="Carlito"/>
              </a:rPr>
              <a:t>wound </a:t>
            </a:r>
            <a:r>
              <a:rPr sz="2800" spc="-5" dirty="0">
                <a:cs typeface="Carlito"/>
              </a:rPr>
              <a:t>obviously </a:t>
            </a:r>
            <a:r>
              <a:rPr sz="2800" spc="-15" dirty="0">
                <a:cs typeface="Carlito"/>
              </a:rPr>
              <a:t>contaminated </a:t>
            </a:r>
            <a:r>
              <a:rPr sz="2800" spc="-5" dirty="0">
                <a:cs typeface="Carlito"/>
              </a:rPr>
              <a:t>with </a:t>
            </a:r>
            <a:r>
              <a:rPr sz="2800" spc="-10" dirty="0">
                <a:cs typeface="Carlito"/>
              </a:rPr>
              <a:t>soil,</a:t>
            </a:r>
            <a:r>
              <a:rPr sz="2800" spc="155" dirty="0">
                <a:cs typeface="Carlito"/>
              </a:rPr>
              <a:t> </a:t>
            </a:r>
            <a:r>
              <a:rPr sz="2800" spc="-20" dirty="0">
                <a:cs typeface="Carlito"/>
              </a:rPr>
              <a:t>dust</a:t>
            </a:r>
            <a:endParaRPr sz="2800" dirty="0">
              <a:cs typeface="Carlito"/>
            </a:endParaRPr>
          </a:p>
          <a:p>
            <a:pPr marL="355600" marR="153670" indent="-342900" algn="just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cs typeface="Carlito"/>
              </a:rPr>
              <a:t>Re-implantation </a:t>
            </a:r>
            <a:r>
              <a:rPr sz="2800" spc="-5" dirty="0">
                <a:cs typeface="Carlito"/>
              </a:rPr>
              <a:t>of </a:t>
            </a:r>
            <a:r>
              <a:rPr sz="2800" dirty="0">
                <a:cs typeface="Carlito"/>
              </a:rPr>
              <a:t>an </a:t>
            </a:r>
            <a:r>
              <a:rPr sz="2800" spc="-15" dirty="0">
                <a:cs typeface="Carlito"/>
              </a:rPr>
              <a:t>avulsed tooth </a:t>
            </a:r>
            <a:r>
              <a:rPr sz="2800" spc="-5" dirty="0">
                <a:cs typeface="Carlito"/>
              </a:rPr>
              <a:t>is also a </a:t>
            </a:r>
            <a:r>
              <a:rPr sz="2800" spc="-10" dirty="0">
                <a:cs typeface="Carlito"/>
              </a:rPr>
              <a:t>tetanus-  </a:t>
            </a:r>
            <a:r>
              <a:rPr sz="2800" spc="-15" dirty="0">
                <a:cs typeface="Carlito"/>
              </a:rPr>
              <a:t>prone</a:t>
            </a:r>
            <a:r>
              <a:rPr sz="2800" spc="20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event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180213"/>
            <a:ext cx="7312660" cy="1116331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spcBef>
                <a:spcPts val="1085"/>
              </a:spcBef>
            </a:pPr>
            <a:r>
              <a:rPr sz="2800" spc="-5" dirty="0">
                <a:latin typeface="+mn-lt"/>
              </a:rPr>
              <a:t>1.Active-:</a:t>
            </a:r>
          </a:p>
          <a:p>
            <a:pPr marL="12700">
              <a:spcBef>
                <a:spcPts val="895"/>
              </a:spcBef>
            </a:pPr>
            <a:r>
              <a:rPr sz="2800" u="heavy" spc="10" dirty="0">
                <a:uFill>
                  <a:solidFill>
                    <a:srgbClr val="000000"/>
                  </a:solidFill>
                </a:uFill>
                <a:latin typeface="+mn-lt"/>
              </a:rPr>
              <a:t>A.</a:t>
            </a:r>
            <a:r>
              <a:rPr sz="2800" u="heavy" spc="-95" dirty="0">
                <a:uFill>
                  <a:solidFill>
                    <a:srgbClr val="000000"/>
                  </a:solidFill>
                </a:uFill>
                <a:latin typeface="+mn-lt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+mn-lt"/>
              </a:rPr>
              <a:t>Combined</a:t>
            </a:r>
            <a:r>
              <a:rPr lang="en-US" sz="2800" u="heavy" spc="-5" dirty="0">
                <a:uFill>
                  <a:solidFill>
                    <a:srgbClr val="000000"/>
                  </a:solidFill>
                </a:uFill>
                <a:latin typeface="+mn-lt"/>
              </a:rPr>
              <a:t> (Pre exposure prophylaxis)</a:t>
            </a:r>
            <a:endParaRPr sz="28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5258" y="1661140"/>
            <a:ext cx="7841489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320" marR="5080" indent="-262255">
              <a:spcBef>
                <a:spcPts val="95"/>
              </a:spcBef>
            </a:pPr>
            <a:r>
              <a:rPr sz="2800" spc="-5" dirty="0">
                <a:cs typeface="Carlito"/>
              </a:rPr>
              <a:t>- </a:t>
            </a:r>
            <a:r>
              <a:rPr sz="2800" spc="-25" dirty="0">
                <a:cs typeface="Carlito"/>
              </a:rPr>
              <a:t>Offered </a:t>
            </a:r>
            <a:r>
              <a:rPr sz="2800" spc="-15" dirty="0">
                <a:cs typeface="Carlito"/>
              </a:rPr>
              <a:t>routinely </a:t>
            </a:r>
            <a:r>
              <a:rPr sz="2800" spc="-5" dirty="0">
                <a:cs typeface="Carlito"/>
              </a:rPr>
              <a:t>in </a:t>
            </a:r>
            <a:r>
              <a:rPr sz="2800" spc="-10" dirty="0">
                <a:cs typeface="Carlito"/>
              </a:rPr>
              <a:t>combination </a:t>
            </a:r>
            <a:r>
              <a:rPr sz="2800" spc="-5" dirty="0">
                <a:cs typeface="Carlito"/>
              </a:rPr>
              <a:t>with </a:t>
            </a:r>
            <a:r>
              <a:rPr sz="2800" spc="-10" dirty="0">
                <a:cs typeface="Carlito"/>
              </a:rPr>
              <a:t>diphtheria vaccine  </a:t>
            </a:r>
            <a:r>
              <a:rPr sz="2800" spc="-5" dirty="0">
                <a:cs typeface="Carlito"/>
              </a:rPr>
              <a:t>and </a:t>
            </a:r>
            <a:r>
              <a:rPr lang="en-US" sz="2800" spc="-5" dirty="0">
                <a:cs typeface="Carlito"/>
              </a:rPr>
              <a:t>P</a:t>
            </a:r>
            <a:r>
              <a:rPr sz="2800" spc="-10" dirty="0">
                <a:cs typeface="Carlito"/>
              </a:rPr>
              <a:t>ertussis </a:t>
            </a:r>
            <a:r>
              <a:rPr lang="en-US" sz="2800" spc="-15" dirty="0">
                <a:cs typeface="Carlito"/>
              </a:rPr>
              <a:t>vaccine</a:t>
            </a:r>
            <a:r>
              <a:rPr sz="2800" spc="-15" dirty="0">
                <a:cs typeface="Carlito"/>
              </a:rPr>
              <a:t> </a:t>
            </a:r>
            <a:r>
              <a:rPr sz="2800" spc="-5" dirty="0">
                <a:cs typeface="Carlito"/>
              </a:rPr>
              <a:t>as </a:t>
            </a:r>
            <a:r>
              <a:rPr sz="2800" spc="-10" dirty="0">
                <a:cs typeface="Carlito"/>
              </a:rPr>
              <a:t>DPT</a:t>
            </a:r>
            <a:r>
              <a:rPr sz="2800" spc="14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vaccine</a:t>
            </a:r>
            <a:r>
              <a:rPr lang="en-US" sz="2800" spc="-10" dirty="0">
                <a:cs typeface="Carlito"/>
              </a:rPr>
              <a:t> / </a:t>
            </a:r>
            <a:r>
              <a:rPr lang="en-US" sz="2800" spc="-10" dirty="0" err="1">
                <a:cs typeface="Carlito"/>
              </a:rPr>
              <a:t>dT</a:t>
            </a:r>
            <a:r>
              <a:rPr lang="en-US" sz="2800" spc="-10" dirty="0">
                <a:cs typeface="Carlito"/>
              </a:rPr>
              <a:t> vaccine / </a:t>
            </a:r>
            <a:r>
              <a:rPr lang="en-US" sz="2800" spc="-10" dirty="0" err="1">
                <a:cs typeface="Carlito"/>
              </a:rPr>
              <a:t>TdaP</a:t>
            </a:r>
            <a:r>
              <a:rPr lang="en-US" sz="2800" spc="-10" dirty="0">
                <a:cs typeface="Carlito"/>
              </a:rPr>
              <a:t> vaccine</a:t>
            </a:r>
            <a:r>
              <a:rPr sz="2800" spc="-10" dirty="0">
                <a:cs typeface="Carlito"/>
              </a:rPr>
              <a:t>.</a:t>
            </a:r>
            <a:endParaRPr sz="2800" dirty="0"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6001" y="3082595"/>
            <a:ext cx="3401852" cy="1821653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484505" indent="-434975">
              <a:spcBef>
                <a:spcPts val="785"/>
              </a:spcBef>
              <a:buChar char="-"/>
              <a:tabLst>
                <a:tab pos="484505" algn="l"/>
                <a:tab pos="485140" algn="l"/>
              </a:tabLst>
            </a:pPr>
            <a:r>
              <a:rPr sz="2400" b="1" spc="-10" dirty="0">
                <a:cs typeface="Carlito"/>
              </a:rPr>
              <a:t>6</a:t>
            </a:r>
            <a:r>
              <a:rPr sz="2400" b="1" spc="-15" baseline="24305" dirty="0">
                <a:cs typeface="Carlito"/>
              </a:rPr>
              <a:t>th  </a:t>
            </a:r>
            <a:r>
              <a:rPr sz="2400" b="1" spc="-10" dirty="0">
                <a:cs typeface="Carlito"/>
              </a:rPr>
              <a:t>week</a:t>
            </a:r>
            <a:r>
              <a:rPr sz="2400" b="1" spc="-229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(DPT)</a:t>
            </a:r>
            <a:endParaRPr sz="2400">
              <a:cs typeface="Carlito"/>
            </a:endParaRPr>
          </a:p>
          <a:p>
            <a:pPr marL="492125" indent="-434975">
              <a:spcBef>
                <a:spcPts val="690"/>
              </a:spcBef>
              <a:buChar char="-"/>
              <a:tabLst>
                <a:tab pos="492125" algn="l"/>
                <a:tab pos="492759" algn="l"/>
              </a:tabLst>
            </a:pPr>
            <a:r>
              <a:rPr sz="2400" b="1" spc="-5" dirty="0">
                <a:cs typeface="Carlito"/>
              </a:rPr>
              <a:t>10</a:t>
            </a:r>
            <a:r>
              <a:rPr sz="2400" b="1" spc="-7" baseline="24305" dirty="0">
                <a:cs typeface="Carlito"/>
              </a:rPr>
              <a:t>th  </a:t>
            </a:r>
            <a:r>
              <a:rPr sz="2400" b="1" spc="-10" dirty="0">
                <a:cs typeface="Carlito"/>
              </a:rPr>
              <a:t>week</a:t>
            </a:r>
            <a:r>
              <a:rPr sz="2400" b="1" spc="-254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(DPT)</a:t>
            </a:r>
            <a:endParaRPr sz="2400">
              <a:cs typeface="Carlito"/>
            </a:endParaRPr>
          </a:p>
          <a:p>
            <a:pPr marL="473709" indent="-436245">
              <a:spcBef>
                <a:spcPts val="575"/>
              </a:spcBef>
              <a:buChar char="-"/>
              <a:tabLst>
                <a:tab pos="473709" algn="l"/>
                <a:tab pos="474345" algn="l"/>
              </a:tabLst>
            </a:pPr>
            <a:r>
              <a:rPr sz="2400" b="1" spc="-5" dirty="0">
                <a:cs typeface="Carlito"/>
              </a:rPr>
              <a:t>14</a:t>
            </a:r>
            <a:r>
              <a:rPr sz="2400" b="1" spc="-7" baseline="24305" dirty="0">
                <a:cs typeface="Carlito"/>
              </a:rPr>
              <a:t>th  </a:t>
            </a:r>
            <a:r>
              <a:rPr sz="2400" b="1" spc="-10" dirty="0">
                <a:cs typeface="Carlito"/>
              </a:rPr>
              <a:t>week</a:t>
            </a:r>
            <a:r>
              <a:rPr sz="2400" b="1" spc="-270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(DPT)</a:t>
            </a:r>
            <a:endParaRPr sz="2400">
              <a:cs typeface="Carlito"/>
            </a:endParaRPr>
          </a:p>
          <a:p>
            <a:pPr marL="493395" indent="-436245">
              <a:spcBef>
                <a:spcPts val="575"/>
              </a:spcBef>
              <a:buChar char="-"/>
              <a:tabLst>
                <a:tab pos="493395" algn="l"/>
                <a:tab pos="494030" algn="l"/>
              </a:tabLst>
            </a:pPr>
            <a:r>
              <a:rPr sz="2400" b="1" spc="-10" dirty="0">
                <a:cs typeface="Carlito"/>
              </a:rPr>
              <a:t>18</a:t>
            </a:r>
            <a:r>
              <a:rPr sz="2400" b="1" spc="-15" baseline="24305" dirty="0">
                <a:cs typeface="Carlito"/>
              </a:rPr>
              <a:t>th  </a:t>
            </a:r>
            <a:r>
              <a:rPr sz="2400" b="1" spc="-10" dirty="0">
                <a:cs typeface="Carlito"/>
              </a:rPr>
              <a:t>month</a:t>
            </a:r>
            <a:r>
              <a:rPr sz="2400" b="1" spc="-254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(DPT)</a:t>
            </a:r>
            <a:endParaRPr sz="2400"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67318" y="4962775"/>
            <a:ext cx="383208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b="1" spc="-5" dirty="0">
                <a:cs typeface="Carlito"/>
              </a:rPr>
              <a:t>5</a:t>
            </a:r>
            <a:r>
              <a:rPr sz="2400" b="1" spc="-7" baseline="24305" dirty="0">
                <a:cs typeface="Carlito"/>
              </a:rPr>
              <a:t>th </a:t>
            </a:r>
            <a:r>
              <a:rPr sz="2400" b="1" spc="-10" dirty="0">
                <a:cs typeface="Carlito"/>
              </a:rPr>
              <a:t>completed year</a:t>
            </a:r>
            <a:r>
              <a:rPr sz="2400" b="1" spc="-245" dirty="0">
                <a:cs typeface="Carlito"/>
              </a:rPr>
              <a:t> </a:t>
            </a:r>
            <a:r>
              <a:rPr sz="2400" b="1" spc="-15" dirty="0">
                <a:cs typeface="Carlito"/>
              </a:rPr>
              <a:t>(D</a:t>
            </a:r>
            <a:r>
              <a:rPr lang="en-US" sz="2400" b="1" spc="-15" dirty="0">
                <a:cs typeface="Carlito"/>
              </a:rPr>
              <a:t>P</a:t>
            </a:r>
            <a:r>
              <a:rPr sz="2400" b="1" spc="-15" dirty="0">
                <a:cs typeface="Carlito"/>
              </a:rPr>
              <a:t>T)</a:t>
            </a:r>
            <a:endParaRPr sz="2400" dirty="0"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09191" y="3082595"/>
            <a:ext cx="2467611" cy="3148939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51765" marR="656590" indent="20955">
              <a:lnSpc>
                <a:spcPct val="121300"/>
              </a:lnSpc>
              <a:spcBef>
                <a:spcPts val="175"/>
              </a:spcBef>
            </a:pPr>
            <a:r>
              <a:rPr sz="2400" b="1" spc="-10" dirty="0">
                <a:cs typeface="Carlito"/>
              </a:rPr>
              <a:t>1</a:t>
            </a:r>
            <a:r>
              <a:rPr sz="2400" b="1" spc="-15" baseline="24305" dirty="0">
                <a:cs typeface="Carlito"/>
              </a:rPr>
              <a:t>st </a:t>
            </a:r>
            <a:r>
              <a:rPr sz="2400" b="1" dirty="0">
                <a:cs typeface="Carlito"/>
              </a:rPr>
              <a:t>dose  </a:t>
            </a:r>
            <a:r>
              <a:rPr sz="2400" b="1" spc="-5" dirty="0">
                <a:cs typeface="Carlito"/>
              </a:rPr>
              <a:t>2</a:t>
            </a:r>
            <a:r>
              <a:rPr sz="2400" b="1" spc="-7" baseline="24305" dirty="0">
                <a:cs typeface="Carlito"/>
              </a:rPr>
              <a:t>nd </a:t>
            </a:r>
            <a:r>
              <a:rPr sz="2400" b="1" dirty="0">
                <a:cs typeface="Carlito"/>
              </a:rPr>
              <a:t>dose  </a:t>
            </a:r>
            <a:r>
              <a:rPr sz="2400" b="1" spc="-15" dirty="0">
                <a:cs typeface="Carlito"/>
              </a:rPr>
              <a:t>3</a:t>
            </a:r>
            <a:r>
              <a:rPr sz="2400" b="1" spc="-22" baseline="24305" dirty="0">
                <a:cs typeface="Carlito"/>
              </a:rPr>
              <a:t>rd </a:t>
            </a:r>
            <a:r>
              <a:rPr sz="2400" b="1" dirty="0">
                <a:cs typeface="Carlito"/>
              </a:rPr>
              <a:t>dose  </a:t>
            </a:r>
            <a:r>
              <a:rPr sz="2400" b="1" spc="-10" dirty="0">
                <a:cs typeface="Carlito"/>
              </a:rPr>
              <a:t>1</a:t>
            </a:r>
            <a:r>
              <a:rPr sz="2400" b="1" spc="-15" baseline="24305" dirty="0">
                <a:cs typeface="Carlito"/>
              </a:rPr>
              <a:t>st</a:t>
            </a:r>
            <a:r>
              <a:rPr sz="2400" b="1" spc="142" baseline="24305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booster</a:t>
            </a:r>
            <a:endParaRPr sz="2400" dirty="0">
              <a:cs typeface="Carlito"/>
            </a:endParaRPr>
          </a:p>
          <a:p>
            <a:pPr marL="133350">
              <a:spcBef>
                <a:spcPts val="580"/>
              </a:spcBef>
            </a:pPr>
            <a:r>
              <a:rPr sz="2400" b="1" spc="-5" dirty="0">
                <a:cs typeface="Carlito"/>
              </a:rPr>
              <a:t>2</a:t>
            </a:r>
            <a:r>
              <a:rPr sz="2400" b="1" spc="-7" baseline="24305" dirty="0">
                <a:cs typeface="Carlito"/>
              </a:rPr>
              <a:t>nd</a:t>
            </a:r>
            <a:r>
              <a:rPr sz="2400" b="1" spc="277" baseline="24305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booster</a:t>
            </a:r>
            <a:endParaRPr sz="2400" dirty="0">
              <a:cs typeface="Carlito"/>
            </a:endParaRPr>
          </a:p>
          <a:p>
            <a:pPr marL="174625">
              <a:spcBef>
                <a:spcPts val="575"/>
              </a:spcBef>
              <a:tabLst>
                <a:tab pos="1958975" algn="l"/>
              </a:tabLst>
            </a:pPr>
            <a:r>
              <a:rPr sz="2400" b="1" spc="-15" dirty="0">
                <a:cs typeface="Carlito"/>
              </a:rPr>
              <a:t>3</a:t>
            </a:r>
            <a:r>
              <a:rPr sz="2400" b="1" spc="-22" baseline="24305" dirty="0">
                <a:cs typeface="Carlito"/>
              </a:rPr>
              <a:t>rd</a:t>
            </a:r>
            <a:r>
              <a:rPr sz="2400" b="1" spc="300" baseline="24305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booster	</a:t>
            </a:r>
            <a:r>
              <a:rPr sz="2400" b="1" dirty="0">
                <a:cs typeface="Carlito"/>
              </a:rPr>
              <a:t>-</a:t>
            </a:r>
            <a:endParaRPr sz="2400" dirty="0">
              <a:cs typeface="Carlito"/>
            </a:endParaRPr>
          </a:p>
          <a:p>
            <a:pPr marL="50800">
              <a:spcBef>
                <a:spcPts val="575"/>
              </a:spcBef>
              <a:tabLst>
                <a:tab pos="1972945" algn="l"/>
              </a:tabLst>
            </a:pPr>
            <a:r>
              <a:rPr sz="2400" b="1" spc="-5" dirty="0">
                <a:cs typeface="Carlito"/>
              </a:rPr>
              <a:t>4</a:t>
            </a:r>
            <a:r>
              <a:rPr sz="2400" b="1" spc="-7" baseline="24305" dirty="0">
                <a:cs typeface="Carlito"/>
              </a:rPr>
              <a:t>th</a:t>
            </a:r>
            <a:r>
              <a:rPr sz="2400" b="1" spc="277" baseline="24305" dirty="0">
                <a:cs typeface="Carlito"/>
              </a:rPr>
              <a:t> </a:t>
            </a:r>
            <a:r>
              <a:rPr sz="2400" b="1" spc="-10" dirty="0">
                <a:cs typeface="Carlito"/>
              </a:rPr>
              <a:t>booster	</a:t>
            </a:r>
            <a:r>
              <a:rPr sz="2400" b="1" dirty="0">
                <a:cs typeface="Carlito"/>
              </a:rPr>
              <a:t>–</a:t>
            </a:r>
            <a:endParaRPr sz="2400" dirty="0"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7318" y="5329678"/>
            <a:ext cx="2367861" cy="899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19050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cs typeface="Carlito"/>
              </a:rPr>
              <a:t>10</a:t>
            </a:r>
            <a:r>
              <a:rPr sz="2400" b="1" spc="-7" baseline="24305" dirty="0">
                <a:cs typeface="Carlito"/>
              </a:rPr>
              <a:t>th </a:t>
            </a:r>
            <a:r>
              <a:rPr sz="2400" b="1" spc="-10" dirty="0">
                <a:cs typeface="Carlito"/>
              </a:rPr>
              <a:t>year </a:t>
            </a:r>
            <a:r>
              <a:rPr sz="2400" b="1" dirty="0">
                <a:cs typeface="Carlito"/>
              </a:rPr>
              <a:t>(</a:t>
            </a:r>
            <a:r>
              <a:rPr lang="en-US" sz="2400" b="1" dirty="0" err="1">
                <a:cs typeface="Carlito"/>
              </a:rPr>
              <a:t>d</a:t>
            </a:r>
            <a:r>
              <a:rPr sz="2400" b="1" dirty="0" err="1">
                <a:cs typeface="Carlito"/>
              </a:rPr>
              <a:t>T</a:t>
            </a:r>
            <a:r>
              <a:rPr sz="2400" b="1" dirty="0">
                <a:cs typeface="Carlito"/>
              </a:rPr>
              <a:t>)  </a:t>
            </a:r>
            <a:r>
              <a:rPr sz="2400" b="1" spc="-5" dirty="0">
                <a:cs typeface="Carlito"/>
              </a:rPr>
              <a:t>16</a:t>
            </a:r>
            <a:r>
              <a:rPr sz="2400" b="1" spc="-7" baseline="24305" dirty="0">
                <a:cs typeface="Carlito"/>
              </a:rPr>
              <a:t>th </a:t>
            </a:r>
            <a:r>
              <a:rPr sz="2400" b="1" spc="-15" dirty="0">
                <a:cs typeface="Carlito"/>
              </a:rPr>
              <a:t>years</a:t>
            </a:r>
            <a:r>
              <a:rPr sz="2400" b="1" spc="-254" dirty="0">
                <a:cs typeface="Carlito"/>
              </a:rPr>
              <a:t> </a:t>
            </a:r>
            <a:r>
              <a:rPr sz="2400" b="1" dirty="0">
                <a:cs typeface="Carlito"/>
              </a:rPr>
              <a:t>(</a:t>
            </a:r>
            <a:r>
              <a:rPr lang="en-US" sz="2400" b="1" dirty="0" err="1">
                <a:cs typeface="Carlito"/>
              </a:rPr>
              <a:t>d</a:t>
            </a:r>
            <a:r>
              <a:rPr sz="2400" b="1" dirty="0" err="1">
                <a:cs typeface="Carlito"/>
              </a:rPr>
              <a:t>T</a:t>
            </a:r>
            <a:r>
              <a:rPr sz="2400" b="1" dirty="0">
                <a:cs typeface="Carlito"/>
              </a:rPr>
              <a:t>)</a:t>
            </a:r>
            <a:endParaRPr sz="2400" dirty="0">
              <a:cs typeface="Carl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54838"/>
            <a:ext cx="799846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10" dirty="0" err="1">
                <a:latin typeface="+mn-lt"/>
              </a:rPr>
              <a:t>B.Monovalent</a:t>
            </a:r>
            <a:r>
              <a:rPr sz="2800" spc="-35" dirty="0">
                <a:latin typeface="+mn-lt"/>
              </a:rPr>
              <a:t> </a:t>
            </a:r>
            <a:r>
              <a:rPr sz="2800" spc="-10" dirty="0">
                <a:latin typeface="+mn-lt"/>
              </a:rPr>
              <a:t>vaccines</a:t>
            </a:r>
            <a:r>
              <a:rPr lang="en-US" sz="2800" spc="-10" dirty="0">
                <a:latin typeface="+mn-lt"/>
              </a:rPr>
              <a:t> (For post exposure prophylaxis)</a:t>
            </a:r>
            <a:endParaRPr sz="28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2" y="1263144"/>
            <a:ext cx="7869555" cy="471995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128905" indent="-343535" algn="just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Purified </a:t>
            </a:r>
            <a:r>
              <a:rPr sz="2800" spc="-15" dirty="0">
                <a:cs typeface="Carlito"/>
              </a:rPr>
              <a:t>tetanus </a:t>
            </a:r>
            <a:r>
              <a:rPr sz="2800" spc="-70" dirty="0">
                <a:cs typeface="Carlito"/>
              </a:rPr>
              <a:t>Toxoid </a:t>
            </a:r>
            <a:r>
              <a:rPr sz="2800" spc="-5" dirty="0">
                <a:cs typeface="Carlito"/>
              </a:rPr>
              <a:t>( adsorbed ) </a:t>
            </a:r>
            <a:r>
              <a:rPr sz="2800" spc="-15" dirty="0">
                <a:cs typeface="Carlito"/>
              </a:rPr>
              <a:t>supplanted </a:t>
            </a:r>
            <a:r>
              <a:rPr sz="2800" spc="-5" dirty="0">
                <a:cs typeface="Carlito"/>
              </a:rPr>
              <a:t>the  </a:t>
            </a:r>
            <a:r>
              <a:rPr sz="2800" spc="-10" dirty="0">
                <a:cs typeface="Carlito"/>
              </a:rPr>
              <a:t>plain </a:t>
            </a:r>
            <a:r>
              <a:rPr sz="2800" spc="-70" dirty="0">
                <a:cs typeface="Carlito"/>
              </a:rPr>
              <a:t>Toxoid </a:t>
            </a:r>
            <a:r>
              <a:rPr sz="2800" spc="-165" dirty="0">
                <a:cs typeface="Arial"/>
              </a:rPr>
              <a:t>– </a:t>
            </a:r>
            <a:r>
              <a:rPr sz="2800" spc="-5" dirty="0">
                <a:cs typeface="Carlito"/>
              </a:rPr>
              <a:t>higher &amp; long </a:t>
            </a:r>
            <a:r>
              <a:rPr sz="2800" spc="-10" dirty="0">
                <a:cs typeface="Carlito"/>
              </a:rPr>
              <a:t>lasting immunity  response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33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cs typeface="Carlito"/>
              </a:rPr>
              <a:t>Primary </a:t>
            </a:r>
            <a:r>
              <a:rPr sz="2800" spc="-20" dirty="0">
                <a:cs typeface="Carlito"/>
              </a:rPr>
              <a:t>course </a:t>
            </a:r>
            <a:r>
              <a:rPr sz="2800" spc="-5" dirty="0">
                <a:cs typeface="Carlito"/>
              </a:rPr>
              <a:t>of </a:t>
            </a:r>
            <a:r>
              <a:rPr sz="2800" spc="-15" dirty="0">
                <a:cs typeface="Carlito"/>
              </a:rPr>
              <a:t>immunization </a:t>
            </a:r>
            <a:r>
              <a:rPr sz="2800" spc="-165" dirty="0">
                <a:cs typeface="Arial"/>
              </a:rPr>
              <a:t>– </a:t>
            </a:r>
            <a:r>
              <a:rPr sz="2800" spc="-5" dirty="0">
                <a:cs typeface="Carlito"/>
              </a:rPr>
              <a:t>3</a:t>
            </a:r>
            <a:r>
              <a:rPr sz="2800" spc="145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doses</a:t>
            </a:r>
            <a:endParaRPr sz="2800" dirty="0">
              <a:cs typeface="Carlito"/>
            </a:endParaRPr>
          </a:p>
          <a:p>
            <a:pPr marL="355600" marR="231140" indent="-343535" algn="just">
              <a:lnSpc>
                <a:spcPts val="3030"/>
              </a:lnSpc>
              <a:spcBef>
                <a:spcPts val="7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solidFill>
                  <a:srgbClr val="C00000"/>
                </a:solidFill>
                <a:cs typeface="Carlito"/>
              </a:rPr>
              <a:t>Each </a:t>
            </a:r>
            <a:r>
              <a:rPr sz="2800" spc="-5" dirty="0">
                <a:solidFill>
                  <a:srgbClr val="C00000"/>
                </a:solidFill>
                <a:cs typeface="Carlito"/>
              </a:rPr>
              <a:t>0.5 ml , </a:t>
            </a:r>
            <a:r>
              <a:rPr sz="2800" spc="-10" dirty="0">
                <a:solidFill>
                  <a:srgbClr val="C00000"/>
                </a:solidFill>
                <a:cs typeface="Carlito"/>
              </a:rPr>
              <a:t>injected </a:t>
            </a:r>
            <a:r>
              <a:rPr sz="2800" spc="-20" dirty="0">
                <a:solidFill>
                  <a:srgbClr val="C00000"/>
                </a:solidFill>
                <a:cs typeface="Carlito"/>
              </a:rPr>
              <a:t>into </a:t>
            </a:r>
            <a:r>
              <a:rPr sz="2800" spc="-5" dirty="0">
                <a:solidFill>
                  <a:srgbClr val="C00000"/>
                </a:solidFill>
                <a:cs typeface="Carlito"/>
              </a:rPr>
              <a:t>arm </a:t>
            </a:r>
            <a:r>
              <a:rPr sz="2800" spc="-10" dirty="0">
                <a:solidFill>
                  <a:srgbClr val="C00000"/>
                </a:solidFill>
                <a:cs typeface="Carlito"/>
              </a:rPr>
              <a:t>given </a:t>
            </a:r>
            <a:r>
              <a:rPr sz="2800" spc="-15" dirty="0">
                <a:solidFill>
                  <a:srgbClr val="C00000"/>
                </a:solidFill>
                <a:cs typeface="Carlito"/>
              </a:rPr>
              <a:t>at intervals </a:t>
            </a:r>
            <a:r>
              <a:rPr sz="2800" spc="-10" dirty="0">
                <a:solidFill>
                  <a:srgbClr val="C00000"/>
                </a:solidFill>
                <a:cs typeface="Carlito"/>
              </a:rPr>
              <a:t>of  </a:t>
            </a:r>
            <a:r>
              <a:rPr sz="2800" spc="-5" dirty="0">
                <a:solidFill>
                  <a:srgbClr val="C00000"/>
                </a:solidFill>
                <a:cs typeface="Carlito"/>
              </a:rPr>
              <a:t>0,</a:t>
            </a:r>
            <a:r>
              <a:rPr lang="en-US" sz="2800" spc="-5" dirty="0">
                <a:solidFill>
                  <a:srgbClr val="C00000"/>
                </a:solidFill>
                <a:cs typeface="Carlito"/>
              </a:rPr>
              <a:t>1</a:t>
            </a:r>
            <a:r>
              <a:rPr sz="2800" spc="-5" dirty="0">
                <a:solidFill>
                  <a:srgbClr val="C00000"/>
                </a:solidFill>
                <a:cs typeface="Carlito"/>
              </a:rPr>
              <a:t>,</a:t>
            </a:r>
            <a:r>
              <a:rPr lang="en-US" sz="2800" spc="-5" dirty="0">
                <a:solidFill>
                  <a:srgbClr val="C00000"/>
                </a:solidFill>
                <a:cs typeface="Carlito"/>
              </a:rPr>
              <a:t>7</a:t>
            </a:r>
            <a:r>
              <a:rPr sz="2800" spc="40" dirty="0">
                <a:solidFill>
                  <a:srgbClr val="C00000"/>
                </a:solidFill>
                <a:cs typeface="Carlito"/>
              </a:rPr>
              <a:t> </a:t>
            </a:r>
            <a:r>
              <a:rPr sz="2800" spc="-10" dirty="0">
                <a:solidFill>
                  <a:srgbClr val="C00000"/>
                </a:solidFill>
                <a:cs typeface="Carlito"/>
              </a:rPr>
              <a:t>months</a:t>
            </a:r>
            <a:endParaRPr sz="2800" dirty="0">
              <a:cs typeface="Carlito"/>
            </a:endParaRPr>
          </a:p>
          <a:p>
            <a:pPr marL="355600" marR="102870" indent="-343535" algn="just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The longer </a:t>
            </a:r>
            <a:r>
              <a:rPr sz="2800" spc="-5" dirty="0">
                <a:cs typeface="Carlito"/>
              </a:rPr>
              <a:t>the </a:t>
            </a:r>
            <a:r>
              <a:rPr sz="2800" spc="-15" dirty="0">
                <a:cs typeface="Carlito"/>
              </a:rPr>
              <a:t>interval </a:t>
            </a:r>
            <a:r>
              <a:rPr sz="2800" spc="-10" dirty="0">
                <a:cs typeface="Carlito"/>
              </a:rPr>
              <a:t>b/w two doses, </a:t>
            </a:r>
            <a:r>
              <a:rPr sz="2800" spc="-20" dirty="0">
                <a:cs typeface="Carlito"/>
              </a:rPr>
              <a:t>better </a:t>
            </a:r>
            <a:r>
              <a:rPr sz="2800" spc="-5" dirty="0">
                <a:cs typeface="Carlito"/>
              </a:rPr>
              <a:t>is the  </a:t>
            </a:r>
            <a:r>
              <a:rPr sz="2800" spc="-10" dirty="0">
                <a:cs typeface="Carlito"/>
              </a:rPr>
              <a:t>immune</a:t>
            </a:r>
            <a:r>
              <a:rPr sz="2800" spc="3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response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3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cs typeface="Carlito"/>
              </a:rPr>
              <a:t>Booster </a:t>
            </a:r>
            <a:r>
              <a:rPr sz="2800" spc="-10" dirty="0">
                <a:cs typeface="Carlito"/>
              </a:rPr>
              <a:t>doses </a:t>
            </a:r>
            <a:r>
              <a:rPr sz="2800" spc="-5" dirty="0">
                <a:cs typeface="Carlito"/>
              </a:rPr>
              <a:t>: </a:t>
            </a:r>
            <a:r>
              <a:rPr sz="2800" spc="-10" dirty="0">
                <a:cs typeface="Carlito"/>
              </a:rPr>
              <a:t>After</a:t>
            </a:r>
            <a:r>
              <a:rPr sz="2800" spc="-5" dirty="0">
                <a:cs typeface="Carlito"/>
              </a:rPr>
              <a:t> </a:t>
            </a:r>
            <a:r>
              <a:rPr sz="2800" spc="-20" dirty="0">
                <a:cs typeface="Carlito"/>
              </a:rPr>
              <a:t>Every </a:t>
            </a:r>
            <a:r>
              <a:rPr sz="2800" spc="-5" dirty="0">
                <a:cs typeface="Carlito"/>
              </a:rPr>
              <a:t>10</a:t>
            </a:r>
            <a:r>
              <a:rPr sz="2800" spc="120" dirty="0">
                <a:cs typeface="Carlito"/>
              </a:rPr>
              <a:t> </a:t>
            </a:r>
            <a:r>
              <a:rPr sz="2800" spc="-25" dirty="0">
                <a:cs typeface="Carlito"/>
              </a:rPr>
              <a:t>yrs</a:t>
            </a:r>
            <a:endParaRPr sz="2800" dirty="0">
              <a:cs typeface="Carlito"/>
            </a:endParaRPr>
          </a:p>
          <a:p>
            <a:pPr marL="355600" marR="5080" indent="-343535" algn="just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cs typeface="Carlito"/>
              </a:rPr>
              <a:t>Stored </a:t>
            </a:r>
            <a:r>
              <a:rPr sz="2800" spc="-10" dirty="0">
                <a:cs typeface="Carlito"/>
              </a:rPr>
              <a:t>between </a:t>
            </a:r>
            <a:r>
              <a:rPr sz="2800" spc="-5" dirty="0">
                <a:cs typeface="Carlito"/>
              </a:rPr>
              <a:t>+2 </a:t>
            </a:r>
            <a:r>
              <a:rPr sz="2800" spc="-20" dirty="0">
                <a:cs typeface="Carlito"/>
              </a:rPr>
              <a:t>to </a:t>
            </a:r>
            <a:r>
              <a:rPr sz="2800" spc="-5" dirty="0">
                <a:cs typeface="Carlito"/>
              </a:rPr>
              <a:t>+8°c and </a:t>
            </a:r>
            <a:r>
              <a:rPr sz="2800" spc="-15" dirty="0">
                <a:cs typeface="Carlito"/>
              </a:rPr>
              <a:t>must </a:t>
            </a:r>
            <a:r>
              <a:rPr sz="2800" spc="-10" dirty="0">
                <a:cs typeface="Carlito"/>
              </a:rPr>
              <a:t>not </a:t>
            </a:r>
            <a:r>
              <a:rPr sz="2800" spc="-5" dirty="0">
                <a:cs typeface="Carlito"/>
              </a:rPr>
              <a:t>be </a:t>
            </a:r>
            <a:r>
              <a:rPr sz="2800" spc="-10" dirty="0">
                <a:cs typeface="Carlito"/>
              </a:rPr>
              <a:t>allowed  </a:t>
            </a:r>
            <a:r>
              <a:rPr sz="2800" spc="-20" dirty="0">
                <a:cs typeface="Carlito"/>
              </a:rPr>
              <a:t>to </a:t>
            </a:r>
            <a:r>
              <a:rPr sz="2800" spc="-25" dirty="0">
                <a:cs typeface="Carlito"/>
              </a:rPr>
              <a:t>freeze </a:t>
            </a:r>
            <a:r>
              <a:rPr sz="2800" spc="-15" dirty="0">
                <a:cs typeface="Carlito"/>
              </a:rPr>
              <a:t>at </a:t>
            </a:r>
            <a:r>
              <a:rPr sz="2800" spc="-20" dirty="0">
                <a:cs typeface="Carlito"/>
              </a:rPr>
              <a:t>any</a:t>
            </a:r>
            <a:r>
              <a:rPr sz="2800" spc="25" dirty="0">
                <a:cs typeface="Carlito"/>
              </a:rPr>
              <a:t> </a:t>
            </a:r>
            <a:r>
              <a:rPr sz="2800" spc="-5" dirty="0">
                <a:cs typeface="Carlito"/>
              </a:rPr>
              <a:t>time.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6801" y="324053"/>
            <a:ext cx="547243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800" spc="-15" dirty="0">
                <a:latin typeface="+mn-lt"/>
              </a:rPr>
              <a:t>2.Passive</a:t>
            </a:r>
            <a:r>
              <a:rPr sz="2800" spc="-90" dirty="0">
                <a:latin typeface="+mn-lt"/>
              </a:rPr>
              <a:t> </a:t>
            </a:r>
            <a:r>
              <a:rPr sz="2800" spc="-10" dirty="0">
                <a:latin typeface="+mn-lt"/>
              </a:rPr>
              <a:t>immunization</a:t>
            </a:r>
            <a:endParaRPr sz="280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05813"/>
            <a:ext cx="8032750" cy="4859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004695" indent="-343535" algn="just"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40" dirty="0">
                <a:cs typeface="Carlito"/>
              </a:rPr>
              <a:t>Temporary </a:t>
            </a:r>
            <a:r>
              <a:rPr sz="2800" spc="-15" dirty="0">
                <a:cs typeface="Carlito"/>
              </a:rPr>
              <a:t>protection </a:t>
            </a:r>
            <a:r>
              <a:rPr sz="2800" spc="-165" dirty="0">
                <a:cs typeface="Arial"/>
              </a:rPr>
              <a:t>– </a:t>
            </a:r>
            <a:r>
              <a:rPr sz="2800" spc="-10" dirty="0">
                <a:cs typeface="Carlito"/>
              </a:rPr>
              <a:t>human </a:t>
            </a:r>
            <a:r>
              <a:rPr sz="2800" spc="-15" dirty="0">
                <a:cs typeface="Carlito"/>
              </a:rPr>
              <a:t>tetanus  </a:t>
            </a:r>
            <a:r>
              <a:rPr sz="2800" spc="-10" dirty="0">
                <a:cs typeface="Carlito"/>
              </a:rPr>
              <a:t>immunoglobulin</a:t>
            </a:r>
            <a:r>
              <a:rPr sz="2800" spc="45" dirty="0">
                <a:cs typeface="Carlito"/>
              </a:rPr>
              <a:t> </a:t>
            </a:r>
            <a:r>
              <a:rPr sz="2800" spc="-85" dirty="0">
                <a:cs typeface="Carlito"/>
              </a:rPr>
              <a:t>/ATS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cs typeface="Carlito"/>
              </a:rPr>
              <a:t>Human </a:t>
            </a:r>
            <a:r>
              <a:rPr sz="2800" b="1" spc="-45" dirty="0">
                <a:cs typeface="Carlito"/>
              </a:rPr>
              <a:t>Tetanus </a:t>
            </a:r>
            <a:r>
              <a:rPr sz="2800" b="1" spc="-5" dirty="0">
                <a:cs typeface="Carlito"/>
              </a:rPr>
              <a:t>Hyper-immunoglobulin</a:t>
            </a:r>
            <a:r>
              <a:rPr sz="2800" b="1" spc="90" dirty="0">
                <a:cs typeface="Carlito"/>
              </a:rPr>
              <a:t> </a:t>
            </a:r>
            <a:r>
              <a:rPr sz="2800" b="1" spc="-5" dirty="0">
                <a:cs typeface="Carlito"/>
              </a:rPr>
              <a:t>: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cs typeface="Carlito"/>
              </a:rPr>
              <a:t>250-500</a:t>
            </a:r>
            <a:r>
              <a:rPr sz="2800" spc="50" dirty="0">
                <a:cs typeface="Carlito"/>
              </a:rPr>
              <a:t> </a:t>
            </a:r>
            <a:r>
              <a:rPr sz="2800" spc="-5" dirty="0">
                <a:cs typeface="Carlito"/>
              </a:rPr>
              <a:t>IU</a:t>
            </a:r>
            <a:endParaRPr sz="2800" dirty="0">
              <a:cs typeface="Carlito"/>
            </a:endParaRPr>
          </a:p>
          <a:p>
            <a:pPr marL="355600" marR="480059" indent="-343535" algn="just"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cs typeface="Carlito"/>
              </a:rPr>
              <a:t>Produces protective </a:t>
            </a:r>
            <a:r>
              <a:rPr sz="2800" spc="-10" dirty="0">
                <a:cs typeface="Carlito"/>
              </a:rPr>
              <a:t>antibody </a:t>
            </a:r>
            <a:r>
              <a:rPr sz="2800" spc="-15" dirty="0">
                <a:cs typeface="Carlito"/>
              </a:rPr>
              <a:t>level </a:t>
            </a:r>
            <a:r>
              <a:rPr sz="2800" spc="-25" dirty="0">
                <a:cs typeface="Carlito"/>
              </a:rPr>
              <a:t>for </a:t>
            </a:r>
            <a:r>
              <a:rPr sz="2800" spc="-10" dirty="0">
                <a:cs typeface="Carlito"/>
              </a:rPr>
              <a:t>at-least 4-6  </a:t>
            </a:r>
            <a:r>
              <a:rPr sz="2800" spc="-15" dirty="0">
                <a:cs typeface="Carlito"/>
              </a:rPr>
              <a:t>weeks.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Does not cause serum</a:t>
            </a:r>
            <a:r>
              <a:rPr sz="2800" spc="65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sickness</a:t>
            </a:r>
            <a:endParaRPr sz="2800" dirty="0">
              <a:cs typeface="Carlito"/>
            </a:endParaRPr>
          </a:p>
          <a:p>
            <a:pPr marL="355600" marR="5080" indent="-343535" algn="just">
              <a:spcBef>
                <a:spcPts val="6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Longer </a:t>
            </a:r>
            <a:r>
              <a:rPr sz="2800" spc="-15" dirty="0">
                <a:cs typeface="Carlito"/>
              </a:rPr>
              <a:t>passive protection compared </a:t>
            </a:r>
            <a:r>
              <a:rPr sz="2800" spc="-20" dirty="0">
                <a:cs typeface="Carlito"/>
              </a:rPr>
              <a:t>to </a:t>
            </a:r>
            <a:r>
              <a:rPr sz="2800" spc="-15" dirty="0">
                <a:cs typeface="Carlito"/>
              </a:rPr>
              <a:t>horse </a:t>
            </a:r>
            <a:r>
              <a:rPr sz="2800" spc="-60" dirty="0">
                <a:cs typeface="Carlito"/>
              </a:rPr>
              <a:t>ATS( </a:t>
            </a:r>
            <a:r>
              <a:rPr sz="2800" spc="-5" dirty="0">
                <a:cs typeface="Carlito"/>
              </a:rPr>
              <a:t>30  </a:t>
            </a:r>
            <a:r>
              <a:rPr sz="2800" spc="-25" dirty="0">
                <a:cs typeface="Carlito"/>
              </a:rPr>
              <a:t>days </a:t>
            </a:r>
            <a:r>
              <a:rPr sz="2800" spc="-5" dirty="0">
                <a:cs typeface="Carlito"/>
              </a:rPr>
              <a:t>/ 7 -10 </a:t>
            </a:r>
            <a:r>
              <a:rPr sz="2800" spc="-25" dirty="0">
                <a:cs typeface="Carlito"/>
              </a:rPr>
              <a:t>days</a:t>
            </a:r>
            <a:r>
              <a:rPr sz="2800" spc="90" dirty="0">
                <a:cs typeface="Carlito"/>
              </a:rPr>
              <a:t> </a:t>
            </a:r>
            <a:r>
              <a:rPr sz="2800" spc="-5" dirty="0">
                <a:cs typeface="Carlito"/>
              </a:rPr>
              <a:t>)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cs typeface="Carlito"/>
              </a:rPr>
              <a:t>Produced at </a:t>
            </a:r>
            <a:r>
              <a:rPr sz="2800" spc="-10" dirty="0">
                <a:cs typeface="Carlito"/>
              </a:rPr>
              <a:t>Serum </a:t>
            </a:r>
            <a:r>
              <a:rPr sz="2800" spc="-15" dirty="0">
                <a:cs typeface="Carlito"/>
              </a:rPr>
              <a:t>institute</a:t>
            </a:r>
            <a:r>
              <a:rPr sz="2800" spc="11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Pune.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50211"/>
            <a:ext cx="7672070" cy="450251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3535" algn="just">
              <a:spcBef>
                <a:spcPts val="8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spc="-90" dirty="0">
                <a:cs typeface="Carlito"/>
              </a:rPr>
              <a:t>ATS </a:t>
            </a:r>
            <a:r>
              <a:rPr sz="3200" b="1" dirty="0">
                <a:cs typeface="Carlito"/>
              </a:rPr>
              <a:t>( </a:t>
            </a:r>
            <a:r>
              <a:rPr sz="3200" b="1" spc="-15" dirty="0">
                <a:cs typeface="Carlito"/>
              </a:rPr>
              <a:t>EQUINE </a:t>
            </a:r>
            <a:r>
              <a:rPr sz="3200" b="1" dirty="0">
                <a:cs typeface="Carlito"/>
              </a:rPr>
              <a:t>)</a:t>
            </a:r>
            <a:r>
              <a:rPr sz="3200" b="1" spc="85" dirty="0">
                <a:cs typeface="Carlito"/>
              </a:rPr>
              <a:t> </a:t>
            </a:r>
            <a:r>
              <a:rPr sz="3200" b="1" dirty="0">
                <a:cs typeface="Carlito"/>
              </a:rPr>
              <a:t>:</a:t>
            </a:r>
            <a:endParaRPr sz="3200" dirty="0">
              <a:cs typeface="Carlito"/>
            </a:endParaRPr>
          </a:p>
          <a:p>
            <a:pPr marL="355600" indent="-343535" algn="just">
              <a:spcBef>
                <a:spcPts val="6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cs typeface="Carlito"/>
              </a:rPr>
              <a:t>If </a:t>
            </a:r>
            <a:r>
              <a:rPr sz="2800" spc="-10" dirty="0">
                <a:cs typeface="Carlito"/>
              </a:rPr>
              <a:t>Human </a:t>
            </a:r>
            <a:r>
              <a:rPr sz="2800" spc="-75" dirty="0">
                <a:cs typeface="Carlito"/>
              </a:rPr>
              <a:t>ATS </a:t>
            </a:r>
            <a:r>
              <a:rPr sz="2800" spc="-10" dirty="0">
                <a:cs typeface="Carlito"/>
              </a:rPr>
              <a:t>not</a:t>
            </a:r>
            <a:r>
              <a:rPr sz="2800" spc="114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available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cs typeface="Carlito"/>
              </a:rPr>
              <a:t>1500 IU </a:t>
            </a:r>
            <a:r>
              <a:rPr sz="2800" spc="-20" dirty="0">
                <a:cs typeface="Carlito"/>
              </a:rPr>
              <a:t>s/c </a:t>
            </a:r>
            <a:r>
              <a:rPr sz="2800" spc="-10" dirty="0">
                <a:cs typeface="Carlito"/>
              </a:rPr>
              <a:t>after sensitivity</a:t>
            </a:r>
            <a:r>
              <a:rPr sz="2800" spc="80" dirty="0">
                <a:cs typeface="Carlito"/>
              </a:rPr>
              <a:t> </a:t>
            </a:r>
            <a:r>
              <a:rPr sz="2800" spc="-15" dirty="0">
                <a:cs typeface="Carlito"/>
              </a:rPr>
              <a:t>testing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cs typeface="Carlito"/>
              </a:rPr>
              <a:t>Protection-: </a:t>
            </a:r>
            <a:r>
              <a:rPr sz="2800" spc="-5" dirty="0">
                <a:cs typeface="Carlito"/>
              </a:rPr>
              <a:t>7 </a:t>
            </a:r>
            <a:r>
              <a:rPr sz="2800" spc="-165" dirty="0">
                <a:cs typeface="Arial"/>
              </a:rPr>
              <a:t>– </a:t>
            </a:r>
            <a:r>
              <a:rPr sz="2800" spc="-5" dirty="0">
                <a:cs typeface="Carlito"/>
              </a:rPr>
              <a:t>10</a:t>
            </a:r>
            <a:r>
              <a:rPr sz="2800" spc="100" dirty="0">
                <a:cs typeface="Carlito"/>
              </a:rPr>
              <a:t> </a:t>
            </a:r>
            <a:r>
              <a:rPr sz="2800" spc="-25" dirty="0">
                <a:cs typeface="Carlito"/>
              </a:rPr>
              <a:t>days</a:t>
            </a:r>
            <a:endParaRPr sz="2800" dirty="0">
              <a:cs typeface="Carlito"/>
            </a:endParaRPr>
          </a:p>
          <a:p>
            <a:pPr marL="355600" indent="-343535" algn="just"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cs typeface="Carlito"/>
              </a:rPr>
              <a:t>High risk </a:t>
            </a:r>
            <a:r>
              <a:rPr sz="2800" spc="-5" dirty="0">
                <a:cs typeface="Carlito"/>
              </a:rPr>
              <a:t>of </a:t>
            </a:r>
            <a:r>
              <a:rPr sz="2800" spc="-10" dirty="0">
                <a:cs typeface="Carlito"/>
              </a:rPr>
              <a:t>serum</a:t>
            </a:r>
            <a:r>
              <a:rPr sz="2800" spc="6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sickness</a:t>
            </a:r>
            <a:endParaRPr sz="2800" dirty="0">
              <a:cs typeface="Carlito"/>
            </a:endParaRPr>
          </a:p>
          <a:p>
            <a:pPr marL="355600" marR="5080" indent="-343535" algn="just"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cs typeface="Carlito"/>
              </a:rPr>
              <a:t>It </a:t>
            </a:r>
            <a:r>
              <a:rPr sz="2800" spc="-15" dirty="0">
                <a:cs typeface="Carlito"/>
              </a:rPr>
              <a:t>stimulates formation </a:t>
            </a:r>
            <a:r>
              <a:rPr sz="2800" spc="-5" dirty="0">
                <a:cs typeface="Carlito"/>
              </a:rPr>
              <a:t>of </a:t>
            </a:r>
            <a:r>
              <a:rPr sz="2800" spc="-10" dirty="0">
                <a:cs typeface="Carlito"/>
              </a:rPr>
              <a:t>antibodies </a:t>
            </a:r>
            <a:r>
              <a:rPr sz="2800" spc="-20" dirty="0">
                <a:cs typeface="Carlito"/>
              </a:rPr>
              <a:t>to </a:t>
            </a:r>
            <a:r>
              <a:rPr sz="2800" spc="-5" dirty="0">
                <a:cs typeface="Carlito"/>
              </a:rPr>
              <a:t>it , </a:t>
            </a:r>
            <a:r>
              <a:rPr sz="2800" spc="-10" dirty="0">
                <a:cs typeface="Carlito"/>
              </a:rPr>
              <a:t>hence </a:t>
            </a:r>
            <a:r>
              <a:rPr sz="2800" spc="-5" dirty="0">
                <a:cs typeface="Carlito"/>
              </a:rPr>
              <a:t>a  </a:t>
            </a:r>
            <a:r>
              <a:rPr sz="2800" spc="-20" dirty="0">
                <a:cs typeface="Carlito"/>
              </a:rPr>
              <a:t>person </a:t>
            </a:r>
            <a:r>
              <a:rPr sz="2800" spc="-5" dirty="0">
                <a:cs typeface="Carlito"/>
              </a:rPr>
              <a:t>who </a:t>
            </a:r>
            <a:r>
              <a:rPr sz="2800" spc="-10" dirty="0">
                <a:cs typeface="Carlito"/>
              </a:rPr>
              <a:t>has once </a:t>
            </a:r>
            <a:r>
              <a:rPr sz="2800" spc="-15" dirty="0">
                <a:cs typeface="Carlito"/>
              </a:rPr>
              <a:t>received </a:t>
            </a:r>
            <a:r>
              <a:rPr sz="2800" spc="-80" dirty="0">
                <a:cs typeface="Carlito"/>
              </a:rPr>
              <a:t>ATS </a:t>
            </a:r>
            <a:r>
              <a:rPr sz="2800" spc="-10" dirty="0">
                <a:cs typeface="Carlito"/>
              </a:rPr>
              <a:t>tends </a:t>
            </a:r>
            <a:r>
              <a:rPr sz="2800" spc="-20" dirty="0">
                <a:cs typeface="Carlito"/>
              </a:rPr>
              <a:t>to </a:t>
            </a:r>
            <a:r>
              <a:rPr sz="2800" spc="-15" dirty="0">
                <a:cs typeface="Carlito"/>
              </a:rPr>
              <a:t>rapidly  eliminate subsequent</a:t>
            </a:r>
            <a:r>
              <a:rPr sz="2800" spc="70" dirty="0">
                <a:cs typeface="Carlito"/>
              </a:rPr>
              <a:t> </a:t>
            </a:r>
            <a:r>
              <a:rPr sz="2800" spc="-10" dirty="0">
                <a:cs typeface="Carlito"/>
              </a:rPr>
              <a:t>doses.</a:t>
            </a:r>
            <a:endParaRPr sz="2800" dirty="0">
              <a:cs typeface="Carli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742" y="281044"/>
            <a:ext cx="7535824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2800" spc="-5" dirty="0">
                <a:latin typeface="+mn-lt"/>
              </a:rPr>
              <a:t>Active </a:t>
            </a:r>
            <a:r>
              <a:rPr sz="2800" dirty="0">
                <a:latin typeface="+mn-lt"/>
              </a:rPr>
              <a:t>&amp; </a:t>
            </a:r>
            <a:r>
              <a:rPr sz="2800" spc="-20" dirty="0">
                <a:latin typeface="+mn-lt"/>
              </a:rPr>
              <a:t>Passive</a:t>
            </a:r>
            <a:r>
              <a:rPr sz="2800" spc="-85" dirty="0">
                <a:latin typeface="+mn-lt"/>
              </a:rPr>
              <a:t> </a:t>
            </a:r>
            <a:r>
              <a:rPr sz="2800" spc="-10" dirty="0">
                <a:latin typeface="+mn-lt"/>
              </a:rPr>
              <a:t>Immunization</a:t>
            </a:r>
            <a:r>
              <a:rPr lang="en-US" sz="2800" spc="-10" dirty="0">
                <a:latin typeface="+mn-lt"/>
              </a:rPr>
              <a:t> </a:t>
            </a:r>
            <a:br>
              <a:rPr lang="en-US" sz="2800" spc="-10" dirty="0">
                <a:latin typeface="+mn-lt"/>
              </a:rPr>
            </a:br>
            <a:r>
              <a:rPr lang="en-US" sz="2800" spc="-10" dirty="0">
                <a:latin typeface="+mn-lt"/>
              </a:rPr>
              <a:t>(post exposure prophylaxis)</a:t>
            </a:r>
            <a:endParaRPr sz="2800" dirty="0"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1" y="1156286"/>
            <a:ext cx="7788909" cy="5508559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62865" algn="just">
              <a:spcBef>
                <a:spcPts val="775"/>
              </a:spcBef>
              <a:tabLst>
                <a:tab pos="407034" algn="l"/>
              </a:tabLst>
            </a:pPr>
            <a:r>
              <a:rPr sz="2400" spc="-5" dirty="0">
                <a:cs typeface="Carlito"/>
              </a:rPr>
              <a:t>In non </a:t>
            </a:r>
            <a:r>
              <a:rPr sz="2400" spc="-15" dirty="0">
                <a:cs typeface="Carlito"/>
              </a:rPr>
              <a:t>immunized</a:t>
            </a:r>
            <a:r>
              <a:rPr sz="2400" spc="40" dirty="0">
                <a:cs typeface="Carlito"/>
              </a:rPr>
              <a:t> </a:t>
            </a:r>
            <a:r>
              <a:rPr sz="2400" spc="-15" dirty="0">
                <a:cs typeface="Carlito"/>
              </a:rPr>
              <a:t>persons</a:t>
            </a:r>
            <a:endParaRPr sz="2400" dirty="0">
              <a:cs typeface="Carlito"/>
            </a:endParaRPr>
          </a:p>
          <a:p>
            <a:pPr marL="406400" marR="167640" indent="-343535" algn="just">
              <a:spcBef>
                <a:spcPts val="675"/>
              </a:spcBef>
              <a:buFont typeface="Arial"/>
              <a:buChar char="•"/>
              <a:tabLst>
                <a:tab pos="407034" algn="l"/>
              </a:tabLst>
            </a:pPr>
            <a:r>
              <a:rPr sz="2400" spc="-5" dirty="0">
                <a:cs typeface="Carlito"/>
              </a:rPr>
              <a:t>1500 IU of </a:t>
            </a:r>
            <a:r>
              <a:rPr sz="2400" spc="-80" dirty="0">
                <a:cs typeface="Carlito"/>
              </a:rPr>
              <a:t>ATS </a:t>
            </a:r>
            <a:r>
              <a:rPr sz="2400" spc="-5" dirty="0">
                <a:cs typeface="Carlito"/>
              </a:rPr>
              <a:t>/ 250-500 </a:t>
            </a:r>
            <a:r>
              <a:rPr sz="2400" spc="-10" dirty="0">
                <a:cs typeface="Carlito"/>
              </a:rPr>
              <a:t>units </a:t>
            </a:r>
            <a:r>
              <a:rPr sz="2400" spc="-5" dirty="0">
                <a:cs typeface="Carlito"/>
              </a:rPr>
              <a:t>of </a:t>
            </a:r>
            <a:r>
              <a:rPr sz="2400" spc="-10" dirty="0">
                <a:cs typeface="Carlito"/>
              </a:rPr>
              <a:t>Human </a:t>
            </a:r>
            <a:r>
              <a:rPr sz="2400" spc="-5" dirty="0">
                <a:cs typeface="Carlito"/>
              </a:rPr>
              <a:t>Ig </a:t>
            </a:r>
            <a:r>
              <a:rPr sz="2400" spc="-10" dirty="0">
                <a:cs typeface="Carlito"/>
              </a:rPr>
              <a:t>in one  </a:t>
            </a:r>
            <a:r>
              <a:rPr sz="2400" spc="-5" dirty="0">
                <a:cs typeface="Carlito"/>
              </a:rPr>
              <a:t>arm </a:t>
            </a:r>
            <a:endParaRPr lang="en-US" sz="2400" spc="-5" dirty="0">
              <a:cs typeface="Carlito"/>
            </a:endParaRPr>
          </a:p>
          <a:p>
            <a:pPr marL="62865" marR="167640" algn="ctr">
              <a:tabLst>
                <a:tab pos="407034" algn="l"/>
              </a:tabLst>
            </a:pPr>
            <a:r>
              <a:rPr lang="en-US" sz="4000" spc="-5" dirty="0">
                <a:cs typeface="Carlito"/>
              </a:rPr>
              <a:t>+</a:t>
            </a:r>
          </a:p>
          <a:p>
            <a:pPr marL="62865" marR="167640" algn="just">
              <a:spcBef>
                <a:spcPts val="675"/>
              </a:spcBef>
              <a:tabLst>
                <a:tab pos="407034" algn="l"/>
              </a:tabLst>
            </a:pPr>
            <a:r>
              <a:rPr lang="en-US" sz="2400" spc="-5" dirty="0">
                <a:cs typeface="Carlito"/>
              </a:rPr>
              <a:t>	</a:t>
            </a:r>
            <a:r>
              <a:rPr sz="2400" spc="-5" dirty="0">
                <a:cs typeface="Carlito"/>
              </a:rPr>
              <a:t>0.5 ml of adsorbed </a:t>
            </a:r>
            <a:r>
              <a:rPr sz="2400" spc="-45" dirty="0">
                <a:cs typeface="Carlito"/>
              </a:rPr>
              <a:t>Tetanus </a:t>
            </a:r>
            <a:r>
              <a:rPr sz="2400" spc="-70" dirty="0">
                <a:cs typeface="Carlito"/>
              </a:rPr>
              <a:t>Toxoid </a:t>
            </a:r>
            <a:r>
              <a:rPr sz="2400" spc="-50" dirty="0">
                <a:cs typeface="Carlito"/>
              </a:rPr>
              <a:t>(PTAP </a:t>
            </a:r>
            <a:r>
              <a:rPr sz="2400" spc="-10" dirty="0">
                <a:cs typeface="Carlito"/>
              </a:rPr>
              <a:t>or  APT) </a:t>
            </a:r>
            <a:r>
              <a:rPr sz="2400" spc="-20" dirty="0">
                <a:cs typeface="Carlito"/>
              </a:rPr>
              <a:t>into </a:t>
            </a:r>
            <a:r>
              <a:rPr sz="2400" spc="-5" dirty="0">
                <a:cs typeface="Carlito"/>
              </a:rPr>
              <a:t>other arm</a:t>
            </a:r>
            <a:endParaRPr lang="en-US" sz="2400" spc="-10" dirty="0">
              <a:cs typeface="Carlito"/>
            </a:endParaRPr>
          </a:p>
          <a:p>
            <a:pPr marL="406400" marR="167640" indent="-343535" algn="just">
              <a:spcBef>
                <a:spcPts val="675"/>
              </a:spcBef>
              <a:buFont typeface="Arial"/>
              <a:buChar char="•"/>
              <a:tabLst>
                <a:tab pos="407034" algn="l"/>
              </a:tabLst>
            </a:pPr>
            <a:endParaRPr sz="2400" dirty="0">
              <a:cs typeface="Carlito"/>
            </a:endParaRPr>
          </a:p>
          <a:p>
            <a:pPr marL="406400" indent="-343535" algn="just">
              <a:spcBef>
                <a:spcPts val="675"/>
              </a:spcBef>
              <a:buFont typeface="Arial"/>
              <a:buChar char="•"/>
              <a:tabLst>
                <a:tab pos="407034" algn="l"/>
              </a:tabLst>
            </a:pPr>
            <a:r>
              <a:rPr lang="en-US" sz="2400" spc="-15" dirty="0">
                <a:cs typeface="Carlito"/>
              </a:rPr>
              <a:t>After</a:t>
            </a:r>
            <a:r>
              <a:rPr sz="2400" spc="-15" dirty="0">
                <a:cs typeface="Carlito"/>
              </a:rPr>
              <a:t> </a:t>
            </a:r>
            <a:r>
              <a:rPr lang="en-US" sz="2400" spc="-5" dirty="0">
                <a:cs typeface="Carlito"/>
              </a:rPr>
              <a:t>6</a:t>
            </a:r>
            <a:r>
              <a:rPr sz="2400" spc="-5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wks </a:t>
            </a:r>
            <a:r>
              <a:rPr sz="2400" spc="-15" dirty="0">
                <a:cs typeface="Carlito"/>
              </a:rPr>
              <a:t>later </a:t>
            </a:r>
            <a:r>
              <a:rPr lang="en-US" sz="2400" spc="-15" dirty="0">
                <a:cs typeface="Carlito"/>
              </a:rPr>
              <a:t>–</a:t>
            </a:r>
            <a:r>
              <a:rPr sz="2400" spc="-5" dirty="0">
                <a:cs typeface="Carlito"/>
              </a:rPr>
              <a:t> </a:t>
            </a:r>
            <a:r>
              <a:rPr lang="en-US" sz="2400" spc="-5" dirty="0">
                <a:cs typeface="Carlito"/>
              </a:rPr>
              <a:t>2</a:t>
            </a:r>
            <a:r>
              <a:rPr lang="en-US" sz="2400" spc="-5" baseline="30000" dirty="0">
                <a:cs typeface="Carlito"/>
              </a:rPr>
              <a:t>nd</a:t>
            </a:r>
            <a:r>
              <a:rPr lang="en-US" sz="2400" spc="-5" dirty="0">
                <a:cs typeface="Carlito"/>
              </a:rPr>
              <a:t> dose </a:t>
            </a:r>
            <a:r>
              <a:rPr sz="2400" spc="-5" dirty="0">
                <a:cs typeface="Carlito"/>
              </a:rPr>
              <a:t>of </a:t>
            </a:r>
            <a:r>
              <a:rPr sz="2400" spc="-45" dirty="0">
                <a:cs typeface="Carlito"/>
              </a:rPr>
              <a:t>Tetanus</a:t>
            </a:r>
            <a:r>
              <a:rPr sz="2400" spc="105" dirty="0">
                <a:cs typeface="Carlito"/>
              </a:rPr>
              <a:t> </a:t>
            </a:r>
            <a:r>
              <a:rPr sz="2400" spc="-70" dirty="0">
                <a:cs typeface="Carlito"/>
              </a:rPr>
              <a:t>Toxoid</a:t>
            </a:r>
            <a:endParaRPr sz="2400" dirty="0">
              <a:cs typeface="Carlito"/>
            </a:endParaRPr>
          </a:p>
          <a:p>
            <a:pPr marL="406400" indent="-343535" algn="just">
              <a:spcBef>
                <a:spcPts val="675"/>
              </a:spcBef>
              <a:buFont typeface="Arial"/>
              <a:buChar char="•"/>
              <a:tabLst>
                <a:tab pos="407034" algn="l"/>
              </a:tabLst>
            </a:pPr>
            <a:r>
              <a:rPr lang="en-US" sz="2400" spc="-5" dirty="0">
                <a:cs typeface="Carlito"/>
              </a:rPr>
              <a:t>6 months after 2</a:t>
            </a:r>
            <a:r>
              <a:rPr lang="en-US" sz="2400" spc="-5" baseline="30000" dirty="0">
                <a:cs typeface="Carlito"/>
              </a:rPr>
              <a:t>nd</a:t>
            </a:r>
            <a:r>
              <a:rPr lang="en-US" sz="2400" spc="-5" dirty="0">
                <a:cs typeface="Carlito"/>
              </a:rPr>
              <a:t> dose - </a:t>
            </a:r>
            <a:r>
              <a:rPr lang="en-US" sz="2400" dirty="0">
                <a:cs typeface="Carlito"/>
              </a:rPr>
              <a:t>3</a:t>
            </a:r>
            <a:r>
              <a:rPr lang="en-US" sz="2400" baseline="25525" dirty="0">
                <a:cs typeface="Carlito"/>
              </a:rPr>
              <a:t>rd</a:t>
            </a:r>
            <a:r>
              <a:rPr lang="en-US" sz="2400" spc="600" baseline="25525" dirty="0">
                <a:cs typeface="Carlito"/>
              </a:rPr>
              <a:t> </a:t>
            </a:r>
            <a:r>
              <a:rPr lang="en-US" sz="2400" spc="-10" dirty="0">
                <a:cs typeface="Carlito"/>
              </a:rPr>
              <a:t>dose</a:t>
            </a:r>
            <a:r>
              <a:rPr lang="en-US" sz="2400" dirty="0">
                <a:cs typeface="Carlito"/>
              </a:rPr>
              <a:t> </a:t>
            </a:r>
            <a:r>
              <a:rPr sz="2400" spc="-5" dirty="0">
                <a:cs typeface="Carlito"/>
              </a:rPr>
              <a:t>of </a:t>
            </a:r>
            <a:r>
              <a:rPr sz="2400" spc="-45" dirty="0">
                <a:cs typeface="Carlito"/>
              </a:rPr>
              <a:t>Tetanus </a:t>
            </a:r>
            <a:endParaRPr lang="en-US" sz="2400" spc="-45" dirty="0">
              <a:cs typeface="Carlito"/>
            </a:endParaRPr>
          </a:p>
          <a:p>
            <a:pPr marL="406400" indent="-343535" algn="just">
              <a:spcBef>
                <a:spcPts val="675"/>
              </a:spcBef>
              <a:buFont typeface="Arial"/>
              <a:buChar char="•"/>
              <a:tabLst>
                <a:tab pos="407034" algn="l"/>
              </a:tabLst>
            </a:pPr>
            <a:endParaRPr lang="en-US" sz="2400" spc="-45" dirty="0">
              <a:cs typeface="Carlito"/>
            </a:endParaRPr>
          </a:p>
          <a:p>
            <a:pPr marL="406400" indent="-343535" algn="just">
              <a:spcBef>
                <a:spcPts val="675"/>
              </a:spcBef>
              <a:buFont typeface="Arial"/>
              <a:buChar char="•"/>
              <a:tabLst>
                <a:tab pos="407034" algn="l"/>
              </a:tabLst>
            </a:pPr>
            <a:r>
              <a:rPr sz="2400" dirty="0">
                <a:cs typeface="Carlito"/>
              </a:rPr>
              <a:t>Toxoid </a:t>
            </a:r>
            <a:r>
              <a:rPr sz="2400" dirty="0">
                <a:cs typeface="Arial"/>
              </a:rPr>
              <a:t>Again at </a:t>
            </a:r>
            <a:r>
              <a:rPr lang="en-US" sz="2400" dirty="0">
                <a:cs typeface="Arial"/>
              </a:rPr>
              <a:t>every </a:t>
            </a:r>
            <a:r>
              <a:rPr sz="2400" dirty="0">
                <a:cs typeface="Arial"/>
              </a:rPr>
              <a:t>5 </a:t>
            </a:r>
            <a:r>
              <a:rPr sz="2400" dirty="0" err="1">
                <a:cs typeface="Arial"/>
              </a:rPr>
              <a:t>yr</a:t>
            </a:r>
            <a:r>
              <a:rPr sz="240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/</a:t>
            </a:r>
            <a:r>
              <a:rPr sz="2400" dirty="0">
                <a:cs typeface="Arial"/>
              </a:rPr>
              <a:t> 10 yrs.</a:t>
            </a:r>
          </a:p>
          <a:p>
            <a:pPr>
              <a:spcBef>
                <a:spcPts val="50"/>
              </a:spcBef>
            </a:pP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9584" y="145491"/>
            <a:ext cx="875707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20" dirty="0">
                <a:latin typeface="+mn-lt"/>
              </a:rPr>
              <a:t>Prevention </a:t>
            </a:r>
            <a:r>
              <a:rPr sz="2800" spc="-5" dirty="0">
                <a:latin typeface="+mn-lt"/>
              </a:rPr>
              <a:t>of </a:t>
            </a:r>
            <a:r>
              <a:rPr sz="2800" spc="-15" dirty="0">
                <a:latin typeface="+mn-lt"/>
              </a:rPr>
              <a:t>neonatal</a:t>
            </a:r>
            <a:r>
              <a:rPr sz="2800" spc="10" dirty="0">
                <a:latin typeface="+mn-lt"/>
              </a:rPr>
              <a:t> </a:t>
            </a:r>
            <a:r>
              <a:rPr sz="2800" spc="-20" dirty="0">
                <a:latin typeface="+mn-lt"/>
              </a:rPr>
              <a:t>tetanus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762662"/>
            <a:ext cx="8180070" cy="586763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06400" indent="-342900" algn="just">
              <a:spcBef>
                <a:spcPts val="434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10" dirty="0">
                <a:cs typeface="Carlito"/>
              </a:rPr>
              <a:t>Clean delivery practices </a:t>
            </a:r>
            <a:r>
              <a:rPr sz="2400" spc="-5" dirty="0">
                <a:cs typeface="Carlito"/>
              </a:rPr>
              <a:t>alone is </a:t>
            </a:r>
            <a:r>
              <a:rPr sz="2400" spc="-15" dirty="0">
                <a:cs typeface="Carlito"/>
              </a:rPr>
              <a:t>effective.(about</a:t>
            </a:r>
            <a:r>
              <a:rPr sz="2400" spc="85" dirty="0">
                <a:cs typeface="Carlito"/>
              </a:rPr>
              <a:t> </a:t>
            </a:r>
            <a:r>
              <a:rPr sz="2400" spc="-5" dirty="0">
                <a:cs typeface="Carlito"/>
              </a:rPr>
              <a:t>90%)</a:t>
            </a:r>
            <a:endParaRPr sz="2400" dirty="0">
              <a:cs typeface="Carlito"/>
            </a:endParaRPr>
          </a:p>
          <a:p>
            <a:pPr marL="406400" marR="673100" indent="-342900" algn="just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lang="en-US" sz="2400" spc="-5" dirty="0">
                <a:solidFill>
                  <a:srgbClr val="C00000"/>
                </a:solidFill>
                <a:cs typeface="Carlito"/>
              </a:rPr>
              <a:t>6</a:t>
            </a:r>
            <a:r>
              <a:rPr sz="2400" spc="-5" dirty="0">
                <a:solidFill>
                  <a:srgbClr val="C00000"/>
                </a:solidFill>
                <a:cs typeface="Carlito"/>
              </a:rPr>
              <a:t> cleans : </a:t>
            </a:r>
            <a:r>
              <a:rPr lang="en-US" sz="2400" spc="-5" dirty="0">
                <a:solidFill>
                  <a:srgbClr val="C00000"/>
                </a:solidFill>
                <a:cs typeface="Carlito"/>
              </a:rPr>
              <a:t>clean birth canal, </a:t>
            </a:r>
            <a:r>
              <a:rPr sz="2400" spc="-5" dirty="0">
                <a:solidFill>
                  <a:srgbClr val="C00000"/>
                </a:solidFill>
                <a:cs typeface="Carlito"/>
              </a:rPr>
              <a:t>clean </a:t>
            </a:r>
            <a:r>
              <a:rPr sz="2400" spc="-10" dirty="0">
                <a:solidFill>
                  <a:srgbClr val="C00000"/>
                </a:solidFill>
                <a:cs typeface="Carlito"/>
              </a:rPr>
              <a:t>hands, </a:t>
            </a:r>
            <a:r>
              <a:rPr sz="2400" spc="-5" dirty="0">
                <a:solidFill>
                  <a:srgbClr val="C00000"/>
                </a:solidFill>
                <a:cs typeface="Carlito"/>
              </a:rPr>
              <a:t>clean </a:t>
            </a:r>
            <a:r>
              <a:rPr sz="2400" spc="-10" dirty="0">
                <a:solidFill>
                  <a:srgbClr val="C00000"/>
                </a:solidFill>
                <a:cs typeface="Carlito"/>
              </a:rPr>
              <a:t>delivery </a:t>
            </a:r>
            <a:r>
              <a:rPr sz="2400" spc="-15" dirty="0">
                <a:solidFill>
                  <a:srgbClr val="C00000"/>
                </a:solidFill>
                <a:cs typeface="Carlito"/>
              </a:rPr>
              <a:t>surface, </a:t>
            </a:r>
            <a:r>
              <a:rPr lang="en-US" sz="2400" spc="-15" dirty="0">
                <a:solidFill>
                  <a:srgbClr val="C00000"/>
                </a:solidFill>
                <a:cs typeface="Carlito"/>
              </a:rPr>
              <a:t>clean cut, clean tie, </a:t>
            </a:r>
            <a:r>
              <a:rPr sz="2400" spc="-5" dirty="0">
                <a:solidFill>
                  <a:srgbClr val="C00000"/>
                </a:solidFill>
                <a:cs typeface="Carlito"/>
              </a:rPr>
              <a:t>clean  </a:t>
            </a:r>
            <a:r>
              <a:rPr sz="2400" spc="-20" dirty="0">
                <a:solidFill>
                  <a:srgbClr val="C00000"/>
                </a:solidFill>
                <a:cs typeface="Carlito"/>
              </a:rPr>
              <a:t>cord</a:t>
            </a:r>
            <a:r>
              <a:rPr sz="2400" dirty="0">
                <a:solidFill>
                  <a:srgbClr val="C00000"/>
                </a:solidFill>
                <a:cs typeface="Carlito"/>
              </a:rPr>
              <a:t> </a:t>
            </a:r>
            <a:r>
              <a:rPr sz="2400" spc="-15" dirty="0">
                <a:solidFill>
                  <a:srgbClr val="C00000"/>
                </a:solidFill>
                <a:cs typeface="Carlito"/>
              </a:rPr>
              <a:t>care</a:t>
            </a:r>
            <a:endParaRPr sz="2400" dirty="0">
              <a:cs typeface="Carlito"/>
            </a:endParaRPr>
          </a:p>
          <a:p>
            <a:pPr marL="406400" indent="-342900" algn="just">
              <a:spcBef>
                <a:spcPts val="30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45" dirty="0">
                <a:cs typeface="Carlito"/>
              </a:rPr>
              <a:t>Tetanus </a:t>
            </a:r>
            <a:r>
              <a:rPr sz="2400" spc="-35" dirty="0">
                <a:cs typeface="Carlito"/>
              </a:rPr>
              <a:t>toxoid </a:t>
            </a:r>
            <a:r>
              <a:rPr sz="2400" spc="-15" dirty="0">
                <a:cs typeface="Carlito"/>
              </a:rPr>
              <a:t>protects </a:t>
            </a:r>
            <a:r>
              <a:rPr sz="2400" spc="-10" dirty="0">
                <a:cs typeface="Carlito"/>
              </a:rPr>
              <a:t>both </a:t>
            </a:r>
            <a:r>
              <a:rPr sz="2400" spc="-5" dirty="0">
                <a:cs typeface="Carlito"/>
              </a:rPr>
              <a:t>mother &amp;</a:t>
            </a:r>
            <a:r>
              <a:rPr sz="2400" spc="195" dirty="0">
                <a:cs typeface="Carlito"/>
              </a:rPr>
              <a:t> </a:t>
            </a:r>
            <a:r>
              <a:rPr sz="2400" spc="-5" dirty="0">
                <a:cs typeface="Carlito"/>
              </a:rPr>
              <a:t>child</a:t>
            </a:r>
            <a:endParaRPr sz="2400" dirty="0">
              <a:cs typeface="Carlito"/>
            </a:endParaRPr>
          </a:p>
          <a:p>
            <a:pPr marL="406400" marR="947419" indent="-342900" algn="just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10" dirty="0">
                <a:cs typeface="Carlito"/>
              </a:rPr>
              <a:t>Unimmunized </a:t>
            </a:r>
            <a:r>
              <a:rPr sz="2400" spc="-15" dirty="0">
                <a:cs typeface="Carlito"/>
              </a:rPr>
              <a:t>pregnant </a:t>
            </a:r>
            <a:r>
              <a:rPr sz="2400" spc="-10" dirty="0">
                <a:cs typeface="Carlito"/>
              </a:rPr>
              <a:t>women </a:t>
            </a:r>
            <a:r>
              <a:rPr sz="2400" spc="-5" dirty="0">
                <a:cs typeface="Carlito"/>
              </a:rPr>
              <a:t>: 2 </a:t>
            </a:r>
            <a:r>
              <a:rPr sz="2400" spc="-10" dirty="0">
                <a:cs typeface="Carlito"/>
              </a:rPr>
              <a:t>doses </a:t>
            </a:r>
            <a:r>
              <a:rPr sz="2400" spc="-15" dirty="0">
                <a:cs typeface="Carlito"/>
              </a:rPr>
              <a:t>tetanus  </a:t>
            </a:r>
            <a:r>
              <a:rPr sz="2400" spc="-30" dirty="0">
                <a:cs typeface="Carlito"/>
              </a:rPr>
              <a:t>toxoid </a:t>
            </a:r>
            <a:r>
              <a:rPr sz="2400" dirty="0">
                <a:cs typeface="Carlito"/>
              </a:rPr>
              <a:t>(16</a:t>
            </a:r>
            <a:r>
              <a:rPr sz="2400" baseline="25525" dirty="0">
                <a:cs typeface="Carlito"/>
              </a:rPr>
              <a:t>th</a:t>
            </a:r>
            <a:r>
              <a:rPr sz="2400" dirty="0">
                <a:cs typeface="Carlito"/>
              </a:rPr>
              <a:t>-36</a:t>
            </a:r>
            <a:r>
              <a:rPr sz="2400" baseline="25525" dirty="0">
                <a:cs typeface="Carlito"/>
              </a:rPr>
              <a:t>th</a:t>
            </a:r>
            <a:r>
              <a:rPr sz="2400" spc="412" baseline="25525" dirty="0">
                <a:cs typeface="Carlito"/>
              </a:rPr>
              <a:t> </a:t>
            </a:r>
            <a:r>
              <a:rPr sz="2400" spc="-5" dirty="0">
                <a:cs typeface="Carlito"/>
              </a:rPr>
              <a:t>week)</a:t>
            </a:r>
            <a:endParaRPr sz="2400" dirty="0">
              <a:cs typeface="Carlito"/>
            </a:endParaRPr>
          </a:p>
          <a:p>
            <a:pPr marL="863600" lvl="1" indent="-342900" algn="just">
              <a:spcBef>
                <a:spcPts val="29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5" dirty="0">
                <a:cs typeface="Carlito"/>
              </a:rPr>
              <a:t>1</a:t>
            </a:r>
            <a:r>
              <a:rPr sz="2400" spc="-7" baseline="25525" dirty="0">
                <a:cs typeface="Carlito"/>
              </a:rPr>
              <a:t>st </a:t>
            </a:r>
            <a:r>
              <a:rPr sz="2400" spc="-10" dirty="0">
                <a:cs typeface="Carlito"/>
              </a:rPr>
              <a:t>dose </a:t>
            </a:r>
            <a:r>
              <a:rPr sz="2400" spc="-5" dirty="0">
                <a:cs typeface="Carlito"/>
              </a:rPr>
              <a:t>as early as </a:t>
            </a:r>
            <a:r>
              <a:rPr sz="2400" spc="-10" dirty="0">
                <a:cs typeface="Carlito"/>
              </a:rPr>
              <a:t>possible during</a:t>
            </a:r>
            <a:r>
              <a:rPr sz="2400" spc="-90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pregnancy</a:t>
            </a:r>
            <a:endParaRPr sz="2400" dirty="0">
              <a:cs typeface="Carlito"/>
            </a:endParaRPr>
          </a:p>
          <a:p>
            <a:pPr marL="863600" lvl="1" indent="-342900" algn="just">
              <a:spcBef>
                <a:spcPts val="34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5" dirty="0">
                <a:cs typeface="Carlito"/>
              </a:rPr>
              <a:t>2</a:t>
            </a:r>
            <a:r>
              <a:rPr sz="2400" spc="7" baseline="25525" dirty="0">
                <a:cs typeface="Carlito"/>
              </a:rPr>
              <a:t>nd </a:t>
            </a:r>
            <a:r>
              <a:rPr sz="2400" spc="-10" dirty="0">
                <a:cs typeface="Carlito"/>
              </a:rPr>
              <a:t>dose </a:t>
            </a:r>
            <a:r>
              <a:rPr sz="2400" spc="-165" dirty="0">
                <a:cs typeface="Arial"/>
              </a:rPr>
              <a:t>– </a:t>
            </a:r>
            <a:r>
              <a:rPr sz="2400" spc="-15" dirty="0">
                <a:cs typeface="Carlito"/>
              </a:rPr>
              <a:t>at </a:t>
            </a:r>
            <a:r>
              <a:rPr sz="2400" spc="-10" dirty="0">
                <a:cs typeface="Carlito"/>
              </a:rPr>
              <a:t>least </a:t>
            </a:r>
            <a:r>
              <a:rPr sz="2400" spc="-5" dirty="0">
                <a:cs typeface="Carlito"/>
              </a:rPr>
              <a:t>a </a:t>
            </a:r>
            <a:r>
              <a:rPr sz="2400" spc="-10" dirty="0">
                <a:cs typeface="Carlito"/>
              </a:rPr>
              <a:t>month </a:t>
            </a:r>
            <a:r>
              <a:rPr sz="2400" spc="-15" dirty="0">
                <a:cs typeface="Carlito"/>
              </a:rPr>
              <a:t>later </a:t>
            </a:r>
            <a:r>
              <a:rPr sz="2400" spc="-5" dirty="0">
                <a:cs typeface="Carlito"/>
              </a:rPr>
              <a:t>/ 3 </a:t>
            </a:r>
            <a:r>
              <a:rPr sz="2400" spc="-10" dirty="0">
                <a:cs typeface="Carlito"/>
              </a:rPr>
              <a:t>wks </a:t>
            </a:r>
            <a:r>
              <a:rPr sz="2400" spc="-30" dirty="0">
                <a:cs typeface="Carlito"/>
              </a:rPr>
              <a:t>before</a:t>
            </a:r>
            <a:r>
              <a:rPr sz="2400" spc="-70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delivery</a:t>
            </a:r>
            <a:endParaRPr sz="2400" dirty="0">
              <a:cs typeface="Carlito"/>
            </a:endParaRPr>
          </a:p>
          <a:p>
            <a:pPr marL="406400" indent="-342900" algn="just">
              <a:spcBef>
                <a:spcPts val="67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10" dirty="0">
                <a:cs typeface="Carlito"/>
              </a:rPr>
              <a:t>Immunized </a:t>
            </a:r>
            <a:r>
              <a:rPr sz="2400" spc="-15" dirty="0">
                <a:cs typeface="Carlito"/>
              </a:rPr>
              <a:t>pregnant </a:t>
            </a:r>
            <a:r>
              <a:rPr sz="2400" spc="-10" dirty="0">
                <a:cs typeface="Carlito"/>
              </a:rPr>
              <a:t>women </a:t>
            </a:r>
            <a:r>
              <a:rPr sz="2400" spc="-5" dirty="0">
                <a:cs typeface="Carlito"/>
              </a:rPr>
              <a:t>: a </a:t>
            </a:r>
            <a:r>
              <a:rPr sz="2400" spc="-15" dirty="0">
                <a:cs typeface="Carlito"/>
              </a:rPr>
              <a:t>booster </a:t>
            </a:r>
            <a:r>
              <a:rPr sz="2400" spc="-5" dirty="0">
                <a:cs typeface="Carlito"/>
              </a:rPr>
              <a:t>is</a:t>
            </a:r>
            <a:r>
              <a:rPr sz="2400" spc="114" dirty="0">
                <a:cs typeface="Carlito"/>
              </a:rPr>
              <a:t> </a:t>
            </a:r>
            <a:r>
              <a:rPr sz="2400" spc="-10" dirty="0">
                <a:cs typeface="Carlito"/>
              </a:rPr>
              <a:t>sufficient</a:t>
            </a:r>
            <a:endParaRPr sz="2400" dirty="0">
              <a:cs typeface="Carlito"/>
            </a:endParaRPr>
          </a:p>
          <a:p>
            <a:pPr marL="406400" indent="-342900" algn="just">
              <a:spcBef>
                <a:spcPts val="67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5" dirty="0">
                <a:cs typeface="Carlito"/>
              </a:rPr>
              <a:t>No </a:t>
            </a:r>
            <a:r>
              <a:rPr sz="2400" spc="-10" dirty="0">
                <a:cs typeface="Carlito"/>
              </a:rPr>
              <a:t>need </a:t>
            </a:r>
            <a:r>
              <a:rPr sz="2400" spc="-5" dirty="0">
                <a:cs typeface="Carlito"/>
              </a:rPr>
              <a:t>of </a:t>
            </a:r>
            <a:r>
              <a:rPr sz="2400" spc="-15" dirty="0">
                <a:cs typeface="Carlito"/>
              </a:rPr>
              <a:t>booster </a:t>
            </a:r>
            <a:r>
              <a:rPr sz="2400" spc="-5" dirty="0">
                <a:cs typeface="Carlito"/>
              </a:rPr>
              <a:t>in </a:t>
            </a:r>
            <a:r>
              <a:rPr sz="2400" spc="-10" dirty="0">
                <a:cs typeface="Carlito"/>
              </a:rPr>
              <a:t>every </a:t>
            </a:r>
            <a:r>
              <a:rPr sz="2400" spc="-15" dirty="0">
                <a:cs typeface="Carlito"/>
              </a:rPr>
              <a:t>consecutive</a:t>
            </a:r>
            <a:r>
              <a:rPr sz="2400" spc="135" dirty="0">
                <a:cs typeface="Carlito"/>
              </a:rPr>
              <a:t> </a:t>
            </a:r>
            <a:r>
              <a:rPr sz="2400" spc="-30" dirty="0">
                <a:cs typeface="Carlito"/>
              </a:rPr>
              <a:t>pregnancy.</a:t>
            </a:r>
            <a:endParaRPr sz="2400" dirty="0">
              <a:cs typeface="Carlito"/>
            </a:endParaRPr>
          </a:p>
          <a:p>
            <a:pPr marL="406400" marR="649605" indent="-342900" algn="just">
              <a:spcBef>
                <a:spcPts val="67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b="1" spc="-130" dirty="0">
                <a:solidFill>
                  <a:srgbClr val="00B050"/>
                </a:solidFill>
                <a:cs typeface="Carlito"/>
              </a:rPr>
              <a:t>To </a:t>
            </a:r>
            <a:r>
              <a:rPr sz="2400" b="1" spc="-5" dirty="0">
                <a:solidFill>
                  <a:srgbClr val="00B050"/>
                </a:solidFill>
                <a:cs typeface="Carlito"/>
              </a:rPr>
              <a:t>newborn of </a:t>
            </a:r>
            <a:r>
              <a:rPr sz="2400" b="1" spc="-15" dirty="0">
                <a:solidFill>
                  <a:srgbClr val="00B050"/>
                </a:solidFill>
                <a:cs typeface="Carlito"/>
              </a:rPr>
              <a:t>unimmunized </a:t>
            </a:r>
            <a:r>
              <a:rPr sz="2400" b="1" spc="-40" dirty="0">
                <a:solidFill>
                  <a:srgbClr val="00B050"/>
                </a:solidFill>
                <a:cs typeface="Carlito"/>
              </a:rPr>
              <a:t>mother, </a:t>
            </a:r>
            <a:r>
              <a:rPr sz="2400" b="1" spc="-5" dirty="0">
                <a:solidFill>
                  <a:srgbClr val="00B050"/>
                </a:solidFill>
                <a:cs typeface="Carlito"/>
              </a:rPr>
              <a:t>750 IU (HTIG)  within 6 </a:t>
            </a:r>
            <a:r>
              <a:rPr sz="2400" b="1" spc="-15" dirty="0">
                <a:solidFill>
                  <a:srgbClr val="00B050"/>
                </a:solidFill>
                <a:cs typeface="Carlito"/>
              </a:rPr>
              <a:t>hours </a:t>
            </a:r>
            <a:r>
              <a:rPr sz="2400" b="1" spc="-5" dirty="0">
                <a:solidFill>
                  <a:srgbClr val="00B050"/>
                </a:solidFill>
                <a:cs typeface="Carlito"/>
              </a:rPr>
              <a:t>of</a:t>
            </a:r>
            <a:r>
              <a:rPr sz="2400" b="1" spc="65" dirty="0">
                <a:solidFill>
                  <a:srgbClr val="00B050"/>
                </a:solidFill>
                <a:cs typeface="Carlito"/>
              </a:rPr>
              <a:t> </a:t>
            </a:r>
            <a:r>
              <a:rPr sz="2400" b="1" spc="-5" dirty="0">
                <a:solidFill>
                  <a:srgbClr val="00B050"/>
                </a:solidFill>
                <a:cs typeface="Carlito"/>
              </a:rPr>
              <a:t>birth.</a:t>
            </a:r>
            <a:endParaRPr sz="2400" b="1" dirty="0">
              <a:solidFill>
                <a:srgbClr val="00B050"/>
              </a:solidFill>
              <a:cs typeface="Carl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3443" y="130810"/>
            <a:ext cx="570166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25" dirty="0">
                <a:latin typeface="+mn-lt"/>
              </a:rPr>
              <a:t>Post-exposure</a:t>
            </a:r>
            <a:r>
              <a:rPr sz="2800" spc="-5" dirty="0">
                <a:latin typeface="+mn-lt"/>
              </a:rPr>
              <a:t> </a:t>
            </a:r>
            <a:r>
              <a:rPr sz="2800" spc="-20" dirty="0">
                <a:latin typeface="+mn-lt"/>
              </a:rPr>
              <a:t>prophylaxis: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88392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1447800"/>
            <a:ext cx="6324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y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2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1502</Words>
  <Application>Microsoft Office PowerPoint</Application>
  <PresentationFormat>On-screen Show (4:3)</PresentationFormat>
  <Paragraphs>268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Theme26</vt:lpstr>
      <vt:lpstr>Tetanus Epidemiology and Prevention Control</vt:lpstr>
      <vt:lpstr>TETANUS</vt:lpstr>
      <vt:lpstr>Introduction</vt:lpstr>
      <vt:lpstr>Epidemiology</vt:lpstr>
      <vt:lpstr>India-:</vt:lpstr>
      <vt:lpstr>PowerPoint Presentation</vt:lpstr>
      <vt:lpstr>Agent Factors</vt:lpstr>
      <vt:lpstr>Clostridium tetani Gram Stain</vt:lpstr>
      <vt:lpstr>PowerPoint Presentation</vt:lpstr>
      <vt:lpstr>PowerPoint Presentation</vt:lpstr>
      <vt:lpstr>PowerPoint Presentation</vt:lpstr>
      <vt:lpstr>PowerPoint Presentation</vt:lpstr>
      <vt:lpstr>Mechanism of Action of Tetanus Toxin</vt:lpstr>
      <vt:lpstr>PowerPoint Presentation</vt:lpstr>
      <vt:lpstr>Environmental &amp; Social Factors-:</vt:lpstr>
      <vt:lpstr>Routes Of Infections/Mode of Transmission-</vt:lpstr>
      <vt:lpstr>Incubation Period-:</vt:lpstr>
      <vt:lpstr>Incubation Period-:</vt:lpstr>
      <vt:lpstr>Clinical Features</vt:lpstr>
      <vt:lpstr>PowerPoint Presentation</vt:lpstr>
      <vt:lpstr>PowerPoint Presentation</vt:lpstr>
      <vt:lpstr>Types of tetanus</vt:lpstr>
      <vt:lpstr>Diagnosis</vt:lpstr>
      <vt:lpstr>Laboratory Diagnosis And Treatment</vt:lpstr>
      <vt:lpstr>Treatment </vt:lpstr>
      <vt:lpstr>Prevention</vt:lpstr>
      <vt:lpstr>Tetanus prone wound</vt:lpstr>
      <vt:lpstr>1.Active-: A. Combined (Pre exposure prophylaxis)</vt:lpstr>
      <vt:lpstr>B.Monovalent vaccines (For post exposure prophylaxis)</vt:lpstr>
      <vt:lpstr>2.Passive immunization</vt:lpstr>
      <vt:lpstr>PowerPoint Presentation</vt:lpstr>
      <vt:lpstr>Active &amp; Passive Immunization  (post exposure prophylaxis)</vt:lpstr>
      <vt:lpstr>Prevention of neonatal tetanus</vt:lpstr>
      <vt:lpstr>Post-exposure prophylaxis: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Tetanus</dc:title>
  <dc:creator>Arun Singh</dc:creator>
  <cp:lastModifiedBy>Arun Singh</cp:lastModifiedBy>
  <cp:revision>19</cp:revision>
  <dcterms:created xsi:type="dcterms:W3CDTF">2021-01-07T18:06:23Z</dcterms:created>
  <dcterms:modified xsi:type="dcterms:W3CDTF">2022-03-04T07:18:05Z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2021-01-07T00:00:00Z</vt:filetime>
  </property>
</Properties>
</file>