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70" r:id="rId12"/>
    <p:sldId id="271" r:id="rId13"/>
    <p:sldId id="272" r:id="rId14"/>
    <p:sldId id="273" r:id="rId15"/>
    <p:sldId id="268" r:id="rId16"/>
    <p:sldId id="269" r:id="rId17"/>
    <p:sldId id="279" r:id="rId18"/>
    <p:sldId id="277" r:id="rId19"/>
    <p:sldId id="278" r:id="rId20"/>
    <p:sldId id="274" r:id="rId21"/>
    <p:sldId id="275" r:id="rId22"/>
    <p:sldId id="276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29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5927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008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8356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74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7207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27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9671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557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16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70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207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71653-1189-460A-860D-F9DD26EBF92C}" type="datetimeFigureOut">
              <a:rPr lang="en-IN" smtClean="0"/>
              <a:t>13-12-2022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EDF7F-BC91-410E-A8A5-311C47504F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619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TERMINAL METHODS OF CONTRACEPTION 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DR. PIYUSH GUPTA.</a:t>
            </a:r>
          </a:p>
          <a:p>
            <a:r>
              <a:rPr lang="en-US" dirty="0" smtClean="0"/>
              <a:t>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r>
              <a:rPr lang="en-US" dirty="0" smtClean="0"/>
              <a:t>                      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(COMMUNITY MEDICINE)</a:t>
            </a:r>
            <a:endParaRPr lang="en-IN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5210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ARE  CONTRACEPTIVE METHODS?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CONTRACEPTION IS PART OF FAMILY PLANNING. IN THIS WE PRACTICE THOSE PREVENTIVE METHODS TO AVOID UNWANTED PREGNANCIES. </a:t>
            </a: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328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VARIOUS METHODS FOR CONTRACEPTIONS WHICH ARE CLASSIFIED BROADLY IN TO TWO GROUPS.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1- SPACING METHODS.</a:t>
            </a:r>
          </a:p>
          <a:p>
            <a:pPr marL="0" indent="0">
              <a:buNone/>
            </a:pPr>
            <a:r>
              <a:rPr lang="en-US" dirty="0" smtClean="0"/>
              <a:t>2- TERMINAL METHODS. 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7252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TODAY’S TOPIC OF DISCUSSION IS </a:t>
            </a:r>
            <a:r>
              <a:rPr lang="en-US" dirty="0" smtClean="0">
                <a:solidFill>
                  <a:srgbClr val="FF0000"/>
                </a:solidFill>
              </a:rPr>
              <a:t>TERMINAL METHODS </a:t>
            </a:r>
            <a:r>
              <a:rPr lang="en-US" dirty="0" smtClean="0"/>
              <a:t>OF CONTRACEPTION, </a:t>
            </a:r>
          </a:p>
          <a:p>
            <a:r>
              <a:rPr lang="en-US" dirty="0" smtClean="0"/>
              <a:t>WHICH INCLUDES –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MALE STERILIZATION AND FEMALE STERILIZATION . 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50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Conti..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METHODS ARE SUITABLE FOR THOSE COUPLES WHO DESIRING NO MORE PREGNANCIES. </a:t>
            </a:r>
          </a:p>
          <a:p>
            <a:endParaRPr lang="en-US" dirty="0"/>
          </a:p>
          <a:p>
            <a:r>
              <a:rPr lang="en-US" dirty="0" smtClean="0"/>
              <a:t>THE MOST COMMON BENEFIT IS IT’S A ONE TIME METHOD AND PROVIDE MOST EFFECTIVE PROTECTION AGAINST PREGNANGY. </a:t>
            </a:r>
          </a:p>
          <a:p>
            <a:endParaRPr lang="en-US" dirty="0"/>
          </a:p>
          <a:p>
            <a:r>
              <a:rPr lang="en-US" dirty="0" smtClean="0"/>
              <a:t>THESE SERVICES ARE PROVIDED FREE OF CHARGE IN GOVERNMENT INSTITUTIONS.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730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CAN ADOPT THESE METHODS?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BASIC GUIDELINE FOR STERILIZATION  ARE- </a:t>
            </a:r>
          </a:p>
          <a:p>
            <a:r>
              <a:rPr lang="en-US" dirty="0" smtClean="0"/>
              <a:t>AGE- FOR (</a:t>
            </a:r>
            <a:r>
              <a:rPr lang="en-US" dirty="0" smtClean="0">
                <a:solidFill>
                  <a:srgbClr val="FF0000"/>
                </a:solidFill>
              </a:rPr>
              <a:t>HUSBAND /MEN </a:t>
            </a:r>
            <a:r>
              <a:rPr lang="en-US" dirty="0" smtClean="0"/>
              <a:t>)NOT BE LESS THAN 25 YRS NOR SHOULD IT BE OVER 50 YEARS.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FOR (</a:t>
            </a:r>
            <a:r>
              <a:rPr lang="en-US" dirty="0" smtClean="0">
                <a:solidFill>
                  <a:srgbClr val="FF0000"/>
                </a:solidFill>
              </a:rPr>
              <a:t>WIFE / FEMALE </a:t>
            </a:r>
            <a:r>
              <a:rPr lang="en-US" dirty="0" smtClean="0"/>
              <a:t>) NOT BE LESS THAN 20 YRS OR MORE         THAN 45 YEARS.</a:t>
            </a:r>
          </a:p>
          <a:p>
            <a:endParaRPr lang="en-US" dirty="0" smtClean="0"/>
          </a:p>
          <a:p>
            <a:r>
              <a:rPr lang="en-US" dirty="0" smtClean="0"/>
              <a:t>THE MOTIVATED COUPLE MUST HAVE 02 LIVING CHILDREN AT THE TIME OF OPREATION.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18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COUPLE HAS 03 OR MORE LIVING CHILDREN THE LOWER LIMIT OF AGE OF HUSBAND AND WIFE MAY BE RELAXED AT THE DISCRETION OF THE OPREATING SURGEON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2387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MALE STERILIZATION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Simple, safe, very effective, cheap,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convient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permanent and quick surgical method of family planning 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not affect testis and sexual activity.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1990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rocedure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small incision is made on scrotum on either side above the testis under local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anaesthesia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under aseptic precautions.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Vas deferens tube lifted, cut and tied with thread or clamped and incision closed with stitches, bandage is put.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9000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SCALPEL VASECTOMY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new technique more safe and acceptable to males. 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only one small puncture is made instead of incision.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the end not sutured.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Short duration, less painful and bruising and shorter recovery time.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407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INSTRUCTION AFTER SURGERY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Rest for 2 days and not do any heavy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workor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vigorous exercise for few days.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Wound kept clean and dry.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Put ice for four hours on scrotum to lessen swelling.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wear snug underwear or paints for 2-3 days.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have sex within 2-3 days but use condom or other contraceptive measures for 3 months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2713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EFFECTIVENESS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Highly effective and permanent method.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Failure rate 0.15 pregnancies/100 men in 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year after procedure.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355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MERITS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Simple, safe highly effective and lifelong permanent method.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Except to use condom till becomes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aspermic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Prolonged sexual pleasure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Vasectomy easy to perform.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be done even in clinic.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not require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hospitilization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058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DEMERITS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Pain in scrotum, swelling and bruising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Uncomfortable for 2-3 days.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Feeling faintness after procedure.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Bleeding or infection of wound.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Blood clots in scrotum.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 immediately effective, only when becomes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aspermic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023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Female sterilization (</a:t>
            </a:r>
            <a:r>
              <a:rPr lang="en-US" dirty="0" err="1">
                <a:solidFill>
                  <a:srgbClr val="FF0000"/>
                </a:solidFill>
              </a:rPr>
              <a:t>T</a:t>
            </a:r>
            <a:r>
              <a:rPr lang="en-US" dirty="0" err="1" smtClean="0">
                <a:solidFill>
                  <a:srgbClr val="FF0000"/>
                </a:solidFill>
              </a:rPr>
              <a:t>ubectomy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Voluntary surgical contraception for female  or can be done as an interval procedure post-partum or at the time of abortion.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common two procedures are-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Laproscopy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Minilap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operation 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123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Laproscopy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operation should be undertaken where specialist </a:t>
            </a:r>
            <a:r>
              <a:rPr lang="en-US" dirty="0" err="1" smtClean="0"/>
              <a:t>Gynaecologist</a:t>
            </a:r>
            <a:r>
              <a:rPr lang="en-US" dirty="0" smtClean="0"/>
              <a:t> is available.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Ideally operation performed within a week of menstrual period, confirms fertility and absence of pregnancy.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Post op instruction –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Rest for 2-3days and avoid strenuous work for 1 week.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Keep wound clean and dry.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Not to have sex 1 week or pain is gone.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report if develop fever, bleeding or pus in wound. 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281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Effectiveness-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Failure rate 0.5 pregnancies/100women.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Postpartum tubal ligation most effective female sterilization technique.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year 0.05 pregnancies /100 women years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2698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Merits-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Simple, safe and very effective, permanent and lifelong method of FP.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Nothing to remember.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interference with sex.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effect on breast milk.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long term side effect.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to protect against ovarian cancer.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47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Demerits-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Usually painful for several days after surgery.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Postoperative infection or bleeding.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pregnancy occur, more likely to be ectopic.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Slightly more risky and expensive.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Reversal surgery not possible.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not protect against STDs including HIV/AIDS.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0973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Contraindication of Laparoscopy 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Laparoscopy is not advisable for post-partum patients for 06 weeks following delivery. </a:t>
            </a:r>
          </a:p>
          <a:p>
            <a:r>
              <a:rPr lang="en-US" dirty="0" smtClean="0"/>
              <a:t>Also not advisable for female with </a:t>
            </a:r>
            <a:r>
              <a:rPr lang="en-US" dirty="0" err="1" smtClean="0"/>
              <a:t>Hb</a:t>
            </a:r>
            <a:r>
              <a:rPr lang="en-US" dirty="0" smtClean="0"/>
              <a:t> below 08 </a:t>
            </a:r>
            <a:r>
              <a:rPr lang="en-US" dirty="0" err="1" smtClean="0"/>
              <a:t>gm</a:t>
            </a:r>
            <a:r>
              <a:rPr lang="en-US" dirty="0" smtClean="0"/>
              <a:t>%.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She should not be associated with any medical illness like CAD, DM,HTN, Respiratory illness. 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9045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Minilap</a:t>
            </a:r>
            <a:r>
              <a:rPr lang="en-US" dirty="0" smtClean="0"/>
              <a:t> operation 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modification of abdominal </a:t>
            </a:r>
            <a:r>
              <a:rPr lang="en-US" dirty="0" err="1" smtClean="0"/>
              <a:t>tubectomy</a:t>
            </a:r>
            <a:r>
              <a:rPr lang="en-US" dirty="0" smtClean="0"/>
              <a:t> . Much simple as care to </a:t>
            </a:r>
            <a:r>
              <a:rPr lang="en-US" dirty="0" err="1" smtClean="0"/>
              <a:t>laproscopic</a:t>
            </a:r>
            <a:r>
              <a:rPr lang="en-US" dirty="0" smtClean="0"/>
              <a:t> procedure. </a:t>
            </a:r>
          </a:p>
          <a:p>
            <a:r>
              <a:rPr lang="en-US" dirty="0" smtClean="0"/>
              <a:t>It is also suitable for post partum tubal ligation 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3775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contraceptive methods-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generally assessed by measuring the number of unplanned pregnancies that occur during a specified period of exposure and use of contraceptive  methods. </a:t>
            </a:r>
          </a:p>
          <a:p>
            <a:r>
              <a:rPr lang="en-US" dirty="0" smtClean="0"/>
              <a:t>Two methods to measure contraceptive efficacy are –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1-Pearl index. </a:t>
            </a:r>
          </a:p>
          <a:p>
            <a:pPr marL="0" indent="0">
              <a:buNone/>
            </a:pPr>
            <a:r>
              <a:rPr lang="en-US" dirty="0" smtClean="0"/>
              <a:t>2- Life table analysis.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4404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Pearl index-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define as number of failure per 100 woman year of exposure .</a:t>
            </a:r>
          </a:p>
          <a:p>
            <a:endParaRPr lang="en-US" dirty="0"/>
          </a:p>
          <a:p>
            <a:r>
              <a:rPr lang="en-US" dirty="0" smtClean="0"/>
              <a:t>Failure rate per HWY = </a:t>
            </a:r>
            <a:r>
              <a:rPr lang="en-US" u="sng" dirty="0" smtClean="0"/>
              <a:t>total accidental pregnancies   </a:t>
            </a:r>
            <a:r>
              <a:rPr lang="en-US" dirty="0" smtClean="0"/>
              <a:t>X1200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total months of exposure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failure rate of 10 per HWY would mean that in the life time of average woman about one-fourth , or 2.5 accidental pregnancies would results, since the average fertile periods of a woman is about 25 years.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0608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Life table analysis- it calculates a failure rate for each month of use. A cumulative failure rate can then compare methods for any specific length of exposure.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0041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 to remember 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Terminal methods also called permanent methods </a:t>
            </a:r>
          </a:p>
          <a:p>
            <a:r>
              <a:rPr lang="en-US" dirty="0" smtClean="0"/>
              <a:t>Vasectomy in male and </a:t>
            </a:r>
            <a:r>
              <a:rPr lang="en-US" dirty="0" err="1" smtClean="0"/>
              <a:t>tubectomy</a:t>
            </a:r>
            <a:r>
              <a:rPr lang="en-US" dirty="0" smtClean="0"/>
              <a:t> in female. </a:t>
            </a:r>
          </a:p>
          <a:p>
            <a:r>
              <a:rPr lang="en-US" dirty="0" smtClean="0"/>
              <a:t>Age between 25-50 years in male and 20-45 years in female.</a:t>
            </a:r>
          </a:p>
          <a:p>
            <a:r>
              <a:rPr lang="en-US" dirty="0" smtClean="0"/>
              <a:t>Both procedures are relatively safe and </a:t>
            </a:r>
            <a:r>
              <a:rPr lang="en-US" dirty="0" err="1" smtClean="0"/>
              <a:t>ruqiures</a:t>
            </a:r>
            <a:r>
              <a:rPr lang="en-US" dirty="0" smtClean="0"/>
              <a:t> small incision.</a:t>
            </a:r>
          </a:p>
          <a:p>
            <a:r>
              <a:rPr lang="en-US" dirty="0" smtClean="0"/>
              <a:t>In vasectomy we cut vas –defense , while in </a:t>
            </a:r>
            <a:r>
              <a:rPr lang="en-US" dirty="0" err="1" smtClean="0"/>
              <a:t>Tubectomy</a:t>
            </a:r>
            <a:r>
              <a:rPr lang="en-US" dirty="0" smtClean="0"/>
              <a:t> we cut fallopian tube .</a:t>
            </a:r>
          </a:p>
          <a:p>
            <a:r>
              <a:rPr lang="en-US" dirty="0" err="1" smtClean="0"/>
              <a:t>Tubectomy</a:t>
            </a:r>
            <a:r>
              <a:rPr lang="en-US" dirty="0" smtClean="0"/>
              <a:t> is contraindicated if female having </a:t>
            </a:r>
            <a:r>
              <a:rPr lang="en-US" dirty="0" err="1" smtClean="0"/>
              <a:t>hemogram</a:t>
            </a:r>
            <a:r>
              <a:rPr lang="en-US" dirty="0" smtClean="0"/>
              <a:t> below 08 </a:t>
            </a:r>
            <a:r>
              <a:rPr lang="en-US" dirty="0" err="1" smtClean="0"/>
              <a:t>gm</a:t>
            </a:r>
            <a:r>
              <a:rPr lang="en-US" dirty="0" smtClean="0"/>
              <a:t>%, any medical background history 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4294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pearl index and life table analysis are methods for </a:t>
            </a:r>
            <a:r>
              <a:rPr lang="en-US" dirty="0" err="1" smtClean="0"/>
              <a:t>wevaluation</a:t>
            </a:r>
            <a:r>
              <a:rPr lang="en-US" dirty="0" smtClean="0"/>
              <a:t> of contraceptive methods.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903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583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1009</Words>
  <Application>Microsoft Office PowerPoint</Application>
  <PresentationFormat>Widescreen</PresentationFormat>
  <Paragraphs>127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Office Theme</vt:lpstr>
      <vt:lpstr>TERMINAL METHODS OF CONTRACEPTION </vt:lpstr>
      <vt:lpstr>PowerPoint Presentation</vt:lpstr>
      <vt:lpstr>PowerPoint Presentation</vt:lpstr>
      <vt:lpstr>PowerPoint Presentation</vt:lpstr>
      <vt:lpstr>Conti..</vt:lpstr>
      <vt:lpstr>WHO CAN ADOPT THESE METHODS?</vt:lpstr>
      <vt:lpstr>CONTI..</vt:lpstr>
      <vt:lpstr>MALE STERILIZATION</vt:lpstr>
      <vt:lpstr>Procedure</vt:lpstr>
      <vt:lpstr>NO SCALPEL VASECTOMY</vt:lpstr>
      <vt:lpstr>INSTRUCTION AFTER SURGERY</vt:lpstr>
      <vt:lpstr>EFFECTIVENESS</vt:lpstr>
      <vt:lpstr>MERITS</vt:lpstr>
      <vt:lpstr> DEMERITS</vt:lpstr>
      <vt:lpstr>Female sterilization (Tubectomy)</vt:lpstr>
      <vt:lpstr>Laproscopy</vt:lpstr>
      <vt:lpstr>Effectiveness-</vt:lpstr>
      <vt:lpstr>Merits-</vt:lpstr>
      <vt:lpstr>Demerits-</vt:lpstr>
      <vt:lpstr>Contraindication of Laparoscopy -</vt:lpstr>
      <vt:lpstr>Minilap operation -</vt:lpstr>
      <vt:lpstr>Evaluation of contraceptive methods-</vt:lpstr>
      <vt:lpstr>Pearl index-</vt:lpstr>
      <vt:lpstr>PowerPoint Presentation</vt:lpstr>
      <vt:lpstr>Key points to remember -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TERMINAL METHODS OF CONTRACEPTION </dc:title>
  <dc:creator>HP</dc:creator>
  <cp:lastModifiedBy>HP</cp:lastModifiedBy>
  <cp:revision>18</cp:revision>
  <dcterms:created xsi:type="dcterms:W3CDTF">2022-12-13T03:25:30Z</dcterms:created>
  <dcterms:modified xsi:type="dcterms:W3CDTF">2022-12-13T05:27:09Z</dcterms:modified>
</cp:coreProperties>
</file>