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99" r:id="rId5"/>
    <p:sldId id="265" r:id="rId6"/>
    <p:sldId id="267" r:id="rId7"/>
    <p:sldId id="268" r:id="rId8"/>
    <p:sldId id="269" r:id="rId9"/>
    <p:sldId id="300" r:id="rId10"/>
    <p:sldId id="301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271" r:id="rId31"/>
    <p:sldId id="322" r:id="rId32"/>
    <p:sldId id="323" r:id="rId33"/>
    <p:sldId id="324" r:id="rId34"/>
    <p:sldId id="325" r:id="rId35"/>
    <p:sldId id="326" r:id="rId36"/>
    <p:sldId id="328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D21B5-A96E-4B1C-9CA2-0D2B3A103884}" type="datetimeFigureOut">
              <a:rPr lang="en-IN" smtClean="0"/>
              <a:pPr/>
              <a:t>25-04-2024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07E6B-AC1B-4348-AD90-DC90411B57F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SUSTAINABLE DEVELOPMENT GOALS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263914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Rashmi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Katyal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Professor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Department of Community Medicine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RMCH, Bareilly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80669" y="1556792"/>
            <a:ext cx="7675245" cy="306045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6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SUSTAINABLE </a:t>
            </a:r>
            <a:r>
              <a:rPr sz="6600" b="1" dirty="0">
                <a:solidFill>
                  <a:srgbClr val="FF0000"/>
                </a:solidFill>
                <a:latin typeface="Times New Roman"/>
                <a:cs typeface="Times New Roman"/>
              </a:rPr>
              <a:t>DEVELOPMENT</a:t>
            </a:r>
            <a:r>
              <a:rPr sz="66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6600" b="1" dirty="0">
                <a:solidFill>
                  <a:srgbClr val="FF0000"/>
                </a:solidFill>
                <a:latin typeface="Times New Roman"/>
                <a:cs typeface="Times New Roman"/>
              </a:rPr>
              <a:t>GOALS</a:t>
            </a:r>
            <a:endParaRPr sz="6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64375"/>
            <a:ext cx="9066531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SUSTAINABLE DEVELOPMENT</a:t>
            </a:r>
            <a:r>
              <a:rPr lang="en-IN" b="1" spc="-10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GOALS</a:t>
            </a:r>
            <a:endParaRPr lang="en-IN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710" y="1814237"/>
            <a:ext cx="7870190" cy="44569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On 25th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September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2015, the UN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Assembly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adopted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new development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agenda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period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2016 -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2030 that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includes 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set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sustainable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development goals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(SDGs)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1F5F"/>
              </a:buClr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163195" indent="-342900">
              <a:lnSpc>
                <a:spcPct val="100000"/>
              </a:lnSpc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There are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17 SDGs with 169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associated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targets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that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supported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by three pillars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sustainability.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13560" y="5724142"/>
            <a:ext cx="5670803" cy="1133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28800" y="2057400"/>
            <a:ext cx="5640705" cy="3677920"/>
          </a:xfrm>
          <a:custGeom>
            <a:avLst/>
            <a:gdLst/>
            <a:ahLst/>
            <a:cxnLst/>
            <a:rect l="l" t="t" r="r" b="b"/>
            <a:pathLst>
              <a:path w="5640705" h="3677920">
                <a:moveTo>
                  <a:pt x="5324348" y="0"/>
                </a:moveTo>
                <a:lnTo>
                  <a:pt x="315975" y="0"/>
                </a:lnTo>
                <a:lnTo>
                  <a:pt x="269285" y="3426"/>
                </a:lnTo>
                <a:lnTo>
                  <a:pt x="224721" y="13378"/>
                </a:lnTo>
                <a:lnTo>
                  <a:pt x="182773" y="29369"/>
                </a:lnTo>
                <a:lnTo>
                  <a:pt x="143928" y="50908"/>
                </a:lnTo>
                <a:lnTo>
                  <a:pt x="108676" y="77507"/>
                </a:lnTo>
                <a:lnTo>
                  <a:pt x="77507" y="108676"/>
                </a:lnTo>
                <a:lnTo>
                  <a:pt x="50908" y="143928"/>
                </a:lnTo>
                <a:lnTo>
                  <a:pt x="29369" y="182773"/>
                </a:lnTo>
                <a:lnTo>
                  <a:pt x="13378" y="224721"/>
                </a:lnTo>
                <a:lnTo>
                  <a:pt x="3426" y="269285"/>
                </a:lnTo>
                <a:lnTo>
                  <a:pt x="0" y="315975"/>
                </a:lnTo>
                <a:lnTo>
                  <a:pt x="0" y="3361436"/>
                </a:lnTo>
                <a:lnTo>
                  <a:pt x="3426" y="3408123"/>
                </a:lnTo>
                <a:lnTo>
                  <a:pt x="13378" y="3452685"/>
                </a:lnTo>
                <a:lnTo>
                  <a:pt x="29369" y="3494633"/>
                </a:lnTo>
                <a:lnTo>
                  <a:pt x="50908" y="3533477"/>
                </a:lnTo>
                <a:lnTo>
                  <a:pt x="77507" y="3568729"/>
                </a:lnTo>
                <a:lnTo>
                  <a:pt x="108676" y="3599900"/>
                </a:lnTo>
                <a:lnTo>
                  <a:pt x="143928" y="3626500"/>
                </a:lnTo>
                <a:lnTo>
                  <a:pt x="182773" y="3648040"/>
                </a:lnTo>
                <a:lnTo>
                  <a:pt x="224721" y="3664031"/>
                </a:lnTo>
                <a:lnTo>
                  <a:pt x="269285" y="3673985"/>
                </a:lnTo>
                <a:lnTo>
                  <a:pt x="315975" y="3677412"/>
                </a:lnTo>
                <a:lnTo>
                  <a:pt x="5324348" y="3677412"/>
                </a:lnTo>
                <a:lnTo>
                  <a:pt x="5371038" y="3673985"/>
                </a:lnTo>
                <a:lnTo>
                  <a:pt x="5415602" y="3664031"/>
                </a:lnTo>
                <a:lnTo>
                  <a:pt x="5457550" y="3648040"/>
                </a:lnTo>
                <a:lnTo>
                  <a:pt x="5496395" y="3626500"/>
                </a:lnTo>
                <a:lnTo>
                  <a:pt x="5531647" y="3599900"/>
                </a:lnTo>
                <a:lnTo>
                  <a:pt x="5562816" y="3568729"/>
                </a:lnTo>
                <a:lnTo>
                  <a:pt x="5589415" y="3533477"/>
                </a:lnTo>
                <a:lnTo>
                  <a:pt x="5610954" y="3494633"/>
                </a:lnTo>
                <a:lnTo>
                  <a:pt x="5626945" y="3452685"/>
                </a:lnTo>
                <a:lnTo>
                  <a:pt x="5636897" y="3408123"/>
                </a:lnTo>
                <a:lnTo>
                  <a:pt x="5640324" y="3361436"/>
                </a:lnTo>
                <a:lnTo>
                  <a:pt x="5640324" y="315975"/>
                </a:lnTo>
                <a:lnTo>
                  <a:pt x="5636897" y="269285"/>
                </a:lnTo>
                <a:lnTo>
                  <a:pt x="5626945" y="224721"/>
                </a:lnTo>
                <a:lnTo>
                  <a:pt x="5610954" y="182773"/>
                </a:lnTo>
                <a:lnTo>
                  <a:pt x="5589415" y="143928"/>
                </a:lnTo>
                <a:lnTo>
                  <a:pt x="5562816" y="108676"/>
                </a:lnTo>
                <a:lnTo>
                  <a:pt x="5531647" y="77507"/>
                </a:lnTo>
                <a:lnTo>
                  <a:pt x="5496395" y="50908"/>
                </a:lnTo>
                <a:lnTo>
                  <a:pt x="5457550" y="29369"/>
                </a:lnTo>
                <a:lnTo>
                  <a:pt x="5415602" y="13378"/>
                </a:lnTo>
                <a:lnTo>
                  <a:pt x="5371038" y="3426"/>
                </a:lnTo>
                <a:lnTo>
                  <a:pt x="5324348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28800" y="2057400"/>
            <a:ext cx="5640324" cy="36774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1560" y="476672"/>
            <a:ext cx="78488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SUSTAINABLE</a:t>
            </a:r>
          </a:p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GOAL DEVELOPMENT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43255" y="1597151"/>
            <a:ext cx="9000744" cy="5090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SUSTAINABLE DEVELOPMENT GOALS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  <a:latin typeface="Times New Roman"/>
                <a:cs typeface="Times New Roman"/>
              </a:rPr>
              <a:t>17</a:t>
            </a:r>
            <a:r>
              <a:rPr lang="en-IN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SDGs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poverty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Zero hunger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Good health and well being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Quality education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Gender equality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Clean water and sanitation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Affordable clean energy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Decent work and economic growth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Industry innovation and infrastructure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17</a:t>
            </a:r>
            <a:r>
              <a:rPr lang="en-IN" b="1" spc="-8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SDGs Cont…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10. Reduced inequality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11. Sustainable cities and communities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12. Responsible consumption and production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13. Climate action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14. Life below water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15. Life on land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16. Peace and justice strong institutions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17. Partnerships to achieve the goals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97096" y="3958335"/>
            <a:ext cx="1068324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0" y="764704"/>
            <a:ext cx="9143999" cy="5591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75685" marR="36830" indent="-3535045" algn="ctr">
              <a:lnSpc>
                <a:spcPct val="100000"/>
              </a:lnSpc>
              <a:spcBef>
                <a:spcPts val="105"/>
              </a:spcBef>
            </a:pPr>
            <a:r>
              <a:rPr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MILLENNIUM</a:t>
            </a:r>
            <a:endParaRPr lang="en-US" sz="60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575685" marR="36830" indent="-3535045" algn="ctr">
              <a:lnSpc>
                <a:spcPct val="100000"/>
              </a:lnSpc>
              <a:spcBef>
                <a:spcPts val="105"/>
              </a:spcBef>
            </a:pPr>
            <a:r>
              <a:rPr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DEVELOPMENT</a:t>
            </a:r>
            <a:endParaRPr lang="en-US" sz="6000" b="1" spc="-95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575685" marR="36830" indent="-3535045" algn="ctr">
              <a:lnSpc>
                <a:spcPct val="100000"/>
              </a:lnSpc>
              <a:spcBef>
                <a:spcPts val="105"/>
              </a:spcBef>
            </a:pPr>
            <a:r>
              <a:rPr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GOALS </a:t>
            </a:r>
            <a:endParaRPr lang="en-US" sz="60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575685" marR="36830" indent="-3535045" algn="ctr">
              <a:lnSpc>
                <a:spcPct val="100000"/>
              </a:lnSpc>
              <a:spcBef>
                <a:spcPts val="105"/>
              </a:spcBef>
            </a:pPr>
            <a:r>
              <a:rPr lang="en-US" sz="60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6000" b="1" dirty="0">
                <a:solidFill>
                  <a:srgbClr val="FF0000"/>
                </a:solidFill>
                <a:latin typeface="Times New Roman"/>
                <a:cs typeface="Times New Roman"/>
              </a:rPr>
              <a:t>VS</a:t>
            </a:r>
            <a:endParaRPr sz="6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 algn="ctr">
              <a:lnSpc>
                <a:spcPct val="100000"/>
              </a:lnSpc>
            </a:pPr>
            <a:r>
              <a:rPr sz="6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SUSTAINABLE </a:t>
            </a:r>
            <a:r>
              <a:rPr sz="6000" b="1" dirty="0">
                <a:solidFill>
                  <a:srgbClr val="FF0000"/>
                </a:solidFill>
                <a:latin typeface="Times New Roman"/>
                <a:cs typeface="Times New Roman"/>
              </a:rPr>
              <a:t>DEVELOPMENT</a:t>
            </a:r>
            <a:r>
              <a:rPr sz="60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6000" b="1" dirty="0">
                <a:solidFill>
                  <a:srgbClr val="FF0000"/>
                </a:solidFill>
                <a:latin typeface="Times New Roman"/>
                <a:cs typeface="Times New Roman"/>
              </a:rPr>
              <a:t>GOALS</a:t>
            </a:r>
            <a:endParaRPr sz="6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959" y="2199132"/>
            <a:ext cx="2011679" cy="1859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381000"/>
            <a:ext cx="1981200" cy="1828800"/>
          </a:xfrm>
          <a:custGeom>
            <a:avLst/>
            <a:gdLst/>
            <a:ahLst/>
            <a:cxnLst/>
            <a:rect l="l" t="t" r="r" b="b"/>
            <a:pathLst>
              <a:path w="1981200" h="1828800">
                <a:moveTo>
                  <a:pt x="1823974" y="0"/>
                </a:moveTo>
                <a:lnTo>
                  <a:pt x="157162" y="0"/>
                </a:lnTo>
                <a:lnTo>
                  <a:pt x="107489" y="8012"/>
                </a:lnTo>
                <a:lnTo>
                  <a:pt x="64347" y="30325"/>
                </a:lnTo>
                <a:lnTo>
                  <a:pt x="30325" y="64355"/>
                </a:lnTo>
                <a:lnTo>
                  <a:pt x="8012" y="107517"/>
                </a:lnTo>
                <a:lnTo>
                  <a:pt x="0" y="157225"/>
                </a:lnTo>
                <a:lnTo>
                  <a:pt x="0" y="1671574"/>
                </a:lnTo>
                <a:lnTo>
                  <a:pt x="8012" y="1721282"/>
                </a:lnTo>
                <a:lnTo>
                  <a:pt x="30325" y="1764444"/>
                </a:lnTo>
                <a:lnTo>
                  <a:pt x="64347" y="1798474"/>
                </a:lnTo>
                <a:lnTo>
                  <a:pt x="107489" y="1820787"/>
                </a:lnTo>
                <a:lnTo>
                  <a:pt x="157162" y="1828800"/>
                </a:lnTo>
                <a:lnTo>
                  <a:pt x="1823974" y="1828800"/>
                </a:lnTo>
                <a:lnTo>
                  <a:pt x="1873682" y="1820787"/>
                </a:lnTo>
                <a:lnTo>
                  <a:pt x="1916844" y="1798474"/>
                </a:lnTo>
                <a:lnTo>
                  <a:pt x="1950874" y="1764444"/>
                </a:lnTo>
                <a:lnTo>
                  <a:pt x="1973187" y="1721282"/>
                </a:lnTo>
                <a:lnTo>
                  <a:pt x="1981200" y="1671574"/>
                </a:lnTo>
                <a:lnTo>
                  <a:pt x="1981200" y="157225"/>
                </a:lnTo>
                <a:lnTo>
                  <a:pt x="1973187" y="107517"/>
                </a:lnTo>
                <a:lnTo>
                  <a:pt x="1950874" y="64355"/>
                </a:lnTo>
                <a:lnTo>
                  <a:pt x="1916844" y="30325"/>
                </a:lnTo>
                <a:lnTo>
                  <a:pt x="1873682" y="8012"/>
                </a:lnTo>
                <a:lnTo>
                  <a:pt x="1823974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381000"/>
            <a:ext cx="1981200" cy="1828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74594" y="745122"/>
            <a:ext cx="4500880" cy="11817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1" spc="-3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 </a:t>
            </a:r>
            <a:r>
              <a:rPr sz="40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sz="36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:NO</a:t>
            </a:r>
            <a:r>
              <a:rPr sz="3600" b="1" spc="-7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POVERTY</a:t>
            </a:r>
            <a:endParaRPr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2528442"/>
            <a:ext cx="8726805" cy="42601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30" dirty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2400" b="1" spc="-3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ARGETS</a:t>
            </a:r>
            <a:r>
              <a:rPr sz="2000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sz="2100" dirty="0">
              <a:latin typeface="Times New Roman" pitchFamily="18" charset="0"/>
              <a:cs typeface="Times New Roman" pitchFamily="18" charset="0"/>
            </a:endParaRPr>
          </a:p>
          <a:p>
            <a:pPr marL="419100" indent="-407034">
              <a:lnSpc>
                <a:spcPct val="100000"/>
              </a:lnSpc>
              <a:buFont typeface="Wingdings" pitchFamily="2" charset="2"/>
              <a:buChar char="Ø"/>
              <a:tabLst>
                <a:tab pos="419100" algn="l"/>
                <a:tab pos="419734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2030,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eradicate</a:t>
            </a:r>
            <a:r>
              <a:rPr sz="2800" spc="-10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extreme</a:t>
            </a:r>
            <a:r>
              <a:rPr sz="2800" spc="-8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poverty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people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everywhere,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currently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measured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people</a:t>
            </a:r>
            <a:r>
              <a:rPr sz="28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living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on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less</a:t>
            </a:r>
            <a:r>
              <a:rPr sz="28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than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$1.25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 smtClean="0">
                <a:latin typeface="Times New Roman" pitchFamily="18" charset="0"/>
                <a:cs typeface="Times New Roman" pitchFamily="18" charset="0"/>
              </a:rPr>
              <a:t>day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By 2030, ensure that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men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women,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particular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the poor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the  vulnerable,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sz="2800" spc="-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equal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rights</a:t>
            </a:r>
            <a:r>
              <a:rPr sz="2800" spc="-6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sz="2800" spc="-1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economic</a:t>
            </a:r>
            <a:r>
              <a:rPr sz="2800" spc="-8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resources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well</a:t>
            </a:r>
            <a:r>
              <a:rPr sz="28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access</a:t>
            </a:r>
            <a:r>
              <a:rPr sz="28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basic  services, ownership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control 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over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land and other forms of 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property, 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inheritance, natural resources, appropriate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new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technology and financial  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4876" y="1446275"/>
            <a:ext cx="5501639" cy="4075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GOAL2:END </a:t>
            </a:r>
            <a:r>
              <a:rPr lang="en-IN" sz="3200" b="1" spc="-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HUNGER,</a:t>
            </a:r>
            <a:r>
              <a:rPr lang="en-IN" sz="3200" b="1" spc="-10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ACHIEVE  FOOD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SECURITY AND </a:t>
            </a:r>
            <a:r>
              <a:rPr lang="en-IN" sz="32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IMPROVED 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NUTRITION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32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PROMOTE 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SUSTAINABLE</a:t>
            </a:r>
            <a:r>
              <a:rPr lang="en-IN" sz="3200" b="1" spc="-15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AGRICULTURE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48880"/>
            <a:ext cx="9144000" cy="4509120"/>
          </a:xfrm>
        </p:spPr>
        <p:txBody>
          <a:bodyPr>
            <a:normAutofit fontScale="92500" lnSpcReduction="10000"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en-IN" sz="4000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TARGETS</a:t>
            </a:r>
            <a:r>
              <a:rPr lang="en-IN" sz="4000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IN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9085" marR="40640" indent="-287020">
              <a:lnSpc>
                <a:spcPct val="100000"/>
              </a:lnSpc>
              <a:spcBef>
                <a:spcPts val="25"/>
              </a:spcBef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IN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2030,</a:t>
            </a:r>
            <a:r>
              <a:rPr lang="en-IN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end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hunger</a:t>
            </a:r>
            <a:r>
              <a:rPr lang="en-IN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ensure</a:t>
            </a:r>
            <a:r>
              <a:rPr lang="en-IN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access</a:t>
            </a:r>
            <a:r>
              <a:rPr lang="en-IN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IN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IN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people,</a:t>
            </a:r>
            <a:r>
              <a:rPr lang="en-IN" spc="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IN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particular</a:t>
            </a:r>
            <a:r>
              <a:rPr lang="en-IN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the  poor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people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vulnerable situations, including infants,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safe, 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nutritious</a:t>
            </a:r>
            <a:r>
              <a:rPr lang="en-IN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sufficient</a:t>
            </a:r>
            <a:r>
              <a:rPr lang="en-IN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food</a:t>
            </a:r>
            <a:r>
              <a:rPr lang="en-IN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en-IN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year</a:t>
            </a:r>
            <a:r>
              <a:rPr lang="en-IN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round</a:t>
            </a:r>
            <a:endParaRPr lang="en-IN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By 2030,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end all forms of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malnutrition, including achieving,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2025, 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internationally</a:t>
            </a:r>
            <a:r>
              <a:rPr lang="en-IN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agreed</a:t>
            </a:r>
            <a:r>
              <a:rPr lang="en-IN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targets</a:t>
            </a:r>
            <a:r>
              <a:rPr lang="en-IN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IN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stunting</a:t>
            </a:r>
            <a:r>
              <a:rPr lang="en-IN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wasting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IN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children  under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years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age,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address the nutritional needs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adolescent 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girls,</a:t>
            </a:r>
            <a:r>
              <a:rPr lang="en-IN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pregnant</a:t>
            </a:r>
            <a:r>
              <a:rPr lang="en-IN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 lactating</a:t>
            </a:r>
            <a:r>
              <a:rPr lang="en-IN" spc="-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women</a:t>
            </a:r>
            <a:r>
              <a:rPr lang="en-IN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older</a:t>
            </a:r>
            <a:r>
              <a:rPr lang="en-IN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persons</a:t>
            </a:r>
          </a:p>
          <a:p>
            <a:endParaRPr lang="en-IN" dirty="0"/>
          </a:p>
        </p:txBody>
      </p:sp>
      <p:sp>
        <p:nvSpPr>
          <p:cNvPr id="4" name="object 4"/>
          <p:cNvSpPr/>
          <p:nvPr/>
        </p:nvSpPr>
        <p:spPr>
          <a:xfrm>
            <a:off x="0" y="1484784"/>
            <a:ext cx="2843784" cy="1440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959" y="2199132"/>
            <a:ext cx="2011679" cy="1935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304800"/>
            <a:ext cx="1981200" cy="1905000"/>
          </a:xfrm>
          <a:custGeom>
            <a:avLst/>
            <a:gdLst/>
            <a:ahLst/>
            <a:cxnLst/>
            <a:rect l="l" t="t" r="r" b="b"/>
            <a:pathLst>
              <a:path w="1981200" h="1905000">
                <a:moveTo>
                  <a:pt x="1817497" y="0"/>
                </a:moveTo>
                <a:lnTo>
                  <a:pt x="163715" y="0"/>
                </a:lnTo>
                <a:lnTo>
                  <a:pt x="120191" y="5846"/>
                </a:lnTo>
                <a:lnTo>
                  <a:pt x="81082" y="22347"/>
                </a:lnTo>
                <a:lnTo>
                  <a:pt x="47948" y="47942"/>
                </a:lnTo>
                <a:lnTo>
                  <a:pt x="22350" y="81073"/>
                </a:lnTo>
                <a:lnTo>
                  <a:pt x="5847" y="120179"/>
                </a:lnTo>
                <a:lnTo>
                  <a:pt x="0" y="163702"/>
                </a:lnTo>
                <a:lnTo>
                  <a:pt x="0" y="1741297"/>
                </a:lnTo>
                <a:lnTo>
                  <a:pt x="5847" y="1784820"/>
                </a:lnTo>
                <a:lnTo>
                  <a:pt x="22350" y="1823926"/>
                </a:lnTo>
                <a:lnTo>
                  <a:pt x="47948" y="1857057"/>
                </a:lnTo>
                <a:lnTo>
                  <a:pt x="81082" y="1882652"/>
                </a:lnTo>
                <a:lnTo>
                  <a:pt x="120191" y="1899153"/>
                </a:lnTo>
                <a:lnTo>
                  <a:pt x="163715" y="1905000"/>
                </a:lnTo>
                <a:lnTo>
                  <a:pt x="1817497" y="1905000"/>
                </a:lnTo>
                <a:lnTo>
                  <a:pt x="1861020" y="1899153"/>
                </a:lnTo>
                <a:lnTo>
                  <a:pt x="1900126" y="1882652"/>
                </a:lnTo>
                <a:lnTo>
                  <a:pt x="1933257" y="1857057"/>
                </a:lnTo>
                <a:lnTo>
                  <a:pt x="1958852" y="1823926"/>
                </a:lnTo>
                <a:lnTo>
                  <a:pt x="1975353" y="1784820"/>
                </a:lnTo>
                <a:lnTo>
                  <a:pt x="1981200" y="1741297"/>
                </a:lnTo>
                <a:lnTo>
                  <a:pt x="1981200" y="163702"/>
                </a:lnTo>
                <a:lnTo>
                  <a:pt x="1975353" y="120179"/>
                </a:lnTo>
                <a:lnTo>
                  <a:pt x="1958852" y="81073"/>
                </a:lnTo>
                <a:lnTo>
                  <a:pt x="1933257" y="47942"/>
                </a:lnTo>
                <a:lnTo>
                  <a:pt x="1900126" y="22347"/>
                </a:lnTo>
                <a:lnTo>
                  <a:pt x="1861020" y="5846"/>
                </a:lnTo>
                <a:lnTo>
                  <a:pt x="1817497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304800"/>
            <a:ext cx="1981200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45994" y="231853"/>
            <a:ext cx="6398006" cy="14907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en-IN" sz="32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3:ENSURE HEALTHY </a:t>
            </a:r>
            <a:r>
              <a:rPr lang="en-IN" sz="32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LIVES</a:t>
            </a:r>
            <a:r>
              <a:rPr lang="en-IN" sz="3200" b="1" spc="-3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IN" sz="32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PROMOTE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WELL-BEING FOR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AT ALL  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AGES</a:t>
            </a:r>
            <a:r>
              <a:rPr lang="en-IN" sz="18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0" y="2060848"/>
            <a:ext cx="9144000" cy="45422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2155"/>
              </a:lnSpc>
              <a:spcBef>
                <a:spcPts val="100"/>
              </a:spcBef>
            </a:pPr>
            <a:r>
              <a:rPr sz="3200" b="1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TARGETS</a:t>
            </a:r>
            <a:r>
              <a:rPr sz="3200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9085" marR="458470" indent="-287020">
              <a:lnSpc>
                <a:spcPts val="2400"/>
              </a:lnSpc>
              <a:spcBef>
                <a:spcPts val="75"/>
              </a:spcBef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2030,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reduce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global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maternal</a:t>
            </a:r>
            <a:r>
              <a:rPr sz="2400" spc="-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mortality</a:t>
            </a:r>
            <a:r>
              <a:rPr sz="2400" spc="-1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ratio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less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than</a:t>
            </a:r>
            <a:r>
              <a:rPr sz="24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70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per 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100,000 </a:t>
            </a:r>
            <a:r>
              <a:rPr sz="2400" spc="-20" dirty="0">
                <a:latin typeface="Times New Roman" pitchFamily="18" charset="0"/>
                <a:cs typeface="Times New Roman" pitchFamily="18" charset="0"/>
              </a:rPr>
              <a:t>live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births.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ts val="2320"/>
              </a:lnSpc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2030,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end</a:t>
            </a:r>
            <a:r>
              <a:rPr sz="2400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preventable</a:t>
            </a:r>
            <a:r>
              <a:rPr sz="2400" spc="-114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deaths</a:t>
            </a:r>
            <a:r>
              <a:rPr sz="2400" spc="-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newborns</a:t>
            </a:r>
            <a:r>
              <a:rPr sz="2400" spc="-1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children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under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years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99085" marR="5080" algn="just">
              <a:lnSpc>
                <a:spcPct val="100000"/>
              </a:lnSpc>
              <a:buFont typeface="Wingdings" pitchFamily="2" charset="2"/>
              <a:buChar char="Ø"/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 age,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countries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aiming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reduce</a:t>
            </a:r>
            <a:r>
              <a:rPr sz="24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neonatal mortality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at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least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as 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low</a:t>
            </a:r>
            <a:r>
              <a:rPr sz="24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per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1,000</a:t>
            </a:r>
            <a:r>
              <a:rPr sz="2400" spc="-20" dirty="0">
                <a:latin typeface="Times New Roman" pitchFamily="18" charset="0"/>
                <a:cs typeface="Times New Roman" pitchFamily="18" charset="0"/>
              </a:rPr>
              <a:t> live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births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under-5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mortality</a:t>
            </a:r>
            <a:r>
              <a:rPr sz="24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at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least</a:t>
            </a:r>
            <a:r>
              <a:rPr sz="24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low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25 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1,000 </a:t>
            </a:r>
            <a:r>
              <a:rPr sz="2400" spc="-20" dirty="0">
                <a:latin typeface="Times New Roman" pitchFamily="18" charset="0"/>
                <a:cs typeface="Times New Roman" pitchFamily="18" charset="0"/>
              </a:rPr>
              <a:t>live</a:t>
            </a:r>
            <a:r>
              <a:rPr sz="2400" spc="-1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births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99085" marR="147320" indent="-287020">
              <a:lnSpc>
                <a:spcPct val="100000"/>
              </a:lnSpc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24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2030,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end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epidemics</a:t>
            </a:r>
            <a:r>
              <a:rPr sz="24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AIDS,</a:t>
            </a:r>
            <a:r>
              <a:rPr sz="2400" spc="-3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tuberculosis,</a:t>
            </a:r>
            <a:r>
              <a:rPr sz="2400" spc="-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malaria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neglected 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tropical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diseases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combat hepatitis,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water-borne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diseases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 other 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communicable</a:t>
            </a:r>
            <a:r>
              <a:rPr sz="24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diseases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99085" marR="188595" indent="-287020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By 2030,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reduce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third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premature mortality from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non-  communicable</a:t>
            </a:r>
            <a:r>
              <a:rPr sz="2400" spc="-1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diseases</a:t>
            </a:r>
            <a:r>
              <a:rPr sz="24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through</a:t>
            </a:r>
            <a:r>
              <a:rPr sz="24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prevention</a:t>
            </a:r>
            <a:r>
              <a:rPr sz="24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sz="24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promote 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health and</a:t>
            </a:r>
            <a:r>
              <a:rPr sz="2400" spc="-1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well-being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393903"/>
            <a:ext cx="9144000" cy="275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Strengthen the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prevention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treatment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substance 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abuse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including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narcotic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drug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abuse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harmful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use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alcohol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286385" marR="118745" indent="-274320">
              <a:lnSpc>
                <a:spcPct val="100000"/>
              </a:lnSpc>
              <a:spcBef>
                <a:spcPts val="605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2020,</a:t>
            </a:r>
            <a:r>
              <a:rPr sz="28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halve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number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global</a:t>
            </a:r>
            <a:r>
              <a:rPr sz="28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deaths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injuries 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sz="2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road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traffic</a:t>
            </a:r>
            <a:r>
              <a:rPr sz="2800" spc="-2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accidents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286385" marR="288290" indent="-27432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By 2030,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ensure universal </a:t>
            </a:r>
            <a:r>
              <a:rPr sz="2800" spc="-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access to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sexual and  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reproductive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health-care services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, including for</a:t>
            </a:r>
            <a:r>
              <a:rPr sz="2800" spc="-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family 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planning.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05200" y="3429000"/>
            <a:ext cx="5286756" cy="32933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959" y="2046732"/>
            <a:ext cx="1859279" cy="1859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228600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1671574" y="0"/>
                </a:moveTo>
                <a:lnTo>
                  <a:pt x="157162" y="0"/>
                </a:lnTo>
                <a:lnTo>
                  <a:pt x="107489" y="8012"/>
                </a:lnTo>
                <a:lnTo>
                  <a:pt x="64347" y="30325"/>
                </a:lnTo>
                <a:lnTo>
                  <a:pt x="30325" y="64355"/>
                </a:lnTo>
                <a:lnTo>
                  <a:pt x="8012" y="107517"/>
                </a:lnTo>
                <a:lnTo>
                  <a:pt x="0" y="157225"/>
                </a:lnTo>
                <a:lnTo>
                  <a:pt x="0" y="1671574"/>
                </a:lnTo>
                <a:lnTo>
                  <a:pt x="8012" y="1721282"/>
                </a:lnTo>
                <a:lnTo>
                  <a:pt x="30325" y="1764444"/>
                </a:lnTo>
                <a:lnTo>
                  <a:pt x="64347" y="1798474"/>
                </a:lnTo>
                <a:lnTo>
                  <a:pt x="107489" y="1820787"/>
                </a:lnTo>
                <a:lnTo>
                  <a:pt x="157162" y="1828800"/>
                </a:lnTo>
                <a:lnTo>
                  <a:pt x="1671574" y="1828800"/>
                </a:lnTo>
                <a:lnTo>
                  <a:pt x="1721282" y="1820787"/>
                </a:lnTo>
                <a:lnTo>
                  <a:pt x="1764444" y="1798474"/>
                </a:lnTo>
                <a:lnTo>
                  <a:pt x="1798474" y="1764444"/>
                </a:lnTo>
                <a:lnTo>
                  <a:pt x="1820787" y="1721282"/>
                </a:lnTo>
                <a:lnTo>
                  <a:pt x="1828800" y="1671574"/>
                </a:lnTo>
                <a:lnTo>
                  <a:pt x="1828800" y="157225"/>
                </a:lnTo>
                <a:lnTo>
                  <a:pt x="1820787" y="107517"/>
                </a:lnTo>
                <a:lnTo>
                  <a:pt x="1798474" y="64355"/>
                </a:lnTo>
                <a:lnTo>
                  <a:pt x="1764444" y="30325"/>
                </a:lnTo>
                <a:lnTo>
                  <a:pt x="1721282" y="8012"/>
                </a:lnTo>
                <a:lnTo>
                  <a:pt x="1671574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28600"/>
            <a:ext cx="2051720" cy="1828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-321874"/>
            <a:ext cx="9144000" cy="2336024"/>
          </a:xfrm>
          <a:prstGeom prst="rect">
            <a:avLst/>
          </a:prstGeom>
        </p:spPr>
        <p:txBody>
          <a:bodyPr vert="horz" wrap="square" lIns="0" tIns="281559" rIns="0" bIns="0" rtlCol="0">
            <a:spAutoFit/>
          </a:bodyPr>
          <a:lstStyle/>
          <a:p>
            <a:pPr marL="2218055" marR="5080">
              <a:lnSpc>
                <a:spcPct val="100800"/>
              </a:lnSpc>
              <a:spcBef>
                <a:spcPts val="65"/>
              </a:spcBef>
            </a:pPr>
            <a:r>
              <a:rPr sz="36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GOAL4</a:t>
            </a:r>
            <a:r>
              <a:rPr sz="18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Ensure </a:t>
            </a:r>
            <a:r>
              <a:rPr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inclusive </a:t>
            </a:r>
            <a:r>
              <a:rPr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b="1" spc="-1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quality  education for </a:t>
            </a:r>
            <a:r>
              <a:rPr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and </a:t>
            </a:r>
            <a:r>
              <a:rPr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promote </a:t>
            </a:r>
            <a:r>
              <a:rPr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lifelong  learning</a:t>
            </a:r>
            <a:endParaRPr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0" y="2807334"/>
            <a:ext cx="9144000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545" algn="ctr">
              <a:lnSpc>
                <a:spcPct val="100000"/>
              </a:lnSpc>
              <a:spcBef>
                <a:spcPts val="100"/>
              </a:spcBef>
            </a:pPr>
            <a:r>
              <a:rPr sz="2800" b="1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TARGETS</a:t>
            </a:r>
            <a:r>
              <a:rPr sz="2800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 pitchFamily="2" charset="2"/>
              <a:buChar char="Ø"/>
              <a:tabLst>
                <a:tab pos="481965" algn="l"/>
                <a:tab pos="482600" algn="l"/>
                <a:tab pos="1782445" algn="l"/>
              </a:tabLst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	By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2030,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ensure that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girls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boys </a:t>
            </a:r>
            <a:r>
              <a:rPr sz="2800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have 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access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quality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early 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childhood	development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sz="2800" spc="-7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care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preprimary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they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are  ready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primary</a:t>
            </a:r>
            <a:r>
              <a:rPr sz="2800"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education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299085" marR="66675" indent="-287020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2030,</a:t>
            </a:r>
            <a:r>
              <a:rPr sz="28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eliminate</a:t>
            </a:r>
            <a:r>
              <a:rPr sz="2800" spc="-1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gender</a:t>
            </a:r>
            <a:r>
              <a:rPr sz="2800" spc="-1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disparities</a:t>
            </a:r>
            <a:r>
              <a:rPr sz="2800" spc="-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sz="2800" spc="-8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sz="2800" spc="-9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ensure</a:t>
            </a:r>
            <a:r>
              <a:rPr sz="2800" spc="-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equal</a:t>
            </a:r>
            <a:r>
              <a:rPr sz="2800" spc="-3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access  to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levels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education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vocational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for the vulnerable,  including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persons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with disabilities,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indigenous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peoples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children in  vulnerable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situations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2771" y="867326"/>
            <a:ext cx="5143500" cy="1133644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 indent="43815">
              <a:lnSpc>
                <a:spcPts val="2690"/>
              </a:lnSpc>
              <a:spcBef>
                <a:spcPts val="740"/>
              </a:spcBef>
              <a:tabLst>
                <a:tab pos="1478280" algn="l"/>
              </a:tabLst>
            </a:pPr>
            <a:r>
              <a:rPr lang="en-IN" sz="28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GOAL5:	</a:t>
            </a:r>
            <a:r>
              <a:rPr lang="en-IN" sz="28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ACHIEVE GENDER</a:t>
            </a:r>
            <a:r>
              <a:rPr lang="en-IN" sz="2800" b="1" spc="-3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EQUALITY  AND </a:t>
            </a:r>
            <a:r>
              <a:rPr lang="en-IN" sz="28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EMPOWER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IN" sz="28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WOMEN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z="2800" b="1" spc="-4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GIRLS</a:t>
            </a:r>
            <a:endParaRPr lang="en-I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533400"/>
            <a:ext cx="2846832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0" y="2420888"/>
            <a:ext cx="9144000" cy="43216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1" spc="-3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TARGETS</a:t>
            </a:r>
            <a:r>
              <a:rPr sz="2800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9085" indent="-287020" algn="just">
              <a:lnSpc>
                <a:spcPct val="100000"/>
              </a:lnSpc>
              <a:buFont typeface="Wingdings" pitchFamily="2" charset="2"/>
              <a:buChar char="Ø"/>
              <a:tabLst>
                <a:tab pos="299720" algn="l"/>
              </a:tabLst>
            </a:pP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End</a:t>
            </a:r>
            <a:r>
              <a:rPr sz="2800" spc="-5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forms</a:t>
            </a:r>
            <a:r>
              <a:rPr sz="2800" spc="-9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discrimination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against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8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women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girls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everywhere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  <a:tabLst>
                <a:tab pos="299720" algn="l"/>
              </a:tabLst>
            </a:pP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Eliminate</a:t>
            </a:r>
            <a:r>
              <a:rPr sz="2800" spc="-1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forms</a:t>
            </a:r>
            <a:r>
              <a:rPr sz="2800" spc="-9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sz="2800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violence</a:t>
            </a:r>
            <a:r>
              <a:rPr sz="2800" spc="-13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against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8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women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girls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28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8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public 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private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spheres,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including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trafficking</a:t>
            </a:r>
            <a:r>
              <a:rPr sz="28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sexual</a:t>
            </a:r>
            <a:r>
              <a:rPr sz="28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types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exploitation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299085" marR="1017269" indent="-287020" algn="just">
              <a:lnSpc>
                <a:spcPct val="100000"/>
              </a:lnSpc>
              <a:buFont typeface="Wingdings" pitchFamily="2" charset="2"/>
              <a:buChar char="Ø"/>
              <a:tabLst>
                <a:tab pos="29972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Eliminate</a:t>
            </a:r>
            <a:r>
              <a:rPr sz="2800" spc="-1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all harmful</a:t>
            </a:r>
            <a:r>
              <a:rPr sz="28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practices,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such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child,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early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forced 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marriage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female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genital</a:t>
            </a:r>
            <a:r>
              <a:rPr sz="2800" spc="-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mutilation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299085" indent="-287020" algn="just">
              <a:lnSpc>
                <a:spcPct val="100000"/>
              </a:lnSpc>
              <a:buFont typeface="Wingdings" pitchFamily="2" charset="2"/>
              <a:buChar char="Ø"/>
              <a:tabLst>
                <a:tab pos="299720" algn="l"/>
              </a:tabLst>
            </a:pP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Ensure</a:t>
            </a:r>
            <a:r>
              <a:rPr sz="2800" spc="-9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universal</a:t>
            </a:r>
            <a:r>
              <a:rPr sz="2800" spc="-7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access</a:t>
            </a:r>
            <a:r>
              <a:rPr sz="2800" spc="-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sz="2800" spc="-1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sexual</a:t>
            </a:r>
            <a:r>
              <a:rPr sz="2800" spc="-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3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reproductive</a:t>
            </a:r>
            <a:r>
              <a:rPr sz="2800" spc="-9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2800" spc="-7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299085" algn="just">
              <a:lnSpc>
                <a:spcPct val="100000"/>
              </a:lnSpc>
            </a:pP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reproductive</a:t>
            </a:r>
            <a:r>
              <a:rPr sz="2800" spc="-1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rights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759" y="2013204"/>
            <a:ext cx="2240280" cy="1825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2209800" cy="1795780"/>
          </a:xfrm>
          <a:custGeom>
            <a:avLst/>
            <a:gdLst/>
            <a:ahLst/>
            <a:cxnLst/>
            <a:rect l="l" t="t" r="r" b="b"/>
            <a:pathLst>
              <a:path w="2209800" h="1795780">
                <a:moveTo>
                  <a:pt x="2055495" y="0"/>
                </a:moveTo>
                <a:lnTo>
                  <a:pt x="154279" y="0"/>
                </a:lnTo>
                <a:lnTo>
                  <a:pt x="105516" y="7866"/>
                </a:lnTo>
                <a:lnTo>
                  <a:pt x="63164" y="29772"/>
                </a:lnTo>
                <a:lnTo>
                  <a:pt x="29767" y="63175"/>
                </a:lnTo>
                <a:lnTo>
                  <a:pt x="7865" y="105533"/>
                </a:lnTo>
                <a:lnTo>
                  <a:pt x="0" y="154304"/>
                </a:lnTo>
                <a:lnTo>
                  <a:pt x="0" y="1640966"/>
                </a:lnTo>
                <a:lnTo>
                  <a:pt x="7865" y="1689738"/>
                </a:lnTo>
                <a:lnTo>
                  <a:pt x="29767" y="1732096"/>
                </a:lnTo>
                <a:lnTo>
                  <a:pt x="63164" y="1765499"/>
                </a:lnTo>
                <a:lnTo>
                  <a:pt x="105516" y="1787405"/>
                </a:lnTo>
                <a:lnTo>
                  <a:pt x="154279" y="1795272"/>
                </a:lnTo>
                <a:lnTo>
                  <a:pt x="2055495" y="1795272"/>
                </a:lnTo>
                <a:lnTo>
                  <a:pt x="2104266" y="1787405"/>
                </a:lnTo>
                <a:lnTo>
                  <a:pt x="2146624" y="1765499"/>
                </a:lnTo>
                <a:lnTo>
                  <a:pt x="2180027" y="1732096"/>
                </a:lnTo>
                <a:lnTo>
                  <a:pt x="2201933" y="1689738"/>
                </a:lnTo>
                <a:lnTo>
                  <a:pt x="2209800" y="1640966"/>
                </a:lnTo>
                <a:lnTo>
                  <a:pt x="2209800" y="154304"/>
                </a:lnTo>
                <a:lnTo>
                  <a:pt x="2201933" y="105533"/>
                </a:lnTo>
                <a:lnTo>
                  <a:pt x="2180027" y="63175"/>
                </a:lnTo>
                <a:lnTo>
                  <a:pt x="2146624" y="29772"/>
                </a:lnTo>
                <a:lnTo>
                  <a:pt x="2104266" y="7866"/>
                </a:lnTo>
                <a:lnTo>
                  <a:pt x="2055495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28600"/>
            <a:ext cx="2123728" cy="1795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0" y="2348881"/>
            <a:ext cx="9144000" cy="44454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935" algn="ctr">
              <a:lnSpc>
                <a:spcPct val="100000"/>
              </a:lnSpc>
              <a:spcBef>
                <a:spcPts val="105"/>
              </a:spcBef>
            </a:pPr>
            <a:r>
              <a:rPr sz="3200" b="1" spc="-3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TARGET</a:t>
            </a:r>
            <a:r>
              <a:rPr sz="3200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5600" marR="353060" indent="-342900">
              <a:lnSpc>
                <a:spcPct val="100000"/>
              </a:lnSpc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2030,</a:t>
            </a:r>
            <a:r>
              <a:rPr sz="32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achieve</a:t>
            </a:r>
            <a:r>
              <a:rPr sz="32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universal</a:t>
            </a:r>
            <a:r>
              <a:rPr sz="32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equitable</a:t>
            </a:r>
            <a:r>
              <a:rPr sz="32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access</a:t>
            </a:r>
            <a:r>
              <a:rPr sz="3200" spc="-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sz="3200" spc="-114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safe</a:t>
            </a:r>
            <a:r>
              <a:rPr sz="3200" spc="-9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200" spc="-5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affordable  drinking </a:t>
            </a:r>
            <a:r>
              <a:rPr sz="32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water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sz="3200" spc="-29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By 2030,</a:t>
            </a:r>
            <a:r>
              <a:rPr sz="32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improve </a:t>
            </a:r>
            <a:r>
              <a:rPr sz="32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water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quality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reducing pollution,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eliminating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dumping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minimizing release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hazardous chemicals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200" spc="-3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materials,  halving the proportion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untreated wastewater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substantially  increasing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recycling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safe reuse</a:t>
            </a:r>
            <a:r>
              <a:rPr sz="3200" spc="-3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globally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-38783"/>
            <a:ext cx="9144000" cy="1769843"/>
          </a:xfrm>
          <a:prstGeom prst="rect">
            <a:avLst/>
          </a:prstGeom>
        </p:spPr>
        <p:txBody>
          <a:bodyPr vert="horz" wrap="square" lIns="0" tIns="289687" rIns="0" bIns="0" rtlCol="0">
            <a:spAutoFit/>
          </a:bodyPr>
          <a:lstStyle/>
          <a:p>
            <a:pPr marL="2523490" marR="5080">
              <a:lnSpc>
                <a:spcPct val="100000"/>
              </a:lnSpc>
              <a:spcBef>
                <a:spcPts val="105"/>
              </a:spcBef>
            </a:pP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GOAL6:ENSURE </a:t>
            </a:r>
            <a:r>
              <a:rPr lang="en-IN" sz="32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ACCESS </a:t>
            </a:r>
            <a:r>
              <a:rPr lang="en-IN" sz="3200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sz="32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WATER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SANITATION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IN" sz="3200" b="1" spc="-54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127" y="109728"/>
            <a:ext cx="2417064" cy="241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304800"/>
            <a:ext cx="1828800" cy="1828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7200" y="91124"/>
            <a:ext cx="8229600" cy="1510029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1989455" marR="5080">
              <a:lnSpc>
                <a:spcPct val="100000"/>
              </a:lnSpc>
              <a:spcBef>
                <a:spcPts val="95"/>
              </a:spcBef>
            </a:pP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ENSURE </a:t>
            </a:r>
            <a:r>
              <a:rPr lang="en-IN" sz="28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ACCESS TO 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AFFORDABLE,</a:t>
            </a:r>
            <a:r>
              <a:rPr lang="en-IN" sz="2800" b="1" spc="-29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RELIABLE, 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SUSTAINABLE AND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MODERN </a:t>
            </a: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ENERGY 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endParaRPr lang="en-I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213863"/>
            <a:ext cx="7452359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4975" algn="ctr">
              <a:lnSpc>
                <a:spcPct val="100000"/>
              </a:lnSpc>
              <a:spcBef>
                <a:spcPts val="95"/>
              </a:spcBef>
            </a:pPr>
            <a:r>
              <a:rPr lang="en-IN" sz="3200" b="1" spc="-5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TARGET</a:t>
            </a:r>
            <a:endParaRPr lang="en-IN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marR="5080" indent="-457834">
              <a:lnSpc>
                <a:spcPct val="100000"/>
              </a:lnSpc>
              <a:buFont typeface="Wingdings" pitchFamily="2" charset="2"/>
              <a:buChar char="Ø"/>
              <a:tabLst>
                <a:tab pos="469900" algn="l"/>
                <a:tab pos="470534" algn="l"/>
              </a:tabLst>
            </a:pPr>
            <a:r>
              <a:rPr sz="2800" spc="-5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2030, ensure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universal 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access to</a:t>
            </a:r>
            <a:r>
              <a:rPr sz="2800" spc="-4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affordable, 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reliable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modern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energy</a:t>
            </a:r>
            <a:r>
              <a:rPr sz="2800" spc="-3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services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86000" y="3733800"/>
            <a:ext cx="4421124" cy="2965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475" y="1752600"/>
            <a:ext cx="8481060" cy="4748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146480"/>
            <a:ext cx="9144000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IN" sz="32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GOAL8: 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PROMOTE </a:t>
            </a:r>
            <a:r>
              <a:rPr lang="en-IN" sz="32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INCLUSIVE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SUSTAINABLE 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ECONOMIC</a:t>
            </a:r>
            <a:r>
              <a:rPr lang="en-IN" sz="3200" b="1" spc="-5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GROWTH,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EMPLOYMENT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DECENT </a:t>
            </a:r>
            <a:r>
              <a:rPr lang="en-IN" sz="3200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WORK  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IN" sz="3200" b="1" spc="-17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762000"/>
            <a:ext cx="8891016" cy="541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91200" y="4038600"/>
            <a:ext cx="3103245" cy="1630680"/>
          </a:xfrm>
          <a:custGeom>
            <a:avLst/>
            <a:gdLst/>
            <a:ahLst/>
            <a:cxnLst/>
            <a:rect l="l" t="t" r="r" b="b"/>
            <a:pathLst>
              <a:path w="3103245" h="1630679">
                <a:moveTo>
                  <a:pt x="0" y="1630680"/>
                </a:moveTo>
                <a:lnTo>
                  <a:pt x="3102863" y="1630680"/>
                </a:lnTo>
                <a:lnTo>
                  <a:pt x="3102863" y="0"/>
                </a:lnTo>
                <a:lnTo>
                  <a:pt x="0" y="0"/>
                </a:lnTo>
                <a:lnTo>
                  <a:pt x="0" y="16306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32040" y="4064889"/>
            <a:ext cx="3770888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IN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9: BUILD RESILIENT  INFRASTRUCTURE,</a:t>
            </a:r>
            <a:r>
              <a:rPr lang="en-IN" sz="2000" b="1" spc="-1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PROMOTE  SUSTAINABLE  INDUSTRIALIZATION AND  FOSTER</a:t>
            </a:r>
            <a:r>
              <a:rPr lang="en-IN" sz="2000" b="1" spc="-4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INNOVATION</a:t>
            </a:r>
            <a:endParaRPr lang="en-IN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44378"/>
            <a:ext cx="91440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10: REDUCE INEQUALITY </a:t>
            </a:r>
            <a:r>
              <a:rPr lang="en-IN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WITHIN  AND 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AMONG</a:t>
            </a:r>
            <a:r>
              <a:rPr lang="en-IN" sz="40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COUNTRIES</a:t>
            </a:r>
            <a:endParaRPr lang="en-IN" sz="4000" b="1" spc="-5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1475" y="1655064"/>
            <a:ext cx="6955535" cy="49636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759" y="2046732"/>
            <a:ext cx="1783080" cy="1783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304800"/>
            <a:ext cx="1752600" cy="1752600"/>
          </a:xfrm>
          <a:custGeom>
            <a:avLst/>
            <a:gdLst/>
            <a:ahLst/>
            <a:cxnLst/>
            <a:rect l="l" t="t" r="r" b="b"/>
            <a:pathLst>
              <a:path w="1752600" h="1752600">
                <a:moveTo>
                  <a:pt x="1601977" y="0"/>
                </a:moveTo>
                <a:lnTo>
                  <a:pt x="150622" y="0"/>
                </a:lnTo>
                <a:lnTo>
                  <a:pt x="103014" y="7678"/>
                </a:lnTo>
                <a:lnTo>
                  <a:pt x="61667" y="29061"/>
                </a:lnTo>
                <a:lnTo>
                  <a:pt x="29061" y="61667"/>
                </a:lnTo>
                <a:lnTo>
                  <a:pt x="7678" y="103014"/>
                </a:lnTo>
                <a:lnTo>
                  <a:pt x="0" y="150622"/>
                </a:lnTo>
                <a:lnTo>
                  <a:pt x="0" y="1601977"/>
                </a:lnTo>
                <a:lnTo>
                  <a:pt x="7678" y="1649585"/>
                </a:lnTo>
                <a:lnTo>
                  <a:pt x="29061" y="1690932"/>
                </a:lnTo>
                <a:lnTo>
                  <a:pt x="61667" y="1723538"/>
                </a:lnTo>
                <a:lnTo>
                  <a:pt x="103014" y="1744921"/>
                </a:lnTo>
                <a:lnTo>
                  <a:pt x="150622" y="1752600"/>
                </a:lnTo>
                <a:lnTo>
                  <a:pt x="1601977" y="1752600"/>
                </a:lnTo>
                <a:lnTo>
                  <a:pt x="1649585" y="1744921"/>
                </a:lnTo>
                <a:lnTo>
                  <a:pt x="1690932" y="1723538"/>
                </a:lnTo>
                <a:lnTo>
                  <a:pt x="1723538" y="1690932"/>
                </a:lnTo>
                <a:lnTo>
                  <a:pt x="1744921" y="1649585"/>
                </a:lnTo>
                <a:lnTo>
                  <a:pt x="1752600" y="1601977"/>
                </a:lnTo>
                <a:lnTo>
                  <a:pt x="1752600" y="150622"/>
                </a:lnTo>
                <a:lnTo>
                  <a:pt x="1744921" y="103014"/>
                </a:lnTo>
                <a:lnTo>
                  <a:pt x="1723538" y="61667"/>
                </a:lnTo>
                <a:lnTo>
                  <a:pt x="1690932" y="29061"/>
                </a:lnTo>
                <a:lnTo>
                  <a:pt x="1649585" y="7678"/>
                </a:lnTo>
                <a:lnTo>
                  <a:pt x="1601977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" y="304800"/>
            <a:ext cx="1752600" cy="175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-38783"/>
            <a:ext cx="8229600" cy="1769843"/>
          </a:xfrm>
          <a:prstGeom prst="rect">
            <a:avLst/>
          </a:prstGeom>
        </p:spPr>
        <p:txBody>
          <a:bodyPr vert="horz" wrap="square" lIns="0" tIns="289687" rIns="0" bIns="0" rtlCol="0">
            <a:spAutoFit/>
          </a:bodyPr>
          <a:lstStyle/>
          <a:p>
            <a:pPr marL="1837055" marR="5080">
              <a:lnSpc>
                <a:spcPct val="100000"/>
              </a:lnSpc>
              <a:spcBef>
                <a:spcPts val="105"/>
              </a:spcBef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 </a:t>
            </a:r>
            <a:r>
              <a:rPr lang="en-IN" sz="3200" b="1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11: </a:t>
            </a:r>
            <a:r>
              <a:rPr lang="en-IN" sz="32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MAKE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CITIES</a:t>
            </a:r>
            <a:r>
              <a:rPr lang="en-IN" sz="3200" b="1" spc="-26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INCLUSIVE, 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SAFE, RESILIENT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z="3200" b="1" spc="-3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SUSTAINABLE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0" y="2988691"/>
            <a:ext cx="9144000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2030,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ensure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access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2800" spc="-1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adequate,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safe</a:t>
            </a:r>
            <a:r>
              <a:rPr sz="2800" spc="-10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affordable</a:t>
            </a:r>
            <a:r>
              <a:rPr sz="2800" spc="-6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housing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  and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basic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services and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upgrade</a:t>
            </a:r>
            <a:r>
              <a:rPr sz="2800" spc="-3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slums.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0" y="4208145"/>
            <a:ext cx="9144000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Font typeface="Wingdings" pitchFamily="2" charset="2"/>
              <a:buChar char="Ø"/>
              <a:tabLst>
                <a:tab pos="419100" algn="l"/>
                <a:tab pos="419734" algn="l"/>
              </a:tabLst>
            </a:pPr>
            <a:r>
              <a:rPr sz="2800" dirty="0"/>
              <a:t>	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By 2030,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significantly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reduce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number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deaths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the number 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people affected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substantially decrease the direct economic 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losses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relative to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global gross domestic product caused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disasters,  including</a:t>
            </a:r>
            <a:r>
              <a:rPr sz="2800" spc="-6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water-related</a:t>
            </a:r>
            <a:r>
              <a:rPr sz="2800" spc="-7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disasters,</a:t>
            </a:r>
            <a:r>
              <a:rPr sz="2800" spc="-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800" spc="-8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sz="2800" spc="-5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focus</a:t>
            </a:r>
            <a:r>
              <a:rPr sz="2800" spc="-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sz="2800" spc="-7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protecting</a:t>
            </a:r>
            <a:r>
              <a:rPr sz="2800" spc="-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800" spc="-7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poor 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people in vulnerable</a:t>
            </a:r>
            <a:r>
              <a:rPr sz="2800" spc="-27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situations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609600"/>
            <a:ext cx="8732520" cy="5964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23928" y="4141089"/>
            <a:ext cx="5220072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12: ENSURE  SUSTAINABLE 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UM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TION 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PRODUCTION  PATTERNS</a:t>
            </a:r>
            <a:endParaRPr lang="en-IN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1600200"/>
            <a:ext cx="6185915" cy="42489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0520" y="381000"/>
            <a:ext cx="8545068" cy="624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408718"/>
            <a:ext cx="8229600" cy="4941481"/>
          </a:xfrm>
          <a:prstGeom prst="rect">
            <a:avLst/>
          </a:prstGeom>
        </p:spPr>
        <p:txBody>
          <a:bodyPr vert="horz" wrap="square" lIns="0" tIns="199771" rIns="0" bIns="0" rtlCol="0">
            <a:spAutoFit/>
          </a:bodyPr>
          <a:lstStyle/>
          <a:p>
            <a:pPr marL="3742690" marR="5080" algn="l">
              <a:lnSpc>
                <a:spcPct val="100000"/>
              </a:lnSpc>
              <a:spcBef>
                <a:spcPts val="100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13: </a:t>
            </a:r>
            <a:r>
              <a:rPr lang="en-IN" b="1" spc="-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TAKE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URGENT ACTION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COMBAT CLIMATE CHANGE  AND ITS</a:t>
            </a:r>
            <a:r>
              <a:rPr lang="en-IN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IMPACTS</a:t>
            </a:r>
            <a:r>
              <a:rPr lang="en-IN" sz="1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endParaRPr lang="en-IN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127" y="109728"/>
            <a:ext cx="2417064" cy="241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304800"/>
            <a:ext cx="1828800" cy="1828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2985642"/>
            <a:ext cx="7938770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32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2025,</a:t>
            </a:r>
            <a:r>
              <a:rPr sz="32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prevent</a:t>
            </a:r>
            <a:r>
              <a:rPr sz="32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2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significantly</a:t>
            </a:r>
            <a:r>
              <a:rPr sz="32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reduce</a:t>
            </a:r>
            <a:r>
              <a:rPr sz="3200" spc="-6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marine</a:t>
            </a:r>
            <a:r>
              <a:rPr sz="3200" spc="-10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pollution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all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kinds,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particular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land-based activities,  including marine debris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nutrient</a:t>
            </a:r>
            <a:r>
              <a:rPr sz="3200" spc="-3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pollution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64994" y="736844"/>
            <a:ext cx="6431915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IN" sz="28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GOAL14:CONSERVE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SUSTAINABLY USE</a:t>
            </a:r>
            <a:r>
              <a:rPr lang="en-IN" sz="2800" b="1" spc="-3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 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OCEANS,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SEAS AND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MARINE</a:t>
            </a:r>
            <a:r>
              <a:rPr lang="en-IN" sz="2800" b="1" spc="-26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RESOURCES</a:t>
            </a:r>
            <a:endParaRPr lang="en-I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52400"/>
            <a:ext cx="8857488" cy="6498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61659" y="152400"/>
            <a:ext cx="3362325" cy="2308860"/>
          </a:xfrm>
          <a:custGeom>
            <a:avLst/>
            <a:gdLst/>
            <a:ahLst/>
            <a:cxnLst/>
            <a:rect l="l" t="t" r="r" b="b"/>
            <a:pathLst>
              <a:path w="3362325" h="2308860">
                <a:moveTo>
                  <a:pt x="0" y="2308860"/>
                </a:moveTo>
                <a:lnTo>
                  <a:pt x="3361943" y="2308860"/>
                </a:lnTo>
                <a:lnTo>
                  <a:pt x="3361943" y="0"/>
                </a:lnTo>
                <a:lnTo>
                  <a:pt x="0" y="0"/>
                </a:lnTo>
                <a:lnTo>
                  <a:pt x="0" y="2308860"/>
                </a:lnTo>
                <a:close/>
              </a:path>
            </a:pathLst>
          </a:custGeom>
          <a:solidFill>
            <a:srgbClr val="C8D2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83768" y="165303"/>
            <a:ext cx="6419821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15: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SUSTAINABLY  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MANAGE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FORESTS, 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COMBAT 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DESERTIFICATION, HALT</a:t>
            </a:r>
            <a:r>
              <a:rPr lang="en-IN" sz="3200" b="1" spc="-2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REVERSE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LAND  DEGRADATION,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HALT 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BIODIVERSITY</a:t>
            </a:r>
            <a:r>
              <a:rPr lang="en-IN" sz="3200" b="1" spc="-8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LOSS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000" y="152400"/>
            <a:ext cx="1734312" cy="17327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359" y="1741932"/>
            <a:ext cx="3688079" cy="1630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" y="152400"/>
            <a:ext cx="3657600" cy="1600200"/>
          </a:xfrm>
          <a:custGeom>
            <a:avLst/>
            <a:gdLst/>
            <a:ahLst/>
            <a:cxnLst/>
            <a:rect l="l" t="t" r="r" b="b"/>
            <a:pathLst>
              <a:path w="3657600" h="1600200">
                <a:moveTo>
                  <a:pt x="3520059" y="0"/>
                </a:moveTo>
                <a:lnTo>
                  <a:pt x="137515" y="0"/>
                </a:lnTo>
                <a:lnTo>
                  <a:pt x="94050" y="7013"/>
                </a:lnTo>
                <a:lnTo>
                  <a:pt x="56301" y="26541"/>
                </a:lnTo>
                <a:lnTo>
                  <a:pt x="26533" y="56317"/>
                </a:lnTo>
                <a:lnTo>
                  <a:pt x="7010" y="94073"/>
                </a:lnTo>
                <a:lnTo>
                  <a:pt x="0" y="137541"/>
                </a:lnTo>
                <a:lnTo>
                  <a:pt x="0" y="1462659"/>
                </a:lnTo>
                <a:lnTo>
                  <a:pt x="7010" y="1506126"/>
                </a:lnTo>
                <a:lnTo>
                  <a:pt x="26533" y="1543882"/>
                </a:lnTo>
                <a:lnTo>
                  <a:pt x="56301" y="1573658"/>
                </a:lnTo>
                <a:lnTo>
                  <a:pt x="94050" y="1593186"/>
                </a:lnTo>
                <a:lnTo>
                  <a:pt x="137515" y="1600200"/>
                </a:lnTo>
                <a:lnTo>
                  <a:pt x="3520059" y="1600200"/>
                </a:lnTo>
                <a:lnTo>
                  <a:pt x="3563526" y="1593186"/>
                </a:lnTo>
                <a:lnTo>
                  <a:pt x="3601282" y="1573658"/>
                </a:lnTo>
                <a:lnTo>
                  <a:pt x="3631058" y="1543882"/>
                </a:lnTo>
                <a:lnTo>
                  <a:pt x="3650586" y="1506126"/>
                </a:lnTo>
                <a:lnTo>
                  <a:pt x="3657600" y="1462659"/>
                </a:lnTo>
                <a:lnTo>
                  <a:pt x="3657600" y="137541"/>
                </a:lnTo>
                <a:lnTo>
                  <a:pt x="3650586" y="94073"/>
                </a:lnTo>
                <a:lnTo>
                  <a:pt x="3631058" y="56317"/>
                </a:lnTo>
                <a:lnTo>
                  <a:pt x="3601282" y="26541"/>
                </a:lnTo>
                <a:lnTo>
                  <a:pt x="3563526" y="7013"/>
                </a:lnTo>
                <a:lnTo>
                  <a:pt x="3520059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152400"/>
            <a:ext cx="3657600" cy="1600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17974" y="192200"/>
            <a:ext cx="5026025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 16: 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PROMOTE 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JUST,  PEACEFUL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z="3200" b="1" spc="-1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INCLUSIVE 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SOCIETIES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540" y="2147442"/>
            <a:ext cx="8362950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393700" indent="-28702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Significantly</a:t>
            </a:r>
            <a:r>
              <a:rPr sz="32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reduce</a:t>
            </a:r>
            <a:r>
              <a:rPr sz="32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forms</a:t>
            </a:r>
            <a:r>
              <a:rPr sz="32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violence</a:t>
            </a:r>
            <a:r>
              <a:rPr sz="3200" spc="-1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related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death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rates</a:t>
            </a:r>
            <a:r>
              <a:rPr sz="32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everywhere.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99085" indent="-287020">
              <a:lnSpc>
                <a:spcPct val="100000"/>
              </a:lnSpc>
              <a:buFont typeface="Wingdings" pitchFamily="2" charset="2"/>
              <a:buChar char="Ø"/>
              <a:tabLst>
                <a:tab pos="299085" algn="l"/>
                <a:tab pos="2997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Substantially</a:t>
            </a:r>
            <a:r>
              <a:rPr sz="32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reduce</a:t>
            </a:r>
            <a:r>
              <a:rPr sz="3200" spc="-1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corruption</a:t>
            </a:r>
            <a:r>
              <a:rPr sz="3200" spc="-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bribery</a:t>
            </a:r>
            <a:r>
              <a:rPr sz="3200" spc="-7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32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all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their</a:t>
            </a:r>
            <a:r>
              <a:rPr sz="32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forms.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19872" y="3933056"/>
            <a:ext cx="4032448" cy="29249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28600"/>
            <a:ext cx="8785860" cy="6387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75856" y="3421379"/>
            <a:ext cx="5662785" cy="2062480"/>
          </a:xfrm>
          <a:custGeom>
            <a:avLst/>
            <a:gdLst/>
            <a:ahLst/>
            <a:cxnLst/>
            <a:rect l="l" t="t" r="r" b="b"/>
            <a:pathLst>
              <a:path w="3491865" h="2062479">
                <a:moveTo>
                  <a:pt x="0" y="2061972"/>
                </a:moveTo>
                <a:lnTo>
                  <a:pt x="3491483" y="2061972"/>
                </a:lnTo>
                <a:lnTo>
                  <a:pt x="3491483" y="0"/>
                </a:lnTo>
                <a:lnTo>
                  <a:pt x="0" y="0"/>
                </a:lnTo>
                <a:lnTo>
                  <a:pt x="0" y="206197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75856" y="3442792"/>
            <a:ext cx="5585569" cy="24756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17:</a:t>
            </a:r>
            <a:r>
              <a:rPr lang="en-IN" sz="3200" b="1" spc="-1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REVITALIZE</a:t>
            </a:r>
            <a:endParaRPr lang="en-IN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080" indent="970280">
              <a:lnSpc>
                <a:spcPct val="100000"/>
              </a:lnSpc>
              <a:spcBef>
                <a:spcPts val="5"/>
              </a:spcBef>
            </a:pP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z="3200" b="1" spc="-9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GLOBAL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PARTNERSHIP</a:t>
            </a:r>
            <a:r>
              <a:rPr lang="en-IN" sz="3200" b="1" spc="-1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 S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BLE  DE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</a:t>
            </a:r>
            <a:r>
              <a:rPr lang="en-IN"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PM</a:t>
            </a:r>
            <a:r>
              <a:rPr lang="en-IN" sz="32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NT</a:t>
            </a:r>
            <a:endParaRPr lang="en-IN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-51624"/>
            <a:ext cx="9065261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561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Mnemonic</a:t>
            </a:r>
            <a:r>
              <a:rPr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SDG:	4(PC) 2(HIL)</a:t>
            </a:r>
            <a:r>
              <a:rPr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GEJ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8" y="1458558"/>
            <a:ext cx="9065261" cy="4953919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409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b="1" dirty="0">
                <a:latin typeface="Times New Roman" pitchFamily="18" charset="0"/>
                <a:cs typeface="Times New Roman" pitchFamily="18" charset="0"/>
              </a:rPr>
              <a:t>P: </a:t>
            </a:r>
            <a:r>
              <a:rPr sz="3200" b="1" spc="-25" dirty="0">
                <a:latin typeface="Times New Roman" pitchFamily="18" charset="0"/>
                <a:cs typeface="Times New Roman" pitchFamily="18" charset="0"/>
              </a:rPr>
              <a:t>No </a:t>
            </a:r>
            <a:r>
              <a:rPr sz="3200" b="1" spc="-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sz="3200" b="1" spc="-50" dirty="0">
                <a:latin typeface="Times New Roman" pitchFamily="18" charset="0"/>
                <a:cs typeface="Times New Roman" pitchFamily="18" charset="0"/>
              </a:rPr>
              <a:t>overty, </a:t>
            </a:r>
            <a:r>
              <a:rPr sz="3200"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rotect 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planet </a:t>
            </a:r>
            <a:r>
              <a:rPr sz="3200" b="1" spc="-2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sz="32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sz="3200" b="1" spc="-20" dirty="0" smtClean="0">
                <a:latin typeface="Times New Roman" pitchFamily="18" charset="0"/>
                <a:cs typeface="Times New Roman" pitchFamily="18" charset="0"/>
              </a:rPr>
              <a:t>eace</a:t>
            </a:r>
            <a:r>
              <a:rPr lang="en-US" sz="3200" b="1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10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b="1" spc="-10" dirty="0" err="1" smtClean="0">
                <a:latin typeface="Times New Roman" pitchFamily="18" charset="0"/>
                <a:cs typeface="Times New Roman" pitchFamily="18" charset="0"/>
              </a:rPr>
              <a:t>justice,</a:t>
            </a:r>
            <a:r>
              <a:rPr sz="3200" b="1" spc="-1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sz="3200" b="1" spc="-10" dirty="0" err="1" smtClean="0">
                <a:latin typeface="Times New Roman" pitchFamily="18" charset="0"/>
                <a:cs typeface="Times New Roman" pitchFamily="18" charset="0"/>
              </a:rPr>
              <a:t>artnership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ts val="2740"/>
              </a:lnSpc>
              <a:spcBef>
                <a:spcPts val="31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  <a:tab pos="6219190" algn="l"/>
              </a:tabLst>
            </a:pP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C:</a:t>
            </a:r>
            <a:r>
              <a:rPr sz="32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lean </a:t>
            </a:r>
            <a:r>
              <a:rPr sz="3200" b="1" spc="-40" dirty="0">
                <a:latin typeface="Times New Roman" pitchFamily="18" charset="0"/>
                <a:cs typeface="Times New Roman" pitchFamily="18" charset="0"/>
              </a:rPr>
              <a:t>water,</a:t>
            </a:r>
            <a:r>
              <a:rPr sz="3200" b="1" spc="-4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lean</a:t>
            </a:r>
            <a:r>
              <a:rPr sz="3200" b="1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30" dirty="0">
                <a:latin typeface="Times New Roman" pitchFamily="18" charset="0"/>
                <a:cs typeface="Times New Roman" pitchFamily="18" charset="0"/>
              </a:rPr>
              <a:t>energy,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5" dirty="0" smtClean="0">
                <a:latin typeface="Times New Roman" pitchFamily="18" charset="0"/>
                <a:cs typeface="Times New Roman" pitchFamily="18" charset="0"/>
              </a:rPr>
              <a:t>Sustainable</a:t>
            </a:r>
            <a:r>
              <a:rPr lang="en-US" sz="3200" b="1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sz="3200" b="1" spc="-10" dirty="0" smtClean="0">
                <a:latin typeface="Times New Roman" pitchFamily="18" charset="0"/>
                <a:cs typeface="Times New Roman" pitchFamily="18" charset="0"/>
              </a:rPr>
              <a:t>ities</a:t>
            </a: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3200" b="1" spc="-15" dirty="0" smtClean="0">
                <a:latin typeface="Times New Roman" pitchFamily="18" charset="0"/>
                <a:cs typeface="Times New Roman" pitchFamily="18" charset="0"/>
              </a:rPr>
              <a:t>Reduce</a:t>
            </a:r>
            <a:r>
              <a:rPr lang="en-US" sz="3200" b="1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sz="3200" b="1" spc="-10" dirty="0" smtClean="0">
                <a:latin typeface="Times New Roman" pitchFamily="18" charset="0"/>
                <a:cs typeface="Times New Roman" pitchFamily="18" charset="0"/>
              </a:rPr>
              <a:t>onsumption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H:No </a:t>
            </a:r>
            <a:r>
              <a:rPr sz="3200" b="1" spc="-4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sz="3200" b="1" spc="-45" dirty="0">
                <a:latin typeface="Times New Roman" pitchFamily="18" charset="0"/>
                <a:cs typeface="Times New Roman" pitchFamily="18" charset="0"/>
              </a:rPr>
              <a:t>unger, 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Good </a:t>
            </a:r>
            <a:r>
              <a:rPr sz="32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ealth(Goal</a:t>
            </a:r>
            <a:r>
              <a:rPr sz="3200" b="1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dirty="0">
                <a:latin typeface="Times New Roman" pitchFamily="18" charset="0"/>
                <a:cs typeface="Times New Roman" pitchFamily="18" charset="0"/>
              </a:rPr>
              <a:t>3)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b="1" dirty="0">
                <a:latin typeface="Times New Roman" pitchFamily="18" charset="0"/>
                <a:cs typeface="Times New Roman" pitchFamily="18" charset="0"/>
              </a:rPr>
              <a:t>I : 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Innovation</a:t>
            </a:r>
            <a:r>
              <a:rPr sz="3200" b="1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15" dirty="0">
                <a:latin typeface="Times New Roman" pitchFamily="18" charset="0"/>
                <a:cs typeface="Times New Roman" pitchFamily="18" charset="0"/>
              </a:rPr>
              <a:t>Reduce</a:t>
            </a:r>
            <a:r>
              <a:rPr sz="3200" b="1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nequalities,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L:</a:t>
            </a:r>
            <a:r>
              <a:rPr sz="3200"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ife </a:t>
            </a:r>
            <a:r>
              <a:rPr sz="3200" b="1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ocean, </a:t>
            </a:r>
            <a:r>
              <a:rPr sz="3200"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ife </a:t>
            </a:r>
            <a:r>
              <a:rPr sz="3200" b="1" dirty="0">
                <a:latin typeface="Times New Roman" pitchFamily="18" charset="0"/>
                <a:cs typeface="Times New Roman" pitchFamily="18" charset="0"/>
              </a:rPr>
              <a:t>on</a:t>
            </a:r>
            <a:r>
              <a:rPr sz="3200" b="1" spc="-3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land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b="1" dirty="0">
                <a:latin typeface="Times New Roman" pitchFamily="18" charset="0"/>
                <a:cs typeface="Times New Roman" pitchFamily="18" charset="0"/>
              </a:rPr>
              <a:t>G:</a:t>
            </a:r>
            <a:r>
              <a:rPr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sz="3200" b="1" dirty="0">
                <a:latin typeface="Times New Roman" pitchFamily="18" charset="0"/>
                <a:cs typeface="Times New Roman" pitchFamily="18" charset="0"/>
              </a:rPr>
              <a:t>ender</a:t>
            </a:r>
            <a:r>
              <a:rPr sz="3200" b="1" spc="-1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dirty="0">
                <a:latin typeface="Times New Roman" pitchFamily="18" charset="0"/>
                <a:cs typeface="Times New Roman" pitchFamily="18" charset="0"/>
              </a:rPr>
              <a:t>equality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0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E:Quality</a:t>
            </a:r>
            <a:r>
              <a:rPr sz="3200" b="1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ducation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chemeClr val="tx1"/>
              </a:buClr>
              <a:buSzPct val="85416"/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J:Jobs </a:t>
            </a:r>
            <a:r>
              <a:rPr sz="3200" b="1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conomic</a:t>
            </a:r>
            <a:r>
              <a:rPr sz="3200" b="1" spc="-20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20" dirty="0">
                <a:latin typeface="Times New Roman" pitchFamily="18" charset="0"/>
                <a:cs typeface="Times New Roman" pitchFamily="18" charset="0"/>
              </a:rPr>
              <a:t>growth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260649"/>
          <a:ext cx="9144000" cy="549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1960"/>
                <a:gridCol w="4932040"/>
              </a:tblGrid>
              <a:tr h="46969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MDG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SDG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246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Drawn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up by a group of</a:t>
                      </a:r>
                      <a:r>
                        <a:rPr sz="2400" spc="-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expert</a:t>
                      </a:r>
                    </a:p>
                  </a:txBody>
                  <a:tcPr marL="0" marR="0" marT="51647" marB="0"/>
                </a:tc>
                <a:tc>
                  <a:txBody>
                    <a:bodyPr/>
                    <a:lstStyle/>
                    <a:p>
                      <a:pPr marL="89535" marR="923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Evolved after a long &amp;</a:t>
                      </a:r>
                      <a:r>
                        <a:rPr sz="2400" spc="-9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extensive 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consultative</a:t>
                      </a:r>
                      <a:r>
                        <a:rPr sz="2400" spc="-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process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1647" marB="0"/>
                </a:tc>
              </a:tr>
              <a:tr h="5286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Originated in </a:t>
                      </a: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September</a:t>
                      </a:r>
                      <a:r>
                        <a:rPr sz="2400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L="0" marR="0" marT="51647" marB="0"/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Originated in </a:t>
                      </a: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September</a:t>
                      </a:r>
                      <a:r>
                        <a:rPr sz="2400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1647" marB="0"/>
                </a:tc>
              </a:tr>
              <a:tr h="5286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For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the period from</a:t>
                      </a:r>
                      <a:r>
                        <a:rPr sz="2400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2000-2015</a:t>
                      </a:r>
                    </a:p>
                  </a:txBody>
                  <a:tcPr marL="0" marR="0" marT="51647" marB="0"/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For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the period from</a:t>
                      </a:r>
                      <a:r>
                        <a:rPr sz="2400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2015-2030</a:t>
                      </a:r>
                      <a:endParaRPr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1647" marB="0"/>
                </a:tc>
              </a:tr>
              <a:tr h="146292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Focus was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on basic developmental</a:t>
                      </a:r>
                      <a:r>
                        <a:rPr sz="2400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issues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specially in developing</a:t>
                      </a:r>
                      <a:r>
                        <a:rPr sz="2400" spc="-6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countries</a:t>
                      </a:r>
                    </a:p>
                  </a:txBody>
                  <a:tcPr marL="0" marR="0" marT="52492" marB="0"/>
                </a:tc>
                <a:tc>
                  <a:txBody>
                    <a:bodyPr/>
                    <a:lstStyle/>
                    <a:p>
                      <a:pPr marL="89535" marR="34353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Focus was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on overall development of  </a:t>
                      </a:r>
                      <a:r>
                        <a:rPr sz="2400" spc="-15" dirty="0">
                          <a:latin typeface="Times New Roman" pitchFamily="18" charset="0"/>
                          <a:cs typeface="Times New Roman" pitchFamily="18" charset="0"/>
                        </a:rPr>
                        <a:t>humanity,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applicable to </a:t>
                      </a: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both</a:t>
                      </a:r>
                      <a:r>
                        <a:rPr sz="2400" spc="-6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developed  and developing</a:t>
                      </a:r>
                      <a:r>
                        <a:rPr sz="2400" spc="-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countries</a:t>
                      </a:r>
                    </a:p>
                  </a:txBody>
                  <a:tcPr marL="0" marR="0" marT="52492" marB="0"/>
                </a:tc>
              </a:tr>
              <a:tr h="99301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8 goals, 21 </a:t>
                      </a: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targets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and 63</a:t>
                      </a:r>
                      <a:r>
                        <a:rPr sz="2400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indicators</a:t>
                      </a:r>
                    </a:p>
                  </a:txBody>
                  <a:tcPr marL="0" marR="0" marT="52493" marB="0"/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17 goals, 169 </a:t>
                      </a: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targets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and </a:t>
                      </a:r>
                      <a:r>
                        <a:rPr sz="2400" spc="-5" dirty="0">
                          <a:latin typeface="Times New Roman" pitchFamily="18" charset="0"/>
                          <a:cs typeface="Times New Roman" pitchFamily="18" charset="0"/>
                        </a:rPr>
                        <a:t>more</a:t>
                      </a:r>
                      <a:r>
                        <a:rPr sz="2400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400" dirty="0">
                          <a:latin typeface="Times New Roman" pitchFamily="18" charset="0"/>
                          <a:cs typeface="Times New Roman" pitchFamily="18" charset="0"/>
                        </a:rPr>
                        <a:t>indicators</a:t>
                      </a:r>
                    </a:p>
                  </a:txBody>
                  <a:tcPr marL="0" marR="0" marT="52493" marB="0"/>
                </a:tc>
              </a:tr>
              <a:tr h="469698">
                <a:tc>
                  <a:txBody>
                    <a:bodyPr/>
                    <a:lstStyle/>
                    <a:p>
                      <a:endParaRPr lang="en-IN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ALMA –ATA DECLARATION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Health is a fundamental human right and that the attainment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highest possible level of health is a most important worldwide social goal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The existing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gross inequality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in the health status of the people particularly between developed and developing countries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is politically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socially and economically unacceptable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Economic and social development, based on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 new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international economic order is of basic importance to the fullest attainment of health for 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The people have the right and duty to participate individually and collectively in the planning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and implementation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of their health care.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Government have a responsibility for the health of their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people which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can be fulfilled only by the provision of adequate health and social measures.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government should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formulate national policies, strategies and plans of action to launch and sustain primary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health care</a:t>
            </a:r>
            <a:r>
              <a:rPr lang="en-IN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IN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 STRATEGY FOR HEALTH FOR ALL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As a signatory to alma-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ata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declaration in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1978.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this connection two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important reports appeared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Report of study group on “HEALTH FOR ALL – on alternative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strategy” sponsored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by Indian council of social science research (ICSSR) and Indian council of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medical research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( ICMR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Reports of working group on “HEALTH FOR ALL by 2000 A.D. ’’ sponsored by Ministry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 health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and family welfare, Govt. Of India.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This health policy forms a basis of The National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Health Policy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Formulated By Ministry Of Health And Family Welfare, Govt . Of India In 1983.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 STRATEGY FOR HFA/2000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 reports: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Report of study group on “HEALTH FOR ALL-an alternative strategy” sponsored by ICSSR and ICMR.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Report of working group on “HEALTH FOR ALL BY 2000 AD” sponsored by MOH&amp;FW, GOI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Both reports formed basis of NATIONAL HEALTH POLICY formed by Ministry of HEALTH &amp; FAMILY WELFARE, GOI 1983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GOALS TO BE ACHIEVED BY 2000 AD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Reduction of IMR from level of 125(1978) to below 60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raise expectation of life at birth from level 52 yrs to 64.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reduce crude death rate from level of 14/1000 population to 9/1000 population.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reduce crude birth rate from the level of 33/1000population to 21/1000 population.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achieve net reproduction rate of 1.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provide potable water to entire rural population.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1422</Words>
  <Application>Microsoft Office PowerPoint</Application>
  <PresentationFormat>On-screen Show (4:3)</PresentationFormat>
  <Paragraphs>137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Constantia</vt:lpstr>
      <vt:lpstr>Times New Roman</vt:lpstr>
      <vt:lpstr>Wingdings</vt:lpstr>
      <vt:lpstr>Office Theme</vt:lpstr>
      <vt:lpstr>SUSTAINABLE DEVELOPMENT GOALS</vt:lpstr>
      <vt:lpstr>PowerPoint Presentation</vt:lpstr>
      <vt:lpstr>SUSTAINABLE DEVELOPMENT GOALS</vt:lpstr>
      <vt:lpstr>PowerPoint Presentation</vt:lpstr>
      <vt:lpstr>SUSTAINABLE DEVELOPMENT GOALS</vt:lpstr>
      <vt:lpstr>17 SDGs</vt:lpstr>
      <vt:lpstr>17 SDGs Cont…</vt:lpstr>
      <vt:lpstr>PowerPoint Presentation</vt:lpstr>
      <vt:lpstr>GOAL 1:NO POVERTY</vt:lpstr>
      <vt:lpstr>PowerPoint Presentation</vt:lpstr>
      <vt:lpstr>GOAL2:END HUNGER, ACHIEVE  FOOD SECURITY AND IMPROVED  NUTRITION AND PROMOTE  SUSTAINABLE AGRICULTURE</vt:lpstr>
      <vt:lpstr>GOAL 3:ENSURE HEALTHY LIVES AND  PROMOTE WELL-BEING FOR ALL AT ALL  AGES.</vt:lpstr>
      <vt:lpstr>PowerPoint Presentation</vt:lpstr>
      <vt:lpstr>GOAL4: Ensure inclusive and quality  education for all and promote lifelong  learning</vt:lpstr>
      <vt:lpstr>GOAL5: ACHIEVE GENDER EQUALITY  AND EMPOWER ALL WOMEN AND GIRLS</vt:lpstr>
      <vt:lpstr>GOAL6:ENSURE ACCESS TO WATER AND SANITATION FOR ALL</vt:lpstr>
      <vt:lpstr>ENSURE ACCESS TO AFFORDABLE, RELIABLE,  SUSTAINABLE AND MODERN ENERGY FOR  ALL</vt:lpstr>
      <vt:lpstr>GOAL8: PROMOTE INCLUSIVE AND SUSTAINABLE  ECONOMIC GROWTH, EMPLOYMENT AND DECENT WORK  FOR ALL</vt:lpstr>
      <vt:lpstr>PowerPoint Presentation</vt:lpstr>
      <vt:lpstr>10: REDUCE INEQUALITY WITHIN  AND AMONG COUNTRIES</vt:lpstr>
      <vt:lpstr>GOAL 11: MAKE CITIES INCLUSIVE,  SAFE, RESILIENT AND SUSTAINABLE</vt:lpstr>
      <vt:lpstr>PowerPoint Presentation</vt:lpstr>
      <vt:lpstr>PowerPoint Presentation</vt:lpstr>
      <vt:lpstr>13: TAKE URGENT ACTION TO  COMBAT CLIMATE CHANGE  AND ITS IMPACTS*</vt:lpstr>
      <vt:lpstr>GOAL14:CONSERVE AND SUSTAINABLY USE THE  OCEANS, SEAS AND MARINE RESOURCES</vt:lpstr>
      <vt:lpstr>PowerPoint Presentation</vt:lpstr>
      <vt:lpstr>GOAL 16: PROMOTE JUST,  PEACEFUL AND INCLUSIVE  SOCIETIES</vt:lpstr>
      <vt:lpstr>PowerPoint Presentation</vt:lpstr>
      <vt:lpstr>Mnemonic for SDG: 4(PC) 2(HIL) GEJ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NATIONAL STRATEGY FOR HFA/2000</vt:lpstr>
      <vt:lpstr>GOALS TO BE ACHIEVED BY 2000 AD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MILLENIUM &amp;SUSTAINABLE DEVELOPMENT GOALS</dc:title>
  <dc:creator>Dr.Ajay Agarwal</dc:creator>
  <cp:lastModifiedBy>HP</cp:lastModifiedBy>
  <cp:revision>5</cp:revision>
  <dcterms:created xsi:type="dcterms:W3CDTF">2020-05-28T16:22:10Z</dcterms:created>
  <dcterms:modified xsi:type="dcterms:W3CDTF">2024-04-25T09:38:27Z</dcterms:modified>
</cp:coreProperties>
</file>