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97" r:id="rId3"/>
    <p:sldId id="295" r:id="rId4"/>
    <p:sldId id="296" r:id="rId5"/>
    <p:sldId id="298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9168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Structure and Responsibilities of Rapid Response Team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854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F97E-09E5-F365-D563-8DA13F62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F52DA-0613-EDB2-0A2F-1207F1FD9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The RRT needs sufficient knowledge and skills to investigate and respond rapidly to an outbreak.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896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91B8-4A49-CDCC-DF94-2AFB341A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E5703-AC27-14D4-60CC-15D4931D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An RRT consists of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effectLst/>
                <a:latin typeface="Arial" panose="020B0604020202020204" pitchFamily="34" charset="0"/>
              </a:rPr>
              <a:t>A surveillance officer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A</a:t>
            </a:r>
            <a:r>
              <a:rPr lang="en-US" b="0" i="0" dirty="0">
                <a:effectLst/>
                <a:latin typeface="Arial" panose="020B0604020202020204" pitchFamily="34" charset="0"/>
              </a:rPr>
              <a:t> clinician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effectLst/>
                <a:latin typeface="Arial" panose="020B0604020202020204" pitchFamily="34" charset="0"/>
              </a:rPr>
              <a:t>A laboratory technician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effectLst/>
                <a:latin typeface="Arial" panose="020B0604020202020204" pitchFamily="34" charset="0"/>
              </a:rPr>
              <a:t>A risk communication officer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A</a:t>
            </a:r>
            <a:r>
              <a:rPr lang="en-US" b="0" i="0" dirty="0">
                <a:effectLst/>
                <a:latin typeface="Arial" panose="020B0604020202020204" pitchFamily="34" charset="0"/>
              </a:rPr>
              <a:t> point of entry officer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163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11A1-BE93-9A95-F97A-37636266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Other relevant disciplines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5DD5B-5654-D635-1D1B-791B2DE1C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An animal health officer for zoonosis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171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0AA0E-F198-5D28-216B-4143C648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71983-7D20-9998-1107-911FED9A3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Identify investigation team and resources.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Establish existence of an outbreak.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Verify the diagnosis.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Construct case definition.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Find cases systematically and develop line listing.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Perform descriptive epidemiology/develop hypotheses.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Evaluate hypotheses/perform additional studies as necessary.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Implement control measures.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215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56D5D-9CCA-2B15-0FA0-460BB014C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Responsibilities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272FE-CAFF-E553-091E-5C685B2AA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1" indent="0">
              <a:lnSpc>
                <a:spcPct val="120000"/>
              </a:lnSpc>
              <a:buNone/>
            </a:pPr>
            <a:r>
              <a:rPr lang="en-US" altLang="en-US" dirty="0">
                <a:solidFill>
                  <a:srgbClr val="FF0000"/>
                </a:solidFill>
              </a:rPr>
              <a:t>Responsibilities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To Investigate an outbreak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To recognize an outbreak 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To identify the source of illness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To guide public health intervention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altLang="en-US" dirty="0">
                <a:solidFill>
                  <a:srgbClr val="FF0000"/>
                </a:solidFill>
              </a:rPr>
              <a:t>Using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Routine surveillance activities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Reports from clinicians and laboratories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Reports from affected individuals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9486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E96C-EE6F-E6BE-4AA2-EF20FF338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investigate an outbreak?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5A8E4-5766-C09A-0C6A-D5C32DABC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sz="3200" dirty="0"/>
              <a:t>Characterize a public health problem</a:t>
            </a:r>
          </a:p>
          <a:p>
            <a:pPr>
              <a:lnSpc>
                <a:spcPct val="120000"/>
              </a:lnSpc>
            </a:pPr>
            <a:r>
              <a:rPr lang="en-US" altLang="en-US" sz="3200" dirty="0"/>
              <a:t>Identify preventable risk factors </a:t>
            </a:r>
          </a:p>
          <a:p>
            <a:pPr>
              <a:lnSpc>
                <a:spcPct val="120000"/>
              </a:lnSpc>
            </a:pPr>
            <a:r>
              <a:rPr lang="en-US" altLang="en-US" sz="3200" dirty="0"/>
              <a:t>Provide new research insights into disease</a:t>
            </a:r>
          </a:p>
          <a:p>
            <a:pPr>
              <a:lnSpc>
                <a:spcPct val="120000"/>
              </a:lnSpc>
            </a:pPr>
            <a:r>
              <a:rPr lang="en-US" altLang="en-US" sz="3200" dirty="0"/>
              <a:t>Train health department staff in methods of public health investigations and emergency response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2025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74A0E-B44A-B6DB-170C-8ABC155BD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Steps of an outbreak investigation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2DD2D-0A54-0B1D-1FDD-F6BB2C808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  <a:buFont typeface="Wingdings" panose="05000000000000000000" pitchFamily="2" charset="2"/>
              <a:buAutoNum type="arabicPeriod"/>
            </a:pPr>
            <a:r>
              <a:rPr lang="en-US" altLang="en-US" dirty="0"/>
              <a:t>Verify the diagnosis and confirm the outbreak</a:t>
            </a:r>
          </a:p>
          <a:p>
            <a:pPr marL="609600" indent="-609600">
              <a:buSzPct val="80000"/>
              <a:buFont typeface="Wingdings" panose="05000000000000000000" pitchFamily="2" charset="2"/>
              <a:buAutoNum type="arabicPeriod"/>
            </a:pPr>
            <a:r>
              <a:rPr lang="en-US" altLang="en-US" dirty="0"/>
              <a:t>Define a case and conduct case finding</a:t>
            </a:r>
          </a:p>
          <a:p>
            <a:pPr marL="609600" indent="-609600">
              <a:buSzPct val="80000"/>
              <a:buFont typeface="Wingdings" panose="05000000000000000000" pitchFamily="2" charset="2"/>
              <a:buAutoNum type="arabicPeriod"/>
            </a:pPr>
            <a:r>
              <a:rPr lang="en-US" altLang="en-US" dirty="0"/>
              <a:t>Tabulate and orient data: time, place, person</a:t>
            </a:r>
          </a:p>
          <a:p>
            <a:pPr marL="609600" indent="-609600">
              <a:buSzPct val="80000"/>
              <a:buFont typeface="Wingdings" panose="05000000000000000000" pitchFamily="2" charset="2"/>
              <a:buAutoNum type="arabicPeriod"/>
            </a:pPr>
            <a:r>
              <a:rPr lang="en-US" altLang="en-US" dirty="0"/>
              <a:t>Take immediate control measures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344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B3F16-4F6B-E8A1-234D-F0AAC2EC8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Steps of an outbreak investigation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09E9A-339F-84A1-1536-13FA38899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130000"/>
              </a:lnSpc>
              <a:buSzPct val="80000"/>
              <a:buFont typeface="Wingdings" panose="05000000000000000000" pitchFamily="2" charset="2"/>
              <a:buAutoNum type="arabicPeriod" startAt="5"/>
            </a:pPr>
            <a:r>
              <a:rPr lang="en-US" altLang="en-US" dirty="0"/>
              <a:t>Formulate and test hypothesis</a:t>
            </a:r>
          </a:p>
          <a:p>
            <a:pPr marL="609600" indent="-609600">
              <a:lnSpc>
                <a:spcPct val="130000"/>
              </a:lnSpc>
              <a:buSzPct val="80000"/>
              <a:buFont typeface="Wingdings" panose="05000000000000000000" pitchFamily="2" charset="2"/>
              <a:buAutoNum type="arabicPeriod" startAt="5"/>
            </a:pPr>
            <a:r>
              <a:rPr lang="en-US" altLang="en-US" dirty="0"/>
              <a:t>Plan and execute additional studies</a:t>
            </a:r>
          </a:p>
          <a:p>
            <a:pPr marL="609600" indent="-609600">
              <a:lnSpc>
                <a:spcPct val="130000"/>
              </a:lnSpc>
              <a:buSzPct val="80000"/>
              <a:buFont typeface="Wingdings" panose="05000000000000000000" pitchFamily="2" charset="2"/>
              <a:buAutoNum type="arabicPeriod" startAt="5"/>
            </a:pPr>
            <a:r>
              <a:rPr lang="en-US" altLang="en-US" dirty="0"/>
              <a:t>Implement and evaluate control measures</a:t>
            </a:r>
          </a:p>
          <a:p>
            <a:pPr marL="609600" indent="-609600">
              <a:lnSpc>
                <a:spcPct val="130000"/>
              </a:lnSpc>
              <a:buSzPct val="80000"/>
              <a:buFont typeface="Wingdings" panose="05000000000000000000" pitchFamily="2" charset="2"/>
              <a:buAutoNum type="arabicPeriod" startAt="5"/>
            </a:pPr>
            <a:r>
              <a:rPr lang="en-US" altLang="en-US" dirty="0"/>
              <a:t>Communicate findings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3960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CFE5E-B772-8326-5AAF-BF343C10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Verify the diagnosis and 	</a:t>
            </a:r>
            <a:br>
              <a:rPr lang="en-US" altLang="en-US" dirty="0"/>
            </a:br>
            <a:r>
              <a:rPr lang="en-US" altLang="en-US" dirty="0"/>
              <a:t>confirm the outbreak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FDC25-BBA5-1CDC-922F-1E21D9317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Confirm laboratory testing</a:t>
            </a:r>
          </a:p>
          <a:p>
            <a:r>
              <a:rPr lang="en-US" altLang="en-US" dirty="0"/>
              <a:t>Rule out misdiagnoses or laboratory error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3455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E03E4-201D-47E0-B24B-5FF1F118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Define a case and conduct case finding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B39D6-1495-B693-A742-AB4824DB9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Develop a specific case definition using:</a:t>
            </a:r>
          </a:p>
          <a:p>
            <a:pPr lvl="1"/>
            <a:r>
              <a:rPr lang="en-US" altLang="en-US" sz="2400" dirty="0"/>
              <a:t>Symptoms or laboratory results</a:t>
            </a:r>
          </a:p>
          <a:p>
            <a:pPr lvl="1"/>
            <a:r>
              <a:rPr lang="en-US" altLang="en-US" sz="2400" dirty="0"/>
              <a:t>Time period</a:t>
            </a:r>
          </a:p>
          <a:p>
            <a:pPr lvl="1"/>
            <a:r>
              <a:rPr lang="en-US" altLang="en-US" sz="2400" dirty="0"/>
              <a:t>Location</a:t>
            </a:r>
          </a:p>
          <a:p>
            <a:r>
              <a:rPr lang="en-US" altLang="en-US" sz="2800" dirty="0"/>
              <a:t>Conduct surveillance using case definition</a:t>
            </a:r>
          </a:p>
          <a:p>
            <a:pPr lvl="1"/>
            <a:r>
              <a:rPr lang="en-US" altLang="en-US" sz="2400" dirty="0"/>
              <a:t>Existing surveillance</a:t>
            </a:r>
          </a:p>
          <a:p>
            <a:pPr lvl="1"/>
            <a:r>
              <a:rPr lang="en-US" altLang="en-US" sz="2400" dirty="0"/>
              <a:t>Active surveillance (e.g. review medical records)</a:t>
            </a:r>
          </a:p>
          <a:p>
            <a:r>
              <a:rPr lang="en-US" altLang="en-US" sz="2800" dirty="0"/>
              <a:t>Interview case-patients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653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7F5C-D57B-DFA6-58FF-05EC1438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Tabulate and orient data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2F0DA-AEE2-4210-6D6B-E6B5EFD0F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Create line listing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Person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Who was infected?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What do the cases have in common?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Place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Where were they infected?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May be useful to draw a map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Time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When were they infected?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Create an epidemic curve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4066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98F28-90F0-0F44-710A-1B1F9083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Take immediate control 	measures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6668B-38D0-79DF-28CF-A95C2F2D1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an obvious source of the contamination is identified…institute control measures </a:t>
            </a:r>
            <a:r>
              <a:rPr lang="en-US" altLang="en-US" i="1" dirty="0"/>
              <a:t>immediately</a:t>
            </a:r>
            <a:r>
              <a:rPr lang="en-US" altLang="en-US" dirty="0"/>
              <a:t>!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4416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CE2EF-D8D9-5CA6-8ABB-1351D132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Formulate and test hypothesis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4F999-2B25-B051-32CE-CE8DD3511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dirty="0"/>
              <a:t>Develop hypotheses 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literature reviews of previous outbreaks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interviews of several case-patients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Conduct an analytic study to test hypotheses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Retrospective cohort study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Case-control study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4779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86786-D7EC-2894-108E-F7E35A01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Plan and execute additional 	studies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8E1C5-603A-FD9A-64F8-7A234E183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Environmental sampling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Collect appropriate samples 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Allow epidemiological data to guide testing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If analytic study results are conclusive, don’t wait for positive samples before implementing prevention</a:t>
            </a:r>
          </a:p>
          <a:p>
            <a:pPr lvl="1">
              <a:lnSpc>
                <a:spcPct val="120000"/>
              </a:lnSpc>
            </a:pP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798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F6BC-6A50-63EF-7026-54E92B75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Implement and evaluate </a:t>
            </a:r>
            <a:br>
              <a:rPr lang="en-US" altLang="en-US" dirty="0"/>
            </a:br>
            <a:r>
              <a:rPr lang="en-US" altLang="en-US" dirty="0"/>
              <a:t>	control measures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4AF0D-C44F-BDCF-D7B4-F6A1277C0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/>
              <a:t>Prevent further exposure and future outbreaks by eliminating or treating the source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Work with regulators, industry, and health educators to institute measures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Create mechanism to evaluate both short- and long-term success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3466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B4C99-1C8E-29B8-5E03-AC1666B5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Communicate findings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64EAA-9097-7818-5EF3-219BB3DAF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Identify a single member of the investigation team to interact with media and communicate progress and findings </a:t>
            </a:r>
          </a:p>
          <a:p>
            <a:r>
              <a:rPr lang="en-US" altLang="en-US" dirty="0"/>
              <a:t>Summarize investigation, make recommendations, and disseminate report to all participants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5843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3716F-8F2A-AA23-6755-DFDEAB6AE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Online resources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F0DA8-4F54-DF81-7E45-333A0C7C0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Information for Public Health Professionals- Investigating Foodborne Disease Outbreaks. Available online at:</a:t>
            </a:r>
            <a:r>
              <a:rPr lang="en-US" altLang="en-US" sz="3600" dirty="0"/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folHlink"/>
                </a:solidFill>
              </a:rPr>
              <a:t>	http://www.cdc.gov/foodborneoutbreaks/info_healthprofessional.htm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To conduct an online outbreak investigation, “Botulism in Argentina,” visit the CDC website at: </a:t>
            </a:r>
            <a:r>
              <a:rPr lang="en-US" altLang="en-US" sz="2800" dirty="0">
                <a:solidFill>
                  <a:schemeClr val="folHlink"/>
                </a:solidFill>
              </a:rPr>
              <a:t>http://www.phppo.cdc.gov/phtn/casestudies/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folHlink"/>
                </a:solidFill>
              </a:rPr>
              <a:t>	</a:t>
            </a:r>
            <a:r>
              <a:rPr lang="en-US" altLang="en-US" sz="2800" dirty="0" err="1">
                <a:solidFill>
                  <a:schemeClr val="folHlink"/>
                </a:solidFill>
              </a:rPr>
              <a:t>computerbased</a:t>
            </a:r>
            <a:r>
              <a:rPr lang="en-US" altLang="en-US" sz="2800" dirty="0">
                <a:solidFill>
                  <a:schemeClr val="folHlink"/>
                </a:solidFill>
              </a:rPr>
              <a:t>/default.htm</a:t>
            </a:r>
            <a:r>
              <a:rPr lang="en-US" alt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To explore an historical outbreak investigation, visit the online UNC John Snow Case Study at:</a:t>
            </a:r>
            <a:r>
              <a:rPr lang="en-US" altLang="en-US" sz="3600" dirty="0"/>
              <a:t> </a:t>
            </a:r>
            <a:r>
              <a:rPr lang="en-US" altLang="en-US" sz="2800" dirty="0">
                <a:solidFill>
                  <a:schemeClr val="folHlink"/>
                </a:solidFill>
              </a:rPr>
              <a:t>http://www.sph.unc.edu/courses/Course_support/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chemeClr val="folHlink"/>
                </a:solidFill>
              </a:rPr>
              <a:t>	</a:t>
            </a:r>
            <a:r>
              <a:rPr lang="en-US" altLang="en-US" sz="2800" dirty="0" err="1">
                <a:solidFill>
                  <a:schemeClr val="folHlink"/>
                </a:solidFill>
              </a:rPr>
              <a:t>Case_studies</a:t>
            </a:r>
            <a:r>
              <a:rPr lang="en-US" altLang="en-US" sz="2800" dirty="0">
                <a:solidFill>
                  <a:schemeClr val="folHlink"/>
                </a:solidFill>
              </a:rPr>
              <a:t>/John Snow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8194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5BDD-F32D-3A0F-2627-2A8EFE76F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D7F64-23DC-59E3-CFD9-0E043694F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120000"/>
              </a:lnSpc>
            </a:pPr>
            <a:r>
              <a:rPr lang="en-US" altLang="en-US" sz="3200" dirty="0"/>
              <a:t>Michael Gregg. Field Epidemiology. 2nd edition. Oxford University Press, 2002.</a:t>
            </a:r>
          </a:p>
          <a:p>
            <a:pPr marL="609600" indent="-609600">
              <a:lnSpc>
                <a:spcPct val="120000"/>
              </a:lnSpc>
            </a:pPr>
            <a:r>
              <a:rPr lang="en-US" altLang="en-US" sz="3200" dirty="0"/>
              <a:t>Control of Communicable Disease in Man, 17th edition. Chin, J (ed). APHA, 2000. </a:t>
            </a:r>
          </a:p>
          <a:p>
            <a:pPr marL="609600" indent="-609600">
              <a:lnSpc>
                <a:spcPct val="120000"/>
              </a:lnSpc>
            </a:pPr>
            <a:r>
              <a:rPr lang="en-US" altLang="en-US" sz="3200" dirty="0"/>
              <a:t>Principles &amp; Practice of Infectious Diseases, 5th edition. Mandell GL, Bennett JE, Dolin R (eds). Churchill Livingstone; 2000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6974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647</Words>
  <Application>Microsoft Office PowerPoint</Application>
  <PresentationFormat>On-screen Show (4:3)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</vt:lpstr>
      <vt:lpstr>Calibri</vt:lpstr>
      <vt:lpstr>Wingdings</vt:lpstr>
      <vt:lpstr>Office Theme</vt:lpstr>
      <vt:lpstr>Structure and Responsibilities of Rapid Response Team</vt:lpstr>
      <vt:lpstr>PowerPoint Presentation</vt:lpstr>
      <vt:lpstr>Structure</vt:lpstr>
      <vt:lpstr>Other relevant disciplines</vt:lpstr>
      <vt:lpstr>Responsibilities</vt:lpstr>
      <vt:lpstr>Responsibilities</vt:lpstr>
      <vt:lpstr>Why investigate an outbreak?</vt:lpstr>
      <vt:lpstr>Steps of an outbreak investigation</vt:lpstr>
      <vt:lpstr>Steps of an outbreak investigation</vt:lpstr>
      <vt:lpstr>Verify the diagnosis and   confirm the outbreak</vt:lpstr>
      <vt:lpstr>Define a case and conduct case finding</vt:lpstr>
      <vt:lpstr>Tabulate and orient data</vt:lpstr>
      <vt:lpstr>Take immediate control  measures</vt:lpstr>
      <vt:lpstr>Formulate and test hypothesis</vt:lpstr>
      <vt:lpstr>Plan and execute additional  studies</vt:lpstr>
      <vt:lpstr>Implement and evaluate   control measures</vt:lpstr>
      <vt:lpstr>Communicate findings</vt:lpstr>
      <vt:lpstr>Online resources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Programme for Health Care of the Elderly</dc:title>
  <dc:creator>Arun Singh</dc:creator>
  <cp:lastModifiedBy>Arun Singh</cp:lastModifiedBy>
  <cp:revision>39</cp:revision>
  <dcterms:created xsi:type="dcterms:W3CDTF">2006-08-16T00:00:00Z</dcterms:created>
  <dcterms:modified xsi:type="dcterms:W3CDTF">2023-05-12T10:21:14Z</dcterms:modified>
</cp:coreProperties>
</file>