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8"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CB0E0C6-5B22-4888-A2E4-A978AB9FF9B7}" type="datetimeFigureOut">
              <a:rPr lang="en-IN" smtClean="0"/>
              <a:pPr/>
              <a:t>19-01-2024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DF6810-40BA-401D-AED3-EEEDB0F6E358}"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0E0C6-5B22-4888-A2E4-A978AB9FF9B7}" type="datetimeFigureOut">
              <a:rPr lang="en-IN" smtClean="0"/>
              <a:pPr/>
              <a:t>19-01-2024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DF6810-40BA-401D-AED3-EEEDB0F6E358}"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latin typeface="Times New Roman" pitchFamily="18" charset="0"/>
                <a:cs typeface="Times New Roman" pitchFamily="18" charset="0"/>
              </a:rPr>
              <a:t>SOCIOECONOMIC STATUS</a:t>
            </a:r>
            <a:endParaRPr lang="en-IN"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INTRODUCTION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None/>
            </a:pPr>
            <a:r>
              <a:rPr lang="en-US" dirty="0" smtClean="0">
                <a:latin typeface="Times New Roman" pitchFamily="18" charset="0"/>
                <a:cs typeface="Times New Roman" pitchFamily="18" charset="0"/>
              </a:rPr>
              <a:t> Three variables determines socioeconomic status of individual/ family.</a:t>
            </a:r>
          </a:p>
          <a:p>
            <a:pPr marL="514350" indent="-514350">
              <a:buFont typeface="+mj-lt"/>
              <a:buAutoNum type="arabicPeriod"/>
            </a:pPr>
            <a:r>
              <a:rPr lang="en-US" dirty="0" smtClean="0">
                <a:latin typeface="Times New Roman" pitchFamily="18" charset="0"/>
                <a:cs typeface="Times New Roman" pitchFamily="18" charset="0"/>
              </a:rPr>
              <a:t>Education</a:t>
            </a:r>
          </a:p>
          <a:p>
            <a:pPr marL="514350" indent="-514350">
              <a:buFont typeface="+mj-lt"/>
              <a:buAutoNum type="arabicPeriod"/>
            </a:pPr>
            <a:r>
              <a:rPr lang="en-US" dirty="0" smtClean="0">
                <a:latin typeface="Times New Roman" pitchFamily="18" charset="0"/>
                <a:cs typeface="Times New Roman" pitchFamily="18" charset="0"/>
              </a:rPr>
              <a:t>occupation</a:t>
            </a:r>
          </a:p>
          <a:p>
            <a:pPr marL="514350" indent="-514350">
              <a:buFont typeface="+mj-lt"/>
              <a:buAutoNum type="arabicPeriod"/>
            </a:pPr>
            <a:r>
              <a:rPr lang="en-US" dirty="0" smtClean="0">
                <a:latin typeface="Times New Roman" pitchFamily="18" charset="0"/>
                <a:cs typeface="Times New Roman" pitchFamily="18" charset="0"/>
              </a:rPr>
              <a:t>Income</a:t>
            </a:r>
          </a:p>
          <a:p>
            <a:pPr marL="514350" indent="-514350">
              <a:buFont typeface="+mj-lt"/>
              <a:buAutoNum type="arabicPeriod"/>
            </a:pPr>
            <a:endParaRPr lang="en-IN"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CLASSIFICATION OF SOCIOECONOMIC STATUS</a:t>
            </a:r>
            <a:endParaRPr lang="en-IN" dirty="0"/>
          </a:p>
        </p:txBody>
      </p:sp>
      <p:sp>
        <p:nvSpPr>
          <p:cNvPr id="3" name="Content Placeholder 2"/>
          <p:cNvSpPr>
            <a:spLocks noGrp="1"/>
          </p:cNvSpPr>
          <p:nvPr>
            <p:ph idx="1"/>
          </p:nvPr>
        </p:nvSpPr>
        <p:spPr/>
        <p:txBody>
          <a:bodyPr/>
          <a:lstStyle/>
          <a:p>
            <a:pPr algn="ctr">
              <a:buNone/>
            </a:pPr>
            <a:r>
              <a:rPr lang="en-US" b="1" dirty="0" smtClean="0">
                <a:solidFill>
                  <a:srgbClr val="FF0000"/>
                </a:solidFill>
                <a:latin typeface="Times New Roman" pitchFamily="18" charset="0"/>
                <a:cs typeface="Times New Roman" pitchFamily="18" charset="0"/>
              </a:rPr>
              <a:t>METHODS OF ASSESSING S.E.STATUS</a:t>
            </a:r>
          </a:p>
          <a:p>
            <a:pPr marL="514350" indent="-514350">
              <a:buFont typeface="+mj-lt"/>
              <a:buAutoNum type="arabicPeriod"/>
            </a:pPr>
            <a:r>
              <a:rPr lang="en-US" dirty="0" smtClean="0">
                <a:latin typeface="Times New Roman" pitchFamily="18" charset="0"/>
                <a:cs typeface="Times New Roman" pitchFamily="18" charset="0"/>
              </a:rPr>
              <a:t>BG Prasad method</a:t>
            </a:r>
          </a:p>
          <a:p>
            <a:pPr marL="514350" indent="-514350">
              <a:buFont typeface="+mj-lt"/>
              <a:buAutoNum type="arabicPeriod"/>
            </a:pPr>
            <a:r>
              <a:rPr lang="en-US" dirty="0" err="1" smtClean="0">
                <a:latin typeface="Times New Roman" pitchFamily="18" charset="0"/>
                <a:cs typeface="Times New Roman" pitchFamily="18" charset="0"/>
              </a:rPr>
              <a:t>Kuppuswamy’s</a:t>
            </a:r>
            <a:r>
              <a:rPr lang="en-US" dirty="0" smtClean="0">
                <a:latin typeface="Times New Roman" pitchFamily="18" charset="0"/>
                <a:cs typeface="Times New Roman" pitchFamily="18" charset="0"/>
              </a:rPr>
              <a:t> method</a:t>
            </a:r>
          </a:p>
          <a:p>
            <a:pPr marL="514350" indent="-514350">
              <a:buFont typeface="+mj-lt"/>
              <a:buAutoNum type="arabicPeriod"/>
            </a:pPr>
            <a:r>
              <a:rPr lang="en-US" dirty="0" err="1" smtClean="0">
                <a:latin typeface="Times New Roman" pitchFamily="18" charset="0"/>
                <a:cs typeface="Times New Roman" pitchFamily="18" charset="0"/>
              </a:rPr>
              <a:t>Prateek</a:t>
            </a:r>
            <a:r>
              <a:rPr lang="en-US" dirty="0" smtClean="0">
                <a:latin typeface="Times New Roman" pitchFamily="18" charset="0"/>
                <a:cs typeface="Times New Roman" pitchFamily="18" charset="0"/>
              </a:rPr>
              <a:t> method</a:t>
            </a:r>
          </a:p>
          <a:p>
            <a:pPr marL="514350" indent="-514350">
              <a:buFont typeface="+mj-lt"/>
              <a:buAutoNum type="arabicPeriod"/>
            </a:pPr>
            <a:r>
              <a:rPr lang="en-US" dirty="0" err="1" smtClean="0">
                <a:latin typeface="Times New Roman" pitchFamily="18" charset="0"/>
                <a:cs typeface="Times New Roman" pitchFamily="18" charset="0"/>
              </a:rPr>
              <a:t>Kulshrestra</a:t>
            </a:r>
            <a:r>
              <a:rPr lang="en-US" dirty="0" smtClean="0">
                <a:latin typeface="Times New Roman" pitchFamily="18" charset="0"/>
                <a:cs typeface="Times New Roman" pitchFamily="18" charset="0"/>
              </a:rPr>
              <a:t> method</a:t>
            </a:r>
            <a:endParaRPr lang="en-IN"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PRASAD’S METHOD</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BG Prasad (1961)- per capita family monthly income as an indicator and classified status into 5 group.</a:t>
            </a:r>
          </a:p>
          <a:p>
            <a:pPr>
              <a:buFont typeface="Wingdings" pitchFamily="2" charset="2"/>
              <a:buChar char="Ø"/>
            </a:pPr>
            <a:r>
              <a:rPr lang="en-US" dirty="0" smtClean="0">
                <a:latin typeface="Times New Roman" pitchFamily="18" charset="0"/>
                <a:cs typeface="Times New Roman" pitchFamily="18" charset="0"/>
              </a:rPr>
              <a:t>Useful social classification of family not individual.</a:t>
            </a:r>
          </a:p>
          <a:p>
            <a:pPr>
              <a:buFont typeface="Wingdings" pitchFamily="2" charset="2"/>
              <a:buChar char="Ø"/>
            </a:pPr>
            <a:r>
              <a:rPr lang="en-US" dirty="0" smtClean="0">
                <a:latin typeface="Times New Roman" pitchFamily="18" charset="0"/>
                <a:cs typeface="Times New Roman" pitchFamily="18" charset="0"/>
              </a:rPr>
              <a:t>Since value of rupee changes, update value of rupee applying appropriate “correction factor” (CF).</a:t>
            </a:r>
          </a:p>
          <a:p>
            <a:pPr>
              <a:buFont typeface="Wingdings" pitchFamily="2" charset="2"/>
              <a:buChar char="Ø"/>
            </a:pPr>
            <a:r>
              <a:rPr lang="en-US" dirty="0" smtClean="0">
                <a:latin typeface="Times New Roman" pitchFamily="18" charset="0"/>
                <a:cs typeface="Times New Roman" pitchFamily="18" charset="0"/>
              </a:rPr>
              <a:t>CF- by multiplying AICPI by 4.93% as suggested by Kumar.</a:t>
            </a:r>
          </a:p>
          <a:p>
            <a:pPr>
              <a:buFont typeface="Wingdings" pitchFamily="2" charset="2"/>
              <a:buChar char="Ø"/>
            </a:pPr>
            <a:r>
              <a:rPr lang="en-US" dirty="0" smtClean="0">
                <a:latin typeface="Times New Roman" pitchFamily="18" charset="0"/>
                <a:cs typeface="Times New Roman" pitchFamily="18" charset="0"/>
              </a:rPr>
              <a:t>Preferred for rural areas.</a:t>
            </a:r>
          </a:p>
          <a:p>
            <a:endParaRPr lang="en-IN"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9144000" cy="4525963"/>
          </a:xfrm>
        </p:spPr>
        <p:txBody>
          <a:bodyPr/>
          <a:lstStyle/>
          <a:p>
            <a:pPr>
              <a:buFont typeface="Wingdings" pitchFamily="2" charset="2"/>
              <a:buChar char="Ø"/>
            </a:pPr>
            <a:r>
              <a:rPr lang="en-US" dirty="0" smtClean="0">
                <a:latin typeface="Times New Roman" pitchFamily="18" charset="0"/>
                <a:cs typeface="Times New Roman" pitchFamily="18" charset="0"/>
              </a:rPr>
              <a:t>Modified BG Prasad Classification</a:t>
            </a:r>
          </a:p>
          <a:p>
            <a:pPr>
              <a:buNone/>
            </a:pPr>
            <a:r>
              <a:rPr lang="en-US" dirty="0" smtClean="0">
                <a:latin typeface="Times New Roman" pitchFamily="18" charset="0"/>
                <a:cs typeface="Times New Roman" pitchFamily="18" charset="0"/>
              </a:rPr>
              <a:t>   = BG Prasad X CF</a:t>
            </a:r>
          </a:p>
          <a:p>
            <a:pPr>
              <a:buFont typeface="Wingdings" pitchFamily="2" charset="2"/>
              <a:buChar char="Ø"/>
            </a:pPr>
            <a:r>
              <a:rPr lang="en-US" dirty="0" smtClean="0">
                <a:latin typeface="Times New Roman" pitchFamily="18" charset="0"/>
                <a:cs typeface="Times New Roman" pitchFamily="18" charset="0"/>
              </a:rPr>
              <a:t>Per capita monthly income</a:t>
            </a:r>
          </a:p>
          <a:p>
            <a:pPr>
              <a:buNone/>
            </a:pPr>
            <a:r>
              <a:rPr lang="en-US" dirty="0" smtClean="0">
                <a:latin typeface="Times New Roman" pitchFamily="18" charset="0"/>
                <a:cs typeface="Times New Roman" pitchFamily="18" charset="0"/>
              </a:rPr>
              <a:t>   = Total monthly income of family</a:t>
            </a:r>
          </a:p>
          <a:p>
            <a:pPr>
              <a:buNone/>
            </a:pPr>
            <a:r>
              <a:rPr lang="en-US" dirty="0" smtClean="0">
                <a:latin typeface="Times New Roman" pitchFamily="18" charset="0"/>
                <a:cs typeface="Times New Roman" pitchFamily="18" charset="0"/>
              </a:rPr>
              <a:t>          Total members of family</a:t>
            </a:r>
            <a:endParaRPr lang="en-IN" dirty="0">
              <a:latin typeface="Times New Roman" pitchFamily="18" charset="0"/>
              <a:cs typeface="Times New Roman" pitchFamily="18" charset="0"/>
            </a:endParaRPr>
          </a:p>
        </p:txBody>
      </p:sp>
      <p:cxnSp>
        <p:nvCxnSpPr>
          <p:cNvPr id="5" name="Straight Connector 4"/>
          <p:cNvCxnSpPr/>
          <p:nvPr/>
        </p:nvCxnSpPr>
        <p:spPr>
          <a:xfrm>
            <a:off x="827584" y="3933056"/>
            <a:ext cx="5256584" cy="7200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0" y="2"/>
          <a:ext cx="9144000" cy="7640318"/>
        </p:xfrm>
        <a:graphic>
          <a:graphicData uri="http://schemas.openxmlformats.org/drawingml/2006/table">
            <a:tbl>
              <a:tblPr firstRow="1" bandRow="1">
                <a:tableStyleId>{5C22544A-7EE6-4342-B048-85BDC9FD1C3A}</a:tableStyleId>
              </a:tblPr>
              <a:tblGrid>
                <a:gridCol w="2286000"/>
                <a:gridCol w="2286000"/>
                <a:gridCol w="2286000"/>
                <a:gridCol w="2286000"/>
              </a:tblGrid>
              <a:tr h="2428967">
                <a:tc>
                  <a:txBody>
                    <a:bodyPr/>
                    <a:lstStyle/>
                    <a:p>
                      <a:r>
                        <a:rPr lang="en-US" sz="2400" dirty="0" smtClean="0">
                          <a:latin typeface="Times New Roman" pitchFamily="18" charset="0"/>
                          <a:cs typeface="Times New Roman" pitchFamily="18" charset="0"/>
                        </a:rPr>
                        <a:t>B G Prasad</a:t>
                      </a:r>
                      <a:r>
                        <a:rPr lang="en-US" sz="2400" baseline="0" dirty="0" smtClean="0">
                          <a:latin typeface="Times New Roman" pitchFamily="18" charset="0"/>
                          <a:cs typeface="Times New Roman" pitchFamily="18" charset="0"/>
                        </a:rPr>
                        <a:t> classification of 1961  per capita monthly income X CF</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Modified B G Prasad Classification for 2015</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July 2018</a:t>
                      </a:r>
                      <a:endParaRPr lang="en-IN" sz="2400" dirty="0">
                        <a:latin typeface="Times New Roman" pitchFamily="18" charset="0"/>
                        <a:cs typeface="Times New Roman" pitchFamily="18" charset="0"/>
                      </a:endParaRPr>
                    </a:p>
                  </a:txBody>
                  <a:tcPr/>
                </a:tc>
                <a:tc>
                  <a:txBody>
                    <a:bodyPr/>
                    <a:lstStyle/>
                    <a:p>
                      <a:endParaRPr lang="en-IN" sz="2400">
                        <a:latin typeface="Times New Roman" pitchFamily="18" charset="0"/>
                        <a:cs typeface="Times New Roman" pitchFamily="18" charset="0"/>
                      </a:endParaRPr>
                    </a:p>
                  </a:txBody>
                  <a:tcPr/>
                </a:tc>
              </a:tr>
              <a:tr h="1040985">
                <a:tc>
                  <a:txBody>
                    <a:bodyPr/>
                    <a:lstStyle/>
                    <a:p>
                      <a:r>
                        <a:rPr lang="en-US" sz="2400" dirty="0" smtClean="0">
                          <a:latin typeface="Times New Roman" pitchFamily="18" charset="0"/>
                          <a:cs typeface="Times New Roman" pitchFamily="18" charset="0"/>
                        </a:rPr>
                        <a:t>Rs 100 and above X62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6200 and</a:t>
                      </a:r>
                      <a:r>
                        <a:rPr lang="en-US" sz="2400" baseline="0" dirty="0" smtClean="0">
                          <a:latin typeface="Times New Roman" pitchFamily="18" charset="0"/>
                          <a:cs typeface="Times New Roman" pitchFamily="18" charset="0"/>
                        </a:rPr>
                        <a:t> above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Rs12,700 and above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 (upper high)</a:t>
                      </a:r>
                      <a:endParaRPr lang="en-IN" sz="2400" dirty="0">
                        <a:latin typeface="Times New Roman" pitchFamily="18" charset="0"/>
                        <a:cs typeface="Times New Roman" pitchFamily="18" charset="0"/>
                      </a:endParaRPr>
                    </a:p>
                  </a:txBody>
                  <a:tcPr/>
                </a:tc>
              </a:tr>
              <a:tr h="578325">
                <a:tc>
                  <a:txBody>
                    <a:bodyPr/>
                    <a:lstStyle/>
                    <a:p>
                      <a:r>
                        <a:rPr lang="en-US" sz="2400" dirty="0" smtClean="0">
                          <a:latin typeface="Times New Roman" pitchFamily="18" charset="0"/>
                          <a:cs typeface="Times New Roman" pitchFamily="18" charset="0"/>
                        </a:rPr>
                        <a:t>Rs 99-50 X 62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6199-3100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Rs12,699-6350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II (high)</a:t>
                      </a:r>
                      <a:endParaRPr lang="en-IN" sz="2400" dirty="0">
                        <a:latin typeface="Times New Roman" pitchFamily="18" charset="0"/>
                        <a:cs typeface="Times New Roman" pitchFamily="18" charset="0"/>
                      </a:endParaRPr>
                    </a:p>
                  </a:txBody>
                  <a:tcPr/>
                </a:tc>
              </a:tr>
              <a:tr h="1040985">
                <a:tc>
                  <a:txBody>
                    <a:bodyPr/>
                    <a:lstStyle/>
                    <a:p>
                      <a:r>
                        <a:rPr lang="en-US" sz="2400" dirty="0" smtClean="0">
                          <a:latin typeface="Times New Roman" pitchFamily="18" charset="0"/>
                          <a:cs typeface="Times New Roman" pitchFamily="18" charset="0"/>
                        </a:rPr>
                        <a:t>Rs 49-30 X 62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2099-1860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6349-3810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III Upper middle)</a:t>
                      </a:r>
                      <a:endParaRPr lang="en-IN" sz="2400" dirty="0">
                        <a:latin typeface="Times New Roman" pitchFamily="18" charset="0"/>
                        <a:cs typeface="Times New Roman" pitchFamily="18" charset="0"/>
                      </a:endParaRPr>
                    </a:p>
                  </a:txBody>
                  <a:tcPr/>
                </a:tc>
              </a:tr>
              <a:tr h="1040985">
                <a:tc>
                  <a:txBody>
                    <a:bodyPr/>
                    <a:lstStyle/>
                    <a:p>
                      <a:r>
                        <a:rPr lang="en-US" sz="2400" dirty="0" smtClean="0">
                          <a:latin typeface="Times New Roman" pitchFamily="18" charset="0"/>
                          <a:cs typeface="Times New Roman" pitchFamily="18" charset="0"/>
                        </a:rPr>
                        <a:t>Rs 29-15 X 62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1859-930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3809-1905</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IV Lower middle)</a:t>
                      </a:r>
                      <a:endParaRPr lang="en-IN" sz="2400" dirty="0">
                        <a:latin typeface="Times New Roman" pitchFamily="18" charset="0"/>
                        <a:cs typeface="Times New Roman" pitchFamily="18" charset="0"/>
                      </a:endParaRPr>
                    </a:p>
                  </a:txBody>
                  <a:tcPr/>
                </a:tc>
              </a:tr>
              <a:tr h="1040985">
                <a:tc>
                  <a:txBody>
                    <a:bodyPr/>
                    <a:lstStyle/>
                    <a:p>
                      <a:r>
                        <a:rPr lang="en-US" sz="2400" dirty="0" smtClean="0">
                          <a:latin typeface="Times New Roman" pitchFamily="18" charset="0"/>
                          <a:cs typeface="Times New Roman" pitchFamily="18" charset="0"/>
                        </a:rPr>
                        <a:t>Rs</a:t>
                      </a:r>
                      <a:r>
                        <a:rPr lang="en-US" sz="2400" baseline="0" dirty="0" smtClean="0">
                          <a:latin typeface="Times New Roman" pitchFamily="18" charset="0"/>
                          <a:cs typeface="Times New Roman" pitchFamily="18" charset="0"/>
                        </a:rPr>
                        <a:t> 14 and below</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929 and below</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1905 and below</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V (Poor)</a:t>
                      </a:r>
                      <a:endParaRPr lang="en-IN" sz="2400" dirty="0">
                        <a:latin typeface="Times New Roman" pitchFamily="18" charset="0"/>
                        <a:cs typeface="Times New Roman" pitchFamily="18" charset="0"/>
                      </a:endParaRPr>
                    </a:p>
                  </a:txBody>
                  <a:tcPr/>
                </a:tc>
              </a:tr>
              <a:tr h="469086">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CF =AICPI (Rs 1250 in November 2015) multiplied by 0.0493 therefore CF during November 2015 was 62 </a:t>
            </a:r>
            <a:endParaRPr lang="en-IN"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KUPPUSWAMY METHOD</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err="1" smtClean="0">
                <a:latin typeface="Times New Roman" pitchFamily="18" charset="0"/>
                <a:cs typeface="Times New Roman" pitchFamily="18" charset="0"/>
              </a:rPr>
              <a:t>Kuppuswami</a:t>
            </a:r>
            <a:r>
              <a:rPr lang="en-US" dirty="0" smtClean="0">
                <a:latin typeface="Times New Roman" pitchFamily="18" charset="0"/>
                <a:cs typeface="Times New Roman" pitchFamily="18" charset="0"/>
              </a:rPr>
              <a:t> B (1962) for urban population based on 3 components.</a:t>
            </a:r>
          </a:p>
          <a:p>
            <a:pPr marL="514350" indent="-514350">
              <a:buFont typeface="+mj-lt"/>
              <a:buAutoNum type="arabicPeriod"/>
            </a:pPr>
            <a:r>
              <a:rPr lang="en-US" dirty="0" smtClean="0">
                <a:latin typeface="Times New Roman" pitchFamily="18" charset="0"/>
                <a:cs typeface="Times New Roman" pitchFamily="18" charset="0"/>
              </a:rPr>
              <a:t>Education of head of family</a:t>
            </a:r>
          </a:p>
          <a:p>
            <a:pPr marL="514350" indent="-514350">
              <a:buFont typeface="+mj-lt"/>
              <a:buAutoNum type="arabicPeriod"/>
            </a:pPr>
            <a:r>
              <a:rPr lang="en-US" dirty="0" smtClean="0">
                <a:latin typeface="Times New Roman" pitchFamily="18" charset="0"/>
                <a:cs typeface="Times New Roman" pitchFamily="18" charset="0"/>
              </a:rPr>
              <a:t>Occupation of head of family and</a:t>
            </a:r>
          </a:p>
          <a:p>
            <a:pPr marL="514350" indent="-514350">
              <a:buFont typeface="+mj-lt"/>
              <a:buAutoNum type="arabicPeriod"/>
            </a:pPr>
            <a:r>
              <a:rPr lang="en-US" dirty="0" smtClean="0">
                <a:latin typeface="Times New Roman" pitchFamily="18" charset="0"/>
                <a:cs typeface="Times New Roman" pitchFamily="18" charset="0"/>
              </a:rPr>
              <a:t>Total monthly income of family from all sources</a:t>
            </a:r>
          </a:p>
          <a:p>
            <a:pPr marL="514350" indent="-514350">
              <a:buNone/>
            </a:pPr>
            <a:r>
              <a:rPr lang="en-US" dirty="0" smtClean="0">
                <a:latin typeface="Times New Roman" pitchFamily="18" charset="0"/>
                <a:cs typeface="Times New Roman" pitchFamily="18" charset="0"/>
              </a:rPr>
              <a:t>Weighted score is given for each characteristics and total score calculated. Score 3-29 and classify-high, middle and low SES</a:t>
            </a:r>
            <a:endParaRPr lang="en-IN"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Education criteria not changed.</a:t>
            </a:r>
          </a:p>
          <a:p>
            <a:pPr>
              <a:buFont typeface="Wingdings" pitchFamily="2" charset="2"/>
              <a:buChar char="Ø"/>
            </a:pPr>
            <a:r>
              <a:rPr lang="en-US" dirty="0" smtClean="0">
                <a:latin typeface="Times New Roman" pitchFamily="18" charset="0"/>
                <a:cs typeface="Times New Roman" pitchFamily="18" charset="0"/>
              </a:rPr>
              <a:t>Occupation revised by Ministry of Skill Development and Entrepreneurship.</a:t>
            </a:r>
          </a:p>
          <a:p>
            <a:pPr>
              <a:buFont typeface="Wingdings" pitchFamily="2" charset="2"/>
              <a:buChar char="Ø"/>
            </a:pPr>
            <a:r>
              <a:rPr lang="en-US" dirty="0" smtClean="0">
                <a:latin typeface="Times New Roman" pitchFamily="18" charset="0"/>
                <a:cs typeface="Times New Roman" pitchFamily="18" charset="0"/>
              </a:rPr>
              <a:t>Value of rupee by monetary inflammation so update it linked by All India Consumer Price Index (AICPI).</a:t>
            </a:r>
          </a:p>
          <a:p>
            <a:pPr>
              <a:buFont typeface="Wingdings" pitchFamily="2" charset="2"/>
              <a:buChar char="Ø"/>
            </a:pPr>
            <a:r>
              <a:rPr lang="en-US" dirty="0" smtClean="0">
                <a:latin typeface="Times New Roman" pitchFamily="18" charset="0"/>
                <a:cs typeface="Times New Roman" pitchFamily="18" charset="0"/>
              </a:rPr>
              <a:t>Increase calculated by multiplying original income group with current CPI prices with a multiplication factor 0.0735</a:t>
            </a:r>
            <a:endParaRPr lang="en-IN"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0" y="0"/>
          <a:ext cx="9144001" cy="6870576"/>
        </p:xfrm>
        <a:graphic>
          <a:graphicData uri="http://schemas.openxmlformats.org/drawingml/2006/table">
            <a:tbl>
              <a:tblPr firstRow="1" bandRow="1">
                <a:tableStyleId>{5C22544A-7EE6-4342-B048-85BDC9FD1C3A}</a:tableStyleId>
              </a:tblPr>
              <a:tblGrid>
                <a:gridCol w="731574"/>
                <a:gridCol w="3480386"/>
                <a:gridCol w="4932041"/>
              </a:tblGrid>
              <a:tr h="548680">
                <a:tc>
                  <a:txBody>
                    <a:bodyPr/>
                    <a:lstStyle/>
                    <a:p>
                      <a:r>
                        <a:rPr lang="en-US" dirty="0" smtClean="0">
                          <a:latin typeface="Times New Roman" pitchFamily="18" charset="0"/>
                          <a:cs typeface="Times New Roman" pitchFamily="18" charset="0"/>
                        </a:rPr>
                        <a:t>S. No.</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Division of occupation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Sub</a:t>
                      </a:r>
                      <a:r>
                        <a:rPr lang="en-US" baseline="0" dirty="0" smtClean="0">
                          <a:latin typeface="Times New Roman" pitchFamily="18" charset="0"/>
                          <a:cs typeface="Times New Roman" pitchFamily="18" charset="0"/>
                        </a:rPr>
                        <a:t> division</a:t>
                      </a:r>
                      <a:endParaRPr lang="en-IN" dirty="0">
                        <a:latin typeface="Times New Roman" pitchFamily="18" charset="0"/>
                        <a:cs typeface="Times New Roman" pitchFamily="18" charset="0"/>
                      </a:endParaRPr>
                    </a:p>
                  </a:txBody>
                  <a:tcPr/>
                </a:tc>
              </a:tr>
              <a:tr h="1008611">
                <a:tc>
                  <a:txBody>
                    <a:bodyPr/>
                    <a:lstStyle/>
                    <a:p>
                      <a:r>
                        <a:rPr lang="en-US" dirty="0" smtClean="0">
                          <a:latin typeface="Times New Roman" pitchFamily="18" charset="0"/>
                          <a:cs typeface="Times New Roman" pitchFamily="18" charset="0"/>
                        </a:rPr>
                        <a:t>1</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Legislators, senior officers and managers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Legislators and senior officers</a:t>
                      </a:r>
                    </a:p>
                    <a:p>
                      <a:r>
                        <a:rPr lang="en-US" dirty="0" smtClean="0">
                          <a:latin typeface="Times New Roman" pitchFamily="18" charset="0"/>
                          <a:cs typeface="Times New Roman" pitchFamily="18" charset="0"/>
                        </a:rPr>
                        <a:t>Corporate managers</a:t>
                      </a:r>
                    </a:p>
                    <a:p>
                      <a:r>
                        <a:rPr lang="en-US" dirty="0" smtClean="0">
                          <a:latin typeface="Times New Roman" pitchFamily="18" charset="0"/>
                          <a:cs typeface="Times New Roman" pitchFamily="18" charset="0"/>
                        </a:rPr>
                        <a:t>General managers</a:t>
                      </a:r>
                      <a:endParaRPr lang="en-IN" dirty="0">
                        <a:latin typeface="Times New Roman" pitchFamily="18" charset="0"/>
                        <a:cs typeface="Times New Roman" pitchFamily="18" charset="0"/>
                      </a:endParaRPr>
                    </a:p>
                  </a:txBody>
                  <a:tcPr/>
                </a:tc>
              </a:tr>
              <a:tr h="1564285">
                <a:tc>
                  <a:txBody>
                    <a:bodyPr/>
                    <a:lstStyle/>
                    <a:p>
                      <a:r>
                        <a:rPr lang="en-US" dirty="0" smtClean="0">
                          <a:latin typeface="Times New Roman" pitchFamily="18" charset="0"/>
                          <a:cs typeface="Times New Roman" pitchFamily="18" charset="0"/>
                        </a:rPr>
                        <a:t>2</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professionals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Physical, mathematical and engineering science professionals</a:t>
                      </a:r>
                    </a:p>
                    <a:p>
                      <a:r>
                        <a:rPr lang="en-US" dirty="0" smtClean="0">
                          <a:latin typeface="Times New Roman" pitchFamily="18" charset="0"/>
                          <a:cs typeface="Times New Roman" pitchFamily="18" charset="0"/>
                        </a:rPr>
                        <a:t>Life science and health professionals</a:t>
                      </a:r>
                    </a:p>
                    <a:p>
                      <a:r>
                        <a:rPr lang="en-US" dirty="0" smtClean="0">
                          <a:latin typeface="Times New Roman" pitchFamily="18" charset="0"/>
                          <a:cs typeface="Times New Roman" pitchFamily="18" charset="0"/>
                        </a:rPr>
                        <a:t>Teaching professionals</a:t>
                      </a:r>
                    </a:p>
                    <a:p>
                      <a:r>
                        <a:rPr lang="en-US" dirty="0" smtClean="0">
                          <a:latin typeface="Times New Roman" pitchFamily="18" charset="0"/>
                          <a:cs typeface="Times New Roman" pitchFamily="18" charset="0"/>
                        </a:rPr>
                        <a:t>Other professionals</a:t>
                      </a:r>
                      <a:endParaRPr lang="en-IN" dirty="0">
                        <a:latin typeface="Times New Roman" pitchFamily="18" charset="0"/>
                        <a:cs typeface="Times New Roman" pitchFamily="18" charset="0"/>
                      </a:endParaRPr>
                    </a:p>
                  </a:txBody>
                  <a:tcPr/>
                </a:tc>
              </a:tr>
              <a:tr h="1440160">
                <a:tc>
                  <a:txBody>
                    <a:bodyPr/>
                    <a:lstStyle/>
                    <a:p>
                      <a:r>
                        <a:rPr lang="en-US" dirty="0" smtClean="0">
                          <a:latin typeface="Times New Roman" pitchFamily="18" charset="0"/>
                          <a:cs typeface="Times New Roman" pitchFamily="18" charset="0"/>
                        </a:rPr>
                        <a:t>3.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Technicians and associate professionals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Physical and engineering science associate professionals</a:t>
                      </a:r>
                    </a:p>
                    <a:p>
                      <a:r>
                        <a:rPr lang="en-US" dirty="0" smtClean="0">
                          <a:latin typeface="Times New Roman" pitchFamily="18" charset="0"/>
                          <a:cs typeface="Times New Roman" pitchFamily="18" charset="0"/>
                        </a:rPr>
                        <a:t>Life science and health associate professionals</a:t>
                      </a:r>
                    </a:p>
                    <a:p>
                      <a:r>
                        <a:rPr lang="en-US" dirty="0" smtClean="0">
                          <a:latin typeface="Times New Roman" pitchFamily="18" charset="0"/>
                          <a:cs typeface="Times New Roman" pitchFamily="18" charset="0"/>
                        </a:rPr>
                        <a:t>Teaching associate professionals</a:t>
                      </a:r>
                    </a:p>
                    <a:p>
                      <a:r>
                        <a:rPr lang="en-US" dirty="0" smtClean="0">
                          <a:latin typeface="Times New Roman" pitchFamily="18" charset="0"/>
                          <a:cs typeface="Times New Roman" pitchFamily="18" charset="0"/>
                        </a:rPr>
                        <a:t>Other associate professional</a:t>
                      </a:r>
                      <a:endParaRPr lang="en-IN" dirty="0">
                        <a:latin typeface="Times New Roman" pitchFamily="18" charset="0"/>
                        <a:cs typeface="Times New Roman" pitchFamily="18" charset="0"/>
                      </a:endParaRPr>
                    </a:p>
                  </a:txBody>
                  <a:tcPr/>
                </a:tc>
              </a:tr>
              <a:tr h="484473">
                <a:tc>
                  <a:txBody>
                    <a:bodyPr/>
                    <a:lstStyle/>
                    <a:p>
                      <a:r>
                        <a:rPr lang="en-US" dirty="0" smtClean="0">
                          <a:latin typeface="Times New Roman" pitchFamily="18" charset="0"/>
                          <a:cs typeface="Times New Roman" pitchFamily="18" charset="0"/>
                        </a:rPr>
                        <a:t>4</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Clerks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Office clerks</a:t>
                      </a:r>
                    </a:p>
                    <a:p>
                      <a:r>
                        <a:rPr lang="en-US" dirty="0" smtClean="0">
                          <a:latin typeface="Times New Roman" pitchFamily="18" charset="0"/>
                          <a:cs typeface="Times New Roman" pitchFamily="18" charset="0"/>
                        </a:rPr>
                        <a:t>Customer service clerks</a:t>
                      </a:r>
                      <a:endParaRPr lang="en-IN" dirty="0">
                        <a:latin typeface="Times New Roman" pitchFamily="18" charset="0"/>
                        <a:cs typeface="Times New Roman" pitchFamily="18" charset="0"/>
                      </a:endParaRPr>
                    </a:p>
                  </a:txBody>
                  <a:tcPr/>
                </a:tc>
              </a:tr>
              <a:tr h="484473">
                <a:tc>
                  <a:txBody>
                    <a:bodyPr/>
                    <a:lstStyle/>
                    <a:p>
                      <a:r>
                        <a:rPr lang="en-US" dirty="0" smtClean="0">
                          <a:latin typeface="Times New Roman" pitchFamily="18" charset="0"/>
                          <a:cs typeface="Times New Roman" pitchFamily="18" charset="0"/>
                        </a:rPr>
                        <a:t>5</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Service worker and shop and market sales workers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Personal and protective service workers</a:t>
                      </a:r>
                    </a:p>
                    <a:p>
                      <a:r>
                        <a:rPr lang="en-US" dirty="0" smtClean="0">
                          <a:latin typeface="Times New Roman" pitchFamily="18" charset="0"/>
                          <a:cs typeface="Times New Roman" pitchFamily="18" charset="0"/>
                        </a:rPr>
                        <a:t>Models, sales persons and demonstrators    </a:t>
                      </a:r>
                      <a:endParaRPr lang="en-IN" dirty="0">
                        <a:latin typeface="Times New Roman" pitchFamily="18" charset="0"/>
                        <a:cs typeface="Times New Roman" pitchFamily="18" charset="0"/>
                      </a:endParaRPr>
                    </a:p>
                  </a:txBody>
                  <a:tcPr/>
                </a:tc>
              </a:tr>
              <a:tr h="484473">
                <a:tc>
                  <a:txBody>
                    <a:bodyPr/>
                    <a:lstStyle/>
                    <a:p>
                      <a:r>
                        <a:rPr lang="en-US" dirty="0" smtClean="0">
                          <a:latin typeface="Times New Roman" pitchFamily="18" charset="0"/>
                          <a:cs typeface="Times New Roman" pitchFamily="18" charset="0"/>
                        </a:rPr>
                        <a:t>6</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Skilled agriculture and fishery workers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Market oriented skilled agricultural and fishery workers</a:t>
                      </a:r>
                    </a:p>
                    <a:p>
                      <a:r>
                        <a:rPr lang="en-US" dirty="0" smtClean="0">
                          <a:latin typeface="Times New Roman" pitchFamily="18" charset="0"/>
                          <a:cs typeface="Times New Roman" pitchFamily="18" charset="0"/>
                        </a:rPr>
                        <a:t>Subsistence agricultural and fishery workers</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0" y="0"/>
          <a:ext cx="9144000" cy="5933440"/>
        </p:xfrm>
        <a:graphic>
          <a:graphicData uri="http://schemas.openxmlformats.org/drawingml/2006/table">
            <a:tbl>
              <a:tblPr firstRow="1" bandRow="1">
                <a:tableStyleId>{5C22544A-7EE6-4342-B048-85BDC9FD1C3A}</a:tableStyleId>
              </a:tblPr>
              <a:tblGrid>
                <a:gridCol w="755576"/>
                <a:gridCol w="3096344"/>
                <a:gridCol w="5292080"/>
              </a:tblGrid>
              <a:tr h="690880">
                <a:tc>
                  <a:txBody>
                    <a:bodyPr/>
                    <a:lstStyle/>
                    <a:p>
                      <a:r>
                        <a:rPr lang="en-US" dirty="0" smtClean="0"/>
                        <a:t>S. No.</a:t>
                      </a:r>
                      <a:endParaRPr lang="en-IN" dirty="0"/>
                    </a:p>
                  </a:txBody>
                  <a:tcPr/>
                </a:tc>
                <a:tc>
                  <a:txBody>
                    <a:bodyPr/>
                    <a:lstStyle/>
                    <a:p>
                      <a:r>
                        <a:rPr lang="en-US" dirty="0" smtClean="0"/>
                        <a:t>Division of occupation</a:t>
                      </a:r>
                      <a:endParaRPr lang="en-IN" dirty="0"/>
                    </a:p>
                  </a:txBody>
                  <a:tcPr/>
                </a:tc>
                <a:tc>
                  <a:txBody>
                    <a:bodyPr/>
                    <a:lstStyle/>
                    <a:p>
                      <a:r>
                        <a:rPr lang="en-US" dirty="0" smtClean="0"/>
                        <a:t>Sub</a:t>
                      </a:r>
                      <a:r>
                        <a:rPr lang="en-US" baseline="0" dirty="0" smtClean="0"/>
                        <a:t> division</a:t>
                      </a:r>
                      <a:endParaRPr lang="en-IN" dirty="0"/>
                    </a:p>
                  </a:txBody>
                  <a:tcPr/>
                </a:tc>
              </a:tr>
              <a:tr h="690880">
                <a:tc>
                  <a:txBody>
                    <a:bodyPr/>
                    <a:lstStyle/>
                    <a:p>
                      <a:r>
                        <a:rPr lang="en-US" sz="2000" dirty="0" smtClean="0">
                          <a:latin typeface="Times New Roman" pitchFamily="18" charset="0"/>
                          <a:cs typeface="Times New Roman" pitchFamily="18" charset="0"/>
                        </a:rPr>
                        <a:t>7</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Craft and related trade workers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Extraction and building trade workers</a:t>
                      </a:r>
                    </a:p>
                    <a:p>
                      <a:r>
                        <a:rPr lang="en-US" sz="2000" dirty="0" smtClean="0">
                          <a:latin typeface="Times New Roman" pitchFamily="18" charset="0"/>
                          <a:cs typeface="Times New Roman" pitchFamily="18" charset="0"/>
                        </a:rPr>
                        <a:t>Metal machinery and related trade workers</a:t>
                      </a:r>
                    </a:p>
                    <a:p>
                      <a:r>
                        <a:rPr lang="en-US" sz="2000" dirty="0" smtClean="0">
                          <a:latin typeface="Times New Roman" pitchFamily="18" charset="0"/>
                          <a:cs typeface="Times New Roman" pitchFamily="18" charset="0"/>
                        </a:rPr>
                        <a:t>Precision and handicraft, printing and related trade workers, other craft and related trade workers </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8. </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Plant and machine operators and assemblers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Stationary plant and</a:t>
                      </a:r>
                      <a:r>
                        <a:rPr lang="en-US" sz="2000" baseline="0" dirty="0" smtClean="0">
                          <a:latin typeface="Times New Roman" pitchFamily="18" charset="0"/>
                          <a:cs typeface="Times New Roman" pitchFamily="18" charset="0"/>
                        </a:rPr>
                        <a:t> related operators</a:t>
                      </a:r>
                    </a:p>
                    <a:p>
                      <a:r>
                        <a:rPr lang="en-US" sz="2000" baseline="0" dirty="0" smtClean="0">
                          <a:latin typeface="Times New Roman" pitchFamily="18" charset="0"/>
                          <a:cs typeface="Times New Roman" pitchFamily="18" charset="0"/>
                        </a:rPr>
                        <a:t>Machine operators and assemblers</a:t>
                      </a:r>
                    </a:p>
                    <a:p>
                      <a:r>
                        <a:rPr lang="en-US" sz="2000" baseline="0" dirty="0" smtClean="0">
                          <a:latin typeface="Times New Roman" pitchFamily="18" charset="0"/>
                          <a:cs typeface="Times New Roman" pitchFamily="18" charset="0"/>
                        </a:rPr>
                        <a:t>Drivers and mobile-plant operators</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9</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Elementary occupations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Sales and services elementary occupations</a:t>
                      </a:r>
                    </a:p>
                    <a:p>
                      <a:r>
                        <a:rPr lang="en-US" sz="2000" dirty="0" smtClean="0">
                          <a:latin typeface="Times New Roman" pitchFamily="18" charset="0"/>
                          <a:cs typeface="Times New Roman" pitchFamily="18" charset="0"/>
                        </a:rPr>
                        <a:t>Agricultural and fishery related laborers</a:t>
                      </a:r>
                    </a:p>
                    <a:p>
                      <a:r>
                        <a:rPr lang="en-US" sz="2000" dirty="0" smtClean="0">
                          <a:latin typeface="Times New Roman" pitchFamily="18" charset="0"/>
                          <a:cs typeface="Times New Roman" pitchFamily="18" charset="0"/>
                        </a:rPr>
                        <a:t>Laborers</a:t>
                      </a:r>
                      <a:r>
                        <a:rPr lang="en-US" sz="2000" baseline="0" dirty="0" smtClean="0">
                          <a:latin typeface="Times New Roman" pitchFamily="18" charset="0"/>
                          <a:cs typeface="Times New Roman" pitchFamily="18" charset="0"/>
                        </a:rPr>
                        <a:t> in mining, construction, manufacturing and transport </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10</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Workers not classified by occupations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New workers seeking employment</a:t>
                      </a:r>
                    </a:p>
                    <a:p>
                      <a:r>
                        <a:rPr lang="en-US" sz="2000" dirty="0" smtClean="0">
                          <a:latin typeface="Times New Roman" pitchFamily="18" charset="0"/>
                          <a:cs typeface="Times New Roman" pitchFamily="18" charset="0"/>
                        </a:rPr>
                        <a:t>Workers reporting occupations</a:t>
                      </a:r>
                      <a:r>
                        <a:rPr lang="en-US" sz="2000" baseline="0" dirty="0" smtClean="0">
                          <a:latin typeface="Times New Roman" pitchFamily="18" charset="0"/>
                          <a:cs typeface="Times New Roman" pitchFamily="18" charset="0"/>
                        </a:rPr>
                        <a:t> unidentifiable or inadequately described</a:t>
                      </a:r>
                    </a:p>
                    <a:p>
                      <a:r>
                        <a:rPr lang="en-US" sz="2000" baseline="0" dirty="0" smtClean="0">
                          <a:latin typeface="Times New Roman" pitchFamily="18" charset="0"/>
                          <a:cs typeface="Times New Roman" pitchFamily="18" charset="0"/>
                        </a:rPr>
                        <a:t>Workers not reporting any occupation</a:t>
                      </a:r>
                      <a:endParaRPr lang="en-IN" sz="20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graphicFrame>
        <p:nvGraphicFramePr>
          <p:cNvPr id="4" name="Content Placeholder 3"/>
          <p:cNvGraphicFramePr>
            <a:graphicFrameLocks noGrp="1"/>
          </p:cNvGraphicFramePr>
          <p:nvPr>
            <p:ph idx="1"/>
          </p:nvPr>
        </p:nvGraphicFramePr>
        <p:xfrm>
          <a:off x="0" y="1916832"/>
          <a:ext cx="9144000" cy="4032448"/>
        </p:xfrm>
        <a:graphic>
          <a:graphicData uri="http://schemas.openxmlformats.org/drawingml/2006/table">
            <a:tbl>
              <a:tblPr firstRow="1" bandRow="1">
                <a:tableStyleId>{5C22544A-7EE6-4342-B048-85BDC9FD1C3A}</a:tableStyleId>
              </a:tblPr>
              <a:tblGrid>
                <a:gridCol w="971600"/>
                <a:gridCol w="5124400"/>
                <a:gridCol w="3048000"/>
              </a:tblGrid>
              <a:tr h="504056">
                <a:tc>
                  <a:txBody>
                    <a:bodyPr/>
                    <a:lstStyle/>
                    <a:p>
                      <a:r>
                        <a:rPr lang="en-US" sz="2400" dirty="0" smtClean="0">
                          <a:latin typeface="Times New Roman" pitchFamily="18" charset="0"/>
                          <a:cs typeface="Times New Roman" pitchFamily="18" charset="0"/>
                        </a:rPr>
                        <a:t>S. No.</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Education of</a:t>
                      </a:r>
                      <a:r>
                        <a:rPr lang="en-US" sz="2400" baseline="0" dirty="0" smtClean="0">
                          <a:latin typeface="Times New Roman" pitchFamily="18" charset="0"/>
                          <a:cs typeface="Times New Roman" pitchFamily="18" charset="0"/>
                        </a:rPr>
                        <a:t> the head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Score</a:t>
                      </a:r>
                      <a:endParaRPr lang="en-IN" sz="2400" dirty="0">
                        <a:latin typeface="Times New Roman" pitchFamily="18" charset="0"/>
                        <a:cs typeface="Times New Roman" pitchFamily="18" charset="0"/>
                      </a:endParaRPr>
                    </a:p>
                  </a:txBody>
                  <a:tcPr/>
                </a:tc>
              </a:tr>
              <a:tr h="504056">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Profession or honors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a:t>
                      </a:r>
                      <a:endParaRPr lang="en-IN" sz="2400" dirty="0">
                        <a:latin typeface="Times New Roman" pitchFamily="18" charset="0"/>
                        <a:cs typeface="Times New Roman" pitchFamily="18" charset="0"/>
                      </a:endParaRPr>
                    </a:p>
                  </a:txBody>
                  <a:tcPr/>
                </a:tc>
              </a:tr>
              <a:tr h="504056">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Graduate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a:t>
                      </a:r>
                      <a:endParaRPr lang="en-IN" sz="2400" dirty="0">
                        <a:latin typeface="Times New Roman" pitchFamily="18" charset="0"/>
                        <a:cs typeface="Times New Roman" pitchFamily="18" charset="0"/>
                      </a:endParaRPr>
                    </a:p>
                  </a:txBody>
                  <a:tcPr/>
                </a:tc>
              </a:tr>
              <a:tr h="504056">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Intermediate or diploma</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a:t>
                      </a:r>
                      <a:endParaRPr lang="en-IN" sz="2400" dirty="0">
                        <a:latin typeface="Times New Roman" pitchFamily="18" charset="0"/>
                        <a:cs typeface="Times New Roman" pitchFamily="18" charset="0"/>
                      </a:endParaRPr>
                    </a:p>
                  </a:txBody>
                  <a:tcPr/>
                </a:tc>
              </a:tr>
              <a:tr h="504056">
                <a:tc>
                  <a:txBody>
                    <a:bodyPr/>
                    <a:lstStyle/>
                    <a:p>
                      <a:r>
                        <a:rPr lang="en-US" sz="2400" dirty="0" smtClean="0">
                          <a:latin typeface="Times New Roman" pitchFamily="18" charset="0"/>
                          <a:cs typeface="Times New Roman" pitchFamily="18" charset="0"/>
                        </a:rPr>
                        <a:t>4</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High school certificate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a:t>
                      </a:r>
                      <a:endParaRPr lang="en-IN" sz="2400" dirty="0">
                        <a:latin typeface="Times New Roman" pitchFamily="18" charset="0"/>
                        <a:cs typeface="Times New Roman" pitchFamily="18" charset="0"/>
                      </a:endParaRPr>
                    </a:p>
                  </a:txBody>
                  <a:tcPr/>
                </a:tc>
              </a:tr>
              <a:tr h="504056">
                <a:tc>
                  <a:txBody>
                    <a:bodyPr/>
                    <a:lstStyle/>
                    <a:p>
                      <a:r>
                        <a:rPr lang="en-US" sz="2400" dirty="0" smtClean="0">
                          <a:latin typeface="Times New Roman" pitchFamily="18" charset="0"/>
                          <a:cs typeface="Times New Roman" pitchFamily="18" charset="0"/>
                        </a:rPr>
                        <a:t>5</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Middle school certificate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r>
              <a:tr h="504056">
                <a:tc>
                  <a:txBody>
                    <a:bodyPr/>
                    <a:lstStyle/>
                    <a:p>
                      <a:r>
                        <a:rPr lang="en-US" sz="2400" dirty="0" smtClean="0">
                          <a:latin typeface="Times New Roman" pitchFamily="18" charset="0"/>
                          <a:cs typeface="Times New Roman" pitchFamily="18" charset="0"/>
                        </a:rPr>
                        <a:t>6</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Primary school certificate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r>
              <a:tr h="504056">
                <a:tc>
                  <a:txBody>
                    <a:bodyPr/>
                    <a:lstStyle/>
                    <a:p>
                      <a:r>
                        <a:rPr lang="en-US" sz="2400" dirty="0" smtClean="0">
                          <a:latin typeface="Times New Roman" pitchFamily="18" charset="0"/>
                          <a:cs typeface="Times New Roman" pitchFamily="18" charset="0"/>
                        </a:rPr>
                        <a:t>7</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Illiterate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0" y="4"/>
          <a:ext cx="9144000" cy="7360916"/>
        </p:xfrm>
        <a:graphic>
          <a:graphicData uri="http://schemas.openxmlformats.org/drawingml/2006/table">
            <a:tbl>
              <a:tblPr firstRow="1" bandRow="1">
                <a:tableStyleId>{5C22544A-7EE6-4342-B048-85BDC9FD1C3A}</a:tableStyleId>
              </a:tblPr>
              <a:tblGrid>
                <a:gridCol w="946939"/>
                <a:gridCol w="5569277"/>
                <a:gridCol w="2627784"/>
              </a:tblGrid>
              <a:tr h="1051558">
                <a:tc>
                  <a:txBody>
                    <a:bodyPr/>
                    <a:lstStyle/>
                    <a:p>
                      <a:r>
                        <a:rPr lang="en-US" sz="2400" dirty="0" smtClean="0">
                          <a:latin typeface="Times New Roman" pitchFamily="18" charset="0"/>
                          <a:cs typeface="Times New Roman" pitchFamily="18" charset="0"/>
                        </a:rPr>
                        <a:t>S. No.</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Occupation of the head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score</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Legislators senior officers and managers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10</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Professionals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9</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Technicians and associate professional</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8</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4</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Clerks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a:t>
                      </a:r>
                      <a:endParaRPr lang="en-IN" sz="2400" dirty="0">
                        <a:latin typeface="Times New Roman" pitchFamily="18" charset="0"/>
                        <a:cs typeface="Times New Roman" pitchFamily="18" charset="0"/>
                      </a:endParaRPr>
                    </a:p>
                  </a:txBody>
                  <a:tcPr/>
                </a:tc>
              </a:tr>
              <a:tr h="1051558">
                <a:tc>
                  <a:txBody>
                    <a:bodyPr/>
                    <a:lstStyle/>
                    <a:p>
                      <a:r>
                        <a:rPr lang="en-US" sz="2400" dirty="0" smtClean="0">
                          <a:latin typeface="Times New Roman" pitchFamily="18" charset="0"/>
                          <a:cs typeface="Times New Roman" pitchFamily="18" charset="0"/>
                        </a:rPr>
                        <a:t>5</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Skilled workers and shop and market</a:t>
                      </a:r>
                      <a:r>
                        <a:rPr lang="en-US" sz="2400" baseline="0" dirty="0" smtClean="0">
                          <a:latin typeface="Times New Roman" pitchFamily="18" charset="0"/>
                          <a:cs typeface="Times New Roman" pitchFamily="18" charset="0"/>
                        </a:rPr>
                        <a:t> sales workers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6</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Skilled agricultural and fishery workers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7</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Craft and related trade workers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8</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Plant and machine operators and assemblers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Elementary occupation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r>
              <a:tr h="584200">
                <a:tc>
                  <a:txBody>
                    <a:bodyPr/>
                    <a:lstStyle/>
                    <a:p>
                      <a:r>
                        <a:rPr lang="en-US" sz="2400" dirty="0" smtClean="0">
                          <a:latin typeface="Times New Roman" pitchFamily="18" charset="0"/>
                          <a:cs typeface="Times New Roman" pitchFamily="18" charset="0"/>
                        </a:rPr>
                        <a:t>10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Unemployed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1600200"/>
          <a:ext cx="8229600" cy="4754880"/>
        </p:xfrm>
        <a:graphic>
          <a:graphicData uri="http://schemas.openxmlformats.org/drawingml/2006/table">
            <a:tbl>
              <a:tblPr firstRow="1" bandRow="1">
                <a:tableStyleId>{5C22544A-7EE6-4342-B048-85BDC9FD1C3A}</a:tableStyleId>
              </a:tblPr>
              <a:tblGrid>
                <a:gridCol w="1306488"/>
                <a:gridCol w="2520280"/>
                <a:gridCol w="2345432"/>
                <a:gridCol w="2057400"/>
              </a:tblGrid>
              <a:tr h="370840">
                <a:tc>
                  <a:txBody>
                    <a:bodyPr/>
                    <a:lstStyle/>
                    <a:p>
                      <a:r>
                        <a:rPr lang="en-US" sz="2400" dirty="0" smtClean="0">
                          <a:latin typeface="Times New Roman" pitchFamily="18" charset="0"/>
                          <a:cs typeface="Times New Roman" pitchFamily="18" charset="0"/>
                        </a:rPr>
                        <a:t>S. No</a:t>
                      </a:r>
                      <a:endParaRPr lang="en-IN"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Monthly family income in Rs (1976)</a:t>
                      </a:r>
                      <a:endParaRPr lang="en-IN" sz="2400" dirty="0" smtClean="0">
                        <a:latin typeface="Times New Roman" pitchFamily="18" charset="0"/>
                        <a:cs typeface="Times New Roman" pitchFamily="18" charset="0"/>
                      </a:endParaRPr>
                    </a:p>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Updated monthly family income (2018)</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Score</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≥2000</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 1,26,360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12</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1000-1999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63,182-1,26,356</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10</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750-999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47,266-63,178</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4</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500-749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31,591-47,262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5</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300-499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18,953-31,589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6</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101-299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6327-18,419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7</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≤100</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≤6,323</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1600200"/>
          <a:ext cx="8229600" cy="3388360"/>
        </p:xfrm>
        <a:graphic>
          <a:graphicData uri="http://schemas.openxmlformats.org/drawingml/2006/table">
            <a:tbl>
              <a:tblPr firstRow="1" bandRow="1">
                <a:tableStyleId>{5C22544A-7EE6-4342-B048-85BDC9FD1C3A}</a:tableStyleId>
              </a:tblPr>
              <a:tblGrid>
                <a:gridCol w="1018456"/>
                <a:gridCol w="4467944"/>
                <a:gridCol w="2743200"/>
              </a:tblGrid>
              <a:tr h="370840">
                <a:tc>
                  <a:txBody>
                    <a:bodyPr/>
                    <a:lstStyle/>
                    <a:p>
                      <a:r>
                        <a:rPr lang="en-US" dirty="0" smtClean="0"/>
                        <a:t>S. No.</a:t>
                      </a:r>
                      <a:endParaRPr lang="en-IN" dirty="0"/>
                    </a:p>
                  </a:txBody>
                  <a:tcPr/>
                </a:tc>
                <a:tc>
                  <a:txBody>
                    <a:bodyPr/>
                    <a:lstStyle/>
                    <a:p>
                      <a:r>
                        <a:rPr lang="en-US" dirty="0" smtClean="0"/>
                        <a:t>Score</a:t>
                      </a:r>
                      <a:endParaRPr lang="en-IN" dirty="0"/>
                    </a:p>
                  </a:txBody>
                  <a:tcPr/>
                </a:tc>
                <a:tc>
                  <a:txBody>
                    <a:bodyPr/>
                    <a:lstStyle/>
                    <a:p>
                      <a:r>
                        <a:rPr lang="en-US" dirty="0" smtClean="0"/>
                        <a:t>Socioeconomic status</a:t>
                      </a:r>
                      <a:endParaRPr lang="en-IN" dirty="0"/>
                    </a:p>
                  </a:txBody>
                  <a:tcPr/>
                </a:tc>
              </a:tr>
              <a:tr h="370840">
                <a:tc>
                  <a:txBody>
                    <a:bodyPr/>
                    <a:lstStyle/>
                    <a:p>
                      <a:r>
                        <a:rPr lang="en-US" sz="2800" dirty="0" smtClean="0">
                          <a:latin typeface="Times New Roman" pitchFamily="18" charset="0"/>
                          <a:cs typeface="Times New Roman" pitchFamily="18" charset="0"/>
                        </a:rPr>
                        <a:t>1</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26-29</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Upper (I)</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2</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16-25</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Upper middle (II)</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3</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11-15</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Lower middle (III)</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4</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5-10</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Upper lower (IV)</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5</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&lt;5</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Lower (V)</a:t>
                      </a:r>
                      <a:endParaRPr lang="en-IN" sz="2800" dirty="0">
                        <a:latin typeface="Times New Roman" pitchFamily="18" charset="0"/>
                        <a:cs typeface="Times New Roman" pitchFamily="18" charset="0"/>
                      </a:endParaRPr>
                    </a:p>
                  </a:txBody>
                  <a:tcPr/>
                </a:tc>
              </a:tr>
            </a:tbl>
          </a:graphicData>
        </a:graphic>
      </p:graphicFrame>
      <p:sp>
        <p:nvSpPr>
          <p:cNvPr id="5" name="TextBox 4"/>
          <p:cNvSpPr txBox="1"/>
          <p:nvPr/>
        </p:nvSpPr>
        <p:spPr>
          <a:xfrm>
            <a:off x="611560" y="5301208"/>
            <a:ext cx="8103500" cy="1569660"/>
          </a:xfrm>
          <a:prstGeom prst="rect">
            <a:avLst/>
          </a:prstGeom>
          <a:noFill/>
        </p:spPr>
        <p:txBody>
          <a:bodyPr wrap="square" rtlCol="0">
            <a:spAutoFit/>
          </a:bodyPr>
          <a:lstStyle/>
          <a:p>
            <a:pPr algn="ctr"/>
            <a:r>
              <a:rPr lang="en-US" sz="2400" b="1" dirty="0" smtClean="0">
                <a:solidFill>
                  <a:srgbClr val="FF0000"/>
                </a:solidFill>
                <a:latin typeface="Times New Roman" pitchFamily="18" charset="0"/>
                <a:cs typeface="Times New Roman" pitchFamily="18" charset="0"/>
              </a:rPr>
              <a:t>LIMITATIONS</a:t>
            </a:r>
          </a:p>
          <a:p>
            <a:r>
              <a:rPr lang="en-US" sz="2400" dirty="0" smtClean="0">
                <a:latin typeface="Times New Roman" pitchFamily="18" charset="0"/>
                <a:cs typeface="Times New Roman" pitchFamily="18" charset="0"/>
              </a:rPr>
              <a:t>Consider total family income, does take into account family size</a:t>
            </a:r>
          </a:p>
          <a:p>
            <a:r>
              <a:rPr lang="en-US" sz="2400" dirty="0" smtClean="0">
                <a:latin typeface="Times New Roman" pitchFamily="18" charset="0"/>
                <a:cs typeface="Times New Roman" pitchFamily="18" charset="0"/>
              </a:rPr>
              <a:t>Educational criteria need to revised</a:t>
            </a:r>
          </a:p>
          <a:p>
            <a:r>
              <a:rPr lang="en-US" sz="2400" dirty="0" smtClean="0">
                <a:latin typeface="Times New Roman" pitchFamily="18" charset="0"/>
                <a:cs typeface="Times New Roman" pitchFamily="18" charset="0"/>
              </a:rPr>
              <a:t>CPI-IW, CPI-AL And CPI-RL do not encompass all </a:t>
            </a:r>
            <a:r>
              <a:rPr lang="en-US" sz="2400" dirty="0" err="1" smtClean="0">
                <a:latin typeface="Times New Roman" pitchFamily="18" charset="0"/>
                <a:cs typeface="Times New Roman" pitchFamily="18" charset="0"/>
              </a:rPr>
              <a:t>segmants</a:t>
            </a:r>
            <a:endParaRPr lang="en-IN" sz="24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PAREEK AND KULSHERTRA</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Caste, occupation of head of family, education of head of family, level of social participation of head of family, land holding, housing, farm power (owing animals like bullocks, camel, elephant, horse or even tractors etc.), material possessions and type of family.</a:t>
            </a:r>
          </a:p>
          <a:p>
            <a:pPr>
              <a:buFont typeface="Wingdings" pitchFamily="2" charset="2"/>
              <a:buChar char="Ø"/>
            </a:pPr>
            <a:r>
              <a:rPr lang="en-US" dirty="0" smtClean="0">
                <a:latin typeface="Times New Roman" pitchFamily="18" charset="0"/>
                <a:cs typeface="Times New Roman" pitchFamily="18" charset="0"/>
              </a:rPr>
              <a:t>Each characteristics given score.</a:t>
            </a:r>
          </a:p>
          <a:p>
            <a:pPr>
              <a:buFont typeface="Wingdings" pitchFamily="2" charset="2"/>
              <a:buChar char="Ø"/>
            </a:pPr>
            <a:r>
              <a:rPr lang="en-US" dirty="0" smtClean="0">
                <a:latin typeface="Times New Roman" pitchFamily="18" charset="0"/>
                <a:cs typeface="Times New Roman" pitchFamily="18" charset="0"/>
              </a:rPr>
              <a:t>Total score graded into five SES-upper, upper middle, lower-middle, upper-lower and lower classes </a:t>
            </a:r>
            <a:endParaRPr lang="en-IN"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1600200"/>
          <a:ext cx="8229600" cy="2966720"/>
        </p:xfrm>
        <a:graphic>
          <a:graphicData uri="http://schemas.openxmlformats.org/drawingml/2006/table">
            <a:tbl>
              <a:tblPr firstRow="1" bandRow="1">
                <a:tableStyleId>{5C22544A-7EE6-4342-B048-85BDC9FD1C3A}</a:tableStyleId>
              </a:tblPr>
              <a:tblGrid>
                <a:gridCol w="802432"/>
                <a:gridCol w="4683968"/>
                <a:gridCol w="2743200"/>
              </a:tblGrid>
              <a:tr h="370840">
                <a:tc>
                  <a:txBody>
                    <a:bodyPr/>
                    <a:lstStyle/>
                    <a:p>
                      <a:r>
                        <a:rPr lang="en-US" dirty="0" smtClean="0"/>
                        <a:t>S. No.</a:t>
                      </a:r>
                      <a:endParaRPr lang="en-IN" dirty="0"/>
                    </a:p>
                  </a:txBody>
                  <a:tcPr/>
                </a:tc>
                <a:tc>
                  <a:txBody>
                    <a:bodyPr/>
                    <a:lstStyle/>
                    <a:p>
                      <a:r>
                        <a:rPr lang="en-US" dirty="0" smtClean="0"/>
                        <a:t>Component</a:t>
                      </a:r>
                      <a:endParaRPr lang="en-IN" dirty="0"/>
                    </a:p>
                  </a:txBody>
                  <a:tcPr/>
                </a:tc>
                <a:tc>
                  <a:txBody>
                    <a:bodyPr/>
                    <a:lstStyle/>
                    <a:p>
                      <a:r>
                        <a:rPr lang="en-US" dirty="0" smtClean="0"/>
                        <a:t>Weighted score</a:t>
                      </a:r>
                      <a:endParaRPr lang="en-IN" dirty="0"/>
                    </a:p>
                  </a:txBody>
                  <a:tcPr/>
                </a:tc>
              </a:tr>
              <a:tr h="370840">
                <a:tc>
                  <a:txBody>
                    <a:bodyPr/>
                    <a:lstStyle/>
                    <a:p>
                      <a:r>
                        <a:rPr lang="en-US" dirty="0" smtClean="0"/>
                        <a:t>Caste</a:t>
                      </a:r>
                      <a:endParaRPr lang="en-IN" dirty="0"/>
                    </a:p>
                  </a:txBody>
                  <a:tcPr/>
                </a:tc>
                <a:tc>
                  <a:txBody>
                    <a:bodyPr/>
                    <a:lstStyle/>
                    <a:p>
                      <a:endParaRPr lang="en-IN"/>
                    </a:p>
                  </a:txBody>
                  <a:tcPr/>
                </a:tc>
                <a:tc>
                  <a:txBody>
                    <a:bodyPr/>
                    <a:lstStyle/>
                    <a:p>
                      <a:endParaRPr lang="en-IN"/>
                    </a:p>
                  </a:txBody>
                  <a:tcPr/>
                </a:tc>
              </a:tr>
              <a:tr h="370840">
                <a:tc>
                  <a:txBody>
                    <a:bodyPr/>
                    <a:lstStyle/>
                    <a:p>
                      <a:r>
                        <a:rPr lang="en-US" dirty="0" smtClean="0"/>
                        <a:t>A</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Scheduled Caste</a:t>
                      </a:r>
                      <a:endParaRPr lang="en-IN" dirty="0"/>
                    </a:p>
                  </a:txBody>
                  <a:tcPr/>
                </a:tc>
                <a:tc>
                  <a:txBody>
                    <a:bodyPr/>
                    <a:lstStyle/>
                    <a:p>
                      <a:r>
                        <a:rPr lang="en-US" dirty="0" smtClean="0"/>
                        <a:t>1</a:t>
                      </a:r>
                      <a:endParaRPr lang="en-IN" dirty="0"/>
                    </a:p>
                  </a:txBody>
                  <a:tcPr/>
                </a:tc>
              </a:tr>
              <a:tr h="370840">
                <a:tc>
                  <a:txBody>
                    <a:bodyPr/>
                    <a:lstStyle/>
                    <a:p>
                      <a:endParaRPr lang="en-IN"/>
                    </a:p>
                  </a:txBody>
                  <a:tcPr/>
                </a:tc>
                <a:tc>
                  <a:txBody>
                    <a:bodyPr/>
                    <a:lstStyle/>
                    <a:p>
                      <a:r>
                        <a:rPr lang="en-US" dirty="0" smtClean="0"/>
                        <a:t>Lower caste</a:t>
                      </a:r>
                      <a:endParaRPr lang="en-IN" dirty="0"/>
                    </a:p>
                  </a:txBody>
                  <a:tcPr/>
                </a:tc>
                <a:tc>
                  <a:txBody>
                    <a:bodyPr/>
                    <a:lstStyle/>
                    <a:p>
                      <a:r>
                        <a:rPr lang="en-US" dirty="0" smtClean="0"/>
                        <a:t>2</a:t>
                      </a:r>
                      <a:endParaRPr lang="en-IN" dirty="0"/>
                    </a:p>
                  </a:txBody>
                  <a:tcPr/>
                </a:tc>
              </a:tr>
              <a:tr h="370840">
                <a:tc>
                  <a:txBody>
                    <a:bodyPr/>
                    <a:lstStyle/>
                    <a:p>
                      <a:endParaRPr lang="en-IN" dirty="0"/>
                    </a:p>
                  </a:txBody>
                  <a:tcPr/>
                </a:tc>
                <a:tc>
                  <a:txBody>
                    <a:bodyPr/>
                    <a:lstStyle/>
                    <a:p>
                      <a:r>
                        <a:rPr lang="en-US" dirty="0" smtClean="0"/>
                        <a:t>Artisan caste</a:t>
                      </a:r>
                      <a:endParaRPr lang="en-IN" dirty="0"/>
                    </a:p>
                  </a:txBody>
                  <a:tcPr/>
                </a:tc>
                <a:tc>
                  <a:txBody>
                    <a:bodyPr/>
                    <a:lstStyle/>
                    <a:p>
                      <a:r>
                        <a:rPr lang="en-US" dirty="0" smtClean="0"/>
                        <a:t>3</a:t>
                      </a:r>
                      <a:endParaRPr lang="en-IN" dirty="0"/>
                    </a:p>
                  </a:txBody>
                  <a:tcPr/>
                </a:tc>
              </a:tr>
              <a:tr h="370840">
                <a:tc>
                  <a:txBody>
                    <a:bodyPr/>
                    <a:lstStyle/>
                    <a:p>
                      <a:endParaRPr lang="en-IN"/>
                    </a:p>
                  </a:txBody>
                  <a:tcPr/>
                </a:tc>
                <a:tc>
                  <a:txBody>
                    <a:bodyPr/>
                    <a:lstStyle/>
                    <a:p>
                      <a:r>
                        <a:rPr lang="en-US" dirty="0" smtClean="0"/>
                        <a:t>Agriculture caste</a:t>
                      </a:r>
                      <a:endParaRPr lang="en-IN" dirty="0"/>
                    </a:p>
                  </a:txBody>
                  <a:tcPr/>
                </a:tc>
                <a:tc>
                  <a:txBody>
                    <a:bodyPr/>
                    <a:lstStyle/>
                    <a:p>
                      <a:r>
                        <a:rPr lang="en-US" dirty="0" smtClean="0"/>
                        <a:t>4</a:t>
                      </a:r>
                      <a:endParaRPr lang="en-IN" dirty="0"/>
                    </a:p>
                  </a:txBody>
                  <a:tcPr/>
                </a:tc>
              </a:tr>
              <a:tr h="370840">
                <a:tc>
                  <a:txBody>
                    <a:bodyPr/>
                    <a:lstStyle/>
                    <a:p>
                      <a:endParaRPr lang="en-IN" dirty="0"/>
                    </a:p>
                  </a:txBody>
                  <a:tcPr/>
                </a:tc>
                <a:tc>
                  <a:txBody>
                    <a:bodyPr/>
                    <a:lstStyle/>
                    <a:p>
                      <a:r>
                        <a:rPr lang="en-US" dirty="0" smtClean="0"/>
                        <a:t>Prestige caste</a:t>
                      </a:r>
                      <a:endParaRPr lang="en-IN" dirty="0"/>
                    </a:p>
                  </a:txBody>
                  <a:tcPr/>
                </a:tc>
                <a:tc>
                  <a:txBody>
                    <a:bodyPr/>
                    <a:lstStyle/>
                    <a:p>
                      <a:r>
                        <a:rPr lang="en-US" dirty="0" smtClean="0"/>
                        <a:t>5</a:t>
                      </a:r>
                      <a:endParaRPr lang="en-IN" dirty="0"/>
                    </a:p>
                  </a:txBody>
                  <a:tcPr/>
                </a:tc>
              </a:tr>
              <a:tr h="370840">
                <a:tc>
                  <a:txBody>
                    <a:bodyPr/>
                    <a:lstStyle/>
                    <a:p>
                      <a:endParaRPr lang="en-IN" dirty="0"/>
                    </a:p>
                  </a:txBody>
                  <a:tcPr/>
                </a:tc>
                <a:tc>
                  <a:txBody>
                    <a:bodyPr/>
                    <a:lstStyle/>
                    <a:p>
                      <a:r>
                        <a:rPr lang="en-US" dirty="0" smtClean="0"/>
                        <a:t>Dominant caste</a:t>
                      </a:r>
                      <a:endParaRPr lang="en-IN" dirty="0"/>
                    </a:p>
                  </a:txBody>
                  <a:tcPr/>
                </a:tc>
                <a:tc>
                  <a:txBody>
                    <a:bodyPr/>
                    <a:lstStyle/>
                    <a:p>
                      <a:r>
                        <a:rPr lang="en-US" dirty="0" smtClean="0"/>
                        <a:t>6</a:t>
                      </a:r>
                      <a:endParaRPr lang="en-IN" dirty="0"/>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1600200"/>
          <a:ext cx="8229600" cy="3337560"/>
        </p:xfrm>
        <a:graphic>
          <a:graphicData uri="http://schemas.openxmlformats.org/drawingml/2006/table">
            <a:tbl>
              <a:tblPr firstRow="1" bandRow="1">
                <a:tableStyleId>{5C22544A-7EE6-4342-B048-85BDC9FD1C3A}</a:tableStyleId>
              </a:tblPr>
              <a:tblGrid>
                <a:gridCol w="874440"/>
                <a:gridCol w="4611960"/>
                <a:gridCol w="2743200"/>
              </a:tblGrid>
              <a:tr h="370840">
                <a:tc>
                  <a:txBody>
                    <a:bodyPr/>
                    <a:lstStyle/>
                    <a:p>
                      <a:r>
                        <a:rPr lang="en-US" dirty="0" smtClean="0">
                          <a:latin typeface="Times New Roman" pitchFamily="18" charset="0"/>
                          <a:cs typeface="Times New Roman" pitchFamily="18" charset="0"/>
                        </a:rPr>
                        <a:t>S. No.</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Component</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Weighted score</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B</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Occupation</a:t>
                      </a:r>
                      <a:endParaRPr lang="en-IN" dirty="0">
                        <a:latin typeface="Times New Roman" pitchFamily="18" charset="0"/>
                        <a:cs typeface="Times New Roman" pitchFamily="18" charset="0"/>
                      </a:endParaRPr>
                    </a:p>
                  </a:txBody>
                  <a:tcPr/>
                </a:tc>
                <a:tc>
                  <a:txBody>
                    <a:bodyPr/>
                    <a:lstStyle/>
                    <a:p>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None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Laborer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Caste occupation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Business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Independent profession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Cultivation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Service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1600200"/>
          <a:ext cx="8229600" cy="3337560"/>
        </p:xfrm>
        <a:graphic>
          <a:graphicData uri="http://schemas.openxmlformats.org/drawingml/2006/table">
            <a:tbl>
              <a:tblPr firstRow="1" bandRow="1">
                <a:tableStyleId>{5C22544A-7EE6-4342-B048-85BDC9FD1C3A}</a:tableStyleId>
              </a:tblPr>
              <a:tblGrid>
                <a:gridCol w="946448"/>
                <a:gridCol w="4539952"/>
                <a:gridCol w="2743200"/>
              </a:tblGrid>
              <a:tr h="370840">
                <a:tc>
                  <a:txBody>
                    <a:bodyPr/>
                    <a:lstStyle/>
                    <a:p>
                      <a:r>
                        <a:rPr lang="en-US" dirty="0" smtClean="0">
                          <a:latin typeface="Times New Roman" pitchFamily="18" charset="0"/>
                          <a:cs typeface="Times New Roman" pitchFamily="18" charset="0"/>
                        </a:rPr>
                        <a:t>S. No.</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Component</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Weighted score</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C</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Education</a:t>
                      </a:r>
                      <a:endParaRPr lang="en-IN" dirty="0">
                        <a:latin typeface="Times New Roman" pitchFamily="18" charset="0"/>
                        <a:cs typeface="Times New Roman" pitchFamily="18" charset="0"/>
                      </a:endParaRPr>
                    </a:p>
                  </a:txBody>
                  <a:tcPr/>
                </a:tc>
                <a:tc>
                  <a:txBody>
                    <a:bodyPr/>
                    <a:lstStyle/>
                    <a:p>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Illiterate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Can read only</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Can read and write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Primary</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Middle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High school</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a:t>
                      </a:r>
                      <a:endParaRPr lang="en-IN" dirty="0">
                        <a:latin typeface="Times New Roman" pitchFamily="18" charset="0"/>
                        <a:cs typeface="Times New Roman" pitchFamily="18" charset="0"/>
                      </a:endParaRPr>
                    </a:p>
                  </a:txBody>
                  <a:tcPr/>
                </a:tc>
              </a:tr>
              <a:tr h="370840">
                <a:tc>
                  <a:txBody>
                    <a:bodyPr/>
                    <a:lstStyle/>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Graduate and above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1600200"/>
          <a:ext cx="8229600" cy="29667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latin typeface="Times New Roman" pitchFamily="18" charset="0"/>
                          <a:cs typeface="Times New Roman" pitchFamily="18" charset="0"/>
                        </a:rPr>
                        <a:t>S. No.</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Component</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Weighted score</a:t>
                      </a:r>
                      <a:endParaRPr lang="en-IN" dirty="0">
                        <a:latin typeface="Times New Roman" pitchFamily="18" charset="0"/>
                        <a:cs typeface="Times New Roman" pitchFamily="18" charset="0"/>
                      </a:endParaRPr>
                    </a:p>
                  </a:txBody>
                  <a:tcPr/>
                </a:tc>
              </a:tr>
              <a:tr h="370840">
                <a:tc>
                  <a:txBody>
                    <a:bodyPr/>
                    <a:lstStyle/>
                    <a:p>
                      <a:endParaRPr lang="en-IN" dirty="0"/>
                    </a:p>
                  </a:txBody>
                  <a:tcPr/>
                </a:tc>
                <a:tc>
                  <a:txBody>
                    <a:bodyPr/>
                    <a:lstStyle/>
                    <a:p>
                      <a:endParaRPr lang="en-IN"/>
                    </a:p>
                  </a:txBody>
                  <a:tcPr/>
                </a:tc>
                <a:tc>
                  <a:txBody>
                    <a:bodyPr/>
                    <a:lstStyle/>
                    <a:p>
                      <a:endParaRPr lang="en-IN"/>
                    </a:p>
                  </a:txBody>
                  <a:tcPr/>
                </a:tc>
              </a:tr>
              <a:tr h="370840">
                <a:tc>
                  <a:txBody>
                    <a:bodyPr/>
                    <a:lstStyle/>
                    <a:p>
                      <a:endParaRPr lang="en-IN"/>
                    </a:p>
                  </a:txBody>
                  <a:tcPr/>
                </a:tc>
                <a:tc>
                  <a:txBody>
                    <a:bodyPr/>
                    <a:lstStyle/>
                    <a:p>
                      <a:endParaRPr lang="en-IN"/>
                    </a:p>
                  </a:txBody>
                  <a:tcPr/>
                </a:tc>
                <a:tc>
                  <a:txBody>
                    <a:bodyPr/>
                    <a:lstStyle/>
                    <a:p>
                      <a:endParaRPr lang="en-IN"/>
                    </a:p>
                  </a:txBody>
                  <a:tcPr/>
                </a:tc>
              </a:tr>
              <a:tr h="370840">
                <a:tc>
                  <a:txBody>
                    <a:bodyPr/>
                    <a:lstStyle/>
                    <a:p>
                      <a:endParaRPr lang="en-IN"/>
                    </a:p>
                  </a:txBody>
                  <a:tcPr/>
                </a:tc>
                <a:tc>
                  <a:txBody>
                    <a:bodyPr/>
                    <a:lstStyle/>
                    <a:p>
                      <a:endParaRPr lang="en-IN"/>
                    </a:p>
                  </a:txBody>
                  <a:tcPr/>
                </a:tc>
                <a:tc>
                  <a:txBody>
                    <a:bodyPr/>
                    <a:lstStyle/>
                    <a:p>
                      <a:endParaRPr lang="en-IN"/>
                    </a:p>
                  </a:txBody>
                  <a:tcPr/>
                </a:tc>
              </a:tr>
              <a:tr h="370840">
                <a:tc>
                  <a:txBody>
                    <a:bodyPr/>
                    <a:lstStyle/>
                    <a:p>
                      <a:endParaRPr lang="en-IN"/>
                    </a:p>
                  </a:txBody>
                  <a:tcPr/>
                </a:tc>
                <a:tc>
                  <a:txBody>
                    <a:bodyPr/>
                    <a:lstStyle/>
                    <a:p>
                      <a:endParaRPr lang="en-IN"/>
                    </a:p>
                  </a:txBody>
                  <a:tcPr/>
                </a:tc>
                <a:tc>
                  <a:txBody>
                    <a:bodyPr/>
                    <a:lstStyle/>
                    <a:p>
                      <a:endParaRPr lang="en-IN"/>
                    </a:p>
                  </a:txBody>
                  <a:tcPr/>
                </a:tc>
              </a:tr>
              <a:tr h="370840">
                <a:tc>
                  <a:txBody>
                    <a:bodyPr/>
                    <a:lstStyle/>
                    <a:p>
                      <a:endParaRPr lang="en-IN"/>
                    </a:p>
                  </a:txBody>
                  <a:tcPr/>
                </a:tc>
                <a:tc>
                  <a:txBody>
                    <a:bodyPr/>
                    <a:lstStyle/>
                    <a:p>
                      <a:endParaRPr lang="en-IN"/>
                    </a:p>
                  </a:txBody>
                  <a:tcPr/>
                </a:tc>
                <a:tc>
                  <a:txBody>
                    <a:bodyPr/>
                    <a:lstStyle/>
                    <a:p>
                      <a:endParaRPr lang="en-IN"/>
                    </a:p>
                  </a:txBody>
                  <a:tcPr/>
                </a:tc>
              </a:tr>
              <a:tr h="370840">
                <a:tc>
                  <a:txBody>
                    <a:bodyPr/>
                    <a:lstStyle/>
                    <a:p>
                      <a:endParaRPr lang="en-IN"/>
                    </a:p>
                  </a:txBody>
                  <a:tcPr/>
                </a:tc>
                <a:tc>
                  <a:txBody>
                    <a:bodyPr/>
                    <a:lstStyle/>
                    <a:p>
                      <a:endParaRPr lang="en-IN"/>
                    </a:p>
                  </a:txBody>
                  <a:tcPr/>
                </a:tc>
                <a:tc>
                  <a:txBody>
                    <a:bodyPr/>
                    <a:lstStyle/>
                    <a:p>
                      <a:endParaRPr lang="en-IN"/>
                    </a:p>
                  </a:txBody>
                  <a:tcPr/>
                </a:tc>
              </a:tr>
              <a:tr h="370840">
                <a:tc>
                  <a:txBody>
                    <a:bodyPr/>
                    <a:lstStyle/>
                    <a:p>
                      <a:endParaRPr lang="en-IN"/>
                    </a:p>
                  </a:txBody>
                  <a:tcPr/>
                </a:tc>
                <a:tc>
                  <a:txBody>
                    <a:bodyPr/>
                    <a:lstStyle/>
                    <a:p>
                      <a:endParaRPr lang="en-IN"/>
                    </a:p>
                  </a:txBody>
                  <a:tcPr/>
                </a:tc>
                <a:tc>
                  <a:txBody>
                    <a:bodyPr/>
                    <a:lstStyle/>
                    <a:p>
                      <a:endParaRPr lang="en-IN"/>
                    </a:p>
                  </a:txBody>
                  <a:tcPr/>
                </a:tc>
              </a:tr>
            </a:tbl>
          </a:graphicData>
        </a:graphic>
      </p:graphicFrame>
      <p:graphicFrame>
        <p:nvGraphicFramePr>
          <p:cNvPr id="5" name="Content Placeholder 3"/>
          <p:cNvGraphicFramePr>
            <a:graphicFrameLocks noGrp="1"/>
          </p:cNvGraphicFramePr>
          <p:nvPr>
            <p:ph idx="1"/>
          </p:nvPr>
        </p:nvGraphicFramePr>
        <p:xfrm>
          <a:off x="1" y="1124740"/>
          <a:ext cx="8839200" cy="5403949"/>
        </p:xfrm>
        <a:graphic>
          <a:graphicData uri="http://schemas.openxmlformats.org/drawingml/2006/table">
            <a:tbl>
              <a:tblPr firstRow="1" bandRow="1">
                <a:tableStyleId>{5C22544A-7EE6-4342-B048-85BDC9FD1C3A}</a:tableStyleId>
              </a:tblPr>
              <a:tblGrid>
                <a:gridCol w="852866"/>
                <a:gridCol w="5039934"/>
                <a:gridCol w="2946400"/>
              </a:tblGrid>
              <a:tr h="889643">
                <a:tc>
                  <a:txBody>
                    <a:bodyPr/>
                    <a:lstStyle/>
                    <a:p>
                      <a:r>
                        <a:rPr lang="en-US" sz="2400" dirty="0" smtClean="0">
                          <a:latin typeface="Times New Roman" pitchFamily="18" charset="0"/>
                          <a:cs typeface="Times New Roman" pitchFamily="18" charset="0"/>
                        </a:rPr>
                        <a:t>S. No.</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components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Weighted score</a:t>
                      </a:r>
                      <a:endParaRPr lang="en-IN" sz="2400" dirty="0">
                        <a:latin typeface="Times New Roman" pitchFamily="18" charset="0"/>
                        <a:cs typeface="Times New Roman" pitchFamily="18" charset="0"/>
                      </a:endParaRPr>
                    </a:p>
                  </a:txBody>
                  <a:tcPr/>
                </a:tc>
              </a:tr>
              <a:tr h="494247">
                <a:tc>
                  <a:txBody>
                    <a:bodyPr/>
                    <a:lstStyle/>
                    <a:p>
                      <a:r>
                        <a:rPr lang="en-US" sz="2400" dirty="0" smtClean="0">
                          <a:latin typeface="Times New Roman" pitchFamily="18" charset="0"/>
                          <a:cs typeface="Times New Roman" pitchFamily="18" charset="0"/>
                        </a:rPr>
                        <a:t>D</a:t>
                      </a:r>
                      <a:endParaRPr lang="en-IN" sz="2400" dirty="0">
                        <a:latin typeface="Times New Roman" pitchFamily="18" charset="0"/>
                        <a:cs typeface="Times New Roman" pitchFamily="18" charset="0"/>
                      </a:endParaRPr>
                    </a:p>
                  </a:txBody>
                  <a:tcPr/>
                </a:tc>
                <a:tc>
                  <a:txBody>
                    <a:bodyPr/>
                    <a:lstStyle/>
                    <a:p>
                      <a:endParaRPr lang="en-IN" sz="2400" dirty="0">
                        <a:latin typeface="Times New Roman" pitchFamily="18" charset="0"/>
                        <a:cs typeface="Times New Roman" pitchFamily="18" charset="0"/>
                      </a:endParaRPr>
                    </a:p>
                  </a:txBody>
                  <a:tcPr/>
                </a:tc>
                <a:tc>
                  <a:txBody>
                    <a:bodyPr/>
                    <a:lstStyle/>
                    <a:p>
                      <a:endParaRPr lang="en-IN" sz="2400" dirty="0">
                        <a:latin typeface="Times New Roman" pitchFamily="18" charset="0"/>
                        <a:cs typeface="Times New Roman" pitchFamily="18" charset="0"/>
                      </a:endParaRPr>
                    </a:p>
                  </a:txBody>
                  <a:tcPr/>
                </a:tc>
              </a:tr>
              <a:tr h="560330">
                <a:tc>
                  <a:txBody>
                    <a:bodyPr/>
                    <a:lstStyle/>
                    <a:p>
                      <a:r>
                        <a:rPr lang="en-US" sz="2400" dirty="0" smtClean="0">
                          <a:latin typeface="Times New Roman" pitchFamily="18" charset="0"/>
                          <a:cs typeface="Times New Roman" pitchFamily="18" charset="0"/>
                        </a:rPr>
                        <a:t>Land</a:t>
                      </a:r>
                      <a:endParaRPr lang="en-IN" sz="2400" dirty="0">
                        <a:latin typeface="Times New Roman" pitchFamily="18" charset="0"/>
                        <a:cs typeface="Times New Roman" pitchFamily="18" charset="0"/>
                      </a:endParaRPr>
                    </a:p>
                  </a:txBody>
                  <a:tcPr/>
                </a:tc>
                <a:tc>
                  <a:txBody>
                    <a:bodyPr/>
                    <a:lstStyle/>
                    <a:p>
                      <a:endParaRPr lang="en-IN" sz="2400">
                        <a:latin typeface="Times New Roman" pitchFamily="18" charset="0"/>
                        <a:cs typeface="Times New Roman" pitchFamily="18" charset="0"/>
                      </a:endParaRPr>
                    </a:p>
                  </a:txBody>
                  <a:tcPr/>
                </a:tc>
                <a:tc>
                  <a:txBody>
                    <a:bodyPr/>
                    <a:lstStyle/>
                    <a:p>
                      <a:endParaRPr lang="en-IN" sz="2400" dirty="0">
                        <a:latin typeface="Times New Roman" pitchFamily="18" charset="0"/>
                        <a:cs typeface="Times New Roman" pitchFamily="18" charset="0"/>
                      </a:endParaRPr>
                    </a:p>
                  </a:txBody>
                  <a:tcPr/>
                </a:tc>
              </a:tr>
              <a:tr h="494247">
                <a:tc>
                  <a:txBody>
                    <a:bodyPr/>
                    <a:lstStyle/>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No</a:t>
                      </a:r>
                      <a:r>
                        <a:rPr lang="en-US" sz="2400" baseline="0" dirty="0" smtClean="0">
                          <a:latin typeface="Times New Roman" pitchFamily="18" charset="0"/>
                          <a:cs typeface="Times New Roman" pitchFamily="18" charset="0"/>
                        </a:rPr>
                        <a:t> land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0</a:t>
                      </a:r>
                      <a:endParaRPr lang="en-IN" sz="2400" dirty="0">
                        <a:latin typeface="Times New Roman" pitchFamily="18" charset="0"/>
                        <a:cs typeface="Times New Roman" pitchFamily="18" charset="0"/>
                      </a:endParaRPr>
                    </a:p>
                  </a:txBody>
                  <a:tcPr/>
                </a:tc>
              </a:tr>
              <a:tr h="494247">
                <a:tc>
                  <a:txBody>
                    <a:bodyPr/>
                    <a:lstStyle/>
                    <a:p>
                      <a:endParaRPr lang="en-IN" sz="240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Less than 1 acre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a:t>
                      </a:r>
                      <a:endParaRPr lang="en-IN" sz="2400" dirty="0">
                        <a:latin typeface="Times New Roman" pitchFamily="18" charset="0"/>
                        <a:cs typeface="Times New Roman" pitchFamily="18" charset="0"/>
                      </a:endParaRPr>
                    </a:p>
                  </a:txBody>
                  <a:tcPr/>
                </a:tc>
              </a:tr>
              <a:tr h="494247">
                <a:tc>
                  <a:txBody>
                    <a:bodyPr/>
                    <a:lstStyle/>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1-5 acre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IN" sz="2400" dirty="0">
                        <a:latin typeface="Times New Roman" pitchFamily="18" charset="0"/>
                        <a:cs typeface="Times New Roman" pitchFamily="18" charset="0"/>
                      </a:endParaRPr>
                    </a:p>
                  </a:txBody>
                  <a:tcPr/>
                </a:tc>
              </a:tr>
              <a:tr h="494247">
                <a:tc>
                  <a:txBody>
                    <a:bodyPr/>
                    <a:lstStyle/>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5-10 acre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IN" sz="2400" dirty="0">
                        <a:latin typeface="Times New Roman" pitchFamily="18" charset="0"/>
                        <a:cs typeface="Times New Roman" pitchFamily="18" charset="0"/>
                      </a:endParaRPr>
                    </a:p>
                  </a:txBody>
                  <a:tcPr/>
                </a:tc>
              </a:tr>
              <a:tr h="494247">
                <a:tc>
                  <a:txBody>
                    <a:bodyPr/>
                    <a:lstStyle/>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10-15 acre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a:t>
                      </a:r>
                      <a:endParaRPr lang="en-IN" sz="2400" dirty="0">
                        <a:latin typeface="Times New Roman" pitchFamily="18" charset="0"/>
                        <a:cs typeface="Times New Roman" pitchFamily="18" charset="0"/>
                      </a:endParaRPr>
                    </a:p>
                  </a:txBody>
                  <a:tcPr/>
                </a:tc>
              </a:tr>
              <a:tr h="494247">
                <a:tc>
                  <a:txBody>
                    <a:bodyPr/>
                    <a:lstStyle/>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15-20 acre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a:t>
                      </a:r>
                      <a:endParaRPr lang="en-IN" sz="2400" dirty="0">
                        <a:latin typeface="Times New Roman" pitchFamily="18" charset="0"/>
                        <a:cs typeface="Times New Roman" pitchFamily="18" charset="0"/>
                      </a:endParaRPr>
                    </a:p>
                  </a:txBody>
                  <a:tcPr/>
                </a:tc>
              </a:tr>
              <a:tr h="494247">
                <a:tc>
                  <a:txBody>
                    <a:bodyPr/>
                    <a:lstStyle/>
                    <a:p>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20 and above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6"/>
          <a:ext cx="8229600" cy="7052919"/>
        </p:xfrm>
        <a:graphic>
          <a:graphicData uri="http://schemas.openxmlformats.org/drawingml/2006/table">
            <a:tbl>
              <a:tblPr firstRow="1" bandRow="1">
                <a:tableStyleId>{5C22544A-7EE6-4342-B048-85BDC9FD1C3A}</a:tableStyleId>
              </a:tblPr>
              <a:tblGrid>
                <a:gridCol w="1090464"/>
                <a:gridCol w="4395936"/>
                <a:gridCol w="2743200"/>
              </a:tblGrid>
              <a:tr h="512732">
                <a:tc>
                  <a:txBody>
                    <a:bodyPr/>
                    <a:lstStyle/>
                    <a:p>
                      <a:r>
                        <a:rPr lang="en-US" sz="2400" dirty="0" smtClean="0">
                          <a:latin typeface="Times New Roman" pitchFamily="18" charset="0"/>
                          <a:cs typeface="Times New Roman" pitchFamily="18" charset="0"/>
                        </a:rPr>
                        <a:t>S. No.</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components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Weighted score</a:t>
                      </a:r>
                      <a:endParaRPr lang="en-IN" sz="2400" dirty="0">
                        <a:latin typeface="Times New Roman" pitchFamily="18" charset="0"/>
                        <a:cs typeface="Times New Roman" pitchFamily="18" charset="0"/>
                      </a:endParaRPr>
                    </a:p>
                  </a:txBody>
                  <a:tcPr/>
                </a:tc>
              </a:tr>
              <a:tr h="415883">
                <a:tc>
                  <a:txBody>
                    <a:bodyPr/>
                    <a:lstStyle/>
                    <a:p>
                      <a:r>
                        <a:rPr lang="en-US" dirty="0" smtClean="0"/>
                        <a:t>E</a:t>
                      </a:r>
                      <a:endParaRPr lang="en-IN" dirty="0"/>
                    </a:p>
                  </a:txBody>
                  <a:tcPr/>
                </a:tc>
                <a:tc>
                  <a:txBody>
                    <a:bodyPr/>
                    <a:lstStyle/>
                    <a:p>
                      <a:r>
                        <a:rPr lang="en-US" dirty="0" smtClean="0"/>
                        <a:t>Social participation</a:t>
                      </a:r>
                      <a:endParaRPr lang="en-IN" dirty="0"/>
                    </a:p>
                  </a:txBody>
                  <a:tcPr/>
                </a:tc>
                <a:tc>
                  <a:txBody>
                    <a:bodyPr/>
                    <a:lstStyle/>
                    <a:p>
                      <a:endParaRPr lang="en-IN" dirty="0"/>
                    </a:p>
                  </a:txBody>
                  <a:tcPr/>
                </a:tc>
              </a:tr>
              <a:tr h="415883">
                <a:tc>
                  <a:txBody>
                    <a:bodyPr/>
                    <a:lstStyle/>
                    <a:p>
                      <a:endParaRPr lang="en-IN" dirty="0"/>
                    </a:p>
                  </a:txBody>
                  <a:tcPr/>
                </a:tc>
                <a:tc>
                  <a:txBody>
                    <a:bodyPr/>
                    <a:lstStyle/>
                    <a:p>
                      <a:r>
                        <a:rPr lang="en-US" dirty="0" smtClean="0"/>
                        <a:t>None</a:t>
                      </a:r>
                      <a:endParaRPr lang="en-IN" dirty="0"/>
                    </a:p>
                  </a:txBody>
                  <a:tcPr/>
                </a:tc>
                <a:tc>
                  <a:txBody>
                    <a:bodyPr/>
                    <a:lstStyle/>
                    <a:p>
                      <a:r>
                        <a:rPr lang="en-US" dirty="0" smtClean="0"/>
                        <a:t>0</a:t>
                      </a:r>
                      <a:endParaRPr lang="en-IN" dirty="0"/>
                    </a:p>
                  </a:txBody>
                  <a:tcPr/>
                </a:tc>
              </a:tr>
              <a:tr h="717825">
                <a:tc>
                  <a:txBody>
                    <a:bodyPr/>
                    <a:lstStyle/>
                    <a:p>
                      <a:endParaRPr lang="en-IN" dirty="0"/>
                    </a:p>
                  </a:txBody>
                  <a:tcPr/>
                </a:tc>
                <a:tc>
                  <a:txBody>
                    <a:bodyPr/>
                    <a:lstStyle/>
                    <a:p>
                      <a:r>
                        <a:rPr lang="en-US" dirty="0" smtClean="0"/>
                        <a:t>Member of one organization (like </a:t>
                      </a:r>
                      <a:r>
                        <a:rPr lang="en-US" dirty="0" err="1" smtClean="0"/>
                        <a:t>panchayat</a:t>
                      </a:r>
                      <a:r>
                        <a:rPr lang="en-US" dirty="0" smtClean="0"/>
                        <a:t> member, </a:t>
                      </a:r>
                      <a:r>
                        <a:rPr lang="en-US" dirty="0" err="1" smtClean="0"/>
                        <a:t>Nambardar</a:t>
                      </a:r>
                      <a:r>
                        <a:rPr lang="en-US" dirty="0" smtClean="0"/>
                        <a:t> etc.)</a:t>
                      </a:r>
                      <a:endParaRPr lang="en-IN" dirty="0"/>
                    </a:p>
                  </a:txBody>
                  <a:tcPr/>
                </a:tc>
                <a:tc>
                  <a:txBody>
                    <a:bodyPr/>
                    <a:lstStyle/>
                    <a:p>
                      <a:r>
                        <a:rPr lang="en-US" dirty="0" smtClean="0"/>
                        <a:t>1</a:t>
                      </a:r>
                      <a:endParaRPr lang="en-IN" dirty="0"/>
                    </a:p>
                  </a:txBody>
                  <a:tcPr/>
                </a:tc>
              </a:tr>
              <a:tr h="415883">
                <a:tc>
                  <a:txBody>
                    <a:bodyPr/>
                    <a:lstStyle/>
                    <a:p>
                      <a:endParaRPr lang="en-IN" dirty="0"/>
                    </a:p>
                  </a:txBody>
                  <a:tcPr/>
                </a:tc>
                <a:tc>
                  <a:txBody>
                    <a:bodyPr/>
                    <a:lstStyle/>
                    <a:p>
                      <a:r>
                        <a:rPr lang="en-US" dirty="0" smtClean="0"/>
                        <a:t>Member of more than one organization</a:t>
                      </a:r>
                      <a:endParaRPr lang="en-IN" dirty="0"/>
                    </a:p>
                  </a:txBody>
                  <a:tcPr/>
                </a:tc>
                <a:tc>
                  <a:txBody>
                    <a:bodyPr/>
                    <a:lstStyle/>
                    <a:p>
                      <a:r>
                        <a:rPr lang="en-US" dirty="0" smtClean="0"/>
                        <a:t>2</a:t>
                      </a:r>
                      <a:endParaRPr lang="en-IN" dirty="0"/>
                    </a:p>
                  </a:txBody>
                  <a:tcPr/>
                </a:tc>
              </a:tr>
              <a:tr h="415883">
                <a:tc>
                  <a:txBody>
                    <a:bodyPr/>
                    <a:lstStyle/>
                    <a:p>
                      <a:endParaRPr lang="en-IN" dirty="0"/>
                    </a:p>
                  </a:txBody>
                  <a:tcPr/>
                </a:tc>
                <a:tc>
                  <a:txBody>
                    <a:bodyPr/>
                    <a:lstStyle/>
                    <a:p>
                      <a:r>
                        <a:rPr lang="en-US" dirty="0" smtClean="0"/>
                        <a:t>Office </a:t>
                      </a:r>
                      <a:r>
                        <a:rPr lang="en-US" dirty="0" err="1" smtClean="0"/>
                        <a:t>holderin</a:t>
                      </a:r>
                      <a:r>
                        <a:rPr lang="en-US" dirty="0" smtClean="0"/>
                        <a:t> such</a:t>
                      </a:r>
                      <a:r>
                        <a:rPr lang="en-US" baseline="0" dirty="0" smtClean="0"/>
                        <a:t> organization</a:t>
                      </a:r>
                      <a:endParaRPr lang="en-IN" dirty="0"/>
                    </a:p>
                  </a:txBody>
                  <a:tcPr/>
                </a:tc>
                <a:tc>
                  <a:txBody>
                    <a:bodyPr/>
                    <a:lstStyle/>
                    <a:p>
                      <a:r>
                        <a:rPr lang="en-US" dirty="0" smtClean="0"/>
                        <a:t>3</a:t>
                      </a:r>
                      <a:endParaRPr lang="en-IN" dirty="0"/>
                    </a:p>
                  </a:txBody>
                  <a:tcPr/>
                </a:tc>
              </a:tr>
              <a:tr h="415883">
                <a:tc>
                  <a:txBody>
                    <a:bodyPr/>
                    <a:lstStyle/>
                    <a:p>
                      <a:endParaRPr lang="en-IN" dirty="0"/>
                    </a:p>
                  </a:txBody>
                  <a:tcPr/>
                </a:tc>
                <a:tc>
                  <a:txBody>
                    <a:bodyPr/>
                    <a:lstStyle/>
                    <a:p>
                      <a:r>
                        <a:rPr lang="en-US" dirty="0" smtClean="0"/>
                        <a:t>Wider public leader</a:t>
                      </a:r>
                      <a:endParaRPr lang="en-IN" dirty="0"/>
                    </a:p>
                  </a:txBody>
                  <a:tcPr/>
                </a:tc>
                <a:tc>
                  <a:txBody>
                    <a:bodyPr/>
                    <a:lstStyle/>
                    <a:p>
                      <a:r>
                        <a:rPr lang="en-US" dirty="0" smtClean="0"/>
                        <a:t>6</a:t>
                      </a:r>
                      <a:endParaRPr lang="en-IN" dirty="0"/>
                    </a:p>
                  </a:txBody>
                  <a:tcPr/>
                </a:tc>
              </a:tr>
              <a:tr h="415883">
                <a:tc>
                  <a:txBody>
                    <a:bodyPr/>
                    <a:lstStyle/>
                    <a:p>
                      <a:r>
                        <a:rPr lang="en-US" dirty="0" smtClean="0"/>
                        <a:t>F</a:t>
                      </a:r>
                      <a:endParaRPr lang="en-IN" dirty="0"/>
                    </a:p>
                  </a:txBody>
                  <a:tcPr/>
                </a:tc>
                <a:tc>
                  <a:txBody>
                    <a:bodyPr/>
                    <a:lstStyle/>
                    <a:p>
                      <a:r>
                        <a:rPr lang="en-US" dirty="0" smtClean="0"/>
                        <a:t>Family</a:t>
                      </a:r>
                      <a:r>
                        <a:rPr lang="en-US" baseline="0" dirty="0" smtClean="0"/>
                        <a:t> members</a:t>
                      </a:r>
                      <a:endParaRPr lang="en-IN" dirty="0"/>
                    </a:p>
                  </a:txBody>
                  <a:tcPr/>
                </a:tc>
                <a:tc>
                  <a:txBody>
                    <a:bodyPr/>
                    <a:lstStyle/>
                    <a:p>
                      <a:endParaRPr lang="en-IN" dirty="0"/>
                    </a:p>
                  </a:txBody>
                  <a:tcPr/>
                </a:tc>
              </a:tr>
              <a:tr h="415883">
                <a:tc>
                  <a:txBody>
                    <a:bodyPr/>
                    <a:lstStyle/>
                    <a:p>
                      <a:endParaRPr lang="en-IN" dirty="0"/>
                    </a:p>
                  </a:txBody>
                  <a:tcPr/>
                </a:tc>
                <a:tc>
                  <a:txBody>
                    <a:bodyPr/>
                    <a:lstStyle/>
                    <a:p>
                      <a:r>
                        <a:rPr lang="en-US" dirty="0" smtClean="0"/>
                        <a:t>Up to 5</a:t>
                      </a:r>
                      <a:endParaRPr lang="en-IN" dirty="0"/>
                    </a:p>
                  </a:txBody>
                  <a:tcPr/>
                </a:tc>
                <a:tc>
                  <a:txBody>
                    <a:bodyPr/>
                    <a:lstStyle/>
                    <a:p>
                      <a:r>
                        <a:rPr lang="en-US" dirty="0" smtClean="0"/>
                        <a:t>1</a:t>
                      </a:r>
                      <a:endParaRPr lang="en-IN" dirty="0"/>
                    </a:p>
                  </a:txBody>
                  <a:tcPr/>
                </a:tc>
              </a:tr>
              <a:tr h="415883">
                <a:tc>
                  <a:txBody>
                    <a:bodyPr/>
                    <a:lstStyle/>
                    <a:p>
                      <a:endParaRPr lang="en-IN" dirty="0"/>
                    </a:p>
                  </a:txBody>
                  <a:tcPr/>
                </a:tc>
                <a:tc>
                  <a:txBody>
                    <a:bodyPr/>
                    <a:lstStyle/>
                    <a:p>
                      <a:r>
                        <a:rPr lang="en-US" dirty="0" smtClean="0"/>
                        <a:t>Above 5</a:t>
                      </a:r>
                      <a:endParaRPr lang="en-IN" dirty="0"/>
                    </a:p>
                  </a:txBody>
                  <a:tcPr/>
                </a:tc>
                <a:tc>
                  <a:txBody>
                    <a:bodyPr/>
                    <a:lstStyle/>
                    <a:p>
                      <a:r>
                        <a:rPr lang="en-US" dirty="0" smtClean="0"/>
                        <a:t>2</a:t>
                      </a:r>
                      <a:endParaRPr lang="en-IN" dirty="0"/>
                    </a:p>
                  </a:txBody>
                  <a:tcPr/>
                </a:tc>
              </a:tr>
              <a:tr h="415883">
                <a:tc>
                  <a:txBody>
                    <a:bodyPr/>
                    <a:lstStyle/>
                    <a:p>
                      <a:r>
                        <a:rPr lang="en-US" dirty="0" smtClean="0"/>
                        <a:t>G</a:t>
                      </a:r>
                      <a:endParaRPr lang="en-IN" dirty="0"/>
                    </a:p>
                  </a:txBody>
                  <a:tcPr/>
                </a:tc>
                <a:tc>
                  <a:txBody>
                    <a:bodyPr/>
                    <a:lstStyle/>
                    <a:p>
                      <a:r>
                        <a:rPr lang="en-US" dirty="0" smtClean="0"/>
                        <a:t>House</a:t>
                      </a:r>
                      <a:endParaRPr lang="en-IN" dirty="0"/>
                    </a:p>
                  </a:txBody>
                  <a:tcPr/>
                </a:tc>
                <a:tc>
                  <a:txBody>
                    <a:bodyPr/>
                    <a:lstStyle/>
                    <a:p>
                      <a:endParaRPr lang="en-IN" dirty="0"/>
                    </a:p>
                  </a:txBody>
                  <a:tcPr/>
                </a:tc>
              </a:tr>
              <a:tr h="415883">
                <a:tc>
                  <a:txBody>
                    <a:bodyPr/>
                    <a:lstStyle/>
                    <a:p>
                      <a:endParaRPr lang="en-IN" dirty="0"/>
                    </a:p>
                  </a:txBody>
                  <a:tcPr/>
                </a:tc>
                <a:tc>
                  <a:txBody>
                    <a:bodyPr/>
                    <a:lstStyle/>
                    <a:p>
                      <a:r>
                        <a:rPr lang="en-US" dirty="0" smtClean="0"/>
                        <a:t>No house</a:t>
                      </a:r>
                      <a:endParaRPr lang="en-IN" dirty="0"/>
                    </a:p>
                  </a:txBody>
                  <a:tcPr/>
                </a:tc>
                <a:tc>
                  <a:txBody>
                    <a:bodyPr/>
                    <a:lstStyle/>
                    <a:p>
                      <a:r>
                        <a:rPr lang="en-US" dirty="0" smtClean="0"/>
                        <a:t>1</a:t>
                      </a:r>
                      <a:endParaRPr lang="en-IN" dirty="0"/>
                    </a:p>
                  </a:txBody>
                  <a:tcPr/>
                </a:tc>
              </a:tr>
              <a:tr h="415883">
                <a:tc>
                  <a:txBody>
                    <a:bodyPr/>
                    <a:lstStyle/>
                    <a:p>
                      <a:endParaRPr lang="en-IN" dirty="0"/>
                    </a:p>
                  </a:txBody>
                  <a:tcPr/>
                </a:tc>
                <a:tc>
                  <a:txBody>
                    <a:bodyPr/>
                    <a:lstStyle/>
                    <a:p>
                      <a:r>
                        <a:rPr lang="en-US" dirty="0" err="1" smtClean="0"/>
                        <a:t>Katcha</a:t>
                      </a:r>
                      <a:r>
                        <a:rPr lang="en-US" dirty="0" smtClean="0"/>
                        <a:t> house</a:t>
                      </a:r>
                      <a:endParaRPr lang="en-IN" dirty="0"/>
                    </a:p>
                  </a:txBody>
                  <a:tcPr/>
                </a:tc>
                <a:tc>
                  <a:txBody>
                    <a:bodyPr/>
                    <a:lstStyle/>
                    <a:p>
                      <a:r>
                        <a:rPr lang="en-US" dirty="0" smtClean="0"/>
                        <a:t>2</a:t>
                      </a:r>
                      <a:endParaRPr lang="en-IN" dirty="0"/>
                    </a:p>
                  </a:txBody>
                  <a:tcPr/>
                </a:tc>
              </a:tr>
              <a:tr h="415883">
                <a:tc>
                  <a:txBody>
                    <a:bodyPr/>
                    <a:lstStyle/>
                    <a:p>
                      <a:endParaRPr lang="en-IN" dirty="0"/>
                    </a:p>
                  </a:txBody>
                  <a:tcPr/>
                </a:tc>
                <a:tc>
                  <a:txBody>
                    <a:bodyPr/>
                    <a:lstStyle/>
                    <a:p>
                      <a:r>
                        <a:rPr lang="en-US" dirty="0" smtClean="0"/>
                        <a:t>Mixed house</a:t>
                      </a:r>
                      <a:endParaRPr lang="en-IN" dirty="0"/>
                    </a:p>
                  </a:txBody>
                  <a:tcPr/>
                </a:tc>
                <a:tc>
                  <a:txBody>
                    <a:bodyPr/>
                    <a:lstStyle/>
                    <a:p>
                      <a:r>
                        <a:rPr lang="en-US" dirty="0" smtClean="0"/>
                        <a:t>3</a:t>
                      </a:r>
                      <a:endParaRPr lang="en-IN" dirty="0"/>
                    </a:p>
                  </a:txBody>
                  <a:tcPr/>
                </a:tc>
              </a:tr>
              <a:tr h="415883">
                <a:tc>
                  <a:txBody>
                    <a:bodyPr/>
                    <a:lstStyle/>
                    <a:p>
                      <a:endParaRPr lang="en-IN" dirty="0"/>
                    </a:p>
                  </a:txBody>
                  <a:tcPr/>
                </a:tc>
                <a:tc>
                  <a:txBody>
                    <a:bodyPr/>
                    <a:lstStyle/>
                    <a:p>
                      <a:r>
                        <a:rPr lang="en-US" dirty="0" err="1" smtClean="0"/>
                        <a:t>Pucca</a:t>
                      </a:r>
                      <a:r>
                        <a:rPr lang="en-US" dirty="0" smtClean="0"/>
                        <a:t> house</a:t>
                      </a:r>
                      <a:endParaRPr lang="en-IN" dirty="0"/>
                    </a:p>
                  </a:txBody>
                  <a:tcPr/>
                </a:tc>
                <a:tc>
                  <a:txBody>
                    <a:bodyPr/>
                    <a:lstStyle/>
                    <a:p>
                      <a:r>
                        <a:rPr lang="en-US" dirty="0" smtClean="0"/>
                        <a:t>4</a:t>
                      </a:r>
                      <a:endParaRPr lang="en-IN" dirty="0"/>
                    </a:p>
                  </a:txBody>
                  <a:tcPr/>
                </a:tc>
              </a:tr>
              <a:tr h="415883">
                <a:tc>
                  <a:txBody>
                    <a:bodyPr/>
                    <a:lstStyle/>
                    <a:p>
                      <a:endParaRPr lang="en-IN" dirty="0"/>
                    </a:p>
                  </a:txBody>
                  <a:tcPr/>
                </a:tc>
                <a:tc>
                  <a:txBody>
                    <a:bodyPr/>
                    <a:lstStyle/>
                    <a:p>
                      <a:r>
                        <a:rPr lang="en-US" dirty="0" smtClean="0"/>
                        <a:t>Mansion</a:t>
                      </a:r>
                      <a:endParaRPr lang="en-IN" dirty="0"/>
                    </a:p>
                  </a:txBody>
                  <a:tcPr/>
                </a:tc>
                <a:tc>
                  <a:txBody>
                    <a:bodyPr/>
                    <a:lstStyle/>
                    <a:p>
                      <a:r>
                        <a:rPr lang="en-US" dirty="0" smtClean="0"/>
                        <a:t>6</a:t>
                      </a:r>
                      <a:endParaRPr lang="en-IN" dirty="0"/>
                    </a:p>
                  </a:txBody>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4"/>
          <a:ext cx="8229600" cy="5864082"/>
        </p:xfrm>
        <a:graphic>
          <a:graphicData uri="http://schemas.openxmlformats.org/drawingml/2006/table">
            <a:tbl>
              <a:tblPr firstRow="1" bandRow="1">
                <a:tableStyleId>{5C22544A-7EE6-4342-B048-85BDC9FD1C3A}</a:tableStyleId>
              </a:tblPr>
              <a:tblGrid>
                <a:gridCol w="874440"/>
                <a:gridCol w="4611960"/>
                <a:gridCol w="2743200"/>
              </a:tblGrid>
              <a:tr h="418863">
                <a:tc>
                  <a:txBody>
                    <a:bodyPr/>
                    <a:lstStyle/>
                    <a:p>
                      <a:r>
                        <a:rPr lang="en-US" dirty="0" smtClean="0"/>
                        <a:t>H</a:t>
                      </a:r>
                      <a:endParaRPr lang="en-IN" dirty="0"/>
                    </a:p>
                  </a:txBody>
                  <a:tcPr/>
                </a:tc>
                <a:tc>
                  <a:txBody>
                    <a:bodyPr/>
                    <a:lstStyle/>
                    <a:p>
                      <a:r>
                        <a:rPr lang="en-US" dirty="0" smtClean="0"/>
                        <a:t>Farm power</a:t>
                      </a:r>
                      <a:endParaRPr lang="en-IN" dirty="0"/>
                    </a:p>
                  </a:txBody>
                  <a:tcPr/>
                </a:tc>
                <a:tc>
                  <a:txBody>
                    <a:bodyPr/>
                    <a:lstStyle/>
                    <a:p>
                      <a:endParaRPr lang="en-IN" dirty="0"/>
                    </a:p>
                  </a:txBody>
                  <a:tcPr/>
                </a:tc>
              </a:tr>
              <a:tr h="418863">
                <a:tc>
                  <a:txBody>
                    <a:bodyPr/>
                    <a:lstStyle/>
                    <a:p>
                      <a:endParaRPr lang="en-IN" dirty="0"/>
                    </a:p>
                  </a:txBody>
                  <a:tcPr/>
                </a:tc>
                <a:tc>
                  <a:txBody>
                    <a:bodyPr/>
                    <a:lstStyle/>
                    <a:p>
                      <a:r>
                        <a:rPr lang="en-US" dirty="0" smtClean="0"/>
                        <a:t>No drought (buffalo/cows) animal</a:t>
                      </a:r>
                      <a:endParaRPr lang="en-IN" dirty="0"/>
                    </a:p>
                  </a:txBody>
                  <a:tcPr/>
                </a:tc>
                <a:tc>
                  <a:txBody>
                    <a:bodyPr/>
                    <a:lstStyle/>
                    <a:p>
                      <a:r>
                        <a:rPr lang="en-US" dirty="0" smtClean="0"/>
                        <a:t>1</a:t>
                      </a:r>
                      <a:endParaRPr lang="en-IN" dirty="0"/>
                    </a:p>
                  </a:txBody>
                  <a:tcPr/>
                </a:tc>
              </a:tr>
              <a:tr h="418863">
                <a:tc>
                  <a:txBody>
                    <a:bodyPr/>
                    <a:lstStyle/>
                    <a:p>
                      <a:endParaRPr lang="en-IN" dirty="0"/>
                    </a:p>
                  </a:txBody>
                  <a:tcPr/>
                </a:tc>
                <a:tc>
                  <a:txBody>
                    <a:bodyPr/>
                    <a:lstStyle/>
                    <a:p>
                      <a:r>
                        <a:rPr lang="en-US" dirty="0" smtClean="0"/>
                        <a:t>1-2 drought animals</a:t>
                      </a:r>
                      <a:endParaRPr lang="en-IN" dirty="0"/>
                    </a:p>
                  </a:txBody>
                  <a:tcPr/>
                </a:tc>
                <a:tc>
                  <a:txBody>
                    <a:bodyPr/>
                    <a:lstStyle/>
                    <a:p>
                      <a:r>
                        <a:rPr lang="en-US" dirty="0" smtClean="0"/>
                        <a:t>2</a:t>
                      </a:r>
                      <a:endParaRPr lang="en-IN" dirty="0"/>
                    </a:p>
                  </a:txBody>
                  <a:tcPr/>
                </a:tc>
              </a:tr>
              <a:tr h="418863">
                <a:tc>
                  <a:txBody>
                    <a:bodyPr/>
                    <a:lstStyle/>
                    <a:p>
                      <a:endParaRPr lang="en-IN" dirty="0"/>
                    </a:p>
                  </a:txBody>
                  <a:tcPr/>
                </a:tc>
                <a:tc>
                  <a:txBody>
                    <a:bodyPr/>
                    <a:lstStyle/>
                    <a:p>
                      <a:r>
                        <a:rPr lang="en-US" dirty="0" smtClean="0"/>
                        <a:t>3-4 drought animals</a:t>
                      </a:r>
                      <a:endParaRPr lang="en-IN" dirty="0"/>
                    </a:p>
                  </a:txBody>
                  <a:tcPr/>
                </a:tc>
                <a:tc>
                  <a:txBody>
                    <a:bodyPr/>
                    <a:lstStyle/>
                    <a:p>
                      <a:r>
                        <a:rPr lang="en-US" dirty="0" smtClean="0"/>
                        <a:t>3</a:t>
                      </a:r>
                      <a:endParaRPr lang="en-IN" dirty="0"/>
                    </a:p>
                  </a:txBody>
                  <a:tcPr/>
                </a:tc>
              </a:tr>
              <a:tr h="418863">
                <a:tc>
                  <a:txBody>
                    <a:bodyPr/>
                    <a:lstStyle/>
                    <a:p>
                      <a:endParaRPr lang="en-IN" dirty="0"/>
                    </a:p>
                  </a:txBody>
                  <a:tcPr/>
                </a:tc>
                <a:tc>
                  <a:txBody>
                    <a:bodyPr/>
                    <a:lstStyle/>
                    <a:p>
                      <a:r>
                        <a:rPr lang="en-US" dirty="0" smtClean="0"/>
                        <a:t>5-6 drought animals</a:t>
                      </a:r>
                      <a:r>
                        <a:rPr lang="en-US" baseline="0" dirty="0" smtClean="0"/>
                        <a:t> or tractor</a:t>
                      </a:r>
                      <a:endParaRPr lang="en-IN" dirty="0"/>
                    </a:p>
                  </a:txBody>
                  <a:tcPr/>
                </a:tc>
                <a:tc>
                  <a:txBody>
                    <a:bodyPr/>
                    <a:lstStyle/>
                    <a:p>
                      <a:r>
                        <a:rPr lang="en-US" dirty="0" smtClean="0"/>
                        <a:t>6</a:t>
                      </a:r>
                      <a:endParaRPr lang="en-IN" dirty="0"/>
                    </a:p>
                  </a:txBody>
                  <a:tcPr/>
                </a:tc>
              </a:tr>
              <a:tr h="418863">
                <a:tc>
                  <a:txBody>
                    <a:bodyPr/>
                    <a:lstStyle/>
                    <a:p>
                      <a:r>
                        <a:rPr lang="en-US" dirty="0" smtClean="0"/>
                        <a:t>I</a:t>
                      </a:r>
                      <a:endParaRPr lang="en-IN" dirty="0"/>
                    </a:p>
                  </a:txBody>
                  <a:tcPr/>
                </a:tc>
                <a:tc>
                  <a:txBody>
                    <a:bodyPr/>
                    <a:lstStyle/>
                    <a:p>
                      <a:r>
                        <a:rPr lang="en-US" dirty="0" smtClean="0"/>
                        <a:t>Material possession</a:t>
                      </a:r>
                      <a:endParaRPr lang="en-IN" dirty="0"/>
                    </a:p>
                  </a:txBody>
                  <a:tcPr/>
                </a:tc>
                <a:tc>
                  <a:txBody>
                    <a:bodyPr/>
                    <a:lstStyle/>
                    <a:p>
                      <a:endParaRPr lang="en-IN" dirty="0"/>
                    </a:p>
                  </a:txBody>
                  <a:tcPr/>
                </a:tc>
              </a:tr>
              <a:tr h="418863">
                <a:tc>
                  <a:txBody>
                    <a:bodyPr/>
                    <a:lstStyle/>
                    <a:p>
                      <a:endParaRPr lang="en-IN" dirty="0"/>
                    </a:p>
                  </a:txBody>
                  <a:tcPr/>
                </a:tc>
                <a:tc>
                  <a:txBody>
                    <a:bodyPr/>
                    <a:lstStyle/>
                    <a:p>
                      <a:r>
                        <a:rPr lang="en-US" dirty="0" smtClean="0"/>
                        <a:t>Bullock cart</a:t>
                      </a:r>
                      <a:endParaRPr lang="en-IN" dirty="0"/>
                    </a:p>
                  </a:txBody>
                  <a:tcPr/>
                </a:tc>
                <a:tc>
                  <a:txBody>
                    <a:bodyPr/>
                    <a:lstStyle/>
                    <a:p>
                      <a:r>
                        <a:rPr lang="en-US" dirty="0" smtClean="0"/>
                        <a:t>1</a:t>
                      </a:r>
                      <a:endParaRPr lang="en-IN" dirty="0"/>
                    </a:p>
                  </a:txBody>
                  <a:tcPr/>
                </a:tc>
              </a:tr>
              <a:tr h="418863">
                <a:tc>
                  <a:txBody>
                    <a:bodyPr/>
                    <a:lstStyle/>
                    <a:p>
                      <a:endParaRPr lang="en-IN" dirty="0"/>
                    </a:p>
                  </a:txBody>
                  <a:tcPr/>
                </a:tc>
                <a:tc>
                  <a:txBody>
                    <a:bodyPr/>
                    <a:lstStyle/>
                    <a:p>
                      <a:r>
                        <a:rPr lang="en-US" dirty="0" smtClean="0"/>
                        <a:t>Cycle</a:t>
                      </a:r>
                      <a:endParaRPr lang="en-IN" dirty="0"/>
                    </a:p>
                  </a:txBody>
                  <a:tcPr/>
                </a:tc>
                <a:tc>
                  <a:txBody>
                    <a:bodyPr/>
                    <a:lstStyle/>
                    <a:p>
                      <a:r>
                        <a:rPr lang="en-US" dirty="0" smtClean="0"/>
                        <a:t>1</a:t>
                      </a:r>
                      <a:endParaRPr lang="en-IN" dirty="0"/>
                    </a:p>
                  </a:txBody>
                  <a:tcPr/>
                </a:tc>
              </a:tr>
              <a:tr h="418863">
                <a:tc>
                  <a:txBody>
                    <a:bodyPr/>
                    <a:lstStyle/>
                    <a:p>
                      <a:endParaRPr lang="en-IN" dirty="0"/>
                    </a:p>
                  </a:txBody>
                  <a:tcPr/>
                </a:tc>
                <a:tc>
                  <a:txBody>
                    <a:bodyPr/>
                    <a:lstStyle/>
                    <a:p>
                      <a:r>
                        <a:rPr lang="en-US" dirty="0" smtClean="0"/>
                        <a:t>Radio</a:t>
                      </a:r>
                      <a:endParaRPr lang="en-IN" dirty="0"/>
                    </a:p>
                  </a:txBody>
                  <a:tcPr/>
                </a:tc>
                <a:tc>
                  <a:txBody>
                    <a:bodyPr/>
                    <a:lstStyle/>
                    <a:p>
                      <a:r>
                        <a:rPr lang="en-US" dirty="0" smtClean="0"/>
                        <a:t>1</a:t>
                      </a:r>
                      <a:endParaRPr lang="en-IN" dirty="0"/>
                    </a:p>
                  </a:txBody>
                  <a:tcPr/>
                </a:tc>
              </a:tr>
              <a:tr h="418863">
                <a:tc>
                  <a:txBody>
                    <a:bodyPr/>
                    <a:lstStyle/>
                    <a:p>
                      <a:endParaRPr lang="en-IN" dirty="0"/>
                    </a:p>
                  </a:txBody>
                  <a:tcPr/>
                </a:tc>
                <a:tc>
                  <a:txBody>
                    <a:bodyPr/>
                    <a:lstStyle/>
                    <a:p>
                      <a:r>
                        <a:rPr lang="en-US" dirty="0" smtClean="0"/>
                        <a:t>Chairs</a:t>
                      </a:r>
                      <a:endParaRPr lang="en-IN" dirty="0"/>
                    </a:p>
                  </a:txBody>
                  <a:tcPr/>
                </a:tc>
                <a:tc>
                  <a:txBody>
                    <a:bodyPr/>
                    <a:lstStyle/>
                    <a:p>
                      <a:r>
                        <a:rPr lang="en-US" dirty="0" smtClean="0"/>
                        <a:t>1</a:t>
                      </a:r>
                      <a:endParaRPr lang="en-IN" dirty="0"/>
                    </a:p>
                  </a:txBody>
                  <a:tcPr/>
                </a:tc>
              </a:tr>
              <a:tr h="418863">
                <a:tc>
                  <a:txBody>
                    <a:bodyPr/>
                    <a:lstStyle/>
                    <a:p>
                      <a:endParaRPr lang="en-IN" dirty="0"/>
                    </a:p>
                  </a:txBody>
                  <a:tcPr/>
                </a:tc>
                <a:tc>
                  <a:txBody>
                    <a:bodyPr/>
                    <a:lstStyle/>
                    <a:p>
                      <a:r>
                        <a:rPr lang="en-US" dirty="0" smtClean="0"/>
                        <a:t>Improved agriculture equipment</a:t>
                      </a:r>
                      <a:endParaRPr lang="en-IN" dirty="0"/>
                    </a:p>
                  </a:txBody>
                  <a:tcPr/>
                </a:tc>
                <a:tc>
                  <a:txBody>
                    <a:bodyPr/>
                    <a:lstStyle/>
                    <a:p>
                      <a:r>
                        <a:rPr lang="en-US" dirty="0" smtClean="0"/>
                        <a:t>2</a:t>
                      </a:r>
                      <a:endParaRPr lang="en-IN" dirty="0"/>
                    </a:p>
                  </a:txBody>
                  <a:tcPr/>
                </a:tc>
              </a:tr>
              <a:tr h="418863">
                <a:tc>
                  <a:txBody>
                    <a:bodyPr/>
                    <a:lstStyle/>
                    <a:p>
                      <a:endParaRPr lang="en-IN" dirty="0"/>
                    </a:p>
                  </a:txBody>
                  <a:tcPr/>
                </a:tc>
                <a:tc>
                  <a:txBody>
                    <a:bodyPr/>
                    <a:lstStyle/>
                    <a:p>
                      <a:r>
                        <a:rPr lang="en-US" dirty="0" smtClean="0"/>
                        <a:t>None</a:t>
                      </a:r>
                      <a:endParaRPr lang="en-IN" dirty="0"/>
                    </a:p>
                  </a:txBody>
                  <a:tcPr/>
                </a:tc>
                <a:tc>
                  <a:txBody>
                    <a:bodyPr/>
                    <a:lstStyle/>
                    <a:p>
                      <a:r>
                        <a:rPr lang="en-US" dirty="0" smtClean="0"/>
                        <a:t>0</a:t>
                      </a:r>
                      <a:endParaRPr lang="en-IN" dirty="0"/>
                    </a:p>
                  </a:txBody>
                  <a:tcPr/>
                </a:tc>
              </a:tr>
              <a:tr h="418863">
                <a:tc>
                  <a:txBody>
                    <a:bodyPr/>
                    <a:lstStyle/>
                    <a:p>
                      <a:endParaRPr lang="en-IN" dirty="0"/>
                    </a:p>
                  </a:txBody>
                  <a:tcPr/>
                </a:tc>
                <a:tc>
                  <a:txBody>
                    <a:bodyPr/>
                    <a:lstStyle/>
                    <a:p>
                      <a:r>
                        <a:rPr lang="en-US" dirty="0" smtClean="0"/>
                        <a:t>Score 13-23 (upper lower)</a:t>
                      </a:r>
                      <a:endParaRPr lang="en-IN" dirty="0"/>
                    </a:p>
                  </a:txBody>
                  <a:tcPr/>
                </a:tc>
                <a:tc>
                  <a:txBody>
                    <a:bodyPr/>
                    <a:lstStyle/>
                    <a:p>
                      <a:r>
                        <a:rPr lang="en-US" dirty="0" smtClean="0"/>
                        <a:t>IV</a:t>
                      </a:r>
                      <a:endParaRPr lang="en-IN" dirty="0"/>
                    </a:p>
                  </a:txBody>
                  <a:tcPr/>
                </a:tc>
              </a:tr>
              <a:tr h="418863">
                <a:tc>
                  <a:txBody>
                    <a:bodyPr/>
                    <a:lstStyle/>
                    <a:p>
                      <a:endParaRPr lang="en-IN" dirty="0"/>
                    </a:p>
                  </a:txBody>
                  <a:tcPr/>
                </a:tc>
                <a:tc>
                  <a:txBody>
                    <a:bodyPr/>
                    <a:lstStyle/>
                    <a:p>
                      <a:r>
                        <a:rPr lang="en-US" dirty="0" smtClean="0"/>
                        <a:t>Score less than 13 (lower </a:t>
                      </a:r>
                      <a:r>
                        <a:rPr lang="en-US" dirty="0" err="1" smtClean="0"/>
                        <a:t>lower</a:t>
                      </a:r>
                      <a:endParaRPr lang="en-IN" dirty="0"/>
                    </a:p>
                  </a:txBody>
                  <a:tcPr/>
                </a:tc>
                <a:tc>
                  <a:txBody>
                    <a:bodyPr/>
                    <a:lstStyle/>
                    <a:p>
                      <a:r>
                        <a:rPr lang="en-US" dirty="0" smtClean="0"/>
                        <a:t>V</a:t>
                      </a:r>
                      <a:endParaRPr lang="en-IN" dirty="0"/>
                    </a:p>
                  </a:txBody>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457200" y="1600200"/>
          <a:ext cx="8229600" cy="28651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IN" dirty="0"/>
                    </a:p>
                  </a:txBody>
                  <a:tcPr/>
                </a:tc>
                <a:tc>
                  <a:txBody>
                    <a:bodyPr/>
                    <a:lstStyle/>
                    <a:p>
                      <a:r>
                        <a:rPr lang="en-US" dirty="0" smtClean="0"/>
                        <a:t>Socioeconomic class</a:t>
                      </a:r>
                      <a:endParaRPr lang="en-IN" dirty="0"/>
                    </a:p>
                  </a:txBody>
                  <a:tcPr/>
                </a:tc>
                <a:tc>
                  <a:txBody>
                    <a:bodyPr/>
                    <a:lstStyle/>
                    <a:p>
                      <a:endParaRPr lang="en-IN" dirty="0"/>
                    </a:p>
                  </a:txBody>
                  <a:tcPr/>
                </a:tc>
              </a:tr>
              <a:tr h="370840">
                <a:tc>
                  <a:txBody>
                    <a:bodyPr/>
                    <a:lstStyle/>
                    <a:p>
                      <a:endParaRPr lang="en-IN"/>
                    </a:p>
                  </a:txBody>
                  <a:tcPr/>
                </a:tc>
                <a:tc>
                  <a:txBody>
                    <a:bodyPr/>
                    <a:lstStyle/>
                    <a:p>
                      <a:r>
                        <a:rPr lang="en-US" dirty="0" smtClean="0"/>
                        <a:t>Total score</a:t>
                      </a:r>
                      <a:endParaRPr lang="en-IN" dirty="0"/>
                    </a:p>
                  </a:txBody>
                  <a:tcPr/>
                </a:tc>
                <a:tc>
                  <a:txBody>
                    <a:bodyPr/>
                    <a:lstStyle/>
                    <a:p>
                      <a:r>
                        <a:rPr lang="en-US" dirty="0" smtClean="0"/>
                        <a:t>Grading</a:t>
                      </a:r>
                      <a:endParaRPr lang="en-IN" dirty="0"/>
                    </a:p>
                  </a:txBody>
                  <a:tcPr/>
                </a:tc>
              </a:tr>
              <a:tr h="370840">
                <a:tc>
                  <a:txBody>
                    <a:bodyPr/>
                    <a:lstStyle/>
                    <a:p>
                      <a:endParaRPr lang="en-IN"/>
                    </a:p>
                  </a:txBody>
                  <a:tcPr/>
                </a:tc>
                <a:tc>
                  <a:txBody>
                    <a:bodyPr/>
                    <a:lstStyle/>
                    <a:p>
                      <a:r>
                        <a:rPr lang="en-US" dirty="0" smtClean="0"/>
                        <a:t>Score more than 43 (upper)</a:t>
                      </a:r>
                      <a:endParaRPr lang="en-IN" dirty="0"/>
                    </a:p>
                  </a:txBody>
                  <a:tcPr/>
                </a:tc>
                <a:tc>
                  <a:txBody>
                    <a:bodyPr/>
                    <a:lstStyle/>
                    <a:p>
                      <a:r>
                        <a:rPr lang="en-US" dirty="0" smtClean="0"/>
                        <a:t>I</a:t>
                      </a:r>
                      <a:endParaRPr lang="en-IN" dirty="0"/>
                    </a:p>
                  </a:txBody>
                  <a:tcPr/>
                </a:tc>
              </a:tr>
              <a:tr h="370840">
                <a:tc>
                  <a:txBody>
                    <a:bodyPr/>
                    <a:lstStyle/>
                    <a:p>
                      <a:endParaRPr lang="en-IN"/>
                    </a:p>
                  </a:txBody>
                  <a:tcPr/>
                </a:tc>
                <a:tc>
                  <a:txBody>
                    <a:bodyPr/>
                    <a:lstStyle/>
                    <a:p>
                      <a:r>
                        <a:rPr lang="en-US" dirty="0" smtClean="0"/>
                        <a:t>Score 33-42 (upper </a:t>
                      </a:r>
                      <a:r>
                        <a:rPr lang="en-US" dirty="0" err="1" smtClean="0"/>
                        <a:t>midle</a:t>
                      </a:r>
                      <a:endParaRPr lang="en-IN" dirty="0"/>
                    </a:p>
                  </a:txBody>
                  <a:tcPr/>
                </a:tc>
                <a:tc>
                  <a:txBody>
                    <a:bodyPr/>
                    <a:lstStyle/>
                    <a:p>
                      <a:r>
                        <a:rPr lang="en-US" dirty="0" smtClean="0"/>
                        <a:t>II</a:t>
                      </a:r>
                      <a:endParaRPr lang="en-IN" dirty="0"/>
                    </a:p>
                  </a:txBody>
                  <a:tcPr/>
                </a:tc>
              </a:tr>
              <a:tr h="370840">
                <a:tc>
                  <a:txBody>
                    <a:bodyPr/>
                    <a:lstStyle/>
                    <a:p>
                      <a:endParaRPr lang="en-IN"/>
                    </a:p>
                  </a:txBody>
                  <a:tcPr/>
                </a:tc>
                <a:tc>
                  <a:txBody>
                    <a:bodyPr/>
                    <a:lstStyle/>
                    <a:p>
                      <a:r>
                        <a:rPr lang="en-US" dirty="0" smtClean="0"/>
                        <a:t>Score 24-32 (lower middle)</a:t>
                      </a:r>
                      <a:endParaRPr lang="en-IN" dirty="0"/>
                    </a:p>
                  </a:txBody>
                  <a:tcPr/>
                </a:tc>
                <a:tc>
                  <a:txBody>
                    <a:bodyPr/>
                    <a:lstStyle/>
                    <a:p>
                      <a:r>
                        <a:rPr lang="en-US" dirty="0" smtClean="0"/>
                        <a:t>III</a:t>
                      </a:r>
                      <a:endParaRPr lang="en-IN" dirty="0"/>
                    </a:p>
                  </a:txBody>
                  <a:tcPr/>
                </a:tc>
              </a:tr>
              <a:tr h="370840">
                <a:tc>
                  <a:txBody>
                    <a:bodyPr/>
                    <a:lstStyle/>
                    <a:p>
                      <a:endParaRPr lang="en-IN"/>
                    </a:p>
                  </a:txBody>
                  <a:tcPr/>
                </a:tc>
                <a:tc>
                  <a:txBody>
                    <a:bodyPr/>
                    <a:lstStyle/>
                    <a:p>
                      <a:endParaRPr lang="en-IN"/>
                    </a:p>
                  </a:txBody>
                  <a:tcPr/>
                </a:tc>
                <a:tc>
                  <a:txBody>
                    <a:bodyPr/>
                    <a:lstStyle/>
                    <a:p>
                      <a:endParaRPr lang="en-IN"/>
                    </a:p>
                  </a:txBody>
                  <a:tcPr/>
                </a:tc>
              </a:tr>
              <a:tr h="370840">
                <a:tc>
                  <a:txBody>
                    <a:bodyPr/>
                    <a:lstStyle/>
                    <a:p>
                      <a:endParaRPr lang="en-IN"/>
                    </a:p>
                  </a:txBody>
                  <a:tcPr/>
                </a:tc>
                <a:tc>
                  <a:txBody>
                    <a:bodyPr/>
                    <a:lstStyle/>
                    <a:p>
                      <a:endParaRPr lang="en-IN"/>
                    </a:p>
                  </a:txBody>
                  <a:tcPr/>
                </a:tc>
                <a:tc>
                  <a:txBody>
                    <a:bodyPr/>
                    <a:lstStyle/>
                    <a:p>
                      <a:endParaRPr lang="en-IN"/>
                    </a:p>
                  </a:txBody>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BELOW POVERTY LINE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As a cut of f line of per capita monthly income, below which it is not possible to purchase food as to obtain minimum desirable limit of energy, 2400 kcal per person per day in rural areas and 2200 kcal in urban area, in monetary terms, these people fall below the socioeconomic class V accordingly to modified BG Prasad’s classification (Rs.32/day in rural areas and Rs.42/day in urban areas.</a:t>
            </a:r>
          </a:p>
          <a:p>
            <a:pPr>
              <a:buFont typeface="Wingdings" pitchFamily="2" charset="2"/>
              <a:buChar char="Ø"/>
            </a:pPr>
            <a:r>
              <a:rPr lang="en-US" dirty="0" smtClean="0">
                <a:latin typeface="Times New Roman" pitchFamily="18" charset="0"/>
                <a:cs typeface="Times New Roman" pitchFamily="18" charset="0"/>
              </a:rPr>
              <a:t>29.5% of population in India is in BPL (report 2016), more in rural area than in urban area</a:t>
            </a:r>
            <a:endParaRPr lang="en-IN"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rmAutofit fontScale="90000"/>
          </a:bodyPr>
          <a:lstStyle/>
          <a:p>
            <a:r>
              <a:rPr lang="en-US" b="1" dirty="0" smtClean="0">
                <a:solidFill>
                  <a:srgbClr val="FF0000"/>
                </a:solidFill>
                <a:latin typeface="Times New Roman" pitchFamily="18" charset="0"/>
                <a:cs typeface="Times New Roman" pitchFamily="18" charset="0"/>
              </a:rPr>
              <a:t>HEALTH HAZARDS AND POVERTY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fontScale="92500"/>
          </a:bodyPr>
          <a:lstStyle/>
          <a:p>
            <a:pPr>
              <a:buFont typeface="Wingdings" pitchFamily="2" charset="2"/>
              <a:buChar char="Ø"/>
            </a:pPr>
            <a:r>
              <a:rPr lang="en-US" b="1" dirty="0" smtClean="0">
                <a:latin typeface="Times New Roman" pitchFamily="18" charset="0"/>
                <a:cs typeface="Times New Roman" pitchFamily="18" charset="0"/>
              </a:rPr>
              <a:t>COMMUNICABLE DISEASE-</a:t>
            </a:r>
            <a:r>
              <a:rPr lang="en-US" dirty="0" smtClean="0">
                <a:latin typeface="Times New Roman" pitchFamily="18" charset="0"/>
                <a:cs typeface="Times New Roman" pitchFamily="18" charset="0"/>
              </a:rPr>
              <a:t>Water-borne diseases, food-borne diseases, respiratory diseases, sexually transmitted diseases (STIs) including HIV/AIDS.</a:t>
            </a:r>
          </a:p>
          <a:p>
            <a:pPr>
              <a:buFont typeface="Wingdings" pitchFamily="2" charset="2"/>
              <a:buChar char="Ø"/>
            </a:pPr>
            <a:r>
              <a:rPr lang="en-US" b="1" dirty="0" smtClean="0">
                <a:latin typeface="Times New Roman" pitchFamily="18" charset="0"/>
                <a:cs typeface="Times New Roman" pitchFamily="18" charset="0"/>
              </a:rPr>
              <a:t>NON-COMMUNICABLE DISEASES-</a:t>
            </a:r>
            <a:r>
              <a:rPr lang="en-US" dirty="0" smtClean="0">
                <a:latin typeface="Times New Roman" pitchFamily="18" charset="0"/>
                <a:cs typeface="Times New Roman" pitchFamily="18" charset="0"/>
              </a:rPr>
              <a:t> Malnutrition, anemia, vitamin and mineral deficiency diseases.</a:t>
            </a:r>
          </a:p>
          <a:p>
            <a:pPr>
              <a:buFont typeface="Wingdings" pitchFamily="2" charset="2"/>
              <a:buChar char="Ø"/>
            </a:pPr>
            <a:r>
              <a:rPr lang="en-US" b="1" dirty="0" smtClean="0">
                <a:latin typeface="Times New Roman" pitchFamily="18" charset="0"/>
                <a:cs typeface="Times New Roman" pitchFamily="18" charset="0"/>
              </a:rPr>
              <a:t>SOCIAL PROBLEM-</a:t>
            </a:r>
            <a:r>
              <a:rPr lang="en-US" dirty="0" smtClean="0">
                <a:latin typeface="Times New Roman" pitchFamily="18" charset="0"/>
                <a:cs typeface="Times New Roman" pitchFamily="18" charset="0"/>
              </a:rPr>
              <a:t>Prostitution, drug addiction, alcoholism, unmarried mothers, family disintegration, unemployment, under employment, predisposing for antisocial behaviors- beggary, violence, delinquency, terrorism, corruption, burglary, murder etc.  </a:t>
            </a:r>
            <a:endParaRPr lang="en-IN"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b="1" dirty="0" smtClean="0">
                <a:latin typeface="Times New Roman" pitchFamily="18" charset="0"/>
                <a:cs typeface="Times New Roman" pitchFamily="18" charset="0"/>
              </a:rPr>
              <a:t>MENTAL PROBLEMS-</a:t>
            </a:r>
            <a:r>
              <a:rPr lang="en-US" dirty="0" smtClean="0">
                <a:latin typeface="Times New Roman" pitchFamily="18" charset="0"/>
                <a:cs typeface="Times New Roman" pitchFamily="18" charset="0"/>
              </a:rPr>
              <a:t>Depression, loneliness, inferiority complex, suicidal tendencies etc.</a:t>
            </a:r>
          </a:p>
          <a:p>
            <a:pPr>
              <a:buFont typeface="Wingdings" pitchFamily="2" charset="2"/>
              <a:buChar char="Ø"/>
            </a:pPr>
            <a:r>
              <a:rPr lang="en-US" b="1" dirty="0" smtClean="0">
                <a:latin typeface="Times New Roman" pitchFamily="18" charset="0"/>
                <a:cs typeface="Times New Roman" pitchFamily="18" charset="0"/>
              </a:rPr>
              <a:t>OTHERS-</a:t>
            </a:r>
            <a:r>
              <a:rPr lang="en-US" dirty="0" smtClean="0">
                <a:latin typeface="Times New Roman" pitchFamily="18" charset="0"/>
                <a:cs typeface="Times New Roman" pitchFamily="18" charset="0"/>
              </a:rPr>
              <a:t> Scabies, dental caries, pediculosis etc.</a:t>
            </a:r>
          </a:p>
          <a:p>
            <a:pPr>
              <a:buFont typeface="Wingdings" pitchFamily="2" charset="2"/>
              <a:buChar char="Ø"/>
            </a:pPr>
            <a:r>
              <a:rPr lang="en-US" dirty="0" smtClean="0">
                <a:latin typeface="Times New Roman" pitchFamily="18" charset="0"/>
                <a:cs typeface="Times New Roman" pitchFamily="18" charset="0"/>
              </a:rPr>
              <a:t>Social health and economic aspect are inextricably interlinked among poor people affecting progress of country. </a:t>
            </a:r>
            <a:endParaRPr lang="en-IN"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BENEFITS TO BPL CARD HOLDERS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b="1" dirty="0" smtClean="0">
                <a:latin typeface="Times New Roman" pitchFamily="18" charset="0"/>
                <a:cs typeface="Times New Roman" pitchFamily="18" charset="0"/>
              </a:rPr>
              <a:t>JANANI SURAKSHA YOGNA (JSY)-</a:t>
            </a:r>
            <a:r>
              <a:rPr lang="en-US" dirty="0" smtClean="0">
                <a:latin typeface="Times New Roman" pitchFamily="18" charset="0"/>
                <a:cs typeface="Times New Roman" pitchFamily="18" charset="0"/>
              </a:rPr>
              <a:t>For pregnant women aged 19 years and above up to 2 living child.</a:t>
            </a:r>
          </a:p>
          <a:p>
            <a:pPr>
              <a:buFont typeface="Wingdings" pitchFamily="2" charset="2"/>
              <a:buChar char="Ø"/>
            </a:pPr>
            <a:r>
              <a:rPr lang="en-US" b="1" dirty="0" smtClean="0">
                <a:latin typeface="Times New Roman" pitchFamily="18" charset="0"/>
                <a:cs typeface="Times New Roman" pitchFamily="18" charset="0"/>
              </a:rPr>
              <a:t>NATIONAL MATERNITY BENEFIT SCHEME (NMBS)- </a:t>
            </a:r>
            <a:r>
              <a:rPr lang="en-US" dirty="0" smtClean="0">
                <a:latin typeface="Times New Roman" pitchFamily="18" charset="0"/>
                <a:cs typeface="Times New Roman" pitchFamily="18" charset="0"/>
              </a:rPr>
              <a:t>To provide better diet for pregnant women.</a:t>
            </a:r>
          </a:p>
          <a:p>
            <a:pPr>
              <a:buFont typeface="Wingdings" pitchFamily="2" charset="2"/>
              <a:buChar char="Ø"/>
            </a:pPr>
            <a:r>
              <a:rPr lang="en-US" b="1" dirty="0" smtClean="0">
                <a:latin typeface="Times New Roman" pitchFamily="18" charset="0"/>
                <a:cs typeface="Times New Roman" pitchFamily="18" charset="0"/>
              </a:rPr>
              <a:t>INSURANCE OF WOMEN WORKERS-</a:t>
            </a:r>
            <a:r>
              <a:rPr lang="en-US" dirty="0" smtClean="0">
                <a:latin typeface="Times New Roman" pitchFamily="18" charset="0"/>
                <a:cs typeface="Times New Roman" pitchFamily="18" charset="0"/>
              </a:rPr>
              <a:t> Premium per member is Rs.200, 50% paid by social security fund. Benefits are Rs. 20,000 for natural death, Rs.50,000 for death/disability resulting from accident and Rs.25,000 for partial disability.</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
            <a:ext cx="9144000" cy="6858000"/>
          </a:xfrm>
        </p:spPr>
        <p:txBody>
          <a:bodyPr>
            <a:normAutofit/>
          </a:bodyPr>
          <a:lstStyle/>
          <a:p>
            <a:pPr>
              <a:buFont typeface="Wingdings" pitchFamily="2" charset="2"/>
              <a:buChar char="Ø"/>
            </a:pPr>
            <a:r>
              <a:rPr lang="en-US" b="1" dirty="0" smtClean="0">
                <a:latin typeface="Times New Roman" pitchFamily="18" charset="0"/>
                <a:cs typeface="Times New Roman" pitchFamily="18" charset="0"/>
              </a:rPr>
              <a:t>BHAGYALAKSHMI SCHEME-</a:t>
            </a:r>
            <a:r>
              <a:rPr lang="en-US" dirty="0" smtClean="0">
                <a:latin typeface="Times New Roman" pitchFamily="18" charset="0"/>
                <a:cs typeface="Times New Roman" pitchFamily="18" charset="0"/>
              </a:rPr>
              <a:t> Rs. 10,000 deposit will be made for each of 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two female children, which will be returned with interest after child attain 18 years of age.</a:t>
            </a:r>
          </a:p>
          <a:p>
            <a:pPr>
              <a:buFont typeface="Wingdings" pitchFamily="2" charset="2"/>
              <a:buChar char="Ø"/>
            </a:pPr>
            <a:r>
              <a:rPr lang="en-US" b="1" dirty="0" smtClean="0">
                <a:latin typeface="Times New Roman" pitchFamily="18" charset="0"/>
                <a:cs typeface="Times New Roman" pitchFamily="18" charset="0"/>
              </a:rPr>
              <a:t>SOCIAL ASSISTANCE-</a:t>
            </a:r>
            <a:r>
              <a:rPr lang="en-US" dirty="0" smtClean="0">
                <a:latin typeface="Times New Roman" pitchFamily="18" charset="0"/>
                <a:cs typeface="Times New Roman" pitchFamily="18" charset="0"/>
              </a:rPr>
              <a:t>Old pension scheme (Rs. 1,000/month, family benefit scheme, widow pension scheme (widow should be 18 years old).</a:t>
            </a:r>
          </a:p>
          <a:p>
            <a:pPr>
              <a:buFont typeface="Wingdings" pitchFamily="2" charset="2"/>
              <a:buChar char="Ø"/>
            </a:pPr>
            <a:r>
              <a:rPr lang="en-US" b="1" dirty="0" smtClean="0">
                <a:latin typeface="Times New Roman" pitchFamily="18" charset="0"/>
                <a:cs typeface="Times New Roman" pitchFamily="18" charset="0"/>
              </a:rPr>
              <a:t>PRASOOTI ARAIKE-</a:t>
            </a:r>
            <a:r>
              <a:rPr lang="en-US" dirty="0" smtClean="0">
                <a:latin typeface="Times New Roman" pitchFamily="18" charset="0"/>
                <a:cs typeface="Times New Roman" pitchFamily="18" charset="0"/>
              </a:rPr>
              <a:t> Promote antenatal care by giving Rs. 1,000 at 6</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month of pregnancy and other Rs. 1,000 at 9</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month.</a:t>
            </a:r>
          </a:p>
          <a:p>
            <a:pPr>
              <a:buFont typeface="Wingdings" pitchFamily="2" charset="2"/>
              <a:buChar char="Ø"/>
            </a:pPr>
            <a:r>
              <a:rPr lang="en-US" b="1" dirty="0" smtClean="0">
                <a:latin typeface="Times New Roman" pitchFamily="18" charset="0"/>
                <a:cs typeface="Times New Roman" pitchFamily="18" charset="0"/>
              </a:rPr>
              <a:t>UJJWALA</a:t>
            </a:r>
            <a:r>
              <a:rPr lang="en-US" dirty="0" smtClean="0">
                <a:latin typeface="Times New Roman" pitchFamily="18" charset="0"/>
                <a:cs typeface="Times New Roman" pitchFamily="18" charset="0"/>
              </a:rPr>
              <a:t>- Providing LPG </a:t>
            </a:r>
            <a:r>
              <a:rPr lang="en-US" dirty="0" err="1" smtClean="0">
                <a:latin typeface="Times New Roman" pitchFamily="18" charset="0"/>
                <a:cs typeface="Times New Roman" pitchFamily="18" charset="0"/>
              </a:rPr>
              <a:t>cyliders</a:t>
            </a:r>
            <a:r>
              <a:rPr lang="en-US" dirty="0" smtClean="0">
                <a:latin typeface="Times New Roman" pitchFamily="18" charset="0"/>
                <a:cs typeface="Times New Roman" pitchFamily="18" charset="0"/>
              </a:rPr>
              <a:t>.</a:t>
            </a:r>
          </a:p>
          <a:p>
            <a:pPr>
              <a:buFont typeface="Wingdings" pitchFamily="2" charset="2"/>
              <a:buChar char="Ø"/>
            </a:pPr>
            <a:r>
              <a:rPr lang="en-US" b="1" dirty="0" smtClean="0">
                <a:latin typeface="Times New Roman" pitchFamily="18" charset="0"/>
                <a:cs typeface="Times New Roman" pitchFamily="18" charset="0"/>
              </a:rPr>
              <a:t>AYUSHMAN BHARAT YOGNA-</a:t>
            </a:r>
            <a:r>
              <a:rPr lang="en-US" dirty="0" smtClean="0">
                <a:latin typeface="Times New Roman" pitchFamily="18" charset="0"/>
                <a:cs typeface="Times New Roman" pitchFamily="18" charset="0"/>
              </a:rPr>
              <a:t>Insurance cover of Rs. 5 lakh/BPL family/year. </a:t>
            </a:r>
            <a:endParaRPr lang="en-IN"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normAutofit fontScale="90000"/>
          </a:bodyPr>
          <a:lstStyle/>
          <a:p>
            <a:r>
              <a:rPr lang="en-US" b="1" dirty="0" smtClean="0">
                <a:solidFill>
                  <a:srgbClr val="FF0000"/>
                </a:solidFill>
                <a:latin typeface="Times New Roman" pitchFamily="18" charset="0"/>
                <a:cs typeface="Times New Roman" pitchFamily="18" charset="0"/>
              </a:rPr>
              <a:t>SOCIAL CLASS DIFERENCE IN HEALTH AND DISEASE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196752"/>
            <a:ext cx="9144000" cy="5661248"/>
          </a:xfrm>
        </p:spPr>
        <p:txBody>
          <a:bodyPr>
            <a:normAutofit lnSpcReduction="10000"/>
          </a:bodyPr>
          <a:lstStyle/>
          <a:p>
            <a:pPr algn="ctr">
              <a:buNone/>
            </a:pPr>
            <a:r>
              <a:rPr lang="en-US" b="1" dirty="0" smtClean="0">
                <a:solidFill>
                  <a:srgbClr val="FF0000"/>
                </a:solidFill>
                <a:latin typeface="Times New Roman" pitchFamily="18" charset="0"/>
                <a:cs typeface="Times New Roman" pitchFamily="18" charset="0"/>
              </a:rPr>
              <a:t>FACOTORS INFLUENCE PEOPLE OF LOWER SOCIO-ECONOMIC CLASS</a:t>
            </a:r>
          </a:p>
          <a:p>
            <a:pPr marL="514350" indent="-514350">
              <a:buFont typeface="+mj-lt"/>
              <a:buAutoNum type="arabicPeriod"/>
            </a:pPr>
            <a:r>
              <a:rPr lang="en-US" dirty="0" smtClean="0">
                <a:latin typeface="Times New Roman" pitchFamily="18" charset="0"/>
                <a:cs typeface="Times New Roman" pitchFamily="18" charset="0"/>
              </a:rPr>
              <a:t>Size of family</a:t>
            </a:r>
          </a:p>
          <a:p>
            <a:pPr marL="514350" indent="-514350">
              <a:buFont typeface="+mj-lt"/>
              <a:buAutoNum type="arabicPeriod"/>
            </a:pPr>
            <a:r>
              <a:rPr lang="en-US" dirty="0" smtClean="0">
                <a:latin typeface="Times New Roman" pitchFamily="18" charset="0"/>
                <a:cs typeface="Times New Roman" pitchFamily="18" charset="0"/>
              </a:rPr>
              <a:t>Early marriage</a:t>
            </a:r>
          </a:p>
          <a:p>
            <a:pPr marL="514350" indent="-514350">
              <a:buFont typeface="+mj-lt"/>
              <a:buAutoNum type="arabicPeriod"/>
            </a:pPr>
            <a:r>
              <a:rPr lang="en-US" dirty="0" smtClean="0">
                <a:latin typeface="Times New Roman" pitchFamily="18" charset="0"/>
                <a:cs typeface="Times New Roman" pitchFamily="18" charset="0"/>
              </a:rPr>
              <a:t>Utilization of health services</a:t>
            </a:r>
          </a:p>
          <a:p>
            <a:pPr marL="514350" indent="-514350">
              <a:buFont typeface="+mj-lt"/>
              <a:buAutoNum type="arabicPeriod"/>
            </a:pPr>
            <a:r>
              <a:rPr lang="en-US" dirty="0" smtClean="0">
                <a:latin typeface="Times New Roman" pitchFamily="18" charset="0"/>
                <a:cs typeface="Times New Roman" pitchFamily="18" charset="0"/>
              </a:rPr>
              <a:t>Beliefs</a:t>
            </a:r>
          </a:p>
          <a:p>
            <a:pPr marL="514350" indent="-514350">
              <a:buFont typeface="+mj-lt"/>
              <a:buAutoNum type="arabicPeriod"/>
            </a:pPr>
            <a:r>
              <a:rPr lang="en-US" dirty="0" smtClean="0">
                <a:latin typeface="Times New Roman" pitchFamily="18" charset="0"/>
                <a:cs typeface="Times New Roman" pitchFamily="18" charset="0"/>
              </a:rPr>
              <a:t>Physical environment</a:t>
            </a:r>
          </a:p>
          <a:p>
            <a:pPr marL="514350" indent="-514350">
              <a:buFont typeface="+mj-lt"/>
              <a:buAutoNum type="arabicPeriod"/>
            </a:pPr>
            <a:r>
              <a:rPr lang="en-US" dirty="0" smtClean="0">
                <a:latin typeface="Times New Roman" pitchFamily="18" charset="0"/>
                <a:cs typeface="Times New Roman" pitchFamily="18" charset="0"/>
              </a:rPr>
              <a:t>Literacy and ignorance</a:t>
            </a:r>
          </a:p>
          <a:p>
            <a:pPr marL="514350" indent="-514350">
              <a:buFont typeface="+mj-lt"/>
              <a:buAutoNum type="arabicPeriod"/>
            </a:pPr>
            <a:r>
              <a:rPr lang="en-US" dirty="0" smtClean="0">
                <a:latin typeface="Times New Roman" pitchFamily="18" charset="0"/>
                <a:cs typeface="Times New Roman" pitchFamily="18" charset="0"/>
              </a:rPr>
              <a:t>Genetic endowment</a:t>
            </a:r>
          </a:p>
          <a:p>
            <a:pPr marL="514350" indent="-514350">
              <a:buFont typeface="+mj-lt"/>
              <a:buAutoNum type="arabicPeriod"/>
            </a:pPr>
            <a:r>
              <a:rPr lang="en-US" dirty="0" smtClean="0">
                <a:latin typeface="Times New Roman" pitchFamily="18" charset="0"/>
                <a:cs typeface="Times New Roman" pitchFamily="18" charset="0"/>
              </a:rPr>
              <a:t>Attitude to disease</a:t>
            </a:r>
            <a:endParaRPr lang="en-IN"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SOCIAL CLASS AND HEALTH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Income, occupation and education-positively correlated with health status.</a:t>
            </a:r>
          </a:p>
          <a:p>
            <a:pPr>
              <a:buFont typeface="Wingdings" pitchFamily="2" charset="2"/>
              <a:buChar char="Ø"/>
            </a:pPr>
            <a:r>
              <a:rPr lang="en-US" dirty="0" smtClean="0">
                <a:latin typeface="Times New Roman" pitchFamily="18" charset="0"/>
                <a:cs typeface="Times New Roman" pitchFamily="18" charset="0"/>
              </a:rPr>
              <a:t>Individual in upper social classes have longer life expectancy, less mortality and better health and nutritional status.</a:t>
            </a:r>
          </a:p>
          <a:p>
            <a:pPr>
              <a:buFont typeface="Wingdings" pitchFamily="2" charset="2"/>
              <a:buChar char="Ø"/>
            </a:pPr>
            <a:r>
              <a:rPr lang="en-US" dirty="0" smtClean="0">
                <a:latin typeface="Times New Roman" pitchFamily="18" charset="0"/>
                <a:cs typeface="Times New Roman" pitchFamily="18" charset="0"/>
              </a:rPr>
              <a:t>Social class differences –family structure, utilization of medical and health services </a:t>
            </a:r>
            <a:endParaRPr lang="en-IN"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en-US" b="1" dirty="0" smtClean="0">
                <a:solidFill>
                  <a:srgbClr val="FF0000"/>
                </a:solidFill>
                <a:latin typeface="Times New Roman" pitchFamily="18" charset="0"/>
                <a:cs typeface="Times New Roman" pitchFamily="18" charset="0"/>
              </a:rPr>
              <a:t>POVERTY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Poor are those who are below poverty line, whose daily consumption of food is less than 2400 </a:t>
            </a:r>
            <a:r>
              <a:rPr lang="en-US" dirty="0" err="1" smtClean="0">
                <a:latin typeface="Times New Roman" pitchFamily="18" charset="0"/>
                <a:cs typeface="Times New Roman" pitchFamily="18" charset="0"/>
              </a:rPr>
              <a:t>kcals</a:t>
            </a:r>
            <a:r>
              <a:rPr lang="en-US" dirty="0" smtClean="0">
                <a:latin typeface="Times New Roman" pitchFamily="18" charset="0"/>
                <a:cs typeface="Times New Roman" pitchFamily="18" charset="0"/>
              </a:rPr>
              <a:t> in rural area and 2100kcals in urban area.</a:t>
            </a:r>
          </a:p>
          <a:p>
            <a:pPr>
              <a:buFont typeface="Wingdings" pitchFamily="2" charset="2"/>
              <a:buChar char="Ø"/>
            </a:pPr>
            <a:r>
              <a:rPr lang="en-US" dirty="0" smtClean="0">
                <a:latin typeface="Times New Roman" pitchFamily="18" charset="0"/>
                <a:cs typeface="Times New Roman" pitchFamily="18" charset="0"/>
              </a:rPr>
              <a:t>In India-300 million.</a:t>
            </a:r>
          </a:p>
          <a:p>
            <a:pPr>
              <a:buFont typeface="Wingdings" pitchFamily="2" charset="2"/>
              <a:buChar char="Ø"/>
            </a:pPr>
            <a:r>
              <a:rPr lang="en-US" dirty="0" smtClean="0">
                <a:latin typeface="Times New Roman" pitchFamily="18" charset="0"/>
                <a:cs typeface="Times New Roman" pitchFamily="18" charset="0"/>
              </a:rPr>
              <a:t>Poverty impedes progress and undermines all factors of human life-housing, sanitation, getting health care services, dietary intake resulting in increased morbidity, mortality and high fertility.</a:t>
            </a:r>
          </a:p>
          <a:p>
            <a:pPr>
              <a:buFont typeface="Wingdings" pitchFamily="2" charset="2"/>
              <a:buChar char="Ø"/>
            </a:pPr>
            <a:r>
              <a:rPr lang="en-US" dirty="0" smtClean="0">
                <a:latin typeface="Times New Roman" pitchFamily="18" charset="0"/>
                <a:cs typeface="Times New Roman" pitchFamily="18" charset="0"/>
              </a:rPr>
              <a:t>Opposite of poverty-obesity, hypertension, diabetes mellitus, heart diseases and cancers of prostrate, breast and uterus.</a:t>
            </a:r>
            <a:endParaRPr lang="en-IN"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ILLITERACY AND IGNORANCE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Illiteracy goes hand in hand with poverty.</a:t>
            </a:r>
          </a:p>
          <a:p>
            <a:pPr>
              <a:buFont typeface="Wingdings" pitchFamily="2" charset="2"/>
              <a:buChar char="Ø"/>
            </a:pPr>
            <a:r>
              <a:rPr lang="en-US" dirty="0" smtClean="0">
                <a:latin typeface="Times New Roman" pitchFamily="18" charset="0"/>
                <a:cs typeface="Times New Roman" pitchFamily="18" charset="0"/>
              </a:rPr>
              <a:t>Illiteracy and ignorance-root cause of poverty in India-unhealthy lifestyle.</a:t>
            </a:r>
            <a:endParaRPr lang="en-IN"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ROLE OF IGNORANCE</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05384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sz="2800" dirty="0" smtClean="0">
                          <a:latin typeface="Times New Roman" pitchFamily="18" charset="0"/>
                          <a:cs typeface="Times New Roman" pitchFamily="18" charset="0"/>
                        </a:rPr>
                        <a:t>IGNORANCE ABOUT</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DISEASE CAUSATION</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Dinger of promiscuity</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STIs, HIV/AIDS</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Heat and electricity</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Injuries and burn</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Poisonous mushrooms</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Food poisoning</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Treating wound with soil, dung etc.</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Tetanus</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Vaccination after dog-bite</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Rabies</a:t>
                      </a:r>
                      <a:endParaRPr lang="en-IN" sz="2800" dirty="0">
                        <a:latin typeface="Times New Roman" pitchFamily="18" charset="0"/>
                        <a:cs typeface="Times New Roman" pitchFamily="18" charset="0"/>
                      </a:endParaRPr>
                    </a:p>
                  </a:txBody>
                  <a:tcPr/>
                </a:tc>
              </a:tr>
              <a:tr h="370840">
                <a:tc>
                  <a:txBody>
                    <a:bodyPr/>
                    <a:lstStyle/>
                    <a:p>
                      <a:r>
                        <a:rPr lang="en-US" sz="2800" dirty="0" smtClean="0">
                          <a:latin typeface="Times New Roman" pitchFamily="18" charset="0"/>
                          <a:cs typeface="Times New Roman" pitchFamily="18" charset="0"/>
                        </a:rPr>
                        <a:t>Warning signals of cancer</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Incurable cancer</a:t>
                      </a:r>
                      <a:endParaRPr lang="en-IN" sz="2800" dirty="0">
                        <a:latin typeface="Times New Roman" pitchFamily="18" charset="0"/>
                        <a:cs typeface="Times New Roman"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1742</Words>
  <Application>Microsoft Office PowerPoint</Application>
  <PresentationFormat>On-screen Show (4:3)</PresentationFormat>
  <Paragraphs>430</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SOCIOECONOMIC STATUS</vt:lpstr>
      <vt:lpstr>INTRODUCTION</vt:lpstr>
      <vt:lpstr>CLASSIFICATION OF SOCIOECONOMIC STATUS</vt:lpstr>
      <vt:lpstr>PRASAD’S METHOD</vt:lpstr>
      <vt:lpstr>Slide 5</vt:lpstr>
      <vt:lpstr>Slide 6</vt:lpstr>
      <vt:lpstr>Slide 7</vt:lpstr>
      <vt:lpstr>KUPPUSWAMY METHOD</vt:lpstr>
      <vt:lpstr>Slide 9</vt:lpstr>
      <vt:lpstr>Slide 10</vt:lpstr>
      <vt:lpstr>Slide 11</vt:lpstr>
      <vt:lpstr>Slide 12</vt:lpstr>
      <vt:lpstr>Slide 13</vt:lpstr>
      <vt:lpstr>Slide 14</vt:lpstr>
      <vt:lpstr>Slide 15</vt:lpstr>
      <vt:lpstr>PAREEK AND KULSHERTRA</vt:lpstr>
      <vt:lpstr>Slide 17</vt:lpstr>
      <vt:lpstr>Slide 18</vt:lpstr>
      <vt:lpstr>Slide 19</vt:lpstr>
      <vt:lpstr>Slide 20</vt:lpstr>
      <vt:lpstr>Slide 21</vt:lpstr>
      <vt:lpstr>Slide 22</vt:lpstr>
      <vt:lpstr>Slide 23</vt:lpstr>
      <vt:lpstr>BELOW POVERTY LINE</vt:lpstr>
      <vt:lpstr>HEALTH HAZARDS AND POVERTY</vt:lpstr>
      <vt:lpstr>Slide 26</vt:lpstr>
      <vt:lpstr>BENEFITS TO BPL CARD HOLDERS</vt:lpstr>
      <vt:lpstr>Slide 28</vt:lpstr>
      <vt:lpstr>SOCIAL CLASS DIFERENCE IN HEALTH AND DISEASE</vt:lpstr>
      <vt:lpstr>SOCIAL CLASS AND HEALTH</vt:lpstr>
      <vt:lpstr>POVERTY</vt:lpstr>
      <vt:lpstr>ILLITERACY AND IGNORANCE</vt:lpstr>
      <vt:lpstr>ROLE OF IGNORANCE</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SOCIOECONOMIC STATUS</dc:title>
  <dc:creator>Dr.Ajay Agarwal</dc:creator>
  <cp:lastModifiedBy>Dr.Ajay Agarwal</cp:lastModifiedBy>
  <cp:revision>7</cp:revision>
  <dcterms:created xsi:type="dcterms:W3CDTF">2021-05-28T04:01:52Z</dcterms:created>
  <dcterms:modified xsi:type="dcterms:W3CDTF">2024-01-19T06:01:45Z</dcterms:modified>
</cp:coreProperties>
</file>