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287" r:id="rId3"/>
    <p:sldId id="288" r:id="rId4"/>
    <p:sldId id="289" r:id="rId5"/>
    <p:sldId id="290" r:id="rId6"/>
    <p:sldId id="317" r:id="rId7"/>
    <p:sldId id="305" r:id="rId8"/>
    <p:sldId id="308" r:id="rId9"/>
    <p:sldId id="291" r:id="rId10"/>
    <p:sldId id="292" r:id="rId11"/>
    <p:sldId id="293" r:id="rId12"/>
    <p:sldId id="307" r:id="rId13"/>
    <p:sldId id="294" r:id="rId14"/>
    <p:sldId id="295" r:id="rId15"/>
    <p:sldId id="309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24" r:id="rId26"/>
    <p:sldId id="257" r:id="rId27"/>
    <p:sldId id="286" r:id="rId28"/>
    <p:sldId id="285" r:id="rId29"/>
    <p:sldId id="283" r:id="rId30"/>
    <p:sldId id="316" r:id="rId31"/>
    <p:sldId id="318" r:id="rId32"/>
    <p:sldId id="258" r:id="rId33"/>
    <p:sldId id="319" r:id="rId34"/>
    <p:sldId id="320" r:id="rId35"/>
    <p:sldId id="259" r:id="rId36"/>
    <p:sldId id="321" r:id="rId37"/>
    <p:sldId id="322" r:id="rId38"/>
    <p:sldId id="260" r:id="rId39"/>
    <p:sldId id="261" r:id="rId40"/>
    <p:sldId id="262" r:id="rId41"/>
    <p:sldId id="263" r:id="rId42"/>
    <p:sldId id="264" r:id="rId43"/>
    <p:sldId id="323" r:id="rId44"/>
    <p:sldId id="311" r:id="rId45"/>
    <p:sldId id="265" r:id="rId46"/>
    <p:sldId id="266" r:id="rId47"/>
    <p:sldId id="312" r:id="rId48"/>
    <p:sldId id="313" r:id="rId49"/>
    <p:sldId id="284" r:id="rId50"/>
    <p:sldId id="267" r:id="rId51"/>
    <p:sldId id="268" r:id="rId52"/>
    <p:sldId id="269" r:id="rId53"/>
    <p:sldId id="270" r:id="rId54"/>
    <p:sldId id="271" r:id="rId55"/>
    <p:sldId id="272" r:id="rId56"/>
    <p:sldId id="273" r:id="rId57"/>
    <p:sldId id="274" r:id="rId58"/>
    <p:sldId id="275" r:id="rId59"/>
    <p:sldId id="276" r:id="rId60"/>
    <p:sldId id="277" r:id="rId61"/>
    <p:sldId id="278" r:id="rId62"/>
    <p:sldId id="279" r:id="rId63"/>
    <p:sldId id="280" r:id="rId64"/>
    <p:sldId id="281" r:id="rId65"/>
    <p:sldId id="282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8" y="10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567EF-0D28-4E1B-80A2-403CA6E2834C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0EA1A-0586-4716-8CE9-F9206064CA8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EA1A-0586-4716-8CE9-F9206064CA8C}" type="slidenum">
              <a:rPr lang="en-IN" smtClean="0"/>
              <a:pPr/>
              <a:t>49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A1B34-5367-4EE9-9D5C-E55B3D497EB0}" type="datetimeFigureOut">
              <a:rPr lang="en-IN" smtClean="0"/>
              <a:pPr/>
              <a:t>25-06-2022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CDF9-5262-4266-B440-9B2FC40D7E3E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3" Type="http://schemas.openxmlformats.org/officeDocument/2006/relationships/image" Target="../media/image56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8" Type="http://schemas.openxmlformats.org/officeDocument/2006/relationships/image" Target="../media/image11.png"/><Relationship Id="rId51" Type="http://schemas.openxmlformats.org/officeDocument/2006/relationships/image" Target="../media/image54.png"/><Relationship Id="rId3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4104456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CARRIAGE SYSTEM</a:t>
            </a:r>
            <a:endParaRPr lang="en-IN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858000"/>
            <a:ext cx="6400800" cy="963488"/>
          </a:xfrm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CARRIAGE SYSTEM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“Collecting and transporting of human excreta and waste water from residential, commercial and industrial area, by a network of underground pipes to place of ultimate disposal.”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WATER CARRIGE SYSTEM: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Combined system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Separate system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ELEMENTS OF WATER CARRIGE SYSTEM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Household sanitary fittings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House sewers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Street sewers or trunk sewers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Sewers appurtenances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HOUSEHOLD SANITARY FITTINGS: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water closet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Urinal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Wash basin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1. WATER CLOSET: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types: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 Indian Squatting type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 Western commode type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Dr.Ajay Agarwal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55446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09329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INDIAN SQUATTING SEAT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Dr.Ajay Agarwal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08912" cy="55446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623731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WESTERN COMMODE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C:\Users\Dr.Ajay Agarwal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8912" cy="56886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23731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SEAL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 seal area should not be more than 7.5 cm. 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sharp corners in trap design.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Volume of water in trap as little as possible, not exceeding 1.75 liters to maintain minimum 50 mm deep water seal.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Interior of bowl vertical at least 50-75 mm just above the surface of water seal.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Connected to a small cistern by a pipe 2.5-3.75 cm. in diameter.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Flushing cistern holds 15 liters of water.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HOUSE DRAIN: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 cm. in diameter.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Laid in courtyard 15 cm. below ground level on a bed of cement concrete  with sufficient gradient towards main drain.</a:t>
            </a: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Dr.Ajay Agarwal\Desktop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55446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94928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HOUSE SEWER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SEWER: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 less than 22.5 cm. in diameter.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Laid on a bed of cement concrete about 3 meters below ground level with sufficient gradient to ensure “self cleansing velocity” varies 2-3 feet/sec.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Collect sewage and transport to place of final disposal.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SEWER APPURTANCES: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Manholes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Traps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MANHOLES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Opening built into sewage system placed at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A) whenever change in the direction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B) At the meeting point of 2 or more sewers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C) At distance of 100 meters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C:\Users\Dr.Ajay Agarwal\Desktop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5400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16530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SEWER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TRAPS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Designed to prevent foul gases entering the houses and to remove sand, grit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greese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Placed at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 basin of water closets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House drain join public drain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Surface water enters the drain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SEWAGE</a:t>
            </a:r>
            <a:endParaRPr lang="en-IN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“Waste water from a community, containing solid and liquid excreta, derived from house, street and yard washing, factories and industries”</a:t>
            </a: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SULLAGE: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Waste water does not contain human excreta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Amount of sewage: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Habits of people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Time of day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average amount of sewage which flows through sewage system in 24 hours –”dry weather flow”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HEALTH ASPECT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Creation of nuisance, unsightliness and unpleasant odors.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Breeding of flies and mosquitoes.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Pollution of soil and water supplies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Contamination of food and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Increase in incidence of disease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COMPOSITION OF SEWAGE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99.9% of water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Rest 0.1% solids containing organic and partly inorganic.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Offensive nature due to organic matter it contain.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numerous living organisms. About 1,000 million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E.coli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10-100 million of fecal streptococci and 1-10 million spores of Cl.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perfringens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/gram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Average adult person 100 gm. faeces /day.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AIM OF SEWAGE PURIFICATION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Raw sewage should not discharged into rivers, sea or other sources of water supply.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Aim is to stabilize the organic matter.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 is biochemical oxygen demand (BOD)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Defined as “amount of oxygen absorbed by a sample of sewage during a specified period usually 5 days, at a specified temperature 20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 for the aerobic destruction or use of organic matter by living organism.”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Varies from 1 mg./liter-300 mg./liter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CHEMICAL OXYGEN DEMAND: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Oxygen equivalent of that portion of organic matter in a sample which is susceptible to oxidation by a strong chemical oxidizer.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waste contain toxic substances only practical method for determining organic load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SUSPENDED SOLIDS: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Amount of suspended solids 100-500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p.p.m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DECOMPOSITION OF ORGANIC MATTER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Aerobic process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Anaerobic process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AEROBIC PROCESS: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 continuous supply of free dissolved oxygen.</a:t>
            </a:r>
          </a:p>
          <a:p>
            <a:pPr algn="ctr">
              <a:buNone/>
            </a:pP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ANAEROBIC PROCESS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Sewage highly concentrated and contains plenty of solids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 rtlCol="0"/>
          <a:lstStyle/>
          <a:p>
            <a:pPr marL="13950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4000" b="1" i="0" spc="-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SEWA</a:t>
            </a:r>
            <a:r>
              <a:rPr lang="en-IN" sz="4000" b="1" i="0" spc="-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IN" sz="40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4000" b="1" i="0" spc="-6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i="0" spc="-3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IN" sz="4000" b="1" i="0" spc="-9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IN" sz="40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IN" sz="4000" b="1" i="0" spc="-1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4000" b="1" i="0" spc="-2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TMENT</a:t>
            </a:r>
            <a:endParaRPr lang="en-IN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object 3"/>
          <p:cNvSpPr>
            <a:spLocks/>
          </p:cNvSpPr>
          <p:nvPr/>
        </p:nvSpPr>
        <p:spPr bwMode="auto">
          <a:xfrm>
            <a:off x="228600" y="927100"/>
            <a:ext cx="790575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790218" y="914399"/>
              </a:cxn>
              <a:cxn ang="0">
                <a:pos x="790218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790575" h="914400">
                <a:moveTo>
                  <a:pt x="0" y="914399"/>
                </a:moveTo>
                <a:lnTo>
                  <a:pt x="790218" y="914399"/>
                </a:lnTo>
                <a:lnTo>
                  <a:pt x="790218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4F80B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48" name="object 4"/>
          <p:cNvSpPr>
            <a:spLocks/>
          </p:cNvSpPr>
          <p:nvPr/>
        </p:nvSpPr>
        <p:spPr bwMode="auto">
          <a:xfrm>
            <a:off x="1019175" y="927100"/>
            <a:ext cx="2290763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2291583" y="914399"/>
              </a:cxn>
              <a:cxn ang="0">
                <a:pos x="2291583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2291715" h="914400">
                <a:moveTo>
                  <a:pt x="0" y="914399"/>
                </a:moveTo>
                <a:lnTo>
                  <a:pt x="2291583" y="914399"/>
                </a:lnTo>
                <a:lnTo>
                  <a:pt x="2291583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4F80B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49" name="object 5"/>
          <p:cNvSpPr>
            <a:spLocks/>
          </p:cNvSpPr>
          <p:nvPr/>
        </p:nvSpPr>
        <p:spPr bwMode="auto">
          <a:xfrm>
            <a:off x="3309938" y="927100"/>
            <a:ext cx="1819275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1817501" y="914399"/>
              </a:cxn>
              <a:cxn ang="0">
                <a:pos x="1817501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1818004" h="914400">
                <a:moveTo>
                  <a:pt x="0" y="914399"/>
                </a:moveTo>
                <a:lnTo>
                  <a:pt x="1817501" y="914399"/>
                </a:lnTo>
                <a:lnTo>
                  <a:pt x="1817501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4F80B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0" name="object 6"/>
          <p:cNvSpPr>
            <a:spLocks/>
          </p:cNvSpPr>
          <p:nvPr/>
        </p:nvSpPr>
        <p:spPr bwMode="auto">
          <a:xfrm>
            <a:off x="5127625" y="927100"/>
            <a:ext cx="1928813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1928109" y="914399"/>
              </a:cxn>
              <a:cxn ang="0">
                <a:pos x="1928109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1928495" h="914400">
                <a:moveTo>
                  <a:pt x="0" y="914399"/>
                </a:moveTo>
                <a:lnTo>
                  <a:pt x="1928109" y="914399"/>
                </a:lnTo>
                <a:lnTo>
                  <a:pt x="1928109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4F80B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1" name="object 7"/>
          <p:cNvSpPr>
            <a:spLocks/>
          </p:cNvSpPr>
          <p:nvPr/>
        </p:nvSpPr>
        <p:spPr bwMode="auto">
          <a:xfrm>
            <a:off x="7056438" y="927100"/>
            <a:ext cx="1706562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1706879" y="914399"/>
              </a:cxn>
              <a:cxn ang="0">
                <a:pos x="1706879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1706879" h="914400">
                <a:moveTo>
                  <a:pt x="0" y="914399"/>
                </a:moveTo>
                <a:lnTo>
                  <a:pt x="1706879" y="914399"/>
                </a:lnTo>
                <a:lnTo>
                  <a:pt x="1706879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4F80B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2" name="object 8"/>
          <p:cNvSpPr>
            <a:spLocks/>
          </p:cNvSpPr>
          <p:nvPr/>
        </p:nvSpPr>
        <p:spPr bwMode="auto">
          <a:xfrm>
            <a:off x="228600" y="1841500"/>
            <a:ext cx="790575" cy="2214563"/>
          </a:xfrm>
          <a:custGeom>
            <a:avLst/>
            <a:gdLst/>
            <a:ahLst/>
            <a:cxnLst>
              <a:cxn ang="0">
                <a:pos x="0" y="2213347"/>
              </a:cxn>
              <a:cxn ang="0">
                <a:pos x="790218" y="2213347"/>
              </a:cxn>
              <a:cxn ang="0">
                <a:pos x="790218" y="0"/>
              </a:cxn>
              <a:cxn ang="0">
                <a:pos x="0" y="0"/>
              </a:cxn>
              <a:cxn ang="0">
                <a:pos x="0" y="2213347"/>
              </a:cxn>
            </a:cxnLst>
            <a:rect l="0" t="0" r="r" b="b"/>
            <a:pathLst>
              <a:path w="790575" h="2213610">
                <a:moveTo>
                  <a:pt x="0" y="2213347"/>
                </a:moveTo>
                <a:lnTo>
                  <a:pt x="790218" y="2213347"/>
                </a:lnTo>
                <a:lnTo>
                  <a:pt x="790218" y="0"/>
                </a:lnTo>
                <a:lnTo>
                  <a:pt x="0" y="0"/>
                </a:lnTo>
                <a:lnTo>
                  <a:pt x="0" y="2213347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3" name="object 9"/>
          <p:cNvSpPr>
            <a:spLocks/>
          </p:cNvSpPr>
          <p:nvPr/>
        </p:nvSpPr>
        <p:spPr bwMode="auto">
          <a:xfrm>
            <a:off x="1019175" y="1841500"/>
            <a:ext cx="2290763" cy="2214563"/>
          </a:xfrm>
          <a:custGeom>
            <a:avLst/>
            <a:gdLst/>
            <a:ahLst/>
            <a:cxnLst>
              <a:cxn ang="0">
                <a:pos x="0" y="2213347"/>
              </a:cxn>
              <a:cxn ang="0">
                <a:pos x="2291583" y="2213347"/>
              </a:cxn>
              <a:cxn ang="0">
                <a:pos x="2291583" y="0"/>
              </a:cxn>
              <a:cxn ang="0">
                <a:pos x="0" y="0"/>
              </a:cxn>
              <a:cxn ang="0">
                <a:pos x="0" y="2213347"/>
              </a:cxn>
            </a:cxnLst>
            <a:rect l="0" t="0" r="r" b="b"/>
            <a:pathLst>
              <a:path w="2291715" h="2213610">
                <a:moveTo>
                  <a:pt x="0" y="2213347"/>
                </a:moveTo>
                <a:lnTo>
                  <a:pt x="2291583" y="2213347"/>
                </a:lnTo>
                <a:lnTo>
                  <a:pt x="2291583" y="0"/>
                </a:lnTo>
                <a:lnTo>
                  <a:pt x="0" y="0"/>
                </a:lnTo>
                <a:lnTo>
                  <a:pt x="0" y="2213347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4" name="object 10"/>
          <p:cNvSpPr>
            <a:spLocks/>
          </p:cNvSpPr>
          <p:nvPr/>
        </p:nvSpPr>
        <p:spPr bwMode="auto">
          <a:xfrm>
            <a:off x="3309938" y="1841500"/>
            <a:ext cx="1819275" cy="933450"/>
          </a:xfrm>
          <a:custGeom>
            <a:avLst/>
            <a:gdLst/>
            <a:ahLst/>
            <a:cxnLst>
              <a:cxn ang="0">
                <a:pos x="0" y="933175"/>
              </a:cxn>
              <a:cxn ang="0">
                <a:pos x="1817501" y="933175"/>
              </a:cxn>
              <a:cxn ang="0">
                <a:pos x="1817501" y="0"/>
              </a:cxn>
              <a:cxn ang="0">
                <a:pos x="0" y="0"/>
              </a:cxn>
              <a:cxn ang="0">
                <a:pos x="0" y="933175"/>
              </a:cxn>
            </a:cxnLst>
            <a:rect l="0" t="0" r="r" b="b"/>
            <a:pathLst>
              <a:path w="1818004" h="933450">
                <a:moveTo>
                  <a:pt x="0" y="933175"/>
                </a:moveTo>
                <a:lnTo>
                  <a:pt x="1817501" y="933175"/>
                </a:lnTo>
                <a:lnTo>
                  <a:pt x="1817501" y="0"/>
                </a:lnTo>
                <a:lnTo>
                  <a:pt x="0" y="0"/>
                </a:lnTo>
                <a:lnTo>
                  <a:pt x="0" y="933175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5" name="object 11"/>
          <p:cNvSpPr>
            <a:spLocks/>
          </p:cNvSpPr>
          <p:nvPr/>
        </p:nvSpPr>
        <p:spPr bwMode="auto">
          <a:xfrm>
            <a:off x="5127625" y="1841500"/>
            <a:ext cx="1928813" cy="933450"/>
          </a:xfrm>
          <a:custGeom>
            <a:avLst/>
            <a:gdLst/>
            <a:ahLst/>
            <a:cxnLst>
              <a:cxn ang="0">
                <a:pos x="0" y="933175"/>
              </a:cxn>
              <a:cxn ang="0">
                <a:pos x="1928109" y="933175"/>
              </a:cxn>
              <a:cxn ang="0">
                <a:pos x="1928109" y="0"/>
              </a:cxn>
              <a:cxn ang="0">
                <a:pos x="0" y="0"/>
              </a:cxn>
              <a:cxn ang="0">
                <a:pos x="0" y="933175"/>
              </a:cxn>
            </a:cxnLst>
            <a:rect l="0" t="0" r="r" b="b"/>
            <a:pathLst>
              <a:path w="1928495" h="933450">
                <a:moveTo>
                  <a:pt x="0" y="933175"/>
                </a:moveTo>
                <a:lnTo>
                  <a:pt x="1928109" y="933175"/>
                </a:lnTo>
                <a:lnTo>
                  <a:pt x="1928109" y="0"/>
                </a:lnTo>
                <a:lnTo>
                  <a:pt x="0" y="0"/>
                </a:lnTo>
                <a:lnTo>
                  <a:pt x="0" y="933175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6" name="object 12"/>
          <p:cNvSpPr>
            <a:spLocks/>
          </p:cNvSpPr>
          <p:nvPr/>
        </p:nvSpPr>
        <p:spPr bwMode="auto">
          <a:xfrm>
            <a:off x="7056438" y="1841500"/>
            <a:ext cx="1706562" cy="933450"/>
          </a:xfrm>
          <a:custGeom>
            <a:avLst/>
            <a:gdLst/>
            <a:ahLst/>
            <a:cxnLst>
              <a:cxn ang="0">
                <a:pos x="0" y="933175"/>
              </a:cxn>
              <a:cxn ang="0">
                <a:pos x="1706879" y="933175"/>
              </a:cxn>
              <a:cxn ang="0">
                <a:pos x="1706879" y="0"/>
              </a:cxn>
              <a:cxn ang="0">
                <a:pos x="0" y="0"/>
              </a:cxn>
              <a:cxn ang="0">
                <a:pos x="0" y="933175"/>
              </a:cxn>
            </a:cxnLst>
            <a:rect l="0" t="0" r="r" b="b"/>
            <a:pathLst>
              <a:path w="1706879" h="933450">
                <a:moveTo>
                  <a:pt x="0" y="933175"/>
                </a:moveTo>
                <a:lnTo>
                  <a:pt x="1706879" y="933175"/>
                </a:lnTo>
                <a:lnTo>
                  <a:pt x="1706879" y="0"/>
                </a:lnTo>
                <a:lnTo>
                  <a:pt x="0" y="0"/>
                </a:lnTo>
                <a:lnTo>
                  <a:pt x="0" y="933175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7" name="object 13"/>
          <p:cNvSpPr>
            <a:spLocks/>
          </p:cNvSpPr>
          <p:nvPr/>
        </p:nvSpPr>
        <p:spPr bwMode="auto">
          <a:xfrm>
            <a:off x="3309938" y="2774950"/>
            <a:ext cx="1819275" cy="365125"/>
          </a:xfrm>
          <a:custGeom>
            <a:avLst/>
            <a:gdLst/>
            <a:ahLst/>
            <a:cxnLst>
              <a:cxn ang="0">
                <a:pos x="0" y="365759"/>
              </a:cxn>
              <a:cxn ang="0">
                <a:pos x="1817501" y="365759"/>
              </a:cxn>
              <a:cxn ang="0">
                <a:pos x="1817501" y="0"/>
              </a:cxn>
              <a:cxn ang="0">
                <a:pos x="0" y="0"/>
              </a:cxn>
              <a:cxn ang="0">
                <a:pos x="0" y="365759"/>
              </a:cxn>
            </a:cxnLst>
            <a:rect l="0" t="0" r="r" b="b"/>
            <a:pathLst>
              <a:path w="1818004" h="365760">
                <a:moveTo>
                  <a:pt x="0" y="365759"/>
                </a:moveTo>
                <a:lnTo>
                  <a:pt x="1817501" y="365759"/>
                </a:lnTo>
                <a:lnTo>
                  <a:pt x="1817501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8" name="object 14"/>
          <p:cNvSpPr>
            <a:spLocks/>
          </p:cNvSpPr>
          <p:nvPr/>
        </p:nvSpPr>
        <p:spPr bwMode="auto">
          <a:xfrm>
            <a:off x="5127625" y="2774950"/>
            <a:ext cx="1928813" cy="365125"/>
          </a:xfrm>
          <a:custGeom>
            <a:avLst/>
            <a:gdLst/>
            <a:ahLst/>
            <a:cxnLst>
              <a:cxn ang="0">
                <a:pos x="0" y="365759"/>
              </a:cxn>
              <a:cxn ang="0">
                <a:pos x="1928109" y="365759"/>
              </a:cxn>
              <a:cxn ang="0">
                <a:pos x="1928109" y="0"/>
              </a:cxn>
              <a:cxn ang="0">
                <a:pos x="0" y="0"/>
              </a:cxn>
              <a:cxn ang="0">
                <a:pos x="0" y="365759"/>
              </a:cxn>
            </a:cxnLst>
            <a:rect l="0" t="0" r="r" b="b"/>
            <a:pathLst>
              <a:path w="1928495" h="365760">
                <a:moveTo>
                  <a:pt x="0" y="365759"/>
                </a:moveTo>
                <a:lnTo>
                  <a:pt x="1928109" y="365759"/>
                </a:lnTo>
                <a:lnTo>
                  <a:pt x="1928109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59" name="object 15"/>
          <p:cNvSpPr>
            <a:spLocks/>
          </p:cNvSpPr>
          <p:nvPr/>
        </p:nvSpPr>
        <p:spPr bwMode="auto">
          <a:xfrm>
            <a:off x="7056438" y="2774950"/>
            <a:ext cx="1706562" cy="365125"/>
          </a:xfrm>
          <a:custGeom>
            <a:avLst/>
            <a:gdLst/>
            <a:ahLst/>
            <a:cxnLst>
              <a:cxn ang="0">
                <a:pos x="0" y="365759"/>
              </a:cxn>
              <a:cxn ang="0">
                <a:pos x="1706879" y="365759"/>
              </a:cxn>
              <a:cxn ang="0">
                <a:pos x="1706879" y="0"/>
              </a:cxn>
              <a:cxn ang="0">
                <a:pos x="0" y="0"/>
              </a:cxn>
              <a:cxn ang="0">
                <a:pos x="0" y="365759"/>
              </a:cxn>
            </a:cxnLst>
            <a:rect l="0" t="0" r="r" b="b"/>
            <a:pathLst>
              <a:path w="1706879" h="365760">
                <a:moveTo>
                  <a:pt x="0" y="365759"/>
                </a:moveTo>
                <a:lnTo>
                  <a:pt x="1706879" y="365759"/>
                </a:lnTo>
                <a:lnTo>
                  <a:pt x="1706879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0" name="object 16"/>
          <p:cNvSpPr>
            <a:spLocks/>
          </p:cNvSpPr>
          <p:nvPr/>
        </p:nvSpPr>
        <p:spPr bwMode="auto">
          <a:xfrm>
            <a:off x="3309938" y="3140075"/>
            <a:ext cx="1819275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1817501" y="914399"/>
              </a:cxn>
              <a:cxn ang="0">
                <a:pos x="1817501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1818004" h="914400">
                <a:moveTo>
                  <a:pt x="0" y="914399"/>
                </a:moveTo>
                <a:lnTo>
                  <a:pt x="1817501" y="914399"/>
                </a:lnTo>
                <a:lnTo>
                  <a:pt x="1817501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1" name="object 17"/>
          <p:cNvSpPr>
            <a:spLocks/>
          </p:cNvSpPr>
          <p:nvPr/>
        </p:nvSpPr>
        <p:spPr bwMode="auto">
          <a:xfrm>
            <a:off x="5127625" y="3140075"/>
            <a:ext cx="1928813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1928109" y="914399"/>
              </a:cxn>
              <a:cxn ang="0">
                <a:pos x="1928109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1928495" h="914400">
                <a:moveTo>
                  <a:pt x="0" y="914399"/>
                </a:moveTo>
                <a:lnTo>
                  <a:pt x="1928109" y="914399"/>
                </a:lnTo>
                <a:lnTo>
                  <a:pt x="1928109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2" name="object 18"/>
          <p:cNvSpPr>
            <a:spLocks/>
          </p:cNvSpPr>
          <p:nvPr/>
        </p:nvSpPr>
        <p:spPr bwMode="auto">
          <a:xfrm>
            <a:off x="7056438" y="3140075"/>
            <a:ext cx="1706562" cy="914400"/>
          </a:xfrm>
          <a:custGeom>
            <a:avLst/>
            <a:gdLst/>
            <a:ahLst/>
            <a:cxnLst>
              <a:cxn ang="0">
                <a:pos x="0" y="914399"/>
              </a:cxn>
              <a:cxn ang="0">
                <a:pos x="1706879" y="914399"/>
              </a:cxn>
              <a:cxn ang="0">
                <a:pos x="1706879" y="0"/>
              </a:cxn>
              <a:cxn ang="0">
                <a:pos x="0" y="0"/>
              </a:cxn>
              <a:cxn ang="0">
                <a:pos x="0" y="914399"/>
              </a:cxn>
            </a:cxnLst>
            <a:rect l="0" t="0" r="r" b="b"/>
            <a:pathLst>
              <a:path w="1706879" h="914400">
                <a:moveTo>
                  <a:pt x="0" y="914399"/>
                </a:moveTo>
                <a:lnTo>
                  <a:pt x="1706879" y="914399"/>
                </a:lnTo>
                <a:lnTo>
                  <a:pt x="1706879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3" name="object 19"/>
          <p:cNvSpPr>
            <a:spLocks/>
          </p:cNvSpPr>
          <p:nvPr/>
        </p:nvSpPr>
        <p:spPr bwMode="auto">
          <a:xfrm>
            <a:off x="228600" y="4054475"/>
            <a:ext cx="790575" cy="641350"/>
          </a:xfrm>
          <a:custGeom>
            <a:avLst/>
            <a:gdLst/>
            <a:ahLst/>
            <a:cxnLst>
              <a:cxn ang="0">
                <a:pos x="0" y="640079"/>
              </a:cxn>
              <a:cxn ang="0">
                <a:pos x="790218" y="640079"/>
              </a:cxn>
              <a:cxn ang="0">
                <a:pos x="790218" y="0"/>
              </a:cxn>
              <a:cxn ang="0">
                <a:pos x="0" y="0"/>
              </a:cxn>
              <a:cxn ang="0">
                <a:pos x="0" y="640079"/>
              </a:cxn>
            </a:cxnLst>
            <a:rect l="0" t="0" r="r" b="b"/>
            <a:pathLst>
              <a:path w="790575" h="640079">
                <a:moveTo>
                  <a:pt x="0" y="640079"/>
                </a:moveTo>
                <a:lnTo>
                  <a:pt x="790218" y="640079"/>
                </a:lnTo>
                <a:lnTo>
                  <a:pt x="790218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4" name="object 20"/>
          <p:cNvSpPr>
            <a:spLocks/>
          </p:cNvSpPr>
          <p:nvPr/>
        </p:nvSpPr>
        <p:spPr bwMode="auto">
          <a:xfrm>
            <a:off x="1019175" y="4054475"/>
            <a:ext cx="2290763" cy="641350"/>
          </a:xfrm>
          <a:custGeom>
            <a:avLst/>
            <a:gdLst/>
            <a:ahLst/>
            <a:cxnLst>
              <a:cxn ang="0">
                <a:pos x="0" y="640079"/>
              </a:cxn>
              <a:cxn ang="0">
                <a:pos x="2291583" y="640079"/>
              </a:cxn>
              <a:cxn ang="0">
                <a:pos x="2291583" y="0"/>
              </a:cxn>
              <a:cxn ang="0">
                <a:pos x="0" y="0"/>
              </a:cxn>
              <a:cxn ang="0">
                <a:pos x="0" y="640079"/>
              </a:cxn>
            </a:cxnLst>
            <a:rect l="0" t="0" r="r" b="b"/>
            <a:pathLst>
              <a:path w="2291715" h="640079">
                <a:moveTo>
                  <a:pt x="0" y="640079"/>
                </a:moveTo>
                <a:lnTo>
                  <a:pt x="2291583" y="640079"/>
                </a:lnTo>
                <a:lnTo>
                  <a:pt x="2291583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5" name="object 21"/>
          <p:cNvSpPr>
            <a:spLocks/>
          </p:cNvSpPr>
          <p:nvPr/>
        </p:nvSpPr>
        <p:spPr bwMode="auto">
          <a:xfrm>
            <a:off x="3309938" y="4054475"/>
            <a:ext cx="1819275" cy="641350"/>
          </a:xfrm>
          <a:custGeom>
            <a:avLst/>
            <a:gdLst/>
            <a:ahLst/>
            <a:cxnLst>
              <a:cxn ang="0">
                <a:pos x="0" y="640079"/>
              </a:cxn>
              <a:cxn ang="0">
                <a:pos x="1817501" y="640079"/>
              </a:cxn>
              <a:cxn ang="0">
                <a:pos x="1817501" y="0"/>
              </a:cxn>
              <a:cxn ang="0">
                <a:pos x="0" y="0"/>
              </a:cxn>
              <a:cxn ang="0">
                <a:pos x="0" y="640079"/>
              </a:cxn>
            </a:cxnLst>
            <a:rect l="0" t="0" r="r" b="b"/>
            <a:pathLst>
              <a:path w="1818004" h="640079">
                <a:moveTo>
                  <a:pt x="0" y="640079"/>
                </a:moveTo>
                <a:lnTo>
                  <a:pt x="1817501" y="640079"/>
                </a:lnTo>
                <a:lnTo>
                  <a:pt x="1817501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6" name="object 22"/>
          <p:cNvSpPr>
            <a:spLocks/>
          </p:cNvSpPr>
          <p:nvPr/>
        </p:nvSpPr>
        <p:spPr bwMode="auto">
          <a:xfrm>
            <a:off x="5127625" y="4054475"/>
            <a:ext cx="1928813" cy="641350"/>
          </a:xfrm>
          <a:custGeom>
            <a:avLst/>
            <a:gdLst/>
            <a:ahLst/>
            <a:cxnLst>
              <a:cxn ang="0">
                <a:pos x="0" y="640079"/>
              </a:cxn>
              <a:cxn ang="0">
                <a:pos x="1928109" y="640079"/>
              </a:cxn>
              <a:cxn ang="0">
                <a:pos x="1928109" y="0"/>
              </a:cxn>
              <a:cxn ang="0">
                <a:pos x="0" y="0"/>
              </a:cxn>
              <a:cxn ang="0">
                <a:pos x="0" y="640079"/>
              </a:cxn>
            </a:cxnLst>
            <a:rect l="0" t="0" r="r" b="b"/>
            <a:pathLst>
              <a:path w="1928495" h="640079">
                <a:moveTo>
                  <a:pt x="0" y="640079"/>
                </a:moveTo>
                <a:lnTo>
                  <a:pt x="1928109" y="640079"/>
                </a:lnTo>
                <a:lnTo>
                  <a:pt x="1928109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7" name="object 23"/>
          <p:cNvSpPr>
            <a:spLocks/>
          </p:cNvSpPr>
          <p:nvPr/>
        </p:nvSpPr>
        <p:spPr bwMode="auto">
          <a:xfrm>
            <a:off x="7056438" y="4054475"/>
            <a:ext cx="1706562" cy="641350"/>
          </a:xfrm>
          <a:custGeom>
            <a:avLst/>
            <a:gdLst/>
            <a:ahLst/>
            <a:cxnLst>
              <a:cxn ang="0">
                <a:pos x="0" y="640079"/>
              </a:cxn>
              <a:cxn ang="0">
                <a:pos x="1706879" y="640079"/>
              </a:cxn>
              <a:cxn ang="0">
                <a:pos x="1706879" y="0"/>
              </a:cxn>
              <a:cxn ang="0">
                <a:pos x="0" y="0"/>
              </a:cxn>
              <a:cxn ang="0">
                <a:pos x="0" y="640079"/>
              </a:cxn>
            </a:cxnLst>
            <a:rect l="0" t="0" r="r" b="b"/>
            <a:pathLst>
              <a:path w="1706879" h="640079">
                <a:moveTo>
                  <a:pt x="0" y="640079"/>
                </a:moveTo>
                <a:lnTo>
                  <a:pt x="1706879" y="640079"/>
                </a:lnTo>
                <a:lnTo>
                  <a:pt x="1706879" y="0"/>
                </a:lnTo>
                <a:lnTo>
                  <a:pt x="0" y="0"/>
                </a:lnTo>
                <a:lnTo>
                  <a:pt x="0" y="640079"/>
                </a:lnTo>
                <a:close/>
              </a:path>
            </a:pathLst>
          </a:custGeom>
          <a:solidFill>
            <a:srgbClr val="E9ED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8" name="object 24"/>
          <p:cNvSpPr>
            <a:spLocks/>
          </p:cNvSpPr>
          <p:nvPr/>
        </p:nvSpPr>
        <p:spPr bwMode="auto">
          <a:xfrm>
            <a:off x="228600" y="4695825"/>
            <a:ext cx="790575" cy="1736725"/>
          </a:xfrm>
          <a:custGeom>
            <a:avLst/>
            <a:gdLst/>
            <a:ahLst/>
            <a:cxnLst>
              <a:cxn ang="0">
                <a:pos x="0" y="1737359"/>
              </a:cxn>
              <a:cxn ang="0">
                <a:pos x="790218" y="1737359"/>
              </a:cxn>
              <a:cxn ang="0">
                <a:pos x="790218" y="0"/>
              </a:cxn>
              <a:cxn ang="0">
                <a:pos x="0" y="0"/>
              </a:cxn>
              <a:cxn ang="0">
                <a:pos x="0" y="1737359"/>
              </a:cxn>
            </a:cxnLst>
            <a:rect l="0" t="0" r="r" b="b"/>
            <a:pathLst>
              <a:path w="790575" h="1737360">
                <a:moveTo>
                  <a:pt x="0" y="1737359"/>
                </a:moveTo>
                <a:lnTo>
                  <a:pt x="790218" y="1737359"/>
                </a:lnTo>
                <a:lnTo>
                  <a:pt x="790218" y="0"/>
                </a:lnTo>
                <a:lnTo>
                  <a:pt x="0" y="0"/>
                </a:lnTo>
                <a:lnTo>
                  <a:pt x="0" y="173735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69" name="object 25"/>
          <p:cNvSpPr>
            <a:spLocks/>
          </p:cNvSpPr>
          <p:nvPr/>
        </p:nvSpPr>
        <p:spPr bwMode="auto">
          <a:xfrm>
            <a:off x="1019175" y="4695825"/>
            <a:ext cx="2290763" cy="1736725"/>
          </a:xfrm>
          <a:custGeom>
            <a:avLst/>
            <a:gdLst/>
            <a:ahLst/>
            <a:cxnLst>
              <a:cxn ang="0">
                <a:pos x="0" y="1737359"/>
              </a:cxn>
              <a:cxn ang="0">
                <a:pos x="2291583" y="1737359"/>
              </a:cxn>
              <a:cxn ang="0">
                <a:pos x="2291583" y="0"/>
              </a:cxn>
              <a:cxn ang="0">
                <a:pos x="0" y="0"/>
              </a:cxn>
              <a:cxn ang="0">
                <a:pos x="0" y="1737359"/>
              </a:cxn>
            </a:cxnLst>
            <a:rect l="0" t="0" r="r" b="b"/>
            <a:pathLst>
              <a:path w="2291715" h="1737360">
                <a:moveTo>
                  <a:pt x="0" y="1737359"/>
                </a:moveTo>
                <a:lnTo>
                  <a:pt x="2291583" y="1737359"/>
                </a:lnTo>
                <a:lnTo>
                  <a:pt x="2291583" y="0"/>
                </a:lnTo>
                <a:lnTo>
                  <a:pt x="0" y="0"/>
                </a:lnTo>
                <a:lnTo>
                  <a:pt x="0" y="173735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0" name="object 26"/>
          <p:cNvSpPr>
            <a:spLocks/>
          </p:cNvSpPr>
          <p:nvPr/>
        </p:nvSpPr>
        <p:spPr bwMode="auto">
          <a:xfrm>
            <a:off x="3309938" y="4695825"/>
            <a:ext cx="1819275" cy="1736725"/>
          </a:xfrm>
          <a:custGeom>
            <a:avLst/>
            <a:gdLst/>
            <a:ahLst/>
            <a:cxnLst>
              <a:cxn ang="0">
                <a:pos x="0" y="1737359"/>
              </a:cxn>
              <a:cxn ang="0">
                <a:pos x="1817501" y="1737359"/>
              </a:cxn>
              <a:cxn ang="0">
                <a:pos x="1817501" y="0"/>
              </a:cxn>
              <a:cxn ang="0">
                <a:pos x="0" y="0"/>
              </a:cxn>
              <a:cxn ang="0">
                <a:pos x="0" y="1737359"/>
              </a:cxn>
            </a:cxnLst>
            <a:rect l="0" t="0" r="r" b="b"/>
            <a:pathLst>
              <a:path w="1818004" h="1737360">
                <a:moveTo>
                  <a:pt x="0" y="1737359"/>
                </a:moveTo>
                <a:lnTo>
                  <a:pt x="1817501" y="1737359"/>
                </a:lnTo>
                <a:lnTo>
                  <a:pt x="1817501" y="0"/>
                </a:lnTo>
                <a:lnTo>
                  <a:pt x="0" y="0"/>
                </a:lnTo>
                <a:lnTo>
                  <a:pt x="0" y="173735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1" name="object 27"/>
          <p:cNvSpPr>
            <a:spLocks/>
          </p:cNvSpPr>
          <p:nvPr/>
        </p:nvSpPr>
        <p:spPr bwMode="auto">
          <a:xfrm>
            <a:off x="5127625" y="4695825"/>
            <a:ext cx="1928813" cy="1736725"/>
          </a:xfrm>
          <a:custGeom>
            <a:avLst/>
            <a:gdLst/>
            <a:ahLst/>
            <a:cxnLst>
              <a:cxn ang="0">
                <a:pos x="0" y="1737359"/>
              </a:cxn>
              <a:cxn ang="0">
                <a:pos x="1928109" y="1737359"/>
              </a:cxn>
              <a:cxn ang="0">
                <a:pos x="1928109" y="0"/>
              </a:cxn>
              <a:cxn ang="0">
                <a:pos x="0" y="0"/>
              </a:cxn>
              <a:cxn ang="0">
                <a:pos x="0" y="1737359"/>
              </a:cxn>
            </a:cxnLst>
            <a:rect l="0" t="0" r="r" b="b"/>
            <a:pathLst>
              <a:path w="1928495" h="1737360">
                <a:moveTo>
                  <a:pt x="0" y="1737359"/>
                </a:moveTo>
                <a:lnTo>
                  <a:pt x="1928109" y="1737359"/>
                </a:lnTo>
                <a:lnTo>
                  <a:pt x="1928109" y="0"/>
                </a:lnTo>
                <a:lnTo>
                  <a:pt x="0" y="0"/>
                </a:lnTo>
                <a:lnTo>
                  <a:pt x="0" y="173735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2" name="object 28"/>
          <p:cNvSpPr>
            <a:spLocks/>
          </p:cNvSpPr>
          <p:nvPr/>
        </p:nvSpPr>
        <p:spPr bwMode="auto">
          <a:xfrm>
            <a:off x="7056438" y="4695825"/>
            <a:ext cx="1706562" cy="1736725"/>
          </a:xfrm>
          <a:custGeom>
            <a:avLst/>
            <a:gdLst/>
            <a:ahLst/>
            <a:cxnLst>
              <a:cxn ang="0">
                <a:pos x="0" y="1737359"/>
              </a:cxn>
              <a:cxn ang="0">
                <a:pos x="1706879" y="1737359"/>
              </a:cxn>
              <a:cxn ang="0">
                <a:pos x="1706879" y="0"/>
              </a:cxn>
              <a:cxn ang="0">
                <a:pos x="0" y="0"/>
              </a:cxn>
              <a:cxn ang="0">
                <a:pos x="0" y="1737359"/>
              </a:cxn>
            </a:cxnLst>
            <a:rect l="0" t="0" r="r" b="b"/>
            <a:pathLst>
              <a:path w="1706879" h="1737360">
                <a:moveTo>
                  <a:pt x="0" y="1737359"/>
                </a:moveTo>
                <a:lnTo>
                  <a:pt x="1706879" y="1737359"/>
                </a:lnTo>
                <a:lnTo>
                  <a:pt x="1706879" y="0"/>
                </a:lnTo>
                <a:lnTo>
                  <a:pt x="0" y="0"/>
                </a:lnTo>
                <a:lnTo>
                  <a:pt x="0" y="1737359"/>
                </a:lnTo>
                <a:close/>
              </a:path>
            </a:pathLst>
          </a:custGeom>
          <a:solidFill>
            <a:srgbClr val="D0D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3" name="object 29"/>
          <p:cNvSpPr>
            <a:spLocks/>
          </p:cNvSpPr>
          <p:nvPr/>
        </p:nvSpPr>
        <p:spPr bwMode="auto">
          <a:xfrm>
            <a:off x="1019175" y="920750"/>
            <a:ext cx="0" cy="551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517846"/>
              </a:cxn>
            </a:cxnLst>
            <a:rect l="0" t="0" r="r" b="b"/>
            <a:pathLst>
              <a:path h="5518150">
                <a:moveTo>
                  <a:pt x="0" y="0"/>
                </a:moveTo>
                <a:lnTo>
                  <a:pt x="0" y="5517846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4" name="object 30"/>
          <p:cNvSpPr>
            <a:spLocks/>
          </p:cNvSpPr>
          <p:nvPr/>
        </p:nvSpPr>
        <p:spPr bwMode="auto">
          <a:xfrm>
            <a:off x="3309938" y="920750"/>
            <a:ext cx="0" cy="551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517846"/>
              </a:cxn>
            </a:cxnLst>
            <a:rect l="0" t="0" r="r" b="b"/>
            <a:pathLst>
              <a:path h="5518150">
                <a:moveTo>
                  <a:pt x="0" y="0"/>
                </a:moveTo>
                <a:lnTo>
                  <a:pt x="0" y="5517846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5" name="object 31"/>
          <p:cNvSpPr>
            <a:spLocks/>
          </p:cNvSpPr>
          <p:nvPr/>
        </p:nvSpPr>
        <p:spPr bwMode="auto">
          <a:xfrm>
            <a:off x="5127625" y="920750"/>
            <a:ext cx="0" cy="551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517846"/>
              </a:cxn>
            </a:cxnLst>
            <a:rect l="0" t="0" r="r" b="b"/>
            <a:pathLst>
              <a:path h="5518150">
                <a:moveTo>
                  <a:pt x="0" y="0"/>
                </a:moveTo>
                <a:lnTo>
                  <a:pt x="0" y="5517846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6" name="object 32"/>
          <p:cNvSpPr>
            <a:spLocks/>
          </p:cNvSpPr>
          <p:nvPr/>
        </p:nvSpPr>
        <p:spPr bwMode="auto">
          <a:xfrm>
            <a:off x="7056438" y="920750"/>
            <a:ext cx="0" cy="551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517846"/>
              </a:cxn>
            </a:cxnLst>
            <a:rect l="0" t="0" r="r" b="b"/>
            <a:pathLst>
              <a:path h="5518150">
                <a:moveTo>
                  <a:pt x="0" y="0"/>
                </a:moveTo>
                <a:lnTo>
                  <a:pt x="0" y="5517846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7" name="object 33"/>
          <p:cNvSpPr>
            <a:spLocks/>
          </p:cNvSpPr>
          <p:nvPr/>
        </p:nvSpPr>
        <p:spPr bwMode="auto">
          <a:xfrm>
            <a:off x="222250" y="1841500"/>
            <a:ext cx="85471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47085" y="0"/>
              </a:cxn>
            </a:cxnLst>
            <a:rect l="0" t="0" r="r" b="b"/>
            <a:pathLst>
              <a:path w="8547100">
                <a:moveTo>
                  <a:pt x="0" y="0"/>
                </a:moveTo>
                <a:lnTo>
                  <a:pt x="8547085" y="0"/>
                </a:lnTo>
              </a:path>
            </a:pathLst>
          </a:custGeom>
          <a:noFill/>
          <a:ln w="38099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8" name="object 34"/>
          <p:cNvSpPr>
            <a:spLocks/>
          </p:cNvSpPr>
          <p:nvPr/>
        </p:nvSpPr>
        <p:spPr bwMode="auto">
          <a:xfrm>
            <a:off x="3303588" y="2774950"/>
            <a:ext cx="546576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65185" y="0"/>
              </a:cxn>
            </a:cxnLst>
            <a:rect l="0" t="0" r="r" b="b"/>
            <a:pathLst>
              <a:path w="5465445">
                <a:moveTo>
                  <a:pt x="0" y="0"/>
                </a:moveTo>
                <a:lnTo>
                  <a:pt x="5465185" y="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79" name="object 35"/>
          <p:cNvSpPr>
            <a:spLocks/>
          </p:cNvSpPr>
          <p:nvPr/>
        </p:nvSpPr>
        <p:spPr bwMode="auto">
          <a:xfrm>
            <a:off x="3303588" y="3140075"/>
            <a:ext cx="546576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65185" y="0"/>
              </a:cxn>
            </a:cxnLst>
            <a:rect l="0" t="0" r="r" b="b"/>
            <a:pathLst>
              <a:path w="5465445">
                <a:moveTo>
                  <a:pt x="0" y="0"/>
                </a:moveTo>
                <a:lnTo>
                  <a:pt x="5465185" y="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0" name="object 36"/>
          <p:cNvSpPr>
            <a:spLocks/>
          </p:cNvSpPr>
          <p:nvPr/>
        </p:nvSpPr>
        <p:spPr bwMode="auto">
          <a:xfrm>
            <a:off x="222250" y="4054475"/>
            <a:ext cx="85471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47085" y="0"/>
              </a:cxn>
            </a:cxnLst>
            <a:rect l="0" t="0" r="r" b="b"/>
            <a:pathLst>
              <a:path w="8547100">
                <a:moveTo>
                  <a:pt x="0" y="0"/>
                </a:moveTo>
                <a:lnTo>
                  <a:pt x="8547085" y="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1" name="object 37"/>
          <p:cNvSpPr>
            <a:spLocks/>
          </p:cNvSpPr>
          <p:nvPr/>
        </p:nvSpPr>
        <p:spPr bwMode="auto">
          <a:xfrm>
            <a:off x="222250" y="4695825"/>
            <a:ext cx="85471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47085" y="0"/>
              </a:cxn>
            </a:cxnLst>
            <a:rect l="0" t="0" r="r" b="b"/>
            <a:pathLst>
              <a:path w="8547100">
                <a:moveTo>
                  <a:pt x="0" y="0"/>
                </a:moveTo>
                <a:lnTo>
                  <a:pt x="8547085" y="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2" name="object 38"/>
          <p:cNvSpPr>
            <a:spLocks/>
          </p:cNvSpPr>
          <p:nvPr/>
        </p:nvSpPr>
        <p:spPr bwMode="auto">
          <a:xfrm>
            <a:off x="228600" y="920750"/>
            <a:ext cx="0" cy="551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517846"/>
              </a:cxn>
            </a:cxnLst>
            <a:rect l="0" t="0" r="r" b="b"/>
            <a:pathLst>
              <a:path h="5518150">
                <a:moveTo>
                  <a:pt x="0" y="0"/>
                </a:moveTo>
                <a:lnTo>
                  <a:pt x="0" y="5517846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3" name="object 39"/>
          <p:cNvSpPr>
            <a:spLocks/>
          </p:cNvSpPr>
          <p:nvPr/>
        </p:nvSpPr>
        <p:spPr bwMode="auto">
          <a:xfrm>
            <a:off x="8763000" y="920750"/>
            <a:ext cx="0" cy="5518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517846"/>
              </a:cxn>
            </a:cxnLst>
            <a:rect l="0" t="0" r="r" b="b"/>
            <a:pathLst>
              <a:path h="5518150">
                <a:moveTo>
                  <a:pt x="0" y="0"/>
                </a:moveTo>
                <a:lnTo>
                  <a:pt x="0" y="5517846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4" name="object 40"/>
          <p:cNvSpPr>
            <a:spLocks/>
          </p:cNvSpPr>
          <p:nvPr/>
        </p:nvSpPr>
        <p:spPr bwMode="auto">
          <a:xfrm>
            <a:off x="222250" y="927100"/>
            <a:ext cx="85471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47085" y="0"/>
              </a:cxn>
            </a:cxnLst>
            <a:rect l="0" t="0" r="r" b="b"/>
            <a:pathLst>
              <a:path w="8547100">
                <a:moveTo>
                  <a:pt x="0" y="0"/>
                </a:moveTo>
                <a:lnTo>
                  <a:pt x="8547085" y="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5" name="object 41"/>
          <p:cNvSpPr>
            <a:spLocks/>
          </p:cNvSpPr>
          <p:nvPr/>
        </p:nvSpPr>
        <p:spPr bwMode="auto">
          <a:xfrm>
            <a:off x="222250" y="6432550"/>
            <a:ext cx="85471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547085" y="0"/>
              </a:cxn>
            </a:cxnLst>
            <a:rect l="0" t="0" r="r" b="b"/>
            <a:pathLst>
              <a:path w="8547100">
                <a:moveTo>
                  <a:pt x="0" y="0"/>
                </a:moveTo>
                <a:lnTo>
                  <a:pt x="8547085" y="0"/>
                </a:lnTo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186" name="object 42"/>
          <p:cNvSpPr>
            <a:spLocks noChangeArrowheads="1"/>
          </p:cNvSpPr>
          <p:nvPr/>
        </p:nvSpPr>
        <p:spPr bwMode="auto">
          <a:xfrm>
            <a:off x="347663" y="896938"/>
            <a:ext cx="628650" cy="5143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7" name="object 43"/>
          <p:cNvSpPr>
            <a:spLocks noChangeArrowheads="1"/>
          </p:cNvSpPr>
          <p:nvPr/>
        </p:nvSpPr>
        <p:spPr bwMode="auto">
          <a:xfrm>
            <a:off x="311150" y="1171575"/>
            <a:ext cx="644525" cy="5143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" name="object 44"/>
          <p:cNvSpPr txBox="1"/>
          <p:nvPr/>
        </p:nvSpPr>
        <p:spPr>
          <a:xfrm>
            <a:off x="441325" y="1004888"/>
            <a:ext cx="361950" cy="5286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889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b="1" spc="-17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No.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189" name="object 45"/>
          <p:cNvSpPr>
            <a:spLocks noChangeArrowheads="1"/>
          </p:cNvSpPr>
          <p:nvPr/>
        </p:nvSpPr>
        <p:spPr bwMode="auto">
          <a:xfrm>
            <a:off x="1120775" y="896938"/>
            <a:ext cx="2106613" cy="5143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" name="object 46"/>
          <p:cNvSpPr txBox="1"/>
          <p:nvPr/>
        </p:nvSpPr>
        <p:spPr>
          <a:xfrm>
            <a:off x="1252538" y="1004888"/>
            <a:ext cx="1825625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b="1" spc="1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pe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eatment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191" name="object 47"/>
          <p:cNvSpPr>
            <a:spLocks noChangeArrowheads="1"/>
          </p:cNvSpPr>
          <p:nvPr/>
        </p:nvSpPr>
        <p:spPr bwMode="auto">
          <a:xfrm>
            <a:off x="3713163" y="896938"/>
            <a:ext cx="1090612" cy="51435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2" name="object 48"/>
          <p:cNvSpPr>
            <a:spLocks noChangeArrowheads="1"/>
          </p:cNvSpPr>
          <p:nvPr/>
        </p:nvSpPr>
        <p:spPr bwMode="auto">
          <a:xfrm>
            <a:off x="3321050" y="1171575"/>
            <a:ext cx="1816100" cy="51435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" name="object 49"/>
          <p:cNvSpPr txBox="1"/>
          <p:nvPr/>
        </p:nvSpPr>
        <p:spPr>
          <a:xfrm>
            <a:off x="3452813" y="1004888"/>
            <a:ext cx="1533525" cy="5286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indent="390525"/>
            <a:r>
              <a:rPr lang="en-US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Type of Treatment Unit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94" name="object 50"/>
          <p:cNvSpPr>
            <a:spLocks noChangeArrowheads="1"/>
          </p:cNvSpPr>
          <p:nvPr/>
        </p:nvSpPr>
        <p:spPr bwMode="auto">
          <a:xfrm>
            <a:off x="5357813" y="896938"/>
            <a:ext cx="1127125" cy="51435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5" name="object 51"/>
          <p:cNvSpPr>
            <a:spLocks noChangeArrowheads="1"/>
          </p:cNvSpPr>
          <p:nvPr/>
        </p:nvSpPr>
        <p:spPr bwMode="auto">
          <a:xfrm>
            <a:off x="6234113" y="896938"/>
            <a:ext cx="669925" cy="514350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6" name="object 52"/>
          <p:cNvSpPr>
            <a:spLocks noChangeArrowheads="1"/>
          </p:cNvSpPr>
          <p:nvPr/>
        </p:nvSpPr>
        <p:spPr bwMode="auto">
          <a:xfrm>
            <a:off x="5689600" y="1171575"/>
            <a:ext cx="827088" cy="514350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" name="object 53"/>
          <p:cNvSpPr txBox="1"/>
          <p:nvPr/>
        </p:nvSpPr>
        <p:spPr>
          <a:xfrm>
            <a:off x="5489575" y="1004888"/>
            <a:ext cx="1206500" cy="5286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42900" indent="-330200"/>
            <a:r>
              <a:rPr lang="en-US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Name of the Units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98" name="object 54"/>
          <p:cNvSpPr>
            <a:spLocks noChangeArrowheads="1"/>
          </p:cNvSpPr>
          <p:nvPr/>
        </p:nvSpPr>
        <p:spPr bwMode="auto">
          <a:xfrm>
            <a:off x="7061200" y="896938"/>
            <a:ext cx="1184275" cy="514350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9" name="object 55"/>
          <p:cNvSpPr>
            <a:spLocks noChangeArrowheads="1"/>
          </p:cNvSpPr>
          <p:nvPr/>
        </p:nvSpPr>
        <p:spPr bwMode="auto">
          <a:xfrm>
            <a:off x="7989888" y="896938"/>
            <a:ext cx="773112" cy="51435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0" name="object 56"/>
          <p:cNvSpPr>
            <a:spLocks noChangeArrowheads="1"/>
          </p:cNvSpPr>
          <p:nvPr/>
        </p:nvSpPr>
        <p:spPr bwMode="auto">
          <a:xfrm>
            <a:off x="7196138" y="1171575"/>
            <a:ext cx="1501775" cy="514350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1" name="object 57"/>
          <p:cNvSpPr>
            <a:spLocks noChangeArrowheads="1"/>
          </p:cNvSpPr>
          <p:nvPr/>
        </p:nvSpPr>
        <p:spPr bwMode="auto">
          <a:xfrm>
            <a:off x="7278688" y="1446213"/>
            <a:ext cx="1279525" cy="514350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2" name="object 58"/>
          <p:cNvSpPr>
            <a:spLocks noChangeArrowheads="1"/>
          </p:cNvSpPr>
          <p:nvPr/>
        </p:nvSpPr>
        <p:spPr bwMode="auto">
          <a:xfrm>
            <a:off x="228600" y="1811338"/>
            <a:ext cx="369888" cy="514350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3" name="object 59"/>
          <p:cNvSpPr>
            <a:spLocks noChangeArrowheads="1"/>
          </p:cNvSpPr>
          <p:nvPr/>
        </p:nvSpPr>
        <p:spPr bwMode="auto">
          <a:xfrm>
            <a:off x="1019175" y="1811338"/>
            <a:ext cx="1033463" cy="514350"/>
          </a:xfrm>
          <a:prstGeom prst="rect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4" name="object 60"/>
          <p:cNvSpPr>
            <a:spLocks noChangeArrowheads="1"/>
          </p:cNvSpPr>
          <p:nvPr/>
        </p:nvSpPr>
        <p:spPr bwMode="auto">
          <a:xfrm>
            <a:off x="1793875" y="1811338"/>
            <a:ext cx="1241425" cy="514350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5" name="object 61"/>
          <p:cNvSpPr>
            <a:spLocks noChangeArrowheads="1"/>
          </p:cNvSpPr>
          <p:nvPr/>
        </p:nvSpPr>
        <p:spPr bwMode="auto">
          <a:xfrm>
            <a:off x="3309938" y="1811338"/>
            <a:ext cx="1035050" cy="514350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6" name="object 62"/>
          <p:cNvSpPr>
            <a:spLocks noChangeArrowheads="1"/>
          </p:cNvSpPr>
          <p:nvPr/>
        </p:nvSpPr>
        <p:spPr bwMode="auto">
          <a:xfrm>
            <a:off x="5127625" y="1811338"/>
            <a:ext cx="968375" cy="514350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7" name="object 63"/>
          <p:cNvSpPr>
            <a:spLocks noChangeArrowheads="1"/>
          </p:cNvSpPr>
          <p:nvPr/>
        </p:nvSpPr>
        <p:spPr bwMode="auto">
          <a:xfrm>
            <a:off x="7056438" y="1811338"/>
            <a:ext cx="785812" cy="514350"/>
          </a:xfrm>
          <a:prstGeom prst="rect">
            <a:avLst/>
          </a:prstGeom>
          <a:blipFill dpi="0" rotWithShape="1">
            <a:blip r:embed="rId2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8" name="object 64"/>
          <p:cNvSpPr>
            <a:spLocks noChangeArrowheads="1"/>
          </p:cNvSpPr>
          <p:nvPr/>
        </p:nvSpPr>
        <p:spPr bwMode="auto">
          <a:xfrm>
            <a:off x="7056438" y="2085975"/>
            <a:ext cx="1246187" cy="514350"/>
          </a:xfrm>
          <a:prstGeom prst="rect">
            <a:avLst/>
          </a:prstGeom>
          <a:blipFill dpi="0" rotWithShape="1">
            <a:blip r:embed="rId2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9" name="object 65"/>
          <p:cNvSpPr>
            <a:spLocks noChangeArrowheads="1"/>
          </p:cNvSpPr>
          <p:nvPr/>
        </p:nvSpPr>
        <p:spPr bwMode="auto">
          <a:xfrm>
            <a:off x="8197850" y="2085975"/>
            <a:ext cx="565150" cy="514350"/>
          </a:xfrm>
          <a:prstGeom prst="rect">
            <a:avLst/>
          </a:prstGeom>
          <a:blipFill dpi="0" rotWithShape="1">
            <a:blip r:embed="rId2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0" name="object 66"/>
          <p:cNvSpPr>
            <a:spLocks noChangeArrowheads="1"/>
          </p:cNvSpPr>
          <p:nvPr/>
        </p:nvSpPr>
        <p:spPr bwMode="auto">
          <a:xfrm>
            <a:off x="7056438" y="2360613"/>
            <a:ext cx="1019175" cy="514350"/>
          </a:xfrm>
          <a:prstGeom prst="rect">
            <a:avLst/>
          </a:prstGeom>
          <a:blipFill dpi="0" rotWithShape="1">
            <a:blip r:embed="rId2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1" name="object 67"/>
          <p:cNvSpPr>
            <a:spLocks noChangeArrowheads="1"/>
          </p:cNvSpPr>
          <p:nvPr/>
        </p:nvSpPr>
        <p:spPr bwMode="auto">
          <a:xfrm>
            <a:off x="7823200" y="2360613"/>
            <a:ext cx="919163" cy="514350"/>
          </a:xfrm>
          <a:prstGeom prst="rect">
            <a:avLst/>
          </a:prstGeom>
          <a:blipFill dpi="0" rotWithShape="1">
            <a:blip r:embed="rId2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8" name="object 68"/>
          <p:cNvSpPr txBox="1"/>
          <p:nvPr/>
        </p:nvSpPr>
        <p:spPr>
          <a:xfrm>
            <a:off x="7135813" y="1004888"/>
            <a:ext cx="1549400" cy="1720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68263" algn="ctr"/>
            <a:r>
              <a:rPr lang="en-US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Function Type of Impurity Removed.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68263">
              <a:spcBef>
                <a:spcPts val="725"/>
              </a:spcBef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Large Suspended	and Floating Matter</a:t>
            </a:r>
          </a:p>
        </p:txBody>
      </p:sp>
      <p:sp>
        <p:nvSpPr>
          <p:cNvPr id="6213" name="object 69"/>
          <p:cNvSpPr txBox="1">
            <a:spLocks noChangeArrowheads="1"/>
          </p:cNvSpPr>
          <p:nvPr/>
        </p:nvSpPr>
        <p:spPr bwMode="auto">
          <a:xfrm>
            <a:off x="307975" y="1922463"/>
            <a:ext cx="1397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1096963" y="1922463"/>
            <a:ext cx="1787525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Ph</a:t>
            </a:r>
            <a:r>
              <a:rPr spc="15" dirty="0">
                <a:latin typeface="Times New Roman"/>
                <a:cs typeface="Times New Roman"/>
              </a:rPr>
              <a:t>y</a:t>
            </a:r>
            <a:r>
              <a:rPr dirty="0">
                <a:latin typeface="Times New Roman"/>
                <a:cs typeface="Times New Roman"/>
              </a:rPr>
              <a:t>sic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-60" dirty="0">
                <a:latin typeface="Times New Roman"/>
                <a:cs typeface="Times New Roman"/>
              </a:rPr>
              <a:t> T</a:t>
            </a:r>
            <a:r>
              <a:rPr dirty="0">
                <a:latin typeface="Times New Roman"/>
                <a:cs typeface="Times New Roman"/>
              </a:rPr>
              <a:t>re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tment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389313" y="1922463"/>
            <a:ext cx="804862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Ph</a:t>
            </a:r>
            <a:r>
              <a:rPr spc="15" dirty="0">
                <a:latin typeface="Times New Roman"/>
                <a:cs typeface="Times New Roman"/>
              </a:rPr>
              <a:t>y</a:t>
            </a:r>
            <a:r>
              <a:rPr dirty="0">
                <a:latin typeface="Times New Roman"/>
                <a:cs typeface="Times New Roman"/>
              </a:rPr>
              <a:t>sic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16" name="object 72"/>
          <p:cNvSpPr txBox="1">
            <a:spLocks noChangeArrowheads="1"/>
          </p:cNvSpPr>
          <p:nvPr/>
        </p:nvSpPr>
        <p:spPr bwMode="auto">
          <a:xfrm>
            <a:off x="5207000" y="1922463"/>
            <a:ext cx="7381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Screens</a:t>
            </a:r>
          </a:p>
        </p:txBody>
      </p:sp>
      <p:sp>
        <p:nvSpPr>
          <p:cNvPr id="6217" name="object 73"/>
          <p:cNvSpPr>
            <a:spLocks noChangeArrowheads="1"/>
          </p:cNvSpPr>
          <p:nvPr/>
        </p:nvSpPr>
        <p:spPr bwMode="auto">
          <a:xfrm>
            <a:off x="3309938" y="2746375"/>
            <a:ext cx="1035050" cy="512763"/>
          </a:xfrm>
          <a:prstGeom prst="rect">
            <a:avLst/>
          </a:prstGeom>
          <a:blipFill dpi="0" rotWithShape="1">
            <a:blip r:embed="rId2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" name="object 74"/>
          <p:cNvSpPr txBox="1"/>
          <p:nvPr/>
        </p:nvSpPr>
        <p:spPr>
          <a:xfrm>
            <a:off x="3389313" y="2855913"/>
            <a:ext cx="803275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pc="-10" dirty="0">
                <a:latin typeface="Times New Roman"/>
                <a:cs typeface="Times New Roman"/>
              </a:rPr>
              <a:t>P</a:t>
            </a:r>
            <a:r>
              <a:rPr dirty="0">
                <a:latin typeface="Times New Roman"/>
                <a:cs typeface="Times New Roman"/>
              </a:rPr>
              <a:t>h</a:t>
            </a:r>
            <a:r>
              <a:rPr spc="15" dirty="0">
                <a:latin typeface="Times New Roman"/>
                <a:cs typeface="Times New Roman"/>
              </a:rPr>
              <a:t>y</a:t>
            </a:r>
            <a:r>
              <a:rPr dirty="0">
                <a:latin typeface="Times New Roman"/>
                <a:cs typeface="Times New Roman"/>
              </a:rPr>
              <a:t>sical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19" name="object 75"/>
          <p:cNvSpPr>
            <a:spLocks noChangeArrowheads="1"/>
          </p:cNvSpPr>
          <p:nvPr/>
        </p:nvSpPr>
        <p:spPr bwMode="auto">
          <a:xfrm>
            <a:off x="5127625" y="2746375"/>
            <a:ext cx="625475" cy="512763"/>
          </a:xfrm>
          <a:prstGeom prst="rect">
            <a:avLst/>
          </a:prstGeom>
          <a:blipFill dpi="0" rotWithShape="1">
            <a:blip r:embed="rId2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0" name="object 76"/>
          <p:cNvSpPr>
            <a:spLocks noChangeArrowheads="1"/>
          </p:cNvSpPr>
          <p:nvPr/>
        </p:nvSpPr>
        <p:spPr bwMode="auto">
          <a:xfrm>
            <a:off x="5502275" y="2746375"/>
            <a:ext cx="1146175" cy="512763"/>
          </a:xfrm>
          <a:prstGeom prst="rect">
            <a:avLst/>
          </a:prstGeom>
          <a:blipFill dpi="0" rotWithShape="1">
            <a:blip r:embed="rId2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7" name="object 77"/>
          <p:cNvSpPr txBox="1"/>
          <p:nvPr/>
        </p:nvSpPr>
        <p:spPr>
          <a:xfrm>
            <a:off x="5207000" y="2855913"/>
            <a:ext cx="1289050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G</a:t>
            </a:r>
            <a:r>
              <a:rPr spc="-10" dirty="0">
                <a:latin typeface="Times New Roman"/>
                <a:cs typeface="Times New Roman"/>
              </a:rPr>
              <a:t>r</a:t>
            </a:r>
            <a:r>
              <a:rPr dirty="0">
                <a:latin typeface="Times New Roman"/>
                <a:cs typeface="Times New Roman"/>
              </a:rPr>
              <a:t>it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Cha</a:t>
            </a:r>
            <a:r>
              <a:rPr spc="-15" dirty="0">
                <a:latin typeface="Times New Roman"/>
                <a:cs typeface="Times New Roman"/>
              </a:rPr>
              <a:t>m</a:t>
            </a:r>
            <a:r>
              <a:rPr dirty="0">
                <a:latin typeface="Times New Roman"/>
                <a:cs typeface="Times New Roman"/>
              </a:rPr>
              <a:t>ber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22" name="object 78"/>
          <p:cNvSpPr>
            <a:spLocks noChangeArrowheads="1"/>
          </p:cNvSpPr>
          <p:nvPr/>
        </p:nvSpPr>
        <p:spPr bwMode="auto">
          <a:xfrm>
            <a:off x="7056438" y="2746375"/>
            <a:ext cx="623887" cy="512763"/>
          </a:xfrm>
          <a:prstGeom prst="rect">
            <a:avLst/>
          </a:prstGeom>
          <a:blipFill dpi="0" rotWithShape="1">
            <a:blip r:embed="rId2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" name="object 79"/>
          <p:cNvSpPr txBox="1"/>
          <p:nvPr/>
        </p:nvSpPr>
        <p:spPr>
          <a:xfrm>
            <a:off x="7135813" y="2855913"/>
            <a:ext cx="393700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G</a:t>
            </a:r>
            <a:r>
              <a:rPr spc="-10" dirty="0">
                <a:latin typeface="Times New Roman"/>
                <a:cs typeface="Times New Roman"/>
              </a:rPr>
              <a:t>r</a:t>
            </a:r>
            <a:r>
              <a:rPr dirty="0">
                <a:latin typeface="Times New Roman"/>
                <a:cs typeface="Times New Roman"/>
              </a:rPr>
              <a:t>it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24" name="object 80"/>
          <p:cNvSpPr>
            <a:spLocks noChangeArrowheads="1"/>
          </p:cNvSpPr>
          <p:nvPr/>
        </p:nvSpPr>
        <p:spPr bwMode="auto">
          <a:xfrm>
            <a:off x="3309938" y="3111500"/>
            <a:ext cx="1035050" cy="514350"/>
          </a:xfrm>
          <a:prstGeom prst="rect">
            <a:avLst/>
          </a:prstGeom>
          <a:blipFill dpi="0" rotWithShape="1">
            <a:blip r:embed="rId2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" name="object 81"/>
          <p:cNvSpPr txBox="1"/>
          <p:nvPr/>
        </p:nvSpPr>
        <p:spPr>
          <a:xfrm>
            <a:off x="3389313" y="3222625"/>
            <a:ext cx="804862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Ph</a:t>
            </a:r>
            <a:r>
              <a:rPr spc="15" dirty="0">
                <a:latin typeface="Times New Roman"/>
                <a:cs typeface="Times New Roman"/>
              </a:rPr>
              <a:t>y</a:t>
            </a:r>
            <a:r>
              <a:rPr dirty="0">
                <a:latin typeface="Times New Roman"/>
                <a:cs typeface="Times New Roman"/>
              </a:rPr>
              <a:t>sic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26" name="object 82"/>
          <p:cNvSpPr>
            <a:spLocks noChangeArrowheads="1"/>
          </p:cNvSpPr>
          <p:nvPr/>
        </p:nvSpPr>
        <p:spPr bwMode="auto">
          <a:xfrm>
            <a:off x="5127625" y="3111500"/>
            <a:ext cx="1122363" cy="514350"/>
          </a:xfrm>
          <a:prstGeom prst="rect">
            <a:avLst/>
          </a:prstGeom>
          <a:blipFill dpi="0" rotWithShape="1">
            <a:blip r:embed="rId2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" name="object 83"/>
          <p:cNvSpPr txBox="1"/>
          <p:nvPr/>
        </p:nvSpPr>
        <p:spPr>
          <a:xfrm>
            <a:off x="5207000" y="3222625"/>
            <a:ext cx="892175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Cl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rif</a:t>
            </a:r>
            <a:r>
              <a:rPr spc="5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ers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28" name="object 84"/>
          <p:cNvSpPr>
            <a:spLocks noChangeArrowheads="1"/>
          </p:cNvSpPr>
          <p:nvPr/>
        </p:nvSpPr>
        <p:spPr bwMode="auto">
          <a:xfrm>
            <a:off x="7056438" y="3111500"/>
            <a:ext cx="630237" cy="514350"/>
          </a:xfrm>
          <a:prstGeom prst="rect">
            <a:avLst/>
          </a:prstGeom>
          <a:blipFill dpi="0" rotWithShape="1">
            <a:blip r:embed="rId3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9" name="object 85"/>
          <p:cNvSpPr>
            <a:spLocks noChangeArrowheads="1"/>
          </p:cNvSpPr>
          <p:nvPr/>
        </p:nvSpPr>
        <p:spPr bwMode="auto">
          <a:xfrm>
            <a:off x="7637463" y="3111500"/>
            <a:ext cx="763587" cy="514350"/>
          </a:xfrm>
          <a:prstGeom prst="rect">
            <a:avLst/>
          </a:prstGeom>
          <a:blipFill dpi="0" rotWithShape="1">
            <a:blip r:embed="rId3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0" name="object 86"/>
          <p:cNvSpPr>
            <a:spLocks noChangeArrowheads="1"/>
          </p:cNvSpPr>
          <p:nvPr/>
        </p:nvSpPr>
        <p:spPr bwMode="auto">
          <a:xfrm>
            <a:off x="8350250" y="3111500"/>
            <a:ext cx="412750" cy="514350"/>
          </a:xfrm>
          <a:prstGeom prst="rect">
            <a:avLst/>
          </a:prstGeom>
          <a:blipFill dpi="0" rotWithShape="1">
            <a:blip r:embed="rId3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1" name="object 87"/>
          <p:cNvSpPr txBox="1">
            <a:spLocks noChangeArrowheads="1"/>
          </p:cNvSpPr>
          <p:nvPr/>
        </p:nvSpPr>
        <p:spPr bwMode="auto">
          <a:xfrm>
            <a:off x="7135813" y="3222625"/>
            <a:ext cx="15494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>
              <a:tabLst>
                <a:tab pos="644525" algn="l"/>
                <a:tab pos="1357313" algn="l"/>
              </a:tabLst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Silt,	Sand	&amp;</a:t>
            </a:r>
          </a:p>
        </p:txBody>
      </p:sp>
      <p:sp>
        <p:nvSpPr>
          <p:cNvPr id="6232" name="object 88"/>
          <p:cNvSpPr>
            <a:spLocks noChangeArrowheads="1"/>
          </p:cNvSpPr>
          <p:nvPr/>
        </p:nvSpPr>
        <p:spPr bwMode="auto">
          <a:xfrm>
            <a:off x="7056438" y="3386138"/>
            <a:ext cx="776287" cy="514350"/>
          </a:xfrm>
          <a:prstGeom prst="rect">
            <a:avLst/>
          </a:prstGeom>
          <a:blipFill dpi="0" rotWithShape="1">
            <a:blip r:embed="rId3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3" name="object 89"/>
          <p:cNvSpPr>
            <a:spLocks noChangeArrowheads="1"/>
          </p:cNvSpPr>
          <p:nvPr/>
        </p:nvSpPr>
        <p:spPr bwMode="auto">
          <a:xfrm>
            <a:off x="7854950" y="3386138"/>
            <a:ext cx="908050" cy="514350"/>
          </a:xfrm>
          <a:prstGeom prst="rect">
            <a:avLst/>
          </a:prstGeom>
          <a:blipFill dpi="0" rotWithShape="1">
            <a:blip r:embed="rId3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4" name="object 90"/>
          <p:cNvSpPr>
            <a:spLocks noChangeArrowheads="1"/>
          </p:cNvSpPr>
          <p:nvPr/>
        </p:nvSpPr>
        <p:spPr bwMode="auto">
          <a:xfrm>
            <a:off x="7056438" y="3660775"/>
            <a:ext cx="866775" cy="512763"/>
          </a:xfrm>
          <a:prstGeom prst="rect">
            <a:avLst/>
          </a:prstGeom>
          <a:blipFill dpi="0" rotWithShape="1">
            <a:blip r:embed="rId3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" name="object 91"/>
          <p:cNvSpPr txBox="1"/>
          <p:nvPr/>
        </p:nvSpPr>
        <p:spPr>
          <a:xfrm>
            <a:off x="7135813" y="3495675"/>
            <a:ext cx="636587" cy="528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Other Matter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7986713" y="3495675"/>
            <a:ext cx="698500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he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spc="-15" dirty="0">
                <a:latin typeface="Times New Roman"/>
                <a:cs typeface="Times New Roman"/>
              </a:rPr>
              <a:t>v</a:t>
            </a:r>
            <a:r>
              <a:rPr dirty="0">
                <a:latin typeface="Times New Roman"/>
                <a:cs typeface="Times New Roman"/>
              </a:rPr>
              <a:t>i</a:t>
            </a:r>
            <a:r>
              <a:rPr spc="5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37" name="object 93"/>
          <p:cNvSpPr>
            <a:spLocks noChangeArrowheads="1"/>
          </p:cNvSpPr>
          <p:nvPr/>
        </p:nvSpPr>
        <p:spPr bwMode="auto">
          <a:xfrm>
            <a:off x="228600" y="4025900"/>
            <a:ext cx="369888" cy="514350"/>
          </a:xfrm>
          <a:prstGeom prst="rect">
            <a:avLst/>
          </a:prstGeom>
          <a:blipFill dpi="0" rotWithShape="1">
            <a:blip r:embed="rId3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8" name="object 94"/>
          <p:cNvSpPr txBox="1">
            <a:spLocks noChangeArrowheads="1"/>
          </p:cNvSpPr>
          <p:nvPr/>
        </p:nvSpPr>
        <p:spPr bwMode="auto">
          <a:xfrm>
            <a:off x="307975" y="4137025"/>
            <a:ext cx="1397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239" name="object 95"/>
          <p:cNvSpPr>
            <a:spLocks noChangeArrowheads="1"/>
          </p:cNvSpPr>
          <p:nvPr/>
        </p:nvSpPr>
        <p:spPr bwMode="auto">
          <a:xfrm>
            <a:off x="1019175" y="4025900"/>
            <a:ext cx="1133475" cy="514350"/>
          </a:xfrm>
          <a:prstGeom prst="rect">
            <a:avLst/>
          </a:prstGeom>
          <a:blipFill dpi="0" rotWithShape="1">
            <a:blip r:embed="rId3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0" name="object 96"/>
          <p:cNvSpPr>
            <a:spLocks noChangeArrowheads="1"/>
          </p:cNvSpPr>
          <p:nvPr/>
        </p:nvSpPr>
        <p:spPr bwMode="auto">
          <a:xfrm>
            <a:off x="1895475" y="4025900"/>
            <a:ext cx="1243013" cy="514350"/>
          </a:xfrm>
          <a:prstGeom prst="rect">
            <a:avLst/>
          </a:prstGeom>
          <a:blipFill dpi="0" rotWithShape="1">
            <a:blip r:embed="rId3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7" name="object 97"/>
          <p:cNvSpPr txBox="1"/>
          <p:nvPr/>
        </p:nvSpPr>
        <p:spPr>
          <a:xfrm>
            <a:off x="1096963" y="4137025"/>
            <a:ext cx="1889125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Chemic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60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re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tment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42" name="object 98"/>
          <p:cNvSpPr>
            <a:spLocks noChangeArrowheads="1"/>
          </p:cNvSpPr>
          <p:nvPr/>
        </p:nvSpPr>
        <p:spPr bwMode="auto">
          <a:xfrm>
            <a:off x="3309938" y="4025900"/>
            <a:ext cx="1133475" cy="514350"/>
          </a:xfrm>
          <a:prstGeom prst="rect">
            <a:avLst/>
          </a:prstGeom>
          <a:blipFill dpi="0" rotWithShape="1">
            <a:blip r:embed="rId3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9" name="object 99"/>
          <p:cNvSpPr txBox="1"/>
          <p:nvPr/>
        </p:nvSpPr>
        <p:spPr>
          <a:xfrm>
            <a:off x="3389313" y="4137025"/>
            <a:ext cx="903287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Chemic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44" name="object 100"/>
          <p:cNvSpPr>
            <a:spLocks noChangeArrowheads="1"/>
          </p:cNvSpPr>
          <p:nvPr/>
        </p:nvSpPr>
        <p:spPr bwMode="auto">
          <a:xfrm>
            <a:off x="5127625" y="4025900"/>
            <a:ext cx="1135063" cy="514350"/>
          </a:xfrm>
          <a:prstGeom prst="rect">
            <a:avLst/>
          </a:prstGeom>
          <a:blipFill dpi="0" rotWithShape="1">
            <a:blip r:embed="rId4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1" name="object 101"/>
          <p:cNvSpPr txBox="1"/>
          <p:nvPr/>
        </p:nvSpPr>
        <p:spPr>
          <a:xfrm>
            <a:off x="5207000" y="4137025"/>
            <a:ext cx="1760538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Chemic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Re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c</a:t>
            </a:r>
            <a:r>
              <a:rPr spc="5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ors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46" name="object 102"/>
          <p:cNvSpPr>
            <a:spLocks noChangeArrowheads="1"/>
          </p:cNvSpPr>
          <p:nvPr/>
        </p:nvSpPr>
        <p:spPr bwMode="auto">
          <a:xfrm>
            <a:off x="6008688" y="4025900"/>
            <a:ext cx="2217737" cy="514350"/>
          </a:xfrm>
          <a:prstGeom prst="rect">
            <a:avLst/>
          </a:prstGeom>
          <a:blipFill dpi="0" rotWithShape="1">
            <a:blip r:embed="rId4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7" name="object 103"/>
          <p:cNvSpPr>
            <a:spLocks noChangeArrowheads="1"/>
          </p:cNvSpPr>
          <p:nvPr/>
        </p:nvSpPr>
        <p:spPr bwMode="auto">
          <a:xfrm>
            <a:off x="7056438" y="4300538"/>
            <a:ext cx="1222375" cy="514350"/>
          </a:xfrm>
          <a:prstGeom prst="rect">
            <a:avLst/>
          </a:prstGeom>
          <a:blipFill dpi="0" rotWithShape="1">
            <a:blip r:embed="rId4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4" name="object 104"/>
          <p:cNvSpPr txBox="1"/>
          <p:nvPr/>
        </p:nvSpPr>
        <p:spPr>
          <a:xfrm>
            <a:off x="7135813" y="4137025"/>
            <a:ext cx="992187" cy="528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Dis</a:t>
            </a:r>
            <a:r>
              <a:rPr spc="-10" dirty="0">
                <a:latin typeface="Times New Roman"/>
                <a:cs typeface="Times New Roman"/>
              </a:rPr>
              <a:t>s</a:t>
            </a:r>
            <a:r>
              <a:rPr dirty="0">
                <a:latin typeface="Times New Roman"/>
                <a:cs typeface="Times New Roman"/>
              </a:rPr>
              <a:t>olv</a:t>
            </a:r>
            <a:r>
              <a:rPr spc="5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Che</a:t>
            </a:r>
            <a:r>
              <a:rPr spc="-15" dirty="0">
                <a:latin typeface="Times New Roman"/>
                <a:cs typeface="Times New Roman"/>
              </a:rPr>
              <a:t>m</a:t>
            </a:r>
            <a:r>
              <a:rPr dirty="0">
                <a:latin typeface="Times New Roman"/>
                <a:cs typeface="Times New Roman"/>
              </a:rPr>
              <a:t>i</a:t>
            </a:r>
            <a:r>
              <a:rPr spc="5" dirty="0">
                <a:latin typeface="Times New Roman"/>
                <a:cs typeface="Times New Roman"/>
              </a:rPr>
              <a:t>c</a:t>
            </a:r>
            <a:r>
              <a:rPr dirty="0">
                <a:latin typeface="Times New Roman"/>
                <a:cs typeface="Times New Roman"/>
              </a:rPr>
              <a:t>a</a:t>
            </a:r>
            <a:r>
              <a:rPr spc="5" dirty="0">
                <a:latin typeface="Times New Roman"/>
                <a:cs typeface="Times New Roman"/>
              </a:rPr>
              <a:t>l</a:t>
            </a:r>
            <a:r>
              <a:rPr dirty="0">
                <a:latin typeface="Times New Roman"/>
                <a:cs typeface="Times New Roman"/>
              </a:rPr>
              <a:t>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49" name="object 105"/>
          <p:cNvSpPr>
            <a:spLocks noChangeArrowheads="1"/>
          </p:cNvSpPr>
          <p:nvPr/>
        </p:nvSpPr>
        <p:spPr bwMode="auto">
          <a:xfrm>
            <a:off x="228600" y="4667250"/>
            <a:ext cx="369888" cy="512763"/>
          </a:xfrm>
          <a:prstGeom prst="rect">
            <a:avLst/>
          </a:prstGeom>
          <a:blipFill dpi="0" rotWithShape="1">
            <a:blip r:embed="rId4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50" name="object 106"/>
          <p:cNvSpPr txBox="1">
            <a:spLocks noChangeArrowheads="1"/>
          </p:cNvSpPr>
          <p:nvPr/>
        </p:nvSpPr>
        <p:spPr bwMode="auto">
          <a:xfrm>
            <a:off x="307975" y="4776788"/>
            <a:ext cx="1397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6251" name="object 107"/>
          <p:cNvSpPr>
            <a:spLocks noChangeArrowheads="1"/>
          </p:cNvSpPr>
          <p:nvPr/>
        </p:nvSpPr>
        <p:spPr bwMode="auto">
          <a:xfrm>
            <a:off x="1019175" y="4667250"/>
            <a:ext cx="1209675" cy="512763"/>
          </a:xfrm>
          <a:prstGeom prst="rect">
            <a:avLst/>
          </a:prstGeom>
          <a:blipFill dpi="0" rotWithShape="1">
            <a:blip r:embed="rId4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52" name="object 108"/>
          <p:cNvSpPr>
            <a:spLocks noChangeArrowheads="1"/>
          </p:cNvSpPr>
          <p:nvPr/>
        </p:nvSpPr>
        <p:spPr bwMode="auto">
          <a:xfrm>
            <a:off x="2028825" y="4667250"/>
            <a:ext cx="1241425" cy="512763"/>
          </a:xfrm>
          <a:prstGeom prst="rect">
            <a:avLst/>
          </a:prstGeom>
          <a:blipFill dpi="0" rotWithShape="1">
            <a:blip r:embed="rId3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9" name="object 109"/>
          <p:cNvSpPr txBox="1"/>
          <p:nvPr/>
        </p:nvSpPr>
        <p:spPr>
          <a:xfrm>
            <a:off x="1096963" y="4776788"/>
            <a:ext cx="2022475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Bio</a:t>
            </a:r>
            <a:r>
              <a:rPr spc="5" dirty="0">
                <a:latin typeface="Times New Roman"/>
                <a:cs typeface="Times New Roman"/>
              </a:rPr>
              <a:t>l</a:t>
            </a:r>
            <a:r>
              <a:rPr dirty="0">
                <a:latin typeface="Times New Roman"/>
                <a:cs typeface="Times New Roman"/>
              </a:rPr>
              <a:t>ogi</a:t>
            </a:r>
            <a:r>
              <a:rPr spc="5" dirty="0">
                <a:latin typeface="Times New Roman"/>
                <a:cs typeface="Times New Roman"/>
              </a:rPr>
              <a:t>c</a:t>
            </a:r>
            <a:r>
              <a:rPr dirty="0">
                <a:latin typeface="Times New Roman"/>
                <a:cs typeface="Times New Roman"/>
              </a:rPr>
              <a:t>al 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60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re</a:t>
            </a:r>
            <a:r>
              <a:rPr spc="5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tment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54" name="object 110"/>
          <p:cNvSpPr>
            <a:spLocks noChangeArrowheads="1"/>
          </p:cNvSpPr>
          <p:nvPr/>
        </p:nvSpPr>
        <p:spPr bwMode="auto">
          <a:xfrm>
            <a:off x="3309938" y="4667250"/>
            <a:ext cx="1211262" cy="512763"/>
          </a:xfrm>
          <a:prstGeom prst="rect">
            <a:avLst/>
          </a:prstGeom>
          <a:blipFill dpi="0" rotWithShape="1">
            <a:blip r:embed="rId4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1" name="object 111"/>
          <p:cNvSpPr txBox="1"/>
          <p:nvPr/>
        </p:nvSpPr>
        <p:spPr>
          <a:xfrm>
            <a:off x="3389313" y="4776788"/>
            <a:ext cx="979487" cy="254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Bio</a:t>
            </a:r>
            <a:r>
              <a:rPr spc="5" dirty="0">
                <a:latin typeface="Times New Roman"/>
                <a:cs typeface="Times New Roman"/>
              </a:rPr>
              <a:t>l</a:t>
            </a:r>
            <a:r>
              <a:rPr dirty="0">
                <a:latin typeface="Times New Roman"/>
                <a:cs typeface="Times New Roman"/>
              </a:rPr>
              <a:t>ogi</a:t>
            </a:r>
            <a:r>
              <a:rPr spc="5" dirty="0">
                <a:latin typeface="Times New Roman"/>
                <a:cs typeface="Times New Roman"/>
              </a:rPr>
              <a:t>c</a:t>
            </a:r>
            <a:r>
              <a:rPr dirty="0">
                <a:latin typeface="Times New Roman"/>
                <a:cs typeface="Times New Roman"/>
              </a:rPr>
              <a:t>al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256" name="object 112"/>
          <p:cNvSpPr>
            <a:spLocks noChangeArrowheads="1"/>
          </p:cNvSpPr>
          <p:nvPr/>
        </p:nvSpPr>
        <p:spPr bwMode="auto">
          <a:xfrm>
            <a:off x="5127625" y="4667250"/>
            <a:ext cx="1101725" cy="512763"/>
          </a:xfrm>
          <a:prstGeom prst="rect">
            <a:avLst/>
          </a:prstGeom>
          <a:blipFill dpi="0" rotWithShape="1">
            <a:blip r:embed="rId4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57" name="object 113"/>
          <p:cNvSpPr>
            <a:spLocks noChangeArrowheads="1"/>
          </p:cNvSpPr>
          <p:nvPr/>
        </p:nvSpPr>
        <p:spPr bwMode="auto">
          <a:xfrm>
            <a:off x="5976938" y="4667250"/>
            <a:ext cx="754062" cy="512763"/>
          </a:xfrm>
          <a:prstGeom prst="rect">
            <a:avLst/>
          </a:prstGeom>
          <a:blipFill dpi="0" rotWithShape="1">
            <a:blip r:embed="rId4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58" name="object 114"/>
          <p:cNvSpPr>
            <a:spLocks noChangeArrowheads="1"/>
          </p:cNvSpPr>
          <p:nvPr/>
        </p:nvSpPr>
        <p:spPr bwMode="auto">
          <a:xfrm>
            <a:off x="5127625" y="4940300"/>
            <a:ext cx="1147763" cy="514350"/>
          </a:xfrm>
          <a:prstGeom prst="rect">
            <a:avLst/>
          </a:prstGeom>
          <a:blipFill dpi="0" rotWithShape="1">
            <a:blip r:embed="rId4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59" name="object 115"/>
          <p:cNvSpPr>
            <a:spLocks noChangeArrowheads="1"/>
          </p:cNvSpPr>
          <p:nvPr/>
        </p:nvSpPr>
        <p:spPr bwMode="auto">
          <a:xfrm>
            <a:off x="6022975" y="4940300"/>
            <a:ext cx="942975" cy="514350"/>
          </a:xfrm>
          <a:prstGeom prst="rect">
            <a:avLst/>
          </a:prstGeom>
          <a:blipFill dpi="0" rotWithShape="1">
            <a:blip r:embed="rId4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60" name="object 116"/>
          <p:cNvSpPr>
            <a:spLocks noChangeArrowheads="1"/>
          </p:cNvSpPr>
          <p:nvPr/>
        </p:nvSpPr>
        <p:spPr bwMode="auto">
          <a:xfrm>
            <a:off x="5127625" y="5214938"/>
            <a:ext cx="1044575" cy="514350"/>
          </a:xfrm>
          <a:prstGeom prst="rect">
            <a:avLst/>
          </a:prstGeom>
          <a:blipFill dpi="0" rotWithShape="1">
            <a:blip r:embed="rId5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61" name="object 117"/>
          <p:cNvSpPr>
            <a:spLocks noChangeArrowheads="1"/>
          </p:cNvSpPr>
          <p:nvPr/>
        </p:nvSpPr>
        <p:spPr bwMode="auto">
          <a:xfrm>
            <a:off x="5127625" y="5489575"/>
            <a:ext cx="1209675" cy="512763"/>
          </a:xfrm>
          <a:prstGeom prst="rect">
            <a:avLst/>
          </a:prstGeom>
          <a:blipFill dpi="0" rotWithShape="1">
            <a:blip r:embed="rId5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62" name="object 118"/>
          <p:cNvSpPr>
            <a:spLocks noChangeArrowheads="1"/>
          </p:cNvSpPr>
          <p:nvPr/>
        </p:nvSpPr>
        <p:spPr bwMode="auto">
          <a:xfrm>
            <a:off x="5127625" y="5764213"/>
            <a:ext cx="1325563" cy="512762"/>
          </a:xfrm>
          <a:prstGeom prst="rect">
            <a:avLst/>
          </a:prstGeom>
          <a:blipFill dpi="0" rotWithShape="1">
            <a:blip r:embed="rId5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63" name="object 119"/>
          <p:cNvSpPr>
            <a:spLocks noChangeArrowheads="1"/>
          </p:cNvSpPr>
          <p:nvPr/>
        </p:nvSpPr>
        <p:spPr bwMode="auto">
          <a:xfrm>
            <a:off x="5127625" y="6038850"/>
            <a:ext cx="1120775" cy="512763"/>
          </a:xfrm>
          <a:prstGeom prst="rect">
            <a:avLst/>
          </a:prstGeom>
          <a:blipFill dpi="0" rotWithShape="1">
            <a:blip r:embed="rId5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0" name="object 120"/>
          <p:cNvSpPr txBox="1"/>
          <p:nvPr/>
        </p:nvSpPr>
        <p:spPr>
          <a:xfrm>
            <a:off x="5207000" y="4776788"/>
            <a:ext cx="1608138" cy="1625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Trickling filter Activated Sludge Rotating Biological Contractors Digesters</a:t>
            </a:r>
          </a:p>
        </p:txBody>
      </p:sp>
      <p:sp>
        <p:nvSpPr>
          <p:cNvPr id="6265" name="object 121"/>
          <p:cNvSpPr>
            <a:spLocks noChangeArrowheads="1"/>
          </p:cNvSpPr>
          <p:nvPr/>
        </p:nvSpPr>
        <p:spPr bwMode="auto">
          <a:xfrm>
            <a:off x="7056438" y="4667250"/>
            <a:ext cx="1169987" cy="512763"/>
          </a:xfrm>
          <a:prstGeom prst="rect">
            <a:avLst/>
          </a:prstGeom>
          <a:blipFill dpi="0" rotWithShape="1">
            <a:blip r:embed="rId5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66" name="object 122"/>
          <p:cNvSpPr>
            <a:spLocks noChangeArrowheads="1"/>
          </p:cNvSpPr>
          <p:nvPr/>
        </p:nvSpPr>
        <p:spPr bwMode="auto">
          <a:xfrm>
            <a:off x="7056438" y="4940300"/>
            <a:ext cx="989012" cy="514350"/>
          </a:xfrm>
          <a:prstGeom prst="rect">
            <a:avLst/>
          </a:prstGeom>
          <a:blipFill dpi="0" rotWithShape="1">
            <a:blip r:embed="rId5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67" name="object 123"/>
          <p:cNvSpPr>
            <a:spLocks noChangeArrowheads="1"/>
          </p:cNvSpPr>
          <p:nvPr/>
        </p:nvSpPr>
        <p:spPr bwMode="auto">
          <a:xfrm>
            <a:off x="7056438" y="5214938"/>
            <a:ext cx="1222375" cy="514350"/>
          </a:xfrm>
          <a:prstGeom prst="rect">
            <a:avLst/>
          </a:prstGeom>
          <a:blipFill dpi="0" rotWithShape="1">
            <a:blip r:embed="rId4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4" name="object 124"/>
          <p:cNvSpPr txBox="1"/>
          <p:nvPr/>
        </p:nvSpPr>
        <p:spPr>
          <a:xfrm>
            <a:off x="7135813" y="4776788"/>
            <a:ext cx="992187" cy="8032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/>
            <a:r>
              <a:rPr lang="en-US">
                <a:latin typeface="Times New Roman" pitchFamily="18" charset="0"/>
                <a:cs typeface="Times New Roman" pitchFamily="18" charset="0"/>
              </a:rPr>
              <a:t>Dissolved Organic Chemicals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MORDERN SEWAGE TREATMENT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Based on biological principles of sewage purification.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action of anaerobic and aerobic bacteria.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TWO STAGES: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Primary treatment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Secondary treatment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D:\Drive c\desktop\hierarchy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88640"/>
            <a:ext cx="8496944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D:\Drive c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352928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556792"/>
            <a:ext cx="8640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screen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1556792"/>
            <a:ext cx="11521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Grit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chamber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31840" y="1556792"/>
            <a:ext cx="16561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Primary sedimentation tank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8064" y="1484784"/>
            <a:ext cx="136815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Biological treatment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04248" y="1556792"/>
            <a:ext cx="16561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Final sedimentation tank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5576" y="4077072"/>
            <a:ext cx="151216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Methane gas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131840" y="4077072"/>
            <a:ext cx="158417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Sludge digester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0" y="1988840"/>
            <a:ext cx="3235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259632" y="1988840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71800" y="206084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31640" y="908720"/>
            <a:ext cx="204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Primary treatment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4088" y="908720"/>
            <a:ext cx="23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Secondary treatment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4860032" y="1988840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604448" y="1988840"/>
            <a:ext cx="5395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275856" y="1124744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323528" y="105273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4644008" y="112474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172400" y="1052736"/>
            <a:ext cx="122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Chlorine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" name="Straight Arrow Connector 50"/>
          <p:cNvCxnSpPr>
            <a:stCxn id="22" idx="3"/>
          </p:cNvCxnSpPr>
          <p:nvPr/>
        </p:nvCxnSpPr>
        <p:spPr>
          <a:xfrm flipV="1">
            <a:off x="7668345" y="1052736"/>
            <a:ext cx="720079" cy="406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8892480" y="148478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627784" y="5949280"/>
            <a:ext cx="2448272" cy="908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Sludge drying beds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4283968" y="2564904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596336" y="2564904"/>
            <a:ext cx="0" cy="21602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5004048" y="4725144"/>
            <a:ext cx="25922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0" idx="7"/>
          </p:cNvCxnSpPr>
          <p:nvPr/>
        </p:nvCxnSpPr>
        <p:spPr>
          <a:xfrm>
            <a:off x="4484019" y="4287978"/>
            <a:ext cx="376013" cy="511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4860032" y="2204864"/>
            <a:ext cx="72008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10" idx="4"/>
          </p:cNvCxnSpPr>
          <p:nvPr/>
        </p:nvCxnSpPr>
        <p:spPr>
          <a:xfrm>
            <a:off x="3923928" y="551723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2411760" y="472514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0" y="0"/>
            <a:ext cx="9396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FLOW DIAGRAM OF MODERN SEWAGE TREATMENT PLANT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cxnSp>
        <p:nvCxnSpPr>
          <p:cNvPr id="95" name="Straight Arrow Connector 94"/>
          <p:cNvCxnSpPr>
            <a:stCxn id="7" idx="3"/>
          </p:cNvCxnSpPr>
          <p:nvPr/>
        </p:nvCxnSpPr>
        <p:spPr>
          <a:xfrm>
            <a:off x="6516216" y="1988840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884368" y="2564905"/>
            <a:ext cx="153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EFFULENT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DISPOSAL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Ajay Agarwal\Desktop\types-of-screening-in-wastewater-treat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7560839" cy="51845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87727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SCREEN OF MODERN SEWAGE TREATMENT PLANT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Ajay Agarwal\Desktop\wastewater-bar-screens-500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54000"/>
            <a:ext cx="7488832" cy="56232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66124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SCREEN OF MODERN SEWAGE TREATMENT PLANT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PRIMARY TREATMENT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a) SCREENING: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Passed through a metal screen.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Screen consists of vertical or inclined steel bars usually set 5 cm. apart.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May be of set type or moving type.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Intercepts large floating objects.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Removed manually or mechanically time to time.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Disposed off by trenching or burial.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r.Ajay Agarwal\Desktop\Horizontal-flow-grit-chamber-SlideShar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20880" cy="550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.Ajay Agarwal\Desktop\sewage-treatment-9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632848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8052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b) GRIT CHAMBER: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Narrow chamber.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10-20 meters in length.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Designed constant velocity about 1 foot per second, with a detention period of 30 seconds-1 minute.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Settle heavier solids-sand and gravel, permitting organic matter pass through.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Grit collected removed periodically or continuously.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Disposed off by plain dumping or trenching.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r.Ajay Agarwal\Desktop\types-of-sedimentation-ta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8872" cy="4968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r.Ajay Agarwal\Desktop\Primary+sludge+sedimentation+ta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c)  PRIMARY SEDIMENTATION: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Very large tank holding 1/3-1/4 dry weather flow.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Flow very slowly at a velocity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 1-2 feet per minute.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Spends 6-8 hours in tank.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Purification takes place through sedimentation.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50-70% solids settle down.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Reduction of 30-40% in number of coliform organism.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Settled organic matter-sludge (removed mechanically without disturbing operation in the tank).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Biological action-microorganism present attack complex organic solids and break into simpler solid substance and ammonia.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Grease and fat rise to the surface-scum-removed and disposed off.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Sewage with organic trade waste treated with lime,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aluminium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sulphate and ferrous sulphate precipitate animal protein.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SECONDARY TREATMENT: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By aerobic oxidation by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a) Trickling filter method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b) Activated sludge process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TRICKLING FILTER METHOD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Bed of crushed stones or cinker 1-2 meters (4-8ft.) deep and 2-30 m (6-100ft) in diameter depending upon size of population.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Effluent from sprinkled uniformly on the surface of bed by a revolving device.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Complex biological growth consisting of algae, fungi, protozoa and bacteria of many kinds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zoogleal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layer)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Action of filter biological.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Oxidation takes place.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Zoogleal layer lives, grows and dies.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Dead matter humus, light green, flocculent material, sloughs off breaks away and washed down the filter.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 not need rest pauses, wind blows freely supplying oxygen.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Oxidized sewage into secondary sedimentation tank or humus tank.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r.Ajay Agarwal\Desktop\0032_vizkeszletgazdalkodas_es_vizminoseg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920880" cy="54305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16530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TRICKLING FILTER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 descr="C:\Users\Dr.Ajay Agarwal\Desktop\images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b) ACTIVATED SLUDGE PROCESS: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Modern method of purifying sewage.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“Heart” is aeration tank.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Effluent from primary sedimentation tank mixed with sludge drawn from final settling tank (activated sludge or return sludge, rich culture of aerobic bacteria).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Proportion is 20-30% of activated sludge to effluent. 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8641"/>
            <a:ext cx="9144000" cy="640901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aeration chamber for 6-8 hours.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Either mechanical agitation of mixture or forcing compressed air continuously from bottom of aeration tank (diffuse aeration).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Organic matter of sewage gets oxidized into CO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nitrates and water.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Typhoid and cholera organism destroyed and coliform reduced.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Occupies less space, required skilled operation.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acre of activated sludge plant does work of 10 acre of percolating filter.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r.Ajay Agarwal\Desktop\300px-Activated_Sludge_1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7704856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r.Ajay Agarwal\Desktop\img_html_m37b88e9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476672"/>
            <a:ext cx="7560840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3284984"/>
            <a:ext cx="165618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Primary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sedimentation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1920" y="2852936"/>
            <a:ext cx="2520280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Aeration</a:t>
            </a:r>
          </a:p>
          <a:p>
            <a:pPr algn="ctr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Tank</a:t>
            </a:r>
          </a:p>
          <a:p>
            <a:pPr algn="ctr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6-8 hours</a:t>
            </a:r>
          </a:p>
          <a:p>
            <a:pPr algn="ctr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detention</a:t>
            </a:r>
          </a:p>
          <a:p>
            <a:pPr algn="ctr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7236296" y="3429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Final  setting</a:t>
            </a:r>
            <a:endParaRPr lang="en-I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851920" y="3356992"/>
            <a:ext cx="18002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427984" y="3861048"/>
            <a:ext cx="194421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51920" y="4725144"/>
            <a:ext cx="158417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644008" y="5517232"/>
            <a:ext cx="165618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5652120" y="3068960"/>
            <a:ext cx="288032" cy="432048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Arrow Connector 14"/>
          <p:cNvCxnSpPr>
            <a:stCxn id="13" idx="2"/>
          </p:cNvCxnSpPr>
          <p:nvPr/>
        </p:nvCxnSpPr>
        <p:spPr>
          <a:xfrm flipH="1">
            <a:off x="5724128" y="3284984"/>
            <a:ext cx="216024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 flipH="1" flipV="1">
            <a:off x="4041655" y="3068960"/>
            <a:ext cx="386329" cy="936104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139952" y="4005064"/>
            <a:ext cx="360040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5508104" y="4293096"/>
            <a:ext cx="432048" cy="936104"/>
          </a:xfrm>
          <a:prstGeom prst="arc">
            <a:avLst>
              <a:gd name="adj1" fmla="val 17030715"/>
              <a:gd name="adj2" fmla="val 1960299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5652120" y="4893986"/>
            <a:ext cx="279149" cy="1911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Arc 29"/>
          <p:cNvSpPr/>
          <p:nvPr/>
        </p:nvSpPr>
        <p:spPr>
          <a:xfrm>
            <a:off x="3923928" y="5157192"/>
            <a:ext cx="914400" cy="914400"/>
          </a:xfrm>
          <a:prstGeom prst="arc">
            <a:avLst>
              <a:gd name="adj1" fmla="val 10742708"/>
              <a:gd name="adj2" fmla="val 13825991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2" name="Straight Arrow Connector 31"/>
          <p:cNvCxnSpPr>
            <a:stCxn id="30" idx="0"/>
          </p:cNvCxnSpPr>
          <p:nvPr/>
        </p:nvCxnSpPr>
        <p:spPr>
          <a:xfrm>
            <a:off x="3923991" y="5622011"/>
            <a:ext cx="287969" cy="392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0" y="3717032"/>
            <a:ext cx="4675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2" idx="1"/>
          </p:cNvCxnSpPr>
          <p:nvPr/>
        </p:nvCxnSpPr>
        <p:spPr>
          <a:xfrm>
            <a:off x="467544" y="3717032"/>
            <a:ext cx="792088" cy="2515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899592" y="3789040"/>
            <a:ext cx="0" cy="8640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899592" y="4653136"/>
            <a:ext cx="0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835696" y="4509120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Sludge to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digester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59632" y="5589240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xcess sludge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Straight Connector 44"/>
          <p:cNvCxnSpPr>
            <a:stCxn id="2" idx="3"/>
          </p:cNvCxnSpPr>
          <p:nvPr/>
        </p:nvCxnSpPr>
        <p:spPr>
          <a:xfrm flipV="1">
            <a:off x="2915816" y="3717032"/>
            <a:ext cx="360040" cy="2515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347864" y="3140968"/>
            <a:ext cx="0" cy="7920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347864" y="314096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3347864" y="3933056"/>
            <a:ext cx="0" cy="26642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419872" y="3933056"/>
            <a:ext cx="461665" cy="136815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20-30%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915816" y="3789040"/>
            <a:ext cx="461665" cy="15121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Return sludge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3" name="Straight Connector 82"/>
          <p:cNvCxnSpPr/>
          <p:nvPr/>
        </p:nvCxnSpPr>
        <p:spPr>
          <a:xfrm>
            <a:off x="3851920" y="6021288"/>
            <a:ext cx="244827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3707904" y="6597352"/>
            <a:ext cx="40324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139952" y="6165304"/>
            <a:ext cx="258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Reurn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and excess sludge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3347864" y="6597352"/>
            <a:ext cx="4320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827584" y="6597352"/>
            <a:ext cx="25202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1547664" y="4221088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4" idx="3"/>
          </p:cNvCxnSpPr>
          <p:nvPr/>
        </p:nvCxnSpPr>
        <p:spPr>
          <a:xfrm>
            <a:off x="8150696" y="3886200"/>
            <a:ext cx="993304" cy="468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4" idx="2"/>
          </p:cNvCxnSpPr>
          <p:nvPr/>
        </p:nvCxnSpPr>
        <p:spPr>
          <a:xfrm flipH="1">
            <a:off x="7668344" y="4343400"/>
            <a:ext cx="25152" cy="225395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6372200" y="5373216"/>
            <a:ext cx="43204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V="1">
            <a:off x="6804248" y="4509120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6804248" y="3861048"/>
            <a:ext cx="0" cy="7200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4" idx="1"/>
          </p:cNvCxnSpPr>
          <p:nvPr/>
        </p:nvCxnSpPr>
        <p:spPr>
          <a:xfrm>
            <a:off x="6804248" y="3861048"/>
            <a:ext cx="432048" cy="2515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7668344" y="5517232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7884368" y="515719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alternate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812360" y="5805264"/>
            <a:ext cx="1524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Excess sludge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 digester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Or thickener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0" y="980728"/>
            <a:ext cx="9144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ACTIVATED SLUDGE PROCESS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SECONDARY SEDIMENTATION: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Oxidized sewage from trickling filter or aeration chamber to secondary sedimentation tank.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Detained for 2-3 hours.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Valuable manure if dehydrated.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 pumped back into “aeration tank”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Rest pumped into sludge digestion tank for treatment and final disposal.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SLUDGE DIGESTION: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million gallon of sewage produces 15-20 tons of sludge.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Sludge-thick black mass containing 95% of water, and revolting odor.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METHODS OF SLUDGE DISPOSAL: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Digestion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Sea disposal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Land disposal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597352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DIGESTION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Sludge incubated under favorable conditions of temperature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H, it breaks up into water CO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methane and ammonia.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3-4 weeks or longer for complete sludge digestion.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Residue is in-offensive sticky and tarry mud dry readily and form excellent manure.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Carried out in “sludge digestion tank”.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Methane gas produced used for heating and lighting purposes.</a:t>
            </a:r>
          </a:p>
          <a:p>
            <a:pPr>
              <a:buFont typeface="Wingdings" pitchFamily="2" charset="2"/>
              <a:buChar char="Ø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b) SEA DISPOSAL: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Sea coast tows and cities by disposing the sludge into the sea.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c)  LAND DISPOSAL:</a:t>
            </a:r>
            <a:endParaRPr lang="en-IN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Disposed off by composting with town refuse.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DISPOSAL OF EFFLUENT: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DISPOSAL BY DILUTION: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Disposal into water-rivers and streams.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Disposed in body of water impurities oxidized by dissolved oxygen.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Diluting capacity of river or receiving body of water and its dissolved oxygen contents to be considered.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Water of river used for drinking, so effluent before discharging should be chlorinated.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Recommendations of ROYAL COMMISSION in ENGLAND-effluent should not have more than 30mg/L of suspended matter and 5 day B.O.D. including suspended matter should not exceed more than 20mg/L with dilution of 8:1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b) DISPOSAL ON LAND: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suitable land available can be disposed off for irrigation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OTHER METHODS OF SEWAGE DISPOSAL: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Sea outfall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River outfall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Land treatment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Oxidation ponds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Oxidation ditches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a) SEA OUTFALL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Disposed off sewage by discharging it into sea cities of sea coast towns and cities.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Purification takes place by dilution.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Drawback-offensive solid matter washed back to the shore and create public nuisance.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prevent sewage outfall designed to discharge sewage into deep water at many points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b) RIVER OUTFALL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Raw sewage should never discharged into rivers.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Purify sewage before.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c)Land treatment: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sufficient and suitable land is available, applied after grit removal, screening and a short period of settlement-sewage farming or broad irrigation.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acre land for sewage of 100-300 persons.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Land laid into ridges and furrows.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Sewage fed into furrows intermittently and crops grown on ridges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Crop which does not come in contact with sewage.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Fodder grass and potatoes, trees which frits are high above.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 direction of competent agricultural expert.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rainy season not suitable.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d) Oxidation ponds: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Open, shallow pool of 1-1.5 m deep with an inlet and outlet.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Presence of algae, certain types of bacteria and sunlight.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Organic matter oxidized by bacteria to CO2, ammonia and water.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Algae utilizes CO2 water and inorganic matter.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mutual beneficial.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Effluent used for growing vegetable crop or discharged into river.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Mosquito nuisance avoided by growing weed nearby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e) Oxidation ditches</a:t>
            </a:r>
            <a:endParaRPr lang="en-IN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 of mechanical rotors for extended aeration.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5,000-20,000 population area of 1 acre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1951</Words>
  <Application>Microsoft Office PowerPoint</Application>
  <PresentationFormat>On-screen Show (4:3)</PresentationFormat>
  <Paragraphs>284</Paragraphs>
  <Slides>65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WATER CARRIAGE SYSTEM</vt:lpstr>
      <vt:lpstr>WATER CARRIAGE SYSTEM</vt:lpstr>
      <vt:lpstr>ELEMENTS OF WATER CARRIGE SYSTEM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SEWAGE</vt:lpstr>
      <vt:lpstr>Slide 18</vt:lpstr>
      <vt:lpstr>HEALTH ASPECT</vt:lpstr>
      <vt:lpstr>COMPOSITION OF SEWAGE</vt:lpstr>
      <vt:lpstr>AIM OF SEWAGE PURIFICATION</vt:lpstr>
      <vt:lpstr>Slide 22</vt:lpstr>
      <vt:lpstr>Slide 23</vt:lpstr>
      <vt:lpstr>DECOMPOSITION OF ORGANIC MATTER</vt:lpstr>
      <vt:lpstr>SEWAGE TREATMENT</vt:lpstr>
      <vt:lpstr>MORDERN SEWAGE TREATMENT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CARRIAGE SYSTEM</dc:title>
  <dc:creator>DOCTOR</dc:creator>
  <cp:lastModifiedBy>Dr.Ajay Agarwal</cp:lastModifiedBy>
  <cp:revision>39</cp:revision>
  <dcterms:created xsi:type="dcterms:W3CDTF">2016-03-10T04:13:50Z</dcterms:created>
  <dcterms:modified xsi:type="dcterms:W3CDTF">2022-06-25T06:59:05Z</dcterms:modified>
</cp:coreProperties>
</file>