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258" r:id="rId3"/>
    <p:sldId id="323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322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10" r:id="rId55"/>
    <p:sldId id="311" r:id="rId56"/>
    <p:sldId id="312" r:id="rId57"/>
    <p:sldId id="313" r:id="rId58"/>
    <p:sldId id="315" r:id="rId59"/>
    <p:sldId id="316" r:id="rId60"/>
    <p:sldId id="317" r:id="rId61"/>
    <p:sldId id="318" r:id="rId62"/>
    <p:sldId id="319" r:id="rId63"/>
    <p:sldId id="320" r:id="rId64"/>
    <p:sldId id="321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49F6B-38F2-435E-8AA1-3302F8141BE9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59B81-BE4A-4FDE-8291-275CA3C7684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384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Notes Placeholder"/>
          <p:cNvSpPr>
            <a:spLocks noGrp="1"/>
          </p:cNvSpPr>
          <p:nvPr>
            <p:ph type="body" idx="1"/>
          </p:nvPr>
        </p:nvSpPr>
        <p:spPr bwMode="auto">
          <a:xfrm>
            <a:off x="-1610612736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C8D85-3DBD-465A-8F7D-358FB7026C3E}" type="datetimeFigureOut">
              <a:rPr lang="en-IN" smtClean="0"/>
              <a:pPr/>
              <a:t>22-04-2024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BC441-57AF-40FF-81DB-1998778E863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6857999"/>
          </a:xfrm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SCREENING</a:t>
            </a:r>
            <a:b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by Dr. </a:t>
            </a: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Swati Khan</a:t>
            </a: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Professor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Department of Community Medicine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RMCH, Bareilly</a:t>
            </a:r>
            <a:endParaRPr lang="en-IN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9" name="object 3"/>
          <p:cNvSpPr>
            <a:spLocks noChangeArrowheads="1"/>
          </p:cNvSpPr>
          <p:nvPr/>
        </p:nvSpPr>
        <p:spPr bwMode="auto">
          <a:xfrm>
            <a:off x="2665413" y="0"/>
            <a:ext cx="6478587" cy="6858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0" name="object 4"/>
          <p:cNvSpPr>
            <a:spLocks/>
          </p:cNvSpPr>
          <p:nvPr/>
        </p:nvSpPr>
        <p:spPr bwMode="auto">
          <a:xfrm>
            <a:off x="2667000" y="0"/>
            <a:ext cx="0" cy="6858000"/>
          </a:xfrm>
          <a:custGeom>
            <a:avLst/>
            <a:gdLst/>
            <a:ahLst/>
            <a:cxnLst>
              <a:cxn ang="0">
                <a:pos x="0" y="6857999"/>
              </a:cxn>
              <a:cxn ang="0">
                <a:pos x="0" y="0"/>
              </a:cxn>
            </a:cxnLst>
            <a:rect l="0" t="0" r="r" b="b"/>
            <a:pathLst>
              <a:path h="6858000">
                <a:moveTo>
                  <a:pt x="0" y="6857999"/>
                </a:moveTo>
                <a:lnTo>
                  <a:pt x="0" y="0"/>
                </a:lnTo>
              </a:path>
            </a:pathLst>
          </a:custGeom>
          <a:noFill/>
          <a:ln w="12191">
            <a:solidFill>
              <a:srgbClr val="F9F9F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1" name="object 5"/>
          <p:cNvSpPr>
            <a:spLocks/>
          </p:cNvSpPr>
          <p:nvPr/>
        </p:nvSpPr>
        <p:spPr bwMode="auto">
          <a:xfrm>
            <a:off x="2819400" y="609600"/>
            <a:ext cx="6172200" cy="2362200"/>
          </a:xfrm>
          <a:custGeom>
            <a:avLst/>
            <a:gdLst/>
            <a:ahLst/>
            <a:cxnLst>
              <a:cxn ang="0">
                <a:pos x="0" y="2362199"/>
              </a:cxn>
              <a:cxn ang="0">
                <a:pos x="6172199" y="2362199"/>
              </a:cxn>
              <a:cxn ang="0">
                <a:pos x="6172199" y="0"/>
              </a:cxn>
              <a:cxn ang="0">
                <a:pos x="0" y="0"/>
              </a:cxn>
              <a:cxn ang="0">
                <a:pos x="0" y="2362199"/>
              </a:cxn>
            </a:cxnLst>
            <a:rect l="0" t="0" r="r" b="b"/>
            <a:pathLst>
              <a:path w="6172200" h="2362200">
                <a:moveTo>
                  <a:pt x="0" y="2362199"/>
                </a:moveTo>
                <a:lnTo>
                  <a:pt x="6172199" y="2362199"/>
                </a:lnTo>
                <a:lnTo>
                  <a:pt x="6172199" y="0"/>
                </a:lnTo>
                <a:lnTo>
                  <a:pt x="0" y="0"/>
                </a:lnTo>
                <a:lnTo>
                  <a:pt x="0" y="2362199"/>
                </a:lnTo>
                <a:close/>
              </a:path>
            </a:pathLst>
          </a:custGeom>
          <a:noFill/>
          <a:ln w="76199">
            <a:solidFill>
              <a:srgbClr val="F4E7ED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2" name="object 6"/>
          <p:cNvSpPr>
            <a:spLocks noChangeArrowheads="1"/>
          </p:cNvSpPr>
          <p:nvPr/>
        </p:nvSpPr>
        <p:spPr bwMode="auto">
          <a:xfrm>
            <a:off x="3692525" y="1290638"/>
            <a:ext cx="4427538" cy="4508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3" name="object 7"/>
          <p:cNvSpPr>
            <a:spLocks/>
          </p:cNvSpPr>
          <p:nvPr/>
        </p:nvSpPr>
        <p:spPr bwMode="auto">
          <a:xfrm>
            <a:off x="7099300" y="1425575"/>
            <a:ext cx="104775" cy="161925"/>
          </a:xfrm>
          <a:custGeom>
            <a:avLst/>
            <a:gdLst/>
            <a:ahLst/>
            <a:cxnLst>
              <a:cxn ang="0">
                <a:pos x="52456" y="0"/>
              </a:cxn>
              <a:cxn ang="0">
                <a:pos x="0" y="160903"/>
              </a:cxn>
              <a:cxn ang="0">
                <a:pos x="104790" y="160903"/>
              </a:cxn>
              <a:cxn ang="0">
                <a:pos x="52456" y="0"/>
              </a:cxn>
            </a:cxnLst>
            <a:rect l="0" t="0" r="r" b="b"/>
            <a:pathLst>
              <a:path w="105409" h="161290">
                <a:moveTo>
                  <a:pt x="52456" y="0"/>
                </a:moveTo>
                <a:lnTo>
                  <a:pt x="0" y="160903"/>
                </a:lnTo>
                <a:lnTo>
                  <a:pt x="104790" y="160903"/>
                </a:lnTo>
                <a:lnTo>
                  <a:pt x="52456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4" name="object 8"/>
          <p:cNvSpPr>
            <a:spLocks/>
          </p:cNvSpPr>
          <p:nvPr/>
        </p:nvSpPr>
        <p:spPr bwMode="auto">
          <a:xfrm>
            <a:off x="7874000" y="1363663"/>
            <a:ext cx="165100" cy="301625"/>
          </a:xfrm>
          <a:custGeom>
            <a:avLst/>
            <a:gdLst/>
            <a:ahLst/>
            <a:cxnLst>
              <a:cxn ang="0">
                <a:pos x="35417" y="0"/>
              </a:cxn>
              <a:cxn ang="0">
                <a:pos x="25104" y="287"/>
              </a:cxn>
              <a:cxn ang="0">
                <a:pos x="12158" y="1126"/>
              </a:cxn>
              <a:cxn ang="0">
                <a:pos x="0" y="299831"/>
              </a:cxn>
              <a:cxn ang="0">
                <a:pos x="12026" y="300766"/>
              </a:cxn>
              <a:cxn ang="0">
                <a:pos x="24660" y="301371"/>
              </a:cxn>
              <a:cxn ang="0">
                <a:pos x="37896" y="301623"/>
              </a:cxn>
              <a:cxn ang="0">
                <a:pos x="52716" y="300982"/>
              </a:cxn>
              <a:cxn ang="0">
                <a:pos x="91491" y="291346"/>
              </a:cxn>
              <a:cxn ang="0">
                <a:pos x="130963" y="260512"/>
              </a:cxn>
              <a:cxn ang="0">
                <a:pos x="153452" y="219249"/>
              </a:cxn>
              <a:cxn ang="0">
                <a:pos x="162632" y="181607"/>
              </a:cxn>
              <a:cxn ang="0">
                <a:pos x="165215" y="153211"/>
              </a:cxn>
              <a:cxn ang="0">
                <a:pos x="164742" y="133752"/>
              </a:cxn>
              <a:cxn ang="0">
                <a:pos x="157059" y="83754"/>
              </a:cxn>
              <a:cxn ang="0">
                <a:pos x="139997" y="45913"/>
              </a:cxn>
              <a:cxn ang="0">
                <a:pos x="102693" y="13450"/>
              </a:cxn>
              <a:cxn ang="0">
                <a:pos x="63825" y="1907"/>
              </a:cxn>
              <a:cxn ang="0">
                <a:pos x="35417" y="0"/>
              </a:cxn>
            </a:cxnLst>
            <a:rect l="0" t="0" r="r" b="b"/>
            <a:pathLst>
              <a:path w="165734" h="301625">
                <a:moveTo>
                  <a:pt x="35417" y="0"/>
                </a:moveTo>
                <a:lnTo>
                  <a:pt x="25104" y="287"/>
                </a:lnTo>
                <a:lnTo>
                  <a:pt x="12158" y="1126"/>
                </a:lnTo>
                <a:lnTo>
                  <a:pt x="0" y="299831"/>
                </a:lnTo>
                <a:lnTo>
                  <a:pt x="12026" y="300766"/>
                </a:lnTo>
                <a:lnTo>
                  <a:pt x="24660" y="301371"/>
                </a:lnTo>
                <a:lnTo>
                  <a:pt x="37896" y="301623"/>
                </a:lnTo>
                <a:lnTo>
                  <a:pt x="52716" y="300982"/>
                </a:lnTo>
                <a:lnTo>
                  <a:pt x="91491" y="291346"/>
                </a:lnTo>
                <a:lnTo>
                  <a:pt x="130963" y="260512"/>
                </a:lnTo>
                <a:lnTo>
                  <a:pt x="153452" y="219249"/>
                </a:lnTo>
                <a:lnTo>
                  <a:pt x="162632" y="181607"/>
                </a:lnTo>
                <a:lnTo>
                  <a:pt x="165215" y="153211"/>
                </a:lnTo>
                <a:lnTo>
                  <a:pt x="164742" y="133752"/>
                </a:lnTo>
                <a:lnTo>
                  <a:pt x="157059" y="83754"/>
                </a:lnTo>
                <a:lnTo>
                  <a:pt x="139997" y="45913"/>
                </a:lnTo>
                <a:lnTo>
                  <a:pt x="102693" y="13450"/>
                </a:lnTo>
                <a:lnTo>
                  <a:pt x="63825" y="1907"/>
                </a:lnTo>
                <a:lnTo>
                  <a:pt x="35417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5" name="object 9"/>
          <p:cNvSpPr>
            <a:spLocks/>
          </p:cNvSpPr>
          <p:nvPr/>
        </p:nvSpPr>
        <p:spPr bwMode="auto">
          <a:xfrm>
            <a:off x="4476750" y="1363663"/>
            <a:ext cx="125413" cy="125412"/>
          </a:xfrm>
          <a:custGeom>
            <a:avLst/>
            <a:gdLst/>
            <a:ahLst/>
            <a:cxnLst>
              <a:cxn ang="0">
                <a:pos x="26151" y="0"/>
              </a:cxn>
              <a:cxn ang="0">
                <a:pos x="13812" y="422"/>
              </a:cxn>
              <a:cxn ang="0">
                <a:pos x="848" y="1661"/>
              </a:cxn>
              <a:cxn ang="0">
                <a:pos x="0" y="122925"/>
              </a:cxn>
              <a:cxn ang="0">
                <a:pos x="15109" y="124007"/>
              </a:cxn>
              <a:cxn ang="0">
                <a:pos x="27157" y="124597"/>
              </a:cxn>
              <a:cxn ang="0">
                <a:pos x="44626" y="124272"/>
              </a:cxn>
              <a:cxn ang="0">
                <a:pos x="84767" y="118846"/>
              </a:cxn>
              <a:cxn ang="0">
                <a:pos x="118816" y="94399"/>
              </a:cxn>
              <a:cxn ang="0">
                <a:pos x="125811" y="67916"/>
              </a:cxn>
              <a:cxn ang="0">
                <a:pos x="124954" y="50066"/>
              </a:cxn>
              <a:cxn ang="0">
                <a:pos x="98551" y="12067"/>
              </a:cxn>
              <a:cxn ang="0">
                <a:pos x="50517" y="882"/>
              </a:cxn>
              <a:cxn ang="0">
                <a:pos x="26151" y="0"/>
              </a:cxn>
            </a:cxnLst>
            <a:rect l="0" t="0" r="r" b="b"/>
            <a:pathLst>
              <a:path w="126364" h="125094">
                <a:moveTo>
                  <a:pt x="26151" y="0"/>
                </a:moveTo>
                <a:lnTo>
                  <a:pt x="13812" y="422"/>
                </a:lnTo>
                <a:lnTo>
                  <a:pt x="848" y="1661"/>
                </a:lnTo>
                <a:lnTo>
                  <a:pt x="0" y="122925"/>
                </a:lnTo>
                <a:lnTo>
                  <a:pt x="15109" y="124007"/>
                </a:lnTo>
                <a:lnTo>
                  <a:pt x="27157" y="124597"/>
                </a:lnTo>
                <a:lnTo>
                  <a:pt x="44626" y="124272"/>
                </a:lnTo>
                <a:lnTo>
                  <a:pt x="84767" y="118846"/>
                </a:lnTo>
                <a:lnTo>
                  <a:pt x="118816" y="94399"/>
                </a:lnTo>
                <a:lnTo>
                  <a:pt x="125811" y="67916"/>
                </a:lnTo>
                <a:lnTo>
                  <a:pt x="124954" y="50066"/>
                </a:lnTo>
                <a:lnTo>
                  <a:pt x="98551" y="12067"/>
                </a:lnTo>
                <a:lnTo>
                  <a:pt x="50517" y="882"/>
                </a:lnTo>
                <a:lnTo>
                  <a:pt x="26151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6" name="object 10"/>
          <p:cNvSpPr>
            <a:spLocks/>
          </p:cNvSpPr>
          <p:nvPr/>
        </p:nvSpPr>
        <p:spPr bwMode="auto">
          <a:xfrm>
            <a:off x="7389813" y="1298575"/>
            <a:ext cx="317500" cy="442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216" y="0"/>
              </a:cxn>
              <a:cxn ang="0">
                <a:pos x="243199" y="263133"/>
              </a:cxn>
              <a:cxn ang="0">
                <a:pos x="243199" y="0"/>
              </a:cxn>
              <a:cxn ang="0">
                <a:pos x="317632" y="0"/>
              </a:cxn>
              <a:cxn ang="0">
                <a:pos x="317632" y="442081"/>
              </a:cxn>
              <a:cxn ang="0">
                <a:pos x="286146" y="442081"/>
              </a:cxn>
              <a:cxn ang="0">
                <a:pos x="74432" y="166115"/>
              </a:cxn>
              <a:cxn ang="0">
                <a:pos x="74432" y="436351"/>
              </a:cxn>
              <a:cxn ang="0">
                <a:pos x="0" y="436351"/>
              </a:cxn>
              <a:cxn ang="0">
                <a:pos x="0" y="0"/>
              </a:cxn>
            </a:cxnLst>
            <a:rect l="0" t="0" r="r" b="b"/>
            <a:pathLst>
              <a:path w="318134" h="442594">
                <a:moveTo>
                  <a:pt x="0" y="0"/>
                </a:moveTo>
                <a:lnTo>
                  <a:pt x="37216" y="0"/>
                </a:lnTo>
                <a:lnTo>
                  <a:pt x="243199" y="263133"/>
                </a:lnTo>
                <a:lnTo>
                  <a:pt x="243199" y="0"/>
                </a:lnTo>
                <a:lnTo>
                  <a:pt x="317632" y="0"/>
                </a:lnTo>
                <a:lnTo>
                  <a:pt x="317632" y="442081"/>
                </a:lnTo>
                <a:lnTo>
                  <a:pt x="286146" y="442081"/>
                </a:lnTo>
                <a:lnTo>
                  <a:pt x="74432" y="166115"/>
                </a:lnTo>
                <a:lnTo>
                  <a:pt x="74432" y="436351"/>
                </a:lnTo>
                <a:lnTo>
                  <a:pt x="0" y="43635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7" name="object 11"/>
          <p:cNvSpPr>
            <a:spLocks/>
          </p:cNvSpPr>
          <p:nvPr/>
        </p:nvSpPr>
        <p:spPr bwMode="auto">
          <a:xfrm>
            <a:off x="6038850" y="1298575"/>
            <a:ext cx="317500" cy="442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216" y="0"/>
              </a:cxn>
              <a:cxn ang="0">
                <a:pos x="243199" y="263133"/>
              </a:cxn>
              <a:cxn ang="0">
                <a:pos x="243199" y="0"/>
              </a:cxn>
              <a:cxn ang="0">
                <a:pos x="317632" y="0"/>
              </a:cxn>
              <a:cxn ang="0">
                <a:pos x="317632" y="442081"/>
              </a:cxn>
              <a:cxn ang="0">
                <a:pos x="286146" y="442081"/>
              </a:cxn>
              <a:cxn ang="0">
                <a:pos x="74432" y="166115"/>
              </a:cxn>
              <a:cxn ang="0">
                <a:pos x="74432" y="436351"/>
              </a:cxn>
              <a:cxn ang="0">
                <a:pos x="0" y="436351"/>
              </a:cxn>
              <a:cxn ang="0">
                <a:pos x="0" y="0"/>
              </a:cxn>
            </a:cxnLst>
            <a:rect l="0" t="0" r="r" b="b"/>
            <a:pathLst>
              <a:path w="318135" h="442594">
                <a:moveTo>
                  <a:pt x="0" y="0"/>
                </a:moveTo>
                <a:lnTo>
                  <a:pt x="37216" y="0"/>
                </a:lnTo>
                <a:lnTo>
                  <a:pt x="243199" y="263133"/>
                </a:lnTo>
                <a:lnTo>
                  <a:pt x="243199" y="0"/>
                </a:lnTo>
                <a:lnTo>
                  <a:pt x="317632" y="0"/>
                </a:lnTo>
                <a:lnTo>
                  <a:pt x="317632" y="442081"/>
                </a:lnTo>
                <a:lnTo>
                  <a:pt x="286146" y="442081"/>
                </a:lnTo>
                <a:lnTo>
                  <a:pt x="74432" y="166115"/>
                </a:lnTo>
                <a:lnTo>
                  <a:pt x="74432" y="436351"/>
                </a:lnTo>
                <a:lnTo>
                  <a:pt x="0" y="43635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8" name="object 12"/>
          <p:cNvSpPr>
            <a:spLocks/>
          </p:cNvSpPr>
          <p:nvPr/>
        </p:nvSpPr>
        <p:spPr bwMode="auto">
          <a:xfrm>
            <a:off x="5870575" y="1298575"/>
            <a:ext cx="77788" cy="436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342" y="0"/>
              </a:cxn>
              <a:cxn ang="0">
                <a:pos x="77342" y="436113"/>
              </a:cxn>
              <a:cxn ang="0">
                <a:pos x="0" y="436113"/>
              </a:cxn>
              <a:cxn ang="0">
                <a:pos x="0" y="0"/>
              </a:cxn>
            </a:cxnLst>
            <a:rect l="0" t="0" r="r" b="b"/>
            <a:pathLst>
              <a:path w="77470" h="436244">
                <a:moveTo>
                  <a:pt x="0" y="0"/>
                </a:moveTo>
                <a:lnTo>
                  <a:pt x="77342" y="0"/>
                </a:lnTo>
                <a:lnTo>
                  <a:pt x="77342" y="436113"/>
                </a:lnTo>
                <a:lnTo>
                  <a:pt x="0" y="43611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09" name="object 13"/>
          <p:cNvSpPr>
            <a:spLocks/>
          </p:cNvSpPr>
          <p:nvPr/>
        </p:nvSpPr>
        <p:spPr bwMode="auto">
          <a:xfrm>
            <a:off x="5462588" y="1298575"/>
            <a:ext cx="319087" cy="442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216" y="0"/>
              </a:cxn>
              <a:cxn ang="0">
                <a:pos x="243199" y="263133"/>
              </a:cxn>
              <a:cxn ang="0">
                <a:pos x="243199" y="0"/>
              </a:cxn>
              <a:cxn ang="0">
                <a:pos x="317632" y="0"/>
              </a:cxn>
              <a:cxn ang="0">
                <a:pos x="317632" y="442081"/>
              </a:cxn>
              <a:cxn ang="0">
                <a:pos x="286146" y="442081"/>
              </a:cxn>
              <a:cxn ang="0">
                <a:pos x="74432" y="166115"/>
              </a:cxn>
              <a:cxn ang="0">
                <a:pos x="74432" y="436351"/>
              </a:cxn>
              <a:cxn ang="0">
                <a:pos x="0" y="436351"/>
              </a:cxn>
              <a:cxn ang="0">
                <a:pos x="0" y="0"/>
              </a:cxn>
            </a:cxnLst>
            <a:rect l="0" t="0" r="r" b="b"/>
            <a:pathLst>
              <a:path w="318135" h="442594">
                <a:moveTo>
                  <a:pt x="0" y="0"/>
                </a:moveTo>
                <a:lnTo>
                  <a:pt x="37216" y="0"/>
                </a:lnTo>
                <a:lnTo>
                  <a:pt x="243199" y="263133"/>
                </a:lnTo>
                <a:lnTo>
                  <a:pt x="243199" y="0"/>
                </a:lnTo>
                <a:lnTo>
                  <a:pt x="317632" y="0"/>
                </a:lnTo>
                <a:lnTo>
                  <a:pt x="317632" y="442081"/>
                </a:lnTo>
                <a:lnTo>
                  <a:pt x="286146" y="442081"/>
                </a:lnTo>
                <a:lnTo>
                  <a:pt x="74432" y="166115"/>
                </a:lnTo>
                <a:lnTo>
                  <a:pt x="74432" y="436351"/>
                </a:lnTo>
                <a:lnTo>
                  <a:pt x="0" y="43635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0" name="object 16"/>
          <p:cNvSpPr>
            <a:spLocks/>
          </p:cNvSpPr>
          <p:nvPr/>
        </p:nvSpPr>
        <p:spPr bwMode="auto">
          <a:xfrm>
            <a:off x="7796213" y="1295400"/>
            <a:ext cx="323850" cy="439738"/>
          </a:xfrm>
          <a:custGeom>
            <a:avLst/>
            <a:gdLst/>
            <a:ahLst/>
            <a:cxnLst>
              <a:cxn ang="0">
                <a:pos x="116464" y="0"/>
              </a:cxn>
              <a:cxn ang="0">
                <a:pos x="159332" y="3116"/>
              </a:cxn>
              <a:cxn ang="0">
                <a:pos x="197773" y="12476"/>
              </a:cxn>
              <a:cxn ang="0">
                <a:pos x="242158" y="34685"/>
              </a:cxn>
              <a:cxn ang="0">
                <a:pos x="270922" y="59961"/>
              </a:cxn>
              <a:cxn ang="0">
                <a:pos x="294414" y="91445"/>
              </a:cxn>
              <a:cxn ang="0">
                <a:pos x="314588" y="137502"/>
              </a:cxn>
              <a:cxn ang="0">
                <a:pos x="321917" y="175635"/>
              </a:cxn>
              <a:cxn ang="0">
                <a:pos x="323330" y="202994"/>
              </a:cxn>
              <a:cxn ang="0">
                <a:pos x="322764" y="226050"/>
              </a:cxn>
              <a:cxn ang="0">
                <a:pos x="318231" y="268597"/>
              </a:cxn>
              <a:cxn ang="0">
                <a:pos x="309165" y="306394"/>
              </a:cxn>
              <a:cxn ang="0">
                <a:pos x="287070" y="354196"/>
              </a:cxn>
              <a:cxn ang="0">
                <a:pos x="254781" y="391341"/>
              </a:cxn>
              <a:cxn ang="0">
                <a:pos x="212300" y="417850"/>
              </a:cxn>
              <a:cxn ang="0">
                <a:pos x="159630" y="433741"/>
              </a:cxn>
              <a:cxn ang="0">
                <a:pos x="118857" y="438446"/>
              </a:cxn>
              <a:cxn ang="0">
                <a:pos x="96773" y="439033"/>
              </a:cxn>
              <a:cxn ang="0">
                <a:pos x="0" y="439033"/>
              </a:cxn>
              <a:cxn ang="0">
                <a:pos x="0" y="3291"/>
              </a:cxn>
              <a:cxn ang="0">
                <a:pos x="19368" y="2621"/>
              </a:cxn>
              <a:cxn ang="0">
                <a:pos x="67686" y="1059"/>
              </a:cxn>
              <a:cxn ang="0">
                <a:pos x="109238" y="55"/>
              </a:cxn>
              <a:cxn ang="0">
                <a:pos x="116464" y="0"/>
              </a:cxn>
            </a:cxnLst>
            <a:rect l="0" t="0" r="r" b="b"/>
            <a:pathLst>
              <a:path w="323850" h="439419">
                <a:moveTo>
                  <a:pt x="116464" y="0"/>
                </a:moveTo>
                <a:lnTo>
                  <a:pt x="159332" y="3116"/>
                </a:lnTo>
                <a:lnTo>
                  <a:pt x="197773" y="12476"/>
                </a:lnTo>
                <a:lnTo>
                  <a:pt x="242158" y="34685"/>
                </a:lnTo>
                <a:lnTo>
                  <a:pt x="270922" y="59961"/>
                </a:lnTo>
                <a:lnTo>
                  <a:pt x="294414" y="91445"/>
                </a:lnTo>
                <a:lnTo>
                  <a:pt x="314588" y="137502"/>
                </a:lnTo>
                <a:lnTo>
                  <a:pt x="321917" y="175635"/>
                </a:lnTo>
                <a:lnTo>
                  <a:pt x="323330" y="202994"/>
                </a:lnTo>
                <a:lnTo>
                  <a:pt x="322764" y="226050"/>
                </a:lnTo>
                <a:lnTo>
                  <a:pt x="318231" y="268597"/>
                </a:lnTo>
                <a:lnTo>
                  <a:pt x="309165" y="306394"/>
                </a:lnTo>
                <a:lnTo>
                  <a:pt x="287070" y="354196"/>
                </a:lnTo>
                <a:lnTo>
                  <a:pt x="254781" y="391341"/>
                </a:lnTo>
                <a:lnTo>
                  <a:pt x="212300" y="417850"/>
                </a:lnTo>
                <a:lnTo>
                  <a:pt x="159630" y="433741"/>
                </a:lnTo>
                <a:lnTo>
                  <a:pt x="118857" y="438446"/>
                </a:lnTo>
                <a:lnTo>
                  <a:pt x="96773" y="439033"/>
                </a:lnTo>
                <a:lnTo>
                  <a:pt x="0" y="439033"/>
                </a:lnTo>
                <a:lnTo>
                  <a:pt x="0" y="3291"/>
                </a:lnTo>
                <a:lnTo>
                  <a:pt x="19368" y="2621"/>
                </a:lnTo>
                <a:lnTo>
                  <a:pt x="67686" y="1059"/>
                </a:lnTo>
                <a:lnTo>
                  <a:pt x="109238" y="55"/>
                </a:lnTo>
                <a:lnTo>
                  <a:pt x="11646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1" name="object 17"/>
          <p:cNvSpPr>
            <a:spLocks/>
          </p:cNvSpPr>
          <p:nvPr/>
        </p:nvSpPr>
        <p:spPr bwMode="auto">
          <a:xfrm>
            <a:off x="4395788" y="1293813"/>
            <a:ext cx="334962" cy="441325"/>
          </a:xfrm>
          <a:custGeom>
            <a:avLst/>
            <a:gdLst/>
            <a:ahLst/>
            <a:cxnLst>
              <a:cxn ang="0">
                <a:pos x="120914" y="0"/>
              </a:cxn>
              <a:cxn ang="0">
                <a:pos x="175692" y="4232"/>
              </a:cxn>
              <a:cxn ang="0">
                <a:pos x="219549" y="16929"/>
              </a:cxn>
              <a:cxn ang="0">
                <a:pos x="252484" y="38085"/>
              </a:cxn>
              <a:cxn ang="0">
                <a:pos x="279405" y="79449"/>
              </a:cxn>
              <a:cxn ang="0">
                <a:pos x="286850" y="120333"/>
              </a:cxn>
              <a:cxn ang="0">
                <a:pos x="286374" y="135415"/>
              </a:cxn>
              <a:cxn ang="0">
                <a:pos x="278244" y="173392"/>
              </a:cxn>
              <a:cxn ang="0">
                <a:pos x="258220" y="206204"/>
              </a:cxn>
              <a:cxn ang="0">
                <a:pos x="229560" y="232282"/>
              </a:cxn>
              <a:cxn ang="0">
                <a:pos x="208413" y="243293"/>
              </a:cxn>
              <a:cxn ang="0">
                <a:pos x="335158" y="440557"/>
              </a:cxn>
              <a:cxn ang="0">
                <a:pos x="245882" y="440557"/>
              </a:cxn>
              <a:cxn ang="0">
                <a:pos x="129539" y="260482"/>
              </a:cxn>
              <a:cxn ang="0">
                <a:pos x="119551" y="260194"/>
              </a:cxn>
              <a:cxn ang="0">
                <a:pos x="107678" y="259747"/>
              </a:cxn>
              <a:cxn ang="0">
                <a:pos x="93927" y="259129"/>
              </a:cxn>
              <a:cxn ang="0">
                <a:pos x="80406" y="440557"/>
              </a:cxn>
              <a:cxn ang="0">
                <a:pos x="0" y="440557"/>
              </a:cxn>
              <a:cxn ang="0">
                <a:pos x="0" y="4450"/>
              </a:cxn>
              <a:cxn ang="0">
                <a:pos x="5719" y="4323"/>
              </a:cxn>
              <a:cxn ang="0">
                <a:pos x="16141" y="3929"/>
              </a:cxn>
              <a:cxn ang="0">
                <a:pos x="31266" y="3244"/>
              </a:cxn>
              <a:cxn ang="0">
                <a:pos x="50316" y="2290"/>
              </a:cxn>
              <a:cxn ang="0">
                <a:pos x="66719" y="1527"/>
              </a:cxn>
              <a:cxn ang="0">
                <a:pos x="112374" y="55"/>
              </a:cxn>
              <a:cxn ang="0">
                <a:pos x="120429" y="0"/>
              </a:cxn>
              <a:cxn ang="0">
                <a:pos x="120914" y="0"/>
              </a:cxn>
            </a:cxnLst>
            <a:rect l="0" t="0" r="r" b="b"/>
            <a:pathLst>
              <a:path w="335279" h="440689">
                <a:moveTo>
                  <a:pt x="120914" y="0"/>
                </a:moveTo>
                <a:lnTo>
                  <a:pt x="175692" y="4232"/>
                </a:lnTo>
                <a:lnTo>
                  <a:pt x="219549" y="16929"/>
                </a:lnTo>
                <a:lnTo>
                  <a:pt x="252484" y="38085"/>
                </a:lnTo>
                <a:lnTo>
                  <a:pt x="279405" y="79449"/>
                </a:lnTo>
                <a:lnTo>
                  <a:pt x="286850" y="120333"/>
                </a:lnTo>
                <a:lnTo>
                  <a:pt x="286374" y="135415"/>
                </a:lnTo>
                <a:lnTo>
                  <a:pt x="278244" y="173392"/>
                </a:lnTo>
                <a:lnTo>
                  <a:pt x="258220" y="206204"/>
                </a:lnTo>
                <a:lnTo>
                  <a:pt x="229560" y="232282"/>
                </a:lnTo>
                <a:lnTo>
                  <a:pt x="208413" y="243293"/>
                </a:lnTo>
                <a:lnTo>
                  <a:pt x="335158" y="440557"/>
                </a:lnTo>
                <a:lnTo>
                  <a:pt x="245882" y="440557"/>
                </a:lnTo>
                <a:lnTo>
                  <a:pt x="129539" y="260482"/>
                </a:lnTo>
                <a:lnTo>
                  <a:pt x="119551" y="260194"/>
                </a:lnTo>
                <a:lnTo>
                  <a:pt x="107678" y="259747"/>
                </a:lnTo>
                <a:lnTo>
                  <a:pt x="93927" y="259129"/>
                </a:lnTo>
                <a:lnTo>
                  <a:pt x="80406" y="440557"/>
                </a:lnTo>
                <a:lnTo>
                  <a:pt x="0" y="440557"/>
                </a:lnTo>
                <a:lnTo>
                  <a:pt x="0" y="4450"/>
                </a:lnTo>
                <a:lnTo>
                  <a:pt x="5719" y="4323"/>
                </a:lnTo>
                <a:lnTo>
                  <a:pt x="16141" y="3929"/>
                </a:lnTo>
                <a:lnTo>
                  <a:pt x="31266" y="3244"/>
                </a:lnTo>
                <a:lnTo>
                  <a:pt x="50316" y="2290"/>
                </a:lnTo>
                <a:lnTo>
                  <a:pt x="66719" y="1527"/>
                </a:lnTo>
                <a:lnTo>
                  <a:pt x="112374" y="55"/>
                </a:lnTo>
                <a:lnTo>
                  <a:pt x="120429" y="0"/>
                </a:lnTo>
                <a:lnTo>
                  <a:pt x="12091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2" name="object 18"/>
          <p:cNvSpPr>
            <a:spLocks/>
          </p:cNvSpPr>
          <p:nvPr/>
        </p:nvSpPr>
        <p:spPr bwMode="auto">
          <a:xfrm>
            <a:off x="6959600" y="1292225"/>
            <a:ext cx="384175" cy="441325"/>
          </a:xfrm>
          <a:custGeom>
            <a:avLst/>
            <a:gdLst/>
            <a:ahLst/>
            <a:cxnLst>
              <a:cxn ang="0">
                <a:pos x="173888" y="0"/>
              </a:cxn>
              <a:cxn ang="0">
                <a:pos x="207782" y="0"/>
              </a:cxn>
              <a:cxn ang="0">
                <a:pos x="383164" y="441959"/>
              </a:cxn>
              <a:cxn ang="0">
                <a:pos x="297698" y="441959"/>
              </a:cxn>
              <a:cxn ang="0">
                <a:pos x="265816" y="353567"/>
              </a:cxn>
              <a:cxn ang="0">
                <a:pos x="116464" y="353567"/>
              </a:cxn>
              <a:cxn ang="0">
                <a:pos x="86105" y="441959"/>
              </a:cxn>
              <a:cxn ang="0">
                <a:pos x="0" y="441959"/>
              </a:cxn>
              <a:cxn ang="0">
                <a:pos x="173888" y="0"/>
              </a:cxn>
            </a:cxnLst>
            <a:rect l="0" t="0" r="r" b="b"/>
            <a:pathLst>
              <a:path w="383540" h="441960">
                <a:moveTo>
                  <a:pt x="173888" y="0"/>
                </a:moveTo>
                <a:lnTo>
                  <a:pt x="207782" y="0"/>
                </a:lnTo>
                <a:lnTo>
                  <a:pt x="383164" y="441959"/>
                </a:lnTo>
                <a:lnTo>
                  <a:pt x="297698" y="441959"/>
                </a:lnTo>
                <a:lnTo>
                  <a:pt x="265816" y="353567"/>
                </a:lnTo>
                <a:lnTo>
                  <a:pt x="116464" y="353567"/>
                </a:lnTo>
                <a:lnTo>
                  <a:pt x="86105" y="441959"/>
                </a:lnTo>
                <a:lnTo>
                  <a:pt x="0" y="441959"/>
                </a:lnTo>
                <a:lnTo>
                  <a:pt x="173888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3" name="object 19"/>
          <p:cNvSpPr>
            <a:spLocks/>
          </p:cNvSpPr>
          <p:nvPr/>
        </p:nvSpPr>
        <p:spPr bwMode="auto">
          <a:xfrm>
            <a:off x="6424613" y="1290638"/>
            <a:ext cx="361950" cy="452437"/>
          </a:xfrm>
          <a:custGeom>
            <a:avLst/>
            <a:gdLst/>
            <a:ahLst/>
            <a:cxnLst>
              <a:cxn ang="0">
                <a:pos x="220838" y="0"/>
              </a:cxn>
              <a:cxn ang="0">
                <a:pos x="261259" y="3708"/>
              </a:cxn>
              <a:cxn ang="0">
                <a:pos x="297945" y="14843"/>
              </a:cxn>
              <a:cxn ang="0">
                <a:pos x="341063" y="41266"/>
              </a:cxn>
              <a:cxn ang="0">
                <a:pos x="310479" y="105034"/>
              </a:cxn>
              <a:cxn ang="0">
                <a:pos x="302326" y="98675"/>
              </a:cxn>
              <a:cxn ang="0">
                <a:pos x="292158" y="92333"/>
              </a:cxn>
              <a:cxn ang="0">
                <a:pos x="249099" y="74175"/>
              </a:cxn>
              <a:cxn ang="0">
                <a:pos x="227596" y="69219"/>
              </a:cxn>
              <a:cxn ang="0">
                <a:pos x="211686" y="69572"/>
              </a:cxn>
              <a:cxn ang="0">
                <a:pos x="170551" y="76828"/>
              </a:cxn>
              <a:cxn ang="0">
                <a:pos x="128795" y="100786"/>
              </a:cxn>
              <a:cxn ang="0">
                <a:pos x="99455" y="140271"/>
              </a:cxn>
              <a:cxn ang="0">
                <a:pos x="83700" y="188287"/>
              </a:cxn>
              <a:cxn ang="0">
                <a:pos x="80695" y="215478"/>
              </a:cxn>
              <a:cxn ang="0">
                <a:pos x="80952" y="232412"/>
              </a:cxn>
              <a:cxn ang="0">
                <a:pos x="85983" y="276095"/>
              </a:cxn>
              <a:cxn ang="0">
                <a:pos x="102534" y="320602"/>
              </a:cxn>
              <a:cxn ang="0">
                <a:pos x="134215" y="356513"/>
              </a:cxn>
              <a:cxn ang="0">
                <a:pos x="179801" y="378109"/>
              </a:cxn>
              <a:cxn ang="0">
                <a:pos x="206462" y="381873"/>
              </a:cxn>
              <a:cxn ang="0">
                <a:pos x="222915" y="381425"/>
              </a:cxn>
              <a:cxn ang="0">
                <a:pos x="261703" y="373289"/>
              </a:cxn>
              <a:cxn ang="0">
                <a:pos x="284327" y="273801"/>
              </a:cxn>
              <a:cxn ang="0">
                <a:pos x="223886" y="273801"/>
              </a:cxn>
              <a:cxn ang="0">
                <a:pos x="223886" y="207782"/>
              </a:cxn>
              <a:cxn ang="0">
                <a:pos x="361655" y="207782"/>
              </a:cxn>
              <a:cxn ang="0">
                <a:pos x="361655" y="402976"/>
              </a:cxn>
              <a:cxn ang="0">
                <a:pos x="319774" y="427864"/>
              </a:cxn>
              <a:cxn ang="0">
                <a:pos x="280605" y="440850"/>
              </a:cxn>
              <a:cxn ang="0">
                <a:pos x="242412" y="448344"/>
              </a:cxn>
              <a:cxn ang="0">
                <a:pos x="206002" y="450971"/>
              </a:cxn>
              <a:cxn ang="0">
                <a:pos x="191110" y="450599"/>
              </a:cxn>
              <a:cxn ang="0">
                <a:pos x="149730" y="444996"/>
              </a:cxn>
              <a:cxn ang="0">
                <a:pos x="113145" y="432677"/>
              </a:cxn>
              <a:cxn ang="0">
                <a:pos x="71498" y="405838"/>
              </a:cxn>
              <a:cxn ang="0">
                <a:pos x="45294" y="376425"/>
              </a:cxn>
              <a:cxn ang="0">
                <a:pos x="25184" y="343695"/>
              </a:cxn>
              <a:cxn ang="0">
                <a:pos x="7842" y="296651"/>
              </a:cxn>
              <a:cxn ang="0">
                <a:pos x="1400" y="258244"/>
              </a:cxn>
              <a:cxn ang="0">
                <a:pos x="0" y="230908"/>
              </a:cxn>
              <a:cxn ang="0">
                <a:pos x="300" y="215944"/>
              </a:cxn>
              <a:cxn ang="0">
                <a:pos x="4851" y="173988"/>
              </a:cxn>
              <a:cxn ang="0">
                <a:pos x="14877" y="136258"/>
              </a:cxn>
              <a:cxn ang="0">
                <a:pos x="36761" y="92125"/>
              </a:cxn>
              <a:cxn ang="0">
                <a:pos x="68600" y="54376"/>
              </a:cxn>
              <a:cxn ang="0">
                <a:pos x="109149" y="25350"/>
              </a:cxn>
              <a:cxn ang="0">
                <a:pos x="156734" y="7298"/>
              </a:cxn>
              <a:cxn ang="0">
                <a:pos x="197056" y="912"/>
              </a:cxn>
              <a:cxn ang="0">
                <a:pos x="211381" y="139"/>
              </a:cxn>
              <a:cxn ang="0">
                <a:pos x="220838" y="0"/>
              </a:cxn>
            </a:cxnLst>
            <a:rect l="0" t="0" r="r" b="b"/>
            <a:pathLst>
              <a:path w="361950" h="451485">
                <a:moveTo>
                  <a:pt x="220838" y="0"/>
                </a:moveTo>
                <a:lnTo>
                  <a:pt x="261259" y="3708"/>
                </a:lnTo>
                <a:lnTo>
                  <a:pt x="297945" y="14843"/>
                </a:lnTo>
                <a:lnTo>
                  <a:pt x="341063" y="41266"/>
                </a:lnTo>
                <a:lnTo>
                  <a:pt x="310479" y="105034"/>
                </a:lnTo>
                <a:lnTo>
                  <a:pt x="302326" y="98675"/>
                </a:lnTo>
                <a:lnTo>
                  <a:pt x="292158" y="92333"/>
                </a:lnTo>
                <a:lnTo>
                  <a:pt x="249099" y="74175"/>
                </a:lnTo>
                <a:lnTo>
                  <a:pt x="227596" y="69219"/>
                </a:lnTo>
                <a:lnTo>
                  <a:pt x="211686" y="69572"/>
                </a:lnTo>
                <a:lnTo>
                  <a:pt x="170551" y="76828"/>
                </a:lnTo>
                <a:lnTo>
                  <a:pt x="128795" y="100786"/>
                </a:lnTo>
                <a:lnTo>
                  <a:pt x="99455" y="140271"/>
                </a:lnTo>
                <a:lnTo>
                  <a:pt x="83700" y="188287"/>
                </a:lnTo>
                <a:lnTo>
                  <a:pt x="80695" y="215478"/>
                </a:lnTo>
                <a:lnTo>
                  <a:pt x="80952" y="232412"/>
                </a:lnTo>
                <a:lnTo>
                  <a:pt x="85983" y="276095"/>
                </a:lnTo>
                <a:lnTo>
                  <a:pt x="102534" y="320602"/>
                </a:lnTo>
                <a:lnTo>
                  <a:pt x="134215" y="356513"/>
                </a:lnTo>
                <a:lnTo>
                  <a:pt x="179801" y="378109"/>
                </a:lnTo>
                <a:lnTo>
                  <a:pt x="206462" y="381873"/>
                </a:lnTo>
                <a:lnTo>
                  <a:pt x="222915" y="381425"/>
                </a:lnTo>
                <a:lnTo>
                  <a:pt x="261703" y="373289"/>
                </a:lnTo>
                <a:lnTo>
                  <a:pt x="284327" y="273801"/>
                </a:lnTo>
                <a:lnTo>
                  <a:pt x="223886" y="273801"/>
                </a:lnTo>
                <a:lnTo>
                  <a:pt x="223886" y="207782"/>
                </a:lnTo>
                <a:lnTo>
                  <a:pt x="361655" y="207782"/>
                </a:lnTo>
                <a:lnTo>
                  <a:pt x="361655" y="402976"/>
                </a:lnTo>
                <a:lnTo>
                  <a:pt x="319774" y="427864"/>
                </a:lnTo>
                <a:lnTo>
                  <a:pt x="280605" y="440850"/>
                </a:lnTo>
                <a:lnTo>
                  <a:pt x="242412" y="448344"/>
                </a:lnTo>
                <a:lnTo>
                  <a:pt x="206002" y="450971"/>
                </a:lnTo>
                <a:lnTo>
                  <a:pt x="191110" y="450599"/>
                </a:lnTo>
                <a:lnTo>
                  <a:pt x="149730" y="444996"/>
                </a:lnTo>
                <a:lnTo>
                  <a:pt x="113145" y="432677"/>
                </a:lnTo>
                <a:lnTo>
                  <a:pt x="71498" y="405838"/>
                </a:lnTo>
                <a:lnTo>
                  <a:pt x="45294" y="376425"/>
                </a:lnTo>
                <a:lnTo>
                  <a:pt x="25184" y="343695"/>
                </a:lnTo>
                <a:lnTo>
                  <a:pt x="7842" y="296651"/>
                </a:lnTo>
                <a:lnTo>
                  <a:pt x="1400" y="258244"/>
                </a:lnTo>
                <a:lnTo>
                  <a:pt x="0" y="230908"/>
                </a:lnTo>
                <a:lnTo>
                  <a:pt x="300" y="215944"/>
                </a:lnTo>
                <a:lnTo>
                  <a:pt x="4851" y="173988"/>
                </a:lnTo>
                <a:lnTo>
                  <a:pt x="14877" y="136258"/>
                </a:lnTo>
                <a:lnTo>
                  <a:pt x="36761" y="92125"/>
                </a:lnTo>
                <a:lnTo>
                  <a:pt x="68600" y="54376"/>
                </a:lnTo>
                <a:lnTo>
                  <a:pt x="109149" y="25350"/>
                </a:lnTo>
                <a:lnTo>
                  <a:pt x="156734" y="7298"/>
                </a:lnTo>
                <a:lnTo>
                  <a:pt x="197056" y="912"/>
                </a:lnTo>
                <a:lnTo>
                  <a:pt x="211381" y="139"/>
                </a:lnTo>
                <a:lnTo>
                  <a:pt x="220838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4" name="object 20"/>
          <p:cNvSpPr>
            <a:spLocks/>
          </p:cNvSpPr>
          <p:nvPr/>
        </p:nvSpPr>
        <p:spPr bwMode="auto">
          <a:xfrm>
            <a:off x="4002088" y="1290638"/>
            <a:ext cx="331787" cy="450850"/>
          </a:xfrm>
          <a:custGeom>
            <a:avLst/>
            <a:gdLst/>
            <a:ahLst/>
            <a:cxnLst>
              <a:cxn ang="0">
                <a:pos x="199749" y="0"/>
              </a:cxn>
              <a:cxn ang="0">
                <a:pos x="243098" y="2892"/>
              </a:cxn>
              <a:cxn ang="0">
                <a:pos x="280702" y="11585"/>
              </a:cxn>
              <a:cxn ang="0">
                <a:pos x="312610" y="26108"/>
              </a:cxn>
              <a:cxn ang="0">
                <a:pos x="287898" y="94609"/>
              </a:cxn>
              <a:cxn ang="0">
                <a:pos x="279694" y="87623"/>
              </a:cxn>
              <a:cxn ang="0">
                <a:pos x="270155" y="81732"/>
              </a:cxn>
              <a:cxn ang="0">
                <a:pos x="259280" y="76938"/>
              </a:cxn>
              <a:cxn ang="0">
                <a:pos x="247070" y="73239"/>
              </a:cxn>
              <a:cxn ang="0">
                <a:pos x="233526" y="70635"/>
              </a:cxn>
              <a:cxn ang="0">
                <a:pos x="218648" y="69125"/>
              </a:cxn>
              <a:cxn ang="0">
                <a:pos x="202419" y="69573"/>
              </a:cxn>
              <a:cxn ang="0">
                <a:pos x="161937" y="77963"/>
              </a:cxn>
              <a:cxn ang="0">
                <a:pos x="122588" y="105465"/>
              </a:cxn>
              <a:cxn ang="0">
                <a:pos x="100571" y="139699"/>
              </a:cxn>
              <a:cxn ang="0">
                <a:pos x="84269" y="186915"/>
              </a:cxn>
              <a:cxn ang="0">
                <a:pos x="80402" y="225236"/>
              </a:cxn>
              <a:cxn ang="0">
                <a:pos x="80751" y="241062"/>
              </a:cxn>
              <a:cxn ang="0">
                <a:pos x="86131" y="283067"/>
              </a:cxn>
              <a:cxn ang="0">
                <a:pos x="103386" y="327617"/>
              </a:cxn>
              <a:cxn ang="0">
                <a:pos x="129128" y="357527"/>
              </a:cxn>
              <a:cxn ang="0">
                <a:pos x="174283" y="379720"/>
              </a:cxn>
              <a:cxn ang="0">
                <a:pos x="187029" y="381603"/>
              </a:cxn>
              <a:cxn ang="0">
                <a:pos x="203521" y="381240"/>
              </a:cxn>
              <a:cxn ang="0">
                <a:pos x="245114" y="373760"/>
              </a:cxn>
              <a:cxn ang="0">
                <a:pos x="285564" y="348956"/>
              </a:cxn>
              <a:cxn ang="0">
                <a:pos x="293602" y="340122"/>
              </a:cxn>
              <a:cxn ang="0">
                <a:pos x="331332" y="400568"/>
              </a:cxn>
              <a:cxn ang="0">
                <a:pos x="293467" y="429322"/>
              </a:cxn>
              <a:cxn ang="0">
                <a:pos x="245227" y="446099"/>
              </a:cxn>
              <a:cxn ang="0">
                <a:pos x="202244" y="450839"/>
              </a:cxn>
              <a:cxn ang="0">
                <a:pos x="186186" y="450505"/>
              </a:cxn>
              <a:cxn ang="0">
                <a:pos x="142795" y="445096"/>
              </a:cxn>
              <a:cxn ang="0">
                <a:pos x="106022" y="433091"/>
              </a:cxn>
              <a:cxn ang="0">
                <a:pos x="66043" y="406849"/>
              </a:cxn>
              <a:cxn ang="0">
                <a:pos x="34929" y="367338"/>
              </a:cxn>
              <a:cxn ang="0">
                <a:pos x="14003" y="322209"/>
              </a:cxn>
              <a:cxn ang="0">
                <a:pos x="4675" y="285104"/>
              </a:cxn>
              <a:cxn ang="0">
                <a:pos x="380" y="244746"/>
              </a:cxn>
              <a:cxn ang="0">
                <a:pos x="0" y="230498"/>
              </a:cxn>
              <a:cxn ang="0">
                <a:pos x="294" y="215854"/>
              </a:cxn>
              <a:cxn ang="0">
                <a:pos x="4744" y="174542"/>
              </a:cxn>
              <a:cxn ang="0">
                <a:pos x="14536" y="136990"/>
              </a:cxn>
              <a:cxn ang="0">
                <a:pos x="35874" y="92388"/>
              </a:cxn>
              <a:cxn ang="0">
                <a:pos x="60136" y="61191"/>
              </a:cxn>
              <a:cxn ang="0">
                <a:pos x="91367" y="33792"/>
              </a:cxn>
              <a:cxn ang="0">
                <a:pos x="124559" y="14807"/>
              </a:cxn>
              <a:cxn ang="0">
                <a:pos x="172626" y="1684"/>
              </a:cxn>
              <a:cxn ang="0">
                <a:pos x="198586" y="2"/>
              </a:cxn>
              <a:cxn ang="0">
                <a:pos x="199749" y="0"/>
              </a:cxn>
            </a:cxnLst>
            <a:rect l="0" t="0" r="r" b="b"/>
            <a:pathLst>
              <a:path w="331470" h="450850">
                <a:moveTo>
                  <a:pt x="199749" y="0"/>
                </a:moveTo>
                <a:lnTo>
                  <a:pt x="243098" y="2892"/>
                </a:lnTo>
                <a:lnTo>
                  <a:pt x="280702" y="11585"/>
                </a:lnTo>
                <a:lnTo>
                  <a:pt x="312610" y="26108"/>
                </a:lnTo>
                <a:lnTo>
                  <a:pt x="287898" y="94609"/>
                </a:lnTo>
                <a:lnTo>
                  <a:pt x="279694" y="87623"/>
                </a:lnTo>
                <a:lnTo>
                  <a:pt x="270155" y="81732"/>
                </a:lnTo>
                <a:lnTo>
                  <a:pt x="259280" y="76938"/>
                </a:lnTo>
                <a:lnTo>
                  <a:pt x="247070" y="73239"/>
                </a:lnTo>
                <a:lnTo>
                  <a:pt x="233526" y="70635"/>
                </a:lnTo>
                <a:lnTo>
                  <a:pt x="218648" y="69125"/>
                </a:lnTo>
                <a:lnTo>
                  <a:pt x="202419" y="69573"/>
                </a:lnTo>
                <a:lnTo>
                  <a:pt x="161937" y="77963"/>
                </a:lnTo>
                <a:lnTo>
                  <a:pt x="122588" y="105465"/>
                </a:lnTo>
                <a:lnTo>
                  <a:pt x="100571" y="139699"/>
                </a:lnTo>
                <a:lnTo>
                  <a:pt x="84269" y="186915"/>
                </a:lnTo>
                <a:lnTo>
                  <a:pt x="80402" y="225236"/>
                </a:lnTo>
                <a:lnTo>
                  <a:pt x="80751" y="241062"/>
                </a:lnTo>
                <a:lnTo>
                  <a:pt x="86131" y="283067"/>
                </a:lnTo>
                <a:lnTo>
                  <a:pt x="103386" y="327617"/>
                </a:lnTo>
                <a:lnTo>
                  <a:pt x="129128" y="357527"/>
                </a:lnTo>
                <a:lnTo>
                  <a:pt x="174283" y="379720"/>
                </a:lnTo>
                <a:lnTo>
                  <a:pt x="187029" y="381603"/>
                </a:lnTo>
                <a:lnTo>
                  <a:pt x="203521" y="381240"/>
                </a:lnTo>
                <a:lnTo>
                  <a:pt x="245114" y="373760"/>
                </a:lnTo>
                <a:lnTo>
                  <a:pt x="285564" y="348956"/>
                </a:lnTo>
                <a:lnTo>
                  <a:pt x="293602" y="340122"/>
                </a:lnTo>
                <a:lnTo>
                  <a:pt x="331332" y="400568"/>
                </a:lnTo>
                <a:lnTo>
                  <a:pt x="293467" y="429322"/>
                </a:lnTo>
                <a:lnTo>
                  <a:pt x="245227" y="446099"/>
                </a:lnTo>
                <a:lnTo>
                  <a:pt x="202244" y="450839"/>
                </a:lnTo>
                <a:lnTo>
                  <a:pt x="186186" y="450505"/>
                </a:lnTo>
                <a:lnTo>
                  <a:pt x="142795" y="445096"/>
                </a:lnTo>
                <a:lnTo>
                  <a:pt x="106022" y="433091"/>
                </a:lnTo>
                <a:lnTo>
                  <a:pt x="66043" y="406849"/>
                </a:lnTo>
                <a:lnTo>
                  <a:pt x="34929" y="367338"/>
                </a:lnTo>
                <a:lnTo>
                  <a:pt x="14003" y="322209"/>
                </a:lnTo>
                <a:lnTo>
                  <a:pt x="4675" y="285104"/>
                </a:lnTo>
                <a:lnTo>
                  <a:pt x="380" y="244746"/>
                </a:lnTo>
                <a:lnTo>
                  <a:pt x="0" y="230498"/>
                </a:lnTo>
                <a:lnTo>
                  <a:pt x="294" y="215854"/>
                </a:lnTo>
                <a:lnTo>
                  <a:pt x="4744" y="174542"/>
                </a:lnTo>
                <a:lnTo>
                  <a:pt x="14536" y="136990"/>
                </a:lnTo>
                <a:lnTo>
                  <a:pt x="35874" y="92388"/>
                </a:lnTo>
                <a:lnTo>
                  <a:pt x="60136" y="61191"/>
                </a:lnTo>
                <a:lnTo>
                  <a:pt x="91367" y="33792"/>
                </a:lnTo>
                <a:lnTo>
                  <a:pt x="124559" y="14807"/>
                </a:lnTo>
                <a:lnTo>
                  <a:pt x="172626" y="1684"/>
                </a:lnTo>
                <a:lnTo>
                  <a:pt x="198586" y="2"/>
                </a:lnTo>
                <a:lnTo>
                  <a:pt x="199749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5" name="object 21"/>
          <p:cNvSpPr>
            <a:spLocks/>
          </p:cNvSpPr>
          <p:nvPr/>
        </p:nvSpPr>
        <p:spPr bwMode="auto">
          <a:xfrm>
            <a:off x="3692525" y="1290638"/>
            <a:ext cx="261938" cy="452437"/>
          </a:xfrm>
          <a:custGeom>
            <a:avLst/>
            <a:gdLst/>
            <a:ahLst/>
            <a:cxnLst>
              <a:cxn ang="0">
                <a:pos x="131944" y="0"/>
              </a:cxn>
              <a:cxn ang="0">
                <a:pos x="177810" y="3117"/>
              </a:cxn>
              <a:cxn ang="0">
                <a:pos x="214752" y="12475"/>
              </a:cxn>
              <a:cxn ang="0">
                <a:pos x="242808" y="28079"/>
              </a:cxn>
              <a:cxn ang="0">
                <a:pos x="219452" y="94853"/>
              </a:cxn>
              <a:cxn ang="0">
                <a:pos x="207962" y="87276"/>
              </a:cxn>
              <a:cxn ang="0">
                <a:pos x="196292" y="80843"/>
              </a:cxn>
              <a:cxn ang="0">
                <a:pos x="160225" y="68394"/>
              </a:cxn>
              <a:cxn ang="0">
                <a:pos x="135326" y="65788"/>
              </a:cxn>
              <a:cxn ang="0">
                <a:pos x="120164" y="66872"/>
              </a:cxn>
              <a:cxn ang="0">
                <a:pos x="86809" y="86793"/>
              </a:cxn>
              <a:cxn ang="0">
                <a:pos x="77653" y="109416"/>
              </a:cxn>
              <a:cxn ang="0">
                <a:pos x="78473" y="119495"/>
              </a:cxn>
              <a:cxn ang="0">
                <a:pos x="100794" y="156657"/>
              </a:cxn>
              <a:cxn ang="0">
                <a:pos x="137449" y="182672"/>
              </a:cxn>
              <a:cxn ang="0">
                <a:pos x="169112" y="199167"/>
              </a:cxn>
              <a:cxn ang="0">
                <a:pos x="182782" y="206497"/>
              </a:cxn>
              <a:cxn ang="0">
                <a:pos x="220468" y="231547"/>
              </a:cxn>
              <a:cxn ang="0">
                <a:pos x="245579" y="261837"/>
              </a:cxn>
              <a:cxn ang="0">
                <a:pos x="259418" y="297372"/>
              </a:cxn>
              <a:cxn ang="0">
                <a:pos x="262724" y="322072"/>
              </a:cxn>
              <a:cxn ang="0">
                <a:pos x="262146" y="337183"/>
              </a:cxn>
              <a:cxn ang="0">
                <a:pos x="252787" y="375960"/>
              </a:cxn>
              <a:cxn ang="0">
                <a:pos x="222619" y="415425"/>
              </a:cxn>
              <a:cxn ang="0">
                <a:pos x="180505" y="439468"/>
              </a:cxn>
              <a:cxn ang="0">
                <a:pos x="142800" y="448757"/>
              </a:cxn>
              <a:cxn ang="0">
                <a:pos x="114571" y="450926"/>
              </a:cxn>
              <a:cxn ang="0">
                <a:pos x="100200" y="450587"/>
              </a:cxn>
              <a:cxn ang="0">
                <a:pos x="60537" y="445298"/>
              </a:cxn>
              <a:cxn ang="0">
                <a:pos x="14213" y="428288"/>
              </a:cxn>
              <a:cxn ang="0">
                <a:pos x="3537" y="422261"/>
              </a:cxn>
              <a:cxn ang="0">
                <a:pos x="27428" y="350001"/>
              </a:cxn>
              <a:cxn ang="0">
                <a:pos x="39580" y="357971"/>
              </a:cxn>
              <a:cxn ang="0">
                <a:pos x="51679" y="364804"/>
              </a:cxn>
              <a:cxn ang="0">
                <a:pos x="87630" y="378493"/>
              </a:cxn>
              <a:cxn ang="0">
                <a:pos x="111291" y="381964"/>
              </a:cxn>
              <a:cxn ang="0">
                <a:pos x="131802" y="381045"/>
              </a:cxn>
              <a:cxn ang="0">
                <a:pos x="172933" y="366440"/>
              </a:cxn>
              <a:cxn ang="0">
                <a:pos x="184466" y="346847"/>
              </a:cxn>
              <a:cxn ang="0">
                <a:pos x="184391" y="330605"/>
              </a:cxn>
              <a:cxn ang="0">
                <a:pos x="166464" y="288856"/>
              </a:cxn>
              <a:cxn ang="0">
                <a:pos x="127432" y="259523"/>
              </a:cxn>
              <a:cxn ang="0">
                <a:pos x="97215" y="243442"/>
              </a:cxn>
              <a:cxn ang="0">
                <a:pos x="82327" y="235492"/>
              </a:cxn>
              <a:cxn ang="0">
                <a:pos x="42733" y="210931"/>
              </a:cxn>
              <a:cxn ang="0">
                <a:pos x="13476" y="175818"/>
              </a:cxn>
              <a:cxn ang="0">
                <a:pos x="1241" y="136895"/>
              </a:cxn>
              <a:cxn ang="0">
                <a:pos x="0" y="125572"/>
              </a:cxn>
              <a:cxn ang="0">
                <a:pos x="523" y="110163"/>
              </a:cxn>
              <a:cxn ang="0">
                <a:pos x="9467" y="71089"/>
              </a:cxn>
              <a:cxn ang="0">
                <a:pos x="40471" y="31137"/>
              </a:cxn>
              <a:cxn ang="0">
                <a:pos x="74248" y="10822"/>
              </a:cxn>
              <a:cxn ang="0">
                <a:pos x="122868" y="211"/>
              </a:cxn>
              <a:cxn ang="0">
                <a:pos x="131944" y="0"/>
              </a:cxn>
            </a:cxnLst>
            <a:rect l="0" t="0" r="r" b="b"/>
            <a:pathLst>
              <a:path w="262889" h="451485">
                <a:moveTo>
                  <a:pt x="131944" y="0"/>
                </a:moveTo>
                <a:lnTo>
                  <a:pt x="177810" y="3117"/>
                </a:lnTo>
                <a:lnTo>
                  <a:pt x="214752" y="12475"/>
                </a:lnTo>
                <a:lnTo>
                  <a:pt x="242808" y="28079"/>
                </a:lnTo>
                <a:lnTo>
                  <a:pt x="219452" y="94853"/>
                </a:lnTo>
                <a:lnTo>
                  <a:pt x="207962" y="87276"/>
                </a:lnTo>
                <a:lnTo>
                  <a:pt x="196292" y="80843"/>
                </a:lnTo>
                <a:lnTo>
                  <a:pt x="160225" y="68394"/>
                </a:lnTo>
                <a:lnTo>
                  <a:pt x="135326" y="65788"/>
                </a:lnTo>
                <a:lnTo>
                  <a:pt x="120164" y="66872"/>
                </a:lnTo>
                <a:lnTo>
                  <a:pt x="86809" y="86793"/>
                </a:lnTo>
                <a:lnTo>
                  <a:pt x="77653" y="109416"/>
                </a:lnTo>
                <a:lnTo>
                  <a:pt x="78473" y="119495"/>
                </a:lnTo>
                <a:lnTo>
                  <a:pt x="100794" y="156657"/>
                </a:lnTo>
                <a:lnTo>
                  <a:pt x="137449" y="182672"/>
                </a:lnTo>
                <a:lnTo>
                  <a:pt x="169112" y="199167"/>
                </a:lnTo>
                <a:lnTo>
                  <a:pt x="182782" y="206497"/>
                </a:lnTo>
                <a:lnTo>
                  <a:pt x="220468" y="231547"/>
                </a:lnTo>
                <a:lnTo>
                  <a:pt x="245579" y="261837"/>
                </a:lnTo>
                <a:lnTo>
                  <a:pt x="259418" y="297372"/>
                </a:lnTo>
                <a:lnTo>
                  <a:pt x="262724" y="322072"/>
                </a:lnTo>
                <a:lnTo>
                  <a:pt x="262146" y="337183"/>
                </a:lnTo>
                <a:lnTo>
                  <a:pt x="252787" y="375960"/>
                </a:lnTo>
                <a:lnTo>
                  <a:pt x="222619" y="415425"/>
                </a:lnTo>
                <a:lnTo>
                  <a:pt x="180505" y="439468"/>
                </a:lnTo>
                <a:lnTo>
                  <a:pt x="142800" y="448757"/>
                </a:lnTo>
                <a:lnTo>
                  <a:pt x="114571" y="450926"/>
                </a:lnTo>
                <a:lnTo>
                  <a:pt x="100200" y="450587"/>
                </a:lnTo>
                <a:lnTo>
                  <a:pt x="60537" y="445298"/>
                </a:lnTo>
                <a:lnTo>
                  <a:pt x="14213" y="428288"/>
                </a:lnTo>
                <a:lnTo>
                  <a:pt x="3537" y="422261"/>
                </a:lnTo>
                <a:lnTo>
                  <a:pt x="27428" y="350001"/>
                </a:lnTo>
                <a:lnTo>
                  <a:pt x="39580" y="357971"/>
                </a:lnTo>
                <a:lnTo>
                  <a:pt x="51679" y="364804"/>
                </a:lnTo>
                <a:lnTo>
                  <a:pt x="87630" y="378493"/>
                </a:lnTo>
                <a:lnTo>
                  <a:pt x="111291" y="381964"/>
                </a:lnTo>
                <a:lnTo>
                  <a:pt x="131802" y="381045"/>
                </a:lnTo>
                <a:lnTo>
                  <a:pt x="172933" y="366440"/>
                </a:lnTo>
                <a:lnTo>
                  <a:pt x="184466" y="346847"/>
                </a:lnTo>
                <a:lnTo>
                  <a:pt x="184391" y="330605"/>
                </a:lnTo>
                <a:lnTo>
                  <a:pt x="166464" y="288856"/>
                </a:lnTo>
                <a:lnTo>
                  <a:pt x="127432" y="259523"/>
                </a:lnTo>
                <a:lnTo>
                  <a:pt x="97215" y="243442"/>
                </a:lnTo>
                <a:lnTo>
                  <a:pt x="82327" y="235492"/>
                </a:lnTo>
                <a:lnTo>
                  <a:pt x="42733" y="210931"/>
                </a:lnTo>
                <a:lnTo>
                  <a:pt x="13476" y="175818"/>
                </a:lnTo>
                <a:lnTo>
                  <a:pt x="1241" y="136895"/>
                </a:lnTo>
                <a:lnTo>
                  <a:pt x="0" y="125572"/>
                </a:lnTo>
                <a:lnTo>
                  <a:pt x="523" y="110163"/>
                </a:lnTo>
                <a:lnTo>
                  <a:pt x="9467" y="71089"/>
                </a:lnTo>
                <a:lnTo>
                  <a:pt x="40471" y="31137"/>
                </a:lnTo>
                <a:lnTo>
                  <a:pt x="74248" y="10822"/>
                </a:lnTo>
                <a:lnTo>
                  <a:pt x="122868" y="211"/>
                </a:lnTo>
                <a:lnTo>
                  <a:pt x="13194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6" name="object 22"/>
          <p:cNvSpPr>
            <a:spLocks noChangeArrowheads="1"/>
          </p:cNvSpPr>
          <p:nvPr/>
        </p:nvSpPr>
        <p:spPr bwMode="auto">
          <a:xfrm>
            <a:off x="3295650" y="2022475"/>
            <a:ext cx="5240338" cy="45085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7" name="object 23"/>
          <p:cNvSpPr>
            <a:spLocks/>
          </p:cNvSpPr>
          <p:nvPr/>
        </p:nvSpPr>
        <p:spPr bwMode="auto">
          <a:xfrm>
            <a:off x="3951288" y="2157413"/>
            <a:ext cx="106362" cy="160337"/>
          </a:xfrm>
          <a:custGeom>
            <a:avLst/>
            <a:gdLst/>
            <a:ahLst/>
            <a:cxnLst>
              <a:cxn ang="0">
                <a:pos x="52456" y="0"/>
              </a:cxn>
              <a:cxn ang="0">
                <a:pos x="0" y="160903"/>
              </a:cxn>
              <a:cxn ang="0">
                <a:pos x="104790" y="160903"/>
              </a:cxn>
              <a:cxn ang="0">
                <a:pos x="52456" y="0"/>
              </a:cxn>
            </a:cxnLst>
            <a:rect l="0" t="0" r="r" b="b"/>
            <a:pathLst>
              <a:path w="105410" h="161289">
                <a:moveTo>
                  <a:pt x="52456" y="0"/>
                </a:moveTo>
                <a:lnTo>
                  <a:pt x="0" y="160903"/>
                </a:lnTo>
                <a:lnTo>
                  <a:pt x="104790" y="160903"/>
                </a:lnTo>
                <a:lnTo>
                  <a:pt x="52456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8" name="object 24"/>
          <p:cNvSpPr>
            <a:spLocks/>
          </p:cNvSpPr>
          <p:nvPr/>
        </p:nvSpPr>
        <p:spPr bwMode="auto">
          <a:xfrm>
            <a:off x="3373438" y="2095500"/>
            <a:ext cx="165100" cy="301625"/>
          </a:xfrm>
          <a:custGeom>
            <a:avLst/>
            <a:gdLst/>
            <a:ahLst/>
            <a:cxnLst>
              <a:cxn ang="0">
                <a:pos x="35417" y="0"/>
              </a:cxn>
              <a:cxn ang="0">
                <a:pos x="25104" y="287"/>
              </a:cxn>
              <a:cxn ang="0">
                <a:pos x="12158" y="1126"/>
              </a:cxn>
              <a:cxn ang="0">
                <a:pos x="0" y="299831"/>
              </a:cxn>
              <a:cxn ang="0">
                <a:pos x="12026" y="300766"/>
              </a:cxn>
              <a:cxn ang="0">
                <a:pos x="24660" y="301371"/>
              </a:cxn>
              <a:cxn ang="0">
                <a:pos x="37896" y="301623"/>
              </a:cxn>
              <a:cxn ang="0">
                <a:pos x="52716" y="300982"/>
              </a:cxn>
              <a:cxn ang="0">
                <a:pos x="91491" y="291346"/>
              </a:cxn>
              <a:cxn ang="0">
                <a:pos x="130963" y="260512"/>
              </a:cxn>
              <a:cxn ang="0">
                <a:pos x="153452" y="219249"/>
              </a:cxn>
              <a:cxn ang="0">
                <a:pos x="162632" y="181607"/>
              </a:cxn>
              <a:cxn ang="0">
                <a:pos x="165215" y="153211"/>
              </a:cxn>
              <a:cxn ang="0">
                <a:pos x="164742" y="133752"/>
              </a:cxn>
              <a:cxn ang="0">
                <a:pos x="157059" y="83754"/>
              </a:cxn>
              <a:cxn ang="0">
                <a:pos x="139997" y="45913"/>
              </a:cxn>
              <a:cxn ang="0">
                <a:pos x="102693" y="13450"/>
              </a:cxn>
              <a:cxn ang="0">
                <a:pos x="63825" y="1907"/>
              </a:cxn>
              <a:cxn ang="0">
                <a:pos x="35417" y="0"/>
              </a:cxn>
            </a:cxnLst>
            <a:rect l="0" t="0" r="r" b="b"/>
            <a:pathLst>
              <a:path w="165735" h="301625">
                <a:moveTo>
                  <a:pt x="35417" y="0"/>
                </a:moveTo>
                <a:lnTo>
                  <a:pt x="25104" y="287"/>
                </a:lnTo>
                <a:lnTo>
                  <a:pt x="12158" y="1126"/>
                </a:lnTo>
                <a:lnTo>
                  <a:pt x="0" y="299831"/>
                </a:lnTo>
                <a:lnTo>
                  <a:pt x="12026" y="300766"/>
                </a:lnTo>
                <a:lnTo>
                  <a:pt x="24660" y="301371"/>
                </a:lnTo>
                <a:lnTo>
                  <a:pt x="37896" y="301623"/>
                </a:lnTo>
                <a:lnTo>
                  <a:pt x="52716" y="300982"/>
                </a:lnTo>
                <a:lnTo>
                  <a:pt x="91491" y="291346"/>
                </a:lnTo>
                <a:lnTo>
                  <a:pt x="130963" y="260512"/>
                </a:lnTo>
                <a:lnTo>
                  <a:pt x="153452" y="219249"/>
                </a:lnTo>
                <a:lnTo>
                  <a:pt x="162632" y="181607"/>
                </a:lnTo>
                <a:lnTo>
                  <a:pt x="165215" y="153211"/>
                </a:lnTo>
                <a:lnTo>
                  <a:pt x="164742" y="133752"/>
                </a:lnTo>
                <a:lnTo>
                  <a:pt x="157059" y="83754"/>
                </a:lnTo>
                <a:lnTo>
                  <a:pt x="139997" y="45913"/>
                </a:lnTo>
                <a:lnTo>
                  <a:pt x="102693" y="13450"/>
                </a:lnTo>
                <a:lnTo>
                  <a:pt x="63825" y="1907"/>
                </a:lnTo>
                <a:lnTo>
                  <a:pt x="35417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19" name="object 25"/>
          <p:cNvSpPr>
            <a:spLocks/>
          </p:cNvSpPr>
          <p:nvPr/>
        </p:nvSpPr>
        <p:spPr bwMode="auto">
          <a:xfrm>
            <a:off x="5118100" y="2090738"/>
            <a:ext cx="220663" cy="314325"/>
          </a:xfrm>
          <a:custGeom>
            <a:avLst/>
            <a:gdLst/>
            <a:ahLst/>
            <a:cxnLst>
              <a:cxn ang="0">
                <a:pos x="107192" y="0"/>
              </a:cxn>
              <a:cxn ang="0">
                <a:pos x="67513" y="7493"/>
              </a:cxn>
              <a:cxn ang="0">
                <a:pos x="36552" y="29972"/>
              </a:cxn>
              <a:cxn ang="0">
                <a:pos x="12645" y="71681"/>
              </a:cxn>
              <a:cxn ang="0">
                <a:pos x="1513" y="122032"/>
              </a:cxn>
              <a:cxn ang="0">
                <a:pos x="0" y="151269"/>
              </a:cxn>
              <a:cxn ang="0">
                <a:pos x="274" y="167210"/>
              </a:cxn>
              <a:cxn ang="0">
                <a:pos x="4403" y="210027"/>
              </a:cxn>
              <a:cxn ang="0">
                <a:pos x="17608" y="255913"/>
              </a:cxn>
              <a:cxn ang="0">
                <a:pos x="40535" y="289222"/>
              </a:cxn>
              <a:cxn ang="0">
                <a:pos x="84543" y="312336"/>
              </a:cxn>
              <a:cxn ang="0">
                <a:pos x="97425" y="313606"/>
              </a:cxn>
              <a:cxn ang="0">
                <a:pos x="112854" y="312977"/>
              </a:cxn>
              <a:cxn ang="0">
                <a:pos x="152175" y="303277"/>
              </a:cxn>
              <a:cxn ang="0">
                <a:pos x="189507" y="271407"/>
              </a:cxn>
              <a:cxn ang="0">
                <a:pos x="210631" y="226776"/>
              </a:cxn>
              <a:cxn ang="0">
                <a:pos x="218306" y="189231"/>
              </a:cxn>
              <a:cxn ang="0">
                <a:pos x="220123" y="161553"/>
              </a:cxn>
              <a:cxn ang="0">
                <a:pos x="219672" y="140942"/>
              </a:cxn>
              <a:cxn ang="0">
                <a:pos x="212690" y="87852"/>
              </a:cxn>
              <a:cxn ang="0">
                <a:pos x="197262" y="47589"/>
              </a:cxn>
              <a:cxn ang="0">
                <a:pos x="163537" y="13234"/>
              </a:cxn>
              <a:cxn ang="0">
                <a:pos x="114764" y="177"/>
              </a:cxn>
              <a:cxn ang="0">
                <a:pos x="107192" y="0"/>
              </a:cxn>
            </a:cxnLst>
            <a:rect l="0" t="0" r="r" b="b"/>
            <a:pathLst>
              <a:path w="220345" h="313689">
                <a:moveTo>
                  <a:pt x="107192" y="0"/>
                </a:moveTo>
                <a:lnTo>
                  <a:pt x="67513" y="7493"/>
                </a:lnTo>
                <a:lnTo>
                  <a:pt x="36552" y="29972"/>
                </a:lnTo>
                <a:lnTo>
                  <a:pt x="12645" y="71681"/>
                </a:lnTo>
                <a:lnTo>
                  <a:pt x="1513" y="122032"/>
                </a:lnTo>
                <a:lnTo>
                  <a:pt x="0" y="151269"/>
                </a:lnTo>
                <a:lnTo>
                  <a:pt x="274" y="167210"/>
                </a:lnTo>
                <a:lnTo>
                  <a:pt x="4403" y="210027"/>
                </a:lnTo>
                <a:lnTo>
                  <a:pt x="17608" y="255913"/>
                </a:lnTo>
                <a:lnTo>
                  <a:pt x="40535" y="289222"/>
                </a:lnTo>
                <a:lnTo>
                  <a:pt x="84543" y="312336"/>
                </a:lnTo>
                <a:lnTo>
                  <a:pt x="97425" y="313606"/>
                </a:lnTo>
                <a:lnTo>
                  <a:pt x="112854" y="312977"/>
                </a:lnTo>
                <a:lnTo>
                  <a:pt x="152175" y="303277"/>
                </a:lnTo>
                <a:lnTo>
                  <a:pt x="189507" y="271407"/>
                </a:lnTo>
                <a:lnTo>
                  <a:pt x="210631" y="226776"/>
                </a:lnTo>
                <a:lnTo>
                  <a:pt x="218306" y="189231"/>
                </a:lnTo>
                <a:lnTo>
                  <a:pt x="220123" y="161553"/>
                </a:lnTo>
                <a:lnTo>
                  <a:pt x="219672" y="140942"/>
                </a:lnTo>
                <a:lnTo>
                  <a:pt x="212690" y="87852"/>
                </a:lnTo>
                <a:lnTo>
                  <a:pt x="197262" y="47589"/>
                </a:lnTo>
                <a:lnTo>
                  <a:pt x="163537" y="13234"/>
                </a:lnTo>
                <a:lnTo>
                  <a:pt x="114764" y="177"/>
                </a:lnTo>
                <a:lnTo>
                  <a:pt x="107192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20" name="object 26"/>
          <p:cNvSpPr>
            <a:spLocks/>
          </p:cNvSpPr>
          <p:nvPr/>
        </p:nvSpPr>
        <p:spPr bwMode="auto">
          <a:xfrm>
            <a:off x="7880350" y="2030413"/>
            <a:ext cx="361950" cy="43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066" y="0"/>
              </a:cxn>
              <a:cxn ang="0">
                <a:pos x="361066" y="68823"/>
              </a:cxn>
              <a:cxn ang="0">
                <a:pos x="216042" y="68823"/>
              </a:cxn>
              <a:cxn ang="0">
                <a:pos x="216042" y="436107"/>
              </a:cxn>
              <a:cxn ang="0">
                <a:pos x="138683" y="436107"/>
              </a:cxn>
              <a:cxn ang="0">
                <a:pos x="138683" y="68823"/>
              </a:cxn>
              <a:cxn ang="0">
                <a:pos x="0" y="68823"/>
              </a:cxn>
              <a:cxn ang="0">
                <a:pos x="0" y="0"/>
              </a:cxn>
            </a:cxnLst>
            <a:rect l="0" t="0" r="r" b="b"/>
            <a:pathLst>
              <a:path w="361315" h="436244">
                <a:moveTo>
                  <a:pt x="0" y="0"/>
                </a:moveTo>
                <a:lnTo>
                  <a:pt x="361066" y="0"/>
                </a:lnTo>
                <a:lnTo>
                  <a:pt x="361066" y="68823"/>
                </a:lnTo>
                <a:lnTo>
                  <a:pt x="216042" y="68823"/>
                </a:lnTo>
                <a:lnTo>
                  <a:pt x="216042" y="436107"/>
                </a:lnTo>
                <a:lnTo>
                  <a:pt x="138683" y="436107"/>
                </a:lnTo>
                <a:lnTo>
                  <a:pt x="138683" y="68823"/>
                </a:lnTo>
                <a:lnTo>
                  <a:pt x="0" y="6882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114925" y="1296988"/>
          <a:ext cx="275081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80"/>
                <a:gridCol w="197601"/>
              </a:tblGrid>
              <a:tr h="68823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2107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5775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30698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</a:tr>
              <a:tr h="68701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138" name="object 28"/>
          <p:cNvSpPr>
            <a:spLocks/>
          </p:cNvSpPr>
          <p:nvPr/>
        </p:nvSpPr>
        <p:spPr bwMode="auto">
          <a:xfrm>
            <a:off x="6848475" y="2030413"/>
            <a:ext cx="361950" cy="43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066" y="0"/>
              </a:cxn>
              <a:cxn ang="0">
                <a:pos x="361066" y="68823"/>
              </a:cxn>
              <a:cxn ang="0">
                <a:pos x="216042" y="68823"/>
              </a:cxn>
              <a:cxn ang="0">
                <a:pos x="216042" y="436107"/>
              </a:cxn>
              <a:cxn ang="0">
                <a:pos x="138683" y="436107"/>
              </a:cxn>
              <a:cxn ang="0">
                <a:pos x="138683" y="68823"/>
              </a:cxn>
              <a:cxn ang="0">
                <a:pos x="0" y="68823"/>
              </a:cxn>
              <a:cxn ang="0">
                <a:pos x="0" y="0"/>
              </a:cxn>
            </a:cxnLst>
            <a:rect l="0" t="0" r="r" b="b"/>
            <a:pathLst>
              <a:path w="361315" h="436244">
                <a:moveTo>
                  <a:pt x="0" y="0"/>
                </a:moveTo>
                <a:lnTo>
                  <a:pt x="361066" y="0"/>
                </a:lnTo>
                <a:lnTo>
                  <a:pt x="361066" y="68823"/>
                </a:lnTo>
                <a:lnTo>
                  <a:pt x="216042" y="68823"/>
                </a:lnTo>
                <a:lnTo>
                  <a:pt x="216042" y="436107"/>
                </a:lnTo>
                <a:lnTo>
                  <a:pt x="138683" y="436107"/>
                </a:lnTo>
                <a:lnTo>
                  <a:pt x="138683" y="68823"/>
                </a:lnTo>
                <a:lnTo>
                  <a:pt x="0" y="6882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39" name="object 29"/>
          <p:cNvSpPr>
            <a:spLocks/>
          </p:cNvSpPr>
          <p:nvPr/>
        </p:nvSpPr>
        <p:spPr bwMode="auto">
          <a:xfrm>
            <a:off x="6172200" y="2030413"/>
            <a:ext cx="77788" cy="43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342" y="0"/>
              </a:cxn>
              <a:cxn ang="0">
                <a:pos x="77342" y="436113"/>
              </a:cxn>
              <a:cxn ang="0">
                <a:pos x="0" y="436113"/>
              </a:cxn>
              <a:cxn ang="0">
                <a:pos x="0" y="0"/>
              </a:cxn>
            </a:cxnLst>
            <a:rect l="0" t="0" r="r" b="b"/>
            <a:pathLst>
              <a:path w="77470" h="436244">
                <a:moveTo>
                  <a:pt x="0" y="0"/>
                </a:moveTo>
                <a:lnTo>
                  <a:pt x="77342" y="0"/>
                </a:lnTo>
                <a:lnTo>
                  <a:pt x="77342" y="436113"/>
                </a:lnTo>
                <a:lnTo>
                  <a:pt x="0" y="43611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767263" y="1296988"/>
          <a:ext cx="275081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80"/>
                <a:gridCol w="197601"/>
              </a:tblGrid>
              <a:tr h="68823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2107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5775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30698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</a:tr>
              <a:tr h="68701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157" name="object 30"/>
          <p:cNvSpPr>
            <a:spLocks/>
          </p:cNvSpPr>
          <p:nvPr/>
        </p:nvSpPr>
        <p:spPr bwMode="auto">
          <a:xfrm>
            <a:off x="5759450" y="2030413"/>
            <a:ext cx="361950" cy="43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066" y="0"/>
              </a:cxn>
              <a:cxn ang="0">
                <a:pos x="361066" y="68823"/>
              </a:cxn>
              <a:cxn ang="0">
                <a:pos x="216042" y="68823"/>
              </a:cxn>
              <a:cxn ang="0">
                <a:pos x="216042" y="436107"/>
              </a:cxn>
              <a:cxn ang="0">
                <a:pos x="138683" y="436107"/>
              </a:cxn>
              <a:cxn ang="0">
                <a:pos x="138683" y="68823"/>
              </a:cxn>
              <a:cxn ang="0">
                <a:pos x="0" y="68823"/>
              </a:cxn>
              <a:cxn ang="0">
                <a:pos x="0" y="0"/>
              </a:cxn>
            </a:cxnLst>
            <a:rect l="0" t="0" r="r" b="b"/>
            <a:pathLst>
              <a:path w="361314" h="436244">
                <a:moveTo>
                  <a:pt x="0" y="0"/>
                </a:moveTo>
                <a:lnTo>
                  <a:pt x="361066" y="0"/>
                </a:lnTo>
                <a:lnTo>
                  <a:pt x="361066" y="68823"/>
                </a:lnTo>
                <a:lnTo>
                  <a:pt x="216042" y="68823"/>
                </a:lnTo>
                <a:lnTo>
                  <a:pt x="216042" y="436107"/>
                </a:lnTo>
                <a:lnTo>
                  <a:pt x="138683" y="436107"/>
                </a:lnTo>
                <a:lnTo>
                  <a:pt x="138683" y="68823"/>
                </a:lnTo>
                <a:lnTo>
                  <a:pt x="0" y="6882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58" name="object 31"/>
          <p:cNvSpPr>
            <a:spLocks/>
          </p:cNvSpPr>
          <p:nvPr/>
        </p:nvSpPr>
        <p:spPr bwMode="auto">
          <a:xfrm>
            <a:off x="4651375" y="2030413"/>
            <a:ext cx="319088" cy="441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216" y="0"/>
              </a:cxn>
              <a:cxn ang="0">
                <a:pos x="243199" y="263133"/>
              </a:cxn>
              <a:cxn ang="0">
                <a:pos x="243199" y="0"/>
              </a:cxn>
              <a:cxn ang="0">
                <a:pos x="317632" y="0"/>
              </a:cxn>
              <a:cxn ang="0">
                <a:pos x="317632" y="442081"/>
              </a:cxn>
              <a:cxn ang="0">
                <a:pos x="286146" y="442081"/>
              </a:cxn>
              <a:cxn ang="0">
                <a:pos x="74432" y="166115"/>
              </a:cxn>
              <a:cxn ang="0">
                <a:pos x="74432" y="436351"/>
              </a:cxn>
              <a:cxn ang="0">
                <a:pos x="0" y="436351"/>
              </a:cxn>
              <a:cxn ang="0">
                <a:pos x="0" y="0"/>
              </a:cxn>
            </a:cxnLst>
            <a:rect l="0" t="0" r="r" b="b"/>
            <a:pathLst>
              <a:path w="318135" h="442594">
                <a:moveTo>
                  <a:pt x="0" y="0"/>
                </a:moveTo>
                <a:lnTo>
                  <a:pt x="37216" y="0"/>
                </a:lnTo>
                <a:lnTo>
                  <a:pt x="243199" y="263133"/>
                </a:lnTo>
                <a:lnTo>
                  <a:pt x="243199" y="0"/>
                </a:lnTo>
                <a:lnTo>
                  <a:pt x="317632" y="0"/>
                </a:lnTo>
                <a:lnTo>
                  <a:pt x="317632" y="442081"/>
                </a:lnTo>
                <a:lnTo>
                  <a:pt x="286146" y="442081"/>
                </a:lnTo>
                <a:lnTo>
                  <a:pt x="74432" y="166115"/>
                </a:lnTo>
                <a:lnTo>
                  <a:pt x="74432" y="436351"/>
                </a:lnTo>
                <a:lnTo>
                  <a:pt x="0" y="43635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59" name="object 32"/>
          <p:cNvSpPr>
            <a:spLocks/>
          </p:cNvSpPr>
          <p:nvPr/>
        </p:nvSpPr>
        <p:spPr bwMode="auto">
          <a:xfrm>
            <a:off x="3689350" y="2030413"/>
            <a:ext cx="76200" cy="434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7342" y="0"/>
              </a:cxn>
              <a:cxn ang="0">
                <a:pos x="77342" y="436113"/>
              </a:cxn>
              <a:cxn ang="0">
                <a:pos x="0" y="436113"/>
              </a:cxn>
              <a:cxn ang="0">
                <a:pos x="0" y="0"/>
              </a:cxn>
            </a:cxnLst>
            <a:rect l="0" t="0" r="r" b="b"/>
            <a:pathLst>
              <a:path w="77470" h="436244">
                <a:moveTo>
                  <a:pt x="0" y="0"/>
                </a:moveTo>
                <a:lnTo>
                  <a:pt x="77342" y="0"/>
                </a:lnTo>
                <a:lnTo>
                  <a:pt x="77342" y="436113"/>
                </a:lnTo>
                <a:lnTo>
                  <a:pt x="0" y="436113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0" name="object 33"/>
          <p:cNvSpPr>
            <a:spLocks/>
          </p:cNvSpPr>
          <p:nvPr/>
        </p:nvSpPr>
        <p:spPr bwMode="auto">
          <a:xfrm>
            <a:off x="3295650" y="2027238"/>
            <a:ext cx="323850" cy="439737"/>
          </a:xfrm>
          <a:custGeom>
            <a:avLst/>
            <a:gdLst/>
            <a:ahLst/>
            <a:cxnLst>
              <a:cxn ang="0">
                <a:pos x="116464" y="0"/>
              </a:cxn>
              <a:cxn ang="0">
                <a:pos x="159332" y="3116"/>
              </a:cxn>
              <a:cxn ang="0">
                <a:pos x="197773" y="12476"/>
              </a:cxn>
              <a:cxn ang="0">
                <a:pos x="242158" y="34685"/>
              </a:cxn>
              <a:cxn ang="0">
                <a:pos x="270922" y="59961"/>
              </a:cxn>
              <a:cxn ang="0">
                <a:pos x="294414" y="91445"/>
              </a:cxn>
              <a:cxn ang="0">
                <a:pos x="314588" y="137502"/>
              </a:cxn>
              <a:cxn ang="0">
                <a:pos x="321917" y="175635"/>
              </a:cxn>
              <a:cxn ang="0">
                <a:pos x="323330" y="202994"/>
              </a:cxn>
              <a:cxn ang="0">
                <a:pos x="322764" y="226050"/>
              </a:cxn>
              <a:cxn ang="0">
                <a:pos x="318231" y="268597"/>
              </a:cxn>
              <a:cxn ang="0">
                <a:pos x="309165" y="306394"/>
              </a:cxn>
              <a:cxn ang="0">
                <a:pos x="287070" y="354196"/>
              </a:cxn>
              <a:cxn ang="0">
                <a:pos x="254781" y="391341"/>
              </a:cxn>
              <a:cxn ang="0">
                <a:pos x="212300" y="417850"/>
              </a:cxn>
              <a:cxn ang="0">
                <a:pos x="159630" y="433741"/>
              </a:cxn>
              <a:cxn ang="0">
                <a:pos x="118857" y="438446"/>
              </a:cxn>
              <a:cxn ang="0">
                <a:pos x="96773" y="439033"/>
              </a:cxn>
              <a:cxn ang="0">
                <a:pos x="0" y="439033"/>
              </a:cxn>
              <a:cxn ang="0">
                <a:pos x="0" y="3291"/>
              </a:cxn>
              <a:cxn ang="0">
                <a:pos x="19368" y="2621"/>
              </a:cxn>
              <a:cxn ang="0">
                <a:pos x="67686" y="1059"/>
              </a:cxn>
              <a:cxn ang="0">
                <a:pos x="109238" y="55"/>
              </a:cxn>
              <a:cxn ang="0">
                <a:pos x="116464" y="0"/>
              </a:cxn>
            </a:cxnLst>
            <a:rect l="0" t="0" r="r" b="b"/>
            <a:pathLst>
              <a:path w="323850" h="439419">
                <a:moveTo>
                  <a:pt x="116464" y="0"/>
                </a:moveTo>
                <a:lnTo>
                  <a:pt x="159332" y="3116"/>
                </a:lnTo>
                <a:lnTo>
                  <a:pt x="197773" y="12476"/>
                </a:lnTo>
                <a:lnTo>
                  <a:pt x="242158" y="34685"/>
                </a:lnTo>
                <a:lnTo>
                  <a:pt x="270922" y="59961"/>
                </a:lnTo>
                <a:lnTo>
                  <a:pt x="294414" y="91445"/>
                </a:lnTo>
                <a:lnTo>
                  <a:pt x="314588" y="137502"/>
                </a:lnTo>
                <a:lnTo>
                  <a:pt x="321917" y="175635"/>
                </a:lnTo>
                <a:lnTo>
                  <a:pt x="323330" y="202994"/>
                </a:lnTo>
                <a:lnTo>
                  <a:pt x="322764" y="226050"/>
                </a:lnTo>
                <a:lnTo>
                  <a:pt x="318231" y="268597"/>
                </a:lnTo>
                <a:lnTo>
                  <a:pt x="309165" y="306394"/>
                </a:lnTo>
                <a:lnTo>
                  <a:pt x="287070" y="354196"/>
                </a:lnTo>
                <a:lnTo>
                  <a:pt x="254781" y="391341"/>
                </a:lnTo>
                <a:lnTo>
                  <a:pt x="212300" y="417850"/>
                </a:lnTo>
                <a:lnTo>
                  <a:pt x="159630" y="433741"/>
                </a:lnTo>
                <a:lnTo>
                  <a:pt x="118857" y="438446"/>
                </a:lnTo>
                <a:lnTo>
                  <a:pt x="96773" y="439033"/>
                </a:lnTo>
                <a:lnTo>
                  <a:pt x="0" y="439033"/>
                </a:lnTo>
                <a:lnTo>
                  <a:pt x="0" y="3291"/>
                </a:lnTo>
                <a:lnTo>
                  <a:pt x="19368" y="2621"/>
                </a:lnTo>
                <a:lnTo>
                  <a:pt x="67686" y="1059"/>
                </a:lnTo>
                <a:lnTo>
                  <a:pt x="109238" y="55"/>
                </a:lnTo>
                <a:lnTo>
                  <a:pt x="11646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1" name="object 34"/>
          <p:cNvSpPr>
            <a:spLocks/>
          </p:cNvSpPr>
          <p:nvPr/>
        </p:nvSpPr>
        <p:spPr bwMode="auto">
          <a:xfrm>
            <a:off x="3813175" y="2024063"/>
            <a:ext cx="384175" cy="441325"/>
          </a:xfrm>
          <a:custGeom>
            <a:avLst/>
            <a:gdLst/>
            <a:ahLst/>
            <a:cxnLst>
              <a:cxn ang="0">
                <a:pos x="173888" y="0"/>
              </a:cxn>
              <a:cxn ang="0">
                <a:pos x="207782" y="0"/>
              </a:cxn>
              <a:cxn ang="0">
                <a:pos x="383164" y="441959"/>
              </a:cxn>
              <a:cxn ang="0">
                <a:pos x="297698" y="441959"/>
              </a:cxn>
              <a:cxn ang="0">
                <a:pos x="265816" y="353567"/>
              </a:cxn>
              <a:cxn ang="0">
                <a:pos x="116464" y="353567"/>
              </a:cxn>
              <a:cxn ang="0">
                <a:pos x="86105" y="441959"/>
              </a:cxn>
              <a:cxn ang="0">
                <a:pos x="0" y="441959"/>
              </a:cxn>
              <a:cxn ang="0">
                <a:pos x="173888" y="0"/>
              </a:cxn>
            </a:cxnLst>
            <a:rect l="0" t="0" r="r" b="b"/>
            <a:pathLst>
              <a:path w="383539" h="441960">
                <a:moveTo>
                  <a:pt x="173888" y="0"/>
                </a:moveTo>
                <a:lnTo>
                  <a:pt x="207782" y="0"/>
                </a:lnTo>
                <a:lnTo>
                  <a:pt x="383164" y="441959"/>
                </a:lnTo>
                <a:lnTo>
                  <a:pt x="297698" y="441959"/>
                </a:lnTo>
                <a:lnTo>
                  <a:pt x="265816" y="353567"/>
                </a:lnTo>
                <a:lnTo>
                  <a:pt x="116464" y="353567"/>
                </a:lnTo>
                <a:lnTo>
                  <a:pt x="86105" y="441959"/>
                </a:lnTo>
                <a:lnTo>
                  <a:pt x="0" y="441959"/>
                </a:lnTo>
                <a:lnTo>
                  <a:pt x="173888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2" name="object 35"/>
          <p:cNvSpPr>
            <a:spLocks/>
          </p:cNvSpPr>
          <p:nvPr/>
        </p:nvSpPr>
        <p:spPr bwMode="auto">
          <a:xfrm>
            <a:off x="8272463" y="2022475"/>
            <a:ext cx="263525" cy="450850"/>
          </a:xfrm>
          <a:custGeom>
            <a:avLst/>
            <a:gdLst/>
            <a:ahLst/>
            <a:cxnLst>
              <a:cxn ang="0">
                <a:pos x="131944" y="0"/>
              </a:cxn>
              <a:cxn ang="0">
                <a:pos x="177810" y="3117"/>
              </a:cxn>
              <a:cxn ang="0">
                <a:pos x="214752" y="12475"/>
              </a:cxn>
              <a:cxn ang="0">
                <a:pos x="242808" y="28079"/>
              </a:cxn>
              <a:cxn ang="0">
                <a:pos x="219452" y="94853"/>
              </a:cxn>
              <a:cxn ang="0">
                <a:pos x="207962" y="87276"/>
              </a:cxn>
              <a:cxn ang="0">
                <a:pos x="196292" y="80843"/>
              </a:cxn>
              <a:cxn ang="0">
                <a:pos x="160225" y="68394"/>
              </a:cxn>
              <a:cxn ang="0">
                <a:pos x="135326" y="65788"/>
              </a:cxn>
              <a:cxn ang="0">
                <a:pos x="120164" y="66872"/>
              </a:cxn>
              <a:cxn ang="0">
                <a:pos x="86809" y="86793"/>
              </a:cxn>
              <a:cxn ang="0">
                <a:pos x="77653" y="109416"/>
              </a:cxn>
              <a:cxn ang="0">
                <a:pos x="78473" y="119495"/>
              </a:cxn>
              <a:cxn ang="0">
                <a:pos x="100794" y="156657"/>
              </a:cxn>
              <a:cxn ang="0">
                <a:pos x="137449" y="182672"/>
              </a:cxn>
              <a:cxn ang="0">
                <a:pos x="169112" y="199167"/>
              </a:cxn>
              <a:cxn ang="0">
                <a:pos x="182782" y="206497"/>
              </a:cxn>
              <a:cxn ang="0">
                <a:pos x="220468" y="231547"/>
              </a:cxn>
              <a:cxn ang="0">
                <a:pos x="245579" y="261837"/>
              </a:cxn>
              <a:cxn ang="0">
                <a:pos x="259418" y="297372"/>
              </a:cxn>
              <a:cxn ang="0">
                <a:pos x="262724" y="322072"/>
              </a:cxn>
              <a:cxn ang="0">
                <a:pos x="262146" y="337183"/>
              </a:cxn>
              <a:cxn ang="0">
                <a:pos x="252787" y="375960"/>
              </a:cxn>
              <a:cxn ang="0">
                <a:pos x="222619" y="415425"/>
              </a:cxn>
              <a:cxn ang="0">
                <a:pos x="180505" y="439468"/>
              </a:cxn>
              <a:cxn ang="0">
                <a:pos x="142800" y="448757"/>
              </a:cxn>
              <a:cxn ang="0">
                <a:pos x="114571" y="450926"/>
              </a:cxn>
              <a:cxn ang="0">
                <a:pos x="100200" y="450587"/>
              </a:cxn>
              <a:cxn ang="0">
                <a:pos x="60537" y="445298"/>
              </a:cxn>
              <a:cxn ang="0">
                <a:pos x="14213" y="428288"/>
              </a:cxn>
              <a:cxn ang="0">
                <a:pos x="3537" y="422261"/>
              </a:cxn>
              <a:cxn ang="0">
                <a:pos x="27428" y="350001"/>
              </a:cxn>
              <a:cxn ang="0">
                <a:pos x="39580" y="357971"/>
              </a:cxn>
              <a:cxn ang="0">
                <a:pos x="51679" y="364804"/>
              </a:cxn>
              <a:cxn ang="0">
                <a:pos x="87630" y="378493"/>
              </a:cxn>
              <a:cxn ang="0">
                <a:pos x="111291" y="381964"/>
              </a:cxn>
              <a:cxn ang="0">
                <a:pos x="131802" y="381045"/>
              </a:cxn>
              <a:cxn ang="0">
                <a:pos x="172933" y="366440"/>
              </a:cxn>
              <a:cxn ang="0">
                <a:pos x="184466" y="346847"/>
              </a:cxn>
              <a:cxn ang="0">
                <a:pos x="184391" y="330605"/>
              </a:cxn>
              <a:cxn ang="0">
                <a:pos x="166464" y="288856"/>
              </a:cxn>
              <a:cxn ang="0">
                <a:pos x="127432" y="259523"/>
              </a:cxn>
              <a:cxn ang="0">
                <a:pos x="97215" y="243442"/>
              </a:cxn>
              <a:cxn ang="0">
                <a:pos x="82327" y="235492"/>
              </a:cxn>
              <a:cxn ang="0">
                <a:pos x="42733" y="210931"/>
              </a:cxn>
              <a:cxn ang="0">
                <a:pos x="13476" y="175818"/>
              </a:cxn>
              <a:cxn ang="0">
                <a:pos x="1241" y="136895"/>
              </a:cxn>
              <a:cxn ang="0">
                <a:pos x="0" y="125572"/>
              </a:cxn>
              <a:cxn ang="0">
                <a:pos x="523" y="110163"/>
              </a:cxn>
              <a:cxn ang="0">
                <a:pos x="9467" y="71089"/>
              </a:cxn>
              <a:cxn ang="0">
                <a:pos x="40471" y="31137"/>
              </a:cxn>
              <a:cxn ang="0">
                <a:pos x="74248" y="10822"/>
              </a:cxn>
              <a:cxn ang="0">
                <a:pos x="122868" y="211"/>
              </a:cxn>
              <a:cxn ang="0">
                <a:pos x="131944" y="0"/>
              </a:cxn>
            </a:cxnLst>
            <a:rect l="0" t="0" r="r" b="b"/>
            <a:pathLst>
              <a:path w="262890" h="451485">
                <a:moveTo>
                  <a:pt x="131944" y="0"/>
                </a:moveTo>
                <a:lnTo>
                  <a:pt x="177810" y="3117"/>
                </a:lnTo>
                <a:lnTo>
                  <a:pt x="214752" y="12475"/>
                </a:lnTo>
                <a:lnTo>
                  <a:pt x="242808" y="28079"/>
                </a:lnTo>
                <a:lnTo>
                  <a:pt x="219452" y="94853"/>
                </a:lnTo>
                <a:lnTo>
                  <a:pt x="207962" y="87276"/>
                </a:lnTo>
                <a:lnTo>
                  <a:pt x="196292" y="80843"/>
                </a:lnTo>
                <a:lnTo>
                  <a:pt x="160225" y="68394"/>
                </a:lnTo>
                <a:lnTo>
                  <a:pt x="135326" y="65788"/>
                </a:lnTo>
                <a:lnTo>
                  <a:pt x="120164" y="66872"/>
                </a:lnTo>
                <a:lnTo>
                  <a:pt x="86809" y="86793"/>
                </a:lnTo>
                <a:lnTo>
                  <a:pt x="77653" y="109416"/>
                </a:lnTo>
                <a:lnTo>
                  <a:pt x="78473" y="119495"/>
                </a:lnTo>
                <a:lnTo>
                  <a:pt x="100794" y="156657"/>
                </a:lnTo>
                <a:lnTo>
                  <a:pt x="137449" y="182672"/>
                </a:lnTo>
                <a:lnTo>
                  <a:pt x="169112" y="199167"/>
                </a:lnTo>
                <a:lnTo>
                  <a:pt x="182782" y="206497"/>
                </a:lnTo>
                <a:lnTo>
                  <a:pt x="220468" y="231547"/>
                </a:lnTo>
                <a:lnTo>
                  <a:pt x="245579" y="261837"/>
                </a:lnTo>
                <a:lnTo>
                  <a:pt x="259418" y="297372"/>
                </a:lnTo>
                <a:lnTo>
                  <a:pt x="262724" y="322072"/>
                </a:lnTo>
                <a:lnTo>
                  <a:pt x="262146" y="337183"/>
                </a:lnTo>
                <a:lnTo>
                  <a:pt x="252787" y="375960"/>
                </a:lnTo>
                <a:lnTo>
                  <a:pt x="222619" y="415425"/>
                </a:lnTo>
                <a:lnTo>
                  <a:pt x="180505" y="439468"/>
                </a:lnTo>
                <a:lnTo>
                  <a:pt x="142800" y="448757"/>
                </a:lnTo>
                <a:lnTo>
                  <a:pt x="114571" y="450926"/>
                </a:lnTo>
                <a:lnTo>
                  <a:pt x="100200" y="450587"/>
                </a:lnTo>
                <a:lnTo>
                  <a:pt x="60537" y="445298"/>
                </a:lnTo>
                <a:lnTo>
                  <a:pt x="14213" y="428288"/>
                </a:lnTo>
                <a:lnTo>
                  <a:pt x="3537" y="422261"/>
                </a:lnTo>
                <a:lnTo>
                  <a:pt x="27428" y="350001"/>
                </a:lnTo>
                <a:lnTo>
                  <a:pt x="39580" y="357971"/>
                </a:lnTo>
                <a:lnTo>
                  <a:pt x="51679" y="364804"/>
                </a:lnTo>
                <a:lnTo>
                  <a:pt x="87630" y="378493"/>
                </a:lnTo>
                <a:lnTo>
                  <a:pt x="111291" y="381964"/>
                </a:lnTo>
                <a:lnTo>
                  <a:pt x="131802" y="381045"/>
                </a:lnTo>
                <a:lnTo>
                  <a:pt x="172933" y="366440"/>
                </a:lnTo>
                <a:lnTo>
                  <a:pt x="184466" y="346847"/>
                </a:lnTo>
                <a:lnTo>
                  <a:pt x="184391" y="330605"/>
                </a:lnTo>
                <a:lnTo>
                  <a:pt x="166464" y="288856"/>
                </a:lnTo>
                <a:lnTo>
                  <a:pt x="127432" y="259523"/>
                </a:lnTo>
                <a:lnTo>
                  <a:pt x="97215" y="243442"/>
                </a:lnTo>
                <a:lnTo>
                  <a:pt x="82327" y="235492"/>
                </a:lnTo>
                <a:lnTo>
                  <a:pt x="42733" y="210931"/>
                </a:lnTo>
                <a:lnTo>
                  <a:pt x="13476" y="175818"/>
                </a:lnTo>
                <a:lnTo>
                  <a:pt x="1241" y="136895"/>
                </a:lnTo>
                <a:lnTo>
                  <a:pt x="0" y="125572"/>
                </a:lnTo>
                <a:lnTo>
                  <a:pt x="523" y="110163"/>
                </a:lnTo>
                <a:lnTo>
                  <a:pt x="9467" y="71089"/>
                </a:lnTo>
                <a:lnTo>
                  <a:pt x="40471" y="31137"/>
                </a:lnTo>
                <a:lnTo>
                  <a:pt x="74248" y="10822"/>
                </a:lnTo>
                <a:lnTo>
                  <a:pt x="122868" y="211"/>
                </a:lnTo>
                <a:lnTo>
                  <a:pt x="13194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3" name="object 36"/>
          <p:cNvSpPr>
            <a:spLocks/>
          </p:cNvSpPr>
          <p:nvPr/>
        </p:nvSpPr>
        <p:spPr bwMode="auto">
          <a:xfrm>
            <a:off x="7588250" y="2022475"/>
            <a:ext cx="263525" cy="450850"/>
          </a:xfrm>
          <a:custGeom>
            <a:avLst/>
            <a:gdLst/>
            <a:ahLst/>
            <a:cxnLst>
              <a:cxn ang="0">
                <a:pos x="131944" y="0"/>
              </a:cxn>
              <a:cxn ang="0">
                <a:pos x="177810" y="3117"/>
              </a:cxn>
              <a:cxn ang="0">
                <a:pos x="214752" y="12475"/>
              </a:cxn>
              <a:cxn ang="0">
                <a:pos x="242808" y="28079"/>
              </a:cxn>
              <a:cxn ang="0">
                <a:pos x="219452" y="94853"/>
              </a:cxn>
              <a:cxn ang="0">
                <a:pos x="207962" y="87276"/>
              </a:cxn>
              <a:cxn ang="0">
                <a:pos x="196292" y="80843"/>
              </a:cxn>
              <a:cxn ang="0">
                <a:pos x="160225" y="68394"/>
              </a:cxn>
              <a:cxn ang="0">
                <a:pos x="135326" y="65788"/>
              </a:cxn>
              <a:cxn ang="0">
                <a:pos x="120164" y="66872"/>
              </a:cxn>
              <a:cxn ang="0">
                <a:pos x="86809" y="86793"/>
              </a:cxn>
              <a:cxn ang="0">
                <a:pos x="77653" y="109416"/>
              </a:cxn>
              <a:cxn ang="0">
                <a:pos x="78473" y="119495"/>
              </a:cxn>
              <a:cxn ang="0">
                <a:pos x="100794" y="156657"/>
              </a:cxn>
              <a:cxn ang="0">
                <a:pos x="137449" y="182672"/>
              </a:cxn>
              <a:cxn ang="0">
                <a:pos x="169112" y="199167"/>
              </a:cxn>
              <a:cxn ang="0">
                <a:pos x="182782" y="206497"/>
              </a:cxn>
              <a:cxn ang="0">
                <a:pos x="220468" y="231547"/>
              </a:cxn>
              <a:cxn ang="0">
                <a:pos x="245579" y="261837"/>
              </a:cxn>
              <a:cxn ang="0">
                <a:pos x="259418" y="297372"/>
              </a:cxn>
              <a:cxn ang="0">
                <a:pos x="262724" y="322072"/>
              </a:cxn>
              <a:cxn ang="0">
                <a:pos x="262146" y="337183"/>
              </a:cxn>
              <a:cxn ang="0">
                <a:pos x="252787" y="375960"/>
              </a:cxn>
              <a:cxn ang="0">
                <a:pos x="222619" y="415425"/>
              </a:cxn>
              <a:cxn ang="0">
                <a:pos x="180505" y="439468"/>
              </a:cxn>
              <a:cxn ang="0">
                <a:pos x="142800" y="448757"/>
              </a:cxn>
              <a:cxn ang="0">
                <a:pos x="114571" y="450926"/>
              </a:cxn>
              <a:cxn ang="0">
                <a:pos x="100200" y="450587"/>
              </a:cxn>
              <a:cxn ang="0">
                <a:pos x="60537" y="445298"/>
              </a:cxn>
              <a:cxn ang="0">
                <a:pos x="14213" y="428288"/>
              </a:cxn>
              <a:cxn ang="0">
                <a:pos x="3537" y="422261"/>
              </a:cxn>
              <a:cxn ang="0">
                <a:pos x="27428" y="350001"/>
              </a:cxn>
              <a:cxn ang="0">
                <a:pos x="39580" y="357971"/>
              </a:cxn>
              <a:cxn ang="0">
                <a:pos x="51679" y="364804"/>
              </a:cxn>
              <a:cxn ang="0">
                <a:pos x="87630" y="378493"/>
              </a:cxn>
              <a:cxn ang="0">
                <a:pos x="111291" y="381964"/>
              </a:cxn>
              <a:cxn ang="0">
                <a:pos x="131802" y="381045"/>
              </a:cxn>
              <a:cxn ang="0">
                <a:pos x="172933" y="366440"/>
              </a:cxn>
              <a:cxn ang="0">
                <a:pos x="184466" y="346847"/>
              </a:cxn>
              <a:cxn ang="0">
                <a:pos x="184391" y="330605"/>
              </a:cxn>
              <a:cxn ang="0">
                <a:pos x="166464" y="288856"/>
              </a:cxn>
              <a:cxn ang="0">
                <a:pos x="127432" y="259523"/>
              </a:cxn>
              <a:cxn ang="0">
                <a:pos x="97215" y="243442"/>
              </a:cxn>
              <a:cxn ang="0">
                <a:pos x="82327" y="235492"/>
              </a:cxn>
              <a:cxn ang="0">
                <a:pos x="42733" y="210931"/>
              </a:cxn>
              <a:cxn ang="0">
                <a:pos x="13476" y="175818"/>
              </a:cxn>
              <a:cxn ang="0">
                <a:pos x="1241" y="136895"/>
              </a:cxn>
              <a:cxn ang="0">
                <a:pos x="0" y="125572"/>
              </a:cxn>
              <a:cxn ang="0">
                <a:pos x="523" y="110163"/>
              </a:cxn>
              <a:cxn ang="0">
                <a:pos x="9467" y="71089"/>
              </a:cxn>
              <a:cxn ang="0">
                <a:pos x="40471" y="31137"/>
              </a:cxn>
              <a:cxn ang="0">
                <a:pos x="74248" y="10822"/>
              </a:cxn>
              <a:cxn ang="0">
                <a:pos x="122868" y="211"/>
              </a:cxn>
              <a:cxn ang="0">
                <a:pos x="131944" y="0"/>
              </a:cxn>
            </a:cxnLst>
            <a:rect l="0" t="0" r="r" b="b"/>
            <a:pathLst>
              <a:path w="262890" h="451485">
                <a:moveTo>
                  <a:pt x="131944" y="0"/>
                </a:moveTo>
                <a:lnTo>
                  <a:pt x="177810" y="3117"/>
                </a:lnTo>
                <a:lnTo>
                  <a:pt x="214752" y="12475"/>
                </a:lnTo>
                <a:lnTo>
                  <a:pt x="242808" y="28079"/>
                </a:lnTo>
                <a:lnTo>
                  <a:pt x="219452" y="94853"/>
                </a:lnTo>
                <a:lnTo>
                  <a:pt x="207962" y="87276"/>
                </a:lnTo>
                <a:lnTo>
                  <a:pt x="196292" y="80843"/>
                </a:lnTo>
                <a:lnTo>
                  <a:pt x="160225" y="68394"/>
                </a:lnTo>
                <a:lnTo>
                  <a:pt x="135326" y="65788"/>
                </a:lnTo>
                <a:lnTo>
                  <a:pt x="120164" y="66872"/>
                </a:lnTo>
                <a:lnTo>
                  <a:pt x="86809" y="86793"/>
                </a:lnTo>
                <a:lnTo>
                  <a:pt x="77653" y="109416"/>
                </a:lnTo>
                <a:lnTo>
                  <a:pt x="78473" y="119495"/>
                </a:lnTo>
                <a:lnTo>
                  <a:pt x="100794" y="156657"/>
                </a:lnTo>
                <a:lnTo>
                  <a:pt x="137449" y="182672"/>
                </a:lnTo>
                <a:lnTo>
                  <a:pt x="169112" y="199167"/>
                </a:lnTo>
                <a:lnTo>
                  <a:pt x="182782" y="206497"/>
                </a:lnTo>
                <a:lnTo>
                  <a:pt x="220468" y="231547"/>
                </a:lnTo>
                <a:lnTo>
                  <a:pt x="245579" y="261837"/>
                </a:lnTo>
                <a:lnTo>
                  <a:pt x="259418" y="297372"/>
                </a:lnTo>
                <a:lnTo>
                  <a:pt x="262724" y="322072"/>
                </a:lnTo>
                <a:lnTo>
                  <a:pt x="262146" y="337183"/>
                </a:lnTo>
                <a:lnTo>
                  <a:pt x="252787" y="375960"/>
                </a:lnTo>
                <a:lnTo>
                  <a:pt x="222619" y="415425"/>
                </a:lnTo>
                <a:lnTo>
                  <a:pt x="180505" y="439468"/>
                </a:lnTo>
                <a:lnTo>
                  <a:pt x="142800" y="448757"/>
                </a:lnTo>
                <a:lnTo>
                  <a:pt x="114571" y="450926"/>
                </a:lnTo>
                <a:lnTo>
                  <a:pt x="100200" y="450587"/>
                </a:lnTo>
                <a:lnTo>
                  <a:pt x="60537" y="445298"/>
                </a:lnTo>
                <a:lnTo>
                  <a:pt x="14213" y="428288"/>
                </a:lnTo>
                <a:lnTo>
                  <a:pt x="3537" y="422261"/>
                </a:lnTo>
                <a:lnTo>
                  <a:pt x="27428" y="350001"/>
                </a:lnTo>
                <a:lnTo>
                  <a:pt x="39580" y="357971"/>
                </a:lnTo>
                <a:lnTo>
                  <a:pt x="51679" y="364804"/>
                </a:lnTo>
                <a:lnTo>
                  <a:pt x="87630" y="378493"/>
                </a:lnTo>
                <a:lnTo>
                  <a:pt x="111291" y="381964"/>
                </a:lnTo>
                <a:lnTo>
                  <a:pt x="131802" y="381045"/>
                </a:lnTo>
                <a:lnTo>
                  <a:pt x="172933" y="366440"/>
                </a:lnTo>
                <a:lnTo>
                  <a:pt x="184466" y="346847"/>
                </a:lnTo>
                <a:lnTo>
                  <a:pt x="184391" y="330605"/>
                </a:lnTo>
                <a:lnTo>
                  <a:pt x="166464" y="288856"/>
                </a:lnTo>
                <a:lnTo>
                  <a:pt x="127432" y="259523"/>
                </a:lnTo>
                <a:lnTo>
                  <a:pt x="97215" y="243442"/>
                </a:lnTo>
                <a:lnTo>
                  <a:pt x="82327" y="235492"/>
                </a:lnTo>
                <a:lnTo>
                  <a:pt x="42733" y="210931"/>
                </a:lnTo>
                <a:lnTo>
                  <a:pt x="13476" y="175818"/>
                </a:lnTo>
                <a:lnTo>
                  <a:pt x="1241" y="136895"/>
                </a:lnTo>
                <a:lnTo>
                  <a:pt x="0" y="125572"/>
                </a:lnTo>
                <a:lnTo>
                  <a:pt x="523" y="110163"/>
                </a:lnTo>
                <a:lnTo>
                  <a:pt x="9467" y="71089"/>
                </a:lnTo>
                <a:lnTo>
                  <a:pt x="40471" y="31137"/>
                </a:lnTo>
                <a:lnTo>
                  <a:pt x="74248" y="10822"/>
                </a:lnTo>
                <a:lnTo>
                  <a:pt x="122868" y="211"/>
                </a:lnTo>
                <a:lnTo>
                  <a:pt x="13194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4" name="object 37"/>
          <p:cNvSpPr>
            <a:spLocks/>
          </p:cNvSpPr>
          <p:nvPr/>
        </p:nvSpPr>
        <p:spPr bwMode="auto">
          <a:xfrm>
            <a:off x="6319838" y="2022475"/>
            <a:ext cx="331787" cy="450850"/>
          </a:xfrm>
          <a:custGeom>
            <a:avLst/>
            <a:gdLst/>
            <a:ahLst/>
            <a:cxnLst>
              <a:cxn ang="0">
                <a:pos x="199749" y="0"/>
              </a:cxn>
              <a:cxn ang="0">
                <a:pos x="243098" y="2892"/>
              </a:cxn>
              <a:cxn ang="0">
                <a:pos x="280702" y="11585"/>
              </a:cxn>
              <a:cxn ang="0">
                <a:pos x="312610" y="26108"/>
              </a:cxn>
              <a:cxn ang="0">
                <a:pos x="287898" y="94609"/>
              </a:cxn>
              <a:cxn ang="0">
                <a:pos x="279694" y="87623"/>
              </a:cxn>
              <a:cxn ang="0">
                <a:pos x="270155" y="81732"/>
              </a:cxn>
              <a:cxn ang="0">
                <a:pos x="259280" y="76938"/>
              </a:cxn>
              <a:cxn ang="0">
                <a:pos x="247070" y="73239"/>
              </a:cxn>
              <a:cxn ang="0">
                <a:pos x="233526" y="70635"/>
              </a:cxn>
              <a:cxn ang="0">
                <a:pos x="218648" y="69125"/>
              </a:cxn>
              <a:cxn ang="0">
                <a:pos x="202419" y="69573"/>
              </a:cxn>
              <a:cxn ang="0">
                <a:pos x="161937" y="77963"/>
              </a:cxn>
              <a:cxn ang="0">
                <a:pos x="122588" y="105465"/>
              </a:cxn>
              <a:cxn ang="0">
                <a:pos x="100571" y="139699"/>
              </a:cxn>
              <a:cxn ang="0">
                <a:pos x="84269" y="186915"/>
              </a:cxn>
              <a:cxn ang="0">
                <a:pos x="80402" y="225236"/>
              </a:cxn>
              <a:cxn ang="0">
                <a:pos x="80751" y="241062"/>
              </a:cxn>
              <a:cxn ang="0">
                <a:pos x="86131" y="283067"/>
              </a:cxn>
              <a:cxn ang="0">
                <a:pos x="103386" y="327617"/>
              </a:cxn>
              <a:cxn ang="0">
                <a:pos x="129128" y="357527"/>
              </a:cxn>
              <a:cxn ang="0">
                <a:pos x="174283" y="379720"/>
              </a:cxn>
              <a:cxn ang="0">
                <a:pos x="187029" y="381603"/>
              </a:cxn>
              <a:cxn ang="0">
                <a:pos x="203521" y="381240"/>
              </a:cxn>
              <a:cxn ang="0">
                <a:pos x="245114" y="373760"/>
              </a:cxn>
              <a:cxn ang="0">
                <a:pos x="285564" y="348956"/>
              </a:cxn>
              <a:cxn ang="0">
                <a:pos x="293602" y="340122"/>
              </a:cxn>
              <a:cxn ang="0">
                <a:pos x="331332" y="400568"/>
              </a:cxn>
              <a:cxn ang="0">
                <a:pos x="293467" y="429322"/>
              </a:cxn>
              <a:cxn ang="0">
                <a:pos x="245227" y="446099"/>
              </a:cxn>
              <a:cxn ang="0">
                <a:pos x="202244" y="450839"/>
              </a:cxn>
              <a:cxn ang="0">
                <a:pos x="186186" y="450505"/>
              </a:cxn>
              <a:cxn ang="0">
                <a:pos x="142795" y="445096"/>
              </a:cxn>
              <a:cxn ang="0">
                <a:pos x="106022" y="433091"/>
              </a:cxn>
              <a:cxn ang="0">
                <a:pos x="66043" y="406849"/>
              </a:cxn>
              <a:cxn ang="0">
                <a:pos x="34929" y="367338"/>
              </a:cxn>
              <a:cxn ang="0">
                <a:pos x="14003" y="322209"/>
              </a:cxn>
              <a:cxn ang="0">
                <a:pos x="4675" y="285104"/>
              </a:cxn>
              <a:cxn ang="0">
                <a:pos x="380" y="244746"/>
              </a:cxn>
              <a:cxn ang="0">
                <a:pos x="0" y="230498"/>
              </a:cxn>
              <a:cxn ang="0">
                <a:pos x="294" y="215854"/>
              </a:cxn>
              <a:cxn ang="0">
                <a:pos x="4744" y="174542"/>
              </a:cxn>
              <a:cxn ang="0">
                <a:pos x="14536" y="136990"/>
              </a:cxn>
              <a:cxn ang="0">
                <a:pos x="35874" y="92388"/>
              </a:cxn>
              <a:cxn ang="0">
                <a:pos x="60136" y="61191"/>
              </a:cxn>
              <a:cxn ang="0">
                <a:pos x="91367" y="33792"/>
              </a:cxn>
              <a:cxn ang="0">
                <a:pos x="124559" y="14807"/>
              </a:cxn>
              <a:cxn ang="0">
                <a:pos x="172626" y="1684"/>
              </a:cxn>
              <a:cxn ang="0">
                <a:pos x="198586" y="2"/>
              </a:cxn>
              <a:cxn ang="0">
                <a:pos x="199749" y="0"/>
              </a:cxn>
            </a:cxnLst>
            <a:rect l="0" t="0" r="r" b="b"/>
            <a:pathLst>
              <a:path w="331470" h="450850">
                <a:moveTo>
                  <a:pt x="199749" y="0"/>
                </a:moveTo>
                <a:lnTo>
                  <a:pt x="243098" y="2892"/>
                </a:lnTo>
                <a:lnTo>
                  <a:pt x="280702" y="11585"/>
                </a:lnTo>
                <a:lnTo>
                  <a:pt x="312610" y="26108"/>
                </a:lnTo>
                <a:lnTo>
                  <a:pt x="287898" y="94609"/>
                </a:lnTo>
                <a:lnTo>
                  <a:pt x="279694" y="87623"/>
                </a:lnTo>
                <a:lnTo>
                  <a:pt x="270155" y="81732"/>
                </a:lnTo>
                <a:lnTo>
                  <a:pt x="259280" y="76938"/>
                </a:lnTo>
                <a:lnTo>
                  <a:pt x="247070" y="73239"/>
                </a:lnTo>
                <a:lnTo>
                  <a:pt x="233526" y="70635"/>
                </a:lnTo>
                <a:lnTo>
                  <a:pt x="218648" y="69125"/>
                </a:lnTo>
                <a:lnTo>
                  <a:pt x="202419" y="69573"/>
                </a:lnTo>
                <a:lnTo>
                  <a:pt x="161937" y="77963"/>
                </a:lnTo>
                <a:lnTo>
                  <a:pt x="122588" y="105465"/>
                </a:lnTo>
                <a:lnTo>
                  <a:pt x="100571" y="139699"/>
                </a:lnTo>
                <a:lnTo>
                  <a:pt x="84269" y="186915"/>
                </a:lnTo>
                <a:lnTo>
                  <a:pt x="80402" y="225236"/>
                </a:lnTo>
                <a:lnTo>
                  <a:pt x="80751" y="241062"/>
                </a:lnTo>
                <a:lnTo>
                  <a:pt x="86131" y="283067"/>
                </a:lnTo>
                <a:lnTo>
                  <a:pt x="103386" y="327617"/>
                </a:lnTo>
                <a:lnTo>
                  <a:pt x="129128" y="357527"/>
                </a:lnTo>
                <a:lnTo>
                  <a:pt x="174283" y="379720"/>
                </a:lnTo>
                <a:lnTo>
                  <a:pt x="187029" y="381603"/>
                </a:lnTo>
                <a:lnTo>
                  <a:pt x="203521" y="381240"/>
                </a:lnTo>
                <a:lnTo>
                  <a:pt x="245114" y="373760"/>
                </a:lnTo>
                <a:lnTo>
                  <a:pt x="285564" y="348956"/>
                </a:lnTo>
                <a:lnTo>
                  <a:pt x="293602" y="340122"/>
                </a:lnTo>
                <a:lnTo>
                  <a:pt x="331332" y="400568"/>
                </a:lnTo>
                <a:lnTo>
                  <a:pt x="293467" y="429322"/>
                </a:lnTo>
                <a:lnTo>
                  <a:pt x="245227" y="446099"/>
                </a:lnTo>
                <a:lnTo>
                  <a:pt x="202244" y="450839"/>
                </a:lnTo>
                <a:lnTo>
                  <a:pt x="186186" y="450505"/>
                </a:lnTo>
                <a:lnTo>
                  <a:pt x="142795" y="445096"/>
                </a:lnTo>
                <a:lnTo>
                  <a:pt x="106022" y="433091"/>
                </a:lnTo>
                <a:lnTo>
                  <a:pt x="66043" y="406849"/>
                </a:lnTo>
                <a:lnTo>
                  <a:pt x="34929" y="367338"/>
                </a:lnTo>
                <a:lnTo>
                  <a:pt x="14003" y="322209"/>
                </a:lnTo>
                <a:lnTo>
                  <a:pt x="4675" y="285104"/>
                </a:lnTo>
                <a:lnTo>
                  <a:pt x="380" y="244746"/>
                </a:lnTo>
                <a:lnTo>
                  <a:pt x="0" y="230498"/>
                </a:lnTo>
                <a:lnTo>
                  <a:pt x="294" y="215854"/>
                </a:lnTo>
                <a:lnTo>
                  <a:pt x="4744" y="174542"/>
                </a:lnTo>
                <a:lnTo>
                  <a:pt x="14536" y="136990"/>
                </a:lnTo>
                <a:lnTo>
                  <a:pt x="35874" y="92388"/>
                </a:lnTo>
                <a:lnTo>
                  <a:pt x="60136" y="61191"/>
                </a:lnTo>
                <a:lnTo>
                  <a:pt x="91367" y="33792"/>
                </a:lnTo>
                <a:lnTo>
                  <a:pt x="124559" y="14807"/>
                </a:lnTo>
                <a:lnTo>
                  <a:pt x="172626" y="1684"/>
                </a:lnTo>
                <a:lnTo>
                  <a:pt x="198586" y="2"/>
                </a:lnTo>
                <a:lnTo>
                  <a:pt x="199749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5" name="object 38"/>
          <p:cNvSpPr>
            <a:spLocks/>
          </p:cNvSpPr>
          <p:nvPr/>
        </p:nvSpPr>
        <p:spPr bwMode="auto">
          <a:xfrm>
            <a:off x="5467350" y="2022475"/>
            <a:ext cx="263525" cy="450850"/>
          </a:xfrm>
          <a:custGeom>
            <a:avLst/>
            <a:gdLst/>
            <a:ahLst/>
            <a:cxnLst>
              <a:cxn ang="0">
                <a:pos x="131944" y="0"/>
              </a:cxn>
              <a:cxn ang="0">
                <a:pos x="177810" y="3117"/>
              </a:cxn>
              <a:cxn ang="0">
                <a:pos x="214752" y="12475"/>
              </a:cxn>
              <a:cxn ang="0">
                <a:pos x="242808" y="28079"/>
              </a:cxn>
              <a:cxn ang="0">
                <a:pos x="219452" y="94853"/>
              </a:cxn>
              <a:cxn ang="0">
                <a:pos x="207962" y="87276"/>
              </a:cxn>
              <a:cxn ang="0">
                <a:pos x="196292" y="80843"/>
              </a:cxn>
              <a:cxn ang="0">
                <a:pos x="160225" y="68394"/>
              </a:cxn>
              <a:cxn ang="0">
                <a:pos x="135326" y="65788"/>
              </a:cxn>
              <a:cxn ang="0">
                <a:pos x="120164" y="66872"/>
              </a:cxn>
              <a:cxn ang="0">
                <a:pos x="86809" y="86793"/>
              </a:cxn>
              <a:cxn ang="0">
                <a:pos x="77653" y="109416"/>
              </a:cxn>
              <a:cxn ang="0">
                <a:pos x="78473" y="119495"/>
              </a:cxn>
              <a:cxn ang="0">
                <a:pos x="100794" y="156657"/>
              </a:cxn>
              <a:cxn ang="0">
                <a:pos x="137449" y="182672"/>
              </a:cxn>
              <a:cxn ang="0">
                <a:pos x="169112" y="199167"/>
              </a:cxn>
              <a:cxn ang="0">
                <a:pos x="182782" y="206497"/>
              </a:cxn>
              <a:cxn ang="0">
                <a:pos x="220468" y="231547"/>
              </a:cxn>
              <a:cxn ang="0">
                <a:pos x="245579" y="261837"/>
              </a:cxn>
              <a:cxn ang="0">
                <a:pos x="259418" y="297372"/>
              </a:cxn>
              <a:cxn ang="0">
                <a:pos x="262724" y="322072"/>
              </a:cxn>
              <a:cxn ang="0">
                <a:pos x="262146" y="337183"/>
              </a:cxn>
              <a:cxn ang="0">
                <a:pos x="252787" y="375960"/>
              </a:cxn>
              <a:cxn ang="0">
                <a:pos x="222619" y="415425"/>
              </a:cxn>
              <a:cxn ang="0">
                <a:pos x="180505" y="439468"/>
              </a:cxn>
              <a:cxn ang="0">
                <a:pos x="142800" y="448757"/>
              </a:cxn>
              <a:cxn ang="0">
                <a:pos x="114571" y="450926"/>
              </a:cxn>
              <a:cxn ang="0">
                <a:pos x="100200" y="450587"/>
              </a:cxn>
              <a:cxn ang="0">
                <a:pos x="60537" y="445298"/>
              </a:cxn>
              <a:cxn ang="0">
                <a:pos x="14213" y="428288"/>
              </a:cxn>
              <a:cxn ang="0">
                <a:pos x="3537" y="422261"/>
              </a:cxn>
              <a:cxn ang="0">
                <a:pos x="27428" y="350001"/>
              </a:cxn>
              <a:cxn ang="0">
                <a:pos x="39580" y="357971"/>
              </a:cxn>
              <a:cxn ang="0">
                <a:pos x="51679" y="364804"/>
              </a:cxn>
              <a:cxn ang="0">
                <a:pos x="87630" y="378493"/>
              </a:cxn>
              <a:cxn ang="0">
                <a:pos x="111291" y="381964"/>
              </a:cxn>
              <a:cxn ang="0">
                <a:pos x="131802" y="381045"/>
              </a:cxn>
              <a:cxn ang="0">
                <a:pos x="172933" y="366440"/>
              </a:cxn>
              <a:cxn ang="0">
                <a:pos x="184466" y="346847"/>
              </a:cxn>
              <a:cxn ang="0">
                <a:pos x="184391" y="330605"/>
              </a:cxn>
              <a:cxn ang="0">
                <a:pos x="166464" y="288856"/>
              </a:cxn>
              <a:cxn ang="0">
                <a:pos x="127432" y="259523"/>
              </a:cxn>
              <a:cxn ang="0">
                <a:pos x="97215" y="243442"/>
              </a:cxn>
              <a:cxn ang="0">
                <a:pos x="82327" y="235492"/>
              </a:cxn>
              <a:cxn ang="0">
                <a:pos x="42733" y="210931"/>
              </a:cxn>
              <a:cxn ang="0">
                <a:pos x="13476" y="175818"/>
              </a:cxn>
              <a:cxn ang="0">
                <a:pos x="1241" y="136895"/>
              </a:cxn>
              <a:cxn ang="0">
                <a:pos x="0" y="125572"/>
              </a:cxn>
              <a:cxn ang="0">
                <a:pos x="523" y="110163"/>
              </a:cxn>
              <a:cxn ang="0">
                <a:pos x="9467" y="71089"/>
              </a:cxn>
              <a:cxn ang="0">
                <a:pos x="40471" y="31137"/>
              </a:cxn>
              <a:cxn ang="0">
                <a:pos x="74248" y="10822"/>
              </a:cxn>
              <a:cxn ang="0">
                <a:pos x="122868" y="211"/>
              </a:cxn>
              <a:cxn ang="0">
                <a:pos x="131944" y="0"/>
              </a:cxn>
            </a:cxnLst>
            <a:rect l="0" t="0" r="r" b="b"/>
            <a:pathLst>
              <a:path w="262889" h="451485">
                <a:moveTo>
                  <a:pt x="131944" y="0"/>
                </a:moveTo>
                <a:lnTo>
                  <a:pt x="177810" y="3117"/>
                </a:lnTo>
                <a:lnTo>
                  <a:pt x="214752" y="12475"/>
                </a:lnTo>
                <a:lnTo>
                  <a:pt x="242808" y="28079"/>
                </a:lnTo>
                <a:lnTo>
                  <a:pt x="219452" y="94853"/>
                </a:lnTo>
                <a:lnTo>
                  <a:pt x="207962" y="87276"/>
                </a:lnTo>
                <a:lnTo>
                  <a:pt x="196292" y="80843"/>
                </a:lnTo>
                <a:lnTo>
                  <a:pt x="160225" y="68394"/>
                </a:lnTo>
                <a:lnTo>
                  <a:pt x="135326" y="65788"/>
                </a:lnTo>
                <a:lnTo>
                  <a:pt x="120164" y="66872"/>
                </a:lnTo>
                <a:lnTo>
                  <a:pt x="86809" y="86793"/>
                </a:lnTo>
                <a:lnTo>
                  <a:pt x="77653" y="109416"/>
                </a:lnTo>
                <a:lnTo>
                  <a:pt x="78473" y="119495"/>
                </a:lnTo>
                <a:lnTo>
                  <a:pt x="100794" y="156657"/>
                </a:lnTo>
                <a:lnTo>
                  <a:pt x="137449" y="182672"/>
                </a:lnTo>
                <a:lnTo>
                  <a:pt x="169112" y="199167"/>
                </a:lnTo>
                <a:lnTo>
                  <a:pt x="182782" y="206497"/>
                </a:lnTo>
                <a:lnTo>
                  <a:pt x="220468" y="231547"/>
                </a:lnTo>
                <a:lnTo>
                  <a:pt x="245579" y="261837"/>
                </a:lnTo>
                <a:lnTo>
                  <a:pt x="259418" y="297372"/>
                </a:lnTo>
                <a:lnTo>
                  <a:pt x="262724" y="322072"/>
                </a:lnTo>
                <a:lnTo>
                  <a:pt x="262146" y="337183"/>
                </a:lnTo>
                <a:lnTo>
                  <a:pt x="252787" y="375960"/>
                </a:lnTo>
                <a:lnTo>
                  <a:pt x="222619" y="415425"/>
                </a:lnTo>
                <a:lnTo>
                  <a:pt x="180505" y="439468"/>
                </a:lnTo>
                <a:lnTo>
                  <a:pt x="142800" y="448757"/>
                </a:lnTo>
                <a:lnTo>
                  <a:pt x="114571" y="450926"/>
                </a:lnTo>
                <a:lnTo>
                  <a:pt x="100200" y="450587"/>
                </a:lnTo>
                <a:lnTo>
                  <a:pt x="60537" y="445298"/>
                </a:lnTo>
                <a:lnTo>
                  <a:pt x="14213" y="428288"/>
                </a:lnTo>
                <a:lnTo>
                  <a:pt x="3537" y="422261"/>
                </a:lnTo>
                <a:lnTo>
                  <a:pt x="27428" y="350001"/>
                </a:lnTo>
                <a:lnTo>
                  <a:pt x="39580" y="357971"/>
                </a:lnTo>
                <a:lnTo>
                  <a:pt x="51679" y="364804"/>
                </a:lnTo>
                <a:lnTo>
                  <a:pt x="87630" y="378493"/>
                </a:lnTo>
                <a:lnTo>
                  <a:pt x="111291" y="381964"/>
                </a:lnTo>
                <a:lnTo>
                  <a:pt x="131802" y="381045"/>
                </a:lnTo>
                <a:lnTo>
                  <a:pt x="172933" y="366440"/>
                </a:lnTo>
                <a:lnTo>
                  <a:pt x="184466" y="346847"/>
                </a:lnTo>
                <a:lnTo>
                  <a:pt x="184391" y="330605"/>
                </a:lnTo>
                <a:lnTo>
                  <a:pt x="166464" y="288856"/>
                </a:lnTo>
                <a:lnTo>
                  <a:pt x="127432" y="259523"/>
                </a:lnTo>
                <a:lnTo>
                  <a:pt x="97215" y="243442"/>
                </a:lnTo>
                <a:lnTo>
                  <a:pt x="82327" y="235492"/>
                </a:lnTo>
                <a:lnTo>
                  <a:pt x="42733" y="210931"/>
                </a:lnTo>
                <a:lnTo>
                  <a:pt x="13476" y="175818"/>
                </a:lnTo>
                <a:lnTo>
                  <a:pt x="1241" y="136895"/>
                </a:lnTo>
                <a:lnTo>
                  <a:pt x="0" y="125572"/>
                </a:lnTo>
                <a:lnTo>
                  <a:pt x="523" y="110163"/>
                </a:lnTo>
                <a:lnTo>
                  <a:pt x="9467" y="71089"/>
                </a:lnTo>
                <a:lnTo>
                  <a:pt x="40471" y="31137"/>
                </a:lnTo>
                <a:lnTo>
                  <a:pt x="74248" y="10822"/>
                </a:lnTo>
                <a:lnTo>
                  <a:pt x="122868" y="211"/>
                </a:lnTo>
                <a:lnTo>
                  <a:pt x="131944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6" name="object 39"/>
          <p:cNvSpPr>
            <a:spLocks/>
          </p:cNvSpPr>
          <p:nvPr/>
        </p:nvSpPr>
        <p:spPr bwMode="auto">
          <a:xfrm>
            <a:off x="4221163" y="2022475"/>
            <a:ext cx="361950" cy="450850"/>
          </a:xfrm>
          <a:custGeom>
            <a:avLst/>
            <a:gdLst/>
            <a:ahLst/>
            <a:cxnLst>
              <a:cxn ang="0">
                <a:pos x="220838" y="0"/>
              </a:cxn>
              <a:cxn ang="0">
                <a:pos x="261259" y="3708"/>
              </a:cxn>
              <a:cxn ang="0">
                <a:pos x="297945" y="14843"/>
              </a:cxn>
              <a:cxn ang="0">
                <a:pos x="341063" y="41266"/>
              </a:cxn>
              <a:cxn ang="0">
                <a:pos x="310479" y="105034"/>
              </a:cxn>
              <a:cxn ang="0">
                <a:pos x="302326" y="98675"/>
              </a:cxn>
              <a:cxn ang="0">
                <a:pos x="292158" y="92333"/>
              </a:cxn>
              <a:cxn ang="0">
                <a:pos x="249099" y="74175"/>
              </a:cxn>
              <a:cxn ang="0">
                <a:pos x="227596" y="69219"/>
              </a:cxn>
              <a:cxn ang="0">
                <a:pos x="211686" y="69572"/>
              </a:cxn>
              <a:cxn ang="0">
                <a:pos x="170551" y="76828"/>
              </a:cxn>
              <a:cxn ang="0">
                <a:pos x="128795" y="100786"/>
              </a:cxn>
              <a:cxn ang="0">
                <a:pos x="99455" y="140271"/>
              </a:cxn>
              <a:cxn ang="0">
                <a:pos x="83700" y="188287"/>
              </a:cxn>
              <a:cxn ang="0">
                <a:pos x="80695" y="215478"/>
              </a:cxn>
              <a:cxn ang="0">
                <a:pos x="80952" y="232412"/>
              </a:cxn>
              <a:cxn ang="0">
                <a:pos x="85983" y="276095"/>
              </a:cxn>
              <a:cxn ang="0">
                <a:pos x="102534" y="320602"/>
              </a:cxn>
              <a:cxn ang="0">
                <a:pos x="134215" y="356513"/>
              </a:cxn>
              <a:cxn ang="0">
                <a:pos x="179801" y="378109"/>
              </a:cxn>
              <a:cxn ang="0">
                <a:pos x="206462" y="381873"/>
              </a:cxn>
              <a:cxn ang="0">
                <a:pos x="222915" y="381425"/>
              </a:cxn>
              <a:cxn ang="0">
                <a:pos x="261703" y="373289"/>
              </a:cxn>
              <a:cxn ang="0">
                <a:pos x="284327" y="273801"/>
              </a:cxn>
              <a:cxn ang="0">
                <a:pos x="223886" y="273801"/>
              </a:cxn>
              <a:cxn ang="0">
                <a:pos x="223886" y="207782"/>
              </a:cxn>
              <a:cxn ang="0">
                <a:pos x="361655" y="207782"/>
              </a:cxn>
              <a:cxn ang="0">
                <a:pos x="361655" y="402976"/>
              </a:cxn>
              <a:cxn ang="0">
                <a:pos x="319774" y="427864"/>
              </a:cxn>
              <a:cxn ang="0">
                <a:pos x="280605" y="440850"/>
              </a:cxn>
              <a:cxn ang="0">
                <a:pos x="242412" y="448344"/>
              </a:cxn>
              <a:cxn ang="0">
                <a:pos x="206002" y="450971"/>
              </a:cxn>
              <a:cxn ang="0">
                <a:pos x="191110" y="450599"/>
              </a:cxn>
              <a:cxn ang="0">
                <a:pos x="149730" y="444996"/>
              </a:cxn>
              <a:cxn ang="0">
                <a:pos x="113145" y="432677"/>
              </a:cxn>
              <a:cxn ang="0">
                <a:pos x="71498" y="405838"/>
              </a:cxn>
              <a:cxn ang="0">
                <a:pos x="45294" y="376425"/>
              </a:cxn>
              <a:cxn ang="0">
                <a:pos x="25184" y="343695"/>
              </a:cxn>
              <a:cxn ang="0">
                <a:pos x="7842" y="296651"/>
              </a:cxn>
              <a:cxn ang="0">
                <a:pos x="1400" y="258244"/>
              </a:cxn>
              <a:cxn ang="0">
                <a:pos x="0" y="230908"/>
              </a:cxn>
              <a:cxn ang="0">
                <a:pos x="300" y="215944"/>
              </a:cxn>
              <a:cxn ang="0">
                <a:pos x="4851" y="173988"/>
              </a:cxn>
              <a:cxn ang="0">
                <a:pos x="14877" y="136258"/>
              </a:cxn>
              <a:cxn ang="0">
                <a:pos x="36761" y="92125"/>
              </a:cxn>
              <a:cxn ang="0">
                <a:pos x="68600" y="54376"/>
              </a:cxn>
              <a:cxn ang="0">
                <a:pos x="109149" y="25350"/>
              </a:cxn>
              <a:cxn ang="0">
                <a:pos x="156734" y="7298"/>
              </a:cxn>
              <a:cxn ang="0">
                <a:pos x="197056" y="912"/>
              </a:cxn>
              <a:cxn ang="0">
                <a:pos x="211381" y="139"/>
              </a:cxn>
              <a:cxn ang="0">
                <a:pos x="220838" y="0"/>
              </a:cxn>
            </a:cxnLst>
            <a:rect l="0" t="0" r="r" b="b"/>
            <a:pathLst>
              <a:path w="361950" h="451485">
                <a:moveTo>
                  <a:pt x="220838" y="0"/>
                </a:moveTo>
                <a:lnTo>
                  <a:pt x="261259" y="3708"/>
                </a:lnTo>
                <a:lnTo>
                  <a:pt x="297945" y="14843"/>
                </a:lnTo>
                <a:lnTo>
                  <a:pt x="341063" y="41266"/>
                </a:lnTo>
                <a:lnTo>
                  <a:pt x="310479" y="105034"/>
                </a:lnTo>
                <a:lnTo>
                  <a:pt x="302326" y="98675"/>
                </a:lnTo>
                <a:lnTo>
                  <a:pt x="292158" y="92333"/>
                </a:lnTo>
                <a:lnTo>
                  <a:pt x="249099" y="74175"/>
                </a:lnTo>
                <a:lnTo>
                  <a:pt x="227596" y="69219"/>
                </a:lnTo>
                <a:lnTo>
                  <a:pt x="211686" y="69572"/>
                </a:lnTo>
                <a:lnTo>
                  <a:pt x="170551" y="76828"/>
                </a:lnTo>
                <a:lnTo>
                  <a:pt x="128795" y="100786"/>
                </a:lnTo>
                <a:lnTo>
                  <a:pt x="99455" y="140271"/>
                </a:lnTo>
                <a:lnTo>
                  <a:pt x="83700" y="188287"/>
                </a:lnTo>
                <a:lnTo>
                  <a:pt x="80695" y="215478"/>
                </a:lnTo>
                <a:lnTo>
                  <a:pt x="80952" y="232412"/>
                </a:lnTo>
                <a:lnTo>
                  <a:pt x="85983" y="276095"/>
                </a:lnTo>
                <a:lnTo>
                  <a:pt x="102534" y="320602"/>
                </a:lnTo>
                <a:lnTo>
                  <a:pt x="134215" y="356513"/>
                </a:lnTo>
                <a:lnTo>
                  <a:pt x="179801" y="378109"/>
                </a:lnTo>
                <a:lnTo>
                  <a:pt x="206462" y="381873"/>
                </a:lnTo>
                <a:lnTo>
                  <a:pt x="222915" y="381425"/>
                </a:lnTo>
                <a:lnTo>
                  <a:pt x="261703" y="373289"/>
                </a:lnTo>
                <a:lnTo>
                  <a:pt x="284327" y="273801"/>
                </a:lnTo>
                <a:lnTo>
                  <a:pt x="223886" y="273801"/>
                </a:lnTo>
                <a:lnTo>
                  <a:pt x="223886" y="207782"/>
                </a:lnTo>
                <a:lnTo>
                  <a:pt x="361655" y="207782"/>
                </a:lnTo>
                <a:lnTo>
                  <a:pt x="361655" y="402976"/>
                </a:lnTo>
                <a:lnTo>
                  <a:pt x="319774" y="427864"/>
                </a:lnTo>
                <a:lnTo>
                  <a:pt x="280605" y="440850"/>
                </a:lnTo>
                <a:lnTo>
                  <a:pt x="242412" y="448344"/>
                </a:lnTo>
                <a:lnTo>
                  <a:pt x="206002" y="450971"/>
                </a:lnTo>
                <a:lnTo>
                  <a:pt x="191110" y="450599"/>
                </a:lnTo>
                <a:lnTo>
                  <a:pt x="149730" y="444996"/>
                </a:lnTo>
                <a:lnTo>
                  <a:pt x="113145" y="432677"/>
                </a:lnTo>
                <a:lnTo>
                  <a:pt x="71498" y="405838"/>
                </a:lnTo>
                <a:lnTo>
                  <a:pt x="45294" y="376425"/>
                </a:lnTo>
                <a:lnTo>
                  <a:pt x="25184" y="343695"/>
                </a:lnTo>
                <a:lnTo>
                  <a:pt x="7842" y="296651"/>
                </a:lnTo>
                <a:lnTo>
                  <a:pt x="1400" y="258244"/>
                </a:lnTo>
                <a:lnTo>
                  <a:pt x="0" y="230908"/>
                </a:lnTo>
                <a:lnTo>
                  <a:pt x="300" y="215944"/>
                </a:lnTo>
                <a:lnTo>
                  <a:pt x="4851" y="173988"/>
                </a:lnTo>
                <a:lnTo>
                  <a:pt x="14877" y="136258"/>
                </a:lnTo>
                <a:lnTo>
                  <a:pt x="36761" y="92125"/>
                </a:lnTo>
                <a:lnTo>
                  <a:pt x="68600" y="54376"/>
                </a:lnTo>
                <a:lnTo>
                  <a:pt x="109149" y="25350"/>
                </a:lnTo>
                <a:lnTo>
                  <a:pt x="156734" y="7298"/>
                </a:lnTo>
                <a:lnTo>
                  <a:pt x="197056" y="912"/>
                </a:lnTo>
                <a:lnTo>
                  <a:pt x="211381" y="139"/>
                </a:lnTo>
                <a:lnTo>
                  <a:pt x="220838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7" name="object 40"/>
          <p:cNvSpPr>
            <a:spLocks/>
          </p:cNvSpPr>
          <p:nvPr/>
        </p:nvSpPr>
        <p:spPr bwMode="auto">
          <a:xfrm>
            <a:off x="5038725" y="2022475"/>
            <a:ext cx="381000" cy="450850"/>
          </a:xfrm>
          <a:custGeom>
            <a:avLst/>
            <a:gdLst/>
            <a:ahLst/>
            <a:cxnLst>
              <a:cxn ang="0">
                <a:pos x="187541" y="0"/>
              </a:cxn>
              <a:cxn ang="0">
                <a:pos x="231057" y="3534"/>
              </a:cxn>
              <a:cxn ang="0">
                <a:pos x="269217" y="14120"/>
              </a:cxn>
              <a:cxn ang="0">
                <a:pos x="311783" y="39162"/>
              </a:cxn>
              <a:cxn ang="0">
                <a:pos x="343669" y="75206"/>
              </a:cxn>
              <a:cxn ang="0">
                <a:pos x="365032" y="118336"/>
              </a:cxn>
              <a:cxn ang="0">
                <a:pos x="375109" y="155565"/>
              </a:cxn>
              <a:cxn ang="0">
                <a:pos x="380225" y="197115"/>
              </a:cxn>
              <a:cxn ang="0">
                <a:pos x="380848" y="211946"/>
              </a:cxn>
              <a:cxn ang="0">
                <a:pos x="380626" y="228169"/>
              </a:cxn>
              <a:cxn ang="0">
                <a:pos x="377007" y="272849"/>
              </a:cxn>
              <a:cxn ang="0">
                <a:pos x="368956" y="311958"/>
              </a:cxn>
              <a:cxn ang="0">
                <a:pos x="351334" y="356362"/>
              </a:cxn>
              <a:cxn ang="0">
                <a:pos x="323898" y="394727"/>
              </a:cxn>
              <a:cxn ang="0">
                <a:pos x="294357" y="419983"/>
              </a:cxn>
              <a:cxn ang="0">
                <a:pos x="249045" y="441853"/>
              </a:cxn>
              <a:cxn ang="0">
                <a:pos x="210275" y="449853"/>
              </a:cxn>
              <a:cxn ang="0">
                <a:pos x="182003" y="451377"/>
              </a:cxn>
              <a:cxn ang="0">
                <a:pos x="167172" y="450929"/>
              </a:cxn>
              <a:cxn ang="0">
                <a:pos x="126365" y="444194"/>
              </a:cxn>
              <a:cxn ang="0">
                <a:pos x="91059" y="429377"/>
              </a:cxn>
              <a:cxn ang="0">
                <a:pos x="52488" y="397049"/>
              </a:cxn>
              <a:cxn ang="0">
                <a:pos x="26506" y="355044"/>
              </a:cxn>
              <a:cxn ang="0">
                <a:pos x="9681" y="308384"/>
              </a:cxn>
              <a:cxn ang="0">
                <a:pos x="2627" y="269803"/>
              </a:cxn>
              <a:cxn ang="0">
                <a:pos x="0" y="227735"/>
              </a:cxn>
              <a:cxn ang="0">
                <a:pos x="274" y="212897"/>
              </a:cxn>
              <a:cxn ang="0">
                <a:pos x="4481" y="171255"/>
              </a:cxn>
              <a:cxn ang="0">
                <a:pos x="13762" y="133636"/>
              </a:cxn>
              <a:cxn ang="0">
                <a:pos x="34031" y="89108"/>
              </a:cxn>
              <a:cxn ang="0">
                <a:pos x="56859" y="57954"/>
              </a:cxn>
              <a:cxn ang="0">
                <a:pos x="86813" y="30781"/>
              </a:cxn>
              <a:cxn ang="0">
                <a:pos x="131893" y="8077"/>
              </a:cxn>
              <a:cxn ang="0">
                <a:pos x="169963" y="718"/>
              </a:cxn>
              <a:cxn ang="0">
                <a:pos x="187541" y="0"/>
              </a:cxn>
            </a:cxnLst>
            <a:rect l="0" t="0" r="r" b="b"/>
            <a:pathLst>
              <a:path w="381000" h="451485">
                <a:moveTo>
                  <a:pt x="187541" y="0"/>
                </a:moveTo>
                <a:lnTo>
                  <a:pt x="231057" y="3534"/>
                </a:lnTo>
                <a:lnTo>
                  <a:pt x="269217" y="14120"/>
                </a:lnTo>
                <a:lnTo>
                  <a:pt x="311783" y="39162"/>
                </a:lnTo>
                <a:lnTo>
                  <a:pt x="343669" y="75206"/>
                </a:lnTo>
                <a:lnTo>
                  <a:pt x="365032" y="118336"/>
                </a:lnTo>
                <a:lnTo>
                  <a:pt x="375109" y="155565"/>
                </a:lnTo>
                <a:lnTo>
                  <a:pt x="380225" y="197115"/>
                </a:lnTo>
                <a:lnTo>
                  <a:pt x="380848" y="211946"/>
                </a:lnTo>
                <a:lnTo>
                  <a:pt x="380626" y="228169"/>
                </a:lnTo>
                <a:lnTo>
                  <a:pt x="377007" y="272849"/>
                </a:lnTo>
                <a:lnTo>
                  <a:pt x="368956" y="311958"/>
                </a:lnTo>
                <a:lnTo>
                  <a:pt x="351334" y="356362"/>
                </a:lnTo>
                <a:lnTo>
                  <a:pt x="323898" y="394727"/>
                </a:lnTo>
                <a:lnTo>
                  <a:pt x="294357" y="419983"/>
                </a:lnTo>
                <a:lnTo>
                  <a:pt x="249045" y="441853"/>
                </a:lnTo>
                <a:lnTo>
                  <a:pt x="210275" y="449853"/>
                </a:lnTo>
                <a:lnTo>
                  <a:pt x="182003" y="451377"/>
                </a:lnTo>
                <a:lnTo>
                  <a:pt x="167172" y="450929"/>
                </a:lnTo>
                <a:lnTo>
                  <a:pt x="126365" y="444194"/>
                </a:lnTo>
                <a:lnTo>
                  <a:pt x="91059" y="429377"/>
                </a:lnTo>
                <a:lnTo>
                  <a:pt x="52488" y="397049"/>
                </a:lnTo>
                <a:lnTo>
                  <a:pt x="26506" y="355044"/>
                </a:lnTo>
                <a:lnTo>
                  <a:pt x="9681" y="308384"/>
                </a:lnTo>
                <a:lnTo>
                  <a:pt x="2627" y="269803"/>
                </a:lnTo>
                <a:lnTo>
                  <a:pt x="0" y="227735"/>
                </a:lnTo>
                <a:lnTo>
                  <a:pt x="274" y="212897"/>
                </a:lnTo>
                <a:lnTo>
                  <a:pt x="4481" y="171255"/>
                </a:lnTo>
                <a:lnTo>
                  <a:pt x="13762" y="133636"/>
                </a:lnTo>
                <a:lnTo>
                  <a:pt x="34031" y="89108"/>
                </a:lnTo>
                <a:lnTo>
                  <a:pt x="56859" y="57954"/>
                </a:lnTo>
                <a:lnTo>
                  <a:pt x="86813" y="30781"/>
                </a:lnTo>
                <a:lnTo>
                  <a:pt x="131893" y="8077"/>
                </a:lnTo>
                <a:lnTo>
                  <a:pt x="169963" y="718"/>
                </a:lnTo>
                <a:lnTo>
                  <a:pt x="187541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69" name="object 42"/>
          <p:cNvSpPr>
            <a:spLocks noChangeArrowheads="1"/>
          </p:cNvSpPr>
          <p:nvPr/>
        </p:nvSpPr>
        <p:spPr bwMode="auto">
          <a:xfrm>
            <a:off x="228600" y="381000"/>
            <a:ext cx="1933575" cy="285750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0" name="object 43"/>
          <p:cNvSpPr>
            <a:spLocks noChangeArrowheads="1"/>
          </p:cNvSpPr>
          <p:nvPr/>
        </p:nvSpPr>
        <p:spPr bwMode="auto">
          <a:xfrm>
            <a:off x="0" y="3429000"/>
            <a:ext cx="5181600" cy="31242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7259638" y="2028825"/>
          <a:ext cx="275081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80"/>
                <a:gridCol w="197601"/>
              </a:tblGrid>
              <a:tr h="68823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2107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5775">
                <a:tc gridSpan="2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30698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</a:tr>
              <a:tr h="68701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777">
                      <a:solidFill>
                        <a:srgbClr val="59134A"/>
                      </a:solidFill>
                      <a:prstDash val="solid"/>
                    </a:lnL>
                    <a:lnR w="1777">
                      <a:solidFill>
                        <a:srgbClr val="59134A"/>
                      </a:solidFill>
                      <a:prstDash val="solid"/>
                    </a:lnR>
                    <a:lnT w="1777">
                      <a:solidFill>
                        <a:srgbClr val="59134A"/>
                      </a:solidFill>
                      <a:prstDash val="solid"/>
                    </a:lnT>
                    <a:lnB w="1777">
                      <a:solidFill>
                        <a:srgbClr val="59134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OBJECTIVES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the end of class the students should know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screening?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are the types of screening?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are screening and diagnostic tests?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evaluate screening programme?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are uses of screening?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1775" y="1436688"/>
            <a:ext cx="8912225" cy="4970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PREVENTION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25"/>
              </a:spcBef>
            </a:pP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pPr marL="12700" algn="ctr">
              <a:buClr>
                <a:srgbClr val="B03F99"/>
              </a:buClr>
              <a:buSzPct val="73000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PRIMORDIAL PREVENTION </a:t>
            </a:r>
          </a:p>
          <a:p>
            <a:pPr marL="12700"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prevention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development of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risk factors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12700" algn="ctr">
              <a:buClr>
                <a:srgbClr val="B03F99"/>
              </a:buClr>
              <a:buSzPct val="73000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PRIMARY PREVENTION</a:t>
            </a:r>
          </a:p>
          <a:p>
            <a:pPr marL="12700"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health promotion, specific protection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469900" lvl="1" algn="ctr">
              <a:buClr>
                <a:srgbClr val="B03F99"/>
              </a:buClr>
              <a:buSzPct val="73000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SECONDARY PREVENTION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69900" lvl="1">
              <a:buClr>
                <a:srgbClr val="B03F99"/>
              </a:buClr>
              <a:buSzPct val="73000"/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early diagnosis and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12700" algn="ctr">
              <a:buClr>
                <a:srgbClr val="B03F99"/>
              </a:buClr>
              <a:buSzPct val="73000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TERTIARY PREVENTION	</a:t>
            </a:r>
          </a:p>
          <a:p>
            <a:pPr marL="12700"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-disability limitation, rehabilitation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188640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2"/>
          <p:cNvSpPr>
            <a:spLocks noChangeArrowheads="1"/>
          </p:cNvSpPr>
          <p:nvPr/>
        </p:nvSpPr>
        <p:spPr bwMode="auto">
          <a:xfrm>
            <a:off x="0" y="0"/>
            <a:ext cx="86868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2"/>
          <p:cNvSpPr>
            <a:spLocks noChangeArrowheads="1"/>
          </p:cNvSpPr>
          <p:nvPr/>
        </p:nvSpPr>
        <p:spPr bwMode="auto">
          <a:xfrm>
            <a:off x="508000" y="404665"/>
            <a:ext cx="3168650" cy="504056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/>
        <p:txBody>
          <a:bodyPr vert="horz" tIns="662305" rtlCol="0">
            <a:normAutofit/>
          </a:bodyPr>
          <a:lstStyle/>
          <a:p>
            <a:pPr marL="5156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400" b="0" u="none" dirty="0" smtClean="0"/>
              <a:t>-</a:t>
            </a: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536575" y="1124744"/>
            <a:ext cx="8067873" cy="2534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 algn="ctr">
              <a:buClr>
                <a:srgbClr val="B03F99"/>
              </a:buClr>
              <a:buSzPct val="73000"/>
              <a:tabLst>
                <a:tab pos="287338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SCREENING</a:t>
            </a: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Search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unrecognized disease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or defect by means of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rapidly applied tests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examinations or other procedures in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apparently healthy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individuals.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9513" y="3789040"/>
            <a:ext cx="2495426" cy="333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lnSpc>
                <a:spcPts val="2588"/>
              </a:lnSpc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  <a:tab pos="1076325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For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example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99793" y="3717031"/>
            <a:ext cx="100811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>
                <a:latin typeface="Times New Roman"/>
                <a:cs typeface="Times New Roman"/>
              </a:rPr>
              <a:t>–brea</a:t>
            </a:r>
            <a:r>
              <a:rPr sz="2400" spc="-1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707904" y="3717032"/>
            <a:ext cx="525658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1172210" algn="l"/>
                <a:tab pos="2704465" algn="l"/>
              </a:tabLst>
              <a:defRPr/>
            </a:pPr>
            <a:r>
              <a:rPr sz="2400" spc="5" dirty="0" smtClean="0">
                <a:latin typeface="Times New Roman"/>
                <a:cs typeface="Times New Roman"/>
              </a:rPr>
              <a:t>cancer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scree</a:t>
            </a:r>
            <a:r>
              <a:rPr sz="2400" spc="-10" dirty="0" smtClean="0">
                <a:latin typeface="Times New Roman"/>
                <a:cs typeface="Times New Roman"/>
              </a:rPr>
              <a:t>n</a:t>
            </a:r>
            <a:r>
              <a:rPr sz="2400" dirty="0" smtClean="0">
                <a:latin typeface="Times New Roman"/>
                <a:cs typeface="Times New Roman"/>
              </a:rPr>
              <a:t>ing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using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mammography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3528" y="4077073"/>
            <a:ext cx="8568952" cy="25519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41300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Case finding-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41300">
              <a:spcBef>
                <a:spcPts val="663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Use of a clinical and/or laboratory test to detect disease in individuals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seeking health care for other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reasons.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For example-VDRL to detect syphilis in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pregnant women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1" name="object 9"/>
          <p:cNvSpPr>
            <a:spLocks noChangeArrowheads="1"/>
          </p:cNvSpPr>
          <p:nvPr/>
        </p:nvSpPr>
        <p:spPr bwMode="auto">
          <a:xfrm>
            <a:off x="5796136" y="0"/>
            <a:ext cx="3347864" cy="170080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ject 2"/>
          <p:cNvSpPr>
            <a:spLocks noChangeArrowheads="1"/>
          </p:cNvSpPr>
          <p:nvPr/>
        </p:nvSpPr>
        <p:spPr bwMode="auto">
          <a:xfrm>
            <a:off x="508000" y="777875"/>
            <a:ext cx="3168650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/>
        <p:txBody>
          <a:bodyPr vert="horz" tIns="704977" rtlCol="0">
            <a:normAutofit fontScale="90000"/>
          </a:bodyPr>
          <a:lstStyle/>
          <a:p>
            <a:pPr marL="5156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251520" y="1412776"/>
            <a:ext cx="8568951" cy="51552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 algn="ctr">
              <a:buClr>
                <a:srgbClr val="B03F99"/>
              </a:buClr>
              <a:buSzPct val="73000"/>
              <a:tabLst>
                <a:tab pos="287338" algn="l"/>
              </a:tabLst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DIAGNOSTIC TEST</a:t>
            </a: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 clinical  and/or  laboratory  procedures  to confirm  or  refute  the  existence  of  disease  or  true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abnormality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patients with signs &amp; symptoms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presumed to be caused by the disease.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Example: VDRL testing of patients with lesions suggestive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secondary syphilis.</a:t>
            </a:r>
          </a:p>
          <a:p>
            <a:pPr marL="285750" indent="-273050" algn="just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Gold  standard  test is   the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best test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available. It is often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invasive or expensive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Example: Breast biopsy for breast cancer.</a:t>
            </a:r>
          </a:p>
        </p:txBody>
      </p:sp>
      <p:sp>
        <p:nvSpPr>
          <p:cNvPr id="9221" name="object 5"/>
          <p:cNvSpPr>
            <a:spLocks noChangeArrowheads="1"/>
          </p:cNvSpPr>
          <p:nvPr/>
        </p:nvSpPr>
        <p:spPr bwMode="auto">
          <a:xfrm>
            <a:off x="6588224" y="0"/>
            <a:ext cx="2555776" cy="1844824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/>
          <p:cNvSpPr>
            <a:spLocks noChangeArrowheads="1"/>
          </p:cNvSpPr>
          <p:nvPr/>
        </p:nvSpPr>
        <p:spPr bwMode="auto">
          <a:xfrm>
            <a:off x="1498600" y="625475"/>
            <a:ext cx="5462588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43" name="object 3"/>
          <p:cNvSpPr>
            <a:spLocks noChangeArrowheads="1"/>
          </p:cNvSpPr>
          <p:nvPr/>
        </p:nvSpPr>
        <p:spPr bwMode="auto">
          <a:xfrm>
            <a:off x="685800" y="1676400"/>
            <a:ext cx="7248525" cy="34464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bject 4"/>
          <p:cNvSpPr txBox="1"/>
          <p:nvPr/>
        </p:nvSpPr>
        <p:spPr>
          <a:xfrm>
            <a:off x="611560" y="5562600"/>
            <a:ext cx="8136904" cy="430887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wrap="square" lIns="0" tIns="0" rIns="0" bIns="0">
            <a:spAutoFit/>
          </a:bodyPr>
          <a:lstStyle/>
          <a:p>
            <a:pPr marL="16192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ICEBERG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HEN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n-IN" sz="2800" b="1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NA</a:t>
            </a:r>
            <a:r>
              <a:rPr lang="en-IN" sz="28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lang="en-IN" sz="28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ISEA</a:t>
            </a:r>
            <a:r>
              <a:rPr lang="en-IN" sz="28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n-IN"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lang="en-IN" sz="2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2"/>
          <p:cNvSpPr>
            <a:spLocks noChangeArrowheads="1"/>
          </p:cNvSpPr>
          <p:nvPr/>
        </p:nvSpPr>
        <p:spPr bwMode="auto">
          <a:xfrm>
            <a:off x="1346200" y="1022350"/>
            <a:ext cx="5462588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536574" y="1706563"/>
            <a:ext cx="8139882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 pitchFamily="2" charset="2"/>
              <a:buChar char="Ø"/>
              <a:tabLst>
                <a:tab pos="287655" algn="l"/>
              </a:tabLst>
              <a:defRPr/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Quaran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ine</a:t>
            </a:r>
            <a:r>
              <a:rPr sz="32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 cases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 an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infectious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dis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ase.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575" y="2610147"/>
            <a:ext cx="7851849" cy="2475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 pitchFamily="2" charset="2"/>
              <a:buChar char="Ø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In an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uniz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prog</a:t>
            </a:r>
            <a:r>
              <a:rPr sz="3200" spc="5" dirty="0">
                <a:latin typeface="Times New Roman"/>
                <a:cs typeface="Times New Roman"/>
              </a:rPr>
              <a:t>r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-20" dirty="0">
                <a:latin typeface="Times New Roman"/>
                <a:cs typeface="Times New Roman"/>
              </a:rPr>
              <a:t>mm</a:t>
            </a:r>
            <a:r>
              <a:rPr sz="3200" dirty="0">
                <a:latin typeface="Times New Roman"/>
                <a:cs typeface="Times New Roman"/>
              </a:rPr>
              <a:t>e, it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ight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be </a:t>
            </a:r>
            <a:r>
              <a:rPr sz="3200" dirty="0" smtClean="0">
                <a:latin typeface="Times New Roman"/>
                <a:cs typeface="Times New Roman"/>
              </a:rPr>
              <a:t>nec</a:t>
            </a:r>
            <a:r>
              <a:rPr sz="3200" spc="5" dirty="0" smtClean="0">
                <a:latin typeface="Times New Roman"/>
                <a:cs typeface="Times New Roman"/>
              </a:rPr>
              <a:t>e</a:t>
            </a:r>
            <a:r>
              <a:rPr sz="3200" dirty="0" smtClean="0">
                <a:latin typeface="Times New Roman"/>
                <a:cs typeface="Times New Roman"/>
              </a:rPr>
              <a:t>ssa</a:t>
            </a:r>
            <a:r>
              <a:rPr sz="3200" spc="5" dirty="0" smtClean="0">
                <a:latin typeface="Times New Roman"/>
                <a:cs typeface="Times New Roman"/>
              </a:rPr>
              <a:t>r</a:t>
            </a:r>
            <a:r>
              <a:rPr sz="3200" dirty="0" smtClean="0">
                <a:latin typeface="Times New Roman"/>
                <a:cs typeface="Times New Roman"/>
              </a:rPr>
              <a:t>y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to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screen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out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those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ady</a:t>
            </a:r>
            <a:r>
              <a:rPr sz="32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infecte</a:t>
            </a:r>
            <a:r>
              <a:rPr sz="3200" spc="-3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.</a:t>
            </a:r>
          </a:p>
          <a:p>
            <a:pPr fontAlgn="auto">
              <a:spcBef>
                <a:spcPts val="57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sz="3200" dirty="0">
              <a:latin typeface="Times New Roman"/>
              <a:cs typeface="Times New Roman"/>
            </a:endParaRPr>
          </a:p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 pitchFamily="2" charset="2"/>
              <a:buChar char="Ø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Detect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dis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ase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at a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phase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 </a:t>
            </a:r>
            <a:r>
              <a:rPr sz="3200" spc="5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ts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deve</a:t>
            </a:r>
            <a:r>
              <a:rPr sz="3200" spc="5" dirty="0">
                <a:latin typeface="Times New Roman"/>
                <a:cs typeface="Times New Roman"/>
              </a:rPr>
              <a:t>l</a:t>
            </a:r>
            <a:r>
              <a:rPr sz="3200" dirty="0">
                <a:latin typeface="Times New Roman"/>
                <a:cs typeface="Times New Roman"/>
              </a:rPr>
              <a:t>op</a:t>
            </a:r>
            <a:r>
              <a:rPr sz="3200" spc="-20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ent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 </a:t>
            </a:r>
            <a:r>
              <a:rPr sz="3200" dirty="0" smtClean="0">
                <a:latin typeface="Times New Roman"/>
                <a:cs typeface="Times New Roman"/>
              </a:rPr>
              <a:t>which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there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successful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treat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sz="3200" spc="1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bject 2"/>
          <p:cNvSpPr>
            <a:spLocks noChangeArrowheads="1"/>
          </p:cNvSpPr>
          <p:nvPr/>
        </p:nvSpPr>
        <p:spPr bwMode="auto">
          <a:xfrm>
            <a:off x="511175" y="703263"/>
            <a:ext cx="2713038" cy="32861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1" name="object 3"/>
          <p:cNvSpPr>
            <a:spLocks/>
          </p:cNvSpPr>
          <p:nvPr/>
        </p:nvSpPr>
        <p:spPr bwMode="auto">
          <a:xfrm>
            <a:off x="503238" y="1106488"/>
            <a:ext cx="274161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41675" y="0"/>
              </a:cxn>
            </a:cxnLst>
            <a:rect l="0" t="0" r="r" b="b"/>
            <a:pathLst>
              <a:path w="2741930">
                <a:moveTo>
                  <a:pt x="0" y="0"/>
                </a:moveTo>
                <a:lnTo>
                  <a:pt x="2741675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2292" name="object 4"/>
          <p:cNvSpPr>
            <a:spLocks/>
          </p:cNvSpPr>
          <p:nvPr/>
        </p:nvSpPr>
        <p:spPr bwMode="auto">
          <a:xfrm>
            <a:off x="503238" y="1084263"/>
            <a:ext cx="2741612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41675" y="0"/>
              </a:cxn>
              <a:cxn ang="0">
                <a:pos x="2741675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2741930" h="45719">
                <a:moveTo>
                  <a:pt x="0" y="0"/>
                </a:moveTo>
                <a:lnTo>
                  <a:pt x="2741675" y="0"/>
                </a:lnTo>
                <a:lnTo>
                  <a:pt x="274167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11325"/>
            <a:ext cx="8067873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Advantage gained by screening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period between diagnosis by early detection and diagnosis by other means</a:t>
            </a:r>
            <a:r>
              <a:rPr lang="en-US" sz="32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.</a:t>
            </a:r>
          </a:p>
        </p:txBody>
      </p:sp>
      <p:sp>
        <p:nvSpPr>
          <p:cNvPr id="12294" name="object 6"/>
          <p:cNvSpPr>
            <a:spLocks noChangeArrowheads="1"/>
          </p:cNvSpPr>
          <p:nvPr/>
        </p:nvSpPr>
        <p:spPr bwMode="auto">
          <a:xfrm>
            <a:off x="0" y="3276600"/>
            <a:ext cx="8153400" cy="32004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/>
          <p:cNvSpPr>
            <a:spLocks/>
          </p:cNvSpPr>
          <p:nvPr/>
        </p:nvSpPr>
        <p:spPr bwMode="auto">
          <a:xfrm>
            <a:off x="1285875" y="668338"/>
            <a:ext cx="5427663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6963" y="0"/>
              </a:cxn>
            </a:cxnLst>
            <a:rect l="0" t="0" r="r" b="b"/>
            <a:pathLst>
              <a:path w="5427345">
                <a:moveTo>
                  <a:pt x="0" y="0"/>
                </a:moveTo>
                <a:lnTo>
                  <a:pt x="5426963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15" name="object 3"/>
          <p:cNvSpPr>
            <a:spLocks/>
          </p:cNvSpPr>
          <p:nvPr/>
        </p:nvSpPr>
        <p:spPr bwMode="auto">
          <a:xfrm>
            <a:off x="1285875" y="647700"/>
            <a:ext cx="5427663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6963" y="0"/>
              </a:cxn>
              <a:cxn ang="0">
                <a:pos x="5426963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5427345" h="41275">
                <a:moveTo>
                  <a:pt x="0" y="0"/>
                </a:moveTo>
                <a:lnTo>
                  <a:pt x="5426963" y="0"/>
                </a:lnTo>
                <a:lnTo>
                  <a:pt x="5426963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16" name="object 4"/>
          <p:cNvSpPr>
            <a:spLocks noChangeArrowheads="1"/>
          </p:cNvSpPr>
          <p:nvPr/>
        </p:nvSpPr>
        <p:spPr bwMode="auto">
          <a:xfrm>
            <a:off x="1296988" y="307975"/>
            <a:ext cx="5419725" cy="3000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7" name="object 5"/>
          <p:cNvSpPr>
            <a:spLocks noChangeArrowheads="1"/>
          </p:cNvSpPr>
          <p:nvPr/>
        </p:nvSpPr>
        <p:spPr bwMode="auto">
          <a:xfrm>
            <a:off x="2017713" y="825500"/>
            <a:ext cx="3968750" cy="30003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8" name="object 6"/>
          <p:cNvSpPr>
            <a:spLocks/>
          </p:cNvSpPr>
          <p:nvPr/>
        </p:nvSpPr>
        <p:spPr bwMode="auto">
          <a:xfrm>
            <a:off x="1997075" y="1185863"/>
            <a:ext cx="40068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06595" y="0"/>
              </a:cxn>
            </a:cxnLst>
            <a:rect l="0" t="0" r="r" b="b"/>
            <a:pathLst>
              <a:path w="4006850">
                <a:moveTo>
                  <a:pt x="0" y="0"/>
                </a:moveTo>
                <a:lnTo>
                  <a:pt x="4006595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19" name="object 7"/>
          <p:cNvSpPr>
            <a:spLocks/>
          </p:cNvSpPr>
          <p:nvPr/>
        </p:nvSpPr>
        <p:spPr bwMode="auto">
          <a:xfrm>
            <a:off x="1997075" y="1165225"/>
            <a:ext cx="4006850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06595" y="0"/>
              </a:cxn>
              <a:cxn ang="0">
                <a:pos x="4006595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4006850" h="41275">
                <a:moveTo>
                  <a:pt x="0" y="0"/>
                </a:moveTo>
                <a:lnTo>
                  <a:pt x="4006595" y="0"/>
                </a:lnTo>
                <a:lnTo>
                  <a:pt x="4006595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8" name="object 8"/>
          <p:cNvSpPr txBox="1"/>
          <p:nvPr/>
        </p:nvSpPr>
        <p:spPr>
          <a:xfrm>
            <a:off x="2663825" y="2011363"/>
            <a:ext cx="3051175" cy="93871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u="heavy" spc="-20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App</a:t>
            </a:r>
            <a:r>
              <a:rPr sz="2800" b="1" u="heavy" spc="-5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sz="2800" b="1" u="heavy" spc="-70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sz="2800" b="1" u="heavy" spc="-15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ently</a:t>
            </a:r>
            <a:r>
              <a:rPr sz="2800" b="1" u="heavy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u="heavy" spc="-25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sz="2800" b="1" u="heavy" spc="-15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sz="2800" b="1" u="heavy" spc="-5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sz="2800" b="1" u="heavy" spc="-10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sz="2800" b="1" u="heavy" spc="-15" dirty="0">
                <a:solidFill>
                  <a:srgbClr val="001F5F"/>
                </a:solidFill>
                <a:latin typeface="Times New Roman" pitchFamily="18" charset="0"/>
                <a:cs typeface="Times New Roman" pitchFamily="18" charset="0"/>
              </a:rPr>
              <a:t>hy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marL="1270" algn="ctr" fontAlgn="auto">
              <a:spcBef>
                <a:spcPts val="630"/>
              </a:spcBef>
              <a:spcAft>
                <a:spcPts val="0"/>
              </a:spcAft>
              <a:defRPr/>
            </a:pPr>
            <a:r>
              <a:rPr sz="2800" b="1" dirty="0">
                <a:latin typeface="Times New Roman" pitchFamily="18" charset="0"/>
                <a:cs typeface="Times New Roman" pitchFamily="18" charset="0"/>
              </a:rPr>
              <a:t>(Sc</a:t>
            </a:r>
            <a:r>
              <a:rPr sz="2800" b="1" spc="-4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een</a:t>
            </a:r>
            <a:r>
              <a:rPr sz="2800" b="1" spc="-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ng</a:t>
            </a:r>
            <a:r>
              <a:rPr sz="2800" b="1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tes</a:t>
            </a:r>
            <a:r>
              <a:rPr sz="2800" b="1" spc="5" dirty="0">
                <a:latin typeface="Times New Roman" pitchFamily="18" charset="0"/>
                <a:cs typeface="Times New Roman" pitchFamily="18" charset="0"/>
              </a:rPr>
              <a:t>ts</a:t>
            </a:r>
            <a:r>
              <a:rPr sz="2800" b="1" dirty="0">
                <a:latin typeface="Times New Roman" pitchFamily="18" charset="0"/>
                <a:cs typeface="Times New Roman" pitchFamily="18" charset="0"/>
              </a:rPr>
              <a:t>)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1" name="object 9"/>
          <p:cNvSpPr>
            <a:spLocks/>
          </p:cNvSpPr>
          <p:nvPr/>
        </p:nvSpPr>
        <p:spPr bwMode="auto">
          <a:xfrm>
            <a:off x="4038600" y="2895600"/>
            <a:ext cx="228600" cy="457200"/>
          </a:xfrm>
          <a:custGeom>
            <a:avLst/>
            <a:gdLst/>
            <a:ahLst/>
            <a:cxnLst>
              <a:cxn ang="0">
                <a:pos x="228599" y="342899"/>
              </a:cxn>
              <a:cxn ang="0">
                <a:pos x="0" y="342899"/>
              </a:cxn>
              <a:cxn ang="0">
                <a:pos x="114299" y="457199"/>
              </a:cxn>
              <a:cxn ang="0">
                <a:pos x="228599" y="342899"/>
              </a:cxn>
              <a:cxn ang="0">
                <a:pos x="171449" y="0"/>
              </a:cxn>
              <a:cxn ang="0">
                <a:pos x="57149" y="0"/>
              </a:cxn>
              <a:cxn ang="0">
                <a:pos x="57149" y="342899"/>
              </a:cxn>
              <a:cxn ang="0">
                <a:pos x="171449" y="342899"/>
              </a:cxn>
              <a:cxn ang="0">
                <a:pos x="171449" y="0"/>
              </a:cxn>
            </a:cxnLst>
            <a:rect l="0" t="0" r="r" b="b"/>
            <a:pathLst>
              <a:path w="228600" h="457200">
                <a:moveTo>
                  <a:pt x="228599" y="342899"/>
                </a:moveTo>
                <a:lnTo>
                  <a:pt x="0" y="342899"/>
                </a:lnTo>
                <a:lnTo>
                  <a:pt x="114299" y="457199"/>
                </a:lnTo>
                <a:lnTo>
                  <a:pt x="228599" y="342899"/>
                </a:lnTo>
                <a:close/>
              </a:path>
              <a:path w="228600" h="457200">
                <a:moveTo>
                  <a:pt x="171449" y="0"/>
                </a:moveTo>
                <a:lnTo>
                  <a:pt x="57149" y="0"/>
                </a:lnTo>
                <a:lnTo>
                  <a:pt x="57149" y="342899"/>
                </a:lnTo>
                <a:lnTo>
                  <a:pt x="171449" y="342899"/>
                </a:lnTo>
                <a:lnTo>
                  <a:pt x="171449" y="0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2" name="object 10"/>
          <p:cNvSpPr>
            <a:spLocks/>
          </p:cNvSpPr>
          <p:nvPr/>
        </p:nvSpPr>
        <p:spPr bwMode="auto">
          <a:xfrm>
            <a:off x="4038600" y="2895600"/>
            <a:ext cx="228600" cy="457200"/>
          </a:xfrm>
          <a:custGeom>
            <a:avLst/>
            <a:gdLst/>
            <a:ahLst/>
            <a:cxnLst>
              <a:cxn ang="0">
                <a:pos x="0" y="342899"/>
              </a:cxn>
              <a:cxn ang="0">
                <a:pos x="57149" y="342899"/>
              </a:cxn>
              <a:cxn ang="0">
                <a:pos x="57149" y="0"/>
              </a:cxn>
              <a:cxn ang="0">
                <a:pos x="171449" y="0"/>
              </a:cxn>
              <a:cxn ang="0">
                <a:pos x="171449" y="342899"/>
              </a:cxn>
              <a:cxn ang="0">
                <a:pos x="228599" y="342899"/>
              </a:cxn>
              <a:cxn ang="0">
                <a:pos x="114299" y="457199"/>
              </a:cxn>
              <a:cxn ang="0">
                <a:pos x="0" y="342899"/>
              </a:cxn>
            </a:cxnLst>
            <a:rect l="0" t="0" r="r" b="b"/>
            <a:pathLst>
              <a:path w="228600" h="457200">
                <a:moveTo>
                  <a:pt x="0" y="342899"/>
                </a:moveTo>
                <a:lnTo>
                  <a:pt x="57149" y="342899"/>
                </a:lnTo>
                <a:lnTo>
                  <a:pt x="57149" y="0"/>
                </a:lnTo>
                <a:lnTo>
                  <a:pt x="171449" y="0"/>
                </a:lnTo>
                <a:lnTo>
                  <a:pt x="171449" y="342899"/>
                </a:lnTo>
                <a:lnTo>
                  <a:pt x="228599" y="342899"/>
                </a:lnTo>
                <a:lnTo>
                  <a:pt x="114299" y="457199"/>
                </a:lnTo>
                <a:lnTo>
                  <a:pt x="0" y="342899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3" name="object 11"/>
          <p:cNvSpPr>
            <a:spLocks/>
          </p:cNvSpPr>
          <p:nvPr/>
        </p:nvSpPr>
        <p:spPr bwMode="auto">
          <a:xfrm>
            <a:off x="1295400" y="3429000"/>
            <a:ext cx="5943600" cy="76200"/>
          </a:xfrm>
          <a:custGeom>
            <a:avLst/>
            <a:gdLst/>
            <a:ahLst/>
            <a:cxnLst>
              <a:cxn ang="0">
                <a:pos x="0" y="76199"/>
              </a:cxn>
              <a:cxn ang="0">
                <a:pos x="5943599" y="76199"/>
              </a:cxn>
              <a:cxn ang="0">
                <a:pos x="5943599" y="0"/>
              </a:cxn>
              <a:cxn ang="0">
                <a:pos x="0" y="0"/>
              </a:cxn>
              <a:cxn ang="0">
                <a:pos x="0" y="76199"/>
              </a:cxn>
            </a:cxnLst>
            <a:rect l="0" t="0" r="r" b="b"/>
            <a:pathLst>
              <a:path w="5943600" h="76200">
                <a:moveTo>
                  <a:pt x="0" y="76199"/>
                </a:moveTo>
                <a:lnTo>
                  <a:pt x="5943599" y="76199"/>
                </a:lnTo>
                <a:lnTo>
                  <a:pt x="5943599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4" name="object 12"/>
          <p:cNvSpPr>
            <a:spLocks/>
          </p:cNvSpPr>
          <p:nvPr/>
        </p:nvSpPr>
        <p:spPr bwMode="auto">
          <a:xfrm>
            <a:off x="1295400" y="3429000"/>
            <a:ext cx="5943600" cy="76200"/>
          </a:xfrm>
          <a:custGeom>
            <a:avLst/>
            <a:gdLst/>
            <a:ahLst/>
            <a:cxnLst>
              <a:cxn ang="0">
                <a:pos x="0" y="76199"/>
              </a:cxn>
              <a:cxn ang="0">
                <a:pos x="5943599" y="76199"/>
              </a:cxn>
              <a:cxn ang="0">
                <a:pos x="5943599" y="0"/>
              </a:cxn>
              <a:cxn ang="0">
                <a:pos x="0" y="0"/>
              </a:cxn>
              <a:cxn ang="0">
                <a:pos x="0" y="76199"/>
              </a:cxn>
            </a:cxnLst>
            <a:rect l="0" t="0" r="r" b="b"/>
            <a:pathLst>
              <a:path w="5943600" h="76200">
                <a:moveTo>
                  <a:pt x="0" y="76199"/>
                </a:moveTo>
                <a:lnTo>
                  <a:pt x="5943599" y="76199"/>
                </a:lnTo>
                <a:lnTo>
                  <a:pt x="5943599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5" name="object 13"/>
          <p:cNvSpPr>
            <a:spLocks/>
          </p:cNvSpPr>
          <p:nvPr/>
        </p:nvSpPr>
        <p:spPr bwMode="auto">
          <a:xfrm>
            <a:off x="1219200" y="3505200"/>
            <a:ext cx="152400" cy="457200"/>
          </a:xfrm>
          <a:custGeom>
            <a:avLst/>
            <a:gdLst/>
            <a:ahLst/>
            <a:cxnLst>
              <a:cxn ang="0">
                <a:pos x="152399" y="380999"/>
              </a:cxn>
              <a:cxn ang="0">
                <a:pos x="0" y="380999"/>
              </a:cxn>
              <a:cxn ang="0">
                <a:pos x="76199" y="457199"/>
              </a:cxn>
              <a:cxn ang="0">
                <a:pos x="152399" y="380999"/>
              </a:cxn>
              <a:cxn ang="0">
                <a:pos x="114299" y="0"/>
              </a:cxn>
              <a:cxn ang="0">
                <a:pos x="38099" y="0"/>
              </a:cxn>
              <a:cxn ang="0">
                <a:pos x="38099" y="380999"/>
              </a:cxn>
              <a:cxn ang="0">
                <a:pos x="114299" y="380999"/>
              </a:cxn>
              <a:cxn ang="0">
                <a:pos x="114299" y="0"/>
              </a:cxn>
            </a:cxnLst>
            <a:rect l="0" t="0" r="r" b="b"/>
            <a:pathLst>
              <a:path w="152400" h="457200">
                <a:moveTo>
                  <a:pt x="152399" y="380999"/>
                </a:moveTo>
                <a:lnTo>
                  <a:pt x="0" y="380999"/>
                </a:lnTo>
                <a:lnTo>
                  <a:pt x="76199" y="457199"/>
                </a:lnTo>
                <a:lnTo>
                  <a:pt x="152399" y="380999"/>
                </a:lnTo>
                <a:close/>
              </a:path>
              <a:path w="152400" h="457200">
                <a:moveTo>
                  <a:pt x="114299" y="0"/>
                </a:moveTo>
                <a:lnTo>
                  <a:pt x="38099" y="0"/>
                </a:lnTo>
                <a:lnTo>
                  <a:pt x="38099" y="380999"/>
                </a:lnTo>
                <a:lnTo>
                  <a:pt x="114299" y="380999"/>
                </a:lnTo>
                <a:lnTo>
                  <a:pt x="114299" y="0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6" name="object 14"/>
          <p:cNvSpPr>
            <a:spLocks/>
          </p:cNvSpPr>
          <p:nvPr/>
        </p:nvSpPr>
        <p:spPr bwMode="auto">
          <a:xfrm>
            <a:off x="1219200" y="3505200"/>
            <a:ext cx="152400" cy="457200"/>
          </a:xfrm>
          <a:custGeom>
            <a:avLst/>
            <a:gdLst/>
            <a:ahLst/>
            <a:cxnLst>
              <a:cxn ang="0">
                <a:pos x="0" y="380999"/>
              </a:cxn>
              <a:cxn ang="0">
                <a:pos x="38099" y="380999"/>
              </a:cxn>
              <a:cxn ang="0">
                <a:pos x="38099" y="0"/>
              </a:cxn>
              <a:cxn ang="0">
                <a:pos x="114299" y="0"/>
              </a:cxn>
              <a:cxn ang="0">
                <a:pos x="114299" y="380999"/>
              </a:cxn>
              <a:cxn ang="0">
                <a:pos x="152399" y="380999"/>
              </a:cxn>
              <a:cxn ang="0">
                <a:pos x="76199" y="457199"/>
              </a:cxn>
              <a:cxn ang="0">
                <a:pos x="0" y="380999"/>
              </a:cxn>
            </a:cxnLst>
            <a:rect l="0" t="0" r="r" b="b"/>
            <a:pathLst>
              <a:path w="152400" h="457200">
                <a:moveTo>
                  <a:pt x="0" y="380999"/>
                </a:moveTo>
                <a:lnTo>
                  <a:pt x="38099" y="380999"/>
                </a:lnTo>
                <a:lnTo>
                  <a:pt x="38099" y="0"/>
                </a:lnTo>
                <a:lnTo>
                  <a:pt x="114299" y="0"/>
                </a:lnTo>
                <a:lnTo>
                  <a:pt x="114299" y="380999"/>
                </a:lnTo>
                <a:lnTo>
                  <a:pt x="152399" y="380999"/>
                </a:lnTo>
                <a:lnTo>
                  <a:pt x="76199" y="457199"/>
                </a:lnTo>
                <a:lnTo>
                  <a:pt x="0" y="380999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7" name="object 15"/>
          <p:cNvSpPr>
            <a:spLocks/>
          </p:cNvSpPr>
          <p:nvPr/>
        </p:nvSpPr>
        <p:spPr bwMode="auto">
          <a:xfrm>
            <a:off x="7162800" y="3505200"/>
            <a:ext cx="152400" cy="457200"/>
          </a:xfrm>
          <a:custGeom>
            <a:avLst/>
            <a:gdLst/>
            <a:ahLst/>
            <a:cxnLst>
              <a:cxn ang="0">
                <a:pos x="152399" y="380999"/>
              </a:cxn>
              <a:cxn ang="0">
                <a:pos x="0" y="380999"/>
              </a:cxn>
              <a:cxn ang="0">
                <a:pos x="76199" y="457199"/>
              </a:cxn>
              <a:cxn ang="0">
                <a:pos x="152399" y="380999"/>
              </a:cxn>
              <a:cxn ang="0">
                <a:pos x="114299" y="0"/>
              </a:cxn>
              <a:cxn ang="0">
                <a:pos x="38099" y="0"/>
              </a:cxn>
              <a:cxn ang="0">
                <a:pos x="38099" y="380999"/>
              </a:cxn>
              <a:cxn ang="0">
                <a:pos x="114299" y="380999"/>
              </a:cxn>
              <a:cxn ang="0">
                <a:pos x="114299" y="0"/>
              </a:cxn>
            </a:cxnLst>
            <a:rect l="0" t="0" r="r" b="b"/>
            <a:pathLst>
              <a:path w="152400" h="457200">
                <a:moveTo>
                  <a:pt x="152399" y="380999"/>
                </a:moveTo>
                <a:lnTo>
                  <a:pt x="0" y="380999"/>
                </a:lnTo>
                <a:lnTo>
                  <a:pt x="76199" y="457199"/>
                </a:lnTo>
                <a:lnTo>
                  <a:pt x="152399" y="380999"/>
                </a:lnTo>
                <a:close/>
              </a:path>
              <a:path w="152400" h="457200">
                <a:moveTo>
                  <a:pt x="114299" y="0"/>
                </a:moveTo>
                <a:lnTo>
                  <a:pt x="38099" y="0"/>
                </a:lnTo>
                <a:lnTo>
                  <a:pt x="38099" y="380999"/>
                </a:lnTo>
                <a:lnTo>
                  <a:pt x="114299" y="380999"/>
                </a:lnTo>
                <a:lnTo>
                  <a:pt x="114299" y="0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3328" name="object 16"/>
          <p:cNvSpPr>
            <a:spLocks/>
          </p:cNvSpPr>
          <p:nvPr/>
        </p:nvSpPr>
        <p:spPr bwMode="auto">
          <a:xfrm>
            <a:off x="7162800" y="3505200"/>
            <a:ext cx="152400" cy="457200"/>
          </a:xfrm>
          <a:custGeom>
            <a:avLst/>
            <a:gdLst/>
            <a:ahLst/>
            <a:cxnLst>
              <a:cxn ang="0">
                <a:pos x="0" y="380999"/>
              </a:cxn>
              <a:cxn ang="0">
                <a:pos x="38099" y="380999"/>
              </a:cxn>
              <a:cxn ang="0">
                <a:pos x="38099" y="0"/>
              </a:cxn>
              <a:cxn ang="0">
                <a:pos x="114299" y="0"/>
              </a:cxn>
              <a:cxn ang="0">
                <a:pos x="114299" y="380999"/>
              </a:cxn>
              <a:cxn ang="0">
                <a:pos x="152399" y="380999"/>
              </a:cxn>
              <a:cxn ang="0">
                <a:pos x="76199" y="457199"/>
              </a:cxn>
              <a:cxn ang="0">
                <a:pos x="0" y="380999"/>
              </a:cxn>
            </a:cxnLst>
            <a:rect l="0" t="0" r="r" b="b"/>
            <a:pathLst>
              <a:path w="152400" h="457200">
                <a:moveTo>
                  <a:pt x="0" y="380999"/>
                </a:moveTo>
                <a:lnTo>
                  <a:pt x="38099" y="380999"/>
                </a:lnTo>
                <a:lnTo>
                  <a:pt x="38099" y="0"/>
                </a:lnTo>
                <a:lnTo>
                  <a:pt x="114299" y="0"/>
                </a:lnTo>
                <a:lnTo>
                  <a:pt x="114299" y="380999"/>
                </a:lnTo>
                <a:lnTo>
                  <a:pt x="152399" y="380999"/>
                </a:lnTo>
                <a:lnTo>
                  <a:pt x="76199" y="457199"/>
                </a:lnTo>
                <a:lnTo>
                  <a:pt x="0" y="380999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7" name="object 17"/>
          <p:cNvSpPr txBox="1"/>
          <p:nvPr/>
        </p:nvSpPr>
        <p:spPr>
          <a:xfrm>
            <a:off x="390525" y="4159250"/>
            <a:ext cx="3030538" cy="7493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App</a:t>
            </a:r>
            <a:r>
              <a:rPr sz="28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800" b="1" spc="-70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28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ently</a:t>
            </a:r>
            <a:r>
              <a:rPr sz="2800" b="1" spc="1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Norm</a:t>
            </a:r>
            <a:r>
              <a:rPr sz="28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al</a:t>
            </a:r>
            <a:endParaRPr sz="2800">
              <a:latin typeface="Times New Roman"/>
              <a:cs typeface="Times New Roman"/>
            </a:endParaRPr>
          </a:p>
          <a:p>
            <a:pPr marL="635" algn="ctr" fontAlgn="auto">
              <a:spcBef>
                <a:spcPts val="5"/>
              </a:spcBef>
              <a:spcAft>
                <a:spcPts val="0"/>
              </a:spcAft>
              <a:defRPr/>
            </a:pPr>
            <a:r>
              <a:rPr sz="2400" spc="-10" dirty="0">
                <a:latin typeface="Trebuchet MS"/>
                <a:cs typeface="Trebuchet MS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Pe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iodic r</a:t>
            </a:r>
            <a:r>
              <a:rPr sz="2400" spc="-1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-screen</a:t>
            </a:r>
            <a:r>
              <a:rPr sz="2400" spc="-10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ng</a:t>
            </a:r>
            <a:r>
              <a:rPr sz="2400" dirty="0">
                <a:latin typeface="Trebuchet MS"/>
                <a:cs typeface="Trebuchet MS"/>
              </a:rPr>
              <a:t>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70375" y="4141788"/>
            <a:ext cx="3748088" cy="18478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578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App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8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ently</a:t>
            </a:r>
            <a:r>
              <a:rPr sz="2800" b="1" spc="-1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Abn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rmal</a:t>
            </a:r>
            <a:endParaRPr sz="280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15"/>
              </a:spcBef>
              <a:spcAft>
                <a:spcPts val="0"/>
              </a:spcAft>
              <a:buFont typeface="Times New Roman"/>
              <a:buAutoNum type="alphaLcPeriod"/>
              <a:tabLst>
                <a:tab pos="469900" algn="l"/>
              </a:tabLst>
              <a:defRPr/>
            </a:pP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al –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iodic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re-</a:t>
            </a:r>
            <a:endParaRPr sz="2400">
              <a:latin typeface="Times New Roman"/>
              <a:cs typeface="Times New Roman"/>
            </a:endParaRPr>
          </a:p>
          <a:p>
            <a:pPr marL="469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>
                <a:latin typeface="Times New Roman"/>
                <a:cs typeface="Times New Roman"/>
              </a:rPr>
              <a:t>sc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een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ng</a:t>
            </a:r>
            <a:endParaRPr sz="240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0"/>
              </a:spcBef>
              <a:spcAft>
                <a:spcPts val="0"/>
              </a:spcAft>
              <a:buFont typeface="Times New Roman"/>
              <a:buAutoNum type="alphaLcPeriod" startAt="2"/>
              <a:tabLst>
                <a:tab pos="469900" algn="l"/>
              </a:tabLst>
              <a:defRPr/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edi</a:t>
            </a:r>
            <a:r>
              <a:rPr sz="2400" spc="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survei</a:t>
            </a:r>
            <a:r>
              <a:rPr sz="2400" spc="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lance</a:t>
            </a:r>
            <a:endParaRPr sz="240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0"/>
              </a:spcBef>
              <a:spcAft>
                <a:spcPts val="0"/>
              </a:spcAft>
              <a:buFont typeface="Times New Roman"/>
              <a:buAutoNum type="alphaLcPeriod" startAt="2"/>
              <a:tabLst>
                <a:tab pos="469900" algn="l"/>
              </a:tabLst>
              <a:defRPr/>
            </a:pPr>
            <a:r>
              <a:rPr sz="2400" dirty="0">
                <a:latin typeface="Times New Roman"/>
                <a:cs typeface="Times New Roman"/>
              </a:rPr>
              <a:t>Abnor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t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ea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2"/>
          <p:cNvSpPr>
            <a:spLocks noChangeArrowheads="1"/>
          </p:cNvSpPr>
          <p:nvPr/>
        </p:nvSpPr>
        <p:spPr bwMode="auto">
          <a:xfrm>
            <a:off x="512763" y="1022350"/>
            <a:ext cx="4957762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339" name="object 3"/>
          <p:cNvSpPr>
            <a:spLocks/>
          </p:cNvSpPr>
          <p:nvPr/>
        </p:nvSpPr>
        <p:spPr bwMode="auto">
          <a:xfrm>
            <a:off x="503238" y="1427163"/>
            <a:ext cx="497363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72811" y="0"/>
              </a:cxn>
            </a:cxnLst>
            <a:rect l="0" t="0" r="r" b="b"/>
            <a:pathLst>
              <a:path w="4973320">
                <a:moveTo>
                  <a:pt x="0" y="0"/>
                </a:moveTo>
                <a:lnTo>
                  <a:pt x="4972811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4340" name="object 4"/>
          <p:cNvSpPr>
            <a:spLocks/>
          </p:cNvSpPr>
          <p:nvPr/>
        </p:nvSpPr>
        <p:spPr bwMode="auto">
          <a:xfrm>
            <a:off x="503238" y="1403350"/>
            <a:ext cx="49736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72811" y="0"/>
              </a:cxn>
              <a:cxn ang="0">
                <a:pos x="4972811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4973320" h="45719">
                <a:moveTo>
                  <a:pt x="0" y="0"/>
                </a:moveTo>
                <a:lnTo>
                  <a:pt x="4972811" y="0"/>
                </a:lnTo>
                <a:lnTo>
                  <a:pt x="4972811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12913"/>
            <a:ext cx="453948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527685" algn="l"/>
              </a:tabLst>
              <a:defRPr/>
            </a:pPr>
            <a:r>
              <a:rPr lang="en-IN" sz="205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1.	</a:t>
            </a:r>
            <a:r>
              <a:rPr lang="en-IN" sz="2800" b="1" u="heavy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CASE</a:t>
            </a:r>
            <a:r>
              <a:rPr lang="en-IN" sz="2800" b="1" u="heavy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2800" b="1" u="heavy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DETECTION</a:t>
            </a:r>
            <a:endParaRPr lang="en-IN" sz="2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7545" y="2348881"/>
            <a:ext cx="8208912" cy="42601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41300" indent="-228600">
              <a:buSzPct val="79000"/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Prescriptive screening.</a:t>
            </a:r>
          </a:p>
          <a:p>
            <a:pPr marL="241300" indent="-228600">
              <a:spcBef>
                <a:spcPts val="500"/>
              </a:spcBef>
              <a:buSzPct val="79000"/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Presumptive identification of unrecognized disease.</a:t>
            </a:r>
          </a:p>
          <a:p>
            <a:pPr marL="241300" indent="-228600">
              <a:spcBef>
                <a:spcPts val="500"/>
              </a:spcBef>
              <a:buSzPct val="79000"/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Does not arise from patient’s request.</a:t>
            </a:r>
          </a:p>
          <a:p>
            <a:pPr marL="241300" indent="-228600">
              <a:spcBef>
                <a:spcPts val="488"/>
              </a:spcBef>
              <a:buSzPct val="79000"/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People screened for their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own benefit.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41300" indent="-228600">
              <a:spcBef>
                <a:spcPts val="500"/>
              </a:spcBef>
              <a:buSzPct val="79000"/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For example- neonatal screening.</a:t>
            </a:r>
          </a:p>
          <a:p>
            <a:pPr marL="241300" indent="-228600">
              <a:spcBef>
                <a:spcPts val="500"/>
              </a:spcBef>
              <a:buSzPct val="79000"/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Bacteriuria in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pregnancy, breast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cancer, diabetes mellitus, iron deficiency anemia, etc.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/>
          <p:cNvSpPr>
            <a:spLocks noChangeArrowheads="1"/>
          </p:cNvSpPr>
          <p:nvPr/>
        </p:nvSpPr>
        <p:spPr bwMode="auto">
          <a:xfrm>
            <a:off x="512763" y="1022350"/>
            <a:ext cx="4957762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363" name="object 3"/>
          <p:cNvSpPr>
            <a:spLocks/>
          </p:cNvSpPr>
          <p:nvPr/>
        </p:nvSpPr>
        <p:spPr bwMode="auto">
          <a:xfrm>
            <a:off x="503238" y="1427163"/>
            <a:ext cx="497363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72811" y="0"/>
              </a:cxn>
            </a:cxnLst>
            <a:rect l="0" t="0" r="r" b="b"/>
            <a:pathLst>
              <a:path w="4973320">
                <a:moveTo>
                  <a:pt x="0" y="0"/>
                </a:moveTo>
                <a:lnTo>
                  <a:pt x="4972811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5364" name="object 4"/>
          <p:cNvSpPr>
            <a:spLocks/>
          </p:cNvSpPr>
          <p:nvPr/>
        </p:nvSpPr>
        <p:spPr bwMode="auto">
          <a:xfrm>
            <a:off x="503238" y="1403350"/>
            <a:ext cx="497363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72811" y="0"/>
              </a:cxn>
              <a:cxn ang="0">
                <a:pos x="4972811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4973320" h="45719">
                <a:moveTo>
                  <a:pt x="0" y="0"/>
                </a:moveTo>
                <a:lnTo>
                  <a:pt x="4972811" y="0"/>
                </a:lnTo>
                <a:lnTo>
                  <a:pt x="4972811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628800"/>
            <a:ext cx="583562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527685" algn="l"/>
              </a:tabLst>
              <a:defRPr/>
            </a:pPr>
            <a:r>
              <a:rPr lang="en-IN" sz="32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2. </a:t>
            </a:r>
            <a:r>
              <a:rPr lang="en-IN" sz="3200" b="1" u="heavy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IN" sz="3200" b="1" u="heavy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n-IN" sz="3200" b="1" u="heavy" dirty="0" smtClean="0">
                <a:solidFill>
                  <a:srgbClr val="FF0000"/>
                </a:solidFill>
                <a:latin typeface="Times New Roman"/>
                <a:cs typeface="Times New Roman"/>
              </a:rPr>
              <a:t>NT</a:t>
            </a:r>
            <a:r>
              <a:rPr lang="en-IN" sz="3200" b="1" u="heavy" spc="-5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heavy" dirty="0" smtClean="0">
                <a:solidFill>
                  <a:srgbClr val="FF0000"/>
                </a:solidFill>
                <a:latin typeface="Times New Roman"/>
                <a:cs typeface="Times New Roman"/>
              </a:rPr>
              <a:t>OL</a:t>
            </a:r>
            <a:r>
              <a:rPr lang="en-IN" sz="3200" b="1" u="heavy" spc="-3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heavy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lang="en-IN" sz="3200" b="1" u="heavy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heavy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DIS</a:t>
            </a:r>
            <a:r>
              <a:rPr lang="en-IN" sz="3200" b="1" u="heavy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3200" b="1" u="heavy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ASES</a:t>
            </a:r>
            <a:endParaRPr lang="en-IN" sz="3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574" y="2349500"/>
            <a:ext cx="7851849" cy="42601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533400" indent="-228600">
              <a:buSzPct val="78000"/>
              <a:buFont typeface="Wingdings" pitchFamily="2" charset="2"/>
              <a:buChar char="Ø"/>
              <a:tabLst>
                <a:tab pos="5334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Prospective screening.</a:t>
            </a:r>
          </a:p>
          <a:p>
            <a:pPr marL="533400" indent="-228600">
              <a:spcBef>
                <a:spcPts val="488"/>
              </a:spcBef>
              <a:buSzPct val="78000"/>
              <a:buFont typeface="Wingdings" pitchFamily="2" charset="2"/>
              <a:buChar char="Ø"/>
              <a:tabLst>
                <a:tab pos="53340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People examined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benefit of others.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533400" indent="-228600">
              <a:spcBef>
                <a:spcPts val="500"/>
              </a:spcBef>
              <a:buSzPct val="78000"/>
              <a:buFont typeface="Wingdings" pitchFamily="2" charset="2"/>
              <a:buChar char="Ø"/>
              <a:tabLst>
                <a:tab pos="5334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For example –screening of immigrants for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syphilis.</a:t>
            </a:r>
          </a:p>
          <a:p>
            <a:pPr marL="533400" indent="-228600">
              <a:spcBef>
                <a:spcPts val="500"/>
              </a:spcBef>
              <a:buSzPct val="78000"/>
              <a:tabLst>
                <a:tab pos="533400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3.RESEARCH PURPOSES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3400" lvl="1" indent="-228600">
              <a:spcBef>
                <a:spcPts val="513"/>
              </a:spcBef>
              <a:buSzPct val="78000"/>
              <a:buFont typeface="Wingdings" pitchFamily="2" charset="2"/>
              <a:buChar char="Ø"/>
              <a:tabLst>
                <a:tab pos="53340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example – screening to know the natural history of a disease(cancer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33400" lvl="1" indent="-228600">
              <a:spcBef>
                <a:spcPts val="513"/>
              </a:spcBef>
              <a:buSzPct val="78000"/>
              <a:tabLst>
                <a:tab pos="533400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EDUCATIONAL OPPORTUNITIES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bject 2"/>
          <p:cNvSpPr>
            <a:spLocks noChangeArrowheads="1"/>
          </p:cNvSpPr>
          <p:nvPr/>
        </p:nvSpPr>
        <p:spPr bwMode="auto">
          <a:xfrm>
            <a:off x="1431925" y="701675"/>
            <a:ext cx="5300663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object 3"/>
          <p:cNvSpPr>
            <a:spLocks/>
          </p:cNvSpPr>
          <p:nvPr/>
        </p:nvSpPr>
        <p:spPr bwMode="auto">
          <a:xfrm>
            <a:off x="1416050" y="1106488"/>
            <a:ext cx="53213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21807" y="0"/>
              </a:cxn>
            </a:cxnLst>
            <a:rect l="0" t="0" r="r" b="b"/>
            <a:pathLst>
              <a:path w="5321934">
                <a:moveTo>
                  <a:pt x="0" y="0"/>
                </a:moveTo>
                <a:lnTo>
                  <a:pt x="5321807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6388" name="object 4"/>
          <p:cNvSpPr>
            <a:spLocks/>
          </p:cNvSpPr>
          <p:nvPr/>
        </p:nvSpPr>
        <p:spPr bwMode="auto">
          <a:xfrm>
            <a:off x="1416050" y="1084263"/>
            <a:ext cx="532130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21807" y="0"/>
              </a:cxn>
              <a:cxn ang="0">
                <a:pos x="5321807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5321934" h="45719">
                <a:moveTo>
                  <a:pt x="0" y="0"/>
                </a:moveTo>
                <a:lnTo>
                  <a:pt x="5321807" y="0"/>
                </a:lnTo>
                <a:lnTo>
                  <a:pt x="5321807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12913"/>
            <a:ext cx="8067873" cy="15542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 algn="ctr">
              <a:buClr>
                <a:srgbClr val="B03F99"/>
              </a:buClr>
              <a:buSzPct val="73000"/>
              <a:tabLst>
                <a:tab pos="287338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MASS SCREENING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spcBef>
                <a:spcPts val="613"/>
              </a:spcBef>
              <a:buFont typeface="Wingdings" pitchFamily="2" charset="2"/>
              <a:buChar char="Ø"/>
              <a:tabLst>
                <a:tab pos="287338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Screening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 population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or a sub group,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eg. all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adults.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1025" y="3906838"/>
            <a:ext cx="8167439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41300" indent="-228600" algn="ctr">
              <a:buClr>
                <a:srgbClr val="B03F99"/>
              </a:buClr>
              <a:buSzPct val="70000"/>
              <a:tabLst>
                <a:tab pos="241300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RISK OR SELECTIVE SCREENING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41300" indent="-228600">
              <a:spcBef>
                <a:spcPts val="613"/>
              </a:spcBef>
              <a:buFont typeface="Wingdings" pitchFamily="2" charset="2"/>
              <a:buChar char="Ø"/>
              <a:tabLst>
                <a:tab pos="24130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Applied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selectively to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risk groups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the groups defined on the basis of epidemiological research, e.g., screening of cancer cervix in lower social groups.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bject 2"/>
          <p:cNvSpPr>
            <a:spLocks noChangeArrowheads="1"/>
          </p:cNvSpPr>
          <p:nvPr/>
        </p:nvSpPr>
        <p:spPr bwMode="auto">
          <a:xfrm>
            <a:off x="1431925" y="701675"/>
            <a:ext cx="5300663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411" name="object 3"/>
          <p:cNvSpPr>
            <a:spLocks/>
          </p:cNvSpPr>
          <p:nvPr/>
        </p:nvSpPr>
        <p:spPr bwMode="auto">
          <a:xfrm>
            <a:off x="1416050" y="1106488"/>
            <a:ext cx="53213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21807" y="0"/>
              </a:cxn>
            </a:cxnLst>
            <a:rect l="0" t="0" r="r" b="b"/>
            <a:pathLst>
              <a:path w="5321934">
                <a:moveTo>
                  <a:pt x="0" y="0"/>
                </a:moveTo>
                <a:lnTo>
                  <a:pt x="5321807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7412" name="object 4"/>
          <p:cNvSpPr>
            <a:spLocks/>
          </p:cNvSpPr>
          <p:nvPr/>
        </p:nvSpPr>
        <p:spPr bwMode="auto">
          <a:xfrm>
            <a:off x="1416050" y="1084263"/>
            <a:ext cx="532130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21807" y="0"/>
              </a:cxn>
              <a:cxn ang="0">
                <a:pos x="5321807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5321934" h="45719">
                <a:moveTo>
                  <a:pt x="0" y="0"/>
                </a:moveTo>
                <a:lnTo>
                  <a:pt x="5321807" y="0"/>
                </a:lnTo>
                <a:lnTo>
                  <a:pt x="5321807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35138"/>
            <a:ext cx="785184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algn="ctr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437"/>
              <a:tabLst>
                <a:tab pos="287655" algn="l"/>
              </a:tabLst>
              <a:defRPr/>
            </a:pP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MULT</a:t>
            </a:r>
            <a:r>
              <a:rPr lang="en-IN" sz="3200" b="1" u="sng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n-IN" sz="3200" b="1" u="sng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ASIC</a:t>
            </a:r>
            <a:r>
              <a:rPr lang="en-IN" sz="3200" b="1" u="sng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SC</a:t>
            </a:r>
            <a:r>
              <a:rPr lang="en-IN" sz="3200" b="1" u="sng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NI</a:t>
            </a:r>
            <a:r>
              <a:rPr lang="en-IN" sz="3200" b="1" u="sng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IN" sz="3200" b="1" u="sng" spc="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lang="en-IN" sz="3200" u="sng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1213" y="2362200"/>
            <a:ext cx="7649219" cy="1506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>
              <a:lnSpc>
                <a:spcPct val="102000"/>
              </a:lnSpc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Application of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two or more screening tests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 combination to a large number of people at one time. It is very expensive.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588" y="101600"/>
            <a:ext cx="2279650" cy="381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Sc</a:t>
            </a:r>
            <a:r>
              <a:rPr sz="28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ning</a:t>
            </a:r>
            <a:r>
              <a:rPr sz="28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tests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65788" y="101600"/>
            <a:ext cx="2389187" cy="381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2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tes</a:t>
            </a:r>
            <a:r>
              <a:rPr sz="28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374" y="836712"/>
            <a:ext cx="4204593" cy="5909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Done on apparently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healthy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Applied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to groups Results arbitrary and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Based on one criteria or cut off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point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Less accurate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Less expensive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 basis for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treatment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Initiation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comes from the investigator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83968" y="847725"/>
            <a:ext cx="4706045" cy="5909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Done on those with indications for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disease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Applied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to single patient Diagnosis is not final</a:t>
            </a:r>
          </a:p>
          <a:p>
            <a:pPr marL="12700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on a number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findings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More accurate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More expensive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as a basis for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treatment</a:t>
            </a:r>
          </a:p>
          <a:p>
            <a:pPr marL="1270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Initiation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comes from a patient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60648"/>
            <a:ext cx="3559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SCREENING TEST</a:t>
            </a:r>
            <a:endParaRPr lang="en-IN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188640"/>
            <a:ext cx="3976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DIAGNOSTIC TEST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bject 2"/>
          <p:cNvSpPr>
            <a:spLocks noChangeArrowheads="1"/>
          </p:cNvSpPr>
          <p:nvPr/>
        </p:nvSpPr>
        <p:spPr bwMode="auto">
          <a:xfrm>
            <a:off x="520700" y="701675"/>
            <a:ext cx="6499225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459" name="object 3"/>
          <p:cNvSpPr>
            <a:spLocks/>
          </p:cNvSpPr>
          <p:nvPr/>
        </p:nvSpPr>
        <p:spPr bwMode="auto">
          <a:xfrm>
            <a:off x="503238" y="1106488"/>
            <a:ext cx="6521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1195" y="0"/>
              </a:cxn>
            </a:cxnLst>
            <a:rect l="0" t="0" r="r" b="b"/>
            <a:pathLst>
              <a:path w="6521450">
                <a:moveTo>
                  <a:pt x="0" y="0"/>
                </a:moveTo>
                <a:lnTo>
                  <a:pt x="6521195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9460" name="object 4"/>
          <p:cNvSpPr>
            <a:spLocks/>
          </p:cNvSpPr>
          <p:nvPr/>
        </p:nvSpPr>
        <p:spPr bwMode="auto">
          <a:xfrm>
            <a:off x="503238" y="1084263"/>
            <a:ext cx="65214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1195" y="0"/>
              </a:cxn>
              <a:cxn ang="0">
                <a:pos x="6521195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6521450" h="45719">
                <a:moveTo>
                  <a:pt x="0" y="0"/>
                </a:moveTo>
                <a:lnTo>
                  <a:pt x="6521195" y="0"/>
                </a:lnTo>
                <a:lnTo>
                  <a:pt x="652119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307975" y="1722438"/>
            <a:ext cx="5560169" cy="1049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527685" indent="-514984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437"/>
              <a:buFont typeface="Times New Roman"/>
              <a:buAutoNum type="arabicPeriod"/>
              <a:tabLst>
                <a:tab pos="528320" algn="l"/>
              </a:tabLst>
              <a:defRPr/>
            </a:pPr>
            <a:r>
              <a:rPr lang="en-IN" sz="3200" b="1" u="sng" dirty="0" smtClean="0">
                <a:latin typeface="Times New Roman"/>
                <a:cs typeface="Times New Roman"/>
              </a:rPr>
              <a:t>DISE</a:t>
            </a:r>
            <a:r>
              <a:rPr lang="en-IN" sz="3200" b="1" u="sng" spc="5" dirty="0" smtClean="0">
                <a:latin typeface="Times New Roman"/>
                <a:cs typeface="Times New Roman"/>
              </a:rPr>
              <a:t>A</a:t>
            </a:r>
            <a:r>
              <a:rPr lang="en-IN" sz="3200" b="1" u="sng" dirty="0" smtClean="0">
                <a:latin typeface="Times New Roman"/>
                <a:cs typeface="Times New Roman"/>
              </a:rPr>
              <a:t>SE</a:t>
            </a:r>
            <a:endParaRPr lang="en-IN" sz="3200" u="sng" dirty="0" smtClean="0">
              <a:latin typeface="Times New Roman"/>
              <a:cs typeface="Times New Roman"/>
            </a:endParaRPr>
          </a:p>
          <a:p>
            <a:pPr marL="534035" lvl="1" indent="-229235" fontAlgn="auto">
              <a:spcBef>
                <a:spcPts val="525"/>
              </a:spcBef>
              <a:spcAft>
                <a:spcPts val="0"/>
              </a:spcAft>
              <a:buClr>
                <a:srgbClr val="FF0000"/>
              </a:buClr>
              <a:buSzPct val="79166"/>
              <a:buFont typeface="Wingdings"/>
              <a:buChar char=""/>
              <a:tabLst>
                <a:tab pos="534670" algn="l"/>
              </a:tabLst>
              <a:defRPr/>
            </a:pPr>
            <a:r>
              <a:rPr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por</a:t>
            </a:r>
            <a:r>
              <a:rPr sz="3200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ant</a:t>
            </a:r>
            <a:r>
              <a:rPr sz="3200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hea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prob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075" y="3128963"/>
            <a:ext cx="7788349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41300" indent="-228600">
              <a:buClr>
                <a:srgbClr val="FF0000"/>
              </a:buClr>
              <a:buSzPct val="79000"/>
              <a:buFont typeface="Wingdings" pitchFamily="2" charset="2"/>
              <a:buChar char=""/>
              <a:tabLst>
                <a:tab pos="241300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Recognizable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latent or early symptomatic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stage</a:t>
            </a:r>
            <a:r>
              <a:rPr lang="en-US" sz="3200" dirty="0" smtClean="0">
                <a:solidFill>
                  <a:srgbClr val="6C6C6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41300" indent="-228600">
              <a:buClr>
                <a:srgbClr val="FF0000"/>
              </a:buClr>
              <a:buSzPct val="79000"/>
              <a:buFont typeface="Wingdings" pitchFamily="2" charset="2"/>
              <a:buChar char=""/>
              <a:tabLst>
                <a:tab pos="241300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Natural history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should be known</a:t>
            </a:r>
            <a:r>
              <a:rPr lang="en-US" sz="3200" dirty="0" smtClean="0">
                <a:solidFill>
                  <a:srgbClr val="6C6C6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41300" indent="-228600">
              <a:buClr>
                <a:srgbClr val="FF0000"/>
              </a:buClr>
              <a:buSzPct val="79000"/>
              <a:buFont typeface="Wingdings" pitchFamily="2" charset="2"/>
              <a:buChar char="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Presence of a test that can detect the disease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prior to onset of signs and symptoms</a:t>
            </a:r>
            <a:r>
              <a:rPr lang="en-US" sz="3200" dirty="0">
                <a:solidFill>
                  <a:srgbClr val="FF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rPr>
              <a:t>.</a:t>
            </a:r>
            <a:endParaRPr lang="en-US" sz="3200" dirty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75" y="1706563"/>
            <a:ext cx="705976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Faci</a:t>
            </a:r>
            <a:r>
              <a:rPr sz="3200" spc="5" dirty="0">
                <a:latin typeface="Times New Roman"/>
                <a:cs typeface="Times New Roman"/>
              </a:rPr>
              <a:t>l</a:t>
            </a:r>
            <a:r>
              <a:rPr sz="3200" dirty="0">
                <a:latin typeface="Times New Roman"/>
                <a:cs typeface="Times New Roman"/>
              </a:rPr>
              <a:t>iti</a:t>
            </a:r>
            <a:r>
              <a:rPr sz="3200" spc="-10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fi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ag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os</a:t>
            </a:r>
            <a:r>
              <a:rPr sz="3200" spc="1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575" y="2276873"/>
            <a:ext cx="8211889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60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fective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ea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ent</a:t>
            </a:r>
            <a:r>
              <a:rPr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Policy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on whom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 </a:t>
            </a:r>
            <a:r>
              <a:rPr sz="3200" spc="5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re</a:t>
            </a:r>
            <a:r>
              <a:rPr sz="3200" spc="5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pat</a:t>
            </a:r>
            <a:r>
              <a:rPr sz="3200" spc="5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ent</a:t>
            </a:r>
            <a:r>
              <a:rPr sz="3200" spc="5" dirty="0">
                <a:latin typeface="Times New Roman"/>
                <a:cs typeface="Times New Roman"/>
              </a:rPr>
              <a:t>s</a:t>
            </a:r>
            <a:r>
              <a:rPr sz="3200" dirty="0" smtClean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Red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ct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32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orbid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ty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ortality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 ear</a:t>
            </a:r>
            <a:r>
              <a:rPr sz="3200" spc="5" dirty="0">
                <a:latin typeface="Times New Roman"/>
                <a:cs typeface="Times New Roman"/>
              </a:rPr>
              <a:t>l</a:t>
            </a:r>
            <a:r>
              <a:rPr sz="3200" dirty="0">
                <a:latin typeface="Times New Roman"/>
                <a:cs typeface="Times New Roman"/>
              </a:rPr>
              <a:t>y</a:t>
            </a:r>
          </a:p>
          <a:p>
            <a:pPr marL="2870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dirty="0" smtClean="0">
                <a:latin typeface="Times New Roman"/>
                <a:cs typeface="Times New Roman"/>
              </a:rPr>
              <a:t>T</a:t>
            </a:r>
            <a:r>
              <a:rPr sz="3200" spc="5" dirty="0" smtClean="0">
                <a:latin typeface="Times New Roman"/>
                <a:cs typeface="Times New Roman"/>
              </a:rPr>
              <a:t>treatment</a:t>
            </a:r>
            <a:r>
              <a:rPr sz="3200" dirty="0" smtClean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Expected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benefits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exce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the risks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and cos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0484" name="object 4"/>
          <p:cNvSpPr>
            <a:spLocks noChangeArrowheads="1"/>
          </p:cNvSpPr>
          <p:nvPr/>
        </p:nvSpPr>
        <p:spPr bwMode="auto">
          <a:xfrm>
            <a:off x="520700" y="701675"/>
            <a:ext cx="2390775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5" name="object 5"/>
          <p:cNvSpPr>
            <a:spLocks/>
          </p:cNvSpPr>
          <p:nvPr/>
        </p:nvSpPr>
        <p:spPr bwMode="auto">
          <a:xfrm>
            <a:off x="503238" y="1106488"/>
            <a:ext cx="659923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98919" y="0"/>
              </a:cxn>
            </a:cxnLst>
            <a:rect l="0" t="0" r="r" b="b"/>
            <a:pathLst>
              <a:path w="6598920">
                <a:moveTo>
                  <a:pt x="0" y="0"/>
                </a:moveTo>
                <a:lnTo>
                  <a:pt x="6598919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0486" name="object 6"/>
          <p:cNvSpPr>
            <a:spLocks/>
          </p:cNvSpPr>
          <p:nvPr/>
        </p:nvSpPr>
        <p:spPr bwMode="auto">
          <a:xfrm>
            <a:off x="503238" y="1084263"/>
            <a:ext cx="6599237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98919" y="0"/>
              </a:cxn>
              <a:cxn ang="0">
                <a:pos x="6598919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6598920" h="45719">
                <a:moveTo>
                  <a:pt x="0" y="0"/>
                </a:moveTo>
                <a:lnTo>
                  <a:pt x="6598919" y="0"/>
                </a:lnTo>
                <a:lnTo>
                  <a:pt x="6598919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0487" name="object 7"/>
          <p:cNvSpPr>
            <a:spLocks noChangeArrowheads="1"/>
          </p:cNvSpPr>
          <p:nvPr/>
        </p:nvSpPr>
        <p:spPr bwMode="auto">
          <a:xfrm>
            <a:off x="3074988" y="704850"/>
            <a:ext cx="1016000" cy="33337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488" name="object 8"/>
          <p:cNvSpPr>
            <a:spLocks noChangeArrowheads="1"/>
          </p:cNvSpPr>
          <p:nvPr/>
        </p:nvSpPr>
        <p:spPr bwMode="auto">
          <a:xfrm>
            <a:off x="4254500" y="701675"/>
            <a:ext cx="2843213" cy="3365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374" y="1673225"/>
            <a:ext cx="785604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algn="ctr" fontAlgn="auto">
              <a:spcBef>
                <a:spcPts val="0"/>
              </a:spcBef>
              <a:spcAft>
                <a:spcPts val="0"/>
              </a:spcAft>
              <a:tabLst>
                <a:tab pos="527685" algn="l"/>
              </a:tabLst>
              <a:defRPr/>
            </a:pPr>
            <a:r>
              <a:rPr lang="en-IN" sz="3200" b="1" u="sng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2.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	SC</a:t>
            </a:r>
            <a:r>
              <a:rPr lang="en-IN" sz="3200" b="1" u="sng" spc="-5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NI</a:t>
            </a:r>
            <a:r>
              <a:rPr lang="en-IN" sz="3200" b="1" u="sng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en-IN" sz="3200" b="1" u="sng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TEST</a:t>
            </a:r>
            <a:endParaRPr lang="en-IN" sz="3200" u="sng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2474" y="2578100"/>
            <a:ext cx="7851973" cy="295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41300" indent="-228600" fontAlgn="auto">
              <a:spcBef>
                <a:spcPts val="0"/>
              </a:spcBef>
              <a:spcAft>
                <a:spcPts val="0"/>
              </a:spcAft>
              <a:buSzPct val="79166"/>
              <a:buFont typeface="Wingdings"/>
              <a:buChar char=""/>
              <a:tabLst>
                <a:tab pos="241935" algn="l"/>
              </a:tabLst>
              <a:defRPr/>
            </a:pPr>
            <a:r>
              <a:rPr sz="3200" dirty="0" smtClean="0">
                <a:latin typeface="Times New Roman"/>
                <a:cs typeface="Times New Roman"/>
              </a:rPr>
              <a:t>Acceptabi</a:t>
            </a:r>
            <a:r>
              <a:rPr sz="3200" spc="5" dirty="0" smtClean="0">
                <a:latin typeface="Times New Roman"/>
                <a:cs typeface="Times New Roman"/>
              </a:rPr>
              <a:t>l</a:t>
            </a:r>
            <a:r>
              <a:rPr sz="3200" dirty="0" smtClean="0">
                <a:latin typeface="Times New Roman"/>
                <a:cs typeface="Times New Roman"/>
              </a:rPr>
              <a:t>i</a:t>
            </a:r>
            <a:r>
              <a:rPr sz="3200" spc="-15" dirty="0" smtClean="0">
                <a:latin typeface="Times New Roman"/>
                <a:cs typeface="Times New Roman"/>
              </a:rPr>
              <a:t>t</a:t>
            </a:r>
            <a:r>
              <a:rPr sz="3200" dirty="0" smtClean="0">
                <a:latin typeface="Times New Roman"/>
                <a:cs typeface="Times New Roman"/>
              </a:rPr>
              <a:t>y</a:t>
            </a:r>
            <a:endParaRPr sz="3200" dirty="0">
              <a:latin typeface="Times New Roman"/>
              <a:cs typeface="Times New Roman"/>
            </a:endParaRPr>
          </a:p>
          <a:p>
            <a:pPr marL="241300" indent="-228600" fontAlgn="auto">
              <a:spcBef>
                <a:spcPts val="0"/>
              </a:spcBef>
              <a:spcAft>
                <a:spcPts val="0"/>
              </a:spcAft>
              <a:buSzPct val="79166"/>
              <a:buFont typeface="Wingdings"/>
              <a:buChar char=""/>
              <a:tabLst>
                <a:tab pos="24193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Repeatabil</a:t>
            </a:r>
            <a:r>
              <a:rPr sz="3200" spc="-10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ty/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Reli</a:t>
            </a:r>
            <a:r>
              <a:rPr sz="3200" spc="5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bil</a:t>
            </a:r>
            <a:r>
              <a:rPr sz="3200" spc="-10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y</a:t>
            </a:r>
            <a:r>
              <a:rPr sz="3200" dirty="0">
                <a:latin typeface="Times New Roman"/>
                <a:cs typeface="Times New Roman"/>
              </a:rPr>
              <a:t>/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Prec</a:t>
            </a:r>
            <a:r>
              <a:rPr sz="3200" spc="5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sion/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Reproduc</a:t>
            </a:r>
            <a:r>
              <a:rPr sz="3200" spc="5" dirty="0" smtClean="0">
                <a:latin typeface="Times New Roman"/>
                <a:cs typeface="Times New Roman"/>
              </a:rPr>
              <a:t>i</a:t>
            </a:r>
            <a:r>
              <a:rPr sz="3200" dirty="0" smtClean="0">
                <a:latin typeface="Times New Roman"/>
                <a:cs typeface="Times New Roman"/>
              </a:rPr>
              <a:t>bility</a:t>
            </a:r>
            <a:endParaRPr sz="3200" dirty="0">
              <a:latin typeface="Times New Roman"/>
              <a:cs typeface="Times New Roman"/>
            </a:endParaRPr>
          </a:p>
          <a:p>
            <a:pPr marL="241300" indent="-228600" fontAlgn="auto">
              <a:spcBef>
                <a:spcPts val="0"/>
              </a:spcBef>
              <a:spcAft>
                <a:spcPts val="0"/>
              </a:spcAft>
              <a:buSzPct val="79166"/>
              <a:buFont typeface="Wingdings"/>
              <a:buChar char=""/>
              <a:tabLst>
                <a:tab pos="241935" algn="l"/>
              </a:tabLst>
              <a:defRPr/>
            </a:pPr>
            <a:r>
              <a:rPr sz="3200" spc="-270" dirty="0">
                <a:latin typeface="Times New Roman"/>
                <a:cs typeface="Times New Roman"/>
              </a:rPr>
              <a:t>V</a:t>
            </a:r>
            <a:r>
              <a:rPr sz="3200" dirty="0">
                <a:latin typeface="Times New Roman"/>
                <a:cs typeface="Times New Roman"/>
              </a:rPr>
              <a:t>al</a:t>
            </a:r>
            <a:r>
              <a:rPr sz="3200" spc="5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di</a:t>
            </a:r>
            <a:r>
              <a:rPr sz="3200" spc="5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y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(a</a:t>
            </a:r>
            <a:r>
              <a:rPr sz="3200" spc="5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curacy</a:t>
            </a:r>
            <a:r>
              <a:rPr sz="3200" dirty="0" smtClean="0"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241300" indent="-228600" fontAlgn="auto">
              <a:spcBef>
                <a:spcPts val="0"/>
              </a:spcBef>
              <a:spcAft>
                <a:spcPts val="0"/>
              </a:spcAft>
              <a:buSzPct val="79166"/>
              <a:buFont typeface="Wingdings"/>
              <a:buChar char=""/>
              <a:tabLst>
                <a:tab pos="241935" algn="l"/>
              </a:tabLst>
              <a:defRPr/>
            </a:pPr>
            <a:r>
              <a:rPr sz="3200" spc="-140" dirty="0" smtClean="0">
                <a:latin typeface="Times New Roman"/>
                <a:cs typeface="Times New Roman"/>
              </a:rPr>
              <a:t>Y</a:t>
            </a:r>
            <a:r>
              <a:rPr sz="3200" dirty="0" smtClean="0">
                <a:latin typeface="Times New Roman"/>
                <a:cs typeface="Times New Roman"/>
              </a:rPr>
              <a:t>ie</a:t>
            </a:r>
            <a:r>
              <a:rPr sz="3200" spc="5" dirty="0" smtClean="0">
                <a:latin typeface="Times New Roman"/>
                <a:cs typeface="Times New Roman"/>
              </a:rPr>
              <a:t>l</a:t>
            </a:r>
            <a:r>
              <a:rPr sz="3200" dirty="0" smtClean="0">
                <a:latin typeface="Times New Roman"/>
                <a:cs typeface="Times New Roman"/>
              </a:rPr>
              <a:t>d</a:t>
            </a:r>
            <a:endParaRPr sz="3200" dirty="0">
              <a:latin typeface="Times New Roman"/>
              <a:cs typeface="Times New Roman"/>
            </a:endParaRPr>
          </a:p>
          <a:p>
            <a:pPr marL="241300" indent="-228600" fontAlgn="auto">
              <a:spcBef>
                <a:spcPts val="0"/>
              </a:spcBef>
              <a:spcAft>
                <a:spcPts val="0"/>
              </a:spcAft>
              <a:buSzPct val="79166"/>
              <a:buFont typeface="Wingdings"/>
              <a:buChar char=""/>
              <a:tabLst>
                <a:tab pos="24193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Si</a:t>
            </a:r>
            <a:r>
              <a:rPr sz="3200" spc="-2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plicit</a:t>
            </a:r>
            <a:r>
              <a:rPr sz="3200" spc="-160" dirty="0">
                <a:latin typeface="Times New Roman"/>
                <a:cs typeface="Times New Roman"/>
              </a:rPr>
              <a:t>y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safet</a:t>
            </a:r>
            <a:r>
              <a:rPr sz="3200" spc="-160" dirty="0">
                <a:latin typeface="Times New Roman"/>
                <a:cs typeface="Times New Roman"/>
              </a:rPr>
              <a:t>y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rapidity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 cost</a:t>
            </a:r>
          </a:p>
        </p:txBody>
      </p:sp>
      <p:sp>
        <p:nvSpPr>
          <p:cNvPr id="21508" name="object 4"/>
          <p:cNvSpPr>
            <a:spLocks noChangeArrowheads="1"/>
          </p:cNvSpPr>
          <p:nvPr/>
        </p:nvSpPr>
        <p:spPr bwMode="auto">
          <a:xfrm>
            <a:off x="520700" y="701675"/>
            <a:ext cx="6499225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09" name="object 5"/>
          <p:cNvSpPr>
            <a:spLocks/>
          </p:cNvSpPr>
          <p:nvPr/>
        </p:nvSpPr>
        <p:spPr bwMode="auto">
          <a:xfrm>
            <a:off x="503238" y="1106488"/>
            <a:ext cx="65214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1195" y="0"/>
              </a:cxn>
            </a:cxnLst>
            <a:rect l="0" t="0" r="r" b="b"/>
            <a:pathLst>
              <a:path w="6521450">
                <a:moveTo>
                  <a:pt x="0" y="0"/>
                </a:moveTo>
                <a:lnTo>
                  <a:pt x="6521195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1510" name="object 6"/>
          <p:cNvSpPr>
            <a:spLocks/>
          </p:cNvSpPr>
          <p:nvPr/>
        </p:nvSpPr>
        <p:spPr bwMode="auto">
          <a:xfrm>
            <a:off x="503238" y="1084263"/>
            <a:ext cx="65214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1195" y="0"/>
              </a:cxn>
              <a:cxn ang="0">
                <a:pos x="6521195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6521450" h="45719">
                <a:moveTo>
                  <a:pt x="0" y="0"/>
                </a:moveTo>
                <a:lnTo>
                  <a:pt x="6521195" y="0"/>
                </a:lnTo>
                <a:lnTo>
                  <a:pt x="652119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bject 2"/>
          <p:cNvSpPr>
            <a:spLocks noChangeArrowheads="1"/>
          </p:cNvSpPr>
          <p:nvPr/>
        </p:nvSpPr>
        <p:spPr bwMode="auto">
          <a:xfrm>
            <a:off x="658813" y="701675"/>
            <a:ext cx="3979862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531" name="object 3"/>
          <p:cNvSpPr>
            <a:spLocks/>
          </p:cNvSpPr>
          <p:nvPr/>
        </p:nvSpPr>
        <p:spPr bwMode="auto">
          <a:xfrm>
            <a:off x="655638" y="1106488"/>
            <a:ext cx="39878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8307" y="0"/>
              </a:cxn>
            </a:cxnLst>
            <a:rect l="0" t="0" r="r" b="b"/>
            <a:pathLst>
              <a:path w="3988435">
                <a:moveTo>
                  <a:pt x="0" y="0"/>
                </a:moveTo>
                <a:lnTo>
                  <a:pt x="3988307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2532" name="object 4"/>
          <p:cNvSpPr>
            <a:spLocks/>
          </p:cNvSpPr>
          <p:nvPr/>
        </p:nvSpPr>
        <p:spPr bwMode="auto">
          <a:xfrm>
            <a:off x="655638" y="1084263"/>
            <a:ext cx="398780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88307" y="0"/>
              </a:cxn>
              <a:cxn ang="0">
                <a:pos x="3988307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3988435" h="45719">
                <a:moveTo>
                  <a:pt x="0" y="0"/>
                </a:moveTo>
                <a:lnTo>
                  <a:pt x="3988307" y="0"/>
                </a:lnTo>
                <a:lnTo>
                  <a:pt x="3988307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06563"/>
            <a:ext cx="6910388" cy="39395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solidFill>
                  <a:srgbClr val="591F4D"/>
                </a:solidFill>
                <a:latin typeface="Times New Roman" pitchFamily="18" charset="0"/>
                <a:cs typeface="Times New Roman" pitchFamily="18" charset="0"/>
              </a:rPr>
              <a:t>The test should be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acceptable </a:t>
            </a:r>
            <a:r>
              <a:rPr lang="en-US" sz="3200" dirty="0">
                <a:solidFill>
                  <a:srgbClr val="591F4D"/>
                </a:solidFill>
                <a:latin typeface="Times New Roman" pitchFamily="18" charset="0"/>
                <a:cs typeface="Times New Roman" pitchFamily="18" charset="0"/>
              </a:rPr>
              <a:t>to the people at whom it is aimed</a:t>
            </a:r>
            <a:r>
              <a:rPr lang="en-US" sz="3200" dirty="0" smtClean="0">
                <a:solidFill>
                  <a:srgbClr val="591F4D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solidFill>
                  <a:srgbClr val="591F4D"/>
                </a:solidFill>
                <a:latin typeface="Times New Roman" pitchFamily="18" charset="0"/>
                <a:cs typeface="Times New Roman" pitchFamily="18" charset="0"/>
              </a:rPr>
              <a:t>It should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be painful, discomforting,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 embarrassing</a:t>
            </a:r>
            <a:r>
              <a:rPr lang="en-US" sz="3200" dirty="0" smtClean="0">
                <a:solidFill>
                  <a:srgbClr val="591F4D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solidFill>
                  <a:srgbClr val="591F4D"/>
                </a:solidFill>
                <a:latin typeface="Times New Roman" pitchFamily="18" charset="0"/>
                <a:cs typeface="Times New Roman" pitchFamily="18" charset="0"/>
              </a:rPr>
              <a:t>For example – in prostate cancer, per rectal examination is not/less	acceptable. But PSA(prostate specific antigen)	levels is acceptable.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ject 2"/>
          <p:cNvSpPr>
            <a:spLocks noChangeArrowheads="1"/>
          </p:cNvSpPr>
          <p:nvPr/>
        </p:nvSpPr>
        <p:spPr bwMode="auto">
          <a:xfrm>
            <a:off x="739775" y="627063"/>
            <a:ext cx="3913188" cy="32861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555" name="object 3"/>
          <p:cNvSpPr>
            <a:spLocks/>
          </p:cNvSpPr>
          <p:nvPr/>
        </p:nvSpPr>
        <p:spPr bwMode="auto">
          <a:xfrm>
            <a:off x="731838" y="1030288"/>
            <a:ext cx="392588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25823" y="0"/>
              </a:cxn>
            </a:cxnLst>
            <a:rect l="0" t="0" r="r" b="b"/>
            <a:pathLst>
              <a:path w="3926204">
                <a:moveTo>
                  <a:pt x="0" y="0"/>
                </a:moveTo>
                <a:lnTo>
                  <a:pt x="3925823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3556" name="object 4"/>
          <p:cNvSpPr>
            <a:spLocks/>
          </p:cNvSpPr>
          <p:nvPr/>
        </p:nvSpPr>
        <p:spPr bwMode="auto">
          <a:xfrm>
            <a:off x="731838" y="1008063"/>
            <a:ext cx="3925887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925823" y="0"/>
              </a:cxn>
              <a:cxn ang="0">
                <a:pos x="3925823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3926204" h="45719">
                <a:moveTo>
                  <a:pt x="0" y="0"/>
                </a:moveTo>
                <a:lnTo>
                  <a:pt x="3925823" y="0"/>
                </a:lnTo>
                <a:lnTo>
                  <a:pt x="3925823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7" name="object 7"/>
          <p:cNvSpPr txBox="1"/>
          <p:nvPr/>
        </p:nvSpPr>
        <p:spPr>
          <a:xfrm>
            <a:off x="536574" y="1196752"/>
            <a:ext cx="8211890" cy="30444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Reliability/precision/reproducibility.</a:t>
            </a:r>
          </a:p>
          <a:p>
            <a:pPr marL="285750" indent="-273050" algn="just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Test must give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consistent results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when repeated more than once on same individual or material, under same conditions</a:t>
            </a:r>
            <a:r>
              <a:rPr lang="en-US" sz="32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.</a:t>
            </a:r>
            <a:endParaRPr lang="en-US" sz="3200" dirty="0">
              <a:solidFill>
                <a:srgbClr val="FF0000"/>
              </a:solidFill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  <a:p>
            <a:pPr marL="285750" indent="-273050">
              <a:spcBef>
                <a:spcPts val="50"/>
              </a:spcBef>
              <a:buClr>
                <a:srgbClr val="B03F99"/>
              </a:buClr>
              <a:tabLst>
                <a:tab pos="287338" algn="l"/>
              </a:tabLst>
            </a:pP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tabLst>
                <a:tab pos="287338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MAJOR FACTORS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73050">
              <a:tabLst>
                <a:tab pos="287338" algn="l"/>
              </a:tabLst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MAJOR FACTORS</a:t>
            </a:r>
          </a:p>
          <a:p>
            <a:pPr marL="285750" indent="-273050">
              <a:buFont typeface="Wingdings" pitchFamily="2" charset="2"/>
              <a:buChar char="Ø"/>
              <a:tabLst>
                <a:tab pos="287338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Observer variation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Biological variation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Errors related to technical methods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75" y="798513"/>
            <a:ext cx="770783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algn="ctr" fontAlgn="auto">
              <a:spcBef>
                <a:spcPts val="0"/>
              </a:spcBef>
              <a:spcAft>
                <a:spcPts val="0"/>
              </a:spcAft>
              <a:tabLst>
                <a:tab pos="469900" algn="l"/>
              </a:tabLst>
              <a:defRPr/>
            </a:pPr>
            <a:r>
              <a:rPr lang="en-IN" sz="2350" b="1" u="sng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A.	</a:t>
            </a:r>
            <a:r>
              <a:rPr lang="en-IN" sz="3200" b="1" u="sng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OBSE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spc="-8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RIA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ION</a:t>
            </a:r>
            <a:endParaRPr lang="en-IN" sz="3200" u="sng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574" y="1879600"/>
            <a:ext cx="7995865" cy="2046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469900" indent="-457200" algn="ctr">
              <a:buClr>
                <a:srgbClr val="B03F99"/>
              </a:buClr>
              <a:buSzPct val="73000"/>
              <a:tabLst>
                <a:tab pos="469900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INTRA-OBSERVER VARIATION-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57200">
              <a:spcBef>
                <a:spcPts val="600"/>
              </a:spcBef>
              <a:buFont typeface="Wingdings" pitchFamily="2" charset="2"/>
              <a:buChar char="Ø"/>
              <a:tabLst>
                <a:tab pos="46990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Variation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between repeated observations by the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same observer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on the same subject at the same time.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575" y="4013200"/>
            <a:ext cx="7923857" cy="15542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469900" indent="-457200" algn="ctr">
              <a:buClr>
                <a:srgbClr val="B03F99"/>
              </a:buClr>
              <a:buSzPct val="73000"/>
              <a:tabLst>
                <a:tab pos="469900" algn="l"/>
              </a:tabLst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INTER-OBSERVATION VARIATION-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9900" indent="-457200">
              <a:spcBef>
                <a:spcPts val="600"/>
              </a:spcBef>
              <a:buFont typeface="Wingdings" pitchFamily="2" charset="2"/>
              <a:buChar char="Ø"/>
              <a:tabLst>
                <a:tab pos="46990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Variation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between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observers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on the same subject.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74" y="798513"/>
            <a:ext cx="799586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algn="ctr" fontAlgn="auto">
              <a:spcBef>
                <a:spcPts val="0"/>
              </a:spcBef>
              <a:spcAft>
                <a:spcPts val="0"/>
              </a:spcAft>
              <a:tabLst>
                <a:tab pos="527685" algn="l"/>
              </a:tabLst>
              <a:defRPr/>
            </a:pPr>
            <a:r>
              <a:rPr lang="en-IN" sz="2350" b="1" u="sng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IN" sz="2350" b="1" u="sng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lang="en-IN" sz="235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BIOLO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ICAL</a:t>
            </a:r>
            <a:r>
              <a:rPr lang="en-IN" sz="3200" b="1" u="sng" spc="-3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RIA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ION</a:t>
            </a:r>
            <a:endParaRPr lang="en-IN" sz="3200" u="sng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575" y="1484784"/>
            <a:ext cx="8067873" cy="4285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469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dirty="0">
                <a:latin typeface="Times New Roman"/>
                <a:cs typeface="Times New Roman"/>
              </a:rPr>
              <a:t>May be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due to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-</a:t>
            </a:r>
            <a:endParaRPr sz="3200" dirty="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470534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Changes in the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para</a:t>
            </a:r>
            <a:r>
              <a:rPr sz="3200" spc="-20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et</a:t>
            </a:r>
            <a:r>
              <a:rPr sz="3200" spc="5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rs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obse</a:t>
            </a:r>
            <a:r>
              <a:rPr sz="3200" spc="5" dirty="0">
                <a:latin typeface="Times New Roman"/>
                <a:cs typeface="Times New Roman"/>
              </a:rPr>
              <a:t>r</a:t>
            </a:r>
            <a:r>
              <a:rPr sz="3200" dirty="0">
                <a:latin typeface="Times New Roman"/>
                <a:cs typeface="Times New Roman"/>
              </a:rPr>
              <a:t>ved</a:t>
            </a:r>
          </a:p>
          <a:p>
            <a:pPr marL="4699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sz="3200" dirty="0">
                <a:latin typeface="Times New Roman"/>
                <a:cs typeface="Times New Roman"/>
              </a:rPr>
              <a:t>Exa</a:t>
            </a:r>
            <a:r>
              <a:rPr sz="3200" spc="-2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ple: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Cervical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20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ears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f</a:t>
            </a:r>
            <a:r>
              <a:rPr sz="3200" dirty="0">
                <a:latin typeface="Times New Roman"/>
                <a:cs typeface="Times New Roman"/>
              </a:rPr>
              <a:t>rom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 wo</a:t>
            </a:r>
            <a:r>
              <a:rPr sz="3200" spc="-30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an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on </a:t>
            </a:r>
            <a:r>
              <a:rPr sz="3200" dirty="0" smtClean="0">
                <a:latin typeface="Times New Roman"/>
                <a:cs typeface="Times New Roman"/>
              </a:rPr>
              <a:t>di</a:t>
            </a:r>
            <a:r>
              <a:rPr sz="3200" spc="-60" dirty="0" smtClean="0">
                <a:latin typeface="Times New Roman"/>
                <a:cs typeface="Times New Roman"/>
              </a:rPr>
              <a:t>f</a:t>
            </a:r>
            <a:r>
              <a:rPr sz="3200" spc="-10" dirty="0" smtClean="0">
                <a:latin typeface="Times New Roman"/>
                <a:cs typeface="Times New Roman"/>
              </a:rPr>
              <a:t>f</a:t>
            </a:r>
            <a:r>
              <a:rPr sz="3200" dirty="0" smtClean="0">
                <a:latin typeface="Times New Roman"/>
                <a:cs typeface="Times New Roman"/>
              </a:rPr>
              <a:t>erent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days.</a:t>
            </a:r>
            <a:endParaRPr sz="3200" dirty="0">
              <a:latin typeface="Times New Roman"/>
              <a:cs typeface="Times New Roman"/>
            </a:endParaRPr>
          </a:p>
          <a:p>
            <a:pPr marL="469900" indent="-45720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470534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Pat</a:t>
            </a:r>
            <a:r>
              <a:rPr sz="3200" spc="5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ent</a:t>
            </a:r>
            <a:r>
              <a:rPr sz="3200" spc="-120" dirty="0">
                <a:latin typeface="Times New Roman"/>
                <a:cs typeface="Times New Roman"/>
              </a:rPr>
              <a:t>’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percep</a:t>
            </a:r>
            <a:r>
              <a:rPr sz="3200" spc="5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ion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 sy</a:t>
            </a:r>
            <a:r>
              <a:rPr sz="3200" spc="-2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pto</a:t>
            </a:r>
            <a:r>
              <a:rPr sz="3200" spc="-1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dirty="0" smtClean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12700" algn="ctr" fontAlgn="auto">
              <a:spcBef>
                <a:spcPts val="1540"/>
              </a:spcBef>
              <a:spcAft>
                <a:spcPts val="0"/>
              </a:spcAft>
              <a:tabLst>
                <a:tab pos="527685" algn="l"/>
              </a:tabLst>
              <a:defRPr/>
            </a:pPr>
            <a:r>
              <a:rPr lang="en-IN" sz="3200" b="1" u="sng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C.	ER</a:t>
            </a:r>
            <a:r>
              <a:rPr lang="en-IN" sz="3200" b="1" u="sng" spc="-5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S </a:t>
            </a:r>
            <a:r>
              <a:rPr lang="en-IN" sz="3200" b="1" u="sng" spc="-6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ELA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ED</a:t>
            </a:r>
            <a:r>
              <a:rPr lang="en-IN" sz="3200" b="1" u="sng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lang="en-IN" sz="3200" b="1" u="sng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lang="en-IN" sz="3200" b="1" u="sng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IN" sz="3200" b="1" u="sng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ICAL</a:t>
            </a:r>
            <a:r>
              <a:rPr lang="en-IN" sz="3200" b="1" u="sng" spc="-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IN" sz="32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METHODS</a:t>
            </a:r>
            <a:endParaRPr lang="en-IN" sz="3200" u="sng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527685" indent="-514984" fontAlgn="auto">
              <a:spcBef>
                <a:spcPts val="620"/>
              </a:spcBef>
              <a:spcAft>
                <a:spcPts val="0"/>
              </a:spcAft>
              <a:buClr>
                <a:srgbClr val="B03F99"/>
              </a:buClr>
              <a:buSzPct val="72916"/>
              <a:buFont typeface="Wingdings"/>
              <a:buChar char=""/>
              <a:tabLst>
                <a:tab pos="528320" algn="l"/>
              </a:tabLst>
              <a:defRPr/>
            </a:pPr>
            <a:r>
              <a:rPr sz="3200" dirty="0" smtClean="0">
                <a:latin typeface="Times New Roman"/>
                <a:cs typeface="Times New Roman"/>
              </a:rPr>
              <a:t>Erroneous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ca</a:t>
            </a:r>
            <a:r>
              <a:rPr sz="3200" spc="5" dirty="0" smtClean="0">
                <a:latin typeface="Times New Roman"/>
                <a:cs typeface="Times New Roman"/>
              </a:rPr>
              <a:t>l</a:t>
            </a:r>
            <a:r>
              <a:rPr sz="3200" dirty="0" smtClean="0">
                <a:latin typeface="Times New Roman"/>
                <a:cs typeface="Times New Roman"/>
              </a:rPr>
              <a:t>ib</a:t>
            </a:r>
            <a:r>
              <a:rPr sz="3200" spc="5" dirty="0" smtClean="0">
                <a:latin typeface="Times New Roman"/>
                <a:cs typeface="Times New Roman"/>
              </a:rPr>
              <a:t>r</a:t>
            </a:r>
            <a:r>
              <a:rPr sz="3200" dirty="0" smtClean="0">
                <a:latin typeface="Times New Roman"/>
                <a:cs typeface="Times New Roman"/>
              </a:rPr>
              <a:t>at</a:t>
            </a:r>
            <a:r>
              <a:rPr sz="3200" spc="-15" dirty="0" smtClean="0">
                <a:latin typeface="Times New Roman"/>
                <a:cs typeface="Times New Roman"/>
              </a:rPr>
              <a:t>i</a:t>
            </a:r>
            <a:r>
              <a:rPr sz="3200" dirty="0" smtClean="0">
                <a:latin typeface="Times New Roman"/>
                <a:cs typeface="Times New Roman"/>
              </a:rPr>
              <a:t>on,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sz="3200" dirty="0" smtClean="0">
                <a:latin typeface="Times New Roman"/>
                <a:cs typeface="Times New Roman"/>
              </a:rPr>
              <a:t>defect</a:t>
            </a:r>
            <a:r>
              <a:rPr sz="3200" spc="5" dirty="0" smtClean="0">
                <a:latin typeface="Times New Roman"/>
                <a:cs typeface="Times New Roman"/>
              </a:rPr>
              <a:t>i</a:t>
            </a:r>
            <a:r>
              <a:rPr sz="3200" dirty="0" smtClean="0">
                <a:latin typeface="Times New Roman"/>
                <a:cs typeface="Times New Roman"/>
              </a:rPr>
              <a:t>ve</a:t>
            </a:r>
            <a:r>
              <a:rPr sz="3200" spc="-35" dirty="0" smtClean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ins</a:t>
            </a:r>
            <a:r>
              <a:rPr sz="3200" spc="5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ru</a:t>
            </a:r>
            <a:r>
              <a:rPr sz="3200" spc="-1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ents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bject 2"/>
          <p:cNvSpPr>
            <a:spLocks noChangeArrowheads="1"/>
          </p:cNvSpPr>
          <p:nvPr/>
        </p:nvSpPr>
        <p:spPr bwMode="auto">
          <a:xfrm>
            <a:off x="2903538" y="703263"/>
            <a:ext cx="2343150" cy="33496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7" name="object 3"/>
          <p:cNvSpPr>
            <a:spLocks/>
          </p:cNvSpPr>
          <p:nvPr/>
        </p:nvSpPr>
        <p:spPr bwMode="auto">
          <a:xfrm>
            <a:off x="2900363" y="1106488"/>
            <a:ext cx="23526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51531" y="0"/>
              </a:cxn>
            </a:cxnLst>
            <a:rect l="0" t="0" r="r" b="b"/>
            <a:pathLst>
              <a:path w="2352040">
                <a:moveTo>
                  <a:pt x="0" y="0"/>
                </a:moveTo>
                <a:lnTo>
                  <a:pt x="2351531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6628" name="object 4"/>
          <p:cNvSpPr>
            <a:spLocks/>
          </p:cNvSpPr>
          <p:nvPr/>
        </p:nvSpPr>
        <p:spPr bwMode="auto">
          <a:xfrm>
            <a:off x="2900363" y="1084263"/>
            <a:ext cx="2352675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51531" y="0"/>
              </a:cxn>
              <a:cxn ang="0">
                <a:pos x="2351531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2352040" h="45719">
                <a:moveTo>
                  <a:pt x="0" y="0"/>
                </a:moveTo>
                <a:lnTo>
                  <a:pt x="2351531" y="0"/>
                </a:lnTo>
                <a:lnTo>
                  <a:pt x="2351531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06563"/>
            <a:ext cx="7048500" cy="344709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To what extent the test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accurately measures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which it purports to measure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Expresses ability of test to separate or distinguish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those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have the disease from who do not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Closeness with which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measured values agree with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 values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bject 2"/>
          <p:cNvSpPr>
            <a:spLocks noChangeArrowheads="1"/>
          </p:cNvSpPr>
          <p:nvPr/>
        </p:nvSpPr>
        <p:spPr bwMode="auto">
          <a:xfrm>
            <a:off x="1101725" y="550863"/>
            <a:ext cx="5964238" cy="30003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1" name="object 3"/>
          <p:cNvSpPr>
            <a:spLocks/>
          </p:cNvSpPr>
          <p:nvPr/>
        </p:nvSpPr>
        <p:spPr bwMode="auto">
          <a:xfrm>
            <a:off x="1085850" y="912813"/>
            <a:ext cx="598328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83162" y="0"/>
              </a:cxn>
            </a:cxnLst>
            <a:rect l="0" t="0" r="r" b="b"/>
            <a:pathLst>
              <a:path w="5983605">
                <a:moveTo>
                  <a:pt x="0" y="0"/>
                </a:moveTo>
                <a:lnTo>
                  <a:pt x="5983162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7652" name="object 4"/>
          <p:cNvSpPr>
            <a:spLocks/>
          </p:cNvSpPr>
          <p:nvPr/>
        </p:nvSpPr>
        <p:spPr bwMode="auto">
          <a:xfrm>
            <a:off x="1085850" y="892175"/>
            <a:ext cx="5983288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83162" y="0"/>
              </a:cxn>
              <a:cxn ang="0">
                <a:pos x="5983162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5983605" h="41275">
                <a:moveTo>
                  <a:pt x="0" y="0"/>
                </a:moveTo>
                <a:lnTo>
                  <a:pt x="5983162" y="0"/>
                </a:lnTo>
                <a:lnTo>
                  <a:pt x="5983162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7655" name="object 7"/>
          <p:cNvSpPr>
            <a:spLocks/>
          </p:cNvSpPr>
          <p:nvPr/>
        </p:nvSpPr>
        <p:spPr bwMode="auto">
          <a:xfrm>
            <a:off x="609600" y="3886200"/>
            <a:ext cx="2209800" cy="533400"/>
          </a:xfrm>
          <a:custGeom>
            <a:avLst/>
            <a:gdLst/>
            <a:ahLst/>
            <a:cxnLst>
              <a:cxn ang="0">
                <a:pos x="2120895" y="0"/>
              </a:cxn>
              <a:cxn ang="0">
                <a:pos x="75767" y="962"/>
              </a:cxn>
              <a:cxn ang="0">
                <a:pos x="37070" y="16652"/>
              </a:cxn>
              <a:cxn ang="0">
                <a:pos x="10116" y="47655"/>
              </a:cxn>
              <a:cxn ang="0">
                <a:pos x="0" y="88904"/>
              </a:cxn>
              <a:cxn ang="0">
                <a:pos x="963" y="457643"/>
              </a:cxn>
              <a:cxn ang="0">
                <a:pos x="16665" y="496351"/>
              </a:cxn>
              <a:cxn ang="0">
                <a:pos x="47677" y="523292"/>
              </a:cxn>
              <a:cxn ang="0">
                <a:pos x="88904" y="533399"/>
              </a:cxn>
              <a:cxn ang="0">
                <a:pos x="2134043" y="532437"/>
              </a:cxn>
              <a:cxn ang="0">
                <a:pos x="2172751" y="516747"/>
              </a:cxn>
              <a:cxn ang="0">
                <a:pos x="2199692" y="485744"/>
              </a:cxn>
              <a:cxn ang="0">
                <a:pos x="2209799" y="444495"/>
              </a:cxn>
              <a:cxn ang="0">
                <a:pos x="2208837" y="75756"/>
              </a:cxn>
              <a:cxn ang="0">
                <a:pos x="2193147" y="37048"/>
              </a:cxn>
              <a:cxn ang="0">
                <a:pos x="2162144" y="10107"/>
              </a:cxn>
              <a:cxn ang="0">
                <a:pos x="2120895" y="0"/>
              </a:cxn>
            </a:cxnLst>
            <a:rect l="0" t="0" r="r" b="b"/>
            <a:pathLst>
              <a:path w="2209800" h="533400">
                <a:moveTo>
                  <a:pt x="2120895" y="0"/>
                </a:moveTo>
                <a:lnTo>
                  <a:pt x="75767" y="962"/>
                </a:lnTo>
                <a:lnTo>
                  <a:pt x="37070" y="16652"/>
                </a:lnTo>
                <a:lnTo>
                  <a:pt x="10116" y="47655"/>
                </a:lnTo>
                <a:lnTo>
                  <a:pt x="0" y="88904"/>
                </a:lnTo>
                <a:lnTo>
                  <a:pt x="963" y="457643"/>
                </a:lnTo>
                <a:lnTo>
                  <a:pt x="16665" y="496351"/>
                </a:lnTo>
                <a:lnTo>
                  <a:pt x="47677" y="523292"/>
                </a:lnTo>
                <a:lnTo>
                  <a:pt x="88904" y="533399"/>
                </a:lnTo>
                <a:lnTo>
                  <a:pt x="2134043" y="532437"/>
                </a:lnTo>
                <a:lnTo>
                  <a:pt x="2172751" y="516747"/>
                </a:lnTo>
                <a:lnTo>
                  <a:pt x="2199692" y="485744"/>
                </a:lnTo>
                <a:lnTo>
                  <a:pt x="2209799" y="444495"/>
                </a:lnTo>
                <a:lnTo>
                  <a:pt x="2208837" y="75756"/>
                </a:lnTo>
                <a:lnTo>
                  <a:pt x="2193147" y="37048"/>
                </a:lnTo>
                <a:lnTo>
                  <a:pt x="2162144" y="10107"/>
                </a:lnTo>
                <a:lnTo>
                  <a:pt x="2120895" y="0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7656" name="object 8"/>
          <p:cNvSpPr>
            <a:spLocks/>
          </p:cNvSpPr>
          <p:nvPr/>
        </p:nvSpPr>
        <p:spPr bwMode="auto">
          <a:xfrm>
            <a:off x="609600" y="3886200"/>
            <a:ext cx="2209800" cy="533400"/>
          </a:xfrm>
          <a:custGeom>
            <a:avLst/>
            <a:gdLst/>
            <a:ahLst/>
            <a:cxnLst>
              <a:cxn ang="0">
                <a:pos x="0" y="88904"/>
              </a:cxn>
              <a:cxn ang="0">
                <a:pos x="10116" y="47655"/>
              </a:cxn>
              <a:cxn ang="0">
                <a:pos x="37070" y="16652"/>
              </a:cxn>
              <a:cxn ang="0">
                <a:pos x="75767" y="962"/>
              </a:cxn>
              <a:cxn ang="0">
                <a:pos x="2120895" y="0"/>
              </a:cxn>
              <a:cxn ang="0">
                <a:pos x="2135470" y="1185"/>
              </a:cxn>
              <a:cxn ang="0">
                <a:pos x="2173867" y="17467"/>
              </a:cxn>
              <a:cxn ang="0">
                <a:pos x="2200329" y="48894"/>
              </a:cxn>
              <a:cxn ang="0">
                <a:pos x="2209799" y="444495"/>
              </a:cxn>
              <a:cxn ang="0">
                <a:pos x="2208614" y="459070"/>
              </a:cxn>
              <a:cxn ang="0">
                <a:pos x="2192332" y="497467"/>
              </a:cxn>
              <a:cxn ang="0">
                <a:pos x="2160905" y="523929"/>
              </a:cxn>
              <a:cxn ang="0">
                <a:pos x="88904" y="533399"/>
              </a:cxn>
              <a:cxn ang="0">
                <a:pos x="74341" y="532214"/>
              </a:cxn>
              <a:cxn ang="0">
                <a:pos x="35953" y="515932"/>
              </a:cxn>
              <a:cxn ang="0">
                <a:pos x="9479" y="484505"/>
              </a:cxn>
              <a:cxn ang="0">
                <a:pos x="0" y="88904"/>
              </a:cxn>
            </a:cxnLst>
            <a:rect l="0" t="0" r="r" b="b"/>
            <a:pathLst>
              <a:path w="2209800" h="533400">
                <a:moveTo>
                  <a:pt x="0" y="88904"/>
                </a:moveTo>
                <a:lnTo>
                  <a:pt x="10116" y="47655"/>
                </a:lnTo>
                <a:lnTo>
                  <a:pt x="37070" y="16652"/>
                </a:lnTo>
                <a:lnTo>
                  <a:pt x="75767" y="962"/>
                </a:lnTo>
                <a:lnTo>
                  <a:pt x="2120895" y="0"/>
                </a:lnTo>
                <a:lnTo>
                  <a:pt x="2135470" y="1185"/>
                </a:lnTo>
                <a:lnTo>
                  <a:pt x="2173867" y="17467"/>
                </a:lnTo>
                <a:lnTo>
                  <a:pt x="2200329" y="48894"/>
                </a:lnTo>
                <a:lnTo>
                  <a:pt x="2209799" y="444495"/>
                </a:lnTo>
                <a:lnTo>
                  <a:pt x="2208614" y="459070"/>
                </a:lnTo>
                <a:lnTo>
                  <a:pt x="2192332" y="497467"/>
                </a:lnTo>
                <a:lnTo>
                  <a:pt x="2160905" y="523929"/>
                </a:lnTo>
                <a:lnTo>
                  <a:pt x="88904" y="533399"/>
                </a:lnTo>
                <a:lnTo>
                  <a:pt x="74341" y="532214"/>
                </a:lnTo>
                <a:lnTo>
                  <a:pt x="35953" y="515932"/>
                </a:lnTo>
                <a:lnTo>
                  <a:pt x="9479" y="484505"/>
                </a:lnTo>
                <a:lnTo>
                  <a:pt x="0" y="88904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9" name="object 9"/>
          <p:cNvSpPr txBox="1"/>
          <p:nvPr/>
        </p:nvSpPr>
        <p:spPr>
          <a:xfrm>
            <a:off x="536575" y="2182813"/>
            <a:ext cx="8355905" cy="466794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  <a:tab pos="32464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Ability of test to identify correctly all those who have the disease, i.e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positives.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  <a:tab pos="3246438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Sensitivity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fixed characteristic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the test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73050">
              <a:tabLst>
                <a:tab pos="287338" algn="l"/>
                <a:tab pos="3246438" algn="l"/>
              </a:tabLst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tabLst>
                <a:tab pos="287338" algn="l"/>
                <a:tab pos="3246438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SPECIFICITY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spcBef>
                <a:spcPts val="155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7338" algn="l"/>
                <a:tab pos="3246438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Ability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a test to identify correctly those who do not have the disease, i.e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negatives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  <a:tab pos="32464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Specificity is also a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fixed characteristic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the test</a:t>
            </a:r>
            <a:r>
              <a:rPr lang="en-US" sz="32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/>
        <p:txBody>
          <a:bodyPr vert="horz" tIns="548362" rtlCol="0"/>
          <a:lstStyle/>
          <a:p>
            <a:pPr marL="4197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400" u="none" spc="-5" dirty="0">
                <a:solidFill>
                  <a:srgbClr val="FFFFFF"/>
                </a:solidFill>
                <a:latin typeface="Trebuchet MS"/>
                <a:cs typeface="Trebuchet MS"/>
              </a:rPr>
              <a:t>SEN</a:t>
            </a:r>
            <a:r>
              <a:rPr sz="2400" u="none" spc="-1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u="none" spc="-5" dirty="0">
                <a:solidFill>
                  <a:srgbClr val="FFFFFF"/>
                </a:solidFill>
                <a:latin typeface="Trebuchet MS"/>
                <a:cs typeface="Trebuchet MS"/>
              </a:rPr>
              <a:t>ITIVITY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6" y="1556792"/>
            <a:ext cx="2810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SENSIBILITY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438150"/>
            <a:ext cx="1600200" cy="400050"/>
          </a:xfrm>
          <a:prstGeom prst="rect">
            <a:avLst/>
          </a:prstGeom>
          <a:solidFill>
            <a:srgbClr val="ACAC25"/>
          </a:solidFill>
        </p:spPr>
        <p:txBody>
          <a:bodyPr lIns="0" tIns="0" rIns="0" bIns="0">
            <a:spAutoFit/>
          </a:bodyPr>
          <a:lstStyle/>
          <a:p>
            <a:pPr marL="914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000" dirty="0">
                <a:latin typeface="Trebuchet MS"/>
                <a:cs typeface="Trebuchet MS"/>
              </a:rPr>
              <a:t>Specif</a:t>
            </a:r>
            <a:r>
              <a:rPr sz="2000" spc="-5" dirty="0">
                <a:latin typeface="Trebuchet MS"/>
                <a:cs typeface="Trebuchet MS"/>
              </a:rPr>
              <a:t>i</a:t>
            </a:r>
            <a:r>
              <a:rPr sz="2000" spc="5" dirty="0">
                <a:latin typeface="Trebuchet MS"/>
                <a:cs typeface="Trebuchet MS"/>
              </a:rPr>
              <a:t>c</a:t>
            </a:r>
            <a:r>
              <a:rPr sz="2000" spc="-5" dirty="0">
                <a:latin typeface="Trebuchet MS"/>
                <a:cs typeface="Trebuchet MS"/>
              </a:rPr>
              <a:t>it</a:t>
            </a:r>
            <a:r>
              <a:rPr sz="2000" dirty="0">
                <a:latin typeface="Trebuchet MS"/>
                <a:cs typeface="Trebuchet MS"/>
              </a:rPr>
              <a:t>y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rebuchet MS"/>
                <a:cs typeface="Trebuchet MS"/>
              </a:rPr>
              <a:t>=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675" name="object 3"/>
          <p:cNvSpPr>
            <a:spLocks noChangeArrowheads="1"/>
          </p:cNvSpPr>
          <p:nvPr/>
        </p:nvSpPr>
        <p:spPr bwMode="auto">
          <a:xfrm>
            <a:off x="304800" y="1295400"/>
            <a:ext cx="4038600" cy="8382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bject 4"/>
          <p:cNvSpPr txBox="1"/>
          <p:nvPr/>
        </p:nvSpPr>
        <p:spPr>
          <a:xfrm>
            <a:off x="304800" y="1504950"/>
            <a:ext cx="1524000" cy="400050"/>
          </a:xfrm>
          <a:prstGeom prst="rect">
            <a:avLst/>
          </a:prstGeom>
          <a:solidFill>
            <a:srgbClr val="ACAC25"/>
          </a:solidFill>
        </p:spPr>
        <p:txBody>
          <a:bodyPr lIns="0" tIns="0" rIns="0" bIns="0">
            <a:spAutoFit/>
          </a:bodyPr>
          <a:lstStyle/>
          <a:p>
            <a:pPr marL="914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000" dirty="0">
                <a:latin typeface="Trebuchet MS"/>
                <a:cs typeface="Trebuchet MS"/>
              </a:rPr>
              <a:t>Se</a:t>
            </a:r>
            <a:r>
              <a:rPr sz="2000" spc="-10" dirty="0">
                <a:latin typeface="Trebuchet MS"/>
                <a:cs typeface="Trebuchet MS"/>
              </a:rPr>
              <a:t>n</a:t>
            </a:r>
            <a:r>
              <a:rPr sz="2000" dirty="0">
                <a:latin typeface="Trebuchet MS"/>
                <a:cs typeface="Trebuchet MS"/>
              </a:rPr>
              <a:t>s</a:t>
            </a:r>
            <a:r>
              <a:rPr sz="2000" spc="5" dirty="0">
                <a:latin typeface="Trebuchet MS"/>
                <a:cs typeface="Trebuchet MS"/>
              </a:rPr>
              <a:t>i</a:t>
            </a:r>
            <a:r>
              <a:rPr sz="2000" spc="-5" dirty="0">
                <a:latin typeface="Trebuchet MS"/>
                <a:cs typeface="Trebuchet MS"/>
              </a:rPr>
              <a:t>tiv</a:t>
            </a:r>
            <a:r>
              <a:rPr sz="2000" spc="5" dirty="0">
                <a:latin typeface="Trebuchet MS"/>
                <a:cs typeface="Trebuchet MS"/>
              </a:rPr>
              <a:t>i</a:t>
            </a:r>
            <a:r>
              <a:rPr sz="2000" spc="-5" dirty="0">
                <a:latin typeface="Trebuchet MS"/>
                <a:cs typeface="Trebuchet MS"/>
              </a:rPr>
              <a:t>ty=</a:t>
            </a:r>
            <a:endParaRPr sz="2000">
              <a:latin typeface="Trebuchet MS"/>
              <a:cs typeface="Trebuchet M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2708920"/>
          <a:ext cx="6096000" cy="331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656184">
                <a:tc>
                  <a:txBody>
                    <a:bodyPr/>
                    <a:lstStyle/>
                    <a:p>
                      <a:pPr algn="ctr"/>
                      <a:endParaRPr lang="en-US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(True positives)</a:t>
                      </a:r>
                      <a:endParaRPr lang="en-IN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(False positives)</a:t>
                      </a:r>
                      <a:endParaRPr lang="en-IN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56184">
                <a:tc>
                  <a:txBody>
                    <a:bodyPr/>
                    <a:lstStyle/>
                    <a:p>
                      <a:pPr algn="ctr"/>
                      <a:endParaRPr lang="en-US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(False negatives)</a:t>
                      </a:r>
                      <a:endParaRPr lang="en-IN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  <a:p>
                      <a:pPr algn="ctr"/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(True negatives)</a:t>
                      </a:r>
                      <a:endParaRPr lang="en-IN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35896" y="220486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DISEASE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005064"/>
            <a:ext cx="1666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</a:t>
            </a:r>
            <a:endParaRPr lang="en-I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2132856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en-IN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1988840"/>
            <a:ext cx="216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en-IN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2924944"/>
            <a:ext cx="506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en-IN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5157192"/>
            <a:ext cx="3722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en-IN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728" y="260648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          true negatives</a:t>
            </a:r>
          </a:p>
          <a:p>
            <a:r>
              <a:rPr lang="en-US" dirty="0" smtClean="0"/>
              <a:t>---  =  --------------------</a:t>
            </a:r>
          </a:p>
          <a:p>
            <a:r>
              <a:rPr lang="en-US" dirty="0" err="1"/>
              <a:t>b</a:t>
            </a:r>
            <a:r>
              <a:rPr lang="en-US" dirty="0" err="1" smtClean="0"/>
              <a:t>+d</a:t>
            </a:r>
            <a:r>
              <a:rPr lang="en-US" dirty="0" smtClean="0"/>
              <a:t>         disease -</a:t>
            </a:r>
            <a:endParaRPr lang="en-IN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bject 2"/>
          <p:cNvSpPr>
            <a:spLocks noChangeArrowheads="1"/>
          </p:cNvSpPr>
          <p:nvPr/>
        </p:nvSpPr>
        <p:spPr bwMode="auto">
          <a:xfrm>
            <a:off x="511175" y="703263"/>
            <a:ext cx="2386013" cy="32861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9699" name="object 3"/>
          <p:cNvSpPr>
            <a:spLocks/>
          </p:cNvSpPr>
          <p:nvPr/>
        </p:nvSpPr>
        <p:spPr bwMode="auto">
          <a:xfrm>
            <a:off x="503238" y="1106488"/>
            <a:ext cx="241458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14015" y="0"/>
              </a:cxn>
            </a:cxnLst>
            <a:rect l="0" t="0" r="r" b="b"/>
            <a:pathLst>
              <a:path w="2414270">
                <a:moveTo>
                  <a:pt x="0" y="0"/>
                </a:moveTo>
                <a:lnTo>
                  <a:pt x="2414015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9700" name="object 4"/>
          <p:cNvSpPr>
            <a:spLocks/>
          </p:cNvSpPr>
          <p:nvPr/>
        </p:nvSpPr>
        <p:spPr bwMode="auto">
          <a:xfrm>
            <a:off x="503238" y="1084263"/>
            <a:ext cx="2414587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14015" y="0"/>
              </a:cxn>
              <a:cxn ang="0">
                <a:pos x="2414015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2414270" h="45719">
                <a:moveTo>
                  <a:pt x="0" y="0"/>
                </a:moveTo>
                <a:lnTo>
                  <a:pt x="2414015" y="0"/>
                </a:lnTo>
                <a:lnTo>
                  <a:pt x="241401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29701" name="object 5"/>
          <p:cNvSpPr>
            <a:spLocks noChangeArrowheads="1"/>
          </p:cNvSpPr>
          <p:nvPr/>
        </p:nvSpPr>
        <p:spPr bwMode="auto">
          <a:xfrm>
            <a:off x="0" y="1600200"/>
            <a:ext cx="8153400" cy="40386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bject 2"/>
          <p:cNvSpPr>
            <a:spLocks noChangeArrowheads="1"/>
          </p:cNvSpPr>
          <p:nvPr/>
        </p:nvSpPr>
        <p:spPr bwMode="auto">
          <a:xfrm>
            <a:off x="0" y="1447800"/>
            <a:ext cx="8077200" cy="420846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bject 2"/>
          <p:cNvSpPr>
            <a:spLocks noChangeArrowheads="1"/>
          </p:cNvSpPr>
          <p:nvPr/>
        </p:nvSpPr>
        <p:spPr bwMode="auto">
          <a:xfrm>
            <a:off x="533400" y="1676400"/>
            <a:ext cx="7056438" cy="4846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47" name="object 3"/>
          <p:cNvSpPr>
            <a:spLocks/>
          </p:cNvSpPr>
          <p:nvPr/>
        </p:nvSpPr>
        <p:spPr bwMode="auto">
          <a:xfrm>
            <a:off x="936625" y="619125"/>
            <a:ext cx="62817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</a:cxnLst>
            <a:rect l="0" t="0" r="r" b="b"/>
            <a:pathLst>
              <a:path w="6282055">
                <a:moveTo>
                  <a:pt x="0" y="0"/>
                </a:moveTo>
                <a:lnTo>
                  <a:pt x="6281866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1748" name="object 4"/>
          <p:cNvSpPr>
            <a:spLocks/>
          </p:cNvSpPr>
          <p:nvPr/>
        </p:nvSpPr>
        <p:spPr bwMode="auto">
          <a:xfrm>
            <a:off x="936625" y="596900"/>
            <a:ext cx="6281738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  <a:cxn ang="0">
                <a:pos x="6281866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282055" h="44450">
                <a:moveTo>
                  <a:pt x="0" y="0"/>
                </a:moveTo>
                <a:lnTo>
                  <a:pt x="6281866" y="0"/>
                </a:lnTo>
                <a:lnTo>
                  <a:pt x="6281866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1749" name="object 5"/>
          <p:cNvSpPr>
            <a:spLocks noChangeArrowheads="1"/>
          </p:cNvSpPr>
          <p:nvPr/>
        </p:nvSpPr>
        <p:spPr bwMode="auto">
          <a:xfrm>
            <a:off x="954088" y="227013"/>
            <a:ext cx="6276975" cy="3270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0" name="object 6"/>
          <p:cNvSpPr>
            <a:spLocks noChangeArrowheads="1"/>
          </p:cNvSpPr>
          <p:nvPr/>
        </p:nvSpPr>
        <p:spPr bwMode="auto">
          <a:xfrm>
            <a:off x="2000250" y="790575"/>
            <a:ext cx="4151313" cy="327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1" name="object 7"/>
          <p:cNvSpPr>
            <a:spLocks/>
          </p:cNvSpPr>
          <p:nvPr/>
        </p:nvSpPr>
        <p:spPr bwMode="auto">
          <a:xfrm>
            <a:off x="1997075" y="1182688"/>
            <a:ext cx="4159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</a:cxnLst>
            <a:rect l="0" t="0" r="r" b="b"/>
            <a:pathLst>
              <a:path w="4159250">
                <a:moveTo>
                  <a:pt x="0" y="0"/>
                </a:moveTo>
                <a:lnTo>
                  <a:pt x="4158995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1752" name="object 8"/>
          <p:cNvSpPr>
            <a:spLocks/>
          </p:cNvSpPr>
          <p:nvPr/>
        </p:nvSpPr>
        <p:spPr bwMode="auto">
          <a:xfrm>
            <a:off x="1997075" y="1162050"/>
            <a:ext cx="41592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  <a:cxn ang="0">
                <a:pos x="4158995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4159250" h="44450">
                <a:moveTo>
                  <a:pt x="0" y="0"/>
                </a:moveTo>
                <a:lnTo>
                  <a:pt x="4158995" y="0"/>
                </a:lnTo>
                <a:lnTo>
                  <a:pt x="4158995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bject 2"/>
          <p:cNvSpPr>
            <a:spLocks noChangeArrowheads="1"/>
          </p:cNvSpPr>
          <p:nvPr/>
        </p:nvSpPr>
        <p:spPr bwMode="auto">
          <a:xfrm>
            <a:off x="457200" y="1676400"/>
            <a:ext cx="7092950" cy="4846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1" name="object 3"/>
          <p:cNvSpPr>
            <a:spLocks/>
          </p:cNvSpPr>
          <p:nvPr/>
        </p:nvSpPr>
        <p:spPr bwMode="auto">
          <a:xfrm>
            <a:off x="936625" y="619125"/>
            <a:ext cx="62817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</a:cxnLst>
            <a:rect l="0" t="0" r="r" b="b"/>
            <a:pathLst>
              <a:path w="6282055">
                <a:moveTo>
                  <a:pt x="0" y="0"/>
                </a:moveTo>
                <a:lnTo>
                  <a:pt x="6281866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2772" name="object 4"/>
          <p:cNvSpPr>
            <a:spLocks/>
          </p:cNvSpPr>
          <p:nvPr/>
        </p:nvSpPr>
        <p:spPr bwMode="auto">
          <a:xfrm>
            <a:off x="936625" y="596900"/>
            <a:ext cx="6281738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  <a:cxn ang="0">
                <a:pos x="6281866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282055" h="44450">
                <a:moveTo>
                  <a:pt x="0" y="0"/>
                </a:moveTo>
                <a:lnTo>
                  <a:pt x="6281866" y="0"/>
                </a:lnTo>
                <a:lnTo>
                  <a:pt x="6281866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2773" name="object 5"/>
          <p:cNvSpPr>
            <a:spLocks noChangeArrowheads="1"/>
          </p:cNvSpPr>
          <p:nvPr/>
        </p:nvSpPr>
        <p:spPr bwMode="auto">
          <a:xfrm>
            <a:off x="954088" y="227013"/>
            <a:ext cx="6276975" cy="3270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4" name="object 6"/>
          <p:cNvSpPr>
            <a:spLocks noChangeArrowheads="1"/>
          </p:cNvSpPr>
          <p:nvPr/>
        </p:nvSpPr>
        <p:spPr bwMode="auto">
          <a:xfrm>
            <a:off x="2000250" y="790575"/>
            <a:ext cx="4151313" cy="327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775" name="object 7"/>
          <p:cNvSpPr>
            <a:spLocks/>
          </p:cNvSpPr>
          <p:nvPr/>
        </p:nvSpPr>
        <p:spPr bwMode="auto">
          <a:xfrm>
            <a:off x="1997075" y="1182688"/>
            <a:ext cx="4159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</a:cxnLst>
            <a:rect l="0" t="0" r="r" b="b"/>
            <a:pathLst>
              <a:path w="4159250">
                <a:moveTo>
                  <a:pt x="0" y="0"/>
                </a:moveTo>
                <a:lnTo>
                  <a:pt x="4158995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2776" name="object 8"/>
          <p:cNvSpPr>
            <a:spLocks/>
          </p:cNvSpPr>
          <p:nvPr/>
        </p:nvSpPr>
        <p:spPr bwMode="auto">
          <a:xfrm>
            <a:off x="1997075" y="1162050"/>
            <a:ext cx="41592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  <a:cxn ang="0">
                <a:pos x="4158995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4159250" h="44450">
                <a:moveTo>
                  <a:pt x="0" y="0"/>
                </a:moveTo>
                <a:lnTo>
                  <a:pt x="4158995" y="0"/>
                </a:lnTo>
                <a:lnTo>
                  <a:pt x="4158995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bject 2"/>
          <p:cNvSpPr>
            <a:spLocks noChangeArrowheads="1"/>
          </p:cNvSpPr>
          <p:nvPr/>
        </p:nvSpPr>
        <p:spPr bwMode="auto">
          <a:xfrm>
            <a:off x="457200" y="1673225"/>
            <a:ext cx="7239000" cy="4719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795" name="object 3"/>
          <p:cNvSpPr>
            <a:spLocks/>
          </p:cNvSpPr>
          <p:nvPr/>
        </p:nvSpPr>
        <p:spPr bwMode="auto">
          <a:xfrm>
            <a:off x="936625" y="619125"/>
            <a:ext cx="62817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</a:cxnLst>
            <a:rect l="0" t="0" r="r" b="b"/>
            <a:pathLst>
              <a:path w="6282055">
                <a:moveTo>
                  <a:pt x="0" y="0"/>
                </a:moveTo>
                <a:lnTo>
                  <a:pt x="6281866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3796" name="object 4"/>
          <p:cNvSpPr>
            <a:spLocks/>
          </p:cNvSpPr>
          <p:nvPr/>
        </p:nvSpPr>
        <p:spPr bwMode="auto">
          <a:xfrm>
            <a:off x="936625" y="596900"/>
            <a:ext cx="6281738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  <a:cxn ang="0">
                <a:pos x="6281866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282055" h="44450">
                <a:moveTo>
                  <a:pt x="0" y="0"/>
                </a:moveTo>
                <a:lnTo>
                  <a:pt x="6281866" y="0"/>
                </a:lnTo>
                <a:lnTo>
                  <a:pt x="6281866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3797" name="object 5"/>
          <p:cNvSpPr>
            <a:spLocks noChangeArrowheads="1"/>
          </p:cNvSpPr>
          <p:nvPr/>
        </p:nvSpPr>
        <p:spPr bwMode="auto">
          <a:xfrm>
            <a:off x="954088" y="227013"/>
            <a:ext cx="6276975" cy="3270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798" name="object 6"/>
          <p:cNvSpPr>
            <a:spLocks noChangeArrowheads="1"/>
          </p:cNvSpPr>
          <p:nvPr/>
        </p:nvSpPr>
        <p:spPr bwMode="auto">
          <a:xfrm>
            <a:off x="2000250" y="790575"/>
            <a:ext cx="4151313" cy="327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799" name="object 7"/>
          <p:cNvSpPr>
            <a:spLocks/>
          </p:cNvSpPr>
          <p:nvPr/>
        </p:nvSpPr>
        <p:spPr bwMode="auto">
          <a:xfrm>
            <a:off x="1997075" y="1182688"/>
            <a:ext cx="4159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</a:cxnLst>
            <a:rect l="0" t="0" r="r" b="b"/>
            <a:pathLst>
              <a:path w="4159250">
                <a:moveTo>
                  <a:pt x="0" y="0"/>
                </a:moveTo>
                <a:lnTo>
                  <a:pt x="4158995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3800" name="object 8"/>
          <p:cNvSpPr>
            <a:spLocks/>
          </p:cNvSpPr>
          <p:nvPr/>
        </p:nvSpPr>
        <p:spPr bwMode="auto">
          <a:xfrm>
            <a:off x="1997075" y="1162050"/>
            <a:ext cx="41592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  <a:cxn ang="0">
                <a:pos x="4158995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4159250" h="44450">
                <a:moveTo>
                  <a:pt x="0" y="0"/>
                </a:moveTo>
                <a:lnTo>
                  <a:pt x="4158995" y="0"/>
                </a:lnTo>
                <a:lnTo>
                  <a:pt x="4158995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bject 2"/>
          <p:cNvSpPr>
            <a:spLocks noChangeArrowheads="1"/>
          </p:cNvSpPr>
          <p:nvPr/>
        </p:nvSpPr>
        <p:spPr bwMode="auto">
          <a:xfrm>
            <a:off x="590550" y="1609725"/>
            <a:ext cx="6972300" cy="4846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19" name="object 3"/>
          <p:cNvSpPr>
            <a:spLocks/>
          </p:cNvSpPr>
          <p:nvPr/>
        </p:nvSpPr>
        <p:spPr bwMode="auto">
          <a:xfrm>
            <a:off x="936625" y="619125"/>
            <a:ext cx="62817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</a:cxnLst>
            <a:rect l="0" t="0" r="r" b="b"/>
            <a:pathLst>
              <a:path w="6282055">
                <a:moveTo>
                  <a:pt x="0" y="0"/>
                </a:moveTo>
                <a:lnTo>
                  <a:pt x="6281866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4820" name="object 4"/>
          <p:cNvSpPr>
            <a:spLocks/>
          </p:cNvSpPr>
          <p:nvPr/>
        </p:nvSpPr>
        <p:spPr bwMode="auto">
          <a:xfrm>
            <a:off x="936625" y="596900"/>
            <a:ext cx="6281738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  <a:cxn ang="0">
                <a:pos x="6281866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282055" h="44450">
                <a:moveTo>
                  <a:pt x="0" y="0"/>
                </a:moveTo>
                <a:lnTo>
                  <a:pt x="6281866" y="0"/>
                </a:lnTo>
                <a:lnTo>
                  <a:pt x="6281866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4821" name="object 5"/>
          <p:cNvSpPr>
            <a:spLocks noChangeArrowheads="1"/>
          </p:cNvSpPr>
          <p:nvPr/>
        </p:nvSpPr>
        <p:spPr bwMode="auto">
          <a:xfrm>
            <a:off x="954088" y="227013"/>
            <a:ext cx="6276975" cy="3270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22" name="object 6"/>
          <p:cNvSpPr>
            <a:spLocks noChangeArrowheads="1"/>
          </p:cNvSpPr>
          <p:nvPr/>
        </p:nvSpPr>
        <p:spPr bwMode="auto">
          <a:xfrm>
            <a:off x="2000250" y="790575"/>
            <a:ext cx="4151313" cy="327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4823" name="object 7"/>
          <p:cNvSpPr>
            <a:spLocks/>
          </p:cNvSpPr>
          <p:nvPr/>
        </p:nvSpPr>
        <p:spPr bwMode="auto">
          <a:xfrm>
            <a:off x="1997075" y="1182688"/>
            <a:ext cx="4159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</a:cxnLst>
            <a:rect l="0" t="0" r="r" b="b"/>
            <a:pathLst>
              <a:path w="4159250">
                <a:moveTo>
                  <a:pt x="0" y="0"/>
                </a:moveTo>
                <a:lnTo>
                  <a:pt x="4158995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4824" name="object 8"/>
          <p:cNvSpPr>
            <a:spLocks/>
          </p:cNvSpPr>
          <p:nvPr/>
        </p:nvSpPr>
        <p:spPr bwMode="auto">
          <a:xfrm>
            <a:off x="1997075" y="1162050"/>
            <a:ext cx="41592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  <a:cxn ang="0">
                <a:pos x="4158995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4159250" h="44450">
                <a:moveTo>
                  <a:pt x="0" y="0"/>
                </a:moveTo>
                <a:lnTo>
                  <a:pt x="4158995" y="0"/>
                </a:lnTo>
                <a:lnTo>
                  <a:pt x="4158995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bject 2"/>
          <p:cNvSpPr>
            <a:spLocks noChangeArrowheads="1"/>
          </p:cNvSpPr>
          <p:nvPr/>
        </p:nvSpPr>
        <p:spPr bwMode="auto">
          <a:xfrm>
            <a:off x="608013" y="1609725"/>
            <a:ext cx="6937375" cy="4846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3" name="object 3"/>
          <p:cNvSpPr>
            <a:spLocks/>
          </p:cNvSpPr>
          <p:nvPr/>
        </p:nvSpPr>
        <p:spPr bwMode="auto">
          <a:xfrm>
            <a:off x="936625" y="619125"/>
            <a:ext cx="62817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</a:cxnLst>
            <a:rect l="0" t="0" r="r" b="b"/>
            <a:pathLst>
              <a:path w="6282055">
                <a:moveTo>
                  <a:pt x="0" y="0"/>
                </a:moveTo>
                <a:lnTo>
                  <a:pt x="6281866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5844" name="object 4"/>
          <p:cNvSpPr>
            <a:spLocks/>
          </p:cNvSpPr>
          <p:nvPr/>
        </p:nvSpPr>
        <p:spPr bwMode="auto">
          <a:xfrm>
            <a:off x="936625" y="596900"/>
            <a:ext cx="6281738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  <a:cxn ang="0">
                <a:pos x="6281866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282055" h="44450">
                <a:moveTo>
                  <a:pt x="0" y="0"/>
                </a:moveTo>
                <a:lnTo>
                  <a:pt x="6281866" y="0"/>
                </a:lnTo>
                <a:lnTo>
                  <a:pt x="6281866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5845" name="object 5"/>
          <p:cNvSpPr>
            <a:spLocks noChangeArrowheads="1"/>
          </p:cNvSpPr>
          <p:nvPr/>
        </p:nvSpPr>
        <p:spPr bwMode="auto">
          <a:xfrm>
            <a:off x="954088" y="227013"/>
            <a:ext cx="6276975" cy="3270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6" name="object 6"/>
          <p:cNvSpPr>
            <a:spLocks noChangeArrowheads="1"/>
          </p:cNvSpPr>
          <p:nvPr/>
        </p:nvSpPr>
        <p:spPr bwMode="auto">
          <a:xfrm>
            <a:off x="2000250" y="790575"/>
            <a:ext cx="4151313" cy="327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7" name="object 7"/>
          <p:cNvSpPr>
            <a:spLocks/>
          </p:cNvSpPr>
          <p:nvPr/>
        </p:nvSpPr>
        <p:spPr bwMode="auto">
          <a:xfrm>
            <a:off x="1997075" y="1182688"/>
            <a:ext cx="4159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</a:cxnLst>
            <a:rect l="0" t="0" r="r" b="b"/>
            <a:pathLst>
              <a:path w="4159250">
                <a:moveTo>
                  <a:pt x="0" y="0"/>
                </a:moveTo>
                <a:lnTo>
                  <a:pt x="4158995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5848" name="object 8"/>
          <p:cNvSpPr>
            <a:spLocks/>
          </p:cNvSpPr>
          <p:nvPr/>
        </p:nvSpPr>
        <p:spPr bwMode="auto">
          <a:xfrm>
            <a:off x="1997075" y="1162050"/>
            <a:ext cx="41592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  <a:cxn ang="0">
                <a:pos x="4158995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4159250" h="44450">
                <a:moveTo>
                  <a:pt x="0" y="0"/>
                </a:moveTo>
                <a:lnTo>
                  <a:pt x="4158995" y="0"/>
                </a:lnTo>
                <a:lnTo>
                  <a:pt x="4158995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bject 2"/>
          <p:cNvSpPr>
            <a:spLocks noChangeArrowheads="1"/>
          </p:cNvSpPr>
          <p:nvPr/>
        </p:nvSpPr>
        <p:spPr bwMode="auto">
          <a:xfrm>
            <a:off x="539750" y="1609725"/>
            <a:ext cx="7073900" cy="4846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67" name="object 3"/>
          <p:cNvSpPr>
            <a:spLocks/>
          </p:cNvSpPr>
          <p:nvPr/>
        </p:nvSpPr>
        <p:spPr bwMode="auto">
          <a:xfrm>
            <a:off x="936625" y="619125"/>
            <a:ext cx="62817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</a:cxnLst>
            <a:rect l="0" t="0" r="r" b="b"/>
            <a:pathLst>
              <a:path w="6282055">
                <a:moveTo>
                  <a:pt x="0" y="0"/>
                </a:moveTo>
                <a:lnTo>
                  <a:pt x="6281866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6868" name="object 4"/>
          <p:cNvSpPr>
            <a:spLocks/>
          </p:cNvSpPr>
          <p:nvPr/>
        </p:nvSpPr>
        <p:spPr bwMode="auto">
          <a:xfrm>
            <a:off x="936625" y="596900"/>
            <a:ext cx="6281738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81866" y="0"/>
              </a:cxn>
              <a:cxn ang="0">
                <a:pos x="6281866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282055" h="44450">
                <a:moveTo>
                  <a:pt x="0" y="0"/>
                </a:moveTo>
                <a:lnTo>
                  <a:pt x="6281866" y="0"/>
                </a:lnTo>
                <a:lnTo>
                  <a:pt x="6281866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6869" name="object 5"/>
          <p:cNvSpPr>
            <a:spLocks noChangeArrowheads="1"/>
          </p:cNvSpPr>
          <p:nvPr/>
        </p:nvSpPr>
        <p:spPr bwMode="auto">
          <a:xfrm>
            <a:off x="954088" y="227013"/>
            <a:ext cx="6276975" cy="3270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70" name="object 6"/>
          <p:cNvSpPr>
            <a:spLocks noChangeArrowheads="1"/>
          </p:cNvSpPr>
          <p:nvPr/>
        </p:nvSpPr>
        <p:spPr bwMode="auto">
          <a:xfrm>
            <a:off x="2000250" y="790575"/>
            <a:ext cx="4151313" cy="327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871" name="object 7"/>
          <p:cNvSpPr>
            <a:spLocks/>
          </p:cNvSpPr>
          <p:nvPr/>
        </p:nvSpPr>
        <p:spPr bwMode="auto">
          <a:xfrm>
            <a:off x="1997075" y="1182688"/>
            <a:ext cx="4159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</a:cxnLst>
            <a:rect l="0" t="0" r="r" b="b"/>
            <a:pathLst>
              <a:path w="4159250">
                <a:moveTo>
                  <a:pt x="0" y="0"/>
                </a:moveTo>
                <a:lnTo>
                  <a:pt x="4158995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6872" name="object 8"/>
          <p:cNvSpPr>
            <a:spLocks/>
          </p:cNvSpPr>
          <p:nvPr/>
        </p:nvSpPr>
        <p:spPr bwMode="auto">
          <a:xfrm>
            <a:off x="1997075" y="1162050"/>
            <a:ext cx="415925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58995" y="0"/>
              </a:cxn>
              <a:cxn ang="0">
                <a:pos x="4158995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4159250" h="44450">
                <a:moveTo>
                  <a:pt x="0" y="0"/>
                </a:moveTo>
                <a:lnTo>
                  <a:pt x="4158995" y="0"/>
                </a:lnTo>
                <a:lnTo>
                  <a:pt x="4158995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bject 2"/>
          <p:cNvSpPr>
            <a:spLocks noChangeArrowheads="1"/>
          </p:cNvSpPr>
          <p:nvPr/>
        </p:nvSpPr>
        <p:spPr bwMode="auto">
          <a:xfrm>
            <a:off x="508000" y="1609725"/>
            <a:ext cx="7137400" cy="48466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1" name="object 3"/>
          <p:cNvSpPr>
            <a:spLocks noChangeArrowheads="1"/>
          </p:cNvSpPr>
          <p:nvPr/>
        </p:nvSpPr>
        <p:spPr bwMode="auto">
          <a:xfrm>
            <a:off x="698500" y="88900"/>
            <a:ext cx="6907213" cy="82073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2" name="object 4"/>
          <p:cNvSpPr>
            <a:spLocks noChangeArrowheads="1"/>
          </p:cNvSpPr>
          <p:nvPr/>
        </p:nvSpPr>
        <p:spPr bwMode="auto">
          <a:xfrm>
            <a:off x="762000" y="152400"/>
            <a:ext cx="6724650" cy="63817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3" name="object 5"/>
          <p:cNvSpPr>
            <a:spLocks/>
          </p:cNvSpPr>
          <p:nvPr/>
        </p:nvSpPr>
        <p:spPr bwMode="auto">
          <a:xfrm>
            <a:off x="742950" y="133350"/>
            <a:ext cx="6764338" cy="676275"/>
          </a:xfrm>
          <a:custGeom>
            <a:avLst/>
            <a:gdLst/>
            <a:ahLst/>
            <a:cxnLst>
              <a:cxn ang="0">
                <a:pos x="0" y="676655"/>
              </a:cxn>
              <a:cxn ang="0">
                <a:pos x="6763511" y="676655"/>
              </a:cxn>
              <a:cxn ang="0">
                <a:pos x="6763511" y="0"/>
              </a:cxn>
              <a:cxn ang="0">
                <a:pos x="0" y="0"/>
              </a:cxn>
              <a:cxn ang="0">
                <a:pos x="0" y="676655"/>
              </a:cxn>
            </a:cxnLst>
            <a:rect l="0" t="0" r="r" b="b"/>
            <a:pathLst>
              <a:path w="6764020" h="676910">
                <a:moveTo>
                  <a:pt x="0" y="676655"/>
                </a:moveTo>
                <a:lnTo>
                  <a:pt x="6763511" y="676655"/>
                </a:lnTo>
                <a:lnTo>
                  <a:pt x="6763511" y="0"/>
                </a:lnTo>
                <a:lnTo>
                  <a:pt x="0" y="0"/>
                </a:lnTo>
                <a:lnTo>
                  <a:pt x="0" y="676655"/>
                </a:lnTo>
                <a:close/>
              </a:path>
            </a:pathLst>
          </a:custGeom>
          <a:noFill/>
          <a:ln w="38099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7894" name="object 6"/>
          <p:cNvSpPr>
            <a:spLocks noChangeArrowheads="1"/>
          </p:cNvSpPr>
          <p:nvPr/>
        </p:nvSpPr>
        <p:spPr bwMode="auto">
          <a:xfrm>
            <a:off x="698500" y="820738"/>
            <a:ext cx="6964363" cy="822325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5" name="object 7"/>
          <p:cNvSpPr>
            <a:spLocks noChangeArrowheads="1"/>
          </p:cNvSpPr>
          <p:nvPr/>
        </p:nvSpPr>
        <p:spPr bwMode="auto">
          <a:xfrm>
            <a:off x="762000" y="885825"/>
            <a:ext cx="6781800" cy="63817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896" name="object 8"/>
          <p:cNvSpPr>
            <a:spLocks/>
          </p:cNvSpPr>
          <p:nvPr/>
        </p:nvSpPr>
        <p:spPr bwMode="auto">
          <a:xfrm>
            <a:off x="742950" y="866775"/>
            <a:ext cx="6819900" cy="676275"/>
          </a:xfrm>
          <a:custGeom>
            <a:avLst/>
            <a:gdLst/>
            <a:ahLst/>
            <a:cxnLst>
              <a:cxn ang="0">
                <a:pos x="0" y="676655"/>
              </a:cxn>
              <a:cxn ang="0">
                <a:pos x="6819899" y="676655"/>
              </a:cxn>
              <a:cxn ang="0">
                <a:pos x="6819899" y="0"/>
              </a:cxn>
              <a:cxn ang="0">
                <a:pos x="0" y="0"/>
              </a:cxn>
              <a:cxn ang="0">
                <a:pos x="0" y="676655"/>
              </a:cxn>
            </a:cxnLst>
            <a:rect l="0" t="0" r="r" b="b"/>
            <a:pathLst>
              <a:path w="6819900" h="676910">
                <a:moveTo>
                  <a:pt x="0" y="676655"/>
                </a:moveTo>
                <a:lnTo>
                  <a:pt x="6819899" y="676655"/>
                </a:lnTo>
                <a:lnTo>
                  <a:pt x="6819899" y="0"/>
                </a:lnTo>
                <a:lnTo>
                  <a:pt x="0" y="0"/>
                </a:lnTo>
                <a:lnTo>
                  <a:pt x="0" y="676655"/>
                </a:lnTo>
                <a:close/>
              </a:path>
            </a:pathLst>
          </a:custGeom>
          <a:noFill/>
          <a:ln w="38099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bject 2"/>
          <p:cNvSpPr>
            <a:spLocks noChangeArrowheads="1"/>
          </p:cNvSpPr>
          <p:nvPr/>
        </p:nvSpPr>
        <p:spPr bwMode="auto">
          <a:xfrm>
            <a:off x="641350" y="523875"/>
            <a:ext cx="6862763" cy="29686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5" name="object 3"/>
          <p:cNvSpPr>
            <a:spLocks/>
          </p:cNvSpPr>
          <p:nvPr/>
        </p:nvSpPr>
        <p:spPr bwMode="auto">
          <a:xfrm>
            <a:off x="631825" y="881063"/>
            <a:ext cx="68913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91558" y="0"/>
              </a:cxn>
            </a:cxnLst>
            <a:rect l="0" t="0" r="r" b="b"/>
            <a:pathLst>
              <a:path w="6891655">
                <a:moveTo>
                  <a:pt x="0" y="0"/>
                </a:moveTo>
                <a:lnTo>
                  <a:pt x="6891558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8916" name="object 4"/>
          <p:cNvSpPr>
            <a:spLocks/>
          </p:cNvSpPr>
          <p:nvPr/>
        </p:nvSpPr>
        <p:spPr bwMode="auto">
          <a:xfrm>
            <a:off x="631825" y="860425"/>
            <a:ext cx="6891338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91558" y="0"/>
              </a:cxn>
              <a:cxn ang="0">
                <a:pos x="6891558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6891655" h="41275">
                <a:moveTo>
                  <a:pt x="0" y="0"/>
                </a:moveTo>
                <a:lnTo>
                  <a:pt x="6891558" y="0"/>
                </a:lnTo>
                <a:lnTo>
                  <a:pt x="6891558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8917" name="object 5"/>
          <p:cNvSpPr>
            <a:spLocks noChangeArrowheads="1"/>
          </p:cNvSpPr>
          <p:nvPr/>
        </p:nvSpPr>
        <p:spPr bwMode="auto">
          <a:xfrm>
            <a:off x="457200" y="1676400"/>
            <a:ext cx="7620000" cy="42672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8918" name="object 6"/>
          <p:cNvSpPr>
            <a:spLocks/>
          </p:cNvSpPr>
          <p:nvPr/>
        </p:nvSpPr>
        <p:spPr bwMode="auto">
          <a:xfrm>
            <a:off x="304800" y="1752600"/>
            <a:ext cx="3200400" cy="1201738"/>
          </a:xfrm>
          <a:custGeom>
            <a:avLst/>
            <a:gdLst/>
            <a:ahLst/>
            <a:cxnLst>
              <a:cxn ang="0">
                <a:pos x="0" y="1200911"/>
              </a:cxn>
              <a:cxn ang="0">
                <a:pos x="3200399" y="1200911"/>
              </a:cxn>
              <a:cxn ang="0">
                <a:pos x="3200399" y="0"/>
              </a:cxn>
              <a:cxn ang="0">
                <a:pos x="0" y="0"/>
              </a:cxn>
              <a:cxn ang="0">
                <a:pos x="0" y="1200911"/>
              </a:cxn>
            </a:cxnLst>
            <a:rect l="0" t="0" r="r" b="b"/>
            <a:pathLst>
              <a:path w="3200400" h="1201420">
                <a:moveTo>
                  <a:pt x="0" y="1200911"/>
                </a:moveTo>
                <a:lnTo>
                  <a:pt x="3200399" y="1200911"/>
                </a:lnTo>
                <a:lnTo>
                  <a:pt x="3200399" y="0"/>
                </a:lnTo>
                <a:lnTo>
                  <a:pt x="0" y="0"/>
                </a:lnTo>
                <a:lnTo>
                  <a:pt x="0" y="120091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7" name="object 7"/>
          <p:cNvSpPr txBox="1"/>
          <p:nvPr/>
        </p:nvSpPr>
        <p:spPr>
          <a:xfrm>
            <a:off x="304800" y="1752600"/>
            <a:ext cx="3200400" cy="1201738"/>
          </a:xfrm>
          <a:prstGeom prst="rect">
            <a:avLst/>
          </a:prstGeom>
          <a:solidFill>
            <a:srgbClr val="FFFFFF"/>
          </a:solidFill>
          <a:ln w="39623">
            <a:solidFill>
              <a:srgbClr val="000000"/>
            </a:solidFill>
          </a:ln>
        </p:spPr>
        <p:txBody>
          <a:bodyPr lIns="0" tIns="0" rIns="0" bIns="0">
            <a:spAutoFit/>
          </a:bodyPr>
          <a:lstStyle/>
          <a:p>
            <a:pPr marL="69850"/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If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cut-off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point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is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level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of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C,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test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will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be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highly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sensitive,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but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will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yield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many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False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Positives</a:t>
            </a:r>
          </a:p>
        </p:txBody>
      </p:sp>
      <p:sp>
        <p:nvSpPr>
          <p:cNvPr id="38920" name="object 8"/>
          <p:cNvSpPr>
            <a:spLocks/>
          </p:cNvSpPr>
          <p:nvPr/>
        </p:nvSpPr>
        <p:spPr bwMode="auto">
          <a:xfrm>
            <a:off x="304800" y="3200400"/>
            <a:ext cx="2286000" cy="1476375"/>
          </a:xfrm>
          <a:custGeom>
            <a:avLst/>
            <a:gdLst/>
            <a:ahLst/>
            <a:cxnLst>
              <a:cxn ang="0">
                <a:pos x="0" y="1476755"/>
              </a:cxn>
              <a:cxn ang="0">
                <a:pos x="2285999" y="1476755"/>
              </a:cxn>
              <a:cxn ang="0">
                <a:pos x="2285999" y="0"/>
              </a:cxn>
              <a:cxn ang="0">
                <a:pos x="0" y="0"/>
              </a:cxn>
              <a:cxn ang="0">
                <a:pos x="0" y="1476755"/>
              </a:cxn>
            </a:cxnLst>
            <a:rect l="0" t="0" r="r" b="b"/>
            <a:pathLst>
              <a:path w="2286000" h="1477010">
                <a:moveTo>
                  <a:pt x="0" y="1476755"/>
                </a:moveTo>
                <a:lnTo>
                  <a:pt x="2285999" y="1476755"/>
                </a:lnTo>
                <a:lnTo>
                  <a:pt x="2285999" y="0"/>
                </a:lnTo>
                <a:lnTo>
                  <a:pt x="0" y="0"/>
                </a:lnTo>
                <a:lnTo>
                  <a:pt x="0" y="147675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9" name="object 9"/>
          <p:cNvSpPr txBox="1"/>
          <p:nvPr/>
        </p:nvSpPr>
        <p:spPr>
          <a:xfrm>
            <a:off x="304800" y="3200400"/>
            <a:ext cx="2286000" cy="1476375"/>
          </a:xfrm>
          <a:prstGeom prst="rect">
            <a:avLst/>
          </a:prstGeom>
          <a:solidFill>
            <a:srgbClr val="FFFFFF"/>
          </a:solidFill>
          <a:ln w="39623">
            <a:solidFill>
              <a:srgbClr val="000000"/>
            </a:solidFill>
          </a:ln>
        </p:spPr>
        <p:txBody>
          <a:bodyPr lIns="0" tIns="0" rIns="0" bIns="0">
            <a:spAutoFit/>
          </a:bodyPr>
          <a:lstStyle/>
          <a:p>
            <a:pPr marL="69850"/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If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cut-off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is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D,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it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will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increase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specificity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of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the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rebuchet MS" pitchFamily="34" charset="0"/>
                <a:ea typeface="Trebuchet MS" pitchFamily="34" charset="0"/>
                <a:cs typeface="Trebuchet MS" pitchFamily="34" charset="0"/>
              </a:rPr>
              <a:t>test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bject 2"/>
          <p:cNvSpPr>
            <a:spLocks noChangeArrowheads="1"/>
          </p:cNvSpPr>
          <p:nvPr/>
        </p:nvSpPr>
        <p:spPr bwMode="auto">
          <a:xfrm>
            <a:off x="1074738" y="396875"/>
            <a:ext cx="6002337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39" name="object 3"/>
          <p:cNvSpPr>
            <a:spLocks/>
          </p:cNvSpPr>
          <p:nvPr/>
        </p:nvSpPr>
        <p:spPr bwMode="auto">
          <a:xfrm>
            <a:off x="1065213" y="801688"/>
            <a:ext cx="60229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22786" y="0"/>
              </a:cxn>
            </a:cxnLst>
            <a:rect l="0" t="0" r="r" b="b"/>
            <a:pathLst>
              <a:path w="6022975">
                <a:moveTo>
                  <a:pt x="0" y="0"/>
                </a:moveTo>
                <a:lnTo>
                  <a:pt x="6022786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9940" name="object 4"/>
          <p:cNvSpPr>
            <a:spLocks/>
          </p:cNvSpPr>
          <p:nvPr/>
        </p:nvSpPr>
        <p:spPr bwMode="auto">
          <a:xfrm>
            <a:off x="1065213" y="779463"/>
            <a:ext cx="6022975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22786" y="0"/>
              </a:cxn>
              <a:cxn ang="0">
                <a:pos x="6022786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6022975" h="45719">
                <a:moveTo>
                  <a:pt x="0" y="0"/>
                </a:moveTo>
                <a:lnTo>
                  <a:pt x="6022786" y="0"/>
                </a:lnTo>
                <a:lnTo>
                  <a:pt x="6022786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39941" name="object 5"/>
          <p:cNvSpPr>
            <a:spLocks noChangeArrowheads="1"/>
          </p:cNvSpPr>
          <p:nvPr/>
        </p:nvSpPr>
        <p:spPr bwMode="auto">
          <a:xfrm>
            <a:off x="0" y="1143000"/>
            <a:ext cx="8153400" cy="571023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bject 2"/>
          <p:cNvSpPr>
            <a:spLocks/>
          </p:cNvSpPr>
          <p:nvPr/>
        </p:nvSpPr>
        <p:spPr bwMode="auto">
          <a:xfrm>
            <a:off x="1323975" y="744538"/>
            <a:ext cx="58102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09487" y="0"/>
              </a:cxn>
            </a:cxnLst>
            <a:rect l="0" t="0" r="r" b="b"/>
            <a:pathLst>
              <a:path w="5809615">
                <a:moveTo>
                  <a:pt x="0" y="0"/>
                </a:moveTo>
                <a:lnTo>
                  <a:pt x="5809487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0963" name="object 3"/>
          <p:cNvSpPr>
            <a:spLocks/>
          </p:cNvSpPr>
          <p:nvPr/>
        </p:nvSpPr>
        <p:spPr bwMode="auto">
          <a:xfrm>
            <a:off x="1323975" y="723900"/>
            <a:ext cx="5810250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09487" y="0"/>
              </a:cxn>
              <a:cxn ang="0">
                <a:pos x="5809487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5809615" h="41275">
                <a:moveTo>
                  <a:pt x="0" y="0"/>
                </a:moveTo>
                <a:lnTo>
                  <a:pt x="5809487" y="0"/>
                </a:lnTo>
                <a:lnTo>
                  <a:pt x="5809487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0964" name="object 4"/>
          <p:cNvSpPr>
            <a:spLocks noChangeArrowheads="1"/>
          </p:cNvSpPr>
          <p:nvPr/>
        </p:nvSpPr>
        <p:spPr bwMode="auto">
          <a:xfrm>
            <a:off x="1327150" y="384175"/>
            <a:ext cx="5799138" cy="3000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5" name="object 5"/>
          <p:cNvSpPr>
            <a:spLocks noChangeArrowheads="1"/>
          </p:cNvSpPr>
          <p:nvPr/>
        </p:nvSpPr>
        <p:spPr bwMode="auto">
          <a:xfrm>
            <a:off x="3340100" y="901700"/>
            <a:ext cx="1763713" cy="30003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6" name="object 6"/>
          <p:cNvSpPr>
            <a:spLocks/>
          </p:cNvSpPr>
          <p:nvPr/>
        </p:nvSpPr>
        <p:spPr bwMode="auto">
          <a:xfrm>
            <a:off x="3330575" y="1262063"/>
            <a:ext cx="179863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98319" y="0"/>
              </a:cxn>
            </a:cxnLst>
            <a:rect l="0" t="0" r="r" b="b"/>
            <a:pathLst>
              <a:path w="1798320">
                <a:moveTo>
                  <a:pt x="0" y="0"/>
                </a:moveTo>
                <a:lnTo>
                  <a:pt x="1798319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0967" name="object 7"/>
          <p:cNvSpPr>
            <a:spLocks/>
          </p:cNvSpPr>
          <p:nvPr/>
        </p:nvSpPr>
        <p:spPr bwMode="auto">
          <a:xfrm>
            <a:off x="3330575" y="1241425"/>
            <a:ext cx="1798638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98319" y="0"/>
              </a:cxn>
              <a:cxn ang="0">
                <a:pos x="1798319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1798320" h="41275">
                <a:moveTo>
                  <a:pt x="0" y="0"/>
                </a:moveTo>
                <a:lnTo>
                  <a:pt x="1798319" y="0"/>
                </a:lnTo>
                <a:lnTo>
                  <a:pt x="1798319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8" name="object 8"/>
          <p:cNvSpPr txBox="1"/>
          <p:nvPr/>
        </p:nvSpPr>
        <p:spPr>
          <a:xfrm>
            <a:off x="536575" y="1706563"/>
            <a:ext cx="7083425" cy="40290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"/>
              <a:tabLst>
                <a:tab pos="287338" algn="l"/>
              </a:tabLst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If the diagnostic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(confirmatory) test is expensive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or invasive</a:t>
            </a:r>
          </a:p>
          <a:p>
            <a:pPr marL="533400" lvl="1" indent="-228600">
              <a:spcBef>
                <a:spcPts val="500"/>
              </a:spcBef>
              <a:buSzPct val="79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Minimize false positives.</a:t>
            </a:r>
          </a:p>
          <a:p>
            <a:pPr marL="533400" lvl="1" indent="-228600">
              <a:spcBef>
                <a:spcPts val="488"/>
              </a:spcBef>
              <a:buSzPct val="79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Use a cut-point with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specificity.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marL="533400" lvl="1" indent="-228600">
              <a:spcBef>
                <a:spcPts val="63"/>
              </a:spcBef>
              <a:buFont typeface="Wingdings" pitchFamily="2" charset="2"/>
              <a:buChar char=""/>
              <a:tabLst>
                <a:tab pos="287338" algn="l"/>
              </a:tabLst>
            </a:pPr>
            <a:endParaRPr lang="en-US" sz="3500">
              <a:latin typeface="Times New Roman" pitchFamily="18" charset="0"/>
              <a:cs typeface="Times New Roman" pitchFamily="18" charset="0"/>
            </a:endParaRPr>
          </a:p>
          <a:p>
            <a:pPr marL="285750" indent="-273050" algn="just">
              <a:buClr>
                <a:srgbClr val="B03F99"/>
              </a:buClr>
              <a:buSzPct val="73000"/>
              <a:buFont typeface="Wingdings" pitchFamily="2" charset="2"/>
              <a:buChar char=""/>
              <a:tabLst>
                <a:tab pos="287338" algn="l"/>
              </a:tabLst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If  the  penalty  for  missing  a  case  is  high  (e.g.,  the disease 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 fatal 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and  treatment  exists,  or  disease  easily spreads)</a:t>
            </a:r>
          </a:p>
          <a:p>
            <a:pPr marL="533400" lvl="1" indent="-228600">
              <a:spcBef>
                <a:spcPts val="500"/>
              </a:spcBef>
              <a:buSzPct val="79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Maximize true positives.</a:t>
            </a:r>
          </a:p>
          <a:p>
            <a:pPr marL="533400" lvl="1" indent="-228600">
              <a:spcBef>
                <a:spcPts val="500"/>
              </a:spcBef>
              <a:buSzPct val="79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That is, use a cut-point with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sensitivity</a:t>
            </a:r>
            <a:r>
              <a:rPr lang="en-US" sz="2400">
                <a:solidFill>
                  <a:srgbClr val="6C6C6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object 2"/>
          <p:cNvSpPr>
            <a:spLocks noChangeArrowheads="1"/>
          </p:cNvSpPr>
          <p:nvPr/>
        </p:nvSpPr>
        <p:spPr bwMode="auto">
          <a:xfrm>
            <a:off x="852488" y="574675"/>
            <a:ext cx="6446837" cy="3175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87" name="object 3"/>
          <p:cNvSpPr>
            <a:spLocks/>
          </p:cNvSpPr>
          <p:nvPr/>
        </p:nvSpPr>
        <p:spPr bwMode="auto">
          <a:xfrm>
            <a:off x="849313" y="955675"/>
            <a:ext cx="645636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5602" y="0"/>
              </a:cxn>
            </a:cxnLst>
            <a:rect l="0" t="0" r="r" b="b"/>
            <a:pathLst>
              <a:path w="6456045">
                <a:moveTo>
                  <a:pt x="0" y="0"/>
                </a:moveTo>
                <a:lnTo>
                  <a:pt x="6455602" y="0"/>
                </a:lnTo>
              </a:path>
            </a:pathLst>
          </a:custGeom>
          <a:noFill/>
          <a:ln w="45465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988" name="object 4"/>
          <p:cNvSpPr>
            <a:spLocks/>
          </p:cNvSpPr>
          <p:nvPr/>
        </p:nvSpPr>
        <p:spPr bwMode="auto">
          <a:xfrm>
            <a:off x="849313" y="933450"/>
            <a:ext cx="6456362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5602" y="0"/>
              </a:cxn>
              <a:cxn ang="0">
                <a:pos x="6455602" y="44195"/>
              </a:cxn>
              <a:cxn ang="0">
                <a:pos x="0" y="44195"/>
              </a:cxn>
              <a:cxn ang="0">
                <a:pos x="0" y="0"/>
              </a:cxn>
            </a:cxnLst>
            <a:rect l="0" t="0" r="r" b="b"/>
            <a:pathLst>
              <a:path w="6456045" h="44450">
                <a:moveTo>
                  <a:pt x="0" y="0"/>
                </a:moveTo>
                <a:lnTo>
                  <a:pt x="6455602" y="0"/>
                </a:lnTo>
                <a:lnTo>
                  <a:pt x="6455602" y="44195"/>
                </a:lnTo>
                <a:lnTo>
                  <a:pt x="0" y="44195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1989" name="object 5"/>
          <p:cNvSpPr>
            <a:spLocks noChangeArrowheads="1"/>
          </p:cNvSpPr>
          <p:nvPr/>
        </p:nvSpPr>
        <p:spPr bwMode="auto">
          <a:xfrm>
            <a:off x="150813" y="931863"/>
            <a:ext cx="8004175" cy="58134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990" name="object 6"/>
          <p:cNvSpPr>
            <a:spLocks/>
          </p:cNvSpPr>
          <p:nvPr/>
        </p:nvSpPr>
        <p:spPr bwMode="auto">
          <a:xfrm>
            <a:off x="2590800" y="2743200"/>
            <a:ext cx="2667000" cy="1447800"/>
          </a:xfrm>
          <a:custGeom>
            <a:avLst/>
            <a:gdLst/>
            <a:ahLst/>
            <a:cxnLst>
              <a:cxn ang="0">
                <a:pos x="4420" y="664527"/>
              </a:cxn>
              <a:cxn ang="0">
                <a:pos x="38755" y="549936"/>
              </a:cxn>
              <a:cxn ang="0">
                <a:pos x="104795" y="442122"/>
              </a:cxn>
              <a:cxn ang="0">
                <a:pos x="199792" y="342577"/>
              </a:cxn>
              <a:cxn ang="0">
                <a:pos x="321001" y="252790"/>
              </a:cxn>
              <a:cxn ang="0">
                <a:pos x="465678" y="174253"/>
              </a:cxn>
              <a:cxn ang="0">
                <a:pos x="631075" y="108455"/>
              </a:cxn>
              <a:cxn ang="0">
                <a:pos x="814447" y="56886"/>
              </a:cxn>
              <a:cxn ang="0">
                <a:pos x="1013049" y="21038"/>
              </a:cxn>
              <a:cxn ang="0">
                <a:pos x="1224134" y="2399"/>
              </a:cxn>
              <a:cxn ang="0">
                <a:pos x="1442869" y="2399"/>
              </a:cxn>
              <a:cxn ang="0">
                <a:pos x="1653960" y="21038"/>
              </a:cxn>
              <a:cxn ang="0">
                <a:pos x="1852565" y="56886"/>
              </a:cxn>
              <a:cxn ang="0">
                <a:pos x="2035938" y="108455"/>
              </a:cxn>
              <a:cxn ang="0">
                <a:pos x="2201334" y="174253"/>
              </a:cxn>
              <a:cxn ang="0">
                <a:pos x="2346008" y="252790"/>
              </a:cxn>
              <a:cxn ang="0">
                <a:pos x="2467214" y="342577"/>
              </a:cxn>
              <a:cxn ang="0">
                <a:pos x="2562209" y="442122"/>
              </a:cxn>
              <a:cxn ang="0">
                <a:pos x="2628245" y="549936"/>
              </a:cxn>
              <a:cxn ang="0">
                <a:pos x="2662579" y="664527"/>
              </a:cxn>
              <a:cxn ang="0">
                <a:pos x="2662579" y="783271"/>
              </a:cxn>
              <a:cxn ang="0">
                <a:pos x="2628245" y="897861"/>
              </a:cxn>
              <a:cxn ang="0">
                <a:pos x="2562209" y="1005675"/>
              </a:cxn>
              <a:cxn ang="0">
                <a:pos x="2467214" y="1105220"/>
              </a:cxn>
              <a:cxn ang="0">
                <a:pos x="2346008" y="1195006"/>
              </a:cxn>
              <a:cxn ang="0">
                <a:pos x="2201334" y="1273544"/>
              </a:cxn>
              <a:cxn ang="0">
                <a:pos x="2035938" y="1339343"/>
              </a:cxn>
              <a:cxn ang="0">
                <a:pos x="1852565" y="1390912"/>
              </a:cxn>
              <a:cxn ang="0">
                <a:pos x="1653960" y="1426761"/>
              </a:cxn>
              <a:cxn ang="0">
                <a:pos x="1442869" y="1445400"/>
              </a:cxn>
              <a:cxn ang="0">
                <a:pos x="1224134" y="1445400"/>
              </a:cxn>
              <a:cxn ang="0">
                <a:pos x="1013049" y="1426761"/>
              </a:cxn>
              <a:cxn ang="0">
                <a:pos x="814447" y="1390912"/>
              </a:cxn>
              <a:cxn ang="0">
                <a:pos x="631075" y="1339343"/>
              </a:cxn>
              <a:cxn ang="0">
                <a:pos x="465678" y="1273544"/>
              </a:cxn>
              <a:cxn ang="0">
                <a:pos x="321001" y="1195006"/>
              </a:cxn>
              <a:cxn ang="0">
                <a:pos x="199792" y="1105220"/>
              </a:cxn>
              <a:cxn ang="0">
                <a:pos x="104795" y="1005675"/>
              </a:cxn>
              <a:cxn ang="0">
                <a:pos x="38755" y="897861"/>
              </a:cxn>
              <a:cxn ang="0">
                <a:pos x="4420" y="783271"/>
              </a:cxn>
            </a:cxnLst>
            <a:rect l="0" t="0" r="r" b="b"/>
            <a:pathLst>
              <a:path w="2667000" h="1447800">
                <a:moveTo>
                  <a:pt x="0" y="723899"/>
                </a:moveTo>
                <a:lnTo>
                  <a:pt x="4420" y="664527"/>
                </a:lnTo>
                <a:lnTo>
                  <a:pt x="17453" y="606477"/>
                </a:lnTo>
                <a:lnTo>
                  <a:pt x="38755" y="549936"/>
                </a:lnTo>
                <a:lnTo>
                  <a:pt x="67984" y="495088"/>
                </a:lnTo>
                <a:lnTo>
                  <a:pt x="104795" y="442122"/>
                </a:lnTo>
                <a:lnTo>
                  <a:pt x="148845" y="391223"/>
                </a:lnTo>
                <a:lnTo>
                  <a:pt x="199792" y="342577"/>
                </a:lnTo>
                <a:lnTo>
                  <a:pt x="257292" y="296370"/>
                </a:lnTo>
                <a:lnTo>
                  <a:pt x="321001" y="252790"/>
                </a:lnTo>
                <a:lnTo>
                  <a:pt x="390578" y="212022"/>
                </a:lnTo>
                <a:lnTo>
                  <a:pt x="465678" y="174253"/>
                </a:lnTo>
                <a:lnTo>
                  <a:pt x="545958" y="139668"/>
                </a:lnTo>
                <a:lnTo>
                  <a:pt x="631075" y="108455"/>
                </a:lnTo>
                <a:lnTo>
                  <a:pt x="720686" y="80799"/>
                </a:lnTo>
                <a:lnTo>
                  <a:pt x="814447" y="56886"/>
                </a:lnTo>
                <a:lnTo>
                  <a:pt x="912016" y="36904"/>
                </a:lnTo>
                <a:lnTo>
                  <a:pt x="1013049" y="21038"/>
                </a:lnTo>
                <a:lnTo>
                  <a:pt x="1117202" y="9474"/>
                </a:lnTo>
                <a:lnTo>
                  <a:pt x="1224134" y="2399"/>
                </a:lnTo>
                <a:lnTo>
                  <a:pt x="1333499" y="0"/>
                </a:lnTo>
                <a:lnTo>
                  <a:pt x="1442869" y="2399"/>
                </a:lnTo>
                <a:lnTo>
                  <a:pt x="1549804" y="9474"/>
                </a:lnTo>
                <a:lnTo>
                  <a:pt x="1653960" y="21038"/>
                </a:lnTo>
                <a:lnTo>
                  <a:pt x="1754995" y="36904"/>
                </a:lnTo>
                <a:lnTo>
                  <a:pt x="1852565" y="56886"/>
                </a:lnTo>
                <a:lnTo>
                  <a:pt x="1946327" y="80799"/>
                </a:lnTo>
                <a:lnTo>
                  <a:pt x="2035938" y="108455"/>
                </a:lnTo>
                <a:lnTo>
                  <a:pt x="2121054" y="139668"/>
                </a:lnTo>
                <a:lnTo>
                  <a:pt x="2201334" y="174253"/>
                </a:lnTo>
                <a:lnTo>
                  <a:pt x="2276433" y="212022"/>
                </a:lnTo>
                <a:lnTo>
                  <a:pt x="2346008" y="252790"/>
                </a:lnTo>
                <a:lnTo>
                  <a:pt x="2409716" y="296370"/>
                </a:lnTo>
                <a:lnTo>
                  <a:pt x="2467214" y="342577"/>
                </a:lnTo>
                <a:lnTo>
                  <a:pt x="2518160" y="391223"/>
                </a:lnTo>
                <a:lnTo>
                  <a:pt x="2562209" y="442122"/>
                </a:lnTo>
                <a:lnTo>
                  <a:pt x="2599018" y="495088"/>
                </a:lnTo>
                <a:lnTo>
                  <a:pt x="2628245" y="549936"/>
                </a:lnTo>
                <a:lnTo>
                  <a:pt x="2649547" y="606477"/>
                </a:lnTo>
                <a:lnTo>
                  <a:pt x="2662579" y="664527"/>
                </a:lnTo>
                <a:lnTo>
                  <a:pt x="2666999" y="723899"/>
                </a:lnTo>
                <a:lnTo>
                  <a:pt x="2662579" y="783271"/>
                </a:lnTo>
                <a:lnTo>
                  <a:pt x="2649547" y="841320"/>
                </a:lnTo>
                <a:lnTo>
                  <a:pt x="2628245" y="897861"/>
                </a:lnTo>
                <a:lnTo>
                  <a:pt x="2599018" y="952708"/>
                </a:lnTo>
                <a:lnTo>
                  <a:pt x="2562209" y="1005675"/>
                </a:lnTo>
                <a:lnTo>
                  <a:pt x="2518160" y="1056574"/>
                </a:lnTo>
                <a:lnTo>
                  <a:pt x="2467214" y="1105220"/>
                </a:lnTo>
                <a:lnTo>
                  <a:pt x="2409716" y="1151426"/>
                </a:lnTo>
                <a:lnTo>
                  <a:pt x="2346008" y="1195006"/>
                </a:lnTo>
                <a:lnTo>
                  <a:pt x="2276433" y="1235774"/>
                </a:lnTo>
                <a:lnTo>
                  <a:pt x="2201334" y="1273544"/>
                </a:lnTo>
                <a:lnTo>
                  <a:pt x="2121054" y="1308129"/>
                </a:lnTo>
                <a:lnTo>
                  <a:pt x="2035938" y="1339343"/>
                </a:lnTo>
                <a:lnTo>
                  <a:pt x="1946327" y="1366999"/>
                </a:lnTo>
                <a:lnTo>
                  <a:pt x="1852565" y="1390912"/>
                </a:lnTo>
                <a:lnTo>
                  <a:pt x="1754995" y="1410895"/>
                </a:lnTo>
                <a:lnTo>
                  <a:pt x="1653960" y="1426761"/>
                </a:lnTo>
                <a:lnTo>
                  <a:pt x="1549804" y="1438325"/>
                </a:lnTo>
                <a:lnTo>
                  <a:pt x="1442869" y="1445400"/>
                </a:lnTo>
                <a:lnTo>
                  <a:pt x="1333499" y="1447799"/>
                </a:lnTo>
                <a:lnTo>
                  <a:pt x="1224134" y="1445400"/>
                </a:lnTo>
                <a:lnTo>
                  <a:pt x="1117202" y="1438325"/>
                </a:lnTo>
                <a:lnTo>
                  <a:pt x="1013049" y="1426761"/>
                </a:lnTo>
                <a:lnTo>
                  <a:pt x="912016" y="1410895"/>
                </a:lnTo>
                <a:lnTo>
                  <a:pt x="814447" y="1390912"/>
                </a:lnTo>
                <a:lnTo>
                  <a:pt x="720686" y="1366999"/>
                </a:lnTo>
                <a:lnTo>
                  <a:pt x="631075" y="1339343"/>
                </a:lnTo>
                <a:lnTo>
                  <a:pt x="545958" y="1308129"/>
                </a:lnTo>
                <a:lnTo>
                  <a:pt x="465678" y="1273544"/>
                </a:lnTo>
                <a:lnTo>
                  <a:pt x="390578" y="1235774"/>
                </a:lnTo>
                <a:lnTo>
                  <a:pt x="321001" y="1195006"/>
                </a:lnTo>
                <a:lnTo>
                  <a:pt x="257292" y="1151426"/>
                </a:lnTo>
                <a:lnTo>
                  <a:pt x="199792" y="1105220"/>
                </a:lnTo>
                <a:lnTo>
                  <a:pt x="148845" y="1056574"/>
                </a:lnTo>
                <a:lnTo>
                  <a:pt x="104795" y="1005675"/>
                </a:lnTo>
                <a:lnTo>
                  <a:pt x="67984" y="952708"/>
                </a:lnTo>
                <a:lnTo>
                  <a:pt x="38755" y="897861"/>
                </a:lnTo>
                <a:lnTo>
                  <a:pt x="17453" y="841320"/>
                </a:lnTo>
                <a:lnTo>
                  <a:pt x="4420" y="783271"/>
                </a:lnTo>
                <a:lnTo>
                  <a:pt x="0" y="723899"/>
                </a:lnTo>
                <a:close/>
              </a:path>
            </a:pathLst>
          </a:custGeom>
          <a:noFill/>
          <a:ln w="39623">
            <a:solidFill>
              <a:srgbClr val="FF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object 2"/>
          <p:cNvSpPr>
            <a:spLocks/>
          </p:cNvSpPr>
          <p:nvPr/>
        </p:nvSpPr>
        <p:spPr bwMode="auto">
          <a:xfrm>
            <a:off x="1822450" y="592138"/>
            <a:ext cx="50419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1391" y="0"/>
              </a:cxn>
            </a:cxnLst>
            <a:rect l="0" t="0" r="r" b="b"/>
            <a:pathLst>
              <a:path w="5041900">
                <a:moveTo>
                  <a:pt x="0" y="0"/>
                </a:moveTo>
                <a:lnTo>
                  <a:pt x="5041391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3011" name="object 3"/>
          <p:cNvSpPr>
            <a:spLocks/>
          </p:cNvSpPr>
          <p:nvPr/>
        </p:nvSpPr>
        <p:spPr bwMode="auto">
          <a:xfrm>
            <a:off x="1822450" y="571500"/>
            <a:ext cx="5041900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1391" y="0"/>
              </a:cxn>
              <a:cxn ang="0">
                <a:pos x="5041391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5041900" h="41275">
                <a:moveTo>
                  <a:pt x="0" y="0"/>
                </a:moveTo>
                <a:lnTo>
                  <a:pt x="5041391" y="0"/>
                </a:lnTo>
                <a:lnTo>
                  <a:pt x="5041391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3012" name="object 4"/>
          <p:cNvSpPr>
            <a:spLocks noChangeArrowheads="1"/>
          </p:cNvSpPr>
          <p:nvPr/>
        </p:nvSpPr>
        <p:spPr bwMode="auto">
          <a:xfrm>
            <a:off x="1833563" y="231775"/>
            <a:ext cx="5027612" cy="3000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13" name="object 5"/>
          <p:cNvSpPr>
            <a:spLocks noChangeArrowheads="1"/>
          </p:cNvSpPr>
          <p:nvPr/>
        </p:nvSpPr>
        <p:spPr bwMode="auto">
          <a:xfrm>
            <a:off x="2749550" y="749300"/>
            <a:ext cx="3181350" cy="30003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014" name="object 6"/>
          <p:cNvSpPr>
            <a:spLocks/>
          </p:cNvSpPr>
          <p:nvPr/>
        </p:nvSpPr>
        <p:spPr bwMode="auto">
          <a:xfrm>
            <a:off x="2738438" y="1109663"/>
            <a:ext cx="320833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08019" y="0"/>
              </a:cxn>
            </a:cxnLst>
            <a:rect l="0" t="0" r="r" b="b"/>
            <a:pathLst>
              <a:path w="3208020">
                <a:moveTo>
                  <a:pt x="0" y="0"/>
                </a:moveTo>
                <a:lnTo>
                  <a:pt x="3208019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3015" name="object 7"/>
          <p:cNvSpPr>
            <a:spLocks/>
          </p:cNvSpPr>
          <p:nvPr/>
        </p:nvSpPr>
        <p:spPr bwMode="auto">
          <a:xfrm>
            <a:off x="2738438" y="1089025"/>
            <a:ext cx="3208337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08019" y="0"/>
              </a:cxn>
              <a:cxn ang="0">
                <a:pos x="3208019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3208020" h="41275">
                <a:moveTo>
                  <a:pt x="0" y="0"/>
                </a:moveTo>
                <a:lnTo>
                  <a:pt x="3208019" y="0"/>
                </a:lnTo>
                <a:lnTo>
                  <a:pt x="3208019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8" name="object 8"/>
          <p:cNvSpPr txBox="1"/>
          <p:nvPr/>
        </p:nvSpPr>
        <p:spPr>
          <a:xfrm>
            <a:off x="384175" y="1473200"/>
            <a:ext cx="7334250" cy="443198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 ideal screening test would be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 sensitive and 100% specific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 that is there would be no false positives and no false negatives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 practice, these are usually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inversely related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It is possible to vary the sensitivity and specificity by varying the level at which the test is considered positive.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bject 2"/>
          <p:cNvSpPr>
            <a:spLocks/>
          </p:cNvSpPr>
          <p:nvPr/>
        </p:nvSpPr>
        <p:spPr bwMode="auto">
          <a:xfrm>
            <a:off x="938213" y="944563"/>
            <a:ext cx="62769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77386" y="0"/>
              </a:cxn>
            </a:cxnLst>
            <a:rect l="0" t="0" r="r" b="b"/>
            <a:pathLst>
              <a:path w="6277609">
                <a:moveTo>
                  <a:pt x="0" y="0"/>
                </a:moveTo>
                <a:lnTo>
                  <a:pt x="6277386" y="0"/>
                </a:lnTo>
              </a:path>
            </a:pathLst>
          </a:custGeom>
          <a:noFill/>
          <a:ln w="3936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4035" name="object 3"/>
          <p:cNvSpPr>
            <a:spLocks/>
          </p:cNvSpPr>
          <p:nvPr/>
        </p:nvSpPr>
        <p:spPr bwMode="auto">
          <a:xfrm>
            <a:off x="938213" y="925513"/>
            <a:ext cx="6276975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77386" y="0"/>
              </a:cxn>
              <a:cxn ang="0">
                <a:pos x="6277386" y="38099"/>
              </a:cxn>
              <a:cxn ang="0">
                <a:pos x="0" y="38099"/>
              </a:cxn>
              <a:cxn ang="0">
                <a:pos x="0" y="0"/>
              </a:cxn>
            </a:cxnLst>
            <a:rect l="0" t="0" r="r" b="b"/>
            <a:pathLst>
              <a:path w="6277609" h="38100">
                <a:moveTo>
                  <a:pt x="0" y="0"/>
                </a:moveTo>
                <a:lnTo>
                  <a:pt x="6277386" y="0"/>
                </a:lnTo>
                <a:lnTo>
                  <a:pt x="6277386" y="38099"/>
                </a:lnTo>
                <a:lnTo>
                  <a:pt x="0" y="3809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4036" name="object 4"/>
          <p:cNvSpPr>
            <a:spLocks noChangeArrowheads="1"/>
          </p:cNvSpPr>
          <p:nvPr/>
        </p:nvSpPr>
        <p:spPr bwMode="auto">
          <a:xfrm>
            <a:off x="957263" y="604838"/>
            <a:ext cx="6269037" cy="28257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7" name="object 5"/>
          <p:cNvSpPr>
            <a:spLocks noChangeArrowheads="1"/>
          </p:cNvSpPr>
          <p:nvPr/>
        </p:nvSpPr>
        <p:spPr bwMode="auto">
          <a:xfrm>
            <a:off x="1317625" y="1092200"/>
            <a:ext cx="5503863" cy="2841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038" name="object 6"/>
          <p:cNvSpPr>
            <a:spLocks/>
          </p:cNvSpPr>
          <p:nvPr/>
        </p:nvSpPr>
        <p:spPr bwMode="auto">
          <a:xfrm>
            <a:off x="1316038" y="1431925"/>
            <a:ext cx="552291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22975" y="0"/>
              </a:cxn>
            </a:cxnLst>
            <a:rect l="0" t="0" r="r" b="b"/>
            <a:pathLst>
              <a:path w="5523230">
                <a:moveTo>
                  <a:pt x="0" y="0"/>
                </a:moveTo>
                <a:lnTo>
                  <a:pt x="5522975" y="0"/>
                </a:lnTo>
              </a:path>
            </a:pathLst>
          </a:custGeom>
          <a:noFill/>
          <a:ln w="3936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4039" name="object 7"/>
          <p:cNvSpPr>
            <a:spLocks/>
          </p:cNvSpPr>
          <p:nvPr/>
        </p:nvSpPr>
        <p:spPr bwMode="auto">
          <a:xfrm>
            <a:off x="1316038" y="1412875"/>
            <a:ext cx="5522912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22975" y="0"/>
              </a:cxn>
              <a:cxn ang="0">
                <a:pos x="5522975" y="38099"/>
              </a:cxn>
              <a:cxn ang="0">
                <a:pos x="0" y="38099"/>
              </a:cxn>
              <a:cxn ang="0">
                <a:pos x="0" y="0"/>
              </a:cxn>
            </a:cxnLst>
            <a:rect l="0" t="0" r="r" b="b"/>
            <a:pathLst>
              <a:path w="5523230" h="38100">
                <a:moveTo>
                  <a:pt x="0" y="0"/>
                </a:moveTo>
                <a:lnTo>
                  <a:pt x="5522975" y="0"/>
                </a:lnTo>
                <a:lnTo>
                  <a:pt x="5522975" y="38099"/>
                </a:lnTo>
                <a:lnTo>
                  <a:pt x="0" y="3809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4040" name="object 8"/>
          <p:cNvSpPr>
            <a:spLocks noChangeArrowheads="1"/>
          </p:cNvSpPr>
          <p:nvPr/>
        </p:nvSpPr>
        <p:spPr bwMode="auto">
          <a:xfrm>
            <a:off x="57150" y="1828800"/>
            <a:ext cx="8020050" cy="4398963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bject 2"/>
          <p:cNvSpPr>
            <a:spLocks noChangeArrowheads="1"/>
          </p:cNvSpPr>
          <p:nvPr/>
        </p:nvSpPr>
        <p:spPr bwMode="auto">
          <a:xfrm>
            <a:off x="923925" y="604838"/>
            <a:ext cx="6280150" cy="28257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059" name="object 3"/>
          <p:cNvSpPr>
            <a:spLocks/>
          </p:cNvSpPr>
          <p:nvPr/>
        </p:nvSpPr>
        <p:spPr bwMode="auto">
          <a:xfrm>
            <a:off x="915988" y="944563"/>
            <a:ext cx="632301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21490" y="0"/>
              </a:cxn>
            </a:cxnLst>
            <a:rect l="0" t="0" r="r" b="b"/>
            <a:pathLst>
              <a:path w="6322059">
                <a:moveTo>
                  <a:pt x="0" y="0"/>
                </a:moveTo>
                <a:lnTo>
                  <a:pt x="6321490" y="0"/>
                </a:lnTo>
              </a:path>
            </a:pathLst>
          </a:custGeom>
          <a:noFill/>
          <a:ln w="3936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5060" name="object 4"/>
          <p:cNvSpPr>
            <a:spLocks/>
          </p:cNvSpPr>
          <p:nvPr/>
        </p:nvSpPr>
        <p:spPr bwMode="auto">
          <a:xfrm>
            <a:off x="915988" y="925513"/>
            <a:ext cx="6323012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21490" y="0"/>
              </a:cxn>
              <a:cxn ang="0">
                <a:pos x="6321490" y="38099"/>
              </a:cxn>
              <a:cxn ang="0">
                <a:pos x="0" y="38099"/>
              </a:cxn>
              <a:cxn ang="0">
                <a:pos x="0" y="0"/>
              </a:cxn>
            </a:cxnLst>
            <a:rect l="0" t="0" r="r" b="b"/>
            <a:pathLst>
              <a:path w="6322059" h="38100">
                <a:moveTo>
                  <a:pt x="0" y="0"/>
                </a:moveTo>
                <a:lnTo>
                  <a:pt x="6321490" y="0"/>
                </a:lnTo>
                <a:lnTo>
                  <a:pt x="6321490" y="38099"/>
                </a:lnTo>
                <a:lnTo>
                  <a:pt x="0" y="3809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5061" name="object 5"/>
          <p:cNvSpPr>
            <a:spLocks noChangeArrowheads="1"/>
          </p:cNvSpPr>
          <p:nvPr/>
        </p:nvSpPr>
        <p:spPr bwMode="auto">
          <a:xfrm>
            <a:off x="2074863" y="1092200"/>
            <a:ext cx="3995737" cy="2841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062" name="object 6"/>
          <p:cNvSpPr>
            <a:spLocks/>
          </p:cNvSpPr>
          <p:nvPr/>
        </p:nvSpPr>
        <p:spPr bwMode="auto">
          <a:xfrm>
            <a:off x="2065338" y="1431925"/>
            <a:ext cx="40227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21713" y="0"/>
              </a:cxn>
            </a:cxnLst>
            <a:rect l="0" t="0" r="r" b="b"/>
            <a:pathLst>
              <a:path w="4022090">
                <a:moveTo>
                  <a:pt x="0" y="0"/>
                </a:moveTo>
                <a:lnTo>
                  <a:pt x="4021713" y="0"/>
                </a:lnTo>
              </a:path>
            </a:pathLst>
          </a:custGeom>
          <a:noFill/>
          <a:ln w="3936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5063" name="object 7"/>
          <p:cNvSpPr>
            <a:spLocks/>
          </p:cNvSpPr>
          <p:nvPr/>
        </p:nvSpPr>
        <p:spPr bwMode="auto">
          <a:xfrm>
            <a:off x="2065338" y="1412875"/>
            <a:ext cx="4022725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21713" y="0"/>
              </a:cxn>
              <a:cxn ang="0">
                <a:pos x="4021713" y="38099"/>
              </a:cxn>
              <a:cxn ang="0">
                <a:pos x="0" y="38099"/>
              </a:cxn>
              <a:cxn ang="0">
                <a:pos x="0" y="0"/>
              </a:cxn>
            </a:cxnLst>
            <a:rect l="0" t="0" r="r" b="b"/>
            <a:pathLst>
              <a:path w="4022090" h="38100">
                <a:moveTo>
                  <a:pt x="0" y="0"/>
                </a:moveTo>
                <a:lnTo>
                  <a:pt x="4021713" y="0"/>
                </a:lnTo>
                <a:lnTo>
                  <a:pt x="4021713" y="38099"/>
                </a:lnTo>
                <a:lnTo>
                  <a:pt x="0" y="3809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8" name="object 8"/>
          <p:cNvSpPr txBox="1"/>
          <p:nvPr/>
        </p:nvSpPr>
        <p:spPr>
          <a:xfrm>
            <a:off x="536574" y="1995488"/>
            <a:ext cx="7995865" cy="1567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Positive predictive value-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65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proportion of patients who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 positive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actually have the disease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6574" y="4002088"/>
            <a:ext cx="7707833" cy="151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Negative predictive value-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325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proportion of patients who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test negative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actually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free of the disease.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000" y="5638800"/>
            <a:ext cx="7315200" cy="984885"/>
          </a:xfrm>
          <a:prstGeom prst="rect">
            <a:avLst/>
          </a:prstGeom>
          <a:solidFill>
            <a:srgbClr val="B83C68"/>
          </a:solidFill>
          <a:ln w="39623">
            <a:solidFill>
              <a:srgbClr val="852A49"/>
            </a:solidFill>
          </a:ln>
        </p:spPr>
        <p:txBody>
          <a:bodyPr lIns="0" tIns="0" rIns="0" bIns="0">
            <a:spAutoFit/>
          </a:bodyPr>
          <a:lstStyle/>
          <a:p>
            <a:pPr marL="44259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te:</a:t>
            </a:r>
            <a:r>
              <a:rPr sz="32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PPV</a:t>
            </a:r>
            <a:r>
              <a:rPr sz="32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nd</a:t>
            </a:r>
            <a:r>
              <a:rPr sz="3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NPV</a:t>
            </a:r>
            <a:r>
              <a:rPr sz="32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fixed</a:t>
            </a:r>
            <a:r>
              <a:rPr sz="32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char</a:t>
            </a:r>
            <a:r>
              <a:rPr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cteris</a:t>
            </a:r>
            <a:r>
              <a:rPr sz="3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of the</a:t>
            </a:r>
            <a:r>
              <a:rPr sz="32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test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bject 2"/>
          <p:cNvSpPr>
            <a:spLocks noChangeArrowheads="1"/>
          </p:cNvSpPr>
          <p:nvPr/>
        </p:nvSpPr>
        <p:spPr bwMode="auto">
          <a:xfrm>
            <a:off x="914400" y="2274888"/>
            <a:ext cx="7239000" cy="443071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3" name="object 3"/>
          <p:cNvSpPr>
            <a:spLocks noChangeArrowheads="1"/>
          </p:cNvSpPr>
          <p:nvPr/>
        </p:nvSpPr>
        <p:spPr bwMode="auto">
          <a:xfrm>
            <a:off x="241300" y="774700"/>
            <a:ext cx="4678363" cy="81121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4" name="object 4"/>
          <p:cNvSpPr>
            <a:spLocks noChangeArrowheads="1"/>
          </p:cNvSpPr>
          <p:nvPr/>
        </p:nvSpPr>
        <p:spPr bwMode="auto">
          <a:xfrm>
            <a:off x="304800" y="838200"/>
            <a:ext cx="4495800" cy="6286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5" name="object 5"/>
          <p:cNvSpPr>
            <a:spLocks/>
          </p:cNvSpPr>
          <p:nvPr/>
        </p:nvSpPr>
        <p:spPr bwMode="auto">
          <a:xfrm>
            <a:off x="285750" y="819150"/>
            <a:ext cx="4533900" cy="668338"/>
          </a:xfrm>
          <a:custGeom>
            <a:avLst/>
            <a:gdLst/>
            <a:ahLst/>
            <a:cxnLst>
              <a:cxn ang="0">
                <a:pos x="0" y="667511"/>
              </a:cxn>
              <a:cxn ang="0">
                <a:pos x="4533899" y="667511"/>
              </a:cxn>
              <a:cxn ang="0">
                <a:pos x="4533899" y="0"/>
              </a:cxn>
              <a:cxn ang="0">
                <a:pos x="0" y="0"/>
              </a:cxn>
              <a:cxn ang="0">
                <a:pos x="0" y="667511"/>
              </a:cxn>
            </a:cxnLst>
            <a:rect l="0" t="0" r="r" b="b"/>
            <a:pathLst>
              <a:path w="4533900" h="668019">
                <a:moveTo>
                  <a:pt x="0" y="667511"/>
                </a:moveTo>
                <a:lnTo>
                  <a:pt x="4533899" y="667511"/>
                </a:lnTo>
                <a:lnTo>
                  <a:pt x="4533899" y="0"/>
                </a:lnTo>
                <a:lnTo>
                  <a:pt x="0" y="0"/>
                </a:lnTo>
                <a:lnTo>
                  <a:pt x="0" y="667511"/>
                </a:lnTo>
                <a:close/>
              </a:path>
            </a:pathLst>
          </a:custGeom>
          <a:noFill/>
          <a:ln w="38099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6086" name="object 6"/>
          <p:cNvSpPr>
            <a:spLocks noChangeArrowheads="1"/>
          </p:cNvSpPr>
          <p:nvPr/>
        </p:nvSpPr>
        <p:spPr bwMode="auto">
          <a:xfrm>
            <a:off x="241300" y="1536700"/>
            <a:ext cx="4659313" cy="763588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object 7"/>
          <p:cNvSpPr>
            <a:spLocks noChangeArrowheads="1"/>
          </p:cNvSpPr>
          <p:nvPr/>
        </p:nvSpPr>
        <p:spPr bwMode="auto">
          <a:xfrm>
            <a:off x="304800" y="1600200"/>
            <a:ext cx="4476750" cy="58102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8" name="object 8"/>
          <p:cNvSpPr>
            <a:spLocks/>
          </p:cNvSpPr>
          <p:nvPr/>
        </p:nvSpPr>
        <p:spPr bwMode="auto">
          <a:xfrm>
            <a:off x="285750" y="1581150"/>
            <a:ext cx="4516438" cy="619125"/>
          </a:xfrm>
          <a:custGeom>
            <a:avLst/>
            <a:gdLst/>
            <a:ahLst/>
            <a:cxnLst>
              <a:cxn ang="0">
                <a:pos x="0" y="618743"/>
              </a:cxn>
              <a:cxn ang="0">
                <a:pos x="4515611" y="618743"/>
              </a:cxn>
              <a:cxn ang="0">
                <a:pos x="4515611" y="0"/>
              </a:cxn>
              <a:cxn ang="0">
                <a:pos x="0" y="0"/>
              </a:cxn>
              <a:cxn ang="0">
                <a:pos x="0" y="618743"/>
              </a:cxn>
            </a:cxnLst>
            <a:rect l="0" t="0" r="r" b="b"/>
            <a:pathLst>
              <a:path w="4516120" h="619125">
                <a:moveTo>
                  <a:pt x="0" y="618743"/>
                </a:moveTo>
                <a:lnTo>
                  <a:pt x="4515611" y="618743"/>
                </a:lnTo>
                <a:lnTo>
                  <a:pt x="4515611" y="0"/>
                </a:lnTo>
                <a:lnTo>
                  <a:pt x="0" y="0"/>
                </a:lnTo>
                <a:lnTo>
                  <a:pt x="0" y="618743"/>
                </a:lnTo>
                <a:close/>
              </a:path>
            </a:pathLst>
          </a:custGeom>
          <a:noFill/>
          <a:ln w="38099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bject 2"/>
          <p:cNvSpPr>
            <a:spLocks noChangeArrowheads="1"/>
          </p:cNvSpPr>
          <p:nvPr/>
        </p:nvSpPr>
        <p:spPr bwMode="auto">
          <a:xfrm>
            <a:off x="511175" y="1022350"/>
            <a:ext cx="2386013" cy="32861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7107" name="object 3"/>
          <p:cNvSpPr>
            <a:spLocks/>
          </p:cNvSpPr>
          <p:nvPr/>
        </p:nvSpPr>
        <p:spPr bwMode="auto">
          <a:xfrm>
            <a:off x="503238" y="1427163"/>
            <a:ext cx="241458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14015" y="0"/>
              </a:cxn>
            </a:cxnLst>
            <a:rect l="0" t="0" r="r" b="b"/>
            <a:pathLst>
              <a:path w="2414270">
                <a:moveTo>
                  <a:pt x="0" y="0"/>
                </a:moveTo>
                <a:lnTo>
                  <a:pt x="2414015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7108" name="object 4"/>
          <p:cNvSpPr>
            <a:spLocks/>
          </p:cNvSpPr>
          <p:nvPr/>
        </p:nvSpPr>
        <p:spPr bwMode="auto">
          <a:xfrm>
            <a:off x="503238" y="1403350"/>
            <a:ext cx="2414587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14015" y="0"/>
              </a:cxn>
              <a:cxn ang="0">
                <a:pos x="2414015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2414270" h="45719">
                <a:moveTo>
                  <a:pt x="0" y="0"/>
                </a:moveTo>
                <a:lnTo>
                  <a:pt x="2414015" y="0"/>
                </a:lnTo>
                <a:lnTo>
                  <a:pt x="241401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7109" name="object 5"/>
          <p:cNvSpPr>
            <a:spLocks noChangeArrowheads="1"/>
          </p:cNvSpPr>
          <p:nvPr/>
        </p:nvSpPr>
        <p:spPr bwMode="auto">
          <a:xfrm>
            <a:off x="0" y="1905000"/>
            <a:ext cx="8153400" cy="3810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object 2"/>
          <p:cNvSpPr>
            <a:spLocks noChangeArrowheads="1"/>
          </p:cNvSpPr>
          <p:nvPr/>
        </p:nvSpPr>
        <p:spPr bwMode="auto">
          <a:xfrm>
            <a:off x="0" y="762000"/>
            <a:ext cx="8153400" cy="55848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object 2"/>
          <p:cNvSpPr>
            <a:spLocks noChangeArrowheads="1"/>
          </p:cNvSpPr>
          <p:nvPr/>
        </p:nvSpPr>
        <p:spPr bwMode="auto">
          <a:xfrm>
            <a:off x="1641475" y="344488"/>
            <a:ext cx="4872038" cy="36036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5" name="object 3"/>
          <p:cNvSpPr>
            <a:spLocks/>
          </p:cNvSpPr>
          <p:nvPr/>
        </p:nvSpPr>
        <p:spPr bwMode="auto">
          <a:xfrm>
            <a:off x="1617663" y="700088"/>
            <a:ext cx="491966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19471" y="0"/>
              </a:cxn>
            </a:cxnLst>
            <a:rect l="0" t="0" r="r" b="b"/>
            <a:pathLst>
              <a:path w="4919980">
                <a:moveTo>
                  <a:pt x="0" y="0"/>
                </a:moveTo>
                <a:lnTo>
                  <a:pt x="4919471" y="0"/>
                </a:lnTo>
              </a:path>
            </a:pathLst>
          </a:custGeom>
          <a:noFill/>
          <a:ln w="3174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9156" name="object 4"/>
          <p:cNvSpPr>
            <a:spLocks/>
          </p:cNvSpPr>
          <p:nvPr/>
        </p:nvSpPr>
        <p:spPr bwMode="auto">
          <a:xfrm>
            <a:off x="1617663" y="684213"/>
            <a:ext cx="4919662" cy="301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19471" y="0"/>
              </a:cxn>
              <a:cxn ang="0">
                <a:pos x="4919471" y="30479"/>
              </a:cxn>
              <a:cxn ang="0">
                <a:pos x="0" y="30479"/>
              </a:cxn>
              <a:cxn ang="0">
                <a:pos x="0" y="0"/>
              </a:cxn>
            </a:cxnLst>
            <a:rect l="0" t="0" r="r" b="b"/>
            <a:pathLst>
              <a:path w="4919980" h="30479">
                <a:moveTo>
                  <a:pt x="0" y="0"/>
                </a:moveTo>
                <a:lnTo>
                  <a:pt x="4919471" y="0"/>
                </a:lnTo>
                <a:lnTo>
                  <a:pt x="4919471" y="30479"/>
                </a:lnTo>
                <a:lnTo>
                  <a:pt x="0" y="3047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9157" name="object 5"/>
          <p:cNvSpPr>
            <a:spLocks noChangeArrowheads="1"/>
          </p:cNvSpPr>
          <p:nvPr/>
        </p:nvSpPr>
        <p:spPr bwMode="auto">
          <a:xfrm>
            <a:off x="396875" y="828675"/>
            <a:ext cx="7356475" cy="3603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8" name="object 6"/>
          <p:cNvSpPr>
            <a:spLocks/>
          </p:cNvSpPr>
          <p:nvPr/>
        </p:nvSpPr>
        <p:spPr bwMode="auto">
          <a:xfrm>
            <a:off x="385763" y="1184275"/>
            <a:ext cx="73818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382286" y="0"/>
              </a:cxn>
            </a:cxnLst>
            <a:rect l="0" t="0" r="r" b="b"/>
            <a:pathLst>
              <a:path w="7382509">
                <a:moveTo>
                  <a:pt x="0" y="0"/>
                </a:moveTo>
                <a:lnTo>
                  <a:pt x="7382286" y="0"/>
                </a:lnTo>
              </a:path>
            </a:pathLst>
          </a:custGeom>
          <a:noFill/>
          <a:ln w="3174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9159" name="object 7"/>
          <p:cNvSpPr>
            <a:spLocks/>
          </p:cNvSpPr>
          <p:nvPr/>
        </p:nvSpPr>
        <p:spPr bwMode="auto">
          <a:xfrm>
            <a:off x="385763" y="1168400"/>
            <a:ext cx="7381875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382286" y="0"/>
              </a:cxn>
              <a:cxn ang="0">
                <a:pos x="7382286" y="30479"/>
              </a:cxn>
              <a:cxn ang="0">
                <a:pos x="0" y="30479"/>
              </a:cxn>
              <a:cxn ang="0">
                <a:pos x="0" y="0"/>
              </a:cxn>
            </a:cxnLst>
            <a:rect l="0" t="0" r="r" b="b"/>
            <a:pathLst>
              <a:path w="7382509" h="30480">
                <a:moveTo>
                  <a:pt x="0" y="0"/>
                </a:moveTo>
                <a:lnTo>
                  <a:pt x="7382286" y="0"/>
                </a:lnTo>
                <a:lnTo>
                  <a:pt x="7382286" y="30479"/>
                </a:lnTo>
                <a:lnTo>
                  <a:pt x="0" y="3047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79450" y="1822450"/>
          <a:ext cx="6934200" cy="3552825"/>
        </p:xfrm>
        <a:graphic>
          <a:graphicData uri="http://schemas.openxmlformats.org/drawingml/2006/table">
            <a:tbl>
              <a:tblPr/>
              <a:tblGrid>
                <a:gridCol w="1733550"/>
                <a:gridCol w="1733550"/>
                <a:gridCol w="1733550"/>
                <a:gridCol w="1733550"/>
              </a:tblGrid>
              <a:tr h="914400">
                <a:tc>
                  <a:txBody>
                    <a:bodyPr/>
                    <a:lstStyle/>
                    <a:p>
                      <a:pPr marL="663575" marR="0" lvl="0" indent="-463550" algn="l" defTabSz="914400" rtl="0" eaLnBrk="1" fontAlgn="base" latinLnBrk="0" hangingPunct="1">
                        <a:lnSpc>
                          <a:spcPts val="28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Prevalence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(%)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Arial Narrow" pitchFamily="34" charset="0"/>
                        <a:cs typeface="Arial Narrow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3794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PPV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(%)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Arial Narrow" pitchFamily="34" charset="0"/>
                        <a:cs typeface="Arial Narrow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477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Se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(%)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Arial Narrow" pitchFamily="34" charset="0"/>
                        <a:cs typeface="Arial Narrow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3C68"/>
                    </a:solidFill>
                  </a:tcPr>
                </a:tc>
                <a:tc>
                  <a:txBody>
                    <a:bodyPr/>
                    <a:lstStyle/>
                    <a:p>
                      <a:pPr marL="471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Sp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itchFamily="34" charset="0"/>
                          <a:ea typeface="Arial Narrow" pitchFamily="34" charset="0"/>
                          <a:cs typeface="Arial Narrow" pitchFamily="34" charset="0"/>
                        </a:rPr>
                        <a:t>(%)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Arial Narrow" pitchFamily="34" charset="0"/>
                        <a:cs typeface="Arial Narrow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3C6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0.1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1.4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70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95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1.0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12.3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70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95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5.0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42.4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70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95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3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50.0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93.3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70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Trebuchet MS" pitchFamily="34" charset="0"/>
                          <a:cs typeface="Trebuchet MS" pitchFamily="34" charset="0"/>
                        </a:rPr>
                        <a:t>95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8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object 2"/>
          <p:cNvSpPr>
            <a:spLocks noChangeArrowheads="1"/>
          </p:cNvSpPr>
          <p:nvPr/>
        </p:nvSpPr>
        <p:spPr bwMode="auto">
          <a:xfrm>
            <a:off x="481013" y="209550"/>
            <a:ext cx="7413625" cy="2127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79" name="object 3"/>
          <p:cNvSpPr>
            <a:spLocks noChangeArrowheads="1"/>
          </p:cNvSpPr>
          <p:nvPr/>
        </p:nvSpPr>
        <p:spPr bwMode="auto">
          <a:xfrm>
            <a:off x="746125" y="574675"/>
            <a:ext cx="6875463" cy="2159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0" name="object 4"/>
          <p:cNvSpPr>
            <a:spLocks noChangeArrowheads="1"/>
          </p:cNvSpPr>
          <p:nvPr/>
        </p:nvSpPr>
        <p:spPr bwMode="auto">
          <a:xfrm>
            <a:off x="1504950" y="939800"/>
            <a:ext cx="5384800" cy="217488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1" name="object 5"/>
          <p:cNvSpPr>
            <a:spLocks noChangeArrowheads="1"/>
          </p:cNvSpPr>
          <p:nvPr/>
        </p:nvSpPr>
        <p:spPr bwMode="auto">
          <a:xfrm>
            <a:off x="76200" y="1524000"/>
            <a:ext cx="8001000" cy="533400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ChangeArrowheads="1"/>
          </p:cNvSpPr>
          <p:nvPr/>
        </p:nvSpPr>
        <p:spPr bwMode="auto">
          <a:xfrm>
            <a:off x="3314700" y="481013"/>
            <a:ext cx="1506538" cy="32226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3" name="object 3"/>
          <p:cNvSpPr>
            <a:spLocks/>
          </p:cNvSpPr>
          <p:nvPr/>
        </p:nvSpPr>
        <p:spPr bwMode="auto">
          <a:xfrm>
            <a:off x="3311525" y="877888"/>
            <a:ext cx="1528763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28571" y="0"/>
              </a:cxn>
            </a:cxnLst>
            <a:rect l="0" t="0" r="r" b="b"/>
            <a:pathLst>
              <a:path w="1529079">
                <a:moveTo>
                  <a:pt x="0" y="0"/>
                </a:moveTo>
                <a:lnTo>
                  <a:pt x="1528571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1204" name="object 4"/>
          <p:cNvSpPr>
            <a:spLocks/>
          </p:cNvSpPr>
          <p:nvPr/>
        </p:nvSpPr>
        <p:spPr bwMode="auto">
          <a:xfrm>
            <a:off x="3311525" y="855663"/>
            <a:ext cx="1528763" cy="44450"/>
          </a:xfrm>
          <a:custGeom>
            <a:avLst/>
            <a:gdLst/>
            <a:ahLst/>
            <a:cxnLst>
              <a:cxn ang="0">
                <a:pos x="0" y="45719"/>
              </a:cxn>
              <a:cxn ang="0">
                <a:pos x="1528571" y="45719"/>
              </a:cxn>
              <a:cxn ang="0">
                <a:pos x="1528571" y="0"/>
              </a:cxn>
              <a:cxn ang="0">
                <a:pos x="0" y="0"/>
              </a:cxn>
              <a:cxn ang="0">
                <a:pos x="0" y="45719"/>
              </a:cxn>
            </a:cxnLst>
            <a:rect l="0" t="0" r="r" b="b"/>
            <a:pathLst>
              <a:path w="1529079" h="45719">
                <a:moveTo>
                  <a:pt x="0" y="45719"/>
                </a:moveTo>
                <a:lnTo>
                  <a:pt x="1528571" y="45719"/>
                </a:lnTo>
                <a:lnTo>
                  <a:pt x="1528571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81025" y="1417638"/>
            <a:ext cx="6200775" cy="7016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ount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previously</a:t>
            </a:r>
            <a:r>
              <a:rPr sz="24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unrecogni</a:t>
            </a:r>
            <a:r>
              <a:rPr sz="2400" spc="5" dirty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ed</a:t>
            </a:r>
            <a:r>
              <a:rPr sz="24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dis</a:t>
            </a:r>
            <a:r>
              <a:rPr sz="2400" spc="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ase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  <a:p>
            <a:pPr marL="12700" fontAlgn="auto">
              <a:spcBef>
                <a:spcPts val="35"/>
              </a:spcBef>
              <a:spcAft>
                <a:spcPts val="0"/>
              </a:spcAft>
              <a:tabLst>
                <a:tab pos="1399540" algn="l"/>
              </a:tabLst>
              <a:defRPr/>
            </a:pPr>
            <a:r>
              <a:rPr sz="2400" dirty="0">
                <a:latin typeface="Times New Roman"/>
                <a:cs typeface="Times New Roman"/>
              </a:rPr>
              <a:t>diagnosed	as a result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screening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f</a:t>
            </a:r>
            <a:r>
              <a:rPr sz="2400" spc="-10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1206" name="object 6"/>
          <p:cNvSpPr>
            <a:spLocks/>
          </p:cNvSpPr>
          <p:nvPr/>
        </p:nvSpPr>
        <p:spPr bwMode="auto">
          <a:xfrm>
            <a:off x="1295400" y="2895600"/>
            <a:ext cx="5486400" cy="1828800"/>
          </a:xfrm>
          <a:custGeom>
            <a:avLst/>
            <a:gdLst/>
            <a:ahLst/>
            <a:cxnLst>
              <a:cxn ang="0">
                <a:pos x="5181599" y="0"/>
              </a:cxn>
              <a:cxn ang="0">
                <a:pos x="304799" y="0"/>
              </a:cxn>
              <a:cxn ang="0">
                <a:pos x="279810" y="1010"/>
              </a:cxn>
              <a:cxn ang="0">
                <a:pos x="231574" y="8861"/>
              </a:cxn>
              <a:cxn ang="0">
                <a:pos x="186185" y="23960"/>
              </a:cxn>
              <a:cxn ang="0">
                <a:pos x="144273" y="45679"/>
              </a:cxn>
              <a:cxn ang="0">
                <a:pos x="106466" y="73389"/>
              </a:cxn>
              <a:cxn ang="0">
                <a:pos x="73392" y="106462"/>
              </a:cxn>
              <a:cxn ang="0">
                <a:pos x="45681" y="144269"/>
              </a:cxn>
              <a:cxn ang="0">
                <a:pos x="23961" y="186181"/>
              </a:cxn>
              <a:cxn ang="0">
                <a:pos x="8862" y="231571"/>
              </a:cxn>
              <a:cxn ang="0">
                <a:pos x="1010" y="279809"/>
              </a:cxn>
              <a:cxn ang="0">
                <a:pos x="0" y="304799"/>
              </a:cxn>
              <a:cxn ang="0">
                <a:pos x="0" y="1523999"/>
              </a:cxn>
              <a:cxn ang="0">
                <a:pos x="3991" y="1573424"/>
              </a:cxn>
              <a:cxn ang="0">
                <a:pos x="15545" y="1620315"/>
              </a:cxn>
              <a:cxn ang="0">
                <a:pos x="34033" y="1664044"/>
              </a:cxn>
              <a:cxn ang="0">
                <a:pos x="58827" y="1703982"/>
              </a:cxn>
              <a:cxn ang="0">
                <a:pos x="89298" y="1739501"/>
              </a:cxn>
              <a:cxn ang="0">
                <a:pos x="124817" y="1769972"/>
              </a:cxn>
              <a:cxn ang="0">
                <a:pos x="164755" y="1794766"/>
              </a:cxn>
              <a:cxn ang="0">
                <a:pos x="208484" y="1813254"/>
              </a:cxn>
              <a:cxn ang="0">
                <a:pos x="255375" y="1824808"/>
              </a:cxn>
              <a:cxn ang="0">
                <a:pos x="304799" y="1828799"/>
              </a:cxn>
              <a:cxn ang="0">
                <a:pos x="5181599" y="1828799"/>
              </a:cxn>
              <a:cxn ang="0">
                <a:pos x="5231026" y="1824808"/>
              </a:cxn>
              <a:cxn ang="0">
                <a:pos x="5277918" y="1813254"/>
              </a:cxn>
              <a:cxn ang="0">
                <a:pos x="5321648" y="1794766"/>
              </a:cxn>
              <a:cxn ang="0">
                <a:pos x="5361586" y="1769972"/>
              </a:cxn>
              <a:cxn ang="0">
                <a:pos x="5397104" y="1739501"/>
              </a:cxn>
              <a:cxn ang="0">
                <a:pos x="5427574" y="1703982"/>
              </a:cxn>
              <a:cxn ang="0">
                <a:pos x="5452368" y="1664044"/>
              </a:cxn>
              <a:cxn ang="0">
                <a:pos x="5470855" y="1620315"/>
              </a:cxn>
              <a:cxn ang="0">
                <a:pos x="5482409" y="1573424"/>
              </a:cxn>
              <a:cxn ang="0">
                <a:pos x="5486399" y="1523999"/>
              </a:cxn>
              <a:cxn ang="0">
                <a:pos x="5486399" y="304799"/>
              </a:cxn>
              <a:cxn ang="0">
                <a:pos x="5482409" y="255373"/>
              </a:cxn>
              <a:cxn ang="0">
                <a:pos x="5470855" y="208481"/>
              </a:cxn>
              <a:cxn ang="0">
                <a:pos x="5452368" y="164751"/>
              </a:cxn>
              <a:cxn ang="0">
                <a:pos x="5427574" y="124813"/>
              </a:cxn>
              <a:cxn ang="0">
                <a:pos x="5397104" y="89294"/>
              </a:cxn>
              <a:cxn ang="0">
                <a:pos x="5361586" y="58824"/>
              </a:cxn>
              <a:cxn ang="0">
                <a:pos x="5321648" y="34031"/>
              </a:cxn>
              <a:cxn ang="0">
                <a:pos x="5277918" y="15544"/>
              </a:cxn>
              <a:cxn ang="0">
                <a:pos x="5231026" y="3990"/>
              </a:cxn>
              <a:cxn ang="0">
                <a:pos x="5181599" y="0"/>
              </a:cxn>
            </a:cxnLst>
            <a:rect l="0" t="0" r="r" b="b"/>
            <a:pathLst>
              <a:path w="5486400" h="1828800">
                <a:moveTo>
                  <a:pt x="5181599" y="0"/>
                </a:moveTo>
                <a:lnTo>
                  <a:pt x="304799" y="0"/>
                </a:lnTo>
                <a:lnTo>
                  <a:pt x="279810" y="1010"/>
                </a:lnTo>
                <a:lnTo>
                  <a:pt x="231574" y="8861"/>
                </a:lnTo>
                <a:lnTo>
                  <a:pt x="186185" y="23960"/>
                </a:lnTo>
                <a:lnTo>
                  <a:pt x="144273" y="45679"/>
                </a:lnTo>
                <a:lnTo>
                  <a:pt x="106466" y="73389"/>
                </a:lnTo>
                <a:lnTo>
                  <a:pt x="73392" y="106462"/>
                </a:lnTo>
                <a:lnTo>
                  <a:pt x="45681" y="144269"/>
                </a:lnTo>
                <a:lnTo>
                  <a:pt x="23961" y="186181"/>
                </a:lnTo>
                <a:lnTo>
                  <a:pt x="8862" y="231571"/>
                </a:lnTo>
                <a:lnTo>
                  <a:pt x="1010" y="279809"/>
                </a:lnTo>
                <a:lnTo>
                  <a:pt x="0" y="304799"/>
                </a:lnTo>
                <a:lnTo>
                  <a:pt x="0" y="1523999"/>
                </a:lnTo>
                <a:lnTo>
                  <a:pt x="3991" y="1573424"/>
                </a:lnTo>
                <a:lnTo>
                  <a:pt x="15545" y="1620315"/>
                </a:lnTo>
                <a:lnTo>
                  <a:pt x="34033" y="1664044"/>
                </a:lnTo>
                <a:lnTo>
                  <a:pt x="58827" y="1703982"/>
                </a:lnTo>
                <a:lnTo>
                  <a:pt x="89298" y="1739501"/>
                </a:lnTo>
                <a:lnTo>
                  <a:pt x="124817" y="1769972"/>
                </a:lnTo>
                <a:lnTo>
                  <a:pt x="164755" y="1794766"/>
                </a:lnTo>
                <a:lnTo>
                  <a:pt x="208484" y="1813254"/>
                </a:lnTo>
                <a:lnTo>
                  <a:pt x="255375" y="1824808"/>
                </a:lnTo>
                <a:lnTo>
                  <a:pt x="304799" y="1828799"/>
                </a:lnTo>
                <a:lnTo>
                  <a:pt x="5181599" y="1828799"/>
                </a:lnTo>
                <a:lnTo>
                  <a:pt x="5231026" y="1824808"/>
                </a:lnTo>
                <a:lnTo>
                  <a:pt x="5277918" y="1813254"/>
                </a:lnTo>
                <a:lnTo>
                  <a:pt x="5321648" y="1794766"/>
                </a:lnTo>
                <a:lnTo>
                  <a:pt x="5361586" y="1769972"/>
                </a:lnTo>
                <a:lnTo>
                  <a:pt x="5397104" y="1739501"/>
                </a:lnTo>
                <a:lnTo>
                  <a:pt x="5427574" y="1703982"/>
                </a:lnTo>
                <a:lnTo>
                  <a:pt x="5452368" y="1664044"/>
                </a:lnTo>
                <a:lnTo>
                  <a:pt x="5470855" y="1620315"/>
                </a:lnTo>
                <a:lnTo>
                  <a:pt x="5482409" y="1573424"/>
                </a:lnTo>
                <a:lnTo>
                  <a:pt x="5486399" y="1523999"/>
                </a:lnTo>
                <a:lnTo>
                  <a:pt x="5486399" y="304799"/>
                </a:lnTo>
                <a:lnTo>
                  <a:pt x="5482409" y="255373"/>
                </a:lnTo>
                <a:lnTo>
                  <a:pt x="5470855" y="208481"/>
                </a:lnTo>
                <a:lnTo>
                  <a:pt x="5452368" y="164751"/>
                </a:lnTo>
                <a:lnTo>
                  <a:pt x="5427574" y="124813"/>
                </a:lnTo>
                <a:lnTo>
                  <a:pt x="5397104" y="89294"/>
                </a:lnTo>
                <a:lnTo>
                  <a:pt x="5361586" y="58824"/>
                </a:lnTo>
                <a:lnTo>
                  <a:pt x="5321648" y="34031"/>
                </a:lnTo>
                <a:lnTo>
                  <a:pt x="5277918" y="15544"/>
                </a:lnTo>
                <a:lnTo>
                  <a:pt x="5231026" y="3990"/>
                </a:lnTo>
                <a:lnTo>
                  <a:pt x="5181599" y="0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1207" name="object 7"/>
          <p:cNvSpPr>
            <a:spLocks/>
          </p:cNvSpPr>
          <p:nvPr/>
        </p:nvSpPr>
        <p:spPr bwMode="auto">
          <a:xfrm>
            <a:off x="1295400" y="2895600"/>
            <a:ext cx="5486400" cy="1828800"/>
          </a:xfrm>
          <a:custGeom>
            <a:avLst/>
            <a:gdLst/>
            <a:ahLst/>
            <a:cxnLst>
              <a:cxn ang="0">
                <a:pos x="0" y="304799"/>
              </a:cxn>
              <a:cxn ang="0">
                <a:pos x="3991" y="255373"/>
              </a:cxn>
              <a:cxn ang="0">
                <a:pos x="15545" y="208481"/>
              </a:cxn>
              <a:cxn ang="0">
                <a:pos x="34033" y="164751"/>
              </a:cxn>
              <a:cxn ang="0">
                <a:pos x="58827" y="124813"/>
              </a:cxn>
              <a:cxn ang="0">
                <a:pos x="89298" y="89294"/>
              </a:cxn>
              <a:cxn ang="0">
                <a:pos x="124817" y="58824"/>
              </a:cxn>
              <a:cxn ang="0">
                <a:pos x="164755" y="34031"/>
              </a:cxn>
              <a:cxn ang="0">
                <a:pos x="208484" y="15544"/>
              </a:cxn>
              <a:cxn ang="0">
                <a:pos x="255375" y="3990"/>
              </a:cxn>
              <a:cxn ang="0">
                <a:pos x="304799" y="0"/>
              </a:cxn>
              <a:cxn ang="0">
                <a:pos x="5181599" y="0"/>
              </a:cxn>
              <a:cxn ang="0">
                <a:pos x="5231026" y="3990"/>
              </a:cxn>
              <a:cxn ang="0">
                <a:pos x="5277918" y="15544"/>
              </a:cxn>
              <a:cxn ang="0">
                <a:pos x="5321648" y="34031"/>
              </a:cxn>
              <a:cxn ang="0">
                <a:pos x="5361586" y="58824"/>
              </a:cxn>
              <a:cxn ang="0">
                <a:pos x="5397104" y="89294"/>
              </a:cxn>
              <a:cxn ang="0">
                <a:pos x="5427574" y="124813"/>
              </a:cxn>
              <a:cxn ang="0">
                <a:pos x="5452368" y="164751"/>
              </a:cxn>
              <a:cxn ang="0">
                <a:pos x="5470855" y="208481"/>
              </a:cxn>
              <a:cxn ang="0">
                <a:pos x="5482409" y="255373"/>
              </a:cxn>
              <a:cxn ang="0">
                <a:pos x="5486399" y="304799"/>
              </a:cxn>
              <a:cxn ang="0">
                <a:pos x="5486399" y="1523999"/>
              </a:cxn>
              <a:cxn ang="0">
                <a:pos x="5482409" y="1573424"/>
              </a:cxn>
              <a:cxn ang="0">
                <a:pos x="5470855" y="1620315"/>
              </a:cxn>
              <a:cxn ang="0">
                <a:pos x="5452368" y="1664044"/>
              </a:cxn>
              <a:cxn ang="0">
                <a:pos x="5427574" y="1703982"/>
              </a:cxn>
              <a:cxn ang="0">
                <a:pos x="5397104" y="1739501"/>
              </a:cxn>
              <a:cxn ang="0">
                <a:pos x="5361586" y="1769972"/>
              </a:cxn>
              <a:cxn ang="0">
                <a:pos x="5321648" y="1794766"/>
              </a:cxn>
              <a:cxn ang="0">
                <a:pos x="5277918" y="1813254"/>
              </a:cxn>
              <a:cxn ang="0">
                <a:pos x="5231026" y="1824808"/>
              </a:cxn>
              <a:cxn ang="0">
                <a:pos x="5181599" y="1828799"/>
              </a:cxn>
              <a:cxn ang="0">
                <a:pos x="304799" y="1828799"/>
              </a:cxn>
              <a:cxn ang="0">
                <a:pos x="255375" y="1824808"/>
              </a:cxn>
              <a:cxn ang="0">
                <a:pos x="208484" y="1813254"/>
              </a:cxn>
              <a:cxn ang="0">
                <a:pos x="164755" y="1794766"/>
              </a:cxn>
              <a:cxn ang="0">
                <a:pos x="124817" y="1769972"/>
              </a:cxn>
              <a:cxn ang="0">
                <a:pos x="89298" y="1739501"/>
              </a:cxn>
              <a:cxn ang="0">
                <a:pos x="58827" y="1703982"/>
              </a:cxn>
              <a:cxn ang="0">
                <a:pos x="34033" y="1664044"/>
              </a:cxn>
              <a:cxn ang="0">
                <a:pos x="15545" y="1620315"/>
              </a:cxn>
              <a:cxn ang="0">
                <a:pos x="3991" y="1573424"/>
              </a:cxn>
              <a:cxn ang="0">
                <a:pos x="0" y="1523999"/>
              </a:cxn>
              <a:cxn ang="0">
                <a:pos x="0" y="304799"/>
              </a:cxn>
            </a:cxnLst>
            <a:rect l="0" t="0" r="r" b="b"/>
            <a:pathLst>
              <a:path w="5486400" h="1828800">
                <a:moveTo>
                  <a:pt x="0" y="304799"/>
                </a:moveTo>
                <a:lnTo>
                  <a:pt x="3991" y="255373"/>
                </a:lnTo>
                <a:lnTo>
                  <a:pt x="15545" y="208481"/>
                </a:lnTo>
                <a:lnTo>
                  <a:pt x="34033" y="164751"/>
                </a:lnTo>
                <a:lnTo>
                  <a:pt x="58827" y="124813"/>
                </a:lnTo>
                <a:lnTo>
                  <a:pt x="89298" y="89294"/>
                </a:lnTo>
                <a:lnTo>
                  <a:pt x="124817" y="58824"/>
                </a:lnTo>
                <a:lnTo>
                  <a:pt x="164755" y="34031"/>
                </a:lnTo>
                <a:lnTo>
                  <a:pt x="208484" y="15544"/>
                </a:lnTo>
                <a:lnTo>
                  <a:pt x="255375" y="3990"/>
                </a:lnTo>
                <a:lnTo>
                  <a:pt x="304799" y="0"/>
                </a:lnTo>
                <a:lnTo>
                  <a:pt x="5181599" y="0"/>
                </a:lnTo>
                <a:lnTo>
                  <a:pt x="5231026" y="3990"/>
                </a:lnTo>
                <a:lnTo>
                  <a:pt x="5277918" y="15544"/>
                </a:lnTo>
                <a:lnTo>
                  <a:pt x="5321648" y="34031"/>
                </a:lnTo>
                <a:lnTo>
                  <a:pt x="5361586" y="58824"/>
                </a:lnTo>
                <a:lnTo>
                  <a:pt x="5397104" y="89294"/>
                </a:lnTo>
                <a:lnTo>
                  <a:pt x="5427574" y="124813"/>
                </a:lnTo>
                <a:lnTo>
                  <a:pt x="5452368" y="164751"/>
                </a:lnTo>
                <a:lnTo>
                  <a:pt x="5470855" y="208481"/>
                </a:lnTo>
                <a:lnTo>
                  <a:pt x="5482409" y="255373"/>
                </a:lnTo>
                <a:lnTo>
                  <a:pt x="5486399" y="304799"/>
                </a:lnTo>
                <a:lnTo>
                  <a:pt x="5486399" y="1523999"/>
                </a:lnTo>
                <a:lnTo>
                  <a:pt x="5482409" y="1573424"/>
                </a:lnTo>
                <a:lnTo>
                  <a:pt x="5470855" y="1620315"/>
                </a:lnTo>
                <a:lnTo>
                  <a:pt x="5452368" y="1664044"/>
                </a:lnTo>
                <a:lnTo>
                  <a:pt x="5427574" y="1703982"/>
                </a:lnTo>
                <a:lnTo>
                  <a:pt x="5397104" y="1739501"/>
                </a:lnTo>
                <a:lnTo>
                  <a:pt x="5361586" y="1769972"/>
                </a:lnTo>
                <a:lnTo>
                  <a:pt x="5321648" y="1794766"/>
                </a:lnTo>
                <a:lnTo>
                  <a:pt x="5277918" y="1813254"/>
                </a:lnTo>
                <a:lnTo>
                  <a:pt x="5231026" y="1824808"/>
                </a:lnTo>
                <a:lnTo>
                  <a:pt x="5181599" y="1828799"/>
                </a:lnTo>
                <a:lnTo>
                  <a:pt x="304799" y="1828799"/>
                </a:lnTo>
                <a:lnTo>
                  <a:pt x="255375" y="1824808"/>
                </a:lnTo>
                <a:lnTo>
                  <a:pt x="208484" y="1813254"/>
                </a:lnTo>
                <a:lnTo>
                  <a:pt x="164755" y="1794766"/>
                </a:lnTo>
                <a:lnTo>
                  <a:pt x="124817" y="1769972"/>
                </a:lnTo>
                <a:lnTo>
                  <a:pt x="89298" y="1739501"/>
                </a:lnTo>
                <a:lnTo>
                  <a:pt x="58827" y="1703982"/>
                </a:lnTo>
                <a:lnTo>
                  <a:pt x="34033" y="1664044"/>
                </a:lnTo>
                <a:lnTo>
                  <a:pt x="15545" y="1620315"/>
                </a:lnTo>
                <a:lnTo>
                  <a:pt x="3991" y="1573424"/>
                </a:lnTo>
                <a:lnTo>
                  <a:pt x="0" y="1523999"/>
                </a:lnTo>
                <a:lnTo>
                  <a:pt x="0" y="304799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8" name="object 8"/>
          <p:cNvSpPr txBox="1"/>
          <p:nvPr/>
        </p:nvSpPr>
        <p:spPr>
          <a:xfrm>
            <a:off x="1463675" y="3221038"/>
            <a:ext cx="1473200" cy="3302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u="heavy" dirty="0">
                <a:solidFill>
                  <a:srgbClr val="FFFFFF"/>
                </a:solidFill>
                <a:latin typeface="Times New Roman"/>
                <a:cs typeface="Times New Roman"/>
              </a:rPr>
              <a:t>Depen</a:t>
            </a:r>
            <a:r>
              <a:rPr sz="2400" u="heavy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u="heavy" dirty="0">
                <a:solidFill>
                  <a:srgbClr val="FFFFFF"/>
                </a:solidFill>
                <a:latin typeface="Times New Roman"/>
                <a:cs typeface="Times New Roman"/>
              </a:rPr>
              <a:t>s 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2475" y="3259138"/>
            <a:ext cx="2787650" cy="935641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lnSpc>
                <a:spcPct val="102000"/>
              </a:lnSpc>
            </a:pP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Sensitivit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Specificity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Prevalence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2700" algn="just"/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Participation of individuals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0" name="object 10"/>
          <p:cNvSpPr>
            <a:spLocks/>
          </p:cNvSpPr>
          <p:nvPr/>
        </p:nvSpPr>
        <p:spPr bwMode="auto">
          <a:xfrm>
            <a:off x="1295400" y="5105400"/>
            <a:ext cx="5486400" cy="1219200"/>
          </a:xfrm>
          <a:custGeom>
            <a:avLst/>
            <a:gdLst/>
            <a:ahLst/>
            <a:cxnLst>
              <a:cxn ang="0">
                <a:pos x="5283189" y="0"/>
              </a:cxn>
              <a:cxn ang="0">
                <a:pos x="203204" y="0"/>
              </a:cxn>
              <a:cxn ang="0">
                <a:pos x="186531" y="673"/>
              </a:cxn>
              <a:cxn ang="0">
                <a:pos x="138956" y="10354"/>
              </a:cxn>
              <a:cxn ang="0">
                <a:pos x="96142" y="30432"/>
              </a:cxn>
              <a:cxn ang="0">
                <a:pos x="59498" y="59498"/>
              </a:cxn>
              <a:cxn ang="0">
                <a:pos x="30432" y="96142"/>
              </a:cxn>
              <a:cxn ang="0">
                <a:pos x="10354" y="138956"/>
              </a:cxn>
              <a:cxn ang="0">
                <a:pos x="673" y="186531"/>
              </a:cxn>
              <a:cxn ang="0">
                <a:pos x="0" y="203204"/>
              </a:cxn>
              <a:cxn ang="0">
                <a:pos x="0" y="1015995"/>
              </a:cxn>
              <a:cxn ang="0">
                <a:pos x="5902" y="1064824"/>
              </a:cxn>
              <a:cxn ang="0">
                <a:pos x="22671" y="1109374"/>
              </a:cxn>
              <a:cxn ang="0">
                <a:pos x="48898" y="1148234"/>
              </a:cxn>
              <a:cxn ang="0">
                <a:pos x="83172" y="1179990"/>
              </a:cxn>
              <a:cxn ang="0">
                <a:pos x="124086" y="1203229"/>
              </a:cxn>
              <a:cxn ang="0">
                <a:pos x="170231" y="1216540"/>
              </a:cxn>
              <a:cxn ang="0">
                <a:pos x="203204" y="1219199"/>
              </a:cxn>
              <a:cxn ang="0">
                <a:pos x="5283189" y="1219199"/>
              </a:cxn>
              <a:cxn ang="0">
                <a:pos x="5332042" y="1213293"/>
              </a:cxn>
              <a:cxn ang="0">
                <a:pos x="5376602" y="1196516"/>
              </a:cxn>
              <a:cxn ang="0">
                <a:pos x="5415460" y="1170281"/>
              </a:cxn>
              <a:cxn ang="0">
                <a:pos x="5447208" y="1136000"/>
              </a:cxn>
              <a:cxn ang="0">
                <a:pos x="5470438" y="1095087"/>
              </a:cxn>
              <a:cxn ang="0">
                <a:pos x="5483741" y="1048953"/>
              </a:cxn>
              <a:cxn ang="0">
                <a:pos x="5486399" y="1015995"/>
              </a:cxn>
              <a:cxn ang="0">
                <a:pos x="5486399" y="203204"/>
              </a:cxn>
              <a:cxn ang="0">
                <a:pos x="5480497" y="154355"/>
              </a:cxn>
              <a:cxn ang="0">
                <a:pos x="5463728" y="109798"/>
              </a:cxn>
              <a:cxn ang="0">
                <a:pos x="5437503" y="70940"/>
              </a:cxn>
              <a:cxn ang="0">
                <a:pos x="5403228" y="39192"/>
              </a:cxn>
              <a:cxn ang="0">
                <a:pos x="5362312" y="15961"/>
              </a:cxn>
              <a:cxn ang="0">
                <a:pos x="5316165" y="2658"/>
              </a:cxn>
              <a:cxn ang="0">
                <a:pos x="5283189" y="0"/>
              </a:cxn>
            </a:cxnLst>
            <a:rect l="0" t="0" r="r" b="b"/>
            <a:pathLst>
              <a:path w="5486400" h="1219200">
                <a:moveTo>
                  <a:pt x="5283189" y="0"/>
                </a:moveTo>
                <a:lnTo>
                  <a:pt x="203204" y="0"/>
                </a:lnTo>
                <a:lnTo>
                  <a:pt x="186531" y="673"/>
                </a:lnTo>
                <a:lnTo>
                  <a:pt x="138956" y="10354"/>
                </a:lnTo>
                <a:lnTo>
                  <a:pt x="96142" y="30432"/>
                </a:lnTo>
                <a:lnTo>
                  <a:pt x="59498" y="59498"/>
                </a:lnTo>
                <a:lnTo>
                  <a:pt x="30432" y="96142"/>
                </a:lnTo>
                <a:lnTo>
                  <a:pt x="10354" y="138956"/>
                </a:lnTo>
                <a:lnTo>
                  <a:pt x="673" y="186531"/>
                </a:lnTo>
                <a:lnTo>
                  <a:pt x="0" y="203204"/>
                </a:lnTo>
                <a:lnTo>
                  <a:pt x="0" y="1015995"/>
                </a:lnTo>
                <a:lnTo>
                  <a:pt x="5902" y="1064824"/>
                </a:lnTo>
                <a:lnTo>
                  <a:pt x="22671" y="1109374"/>
                </a:lnTo>
                <a:lnTo>
                  <a:pt x="48898" y="1148234"/>
                </a:lnTo>
                <a:lnTo>
                  <a:pt x="83172" y="1179990"/>
                </a:lnTo>
                <a:lnTo>
                  <a:pt x="124086" y="1203229"/>
                </a:lnTo>
                <a:lnTo>
                  <a:pt x="170231" y="1216540"/>
                </a:lnTo>
                <a:lnTo>
                  <a:pt x="203204" y="1219199"/>
                </a:lnTo>
                <a:lnTo>
                  <a:pt x="5283189" y="1219199"/>
                </a:lnTo>
                <a:lnTo>
                  <a:pt x="5332042" y="1213293"/>
                </a:lnTo>
                <a:lnTo>
                  <a:pt x="5376602" y="1196516"/>
                </a:lnTo>
                <a:lnTo>
                  <a:pt x="5415460" y="1170281"/>
                </a:lnTo>
                <a:lnTo>
                  <a:pt x="5447208" y="1136000"/>
                </a:lnTo>
                <a:lnTo>
                  <a:pt x="5470438" y="1095087"/>
                </a:lnTo>
                <a:lnTo>
                  <a:pt x="5483741" y="1048953"/>
                </a:lnTo>
                <a:lnTo>
                  <a:pt x="5486399" y="1015995"/>
                </a:lnTo>
                <a:lnTo>
                  <a:pt x="5486399" y="203204"/>
                </a:lnTo>
                <a:lnTo>
                  <a:pt x="5480497" y="154355"/>
                </a:lnTo>
                <a:lnTo>
                  <a:pt x="5463728" y="109798"/>
                </a:lnTo>
                <a:lnTo>
                  <a:pt x="5437503" y="70940"/>
                </a:lnTo>
                <a:lnTo>
                  <a:pt x="5403228" y="39192"/>
                </a:lnTo>
                <a:lnTo>
                  <a:pt x="5362312" y="15961"/>
                </a:lnTo>
                <a:lnTo>
                  <a:pt x="5316165" y="2658"/>
                </a:lnTo>
                <a:lnTo>
                  <a:pt x="5283189" y="0"/>
                </a:lnTo>
                <a:close/>
              </a:path>
            </a:pathLst>
          </a:custGeom>
          <a:solidFill>
            <a:srgbClr val="B83C6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1211" name="object 11"/>
          <p:cNvSpPr>
            <a:spLocks/>
          </p:cNvSpPr>
          <p:nvPr/>
        </p:nvSpPr>
        <p:spPr bwMode="auto">
          <a:xfrm>
            <a:off x="1295400" y="5105400"/>
            <a:ext cx="5486400" cy="1219200"/>
          </a:xfrm>
          <a:custGeom>
            <a:avLst/>
            <a:gdLst/>
            <a:ahLst/>
            <a:cxnLst>
              <a:cxn ang="0">
                <a:pos x="0" y="203204"/>
              </a:cxn>
              <a:cxn ang="0">
                <a:pos x="5902" y="154355"/>
              </a:cxn>
              <a:cxn ang="0">
                <a:pos x="22671" y="109798"/>
              </a:cxn>
              <a:cxn ang="0">
                <a:pos x="48898" y="70940"/>
              </a:cxn>
              <a:cxn ang="0">
                <a:pos x="83172" y="39192"/>
              </a:cxn>
              <a:cxn ang="0">
                <a:pos x="124086" y="15961"/>
              </a:cxn>
              <a:cxn ang="0">
                <a:pos x="170231" y="2658"/>
              </a:cxn>
              <a:cxn ang="0">
                <a:pos x="203204" y="0"/>
              </a:cxn>
              <a:cxn ang="0">
                <a:pos x="5283189" y="0"/>
              </a:cxn>
              <a:cxn ang="0">
                <a:pos x="5332042" y="5902"/>
              </a:cxn>
              <a:cxn ang="0">
                <a:pos x="5376602" y="22671"/>
              </a:cxn>
              <a:cxn ang="0">
                <a:pos x="5415460" y="48898"/>
              </a:cxn>
              <a:cxn ang="0">
                <a:pos x="5447208" y="83172"/>
              </a:cxn>
              <a:cxn ang="0">
                <a:pos x="5470438" y="124086"/>
              </a:cxn>
              <a:cxn ang="0">
                <a:pos x="5483741" y="170231"/>
              </a:cxn>
              <a:cxn ang="0">
                <a:pos x="5486399" y="203204"/>
              </a:cxn>
              <a:cxn ang="0">
                <a:pos x="5486399" y="1015995"/>
              </a:cxn>
              <a:cxn ang="0">
                <a:pos x="5480497" y="1064824"/>
              </a:cxn>
              <a:cxn ang="0">
                <a:pos x="5463728" y="1109374"/>
              </a:cxn>
              <a:cxn ang="0">
                <a:pos x="5437503" y="1148234"/>
              </a:cxn>
              <a:cxn ang="0">
                <a:pos x="5403228" y="1179990"/>
              </a:cxn>
              <a:cxn ang="0">
                <a:pos x="5362312" y="1203229"/>
              </a:cxn>
              <a:cxn ang="0">
                <a:pos x="5316165" y="1216540"/>
              </a:cxn>
              <a:cxn ang="0">
                <a:pos x="5283189" y="1219199"/>
              </a:cxn>
              <a:cxn ang="0">
                <a:pos x="203204" y="1219199"/>
              </a:cxn>
              <a:cxn ang="0">
                <a:pos x="154355" y="1213293"/>
              </a:cxn>
              <a:cxn ang="0">
                <a:pos x="109798" y="1196516"/>
              </a:cxn>
              <a:cxn ang="0">
                <a:pos x="70940" y="1170281"/>
              </a:cxn>
              <a:cxn ang="0">
                <a:pos x="39192" y="1136000"/>
              </a:cxn>
              <a:cxn ang="0">
                <a:pos x="15961" y="1095087"/>
              </a:cxn>
              <a:cxn ang="0">
                <a:pos x="2658" y="1048953"/>
              </a:cxn>
              <a:cxn ang="0">
                <a:pos x="0" y="1015995"/>
              </a:cxn>
              <a:cxn ang="0">
                <a:pos x="0" y="203204"/>
              </a:cxn>
            </a:cxnLst>
            <a:rect l="0" t="0" r="r" b="b"/>
            <a:pathLst>
              <a:path w="5486400" h="1219200">
                <a:moveTo>
                  <a:pt x="0" y="203204"/>
                </a:moveTo>
                <a:lnTo>
                  <a:pt x="5902" y="154355"/>
                </a:lnTo>
                <a:lnTo>
                  <a:pt x="22671" y="109798"/>
                </a:lnTo>
                <a:lnTo>
                  <a:pt x="48898" y="70940"/>
                </a:lnTo>
                <a:lnTo>
                  <a:pt x="83172" y="39192"/>
                </a:lnTo>
                <a:lnTo>
                  <a:pt x="124086" y="15961"/>
                </a:lnTo>
                <a:lnTo>
                  <a:pt x="170231" y="2658"/>
                </a:lnTo>
                <a:lnTo>
                  <a:pt x="203204" y="0"/>
                </a:lnTo>
                <a:lnTo>
                  <a:pt x="5283189" y="0"/>
                </a:lnTo>
                <a:lnTo>
                  <a:pt x="5332042" y="5902"/>
                </a:lnTo>
                <a:lnTo>
                  <a:pt x="5376602" y="22671"/>
                </a:lnTo>
                <a:lnTo>
                  <a:pt x="5415460" y="48898"/>
                </a:lnTo>
                <a:lnTo>
                  <a:pt x="5447208" y="83172"/>
                </a:lnTo>
                <a:lnTo>
                  <a:pt x="5470438" y="124086"/>
                </a:lnTo>
                <a:lnTo>
                  <a:pt x="5483741" y="170231"/>
                </a:lnTo>
                <a:lnTo>
                  <a:pt x="5486399" y="203204"/>
                </a:lnTo>
                <a:lnTo>
                  <a:pt x="5486399" y="1015995"/>
                </a:lnTo>
                <a:lnTo>
                  <a:pt x="5480497" y="1064824"/>
                </a:lnTo>
                <a:lnTo>
                  <a:pt x="5463728" y="1109374"/>
                </a:lnTo>
                <a:lnTo>
                  <a:pt x="5437503" y="1148234"/>
                </a:lnTo>
                <a:lnTo>
                  <a:pt x="5403228" y="1179990"/>
                </a:lnTo>
                <a:lnTo>
                  <a:pt x="5362312" y="1203229"/>
                </a:lnTo>
                <a:lnTo>
                  <a:pt x="5316165" y="1216540"/>
                </a:lnTo>
                <a:lnTo>
                  <a:pt x="5283189" y="1219199"/>
                </a:lnTo>
                <a:lnTo>
                  <a:pt x="203204" y="1219199"/>
                </a:lnTo>
                <a:lnTo>
                  <a:pt x="154355" y="1213293"/>
                </a:lnTo>
                <a:lnTo>
                  <a:pt x="109798" y="1196516"/>
                </a:lnTo>
                <a:lnTo>
                  <a:pt x="70940" y="1170281"/>
                </a:lnTo>
                <a:lnTo>
                  <a:pt x="39192" y="1136000"/>
                </a:lnTo>
                <a:lnTo>
                  <a:pt x="15961" y="1095087"/>
                </a:lnTo>
                <a:lnTo>
                  <a:pt x="2658" y="1048953"/>
                </a:lnTo>
                <a:lnTo>
                  <a:pt x="0" y="1015995"/>
                </a:lnTo>
                <a:lnTo>
                  <a:pt x="0" y="203204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12" name="object 12"/>
          <p:cNvSpPr txBox="1"/>
          <p:nvPr/>
        </p:nvSpPr>
        <p:spPr>
          <a:xfrm>
            <a:off x="1433513" y="5430838"/>
            <a:ext cx="1706562" cy="3302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u="heavy" dirty="0">
                <a:solidFill>
                  <a:srgbClr val="FFFFFF"/>
                </a:solidFill>
                <a:latin typeface="Times New Roman"/>
                <a:cs typeface="Times New Roman"/>
              </a:rPr>
              <a:t>Calcu</a:t>
            </a:r>
            <a:r>
              <a:rPr sz="2400" u="heavy" spc="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400" u="heavy" dirty="0">
                <a:solidFill>
                  <a:srgbClr val="FFFFFF"/>
                </a:solidFill>
                <a:latin typeface="Times New Roman"/>
                <a:cs typeface="Times New Roman"/>
              </a:rPr>
              <a:t>ated</a:t>
            </a:r>
            <a:r>
              <a:rPr sz="2400" u="heavy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u="heavy" dirty="0">
                <a:solidFill>
                  <a:srgbClr val="FFFFFF"/>
                </a:solidFill>
                <a:latin typeface="Times New Roman"/>
                <a:cs typeface="Times New Roman"/>
              </a:rPr>
              <a:t>by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2313" y="5468938"/>
            <a:ext cx="2532062" cy="596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lnSpc>
                <a:spcPct val="104000"/>
              </a:lnSpc>
            </a:pPr>
            <a:r>
              <a:rPr lang="en-US" sz="20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Prevalence of disease Positive predictive value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>
            <a:spLocks noChangeArrowheads="1"/>
          </p:cNvSpPr>
          <p:nvPr/>
        </p:nvSpPr>
        <p:spPr bwMode="auto">
          <a:xfrm>
            <a:off x="2503488" y="549275"/>
            <a:ext cx="3135312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227" name="object 3"/>
          <p:cNvSpPr>
            <a:spLocks/>
          </p:cNvSpPr>
          <p:nvPr/>
        </p:nvSpPr>
        <p:spPr bwMode="auto">
          <a:xfrm>
            <a:off x="2495550" y="954088"/>
            <a:ext cx="31623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62299" y="0"/>
              </a:cxn>
            </a:cxnLst>
            <a:rect l="0" t="0" r="r" b="b"/>
            <a:pathLst>
              <a:path w="3162300">
                <a:moveTo>
                  <a:pt x="0" y="0"/>
                </a:moveTo>
                <a:lnTo>
                  <a:pt x="3162299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2228" name="object 4"/>
          <p:cNvSpPr>
            <a:spLocks/>
          </p:cNvSpPr>
          <p:nvPr/>
        </p:nvSpPr>
        <p:spPr bwMode="auto">
          <a:xfrm>
            <a:off x="2495550" y="931863"/>
            <a:ext cx="3162300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62299" y="0"/>
              </a:cxn>
              <a:cxn ang="0">
                <a:pos x="3162299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3162300" h="45719">
                <a:moveTo>
                  <a:pt x="0" y="0"/>
                </a:moveTo>
                <a:lnTo>
                  <a:pt x="3162299" y="0"/>
                </a:lnTo>
                <a:lnTo>
                  <a:pt x="3162299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711325"/>
            <a:ext cx="5668963" cy="40011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076"/>
              <a:buFont typeface="Wingdings" pitchFamily="2" charset="2"/>
              <a:buChar char="Ø"/>
              <a:tabLst>
                <a:tab pos="287655" algn="l"/>
              </a:tabLst>
              <a:defRPr/>
            </a:pPr>
            <a:r>
              <a:rPr sz="2600" dirty="0">
                <a:latin typeface="Times New Roman"/>
                <a:cs typeface="Times New Roman"/>
              </a:rPr>
              <a:t>Rec</a:t>
            </a:r>
            <a:r>
              <a:rPr sz="2600" spc="-15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iver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</a:t>
            </a:r>
            <a:r>
              <a:rPr sz="2600" spc="10" dirty="0">
                <a:latin typeface="Times New Roman"/>
                <a:cs typeface="Times New Roman"/>
              </a:rPr>
              <a:t>p</a:t>
            </a:r>
            <a:r>
              <a:rPr sz="2600" dirty="0">
                <a:latin typeface="Times New Roman"/>
                <a:cs typeface="Times New Roman"/>
              </a:rPr>
              <a:t>er</a:t>
            </a:r>
            <a:r>
              <a:rPr sz="2600" spc="-15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t</a:t>
            </a:r>
            <a:r>
              <a:rPr sz="2600" spc="-10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ng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char</a:t>
            </a:r>
            <a:r>
              <a:rPr sz="2600" spc="-15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c</a:t>
            </a:r>
            <a:r>
              <a:rPr sz="2600" spc="-10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er</a:t>
            </a:r>
            <a:r>
              <a:rPr sz="2600" spc="-15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s</a:t>
            </a:r>
            <a:r>
              <a:rPr sz="2600" spc="-10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ic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curves.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6575" y="2655888"/>
            <a:ext cx="6883400" cy="1692771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a ROC curve the true positive rate </a:t>
            </a:r>
            <a:r>
              <a:rPr lang="en-US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(Sensitivity)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is plotted in function of the false positive rate </a:t>
            </a:r>
            <a:r>
              <a:rPr lang="en-US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(1- Specificity)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cut-off points.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object 2"/>
          <p:cNvSpPr>
            <a:spLocks noChangeArrowheads="1"/>
          </p:cNvSpPr>
          <p:nvPr/>
        </p:nvSpPr>
        <p:spPr bwMode="auto">
          <a:xfrm>
            <a:off x="228600" y="228600"/>
            <a:ext cx="7848600" cy="6400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3251" name="object 3"/>
          <p:cNvSpPr>
            <a:spLocks/>
          </p:cNvSpPr>
          <p:nvPr/>
        </p:nvSpPr>
        <p:spPr bwMode="auto">
          <a:xfrm>
            <a:off x="5410200" y="2057400"/>
            <a:ext cx="3733800" cy="1752600"/>
          </a:xfrm>
          <a:custGeom>
            <a:avLst/>
            <a:gdLst/>
            <a:ahLst/>
            <a:cxnLst>
              <a:cxn ang="0">
                <a:pos x="489722" y="0"/>
              </a:cxn>
              <a:cxn ang="0">
                <a:pos x="0" y="876299"/>
              </a:cxn>
              <a:cxn ang="0">
                <a:pos x="489722" y="1752599"/>
              </a:cxn>
              <a:cxn ang="0">
                <a:pos x="489722" y="1494647"/>
              </a:cxn>
              <a:cxn ang="0">
                <a:pos x="3733799" y="1494647"/>
              </a:cxn>
              <a:cxn ang="0">
                <a:pos x="3733799" y="257921"/>
              </a:cxn>
              <a:cxn ang="0">
                <a:pos x="489722" y="257921"/>
              </a:cxn>
              <a:cxn ang="0">
                <a:pos x="489722" y="0"/>
              </a:cxn>
            </a:cxnLst>
            <a:rect l="0" t="0" r="r" b="b"/>
            <a:pathLst>
              <a:path w="3733800" h="1752600">
                <a:moveTo>
                  <a:pt x="489722" y="0"/>
                </a:moveTo>
                <a:lnTo>
                  <a:pt x="0" y="876299"/>
                </a:lnTo>
                <a:lnTo>
                  <a:pt x="489722" y="1752599"/>
                </a:lnTo>
                <a:lnTo>
                  <a:pt x="489722" y="1494647"/>
                </a:lnTo>
                <a:lnTo>
                  <a:pt x="3733799" y="1494647"/>
                </a:lnTo>
                <a:lnTo>
                  <a:pt x="3733799" y="257921"/>
                </a:lnTo>
                <a:lnTo>
                  <a:pt x="489722" y="257921"/>
                </a:lnTo>
                <a:lnTo>
                  <a:pt x="489722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3252" name="object 4"/>
          <p:cNvSpPr>
            <a:spLocks/>
          </p:cNvSpPr>
          <p:nvPr/>
        </p:nvSpPr>
        <p:spPr bwMode="auto">
          <a:xfrm>
            <a:off x="5410200" y="2057400"/>
            <a:ext cx="3733800" cy="1752600"/>
          </a:xfrm>
          <a:custGeom>
            <a:avLst/>
            <a:gdLst/>
            <a:ahLst/>
            <a:cxnLst>
              <a:cxn ang="0">
                <a:pos x="0" y="876299"/>
              </a:cxn>
              <a:cxn ang="0">
                <a:pos x="489722" y="0"/>
              </a:cxn>
              <a:cxn ang="0">
                <a:pos x="489722" y="257921"/>
              </a:cxn>
              <a:cxn ang="0">
                <a:pos x="3733799" y="257921"/>
              </a:cxn>
              <a:cxn ang="0">
                <a:pos x="3733799" y="1494647"/>
              </a:cxn>
              <a:cxn ang="0">
                <a:pos x="489722" y="1494647"/>
              </a:cxn>
              <a:cxn ang="0">
                <a:pos x="489722" y="1752599"/>
              </a:cxn>
              <a:cxn ang="0">
                <a:pos x="0" y="876299"/>
              </a:cxn>
            </a:cxnLst>
            <a:rect l="0" t="0" r="r" b="b"/>
            <a:pathLst>
              <a:path w="3733800" h="1752600">
                <a:moveTo>
                  <a:pt x="0" y="876299"/>
                </a:moveTo>
                <a:lnTo>
                  <a:pt x="489722" y="0"/>
                </a:lnTo>
                <a:lnTo>
                  <a:pt x="489722" y="257921"/>
                </a:lnTo>
                <a:lnTo>
                  <a:pt x="3733799" y="257921"/>
                </a:lnTo>
                <a:lnTo>
                  <a:pt x="3733799" y="1494647"/>
                </a:lnTo>
                <a:lnTo>
                  <a:pt x="489722" y="1494647"/>
                </a:lnTo>
                <a:lnTo>
                  <a:pt x="489722" y="1752599"/>
                </a:lnTo>
                <a:lnTo>
                  <a:pt x="0" y="876299"/>
                </a:lnTo>
                <a:close/>
              </a:path>
            </a:pathLst>
          </a:custGeom>
          <a:noFill/>
          <a:ln w="39623">
            <a:solidFill>
              <a:srgbClr val="852A4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835650" y="2513013"/>
            <a:ext cx="3206750" cy="8905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/>
            <a:r>
              <a:rPr lang="en-US" sz="2000" b="1">
                <a:latin typeface="Times New Roman" pitchFamily="18" charset="0"/>
                <a:cs typeface="Times New Roman" pitchFamily="18" charset="0"/>
              </a:rPr>
              <a:t>The overall performance of Test A is better than Test B as well as test C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75" y="1258888"/>
            <a:ext cx="7283450" cy="28876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 2" pitchFamily="18" charset="2"/>
              <a:buChar char=""/>
              <a:tabLst>
                <a:tab pos="287338" algn="l"/>
              </a:tabLst>
            </a:pPr>
            <a:r>
              <a:rPr lang="en-US" sz="2600">
                <a:latin typeface="Times New Roman" pitchFamily="18" charset="0"/>
                <a:cs typeface="Times New Roman" pitchFamily="18" charset="0"/>
              </a:rPr>
              <a:t>A test with perfect discrimination (no overlap in the two distributions) has a ROC plot that passes through the </a:t>
            </a:r>
            <a:r>
              <a:rPr lang="en-US" sz="2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upper left corner </a:t>
            </a:r>
            <a:r>
              <a:rPr lang="en-US" sz="2600">
                <a:latin typeface="Times New Roman" pitchFamily="18" charset="0"/>
                <a:cs typeface="Times New Roman" pitchFamily="18" charset="0"/>
              </a:rPr>
              <a:t>(100% sensitivity, 100% specificity).</a:t>
            </a:r>
          </a:p>
          <a:p>
            <a:pPr marL="285750" indent="-273050">
              <a:spcBef>
                <a:spcPts val="13"/>
              </a:spcBef>
              <a:buClr>
                <a:srgbClr val="B03F99"/>
              </a:buClr>
              <a:buFont typeface="Wingdings 2" pitchFamily="18" charset="2"/>
              <a:buChar char=""/>
              <a:tabLst>
                <a:tab pos="287338" algn="l"/>
              </a:tabLst>
            </a:pPr>
            <a:endParaRPr lang="en-US" sz="370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 2" pitchFamily="18" charset="2"/>
              <a:buChar char=""/>
              <a:tabLst>
                <a:tab pos="287338" algn="l"/>
              </a:tabLst>
            </a:pPr>
            <a:r>
              <a:rPr lang="en-US" sz="2600">
                <a:latin typeface="Times New Roman" pitchFamily="18" charset="0"/>
                <a:cs typeface="Times New Roman" pitchFamily="18" charset="0"/>
              </a:rPr>
              <a:t>Therefore the </a:t>
            </a:r>
            <a:r>
              <a:rPr lang="en-US" sz="2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closer the ROC plot is to the upper left corner, the higher the overall accuracy </a:t>
            </a:r>
            <a:r>
              <a:rPr lang="en-US" sz="2600">
                <a:latin typeface="Times New Roman" pitchFamily="18" charset="0"/>
                <a:cs typeface="Times New Roman" pitchFamily="18" charset="0"/>
              </a:rPr>
              <a:t>of the test.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75" y="1258888"/>
            <a:ext cx="7283450" cy="443198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 test with perfect discrimination (no overlap in the two distributions) has a ROC plot that passes through the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upper left corner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(100% sensitivity, 100% specificity).</a:t>
            </a:r>
          </a:p>
          <a:p>
            <a:pPr marL="285750" indent="-273050">
              <a:spcBef>
                <a:spcPts val="13"/>
              </a:spcBef>
              <a:buClr>
                <a:srgbClr val="B03F99"/>
              </a:buClr>
              <a:buFont typeface="Wingdings" pitchFamily="2" charset="2"/>
              <a:buChar char="Ø"/>
              <a:tabLst>
                <a:tab pos="287338" algn="l"/>
              </a:tabLst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Therefore the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closer the ROC plot is to the upper left corner, the higher the overall accuracy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the test.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object 2"/>
          <p:cNvSpPr>
            <a:spLocks noChangeArrowheads="1"/>
          </p:cNvSpPr>
          <p:nvPr/>
        </p:nvSpPr>
        <p:spPr bwMode="auto">
          <a:xfrm>
            <a:off x="512763" y="1022350"/>
            <a:ext cx="5235575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299" name="object 3"/>
          <p:cNvSpPr>
            <a:spLocks/>
          </p:cNvSpPr>
          <p:nvPr/>
        </p:nvSpPr>
        <p:spPr bwMode="auto">
          <a:xfrm>
            <a:off x="503238" y="1427163"/>
            <a:ext cx="526415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63895" y="0"/>
              </a:cxn>
            </a:cxnLst>
            <a:rect l="0" t="0" r="r" b="b"/>
            <a:pathLst>
              <a:path w="5264150">
                <a:moveTo>
                  <a:pt x="0" y="0"/>
                </a:moveTo>
                <a:lnTo>
                  <a:pt x="5263895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5300" name="object 4"/>
          <p:cNvSpPr>
            <a:spLocks/>
          </p:cNvSpPr>
          <p:nvPr/>
        </p:nvSpPr>
        <p:spPr bwMode="auto">
          <a:xfrm>
            <a:off x="503238" y="1403350"/>
            <a:ext cx="5264150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63895" y="0"/>
              </a:cxn>
              <a:cxn ang="0">
                <a:pos x="5263895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5264150" h="45719">
                <a:moveTo>
                  <a:pt x="0" y="0"/>
                </a:moveTo>
                <a:lnTo>
                  <a:pt x="5263895" y="0"/>
                </a:lnTo>
                <a:lnTo>
                  <a:pt x="5263895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1960563"/>
            <a:ext cx="792385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744220" lvl="1" indent="-274320">
              <a:buClr>
                <a:srgbClr val="B03F99"/>
              </a:buClr>
              <a:buSzPct val="7307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F</a:t>
            </a:r>
            <a:r>
              <a:rPr sz="3200" spc="5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paring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two </a:t>
            </a:r>
            <a:r>
              <a:rPr sz="3200" spc="5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ore diagn</a:t>
            </a:r>
            <a:r>
              <a:rPr sz="3200" spc="5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10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ic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10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6575" y="2905125"/>
            <a:ext cx="799586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07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F</a:t>
            </a:r>
            <a:r>
              <a:rPr sz="3200" spc="5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200" spc="-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200" spc="-1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ing</a:t>
            </a:r>
            <a:r>
              <a:rPr sz="32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cut</a:t>
            </a:r>
            <a:r>
              <a:rPr sz="3200" spc="-5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45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32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</a:t>
            </a:r>
            <a:r>
              <a:rPr sz="3200" spc="-10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vels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 a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10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bject 2"/>
          <p:cNvSpPr>
            <a:spLocks noChangeArrowheads="1"/>
          </p:cNvSpPr>
          <p:nvPr/>
        </p:nvSpPr>
        <p:spPr bwMode="auto">
          <a:xfrm>
            <a:off x="512763" y="1022350"/>
            <a:ext cx="5949950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6323" name="object 3"/>
          <p:cNvSpPr>
            <a:spLocks/>
          </p:cNvSpPr>
          <p:nvPr/>
        </p:nvSpPr>
        <p:spPr bwMode="auto">
          <a:xfrm>
            <a:off x="503238" y="1427163"/>
            <a:ext cx="59785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78651" y="0"/>
              </a:cxn>
            </a:cxnLst>
            <a:rect l="0" t="0" r="r" b="b"/>
            <a:pathLst>
              <a:path w="5979160">
                <a:moveTo>
                  <a:pt x="0" y="0"/>
                </a:moveTo>
                <a:lnTo>
                  <a:pt x="5978651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6324" name="object 4"/>
          <p:cNvSpPr>
            <a:spLocks/>
          </p:cNvSpPr>
          <p:nvPr/>
        </p:nvSpPr>
        <p:spPr bwMode="auto">
          <a:xfrm>
            <a:off x="503238" y="1403350"/>
            <a:ext cx="5978525" cy="46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78651" y="0"/>
              </a:cxn>
              <a:cxn ang="0">
                <a:pos x="5978651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5979160" h="45719">
                <a:moveTo>
                  <a:pt x="0" y="0"/>
                </a:moveTo>
                <a:lnTo>
                  <a:pt x="5978651" y="0"/>
                </a:lnTo>
                <a:lnTo>
                  <a:pt x="5978651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5" y="2112963"/>
            <a:ext cx="720377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076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dirty="0">
                <a:latin typeface="Times New Roman"/>
                <a:cs typeface="Times New Roman"/>
              </a:rPr>
              <a:t>C</a:t>
            </a:r>
            <a:r>
              <a:rPr sz="3200" spc="5" dirty="0">
                <a:latin typeface="Times New Roman"/>
                <a:cs typeface="Times New Roman"/>
              </a:rPr>
              <a:t>o</a:t>
            </a:r>
            <a:r>
              <a:rPr sz="3200" spc="-15" dirty="0">
                <a:latin typeface="Times New Roman"/>
                <a:cs typeface="Times New Roman"/>
              </a:rPr>
              <a:t>mm</a:t>
            </a:r>
            <a:r>
              <a:rPr sz="3200" dirty="0">
                <a:latin typeface="Times New Roman"/>
                <a:cs typeface="Times New Roman"/>
              </a:rPr>
              <a:t>o</a:t>
            </a:r>
            <a:r>
              <a:rPr sz="3200" spc="10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ly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</a:t>
            </a:r>
            <a:r>
              <a:rPr sz="3200" spc="10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ne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 </a:t>
            </a:r>
            <a:r>
              <a:rPr sz="3200" spc="-15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edic</a:t>
            </a:r>
            <a:r>
              <a:rPr sz="3200" spc="-15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l </a:t>
            </a:r>
            <a:r>
              <a:rPr sz="3200" spc="5" dirty="0">
                <a:latin typeface="Times New Roman"/>
                <a:cs typeface="Times New Roman"/>
              </a:rPr>
              <a:t>p</a:t>
            </a:r>
            <a:r>
              <a:rPr sz="3200" dirty="0">
                <a:latin typeface="Times New Roman"/>
                <a:cs typeface="Times New Roman"/>
              </a:rPr>
              <a:t>ra</a:t>
            </a:r>
            <a:r>
              <a:rPr sz="3200" spc="-15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c</a:t>
            </a:r>
            <a:r>
              <a:rPr sz="3200" spc="-10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6575" y="3057525"/>
            <a:ext cx="7851849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Choice depends on cost, invasiveness, volume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test, presence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capability of lab infrastructure, urgency, etc.</a:t>
            </a:r>
          </a:p>
          <a:p>
            <a:pPr marL="285750" indent="-273050">
              <a:spcBef>
                <a:spcPts val="13"/>
              </a:spcBef>
              <a:buClr>
                <a:srgbClr val="B03F99"/>
              </a:buClr>
              <a:buFont typeface="Wingdings" pitchFamily="2" charset="2"/>
              <a:buChar char=""/>
              <a:tabLst>
                <a:tab pos="287338" algn="l"/>
              </a:tabLst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Can be done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sequentially or simultaneously.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object 2"/>
          <p:cNvSpPr>
            <a:spLocks noChangeArrowheads="1"/>
          </p:cNvSpPr>
          <p:nvPr/>
        </p:nvSpPr>
        <p:spPr bwMode="auto">
          <a:xfrm>
            <a:off x="1374775" y="596900"/>
            <a:ext cx="5421313" cy="30003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1" name="object 3"/>
          <p:cNvSpPr>
            <a:spLocks/>
          </p:cNvSpPr>
          <p:nvPr/>
        </p:nvSpPr>
        <p:spPr bwMode="auto">
          <a:xfrm>
            <a:off x="1354138" y="957263"/>
            <a:ext cx="54451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45251" y="0"/>
              </a:cxn>
            </a:cxnLst>
            <a:rect l="0" t="0" r="r" b="b"/>
            <a:pathLst>
              <a:path w="5445759">
                <a:moveTo>
                  <a:pt x="0" y="0"/>
                </a:moveTo>
                <a:lnTo>
                  <a:pt x="5445251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8372" name="object 4"/>
          <p:cNvSpPr>
            <a:spLocks/>
          </p:cNvSpPr>
          <p:nvPr/>
        </p:nvSpPr>
        <p:spPr bwMode="auto">
          <a:xfrm>
            <a:off x="1354138" y="936625"/>
            <a:ext cx="5445125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45251" y="0"/>
              </a:cxn>
              <a:cxn ang="0">
                <a:pos x="5445251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5445759" h="41275">
                <a:moveTo>
                  <a:pt x="0" y="0"/>
                </a:moveTo>
                <a:lnTo>
                  <a:pt x="5445251" y="0"/>
                </a:lnTo>
                <a:lnTo>
                  <a:pt x="5445251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1" y="1340769"/>
            <a:ext cx="9144000" cy="4924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When two (or more) tests are conducted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goal is to maximize the probability that subjects with the disease (true positives) are identified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(increase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sensitivity)</a:t>
            </a: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Consequently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more false positives are also identified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(decrease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specificity)</a:t>
            </a:r>
          </a:p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to rule-out serious but treatable conditions (example, breast cancer screening frequently employs a combination of mammography and breast physical examination .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Any positive is considered positive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object 2"/>
          <p:cNvSpPr>
            <a:spLocks noChangeArrowheads="1"/>
          </p:cNvSpPr>
          <p:nvPr/>
        </p:nvSpPr>
        <p:spPr bwMode="auto">
          <a:xfrm>
            <a:off x="890588" y="473075"/>
            <a:ext cx="6362700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5" name="object 3"/>
          <p:cNvSpPr>
            <a:spLocks/>
          </p:cNvSpPr>
          <p:nvPr/>
        </p:nvSpPr>
        <p:spPr bwMode="auto">
          <a:xfrm>
            <a:off x="881063" y="877888"/>
            <a:ext cx="63912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90162" y="0"/>
              </a:cxn>
            </a:cxnLst>
            <a:rect l="0" t="0" r="r" b="b"/>
            <a:pathLst>
              <a:path w="6390640">
                <a:moveTo>
                  <a:pt x="0" y="0"/>
                </a:moveTo>
                <a:lnTo>
                  <a:pt x="6390162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9396" name="object 4"/>
          <p:cNvSpPr>
            <a:spLocks/>
          </p:cNvSpPr>
          <p:nvPr/>
        </p:nvSpPr>
        <p:spPr bwMode="auto">
          <a:xfrm>
            <a:off x="881063" y="855663"/>
            <a:ext cx="6391275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90162" y="0"/>
              </a:cxn>
              <a:cxn ang="0">
                <a:pos x="6390162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6390640" h="45719">
                <a:moveTo>
                  <a:pt x="0" y="0"/>
                </a:moveTo>
                <a:lnTo>
                  <a:pt x="6390162" y="0"/>
                </a:lnTo>
                <a:lnTo>
                  <a:pt x="6390162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536574" y="1163638"/>
            <a:ext cx="8355906" cy="2046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Lead time bias-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600"/>
              </a:spcBef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Overestimation of survival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duration among screen detected cases when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survival is measured from diagnosis.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8" name="object 6"/>
          <p:cNvSpPr>
            <a:spLocks noChangeArrowheads="1"/>
          </p:cNvSpPr>
          <p:nvPr/>
        </p:nvSpPr>
        <p:spPr bwMode="auto">
          <a:xfrm>
            <a:off x="152400" y="3429000"/>
            <a:ext cx="8001000" cy="1905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399" name="object 7"/>
          <p:cNvSpPr>
            <a:spLocks noChangeArrowheads="1"/>
          </p:cNvSpPr>
          <p:nvPr/>
        </p:nvSpPr>
        <p:spPr bwMode="auto">
          <a:xfrm>
            <a:off x="0" y="3429000"/>
            <a:ext cx="8153400" cy="19304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0" name="object 8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75" y="1712913"/>
            <a:ext cx="8139881" cy="2046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algn="ctr"/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LENGTH TIME BIAS-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spcBef>
                <a:spcPts val="613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Overestimation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survival duration among screen- detected cases due to the relative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excess of slowly progressing cases.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1025" y="3824288"/>
            <a:ext cx="7951415" cy="1969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41300" indent="-228600">
              <a:buSzPct val="69000"/>
              <a:buFont typeface="Wingdings" pitchFamily="2" charset="2"/>
              <a:buChar char=""/>
              <a:tabLst>
                <a:tab pos="24130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These are disproportionally identified by screening because the probability of detection is directly proportional to the length of time during which they are detectable.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object 2"/>
          <p:cNvSpPr>
            <a:spLocks noChangeArrowheads="1"/>
          </p:cNvSpPr>
          <p:nvPr/>
        </p:nvSpPr>
        <p:spPr bwMode="auto">
          <a:xfrm>
            <a:off x="0" y="533400"/>
            <a:ext cx="8153400" cy="6019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 vert="horz" numCol="1" anchor="t" anchorCtr="0" compatLnSpc="1">
            <a:prstTxWarp prst="textNoShape">
              <a:avLst/>
            </a:prstTxWarp>
            <a:noAutofit/>
          </a:bodyPr>
          <a:lstStyle/>
          <a:p>
            <a:pPr marL="12700" algn="l" eaLnBrk="1" hangingPunct="1">
              <a:spcBef>
                <a:spcPts val="600"/>
              </a:spcBef>
              <a:buClr>
                <a:srgbClr val="B03F99"/>
              </a:buClr>
              <a:buSzPct val="73000"/>
            </a:pP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OVER DIAGNOSIS BIAS </a:t>
            </a:r>
            <a:r>
              <a:rPr lang="en-US" sz="3200" b="1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0" u="none" dirty="0" smtClean="0">
                <a:latin typeface="Times New Roman" pitchFamily="18" charset="0"/>
                <a:cs typeface="Times New Roman" pitchFamily="18" charset="0"/>
              </a:rPr>
              <a:t>Over diagnosis occurs when all of these people with </a:t>
            </a:r>
            <a:r>
              <a:rPr lang="en-US" sz="3200" b="0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harmless abnormalities </a:t>
            </a:r>
            <a:r>
              <a:rPr lang="en-US" sz="3200" b="0" u="none" dirty="0" smtClean="0">
                <a:latin typeface="Times New Roman" pitchFamily="18" charset="0"/>
                <a:cs typeface="Times New Roman" pitchFamily="18" charset="0"/>
              </a:rPr>
              <a:t>are counted as "lives saved" by the screening, rather than as “healthy people needlessly harmed by over diagnosis”</a:t>
            </a:r>
            <a:endParaRPr lang="en-US" sz="3200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975" y="3656013"/>
            <a:ext cx="8296473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5750" algn="l"/>
                <a:tab pos="165258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Screening may identify abnormalities that would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never cause a problem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 a person's lifetime. For example,	prostate cancer screening; it has been said that “more men die with prostate cancer than of it”.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 vert="horz" tIns="715339" rtlCol="0">
            <a:normAutofit fontScale="90000"/>
          </a:bodyPr>
          <a:lstStyle/>
          <a:p>
            <a:pPr marL="2413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SELECTI</a:t>
            </a:r>
            <a:r>
              <a:rPr lang="en-IN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IN" b="1" spc="-3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</a:t>
            </a:r>
            <a:r>
              <a:rPr lang="en-IN" b="1" spc="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575" y="2287588"/>
            <a:ext cx="7851849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There are factors that differ between those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willing to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get tested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those who are not.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"/>
              <a:tabLst>
                <a:tab pos="287338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For example , women with a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family history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285750" indent="-273050">
              <a:tabLst>
                <a:tab pos="287338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breast cancer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are more likely than other women to join a mammography program.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bject 2"/>
          <p:cNvSpPr>
            <a:spLocks noChangeArrowheads="1"/>
          </p:cNvSpPr>
          <p:nvPr/>
        </p:nvSpPr>
        <p:spPr bwMode="auto">
          <a:xfrm>
            <a:off x="354012" y="260649"/>
            <a:ext cx="8250435" cy="43204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0" y="908721"/>
            <a:ext cx="9143999" cy="51552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lnSpc>
                <a:spcPts val="2963"/>
              </a:lnSpc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tests used in screening are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perfect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so there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false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positives and false negatives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73050">
              <a:lnSpc>
                <a:spcPts val="2813"/>
              </a:lnSpc>
              <a:spcBef>
                <a:spcPts val="638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Screening involves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cost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use of medical resources on a majority of people who do not need treatment.</a:t>
            </a:r>
          </a:p>
          <a:p>
            <a:pPr marL="285750" indent="-273050">
              <a:lnSpc>
                <a:spcPts val="2963"/>
              </a:lnSpc>
              <a:spcBef>
                <a:spcPts val="25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Adverse effects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screening procedure (e.g. stress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and anxiety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discomfort, radiation &amp; chemical exposure).</a:t>
            </a:r>
          </a:p>
          <a:p>
            <a:pPr marL="285750" indent="-273050">
              <a:lnSpc>
                <a:spcPts val="2813"/>
              </a:lnSpc>
              <a:spcBef>
                <a:spcPts val="638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Unnecessary investigations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treatment of false positive results.</a:t>
            </a:r>
          </a:p>
          <a:p>
            <a:pPr marL="285750" indent="-273050">
              <a:lnSpc>
                <a:spcPts val="2963"/>
              </a:lnSpc>
              <a:spcBef>
                <a:spcPts val="25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Stress and anxiety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caused by prolonging knowledge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of an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illness without any improvement in outcome.</a:t>
            </a:r>
          </a:p>
          <a:p>
            <a:pPr marL="285750" indent="-273050">
              <a:lnSpc>
                <a:spcPts val="2813"/>
              </a:lnSpc>
              <a:spcBef>
                <a:spcPts val="638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false sense of security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caused by 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false negatives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which may delay final diagnosis.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bject 2"/>
          <p:cNvSpPr>
            <a:spLocks/>
          </p:cNvSpPr>
          <p:nvPr/>
        </p:nvSpPr>
        <p:spPr bwMode="auto">
          <a:xfrm>
            <a:off x="1017588" y="744538"/>
            <a:ext cx="6196012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96522" y="0"/>
              </a:cxn>
            </a:cxnLst>
            <a:rect l="0" t="0" r="r" b="b"/>
            <a:pathLst>
              <a:path w="6196965">
                <a:moveTo>
                  <a:pt x="0" y="0"/>
                </a:moveTo>
                <a:lnTo>
                  <a:pt x="6196522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5539" name="object 3"/>
          <p:cNvSpPr>
            <a:spLocks/>
          </p:cNvSpPr>
          <p:nvPr/>
        </p:nvSpPr>
        <p:spPr bwMode="auto">
          <a:xfrm>
            <a:off x="1017588" y="723900"/>
            <a:ext cx="6196012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96522" y="0"/>
              </a:cxn>
              <a:cxn ang="0">
                <a:pos x="6196522" y="41147"/>
              </a:cxn>
              <a:cxn ang="0">
                <a:pos x="0" y="41147"/>
              </a:cxn>
              <a:cxn ang="0">
                <a:pos x="0" y="0"/>
              </a:cxn>
            </a:cxnLst>
            <a:rect l="0" t="0" r="r" b="b"/>
            <a:pathLst>
              <a:path w="6196965" h="41275">
                <a:moveTo>
                  <a:pt x="0" y="0"/>
                </a:moveTo>
                <a:lnTo>
                  <a:pt x="6196522" y="0"/>
                </a:lnTo>
                <a:lnTo>
                  <a:pt x="6196522" y="41147"/>
                </a:lnTo>
                <a:lnTo>
                  <a:pt x="0" y="4114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5542" name="object 6"/>
          <p:cNvSpPr>
            <a:spLocks/>
          </p:cNvSpPr>
          <p:nvPr/>
        </p:nvSpPr>
        <p:spPr bwMode="auto">
          <a:xfrm>
            <a:off x="2509838" y="1262063"/>
            <a:ext cx="320833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08019" y="0"/>
              </a:cxn>
            </a:cxnLst>
            <a:rect l="0" t="0" r="r" b="b"/>
            <a:pathLst>
              <a:path w="3208020">
                <a:moveTo>
                  <a:pt x="0" y="0"/>
                </a:moveTo>
                <a:lnTo>
                  <a:pt x="3208019" y="0"/>
                </a:lnTo>
              </a:path>
            </a:pathLst>
          </a:custGeom>
          <a:noFill/>
          <a:ln w="42417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8" name="object 8"/>
          <p:cNvSpPr txBox="1"/>
          <p:nvPr/>
        </p:nvSpPr>
        <p:spPr>
          <a:xfrm>
            <a:off x="536574" y="1716088"/>
            <a:ext cx="597964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214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spc="-20" dirty="0">
                <a:latin typeface="Times New Roman"/>
                <a:cs typeface="Times New Roman"/>
              </a:rPr>
              <a:t>R</a:t>
            </a:r>
            <a:r>
              <a:rPr sz="3200" spc="-30" dirty="0">
                <a:latin typeface="Times New Roman"/>
                <a:cs typeface="Times New Roman"/>
              </a:rPr>
              <a:t>a</a:t>
            </a:r>
            <a:r>
              <a:rPr sz="3200" spc="-15" dirty="0">
                <a:latin typeface="Times New Roman"/>
                <a:cs typeface="Times New Roman"/>
              </a:rPr>
              <a:t>n</a:t>
            </a:r>
            <a:r>
              <a:rPr sz="3200" spc="-10" dirty="0">
                <a:latin typeface="Times New Roman"/>
                <a:cs typeface="Times New Roman"/>
              </a:rPr>
              <a:t>d</a:t>
            </a:r>
            <a:r>
              <a:rPr sz="3200" spc="-15" dirty="0">
                <a:latin typeface="Times New Roman"/>
                <a:cs typeface="Times New Roman"/>
              </a:rPr>
              <a:t>o</a:t>
            </a:r>
            <a:r>
              <a:rPr sz="3200" spc="-35" dirty="0">
                <a:latin typeface="Times New Roman"/>
                <a:cs typeface="Times New Roman"/>
              </a:rPr>
              <a:t>m</a:t>
            </a:r>
            <a:r>
              <a:rPr sz="3200" spc="-15" dirty="0">
                <a:latin typeface="Times New Roman"/>
                <a:cs typeface="Times New Roman"/>
              </a:rPr>
              <a:t>ized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c</a:t>
            </a:r>
            <a:r>
              <a:rPr sz="3200" spc="-15" dirty="0">
                <a:latin typeface="Times New Roman"/>
                <a:cs typeface="Times New Roman"/>
              </a:rPr>
              <a:t>o</a:t>
            </a:r>
            <a:r>
              <a:rPr sz="3200" spc="-10" dirty="0">
                <a:latin typeface="Times New Roman"/>
                <a:cs typeface="Times New Roman"/>
              </a:rPr>
              <a:t>ntr</a:t>
            </a:r>
            <a:r>
              <a:rPr sz="3200" spc="-5" dirty="0">
                <a:latin typeface="Times New Roman"/>
                <a:cs typeface="Times New Roman"/>
              </a:rPr>
              <a:t>o</a:t>
            </a:r>
            <a:r>
              <a:rPr sz="3200" spc="-10" dirty="0">
                <a:latin typeface="Times New Roman"/>
                <a:cs typeface="Times New Roman"/>
              </a:rPr>
              <a:t>l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tr</a:t>
            </a:r>
            <a:r>
              <a:rPr sz="3200" spc="-5" dirty="0">
                <a:latin typeface="Times New Roman"/>
                <a:cs typeface="Times New Roman"/>
              </a:rPr>
              <a:t>i</a:t>
            </a:r>
            <a:r>
              <a:rPr sz="3200" spc="-15" dirty="0">
                <a:latin typeface="Times New Roman"/>
                <a:cs typeface="Times New Roman"/>
              </a:rPr>
              <a:t>als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6575" y="3225800"/>
            <a:ext cx="461148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214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spc="-20" dirty="0">
                <a:latin typeface="Times New Roman"/>
                <a:cs typeface="Times New Roman"/>
              </a:rPr>
              <a:t>Unco</a:t>
            </a:r>
            <a:r>
              <a:rPr sz="3200" spc="-10" dirty="0">
                <a:latin typeface="Times New Roman"/>
                <a:cs typeface="Times New Roman"/>
              </a:rPr>
              <a:t>ntr</a:t>
            </a:r>
            <a:r>
              <a:rPr sz="3200" spc="-5" dirty="0">
                <a:latin typeface="Times New Roman"/>
                <a:cs typeface="Times New Roman"/>
              </a:rPr>
              <a:t>o</a:t>
            </a:r>
            <a:r>
              <a:rPr sz="3200" spc="-15" dirty="0">
                <a:latin typeface="Times New Roman"/>
                <a:cs typeface="Times New Roman"/>
              </a:rPr>
              <a:t>lled</a:t>
            </a:r>
            <a:r>
              <a:rPr sz="3200" spc="-10" dirty="0">
                <a:latin typeface="Times New Roman"/>
                <a:cs typeface="Times New Roman"/>
              </a:rPr>
              <a:t> tr</a:t>
            </a:r>
            <a:r>
              <a:rPr sz="3200" spc="-5" dirty="0">
                <a:latin typeface="Times New Roman"/>
                <a:cs typeface="Times New Roman"/>
              </a:rPr>
              <a:t>i</a:t>
            </a:r>
            <a:r>
              <a:rPr sz="3200" spc="-15" dirty="0">
                <a:latin typeface="Times New Roman"/>
                <a:cs typeface="Times New Roman"/>
              </a:rPr>
              <a:t>als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574" y="4735513"/>
            <a:ext cx="720377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7020" indent="-274320" fontAlgn="auto">
              <a:spcBef>
                <a:spcPts val="0"/>
              </a:spcBef>
              <a:spcAft>
                <a:spcPts val="0"/>
              </a:spcAft>
              <a:buClr>
                <a:srgbClr val="B03F99"/>
              </a:buClr>
              <a:buSzPct val="73214"/>
              <a:buFont typeface="Wingdings"/>
              <a:buChar char=""/>
              <a:tabLst>
                <a:tab pos="287655" algn="l"/>
              </a:tabLst>
              <a:defRPr/>
            </a:pPr>
            <a:r>
              <a:rPr sz="3200" spc="-15" dirty="0">
                <a:latin typeface="Times New Roman"/>
                <a:cs typeface="Times New Roman"/>
              </a:rPr>
              <a:t>Other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spc="-40" dirty="0">
                <a:latin typeface="Times New Roman"/>
                <a:cs typeface="Times New Roman"/>
              </a:rPr>
              <a:t>m</a:t>
            </a:r>
            <a:r>
              <a:rPr sz="3200" spc="-15" dirty="0">
                <a:latin typeface="Times New Roman"/>
                <a:cs typeface="Times New Roman"/>
              </a:rPr>
              <a:t>eth</a:t>
            </a:r>
            <a:r>
              <a:rPr sz="3200" spc="-10" dirty="0">
                <a:latin typeface="Times New Roman"/>
                <a:cs typeface="Times New Roman"/>
              </a:rPr>
              <a:t>o</a:t>
            </a:r>
            <a:r>
              <a:rPr sz="3200" spc="-15" dirty="0">
                <a:latin typeface="Times New Roman"/>
                <a:cs typeface="Times New Roman"/>
              </a:rPr>
              <a:t>d</a:t>
            </a:r>
            <a:r>
              <a:rPr sz="3200" spc="-10" dirty="0">
                <a:latin typeface="Times New Roman"/>
                <a:cs typeface="Times New Roman"/>
              </a:rPr>
              <a:t>s: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lik</a:t>
            </a:r>
            <a:r>
              <a:rPr sz="3200" spc="-15" dirty="0">
                <a:latin typeface="Times New Roman"/>
                <a:cs typeface="Times New Roman"/>
              </a:rPr>
              <a:t>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c</a:t>
            </a:r>
            <a:r>
              <a:rPr sz="3200" spc="-30" dirty="0">
                <a:latin typeface="Times New Roman"/>
                <a:cs typeface="Times New Roman"/>
              </a:rPr>
              <a:t>a</a:t>
            </a:r>
            <a:r>
              <a:rPr sz="3200" spc="-15" dirty="0">
                <a:latin typeface="Times New Roman"/>
                <a:cs typeface="Times New Roman"/>
              </a:rPr>
              <a:t>se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c</a:t>
            </a:r>
            <a:r>
              <a:rPr sz="3200" spc="-10" dirty="0">
                <a:latin typeface="Times New Roman"/>
                <a:cs typeface="Times New Roman"/>
              </a:rPr>
              <a:t>o</a:t>
            </a:r>
            <a:r>
              <a:rPr sz="3200" spc="-15" dirty="0">
                <a:latin typeface="Times New Roman"/>
                <a:cs typeface="Times New Roman"/>
              </a:rPr>
              <a:t>n</a:t>
            </a:r>
            <a:r>
              <a:rPr sz="3200" spc="-5" dirty="0">
                <a:latin typeface="Times New Roman"/>
                <a:cs typeface="Times New Roman"/>
              </a:rPr>
              <a:t>t</a:t>
            </a:r>
            <a:r>
              <a:rPr sz="3200" spc="-10" dirty="0">
                <a:latin typeface="Times New Roman"/>
                <a:cs typeface="Times New Roman"/>
              </a:rPr>
              <a:t>rol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st</a:t>
            </a:r>
            <a:r>
              <a:rPr sz="3200" spc="-5" dirty="0">
                <a:latin typeface="Times New Roman"/>
                <a:cs typeface="Times New Roman"/>
              </a:rPr>
              <a:t>u</a:t>
            </a:r>
            <a:r>
              <a:rPr sz="3200" spc="-15" dirty="0">
                <a:latin typeface="Times New Roman"/>
                <a:cs typeface="Times New Roman"/>
              </a:rPr>
              <a:t>d</a:t>
            </a:r>
            <a:r>
              <a:rPr sz="3200" spc="-5" dirty="0">
                <a:latin typeface="Times New Roman"/>
                <a:cs typeface="Times New Roman"/>
              </a:rPr>
              <a:t>i</a:t>
            </a:r>
            <a:r>
              <a:rPr sz="3200" spc="-15" dirty="0">
                <a:latin typeface="Times New Roman"/>
                <a:cs typeface="Times New Roman"/>
              </a:rPr>
              <a:t>es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0"/>
            <a:ext cx="87292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EVALUATION OF A SCREENING</a:t>
            </a:r>
          </a:p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PROGRAMME</a:t>
            </a:r>
            <a:endParaRPr lang="en-IN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object 2"/>
          <p:cNvSpPr>
            <a:spLocks noChangeArrowheads="1"/>
          </p:cNvSpPr>
          <p:nvPr/>
        </p:nvSpPr>
        <p:spPr bwMode="auto">
          <a:xfrm>
            <a:off x="511175" y="244475"/>
            <a:ext cx="2655888" cy="33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6563" name="object 3"/>
          <p:cNvSpPr>
            <a:spLocks/>
          </p:cNvSpPr>
          <p:nvPr/>
        </p:nvSpPr>
        <p:spPr bwMode="auto">
          <a:xfrm>
            <a:off x="503238" y="649288"/>
            <a:ext cx="2681287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82239" y="0"/>
              </a:cxn>
            </a:cxnLst>
            <a:rect l="0" t="0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noFill/>
          <a:ln w="46989">
            <a:solidFill>
              <a:srgbClr val="B03F99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66564" name="object 4"/>
          <p:cNvSpPr>
            <a:spLocks/>
          </p:cNvSpPr>
          <p:nvPr/>
        </p:nvSpPr>
        <p:spPr bwMode="auto">
          <a:xfrm>
            <a:off x="503238" y="627063"/>
            <a:ext cx="2681287" cy="44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82239" y="0"/>
              </a:cxn>
              <a:cxn ang="0">
                <a:pos x="2682239" y="45719"/>
              </a:cxn>
              <a:cxn ang="0">
                <a:pos x="0" y="45719"/>
              </a:cxn>
              <a:cxn ang="0">
                <a:pos x="0" y="0"/>
              </a:cxn>
            </a:cxnLst>
            <a:rect l="0" t="0" r="r" b="b"/>
            <a:pathLst>
              <a:path w="2682240" h="45720">
                <a:moveTo>
                  <a:pt x="0" y="0"/>
                </a:moveTo>
                <a:lnTo>
                  <a:pt x="2682239" y="0"/>
                </a:lnTo>
                <a:lnTo>
                  <a:pt x="2682239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59134A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5" name="object 5"/>
          <p:cNvSpPr txBox="1"/>
          <p:nvPr/>
        </p:nvSpPr>
        <p:spPr>
          <a:xfrm>
            <a:off x="1" y="868363"/>
            <a:ext cx="9144000" cy="561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73050"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Pap smear for cervical dysplasia or cervical cancer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Fasting blood cholesterol for heart disease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Fasting blood sugar for diabetes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Blood pressure for hypertension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Mammography for breast cancer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PSA test for prostate cancer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Fecal occult blood for colon cancer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Ocular pressure for glaucoma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PKU test for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phenolketonuria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 newborns</a:t>
            </a:r>
          </a:p>
          <a:p>
            <a:pPr marL="285750" indent="-273050">
              <a:spcBef>
                <a:spcPts val="600"/>
              </a:spcBef>
              <a:buClr>
                <a:srgbClr val="B03F99"/>
              </a:buClr>
              <a:buSzPct val="73000"/>
              <a:buFont typeface="Wingdings" pitchFamily="2" charset="2"/>
              <a:buChar char="Ø"/>
              <a:tabLst>
                <a:tab pos="285750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TSH for hypothyroid and hyperthyroid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1737</Words>
  <Application>Microsoft Office PowerPoint</Application>
  <PresentationFormat>On-screen Show (4:3)</PresentationFormat>
  <Paragraphs>257</Paragraphs>
  <Slides>64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SCREENING by Dr. Swati Khan  Professor Department of Community Medicine RMCH, Bareilly</vt:lpstr>
      <vt:lpstr>PowerPoint Presentation</vt:lpstr>
      <vt:lpstr>LEARNING OBJECTIVES</vt:lpstr>
      <vt:lpstr>PowerPoint Presentation</vt:lpstr>
      <vt:lpstr>PowerPoint Presentation</vt:lpstr>
      <vt:lpstr>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MAJOR FACTORS</vt:lpstr>
      <vt:lpstr>PowerPoint Presentation</vt:lpstr>
      <vt:lpstr>PowerPoint Presentation</vt:lpstr>
      <vt:lpstr>PowerPoint Presentation</vt:lpstr>
      <vt:lpstr>SENSITIVITY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 DIAGNOSIS BIAS – Over diagnosis occurs when all of these people with harmless abnormalities are counted as "lives saved" by the screening, rather than as “healthy people needlessly harmed by over diagnosis”</vt:lpstr>
      <vt:lpstr>SELECTION BIAS-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SCREENING</dc:title>
  <dc:creator>Dr.Ajay Agarwal</dc:creator>
  <cp:lastModifiedBy>SPM</cp:lastModifiedBy>
  <cp:revision>9</cp:revision>
  <dcterms:created xsi:type="dcterms:W3CDTF">2019-05-21T07:30:31Z</dcterms:created>
  <dcterms:modified xsi:type="dcterms:W3CDTF">2024-04-22T09:27:17Z</dcterms:modified>
</cp:coreProperties>
</file>