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72" r:id="rId3"/>
    <p:sldId id="273" r:id="rId4"/>
    <p:sldId id="257" r:id="rId5"/>
    <p:sldId id="258" r:id="rId6"/>
    <p:sldId id="259" r:id="rId7"/>
    <p:sldId id="268" r:id="rId8"/>
    <p:sldId id="260" r:id="rId9"/>
    <p:sldId id="269" r:id="rId10"/>
    <p:sldId id="261" r:id="rId11"/>
    <p:sldId id="262" r:id="rId12"/>
    <p:sldId id="270" r:id="rId13"/>
    <p:sldId id="263" r:id="rId14"/>
    <p:sldId id="271" r:id="rId15"/>
    <p:sldId id="264" r:id="rId16"/>
    <p:sldId id="274" r:id="rId17"/>
    <p:sldId id="275" r:id="rId18"/>
  </p:sldIdLst>
  <p:sldSz cx="12192000" cy="6858000"/>
  <p:notesSz cx="6858000" cy="9144000"/>
  <p:defaultTextStyle>
    <a:defPPr>
      <a:defRPr lang="hi-I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xmlns=""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191" autoAdjust="0"/>
    <p:restoredTop sz="94660"/>
  </p:normalViewPr>
  <p:slideViewPr>
    <p:cSldViewPr snapToGrid="0">
      <p:cViewPr varScale="1">
        <p:scale>
          <a:sx n="64" d="100"/>
          <a:sy n="64" d="100"/>
        </p:scale>
        <p:origin x="-126" y="-156"/>
      </p:cViewPr>
      <p:guideLst>
        <p:guide orient="horz" pos="2160"/>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63DCA87D-73B8-8FCC-23D4-D3CA72B0912B}"/>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hi-IN"/>
          </a:p>
        </p:txBody>
      </p:sp>
      <p:sp>
        <p:nvSpPr>
          <p:cNvPr id="3" name="Subtitle 2">
            <a:extLst>
              <a:ext uri="{FF2B5EF4-FFF2-40B4-BE49-F238E27FC236}">
                <a16:creationId xmlns:a16="http://schemas.microsoft.com/office/drawing/2014/main" xmlns="" id="{41DE2673-63C9-C07C-9559-2B963977B6F0}"/>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hi-IN"/>
          </a:p>
        </p:txBody>
      </p:sp>
      <p:sp>
        <p:nvSpPr>
          <p:cNvPr id="4" name="Date Placeholder 3">
            <a:extLst>
              <a:ext uri="{FF2B5EF4-FFF2-40B4-BE49-F238E27FC236}">
                <a16:creationId xmlns:a16="http://schemas.microsoft.com/office/drawing/2014/main" xmlns="" id="{233FFB2A-0F50-836E-AED3-4160D9A9A82D}"/>
              </a:ext>
            </a:extLst>
          </p:cNvPr>
          <p:cNvSpPr>
            <a:spLocks noGrp="1"/>
          </p:cNvSpPr>
          <p:nvPr>
            <p:ph type="dt" sz="half" idx="10"/>
          </p:nvPr>
        </p:nvSpPr>
        <p:spPr/>
        <p:txBody>
          <a:bodyPr/>
          <a:lstStyle/>
          <a:p>
            <a:fld id="{FAD39AB0-62B2-4DA2-8316-CF31D8AF37D5}" type="datetimeFigureOut">
              <a:rPr lang="hi-IN" smtClean="0"/>
              <a:t>बुधवार, 29 ज्येष्ट 1946</a:t>
            </a:fld>
            <a:endParaRPr lang="hi-IN"/>
          </a:p>
        </p:txBody>
      </p:sp>
      <p:sp>
        <p:nvSpPr>
          <p:cNvPr id="5" name="Footer Placeholder 4">
            <a:extLst>
              <a:ext uri="{FF2B5EF4-FFF2-40B4-BE49-F238E27FC236}">
                <a16:creationId xmlns:a16="http://schemas.microsoft.com/office/drawing/2014/main" xmlns="" id="{23EF2858-AA0E-DB9F-4228-2150B5AA5C2D}"/>
              </a:ext>
            </a:extLst>
          </p:cNvPr>
          <p:cNvSpPr>
            <a:spLocks noGrp="1"/>
          </p:cNvSpPr>
          <p:nvPr>
            <p:ph type="ftr" sz="quarter" idx="11"/>
          </p:nvPr>
        </p:nvSpPr>
        <p:spPr/>
        <p:txBody>
          <a:bodyPr/>
          <a:lstStyle/>
          <a:p>
            <a:endParaRPr lang="hi-IN"/>
          </a:p>
        </p:txBody>
      </p:sp>
      <p:sp>
        <p:nvSpPr>
          <p:cNvPr id="6" name="Slide Number Placeholder 5">
            <a:extLst>
              <a:ext uri="{FF2B5EF4-FFF2-40B4-BE49-F238E27FC236}">
                <a16:creationId xmlns:a16="http://schemas.microsoft.com/office/drawing/2014/main" xmlns="" id="{092EB87D-A5B4-5F83-9AC1-92BAF89BE166}"/>
              </a:ext>
            </a:extLst>
          </p:cNvPr>
          <p:cNvSpPr>
            <a:spLocks noGrp="1"/>
          </p:cNvSpPr>
          <p:nvPr>
            <p:ph type="sldNum" sz="quarter" idx="12"/>
          </p:nvPr>
        </p:nvSpPr>
        <p:spPr/>
        <p:txBody>
          <a:bodyPr/>
          <a:lstStyle/>
          <a:p>
            <a:fld id="{C03CBDAD-300E-4DE8-8572-948F552BE1AC}" type="slidenum">
              <a:rPr lang="hi-IN" smtClean="0"/>
              <a:t>‹#›</a:t>
            </a:fld>
            <a:endParaRPr lang="hi-IN"/>
          </a:p>
        </p:txBody>
      </p:sp>
    </p:spTree>
    <p:extLst>
      <p:ext uri="{BB962C8B-B14F-4D97-AF65-F5344CB8AC3E}">
        <p14:creationId xmlns:p14="http://schemas.microsoft.com/office/powerpoint/2010/main" val="333063465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37036ECA-C71E-40E6-DBD3-C964265C02F6}"/>
              </a:ext>
            </a:extLst>
          </p:cNvPr>
          <p:cNvSpPr>
            <a:spLocks noGrp="1"/>
          </p:cNvSpPr>
          <p:nvPr>
            <p:ph type="title"/>
          </p:nvPr>
        </p:nvSpPr>
        <p:spPr/>
        <p:txBody>
          <a:bodyPr/>
          <a:lstStyle/>
          <a:p>
            <a:r>
              <a:rPr lang="en-US"/>
              <a:t>Click to edit Master title style</a:t>
            </a:r>
            <a:endParaRPr lang="hi-IN"/>
          </a:p>
        </p:txBody>
      </p:sp>
      <p:sp>
        <p:nvSpPr>
          <p:cNvPr id="3" name="Content Placeholder 2">
            <a:extLst>
              <a:ext uri="{FF2B5EF4-FFF2-40B4-BE49-F238E27FC236}">
                <a16:creationId xmlns:a16="http://schemas.microsoft.com/office/drawing/2014/main" xmlns="" id="{39A7A9D5-00C0-5D23-C98D-6E02768A7A52}"/>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hi-IN"/>
          </a:p>
        </p:txBody>
      </p:sp>
      <p:sp>
        <p:nvSpPr>
          <p:cNvPr id="4" name="Date Placeholder 3">
            <a:extLst>
              <a:ext uri="{FF2B5EF4-FFF2-40B4-BE49-F238E27FC236}">
                <a16:creationId xmlns:a16="http://schemas.microsoft.com/office/drawing/2014/main" xmlns="" id="{4EDCD236-6DFE-EB37-464E-2D61DDAA878E}"/>
              </a:ext>
            </a:extLst>
          </p:cNvPr>
          <p:cNvSpPr>
            <a:spLocks noGrp="1"/>
          </p:cNvSpPr>
          <p:nvPr>
            <p:ph type="dt" sz="half" idx="10"/>
          </p:nvPr>
        </p:nvSpPr>
        <p:spPr/>
        <p:txBody>
          <a:bodyPr/>
          <a:lstStyle/>
          <a:p>
            <a:fld id="{FAD39AB0-62B2-4DA2-8316-CF31D8AF37D5}" type="datetimeFigureOut">
              <a:rPr lang="hi-IN" smtClean="0"/>
              <a:t>बुधवार, 29 ज्येष्ट 1946</a:t>
            </a:fld>
            <a:endParaRPr lang="hi-IN"/>
          </a:p>
        </p:txBody>
      </p:sp>
      <p:sp>
        <p:nvSpPr>
          <p:cNvPr id="5" name="Footer Placeholder 4">
            <a:extLst>
              <a:ext uri="{FF2B5EF4-FFF2-40B4-BE49-F238E27FC236}">
                <a16:creationId xmlns:a16="http://schemas.microsoft.com/office/drawing/2014/main" xmlns="" id="{3CA8FCAE-5A99-E458-6547-F5CF9287B04D}"/>
              </a:ext>
            </a:extLst>
          </p:cNvPr>
          <p:cNvSpPr>
            <a:spLocks noGrp="1"/>
          </p:cNvSpPr>
          <p:nvPr>
            <p:ph type="ftr" sz="quarter" idx="11"/>
          </p:nvPr>
        </p:nvSpPr>
        <p:spPr/>
        <p:txBody>
          <a:bodyPr/>
          <a:lstStyle/>
          <a:p>
            <a:endParaRPr lang="hi-IN"/>
          </a:p>
        </p:txBody>
      </p:sp>
      <p:sp>
        <p:nvSpPr>
          <p:cNvPr id="6" name="Slide Number Placeholder 5">
            <a:extLst>
              <a:ext uri="{FF2B5EF4-FFF2-40B4-BE49-F238E27FC236}">
                <a16:creationId xmlns:a16="http://schemas.microsoft.com/office/drawing/2014/main" xmlns="" id="{9D43EF86-8C26-17B8-573B-70466811FEC6}"/>
              </a:ext>
            </a:extLst>
          </p:cNvPr>
          <p:cNvSpPr>
            <a:spLocks noGrp="1"/>
          </p:cNvSpPr>
          <p:nvPr>
            <p:ph type="sldNum" sz="quarter" idx="12"/>
          </p:nvPr>
        </p:nvSpPr>
        <p:spPr/>
        <p:txBody>
          <a:bodyPr/>
          <a:lstStyle/>
          <a:p>
            <a:fld id="{C03CBDAD-300E-4DE8-8572-948F552BE1AC}" type="slidenum">
              <a:rPr lang="hi-IN" smtClean="0"/>
              <a:t>‹#›</a:t>
            </a:fld>
            <a:endParaRPr lang="hi-IN"/>
          </a:p>
        </p:txBody>
      </p:sp>
    </p:spTree>
    <p:extLst>
      <p:ext uri="{BB962C8B-B14F-4D97-AF65-F5344CB8AC3E}">
        <p14:creationId xmlns:p14="http://schemas.microsoft.com/office/powerpoint/2010/main" val="416966821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7EA735E0-42C6-56C2-ACB5-D2C9EC742B83}"/>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hi-IN"/>
          </a:p>
        </p:txBody>
      </p:sp>
      <p:sp>
        <p:nvSpPr>
          <p:cNvPr id="3" name="Text Placeholder 2">
            <a:extLst>
              <a:ext uri="{FF2B5EF4-FFF2-40B4-BE49-F238E27FC236}">
                <a16:creationId xmlns:a16="http://schemas.microsoft.com/office/drawing/2014/main" xmlns="" id="{470D525F-BBFA-CF35-7017-7AF35F2AB071}"/>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xmlns="" id="{A4A778B4-250B-A565-C31E-22CD037B17C2}"/>
              </a:ext>
            </a:extLst>
          </p:cNvPr>
          <p:cNvSpPr>
            <a:spLocks noGrp="1"/>
          </p:cNvSpPr>
          <p:nvPr>
            <p:ph type="dt" sz="half" idx="10"/>
          </p:nvPr>
        </p:nvSpPr>
        <p:spPr/>
        <p:txBody>
          <a:bodyPr/>
          <a:lstStyle/>
          <a:p>
            <a:fld id="{FAD39AB0-62B2-4DA2-8316-CF31D8AF37D5}" type="datetimeFigureOut">
              <a:rPr lang="hi-IN" smtClean="0"/>
              <a:t>बुधवार, 29 ज्येष्ट 1946</a:t>
            </a:fld>
            <a:endParaRPr lang="hi-IN"/>
          </a:p>
        </p:txBody>
      </p:sp>
      <p:sp>
        <p:nvSpPr>
          <p:cNvPr id="5" name="Footer Placeholder 4">
            <a:extLst>
              <a:ext uri="{FF2B5EF4-FFF2-40B4-BE49-F238E27FC236}">
                <a16:creationId xmlns:a16="http://schemas.microsoft.com/office/drawing/2014/main" xmlns="" id="{4AEEE196-4001-1F13-CC7A-5AEE2D59199C}"/>
              </a:ext>
            </a:extLst>
          </p:cNvPr>
          <p:cNvSpPr>
            <a:spLocks noGrp="1"/>
          </p:cNvSpPr>
          <p:nvPr>
            <p:ph type="ftr" sz="quarter" idx="11"/>
          </p:nvPr>
        </p:nvSpPr>
        <p:spPr/>
        <p:txBody>
          <a:bodyPr/>
          <a:lstStyle/>
          <a:p>
            <a:endParaRPr lang="hi-IN"/>
          </a:p>
        </p:txBody>
      </p:sp>
      <p:sp>
        <p:nvSpPr>
          <p:cNvPr id="6" name="Slide Number Placeholder 5">
            <a:extLst>
              <a:ext uri="{FF2B5EF4-FFF2-40B4-BE49-F238E27FC236}">
                <a16:creationId xmlns:a16="http://schemas.microsoft.com/office/drawing/2014/main" xmlns="" id="{99DC07B7-37CD-6B60-900D-923833E62670}"/>
              </a:ext>
            </a:extLst>
          </p:cNvPr>
          <p:cNvSpPr>
            <a:spLocks noGrp="1"/>
          </p:cNvSpPr>
          <p:nvPr>
            <p:ph type="sldNum" sz="quarter" idx="12"/>
          </p:nvPr>
        </p:nvSpPr>
        <p:spPr/>
        <p:txBody>
          <a:bodyPr/>
          <a:lstStyle/>
          <a:p>
            <a:fld id="{C03CBDAD-300E-4DE8-8572-948F552BE1AC}" type="slidenum">
              <a:rPr lang="hi-IN" smtClean="0"/>
              <a:t>‹#›</a:t>
            </a:fld>
            <a:endParaRPr lang="hi-IN"/>
          </a:p>
        </p:txBody>
      </p:sp>
    </p:spTree>
    <p:extLst>
      <p:ext uri="{BB962C8B-B14F-4D97-AF65-F5344CB8AC3E}">
        <p14:creationId xmlns:p14="http://schemas.microsoft.com/office/powerpoint/2010/main" val="42712426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30A68F78-E4C7-1D14-A2AA-D370F85E18CB}"/>
              </a:ext>
            </a:extLst>
          </p:cNvPr>
          <p:cNvSpPr>
            <a:spLocks noGrp="1"/>
          </p:cNvSpPr>
          <p:nvPr>
            <p:ph type="title"/>
          </p:nvPr>
        </p:nvSpPr>
        <p:spPr/>
        <p:txBody>
          <a:bodyPr/>
          <a:lstStyle/>
          <a:p>
            <a:r>
              <a:rPr lang="en-US"/>
              <a:t>Click to edit Master title style</a:t>
            </a:r>
            <a:endParaRPr lang="hi-IN"/>
          </a:p>
        </p:txBody>
      </p:sp>
      <p:sp>
        <p:nvSpPr>
          <p:cNvPr id="3" name="Content Placeholder 2">
            <a:extLst>
              <a:ext uri="{FF2B5EF4-FFF2-40B4-BE49-F238E27FC236}">
                <a16:creationId xmlns:a16="http://schemas.microsoft.com/office/drawing/2014/main" xmlns="" id="{64D8E2C8-F231-0BC8-E4F6-7E325846CBCF}"/>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hi-IN"/>
          </a:p>
        </p:txBody>
      </p:sp>
      <p:sp>
        <p:nvSpPr>
          <p:cNvPr id="4" name="Content Placeholder 3">
            <a:extLst>
              <a:ext uri="{FF2B5EF4-FFF2-40B4-BE49-F238E27FC236}">
                <a16:creationId xmlns:a16="http://schemas.microsoft.com/office/drawing/2014/main" xmlns="" id="{6F23FB14-EF19-50C5-9369-27CE1E51AAD4}"/>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hi-IN"/>
          </a:p>
        </p:txBody>
      </p:sp>
      <p:sp>
        <p:nvSpPr>
          <p:cNvPr id="5" name="Date Placeholder 4">
            <a:extLst>
              <a:ext uri="{FF2B5EF4-FFF2-40B4-BE49-F238E27FC236}">
                <a16:creationId xmlns:a16="http://schemas.microsoft.com/office/drawing/2014/main" xmlns="" id="{1189B767-3A47-2808-3C83-6B10BB13328F}"/>
              </a:ext>
            </a:extLst>
          </p:cNvPr>
          <p:cNvSpPr>
            <a:spLocks noGrp="1"/>
          </p:cNvSpPr>
          <p:nvPr>
            <p:ph type="dt" sz="half" idx="10"/>
          </p:nvPr>
        </p:nvSpPr>
        <p:spPr/>
        <p:txBody>
          <a:bodyPr/>
          <a:lstStyle/>
          <a:p>
            <a:fld id="{FAD39AB0-62B2-4DA2-8316-CF31D8AF37D5}" type="datetimeFigureOut">
              <a:rPr lang="hi-IN" smtClean="0"/>
              <a:t>बुधवार, 29 ज्येष्ट 1946</a:t>
            </a:fld>
            <a:endParaRPr lang="hi-IN"/>
          </a:p>
        </p:txBody>
      </p:sp>
      <p:sp>
        <p:nvSpPr>
          <p:cNvPr id="6" name="Footer Placeholder 5">
            <a:extLst>
              <a:ext uri="{FF2B5EF4-FFF2-40B4-BE49-F238E27FC236}">
                <a16:creationId xmlns:a16="http://schemas.microsoft.com/office/drawing/2014/main" xmlns="" id="{BADF0746-9D16-943C-85E1-BED6A2A39037}"/>
              </a:ext>
            </a:extLst>
          </p:cNvPr>
          <p:cNvSpPr>
            <a:spLocks noGrp="1"/>
          </p:cNvSpPr>
          <p:nvPr>
            <p:ph type="ftr" sz="quarter" idx="11"/>
          </p:nvPr>
        </p:nvSpPr>
        <p:spPr/>
        <p:txBody>
          <a:bodyPr/>
          <a:lstStyle/>
          <a:p>
            <a:endParaRPr lang="hi-IN"/>
          </a:p>
        </p:txBody>
      </p:sp>
      <p:sp>
        <p:nvSpPr>
          <p:cNvPr id="7" name="Slide Number Placeholder 6">
            <a:extLst>
              <a:ext uri="{FF2B5EF4-FFF2-40B4-BE49-F238E27FC236}">
                <a16:creationId xmlns:a16="http://schemas.microsoft.com/office/drawing/2014/main" xmlns="" id="{9252A154-5A6D-3C1D-0882-3E9682C97BC4}"/>
              </a:ext>
            </a:extLst>
          </p:cNvPr>
          <p:cNvSpPr>
            <a:spLocks noGrp="1"/>
          </p:cNvSpPr>
          <p:nvPr>
            <p:ph type="sldNum" sz="quarter" idx="12"/>
          </p:nvPr>
        </p:nvSpPr>
        <p:spPr/>
        <p:txBody>
          <a:bodyPr/>
          <a:lstStyle/>
          <a:p>
            <a:fld id="{C03CBDAD-300E-4DE8-8572-948F552BE1AC}" type="slidenum">
              <a:rPr lang="hi-IN" smtClean="0"/>
              <a:t>‹#›</a:t>
            </a:fld>
            <a:endParaRPr lang="hi-IN"/>
          </a:p>
        </p:txBody>
      </p:sp>
    </p:spTree>
    <p:extLst>
      <p:ext uri="{BB962C8B-B14F-4D97-AF65-F5344CB8AC3E}">
        <p14:creationId xmlns:p14="http://schemas.microsoft.com/office/powerpoint/2010/main" val="315771956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F9B41648-DCA4-871A-74D2-C8617802C3A0}"/>
              </a:ext>
            </a:extLst>
          </p:cNvPr>
          <p:cNvSpPr>
            <a:spLocks noGrp="1"/>
          </p:cNvSpPr>
          <p:nvPr>
            <p:ph type="title"/>
          </p:nvPr>
        </p:nvSpPr>
        <p:spPr>
          <a:xfrm>
            <a:off x="839788" y="365125"/>
            <a:ext cx="10515600" cy="1325563"/>
          </a:xfrm>
        </p:spPr>
        <p:txBody>
          <a:bodyPr/>
          <a:lstStyle/>
          <a:p>
            <a:r>
              <a:rPr lang="en-US"/>
              <a:t>Click to edit Master title style</a:t>
            </a:r>
            <a:endParaRPr lang="hi-IN"/>
          </a:p>
        </p:txBody>
      </p:sp>
      <p:sp>
        <p:nvSpPr>
          <p:cNvPr id="3" name="Text Placeholder 2">
            <a:extLst>
              <a:ext uri="{FF2B5EF4-FFF2-40B4-BE49-F238E27FC236}">
                <a16:creationId xmlns:a16="http://schemas.microsoft.com/office/drawing/2014/main" xmlns="" id="{0BD3154F-C99D-6BD0-5734-59761E1C3B90}"/>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xmlns="" id="{1102CC61-6550-33E9-3760-3912169333C9}"/>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hi-IN"/>
          </a:p>
        </p:txBody>
      </p:sp>
      <p:sp>
        <p:nvSpPr>
          <p:cNvPr id="5" name="Text Placeholder 4">
            <a:extLst>
              <a:ext uri="{FF2B5EF4-FFF2-40B4-BE49-F238E27FC236}">
                <a16:creationId xmlns:a16="http://schemas.microsoft.com/office/drawing/2014/main" xmlns="" id="{D2D8AD66-6E7A-EEC0-F988-9CC6A78271D5}"/>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xmlns="" id="{7DB76590-5E18-3F90-1F92-4DF3F8593E57}"/>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hi-IN"/>
          </a:p>
        </p:txBody>
      </p:sp>
      <p:sp>
        <p:nvSpPr>
          <p:cNvPr id="7" name="Date Placeholder 6">
            <a:extLst>
              <a:ext uri="{FF2B5EF4-FFF2-40B4-BE49-F238E27FC236}">
                <a16:creationId xmlns:a16="http://schemas.microsoft.com/office/drawing/2014/main" xmlns="" id="{CA0DBFDD-EE1C-82DF-2FBC-7E5716EABC27}"/>
              </a:ext>
            </a:extLst>
          </p:cNvPr>
          <p:cNvSpPr>
            <a:spLocks noGrp="1"/>
          </p:cNvSpPr>
          <p:nvPr>
            <p:ph type="dt" sz="half" idx="10"/>
          </p:nvPr>
        </p:nvSpPr>
        <p:spPr/>
        <p:txBody>
          <a:bodyPr/>
          <a:lstStyle/>
          <a:p>
            <a:fld id="{FAD39AB0-62B2-4DA2-8316-CF31D8AF37D5}" type="datetimeFigureOut">
              <a:rPr lang="hi-IN" smtClean="0"/>
              <a:t>बुधवार, 29 ज्येष्ट 1946</a:t>
            </a:fld>
            <a:endParaRPr lang="hi-IN"/>
          </a:p>
        </p:txBody>
      </p:sp>
      <p:sp>
        <p:nvSpPr>
          <p:cNvPr id="8" name="Footer Placeholder 7">
            <a:extLst>
              <a:ext uri="{FF2B5EF4-FFF2-40B4-BE49-F238E27FC236}">
                <a16:creationId xmlns:a16="http://schemas.microsoft.com/office/drawing/2014/main" xmlns="" id="{C0611E25-21E7-776E-BD85-558C3ACD43E9}"/>
              </a:ext>
            </a:extLst>
          </p:cNvPr>
          <p:cNvSpPr>
            <a:spLocks noGrp="1"/>
          </p:cNvSpPr>
          <p:nvPr>
            <p:ph type="ftr" sz="quarter" idx="11"/>
          </p:nvPr>
        </p:nvSpPr>
        <p:spPr/>
        <p:txBody>
          <a:bodyPr/>
          <a:lstStyle/>
          <a:p>
            <a:endParaRPr lang="hi-IN"/>
          </a:p>
        </p:txBody>
      </p:sp>
      <p:sp>
        <p:nvSpPr>
          <p:cNvPr id="9" name="Slide Number Placeholder 8">
            <a:extLst>
              <a:ext uri="{FF2B5EF4-FFF2-40B4-BE49-F238E27FC236}">
                <a16:creationId xmlns:a16="http://schemas.microsoft.com/office/drawing/2014/main" xmlns="" id="{A7BA51B4-8C93-667A-6310-2858FADE7820}"/>
              </a:ext>
            </a:extLst>
          </p:cNvPr>
          <p:cNvSpPr>
            <a:spLocks noGrp="1"/>
          </p:cNvSpPr>
          <p:nvPr>
            <p:ph type="sldNum" sz="quarter" idx="12"/>
          </p:nvPr>
        </p:nvSpPr>
        <p:spPr/>
        <p:txBody>
          <a:bodyPr/>
          <a:lstStyle/>
          <a:p>
            <a:fld id="{C03CBDAD-300E-4DE8-8572-948F552BE1AC}" type="slidenum">
              <a:rPr lang="hi-IN" smtClean="0"/>
              <a:t>‹#›</a:t>
            </a:fld>
            <a:endParaRPr lang="hi-IN"/>
          </a:p>
        </p:txBody>
      </p:sp>
    </p:spTree>
    <p:extLst>
      <p:ext uri="{BB962C8B-B14F-4D97-AF65-F5344CB8AC3E}">
        <p14:creationId xmlns:p14="http://schemas.microsoft.com/office/powerpoint/2010/main" val="102266907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D1A2A495-8C3B-11AA-3F91-3DF9430D6A95}"/>
              </a:ext>
            </a:extLst>
          </p:cNvPr>
          <p:cNvSpPr>
            <a:spLocks noGrp="1"/>
          </p:cNvSpPr>
          <p:nvPr>
            <p:ph type="title"/>
          </p:nvPr>
        </p:nvSpPr>
        <p:spPr/>
        <p:txBody>
          <a:bodyPr/>
          <a:lstStyle/>
          <a:p>
            <a:r>
              <a:rPr lang="en-US"/>
              <a:t>Click to edit Master title style</a:t>
            </a:r>
            <a:endParaRPr lang="hi-IN"/>
          </a:p>
        </p:txBody>
      </p:sp>
      <p:sp>
        <p:nvSpPr>
          <p:cNvPr id="3" name="Date Placeholder 2">
            <a:extLst>
              <a:ext uri="{FF2B5EF4-FFF2-40B4-BE49-F238E27FC236}">
                <a16:creationId xmlns:a16="http://schemas.microsoft.com/office/drawing/2014/main" xmlns="" id="{F9B9792B-A260-281A-DE82-9F9EB9919F61}"/>
              </a:ext>
            </a:extLst>
          </p:cNvPr>
          <p:cNvSpPr>
            <a:spLocks noGrp="1"/>
          </p:cNvSpPr>
          <p:nvPr>
            <p:ph type="dt" sz="half" idx="10"/>
          </p:nvPr>
        </p:nvSpPr>
        <p:spPr/>
        <p:txBody>
          <a:bodyPr/>
          <a:lstStyle/>
          <a:p>
            <a:fld id="{FAD39AB0-62B2-4DA2-8316-CF31D8AF37D5}" type="datetimeFigureOut">
              <a:rPr lang="hi-IN" smtClean="0"/>
              <a:t>बुधवार, 29 ज्येष्ट 1946</a:t>
            </a:fld>
            <a:endParaRPr lang="hi-IN"/>
          </a:p>
        </p:txBody>
      </p:sp>
      <p:sp>
        <p:nvSpPr>
          <p:cNvPr id="4" name="Footer Placeholder 3">
            <a:extLst>
              <a:ext uri="{FF2B5EF4-FFF2-40B4-BE49-F238E27FC236}">
                <a16:creationId xmlns:a16="http://schemas.microsoft.com/office/drawing/2014/main" xmlns="" id="{1E766620-BA2D-2306-8106-FD9465F182C8}"/>
              </a:ext>
            </a:extLst>
          </p:cNvPr>
          <p:cNvSpPr>
            <a:spLocks noGrp="1"/>
          </p:cNvSpPr>
          <p:nvPr>
            <p:ph type="ftr" sz="quarter" idx="11"/>
          </p:nvPr>
        </p:nvSpPr>
        <p:spPr/>
        <p:txBody>
          <a:bodyPr/>
          <a:lstStyle/>
          <a:p>
            <a:endParaRPr lang="hi-IN"/>
          </a:p>
        </p:txBody>
      </p:sp>
      <p:sp>
        <p:nvSpPr>
          <p:cNvPr id="5" name="Slide Number Placeholder 4">
            <a:extLst>
              <a:ext uri="{FF2B5EF4-FFF2-40B4-BE49-F238E27FC236}">
                <a16:creationId xmlns:a16="http://schemas.microsoft.com/office/drawing/2014/main" xmlns="" id="{C9C91448-FBC0-65CF-B16D-3058F28649A9}"/>
              </a:ext>
            </a:extLst>
          </p:cNvPr>
          <p:cNvSpPr>
            <a:spLocks noGrp="1"/>
          </p:cNvSpPr>
          <p:nvPr>
            <p:ph type="sldNum" sz="quarter" idx="12"/>
          </p:nvPr>
        </p:nvSpPr>
        <p:spPr/>
        <p:txBody>
          <a:bodyPr/>
          <a:lstStyle/>
          <a:p>
            <a:fld id="{C03CBDAD-300E-4DE8-8572-948F552BE1AC}" type="slidenum">
              <a:rPr lang="hi-IN" smtClean="0"/>
              <a:t>‹#›</a:t>
            </a:fld>
            <a:endParaRPr lang="hi-IN"/>
          </a:p>
        </p:txBody>
      </p:sp>
    </p:spTree>
    <p:extLst>
      <p:ext uri="{BB962C8B-B14F-4D97-AF65-F5344CB8AC3E}">
        <p14:creationId xmlns:p14="http://schemas.microsoft.com/office/powerpoint/2010/main" val="214959732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xmlns="" id="{3B990FD4-FF53-1B1A-3C87-A8FB5E99655C}"/>
              </a:ext>
            </a:extLst>
          </p:cNvPr>
          <p:cNvSpPr>
            <a:spLocks noGrp="1"/>
          </p:cNvSpPr>
          <p:nvPr>
            <p:ph type="dt" sz="half" idx="10"/>
          </p:nvPr>
        </p:nvSpPr>
        <p:spPr/>
        <p:txBody>
          <a:bodyPr/>
          <a:lstStyle/>
          <a:p>
            <a:fld id="{FAD39AB0-62B2-4DA2-8316-CF31D8AF37D5}" type="datetimeFigureOut">
              <a:rPr lang="hi-IN" smtClean="0"/>
              <a:t>बुधवार, 29 ज्येष्ट 1946</a:t>
            </a:fld>
            <a:endParaRPr lang="hi-IN"/>
          </a:p>
        </p:txBody>
      </p:sp>
      <p:sp>
        <p:nvSpPr>
          <p:cNvPr id="3" name="Footer Placeholder 2">
            <a:extLst>
              <a:ext uri="{FF2B5EF4-FFF2-40B4-BE49-F238E27FC236}">
                <a16:creationId xmlns:a16="http://schemas.microsoft.com/office/drawing/2014/main" xmlns="" id="{E42A039C-3793-EF2A-F1ED-7388D403B089}"/>
              </a:ext>
            </a:extLst>
          </p:cNvPr>
          <p:cNvSpPr>
            <a:spLocks noGrp="1"/>
          </p:cNvSpPr>
          <p:nvPr>
            <p:ph type="ftr" sz="quarter" idx="11"/>
          </p:nvPr>
        </p:nvSpPr>
        <p:spPr/>
        <p:txBody>
          <a:bodyPr/>
          <a:lstStyle/>
          <a:p>
            <a:endParaRPr lang="hi-IN"/>
          </a:p>
        </p:txBody>
      </p:sp>
      <p:sp>
        <p:nvSpPr>
          <p:cNvPr id="4" name="Slide Number Placeholder 3">
            <a:extLst>
              <a:ext uri="{FF2B5EF4-FFF2-40B4-BE49-F238E27FC236}">
                <a16:creationId xmlns:a16="http://schemas.microsoft.com/office/drawing/2014/main" xmlns="" id="{736515F3-C32D-CC38-D724-DBC7F9E17F9D}"/>
              </a:ext>
            </a:extLst>
          </p:cNvPr>
          <p:cNvSpPr>
            <a:spLocks noGrp="1"/>
          </p:cNvSpPr>
          <p:nvPr>
            <p:ph type="sldNum" sz="quarter" idx="12"/>
          </p:nvPr>
        </p:nvSpPr>
        <p:spPr/>
        <p:txBody>
          <a:bodyPr/>
          <a:lstStyle/>
          <a:p>
            <a:fld id="{C03CBDAD-300E-4DE8-8572-948F552BE1AC}" type="slidenum">
              <a:rPr lang="hi-IN" smtClean="0"/>
              <a:t>‹#›</a:t>
            </a:fld>
            <a:endParaRPr lang="hi-IN"/>
          </a:p>
        </p:txBody>
      </p:sp>
    </p:spTree>
    <p:extLst>
      <p:ext uri="{BB962C8B-B14F-4D97-AF65-F5344CB8AC3E}">
        <p14:creationId xmlns:p14="http://schemas.microsoft.com/office/powerpoint/2010/main" val="395437834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9894B569-9F2D-F088-C1D9-19FF6819DB11}"/>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hi-IN"/>
          </a:p>
        </p:txBody>
      </p:sp>
      <p:sp>
        <p:nvSpPr>
          <p:cNvPr id="3" name="Content Placeholder 2">
            <a:extLst>
              <a:ext uri="{FF2B5EF4-FFF2-40B4-BE49-F238E27FC236}">
                <a16:creationId xmlns:a16="http://schemas.microsoft.com/office/drawing/2014/main" xmlns="" id="{927A5618-11AD-97FE-F6BF-044538D55B92}"/>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hi-IN"/>
          </a:p>
        </p:txBody>
      </p:sp>
      <p:sp>
        <p:nvSpPr>
          <p:cNvPr id="4" name="Text Placeholder 3">
            <a:extLst>
              <a:ext uri="{FF2B5EF4-FFF2-40B4-BE49-F238E27FC236}">
                <a16:creationId xmlns:a16="http://schemas.microsoft.com/office/drawing/2014/main" xmlns="" id="{CE1AC947-FCB1-7E74-F1AC-29BA89732B7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xmlns="" id="{906678D1-0447-1E91-13CA-E0F2E4D61E6A}"/>
              </a:ext>
            </a:extLst>
          </p:cNvPr>
          <p:cNvSpPr>
            <a:spLocks noGrp="1"/>
          </p:cNvSpPr>
          <p:nvPr>
            <p:ph type="dt" sz="half" idx="10"/>
          </p:nvPr>
        </p:nvSpPr>
        <p:spPr/>
        <p:txBody>
          <a:bodyPr/>
          <a:lstStyle/>
          <a:p>
            <a:fld id="{FAD39AB0-62B2-4DA2-8316-CF31D8AF37D5}" type="datetimeFigureOut">
              <a:rPr lang="hi-IN" smtClean="0"/>
              <a:t>बुधवार, 29 ज्येष्ट 1946</a:t>
            </a:fld>
            <a:endParaRPr lang="hi-IN"/>
          </a:p>
        </p:txBody>
      </p:sp>
      <p:sp>
        <p:nvSpPr>
          <p:cNvPr id="6" name="Footer Placeholder 5">
            <a:extLst>
              <a:ext uri="{FF2B5EF4-FFF2-40B4-BE49-F238E27FC236}">
                <a16:creationId xmlns:a16="http://schemas.microsoft.com/office/drawing/2014/main" xmlns="" id="{E114A50F-7FB3-0BB5-2149-4DBB05416AE0}"/>
              </a:ext>
            </a:extLst>
          </p:cNvPr>
          <p:cNvSpPr>
            <a:spLocks noGrp="1"/>
          </p:cNvSpPr>
          <p:nvPr>
            <p:ph type="ftr" sz="quarter" idx="11"/>
          </p:nvPr>
        </p:nvSpPr>
        <p:spPr/>
        <p:txBody>
          <a:bodyPr/>
          <a:lstStyle/>
          <a:p>
            <a:endParaRPr lang="hi-IN"/>
          </a:p>
        </p:txBody>
      </p:sp>
      <p:sp>
        <p:nvSpPr>
          <p:cNvPr id="7" name="Slide Number Placeholder 6">
            <a:extLst>
              <a:ext uri="{FF2B5EF4-FFF2-40B4-BE49-F238E27FC236}">
                <a16:creationId xmlns:a16="http://schemas.microsoft.com/office/drawing/2014/main" xmlns="" id="{4AA7BCB5-83ED-613C-7701-7F43CD8AC154}"/>
              </a:ext>
            </a:extLst>
          </p:cNvPr>
          <p:cNvSpPr>
            <a:spLocks noGrp="1"/>
          </p:cNvSpPr>
          <p:nvPr>
            <p:ph type="sldNum" sz="quarter" idx="12"/>
          </p:nvPr>
        </p:nvSpPr>
        <p:spPr/>
        <p:txBody>
          <a:bodyPr/>
          <a:lstStyle/>
          <a:p>
            <a:fld id="{C03CBDAD-300E-4DE8-8572-948F552BE1AC}" type="slidenum">
              <a:rPr lang="hi-IN" smtClean="0"/>
              <a:t>‹#›</a:t>
            </a:fld>
            <a:endParaRPr lang="hi-IN"/>
          </a:p>
        </p:txBody>
      </p:sp>
    </p:spTree>
    <p:extLst>
      <p:ext uri="{BB962C8B-B14F-4D97-AF65-F5344CB8AC3E}">
        <p14:creationId xmlns:p14="http://schemas.microsoft.com/office/powerpoint/2010/main" val="20034175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23725F1D-4738-15B2-5AA1-6CDA94D2CF2F}"/>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hi-IN"/>
          </a:p>
        </p:txBody>
      </p:sp>
      <p:sp>
        <p:nvSpPr>
          <p:cNvPr id="3" name="Picture Placeholder 2">
            <a:extLst>
              <a:ext uri="{FF2B5EF4-FFF2-40B4-BE49-F238E27FC236}">
                <a16:creationId xmlns:a16="http://schemas.microsoft.com/office/drawing/2014/main" xmlns="" id="{A3DB596B-587A-E937-BAA0-6E76D5C58BED}"/>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hi-IN"/>
          </a:p>
        </p:txBody>
      </p:sp>
      <p:sp>
        <p:nvSpPr>
          <p:cNvPr id="4" name="Text Placeholder 3">
            <a:extLst>
              <a:ext uri="{FF2B5EF4-FFF2-40B4-BE49-F238E27FC236}">
                <a16:creationId xmlns:a16="http://schemas.microsoft.com/office/drawing/2014/main" xmlns="" id="{C472804E-58BC-EB5F-A7C0-592A769625C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xmlns="" id="{A8E28B03-9E01-968D-F239-818E6D4C1C67}"/>
              </a:ext>
            </a:extLst>
          </p:cNvPr>
          <p:cNvSpPr>
            <a:spLocks noGrp="1"/>
          </p:cNvSpPr>
          <p:nvPr>
            <p:ph type="dt" sz="half" idx="10"/>
          </p:nvPr>
        </p:nvSpPr>
        <p:spPr/>
        <p:txBody>
          <a:bodyPr/>
          <a:lstStyle/>
          <a:p>
            <a:fld id="{FAD39AB0-62B2-4DA2-8316-CF31D8AF37D5}" type="datetimeFigureOut">
              <a:rPr lang="hi-IN" smtClean="0"/>
              <a:t>बुधवार, 29 ज्येष्ट 1946</a:t>
            </a:fld>
            <a:endParaRPr lang="hi-IN"/>
          </a:p>
        </p:txBody>
      </p:sp>
      <p:sp>
        <p:nvSpPr>
          <p:cNvPr id="6" name="Footer Placeholder 5">
            <a:extLst>
              <a:ext uri="{FF2B5EF4-FFF2-40B4-BE49-F238E27FC236}">
                <a16:creationId xmlns:a16="http://schemas.microsoft.com/office/drawing/2014/main" xmlns="" id="{23FAA613-EC4B-B425-2DDB-434209993A11}"/>
              </a:ext>
            </a:extLst>
          </p:cNvPr>
          <p:cNvSpPr>
            <a:spLocks noGrp="1"/>
          </p:cNvSpPr>
          <p:nvPr>
            <p:ph type="ftr" sz="quarter" idx="11"/>
          </p:nvPr>
        </p:nvSpPr>
        <p:spPr/>
        <p:txBody>
          <a:bodyPr/>
          <a:lstStyle/>
          <a:p>
            <a:endParaRPr lang="hi-IN"/>
          </a:p>
        </p:txBody>
      </p:sp>
      <p:sp>
        <p:nvSpPr>
          <p:cNvPr id="7" name="Slide Number Placeholder 6">
            <a:extLst>
              <a:ext uri="{FF2B5EF4-FFF2-40B4-BE49-F238E27FC236}">
                <a16:creationId xmlns:a16="http://schemas.microsoft.com/office/drawing/2014/main" xmlns="" id="{8A235C4D-F44E-0D38-B20B-59A7AFD8E847}"/>
              </a:ext>
            </a:extLst>
          </p:cNvPr>
          <p:cNvSpPr>
            <a:spLocks noGrp="1"/>
          </p:cNvSpPr>
          <p:nvPr>
            <p:ph type="sldNum" sz="quarter" idx="12"/>
          </p:nvPr>
        </p:nvSpPr>
        <p:spPr/>
        <p:txBody>
          <a:bodyPr/>
          <a:lstStyle/>
          <a:p>
            <a:fld id="{C03CBDAD-300E-4DE8-8572-948F552BE1AC}" type="slidenum">
              <a:rPr lang="hi-IN" smtClean="0"/>
              <a:t>‹#›</a:t>
            </a:fld>
            <a:endParaRPr lang="hi-IN"/>
          </a:p>
        </p:txBody>
      </p:sp>
    </p:spTree>
    <p:extLst>
      <p:ext uri="{BB962C8B-B14F-4D97-AF65-F5344CB8AC3E}">
        <p14:creationId xmlns:p14="http://schemas.microsoft.com/office/powerpoint/2010/main" val="12332937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61B2CCD7-1D0A-DD2B-52D4-46DF917F62DB}"/>
              </a:ext>
            </a:extLst>
          </p:cNvPr>
          <p:cNvSpPr>
            <a:spLocks noGrp="1"/>
          </p:cNvSpPr>
          <p:nvPr>
            <p:ph type="title"/>
          </p:nvPr>
        </p:nvSpPr>
        <p:spPr/>
        <p:txBody>
          <a:bodyPr/>
          <a:lstStyle/>
          <a:p>
            <a:r>
              <a:rPr lang="en-US"/>
              <a:t>Click to edit Master title style</a:t>
            </a:r>
            <a:endParaRPr lang="hi-IN"/>
          </a:p>
        </p:txBody>
      </p:sp>
      <p:sp>
        <p:nvSpPr>
          <p:cNvPr id="3" name="Vertical Text Placeholder 2">
            <a:extLst>
              <a:ext uri="{FF2B5EF4-FFF2-40B4-BE49-F238E27FC236}">
                <a16:creationId xmlns:a16="http://schemas.microsoft.com/office/drawing/2014/main" xmlns="" id="{7DE1EA7E-3678-2E22-66C4-B173FF7D3816}"/>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hi-IN"/>
          </a:p>
        </p:txBody>
      </p:sp>
      <p:sp>
        <p:nvSpPr>
          <p:cNvPr id="4" name="Date Placeholder 3">
            <a:extLst>
              <a:ext uri="{FF2B5EF4-FFF2-40B4-BE49-F238E27FC236}">
                <a16:creationId xmlns:a16="http://schemas.microsoft.com/office/drawing/2014/main" xmlns="" id="{5BE2D913-56F3-53DF-66FD-77A48E6F1BBF}"/>
              </a:ext>
            </a:extLst>
          </p:cNvPr>
          <p:cNvSpPr>
            <a:spLocks noGrp="1"/>
          </p:cNvSpPr>
          <p:nvPr>
            <p:ph type="dt" sz="half" idx="10"/>
          </p:nvPr>
        </p:nvSpPr>
        <p:spPr/>
        <p:txBody>
          <a:bodyPr/>
          <a:lstStyle/>
          <a:p>
            <a:fld id="{FAD39AB0-62B2-4DA2-8316-CF31D8AF37D5}" type="datetimeFigureOut">
              <a:rPr lang="hi-IN" smtClean="0"/>
              <a:t>बुधवार, 29 ज्येष्ट 1946</a:t>
            </a:fld>
            <a:endParaRPr lang="hi-IN"/>
          </a:p>
        </p:txBody>
      </p:sp>
      <p:sp>
        <p:nvSpPr>
          <p:cNvPr id="5" name="Footer Placeholder 4">
            <a:extLst>
              <a:ext uri="{FF2B5EF4-FFF2-40B4-BE49-F238E27FC236}">
                <a16:creationId xmlns:a16="http://schemas.microsoft.com/office/drawing/2014/main" xmlns="" id="{5FCB306D-D062-26E0-8FF9-AA3E67B3491F}"/>
              </a:ext>
            </a:extLst>
          </p:cNvPr>
          <p:cNvSpPr>
            <a:spLocks noGrp="1"/>
          </p:cNvSpPr>
          <p:nvPr>
            <p:ph type="ftr" sz="quarter" idx="11"/>
          </p:nvPr>
        </p:nvSpPr>
        <p:spPr/>
        <p:txBody>
          <a:bodyPr/>
          <a:lstStyle/>
          <a:p>
            <a:endParaRPr lang="hi-IN"/>
          </a:p>
        </p:txBody>
      </p:sp>
      <p:sp>
        <p:nvSpPr>
          <p:cNvPr id="6" name="Slide Number Placeholder 5">
            <a:extLst>
              <a:ext uri="{FF2B5EF4-FFF2-40B4-BE49-F238E27FC236}">
                <a16:creationId xmlns:a16="http://schemas.microsoft.com/office/drawing/2014/main" xmlns="" id="{A17F161D-4CEB-FAC3-D475-ADCBA29A1F50}"/>
              </a:ext>
            </a:extLst>
          </p:cNvPr>
          <p:cNvSpPr>
            <a:spLocks noGrp="1"/>
          </p:cNvSpPr>
          <p:nvPr>
            <p:ph type="sldNum" sz="quarter" idx="12"/>
          </p:nvPr>
        </p:nvSpPr>
        <p:spPr/>
        <p:txBody>
          <a:bodyPr/>
          <a:lstStyle/>
          <a:p>
            <a:fld id="{C03CBDAD-300E-4DE8-8572-948F552BE1AC}" type="slidenum">
              <a:rPr lang="hi-IN" smtClean="0"/>
              <a:t>‹#›</a:t>
            </a:fld>
            <a:endParaRPr lang="hi-IN"/>
          </a:p>
        </p:txBody>
      </p:sp>
    </p:spTree>
    <p:extLst>
      <p:ext uri="{BB962C8B-B14F-4D97-AF65-F5344CB8AC3E}">
        <p14:creationId xmlns:p14="http://schemas.microsoft.com/office/powerpoint/2010/main" val="419740637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xmlns="" id="{D592D213-C941-5A51-E1B8-DE272BE55589}"/>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hi-IN"/>
          </a:p>
        </p:txBody>
      </p:sp>
      <p:sp>
        <p:nvSpPr>
          <p:cNvPr id="3" name="Vertical Text Placeholder 2">
            <a:extLst>
              <a:ext uri="{FF2B5EF4-FFF2-40B4-BE49-F238E27FC236}">
                <a16:creationId xmlns:a16="http://schemas.microsoft.com/office/drawing/2014/main" xmlns="" id="{7AE9688A-570C-0201-BA32-B5C7B2897BF9}"/>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hi-IN"/>
          </a:p>
        </p:txBody>
      </p:sp>
      <p:sp>
        <p:nvSpPr>
          <p:cNvPr id="4" name="Date Placeholder 3">
            <a:extLst>
              <a:ext uri="{FF2B5EF4-FFF2-40B4-BE49-F238E27FC236}">
                <a16:creationId xmlns:a16="http://schemas.microsoft.com/office/drawing/2014/main" xmlns="" id="{36741627-82B3-317E-B3FA-7351375DBF76}"/>
              </a:ext>
            </a:extLst>
          </p:cNvPr>
          <p:cNvSpPr>
            <a:spLocks noGrp="1"/>
          </p:cNvSpPr>
          <p:nvPr>
            <p:ph type="dt" sz="half" idx="10"/>
          </p:nvPr>
        </p:nvSpPr>
        <p:spPr/>
        <p:txBody>
          <a:bodyPr/>
          <a:lstStyle/>
          <a:p>
            <a:fld id="{FAD39AB0-62B2-4DA2-8316-CF31D8AF37D5}" type="datetimeFigureOut">
              <a:rPr lang="hi-IN" smtClean="0"/>
              <a:t>बुधवार, 29 ज्येष्ट 1946</a:t>
            </a:fld>
            <a:endParaRPr lang="hi-IN"/>
          </a:p>
        </p:txBody>
      </p:sp>
      <p:sp>
        <p:nvSpPr>
          <p:cNvPr id="5" name="Footer Placeholder 4">
            <a:extLst>
              <a:ext uri="{FF2B5EF4-FFF2-40B4-BE49-F238E27FC236}">
                <a16:creationId xmlns:a16="http://schemas.microsoft.com/office/drawing/2014/main" xmlns="" id="{705B4BA1-0967-B1A8-D3B7-F52AE0C971DC}"/>
              </a:ext>
            </a:extLst>
          </p:cNvPr>
          <p:cNvSpPr>
            <a:spLocks noGrp="1"/>
          </p:cNvSpPr>
          <p:nvPr>
            <p:ph type="ftr" sz="quarter" idx="11"/>
          </p:nvPr>
        </p:nvSpPr>
        <p:spPr/>
        <p:txBody>
          <a:bodyPr/>
          <a:lstStyle/>
          <a:p>
            <a:endParaRPr lang="hi-IN"/>
          </a:p>
        </p:txBody>
      </p:sp>
      <p:sp>
        <p:nvSpPr>
          <p:cNvPr id="6" name="Slide Number Placeholder 5">
            <a:extLst>
              <a:ext uri="{FF2B5EF4-FFF2-40B4-BE49-F238E27FC236}">
                <a16:creationId xmlns:a16="http://schemas.microsoft.com/office/drawing/2014/main" xmlns="" id="{98E3AF6F-D7DC-4D30-6B2E-5ECE1E75EF05}"/>
              </a:ext>
            </a:extLst>
          </p:cNvPr>
          <p:cNvSpPr>
            <a:spLocks noGrp="1"/>
          </p:cNvSpPr>
          <p:nvPr>
            <p:ph type="sldNum" sz="quarter" idx="12"/>
          </p:nvPr>
        </p:nvSpPr>
        <p:spPr/>
        <p:txBody>
          <a:bodyPr/>
          <a:lstStyle/>
          <a:p>
            <a:fld id="{C03CBDAD-300E-4DE8-8572-948F552BE1AC}" type="slidenum">
              <a:rPr lang="hi-IN" smtClean="0"/>
              <a:t>‹#›</a:t>
            </a:fld>
            <a:endParaRPr lang="hi-IN"/>
          </a:p>
        </p:txBody>
      </p:sp>
    </p:spTree>
    <p:extLst>
      <p:ext uri="{BB962C8B-B14F-4D97-AF65-F5344CB8AC3E}">
        <p14:creationId xmlns:p14="http://schemas.microsoft.com/office/powerpoint/2010/main" val="255814725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xmlns="" id="{B5942FD7-AC36-2758-5290-FED6270AE2A3}"/>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hi-IN"/>
          </a:p>
        </p:txBody>
      </p:sp>
      <p:sp>
        <p:nvSpPr>
          <p:cNvPr id="3" name="Text Placeholder 2">
            <a:extLst>
              <a:ext uri="{FF2B5EF4-FFF2-40B4-BE49-F238E27FC236}">
                <a16:creationId xmlns:a16="http://schemas.microsoft.com/office/drawing/2014/main" xmlns="" id="{B1EBD9B8-FA2A-298C-1D68-DEE09307E04E}"/>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hi-IN"/>
          </a:p>
        </p:txBody>
      </p:sp>
      <p:sp>
        <p:nvSpPr>
          <p:cNvPr id="4" name="Date Placeholder 3">
            <a:extLst>
              <a:ext uri="{FF2B5EF4-FFF2-40B4-BE49-F238E27FC236}">
                <a16:creationId xmlns:a16="http://schemas.microsoft.com/office/drawing/2014/main" xmlns="" id="{5C76741D-FBDD-BE77-A861-1EABC3EB96F8}"/>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AD39AB0-62B2-4DA2-8316-CF31D8AF37D5}" type="datetimeFigureOut">
              <a:rPr lang="hi-IN" smtClean="0"/>
              <a:t>बुधवार, 29 ज्येष्ट 1946</a:t>
            </a:fld>
            <a:endParaRPr lang="hi-IN"/>
          </a:p>
        </p:txBody>
      </p:sp>
      <p:sp>
        <p:nvSpPr>
          <p:cNvPr id="5" name="Footer Placeholder 4">
            <a:extLst>
              <a:ext uri="{FF2B5EF4-FFF2-40B4-BE49-F238E27FC236}">
                <a16:creationId xmlns:a16="http://schemas.microsoft.com/office/drawing/2014/main" xmlns="" id="{37C3D942-170C-8610-8E03-0E9E805FAF39}"/>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hi-IN"/>
          </a:p>
        </p:txBody>
      </p:sp>
      <p:sp>
        <p:nvSpPr>
          <p:cNvPr id="6" name="Slide Number Placeholder 5">
            <a:extLst>
              <a:ext uri="{FF2B5EF4-FFF2-40B4-BE49-F238E27FC236}">
                <a16:creationId xmlns:a16="http://schemas.microsoft.com/office/drawing/2014/main" xmlns="" id="{3F81C440-22D1-EED6-794F-BD1618179350}"/>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03CBDAD-300E-4DE8-8572-948F552BE1AC}" type="slidenum">
              <a:rPr lang="hi-IN" smtClean="0"/>
              <a:t>‹#›</a:t>
            </a:fld>
            <a:endParaRPr lang="hi-IN"/>
          </a:p>
        </p:txBody>
      </p:sp>
    </p:spTree>
    <p:extLst>
      <p:ext uri="{BB962C8B-B14F-4D97-AF65-F5344CB8AC3E}">
        <p14:creationId xmlns:p14="http://schemas.microsoft.com/office/powerpoint/2010/main" val="387121496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hi-I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2" Type="http://schemas.openxmlformats.org/officeDocument/2006/relationships/image" Target="../media/image10.jpg"/><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3" Type="http://schemas.openxmlformats.org/officeDocument/2006/relationships/hyperlink" Target="https://pixabay.com/en/thank-you-note-thank-thank-you-note-1428147/" TargetMode="External"/><Relationship Id="rId2" Type="http://schemas.openxmlformats.org/officeDocument/2006/relationships/image" Target="../media/image11.pn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90D2BD0E-5CA5-5BA7-3851-0912A6DBFDFC}"/>
              </a:ext>
            </a:extLst>
          </p:cNvPr>
          <p:cNvSpPr>
            <a:spLocks noGrp="1"/>
          </p:cNvSpPr>
          <p:nvPr>
            <p:ph type="ctrTitle"/>
          </p:nvPr>
        </p:nvSpPr>
        <p:spPr>
          <a:xfrm>
            <a:off x="1553981" y="1736960"/>
            <a:ext cx="9144000" cy="2387600"/>
          </a:xfrm>
        </p:spPr>
        <p:txBody>
          <a:bodyPr>
            <a:normAutofit fontScale="90000"/>
          </a:bodyPr>
          <a:lstStyle/>
          <a:p>
            <a:r>
              <a:rPr lang="en-US" b="1" u="sng" dirty="0">
                <a:solidFill>
                  <a:schemeClr val="accent6"/>
                </a:solidFill>
              </a:rPr>
              <a:t>JOURNAL CLUB PRESENTATION</a:t>
            </a:r>
            <a:br>
              <a:rPr lang="en-US" b="1" u="sng" dirty="0">
                <a:solidFill>
                  <a:schemeClr val="accent6"/>
                </a:solidFill>
              </a:rPr>
            </a:br>
            <a:r>
              <a:rPr lang="en-US" b="1" dirty="0">
                <a:solidFill>
                  <a:schemeClr val="accent6"/>
                </a:solidFill>
              </a:rPr>
              <a:t/>
            </a:r>
            <a:br>
              <a:rPr lang="en-US" b="1" dirty="0">
                <a:solidFill>
                  <a:schemeClr val="accent6"/>
                </a:solidFill>
              </a:rPr>
            </a:br>
            <a:r>
              <a:rPr lang="en-US" b="1" dirty="0">
                <a:solidFill>
                  <a:schemeClr val="accent6"/>
                </a:solidFill>
              </a:rPr>
              <a:t>“</a:t>
            </a:r>
            <a:r>
              <a:rPr lang="en-US" b="1" dirty="0">
                <a:solidFill>
                  <a:schemeClr val="accent6">
                    <a:lumMod val="50000"/>
                  </a:schemeClr>
                </a:solidFill>
              </a:rPr>
              <a:t>Sampling Technique For Quantitative Data</a:t>
            </a:r>
            <a:r>
              <a:rPr lang="en-US" b="1" dirty="0">
                <a:solidFill>
                  <a:schemeClr val="accent6"/>
                </a:solidFill>
              </a:rPr>
              <a:t>”</a:t>
            </a:r>
            <a:endParaRPr lang="hi-IN" b="1" dirty="0">
              <a:solidFill>
                <a:schemeClr val="accent6"/>
              </a:solidFill>
            </a:endParaRPr>
          </a:p>
        </p:txBody>
      </p:sp>
      <p:sp>
        <p:nvSpPr>
          <p:cNvPr id="3" name="Subtitle 2">
            <a:extLst>
              <a:ext uri="{FF2B5EF4-FFF2-40B4-BE49-F238E27FC236}">
                <a16:creationId xmlns:a16="http://schemas.microsoft.com/office/drawing/2014/main" xmlns="" id="{5F78B1AF-F47D-BA8C-8079-303F6A397477}"/>
              </a:ext>
            </a:extLst>
          </p:cNvPr>
          <p:cNvSpPr>
            <a:spLocks noGrp="1"/>
          </p:cNvSpPr>
          <p:nvPr>
            <p:ph type="subTitle" idx="1"/>
          </p:nvPr>
        </p:nvSpPr>
        <p:spPr>
          <a:xfrm>
            <a:off x="1119351" y="3602037"/>
            <a:ext cx="10357945" cy="3255963"/>
          </a:xfrm>
        </p:spPr>
        <p:txBody>
          <a:bodyPr>
            <a:normAutofit/>
          </a:bodyPr>
          <a:lstStyle/>
          <a:p>
            <a:endParaRPr lang="en-US" sz="3200" b="1" dirty="0"/>
          </a:p>
          <a:p>
            <a:r>
              <a:rPr lang="en-US" sz="3200" b="1" dirty="0"/>
              <a:t>Presented by</a:t>
            </a:r>
            <a:r>
              <a:rPr lang="en-US" sz="3200" dirty="0"/>
              <a:t>: Dr. Aniket Shukla</a:t>
            </a:r>
          </a:p>
          <a:p>
            <a:r>
              <a:rPr lang="en-US" sz="3200" dirty="0"/>
              <a:t>(JR-1, Dept. of Community Medicine, RMCH)</a:t>
            </a:r>
          </a:p>
          <a:p>
            <a:r>
              <a:rPr lang="en-US" sz="3200" b="1" dirty="0"/>
              <a:t>Supervised by</a:t>
            </a:r>
            <a:r>
              <a:rPr lang="en-US" sz="3200" dirty="0"/>
              <a:t>: Dr. Arun Singh</a:t>
            </a:r>
          </a:p>
          <a:p>
            <a:r>
              <a:rPr lang="en-US" sz="3200" dirty="0"/>
              <a:t>(Prof. &amp; Head, Dept. of Community Medicine, RMCH)</a:t>
            </a:r>
            <a:endParaRPr lang="hi-IN" sz="3200" dirty="0"/>
          </a:p>
        </p:txBody>
      </p:sp>
    </p:spTree>
    <p:extLst>
      <p:ext uri="{BB962C8B-B14F-4D97-AF65-F5344CB8AC3E}">
        <p14:creationId xmlns:p14="http://schemas.microsoft.com/office/powerpoint/2010/main" val="262234005"/>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63D3DEA0-D5A7-55AB-7B17-4D4AFE5AC520}"/>
              </a:ext>
            </a:extLst>
          </p:cNvPr>
          <p:cNvSpPr>
            <a:spLocks noGrp="1"/>
          </p:cNvSpPr>
          <p:nvPr>
            <p:ph type="ctrTitle"/>
          </p:nvPr>
        </p:nvSpPr>
        <p:spPr>
          <a:xfrm flipV="1">
            <a:off x="13369158" y="788275"/>
            <a:ext cx="199696" cy="81839"/>
          </a:xfrm>
        </p:spPr>
        <p:txBody>
          <a:bodyPr>
            <a:normAutofit fontScale="90000"/>
          </a:bodyPr>
          <a:lstStyle/>
          <a:p>
            <a:endParaRPr lang="hi-IN" dirty="0"/>
          </a:p>
        </p:txBody>
      </p:sp>
      <p:sp>
        <p:nvSpPr>
          <p:cNvPr id="3" name="Subtitle 2">
            <a:extLst>
              <a:ext uri="{FF2B5EF4-FFF2-40B4-BE49-F238E27FC236}">
                <a16:creationId xmlns:a16="http://schemas.microsoft.com/office/drawing/2014/main" xmlns="" id="{BD413691-19BC-C5D4-D34D-B14EF4EE49D1}"/>
              </a:ext>
            </a:extLst>
          </p:cNvPr>
          <p:cNvSpPr>
            <a:spLocks noGrp="1"/>
          </p:cNvSpPr>
          <p:nvPr>
            <p:ph type="subTitle" idx="1"/>
          </p:nvPr>
        </p:nvSpPr>
        <p:spPr>
          <a:xfrm>
            <a:off x="835572" y="81839"/>
            <a:ext cx="10484069" cy="6694322"/>
          </a:xfrm>
        </p:spPr>
        <p:txBody>
          <a:bodyPr>
            <a:normAutofit fontScale="25000" lnSpcReduction="20000"/>
          </a:bodyPr>
          <a:lstStyle/>
          <a:p>
            <a:pPr marL="457200" indent="-457200" algn="l">
              <a:lnSpc>
                <a:spcPct val="220000"/>
              </a:lnSpc>
              <a:buFont typeface="Wingdings" panose="05000000000000000000" pitchFamily="2" charset="2"/>
              <a:buChar char="q"/>
            </a:pPr>
            <a:r>
              <a:rPr lang="en-US" sz="11200" b="1" u="sng" dirty="0"/>
              <a:t>Article</a:t>
            </a:r>
            <a:r>
              <a:rPr lang="en-US" sz="11200" dirty="0"/>
              <a:t>:  Sampling: how to select participants in my research study?</a:t>
            </a:r>
          </a:p>
          <a:p>
            <a:pPr marL="457200" indent="-457200" algn="l">
              <a:lnSpc>
                <a:spcPct val="220000"/>
              </a:lnSpc>
              <a:buFont typeface="Wingdings" panose="05000000000000000000" pitchFamily="2" charset="2"/>
              <a:buChar char="q"/>
            </a:pPr>
            <a:r>
              <a:rPr lang="en-US" sz="11200" b="1" u="sng" dirty="0"/>
              <a:t>Author: </a:t>
            </a:r>
            <a:r>
              <a:rPr lang="en-IN" sz="11200" dirty="0" err="1"/>
              <a:t>Jeovany</a:t>
            </a:r>
            <a:r>
              <a:rPr lang="en-IN" sz="11200" dirty="0"/>
              <a:t> Martínez-Mesa.</a:t>
            </a:r>
            <a:r>
              <a:rPr lang="en-IN" sz="11200" baseline="30000" dirty="0"/>
              <a:t>1 </a:t>
            </a:r>
            <a:r>
              <a:rPr lang="en-IN" sz="11200" dirty="0"/>
              <a:t>David Alejandro González-Chica.</a:t>
            </a:r>
            <a:r>
              <a:rPr lang="en-IN" sz="11200" baseline="30000" dirty="0"/>
              <a:t>2</a:t>
            </a:r>
            <a:r>
              <a:rPr lang="en-IN" sz="11200" dirty="0"/>
              <a:t> ,Renan Rangel </a:t>
            </a:r>
            <a:r>
              <a:rPr lang="en-IN" sz="11200" dirty="0" err="1"/>
              <a:t>Bonamigo</a:t>
            </a:r>
            <a:r>
              <a:rPr lang="en-IN" sz="11200" dirty="0"/>
              <a:t> .</a:t>
            </a:r>
            <a:r>
              <a:rPr lang="en-IN" sz="11200" baseline="30000" dirty="0"/>
              <a:t>3</a:t>
            </a:r>
            <a:r>
              <a:rPr lang="en-IN" sz="11200" dirty="0"/>
              <a:t> , João Luiz Bastos.</a:t>
            </a:r>
            <a:r>
              <a:rPr lang="en-IN" sz="11200" baseline="30000" dirty="0"/>
              <a:t>4 </a:t>
            </a:r>
            <a:r>
              <a:rPr lang="en-IN" sz="11200" dirty="0"/>
              <a:t> </a:t>
            </a:r>
            <a:endParaRPr lang="en-IN" sz="11200" baseline="30000" dirty="0"/>
          </a:p>
          <a:p>
            <a:pPr marL="457200" indent="-457200" algn="l">
              <a:lnSpc>
                <a:spcPct val="220000"/>
              </a:lnSpc>
              <a:buFont typeface="Wingdings" panose="05000000000000000000" pitchFamily="2" charset="2"/>
              <a:buChar char="q"/>
            </a:pPr>
            <a:r>
              <a:rPr lang="en-IN" sz="11200" b="1" u="sng" dirty="0"/>
              <a:t>Background</a:t>
            </a:r>
            <a:r>
              <a:rPr lang="en-IN" sz="11200" dirty="0"/>
              <a:t>: </a:t>
            </a:r>
            <a:r>
              <a:rPr lang="en-US" sz="11200" dirty="0"/>
              <a:t>In this paper, the basic elements related to the selection of participants for a health research are discussed. Sample representativeness, sample frame, types of sampling </a:t>
            </a:r>
            <a:r>
              <a:rPr lang="en-IN" sz="11200" dirty="0"/>
              <a:t>are described.</a:t>
            </a:r>
          </a:p>
          <a:p>
            <a:pPr marL="457200" indent="-457200" algn="l">
              <a:lnSpc>
                <a:spcPct val="220000"/>
              </a:lnSpc>
              <a:buFont typeface="Wingdings" panose="05000000000000000000" pitchFamily="2" charset="2"/>
              <a:buChar char="q"/>
            </a:pPr>
            <a:r>
              <a:rPr lang="en-IN" sz="11200" b="1" u="sng" dirty="0"/>
              <a:t>Objectives</a:t>
            </a:r>
            <a:r>
              <a:rPr lang="en-IN" sz="11200" dirty="0"/>
              <a:t>: </a:t>
            </a:r>
            <a:r>
              <a:rPr lang="en-US" sz="11200" dirty="0"/>
              <a:t>To introduce readers to issues related to sampling.</a:t>
            </a:r>
            <a:endParaRPr lang="en-IN" sz="11200" dirty="0"/>
          </a:p>
          <a:p>
            <a:pPr algn="l">
              <a:lnSpc>
                <a:spcPct val="220000"/>
              </a:lnSpc>
            </a:pPr>
            <a:endParaRPr lang="en-IN" sz="4000" dirty="0"/>
          </a:p>
          <a:p>
            <a:pPr algn="l"/>
            <a:r>
              <a:rPr lang="en-IN" b="1" u="sng" baseline="30000" dirty="0"/>
              <a:t> </a:t>
            </a:r>
            <a:endParaRPr lang="hi-IN" b="1" u="sng" dirty="0"/>
          </a:p>
        </p:txBody>
      </p:sp>
    </p:spTree>
    <p:extLst>
      <p:ext uri="{BB962C8B-B14F-4D97-AF65-F5344CB8AC3E}">
        <p14:creationId xmlns:p14="http://schemas.microsoft.com/office/powerpoint/2010/main" val="1737664730"/>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9808F92F-FEFE-C3B5-0725-381C0ECC7565}"/>
              </a:ext>
            </a:extLst>
          </p:cNvPr>
          <p:cNvSpPr>
            <a:spLocks noGrp="1"/>
          </p:cNvSpPr>
          <p:nvPr>
            <p:ph type="ctrTitle"/>
          </p:nvPr>
        </p:nvSpPr>
        <p:spPr>
          <a:xfrm flipH="1">
            <a:off x="13426964" y="1406142"/>
            <a:ext cx="45719" cy="45719"/>
          </a:xfrm>
        </p:spPr>
        <p:txBody>
          <a:bodyPr>
            <a:normAutofit fontScale="90000"/>
          </a:bodyPr>
          <a:lstStyle/>
          <a:p>
            <a:endParaRPr lang="hi-IN" dirty="0"/>
          </a:p>
        </p:txBody>
      </p:sp>
      <p:sp>
        <p:nvSpPr>
          <p:cNvPr id="3" name="Subtitle 2">
            <a:extLst>
              <a:ext uri="{FF2B5EF4-FFF2-40B4-BE49-F238E27FC236}">
                <a16:creationId xmlns:a16="http://schemas.microsoft.com/office/drawing/2014/main" xmlns="" id="{23A02DA4-7B6D-5BE5-DED0-65B6B6C51507}"/>
              </a:ext>
            </a:extLst>
          </p:cNvPr>
          <p:cNvSpPr>
            <a:spLocks noGrp="1"/>
          </p:cNvSpPr>
          <p:nvPr>
            <p:ph type="subTitle" idx="1"/>
          </p:nvPr>
        </p:nvSpPr>
        <p:spPr>
          <a:xfrm>
            <a:off x="425668" y="0"/>
            <a:ext cx="11510406" cy="6858000"/>
          </a:xfrm>
        </p:spPr>
        <p:txBody>
          <a:bodyPr>
            <a:noAutofit/>
          </a:bodyPr>
          <a:lstStyle/>
          <a:p>
            <a:pPr marL="457200" indent="-457200" algn="l">
              <a:lnSpc>
                <a:spcPct val="110000"/>
              </a:lnSpc>
              <a:buFont typeface="Wingdings" panose="05000000000000000000" pitchFamily="2" charset="2"/>
              <a:buChar char="Ø"/>
            </a:pPr>
            <a:r>
              <a:rPr lang="en-US" sz="2700" b="1" u="sng" dirty="0"/>
              <a:t>Population:  </a:t>
            </a:r>
            <a:r>
              <a:rPr lang="en-US" sz="2700" dirty="0"/>
              <a:t>This is also known as universe, which means a group of animate or inanimate units of observation about which certain information is required.</a:t>
            </a:r>
            <a:endParaRPr lang="en-US" sz="2700" b="1" u="sng" dirty="0"/>
          </a:p>
          <a:p>
            <a:pPr algn="l">
              <a:lnSpc>
                <a:spcPct val="110000"/>
              </a:lnSpc>
            </a:pPr>
            <a:endParaRPr lang="en-US" sz="2700" b="1" u="sng" dirty="0"/>
          </a:p>
          <a:p>
            <a:pPr marL="457200" indent="-457200" algn="l">
              <a:lnSpc>
                <a:spcPct val="110000"/>
              </a:lnSpc>
              <a:buFont typeface="Wingdings" panose="05000000000000000000" pitchFamily="2" charset="2"/>
              <a:buChar char="Ø"/>
            </a:pPr>
            <a:r>
              <a:rPr lang="en-US" sz="2700" b="1" u="sng" dirty="0"/>
              <a:t>Sample</a:t>
            </a:r>
            <a:r>
              <a:rPr lang="en-US" sz="2700" dirty="0"/>
              <a:t>: A Sample is a portion or part of the population or universe selected in some manner from which data is collected regarding the required information.</a:t>
            </a:r>
          </a:p>
          <a:p>
            <a:pPr algn="l">
              <a:lnSpc>
                <a:spcPct val="110000"/>
              </a:lnSpc>
            </a:pPr>
            <a:endParaRPr lang="en-US" sz="2700" dirty="0"/>
          </a:p>
          <a:p>
            <a:pPr marL="457200" indent="-457200" algn="l">
              <a:lnSpc>
                <a:spcPct val="110000"/>
              </a:lnSpc>
              <a:buFont typeface="Wingdings" panose="05000000000000000000" pitchFamily="2" charset="2"/>
              <a:buChar char="Ø"/>
            </a:pPr>
            <a:r>
              <a:rPr lang="en-US" sz="2700" b="1" u="sng" dirty="0"/>
              <a:t>Sampling Frame</a:t>
            </a:r>
            <a:r>
              <a:rPr lang="en-US" sz="2700" dirty="0"/>
              <a:t>: It is a complete, nonoverlapping list of all the sampling units in the population or universe from which the sample is to be drawn.</a:t>
            </a:r>
          </a:p>
          <a:p>
            <a:pPr algn="l">
              <a:lnSpc>
                <a:spcPct val="110000"/>
              </a:lnSpc>
            </a:pPr>
            <a:endParaRPr lang="en-US" sz="2700" dirty="0"/>
          </a:p>
          <a:p>
            <a:pPr marL="457200" indent="-457200" algn="l">
              <a:lnSpc>
                <a:spcPct val="110000"/>
              </a:lnSpc>
              <a:buFont typeface="Wingdings" panose="05000000000000000000" pitchFamily="2" charset="2"/>
              <a:buChar char="Ø"/>
            </a:pPr>
            <a:r>
              <a:rPr lang="en-US" sz="2700" b="1" u="sng" dirty="0"/>
              <a:t>Sampling</a:t>
            </a:r>
            <a:r>
              <a:rPr lang="en-US" sz="2700" dirty="0"/>
              <a:t>: Sampling can be defined as the process through which individuals or sampling units are selected from the sample frame. Without a rigorous sampling plan the estimates derived from the study may be biased.</a:t>
            </a:r>
            <a:endParaRPr lang="hi-IN" sz="2700" dirty="0"/>
          </a:p>
        </p:txBody>
      </p:sp>
    </p:spTree>
    <p:extLst>
      <p:ext uri="{BB962C8B-B14F-4D97-AF65-F5344CB8AC3E}">
        <p14:creationId xmlns:p14="http://schemas.microsoft.com/office/powerpoint/2010/main" val="2221660419"/>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DA9E93CB-E787-0687-C9C9-1DB2EB369A56}"/>
              </a:ext>
            </a:extLst>
          </p:cNvPr>
          <p:cNvSpPr>
            <a:spLocks noGrp="1"/>
          </p:cNvSpPr>
          <p:nvPr>
            <p:ph type="ctrTitle"/>
          </p:nvPr>
        </p:nvSpPr>
        <p:spPr>
          <a:xfrm>
            <a:off x="1397876" y="144901"/>
            <a:ext cx="9144000" cy="611844"/>
          </a:xfrm>
        </p:spPr>
        <p:txBody>
          <a:bodyPr>
            <a:noAutofit/>
          </a:bodyPr>
          <a:lstStyle/>
          <a:p>
            <a:r>
              <a:rPr lang="en-IN" sz="4800" b="1" u="sng" dirty="0"/>
              <a:t>TYPES OF SAMPLING</a:t>
            </a:r>
            <a:endParaRPr lang="hi-IN" sz="4800" b="1" u="sng" dirty="0"/>
          </a:p>
        </p:txBody>
      </p:sp>
      <p:sp>
        <p:nvSpPr>
          <p:cNvPr id="3" name="Subtitle 2">
            <a:extLst>
              <a:ext uri="{FF2B5EF4-FFF2-40B4-BE49-F238E27FC236}">
                <a16:creationId xmlns:a16="http://schemas.microsoft.com/office/drawing/2014/main" xmlns="" id="{23200B8D-9E9B-AC63-9D0B-C9741E5FC217}"/>
              </a:ext>
            </a:extLst>
          </p:cNvPr>
          <p:cNvSpPr>
            <a:spLocks noGrp="1"/>
          </p:cNvSpPr>
          <p:nvPr>
            <p:ph type="subTitle" idx="1"/>
          </p:nvPr>
        </p:nvSpPr>
        <p:spPr>
          <a:xfrm>
            <a:off x="993228" y="1182414"/>
            <a:ext cx="9979572" cy="5675586"/>
          </a:xfrm>
        </p:spPr>
        <p:txBody>
          <a:bodyPr/>
          <a:lstStyle/>
          <a:p>
            <a:endParaRPr lang="hi-IN" dirty="0"/>
          </a:p>
        </p:txBody>
      </p:sp>
      <p:pic>
        <p:nvPicPr>
          <p:cNvPr id="5" name="Picture 4">
            <a:extLst>
              <a:ext uri="{FF2B5EF4-FFF2-40B4-BE49-F238E27FC236}">
                <a16:creationId xmlns:a16="http://schemas.microsoft.com/office/drawing/2014/main" xmlns="" id="{F206F552-CEF8-73F0-E675-0A41476E6A4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51337" y="756745"/>
            <a:ext cx="10347435" cy="6101255"/>
          </a:xfrm>
          <a:prstGeom prst="rect">
            <a:avLst/>
          </a:prstGeom>
        </p:spPr>
      </p:pic>
    </p:spTree>
    <p:extLst>
      <p:ext uri="{BB962C8B-B14F-4D97-AF65-F5344CB8AC3E}">
        <p14:creationId xmlns:p14="http://schemas.microsoft.com/office/powerpoint/2010/main" val="3018832060"/>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654F1ABB-FF43-0B7E-B59B-7DCDC4FC3B49}"/>
              </a:ext>
            </a:extLst>
          </p:cNvPr>
          <p:cNvSpPr>
            <a:spLocks noGrp="1"/>
          </p:cNvSpPr>
          <p:nvPr>
            <p:ph type="ctrTitle"/>
          </p:nvPr>
        </p:nvSpPr>
        <p:spPr>
          <a:xfrm>
            <a:off x="1524000" y="160668"/>
            <a:ext cx="9144000" cy="864092"/>
          </a:xfrm>
        </p:spPr>
        <p:txBody>
          <a:bodyPr>
            <a:normAutofit/>
          </a:bodyPr>
          <a:lstStyle/>
          <a:p>
            <a:r>
              <a:rPr lang="en-IN" sz="4600" dirty="0"/>
              <a:t>NON-PROBABILITY SAMPLING</a:t>
            </a:r>
            <a:endParaRPr lang="hi-IN" sz="4600" dirty="0"/>
          </a:p>
        </p:txBody>
      </p:sp>
      <p:sp>
        <p:nvSpPr>
          <p:cNvPr id="3" name="Subtitle 2">
            <a:extLst>
              <a:ext uri="{FF2B5EF4-FFF2-40B4-BE49-F238E27FC236}">
                <a16:creationId xmlns:a16="http://schemas.microsoft.com/office/drawing/2014/main" xmlns="" id="{C4C59C57-F1F6-3EDC-A340-F8C0498321A2}"/>
              </a:ext>
            </a:extLst>
          </p:cNvPr>
          <p:cNvSpPr>
            <a:spLocks noGrp="1"/>
          </p:cNvSpPr>
          <p:nvPr>
            <p:ph type="subTitle" idx="1"/>
          </p:nvPr>
        </p:nvSpPr>
        <p:spPr>
          <a:xfrm>
            <a:off x="930165" y="1024760"/>
            <a:ext cx="10405241" cy="5672573"/>
          </a:xfrm>
        </p:spPr>
        <p:txBody>
          <a:bodyPr/>
          <a:lstStyle/>
          <a:p>
            <a:pPr marL="342900" indent="-342900" algn="l">
              <a:lnSpc>
                <a:spcPct val="150000"/>
              </a:lnSpc>
              <a:buFont typeface="Arial" panose="020B0604020202020204" pitchFamily="34" charset="0"/>
              <a:buChar char="•"/>
            </a:pPr>
            <a:r>
              <a:rPr lang="en-US" sz="2800" dirty="0"/>
              <a:t>There is no idea of population in non-probability sampling</a:t>
            </a:r>
          </a:p>
          <a:p>
            <a:pPr marL="342900" indent="-342900" algn="l">
              <a:lnSpc>
                <a:spcPct val="150000"/>
              </a:lnSpc>
              <a:buFont typeface="Arial" panose="020B0604020202020204" pitchFamily="34" charset="0"/>
              <a:buChar char="•"/>
            </a:pPr>
            <a:r>
              <a:rPr lang="en-US" sz="2800" dirty="0"/>
              <a:t>There is no probability of selecting any individual</a:t>
            </a:r>
          </a:p>
          <a:p>
            <a:pPr marL="342900" indent="-342900" algn="l">
              <a:lnSpc>
                <a:spcPct val="150000"/>
              </a:lnSpc>
              <a:buFont typeface="Arial" panose="020B0604020202020204" pitchFamily="34" charset="0"/>
              <a:buChar char="•"/>
            </a:pPr>
            <a:r>
              <a:rPr lang="en-US" sz="2800" dirty="0"/>
              <a:t>It has free distribution</a:t>
            </a:r>
          </a:p>
          <a:p>
            <a:pPr marL="342900" indent="-342900" algn="l">
              <a:lnSpc>
                <a:spcPct val="150000"/>
              </a:lnSpc>
              <a:buFont typeface="Arial" panose="020B0604020202020204" pitchFamily="34" charset="0"/>
              <a:buChar char="•"/>
            </a:pPr>
            <a:r>
              <a:rPr lang="en-US" sz="2800" dirty="0"/>
              <a:t>The observations of non-probability sample are not used for generalization purpose</a:t>
            </a:r>
          </a:p>
          <a:p>
            <a:pPr marL="342900" indent="-342900" algn="l">
              <a:buFont typeface="Arial" panose="020B0604020202020204" pitchFamily="34" charset="0"/>
              <a:buChar char="•"/>
            </a:pPr>
            <a:r>
              <a:rPr lang="en-US" sz="2800" dirty="0"/>
              <a:t>The different types of non-probabilistic sampling are detailed below:</a:t>
            </a:r>
            <a:endParaRPr lang="hi-IN" sz="2800" dirty="0"/>
          </a:p>
        </p:txBody>
      </p:sp>
    </p:spTree>
    <p:extLst>
      <p:ext uri="{BB962C8B-B14F-4D97-AF65-F5344CB8AC3E}">
        <p14:creationId xmlns:p14="http://schemas.microsoft.com/office/powerpoint/2010/main" val="1783379242"/>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841662E9-55DE-92D3-FCD6-9CB1FC9791FE}"/>
              </a:ext>
            </a:extLst>
          </p:cNvPr>
          <p:cNvSpPr>
            <a:spLocks noGrp="1"/>
          </p:cNvSpPr>
          <p:nvPr>
            <p:ph type="ctrTitle"/>
          </p:nvPr>
        </p:nvSpPr>
        <p:spPr>
          <a:xfrm flipV="1">
            <a:off x="13227267" y="99182"/>
            <a:ext cx="488732" cy="45719"/>
          </a:xfrm>
        </p:spPr>
        <p:txBody>
          <a:bodyPr>
            <a:normAutofit fontScale="90000"/>
          </a:bodyPr>
          <a:lstStyle/>
          <a:p>
            <a:endParaRPr lang="hi-IN" dirty="0"/>
          </a:p>
        </p:txBody>
      </p:sp>
      <p:sp>
        <p:nvSpPr>
          <p:cNvPr id="3" name="Subtitle 2">
            <a:extLst>
              <a:ext uri="{FF2B5EF4-FFF2-40B4-BE49-F238E27FC236}">
                <a16:creationId xmlns:a16="http://schemas.microsoft.com/office/drawing/2014/main" xmlns="" id="{58D8A1BB-22C3-AEBB-1212-287E8ACD1146}"/>
              </a:ext>
            </a:extLst>
          </p:cNvPr>
          <p:cNvSpPr>
            <a:spLocks noGrp="1"/>
          </p:cNvSpPr>
          <p:nvPr>
            <p:ph type="subTitle" idx="1"/>
          </p:nvPr>
        </p:nvSpPr>
        <p:spPr>
          <a:xfrm>
            <a:off x="0" y="0"/>
            <a:ext cx="12192000" cy="6858000"/>
          </a:xfrm>
        </p:spPr>
        <p:txBody>
          <a:bodyPr>
            <a:noAutofit/>
          </a:bodyPr>
          <a:lstStyle/>
          <a:p>
            <a:pPr algn="l"/>
            <a:endParaRPr lang="en-US" b="1" u="sng" dirty="0"/>
          </a:p>
          <a:p>
            <a:pPr marL="342900" indent="-342900" algn="l">
              <a:buFont typeface="Wingdings" panose="05000000000000000000" pitchFamily="2" charset="2"/>
              <a:buChar char="v"/>
            </a:pPr>
            <a:endParaRPr lang="en-US" b="1" u="sng" dirty="0"/>
          </a:p>
          <a:p>
            <a:pPr algn="l"/>
            <a:endParaRPr lang="en-US" b="1" u="sng" dirty="0"/>
          </a:p>
          <a:p>
            <a:pPr algn="l"/>
            <a:endParaRPr lang="en-US" b="1" u="sng" dirty="0"/>
          </a:p>
          <a:p>
            <a:pPr algn="l"/>
            <a:endParaRPr lang="en-US" b="1" u="sng" dirty="0"/>
          </a:p>
          <a:p>
            <a:pPr marL="342900" indent="-342900" algn="l">
              <a:lnSpc>
                <a:spcPct val="100000"/>
              </a:lnSpc>
              <a:buFont typeface="Arial" panose="020B0604020202020204" pitchFamily="34" charset="0"/>
              <a:buChar char="•"/>
            </a:pPr>
            <a:r>
              <a:rPr lang="en-US" dirty="0"/>
              <a:t>In this type of sampling, the subject were selected that is easily available &amp; easy to recruit. Research does not consider selecting subjects are representative of the entire population or not.</a:t>
            </a:r>
          </a:p>
          <a:p>
            <a:pPr marL="342900" indent="-342900" algn="l">
              <a:lnSpc>
                <a:spcPct val="100000"/>
              </a:lnSpc>
              <a:buFont typeface="Arial" panose="020B0604020202020204" pitchFamily="34" charset="0"/>
              <a:buChar char="•"/>
            </a:pPr>
            <a:r>
              <a:rPr lang="en-US" dirty="0"/>
              <a:t>The only aim is to complete the study at easy way.</a:t>
            </a:r>
          </a:p>
          <a:p>
            <a:pPr marL="342900" indent="-342900" algn="l">
              <a:lnSpc>
                <a:spcPct val="100000"/>
              </a:lnSpc>
              <a:buFont typeface="Arial" panose="020B0604020202020204" pitchFamily="34" charset="0"/>
              <a:buChar char="•"/>
            </a:pPr>
            <a:r>
              <a:rPr lang="en-US" dirty="0"/>
              <a:t>E.g. researcher want to study on stroke patients so he take all type of stroke.</a:t>
            </a:r>
          </a:p>
          <a:p>
            <a:pPr marL="342900" indent="-342900" algn="l">
              <a:lnSpc>
                <a:spcPct val="100000"/>
              </a:lnSpc>
              <a:buFont typeface="Arial" panose="020B0604020202020204" pitchFamily="34" charset="0"/>
              <a:buChar char="•"/>
            </a:pPr>
            <a:r>
              <a:rPr lang="en-US" dirty="0"/>
              <a:t>Randomized clinical trials are usually based on convenience sampling. </a:t>
            </a:r>
          </a:p>
          <a:p>
            <a:pPr marL="342900" indent="-342900" algn="l">
              <a:lnSpc>
                <a:spcPct val="100000"/>
              </a:lnSpc>
              <a:buFont typeface="Arial" panose="020B0604020202020204" pitchFamily="34" charset="0"/>
              <a:buChar char="•"/>
            </a:pPr>
            <a:r>
              <a:rPr lang="en-US" dirty="0"/>
              <a:t>After sampling, participants are usually randomly allocated to the intervention or control group (randomization), although randomization is a probabilistic process to obtain two comparable groups (treatment and control), the samples used in these studies are generally not representative of the target population.</a:t>
            </a:r>
          </a:p>
          <a:p>
            <a:pPr marL="342900" indent="-342900" algn="l">
              <a:buFont typeface="Arial" panose="020B0604020202020204" pitchFamily="34" charset="0"/>
              <a:buChar char="•"/>
            </a:pPr>
            <a:endParaRPr lang="en-US" sz="2600" dirty="0"/>
          </a:p>
        </p:txBody>
      </p:sp>
      <p:pic>
        <p:nvPicPr>
          <p:cNvPr id="5" name="Picture 4">
            <a:extLst>
              <a:ext uri="{FF2B5EF4-FFF2-40B4-BE49-F238E27FC236}">
                <a16:creationId xmlns:a16="http://schemas.microsoft.com/office/drawing/2014/main" xmlns="" id="{F66AB04D-3395-434B-4699-2AC36B34D3C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739054" y="54897"/>
            <a:ext cx="4017581" cy="2089213"/>
          </a:xfrm>
          <a:prstGeom prst="rect">
            <a:avLst/>
          </a:prstGeom>
        </p:spPr>
      </p:pic>
    </p:spTree>
    <p:extLst>
      <p:ext uri="{BB962C8B-B14F-4D97-AF65-F5344CB8AC3E}">
        <p14:creationId xmlns:p14="http://schemas.microsoft.com/office/powerpoint/2010/main" val="5659667"/>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96EA0331-CF74-C6BA-9F53-F6653C843AB8}"/>
              </a:ext>
            </a:extLst>
          </p:cNvPr>
          <p:cNvSpPr>
            <a:spLocks noGrp="1"/>
          </p:cNvSpPr>
          <p:nvPr>
            <p:ph type="ctrTitle"/>
          </p:nvPr>
        </p:nvSpPr>
        <p:spPr>
          <a:xfrm flipH="1">
            <a:off x="13426965" y="1500735"/>
            <a:ext cx="45719" cy="123113"/>
          </a:xfrm>
        </p:spPr>
        <p:txBody>
          <a:bodyPr>
            <a:normAutofit fontScale="90000"/>
          </a:bodyPr>
          <a:lstStyle/>
          <a:p>
            <a:endParaRPr lang="hi-IN" dirty="0"/>
          </a:p>
        </p:txBody>
      </p:sp>
      <p:sp>
        <p:nvSpPr>
          <p:cNvPr id="3" name="Subtitle 2">
            <a:extLst>
              <a:ext uri="{FF2B5EF4-FFF2-40B4-BE49-F238E27FC236}">
                <a16:creationId xmlns:a16="http://schemas.microsoft.com/office/drawing/2014/main" xmlns="" id="{74BB29E3-A2E1-0665-5EBD-B27C415BB1D9}"/>
              </a:ext>
            </a:extLst>
          </p:cNvPr>
          <p:cNvSpPr>
            <a:spLocks noGrp="1"/>
          </p:cNvSpPr>
          <p:nvPr>
            <p:ph type="subTitle" idx="1"/>
          </p:nvPr>
        </p:nvSpPr>
        <p:spPr>
          <a:xfrm>
            <a:off x="770934" y="0"/>
            <a:ext cx="10361097" cy="6858000"/>
          </a:xfrm>
        </p:spPr>
        <p:txBody>
          <a:bodyPr>
            <a:normAutofit lnSpcReduction="10000"/>
          </a:bodyPr>
          <a:lstStyle/>
          <a:p>
            <a:pPr marR="0" lvl="0" algn="l" defTabSz="914400" rtl="0" eaLnBrk="1" fontAlgn="auto" latinLnBrk="0" hangingPunct="1">
              <a:lnSpc>
                <a:spcPct val="90000"/>
              </a:lnSpc>
              <a:spcBef>
                <a:spcPts val="1000"/>
              </a:spcBef>
              <a:spcAft>
                <a:spcPts val="0"/>
              </a:spcAft>
              <a:buClrTx/>
              <a:buSzTx/>
              <a:tabLst/>
              <a:defRPr/>
            </a:pPr>
            <a:endParaRPr kumimoji="0" lang="en-IN" sz="2600" b="1" i="0" u="sng" strike="noStrike" kern="1200" cap="none" spc="0" normalizeH="0" baseline="0" noProof="0" dirty="0">
              <a:ln>
                <a:noFill/>
              </a:ln>
              <a:solidFill>
                <a:prstClr val="black"/>
              </a:solidFill>
              <a:effectLst/>
              <a:uLnTx/>
              <a:uFillTx/>
              <a:latin typeface="Calibri" panose="020F0502020204030204"/>
              <a:ea typeface="+mn-ea"/>
              <a:cs typeface="+mn-cs"/>
            </a:endParaRPr>
          </a:p>
          <a:p>
            <a:pPr marL="342900" marR="0" lvl="0" indent="-342900" algn="l" defTabSz="914400" rtl="0" eaLnBrk="1" fontAlgn="auto" latinLnBrk="0" hangingPunct="1">
              <a:lnSpc>
                <a:spcPct val="90000"/>
              </a:lnSpc>
              <a:spcBef>
                <a:spcPts val="1000"/>
              </a:spcBef>
              <a:spcAft>
                <a:spcPts val="0"/>
              </a:spcAft>
              <a:buClrTx/>
              <a:buSzTx/>
              <a:buFont typeface="Wingdings" panose="05000000000000000000" pitchFamily="2" charset="2"/>
              <a:buChar char="v"/>
              <a:tabLst/>
              <a:defRPr/>
            </a:pPr>
            <a:endParaRPr lang="en-IN" sz="2600" b="1" u="sng" dirty="0">
              <a:solidFill>
                <a:prstClr val="black"/>
              </a:solidFill>
              <a:latin typeface="Calibri" panose="020F0502020204030204"/>
            </a:endParaRPr>
          </a:p>
          <a:p>
            <a:pPr marL="342900" marR="0" lvl="0" indent="-342900" algn="l" defTabSz="914400" rtl="0" eaLnBrk="1" fontAlgn="auto" latinLnBrk="0" hangingPunct="1">
              <a:lnSpc>
                <a:spcPct val="90000"/>
              </a:lnSpc>
              <a:spcBef>
                <a:spcPts val="1000"/>
              </a:spcBef>
              <a:spcAft>
                <a:spcPts val="0"/>
              </a:spcAft>
              <a:buClrTx/>
              <a:buSzTx/>
              <a:buFont typeface="Wingdings" panose="05000000000000000000" pitchFamily="2" charset="2"/>
              <a:buChar char="v"/>
              <a:tabLst/>
              <a:defRPr/>
            </a:pPr>
            <a:endParaRPr kumimoji="0" lang="en-IN" sz="2600" b="1" i="0" u="sng" strike="noStrike" kern="1200" cap="none" spc="0" normalizeH="0" baseline="0" noProof="0" dirty="0">
              <a:ln>
                <a:noFill/>
              </a:ln>
              <a:solidFill>
                <a:prstClr val="black"/>
              </a:solidFill>
              <a:effectLst/>
              <a:uLnTx/>
              <a:uFillTx/>
              <a:latin typeface="Calibri" panose="020F0502020204030204"/>
              <a:ea typeface="+mn-ea"/>
              <a:cs typeface="+mn-cs"/>
            </a:endParaRPr>
          </a:p>
          <a:p>
            <a:pPr marL="342900" marR="0" lvl="0" indent="-342900" algn="l" defTabSz="914400" rtl="0" eaLnBrk="1" fontAlgn="auto" latinLnBrk="0" hangingPunct="1">
              <a:lnSpc>
                <a:spcPct val="90000"/>
              </a:lnSpc>
              <a:spcBef>
                <a:spcPts val="1000"/>
              </a:spcBef>
              <a:spcAft>
                <a:spcPts val="0"/>
              </a:spcAft>
              <a:buClrTx/>
              <a:buSzTx/>
              <a:buFont typeface="Wingdings" panose="05000000000000000000" pitchFamily="2" charset="2"/>
              <a:buChar char="v"/>
              <a:tabLst/>
              <a:defRPr/>
            </a:pPr>
            <a:endParaRPr kumimoji="0" lang="en-IN" sz="2600" b="1" i="0" u="sng" strike="noStrike" kern="1200" cap="none" spc="0" normalizeH="0" baseline="0" noProof="0" dirty="0">
              <a:ln>
                <a:noFill/>
              </a:ln>
              <a:solidFill>
                <a:prstClr val="black"/>
              </a:solidFill>
              <a:effectLst/>
              <a:uLnTx/>
              <a:uFillTx/>
              <a:latin typeface="Calibri" panose="020F0502020204030204"/>
              <a:ea typeface="+mn-ea"/>
              <a:cs typeface="+mn-cs"/>
            </a:endParaRPr>
          </a:p>
          <a:p>
            <a:pPr marL="342900" marR="0" lvl="0" indent="-342900" algn="l" defTabSz="914400" rtl="0" eaLnBrk="1" fontAlgn="auto" latinLnBrk="0" hangingPunct="1">
              <a:lnSpc>
                <a:spcPct val="90000"/>
              </a:lnSpc>
              <a:spcBef>
                <a:spcPts val="1000"/>
              </a:spcBef>
              <a:spcAft>
                <a:spcPts val="0"/>
              </a:spcAft>
              <a:buClrTx/>
              <a:buSzTx/>
              <a:buFont typeface="Wingdings" panose="05000000000000000000" pitchFamily="2" charset="2"/>
              <a:buChar char="v"/>
              <a:tabLst/>
              <a:defRPr/>
            </a:pPr>
            <a:endParaRPr kumimoji="0" lang="en-IN" sz="2600" b="1" i="0" u="sng" strike="noStrike" kern="1200" cap="none" spc="0" normalizeH="0" baseline="0" noProof="0" dirty="0">
              <a:ln>
                <a:noFill/>
              </a:ln>
              <a:solidFill>
                <a:prstClr val="black"/>
              </a:solidFill>
              <a:effectLst/>
              <a:uLnTx/>
              <a:uFillTx/>
              <a:latin typeface="Calibri" panose="020F0502020204030204"/>
              <a:ea typeface="+mn-ea"/>
              <a:cs typeface="+mn-cs"/>
            </a:endParaRPr>
          </a:p>
          <a:p>
            <a:pPr marL="342900" marR="0" lvl="0" indent="-342900" algn="l" defTabSz="914400" rtl="0" eaLnBrk="1" fontAlgn="auto" latinLnBrk="0" hangingPunct="1">
              <a:lnSpc>
                <a:spcPct val="90000"/>
              </a:lnSpc>
              <a:spcBef>
                <a:spcPts val="1000"/>
              </a:spcBef>
              <a:spcAft>
                <a:spcPts val="0"/>
              </a:spcAft>
              <a:buClrTx/>
              <a:buSzTx/>
              <a:buFont typeface="Wingdings" panose="05000000000000000000" pitchFamily="2" charset="2"/>
              <a:buChar char="v"/>
              <a:tabLst/>
              <a:defRPr/>
            </a:pPr>
            <a:endParaRPr kumimoji="0" lang="en-IN" sz="2600" b="1" i="0" u="sng" strike="noStrike" kern="1200" cap="none" spc="0" normalizeH="0" baseline="0" noProof="0" dirty="0">
              <a:ln>
                <a:noFill/>
              </a:ln>
              <a:solidFill>
                <a:prstClr val="black"/>
              </a:solidFill>
              <a:effectLst/>
              <a:uLnTx/>
              <a:uFillTx/>
              <a:latin typeface="Calibri" panose="020F0502020204030204"/>
              <a:ea typeface="+mn-ea"/>
              <a:cs typeface="+mn-cs"/>
            </a:endParaRPr>
          </a:p>
          <a:p>
            <a:pPr marL="457200" marR="0" lvl="0" indent="-457200" algn="l" defTabSz="914400" rtl="0" eaLnBrk="1" fontAlgn="auto" latinLnBrk="0" hangingPunct="1">
              <a:lnSpc>
                <a:spcPct val="100000"/>
              </a:lnSpc>
              <a:spcBef>
                <a:spcPts val="1000"/>
              </a:spcBef>
              <a:spcAft>
                <a:spcPts val="0"/>
              </a:spcAft>
              <a:buClrTx/>
              <a:buSzTx/>
              <a:buFont typeface="Arial" panose="020B0604020202020204" pitchFamily="34" charset="0"/>
              <a:buChar char="•"/>
              <a:tabLst/>
              <a:defRPr/>
            </a:pPr>
            <a:r>
              <a:rPr kumimoji="0" lang="en-US" sz="2800" b="0" i="0" u="none" strike="noStrike" kern="1200" cap="none" spc="0" normalizeH="0" baseline="0" noProof="0" dirty="0">
                <a:ln>
                  <a:noFill/>
                </a:ln>
                <a:solidFill>
                  <a:prstClr val="black"/>
                </a:solidFill>
                <a:effectLst/>
                <a:uLnTx/>
                <a:uFillTx/>
                <a:latin typeface="Calibri" panose="020F0502020204030204"/>
                <a:ea typeface="+mn-ea"/>
                <a:cs typeface="+mn-cs"/>
              </a:rPr>
              <a:t>In this method, sampling units selected on the basis of personal judgement. Here, instead of random selection, population of interest are choose based on judgement or prior knowledge of thee units for getting good result.</a:t>
            </a:r>
          </a:p>
          <a:p>
            <a:pPr marL="457200" marR="0" lvl="0" indent="-457200" algn="l" defTabSz="914400" rtl="0" eaLnBrk="1" fontAlgn="auto" latinLnBrk="0" hangingPunct="1">
              <a:lnSpc>
                <a:spcPct val="100000"/>
              </a:lnSpc>
              <a:spcBef>
                <a:spcPts val="1000"/>
              </a:spcBef>
              <a:spcAft>
                <a:spcPts val="0"/>
              </a:spcAft>
              <a:buClrTx/>
              <a:buSzTx/>
              <a:buFont typeface="Arial" panose="020B0604020202020204" pitchFamily="34" charset="0"/>
              <a:buChar char="•"/>
              <a:tabLst/>
              <a:defRPr/>
            </a:pPr>
            <a:r>
              <a:rPr kumimoji="0" lang="en-US" sz="2800" b="0" i="0" u="none" strike="noStrike" kern="1200" cap="none" spc="0" normalizeH="0" baseline="0" noProof="0" dirty="0">
                <a:ln>
                  <a:noFill/>
                </a:ln>
                <a:solidFill>
                  <a:prstClr val="black"/>
                </a:solidFill>
                <a:effectLst/>
                <a:uLnTx/>
                <a:uFillTx/>
                <a:latin typeface="Calibri" panose="020F0502020204030204"/>
                <a:ea typeface="+mn-ea"/>
                <a:cs typeface="+mn-cs"/>
              </a:rPr>
              <a:t>E.g. cricket match, so cotch will select good player only for getting good result .</a:t>
            </a:r>
          </a:p>
          <a:p>
            <a:pPr marL="342900" marR="0" lvl="0" indent="-342900" algn="l" defTabSz="914400" rtl="0" eaLnBrk="1" fontAlgn="auto" latinLnBrk="0" hangingPunct="1">
              <a:lnSpc>
                <a:spcPct val="100000"/>
              </a:lnSpc>
              <a:spcBef>
                <a:spcPts val="1000"/>
              </a:spcBef>
              <a:spcAft>
                <a:spcPts val="0"/>
              </a:spcAft>
              <a:buClrTx/>
              <a:buSzTx/>
              <a:buFont typeface="Arial" panose="020B0604020202020204" pitchFamily="34" charset="0"/>
              <a:buChar char="•"/>
              <a:tabLst/>
              <a:defRPr/>
            </a:pPr>
            <a:r>
              <a:rPr kumimoji="0" lang="en-US" sz="2800" b="0" i="0" u="none" strike="noStrike" kern="1200" cap="none" spc="0" normalizeH="0" baseline="0" noProof="0" dirty="0">
                <a:ln>
                  <a:noFill/>
                </a:ln>
                <a:solidFill>
                  <a:prstClr val="black"/>
                </a:solidFill>
                <a:effectLst/>
                <a:uLnTx/>
                <a:uFillTx/>
                <a:latin typeface="Calibri" panose="020F0502020204030204"/>
                <a:ea typeface="+mn-ea"/>
                <a:cs typeface="+mn-cs"/>
              </a:rPr>
              <a:t>This technique was used in the study by </a:t>
            </a:r>
            <a:r>
              <a:rPr kumimoji="0" lang="en-US" sz="2800" b="0" i="0" u="none" strike="noStrike" kern="1200" cap="none" spc="0" normalizeH="0" baseline="0" noProof="0" dirty="0" err="1">
                <a:ln>
                  <a:noFill/>
                </a:ln>
                <a:solidFill>
                  <a:prstClr val="black"/>
                </a:solidFill>
                <a:effectLst/>
                <a:uLnTx/>
                <a:uFillTx/>
                <a:latin typeface="Calibri" panose="020F0502020204030204"/>
                <a:ea typeface="+mn-ea"/>
                <a:cs typeface="+mn-cs"/>
              </a:rPr>
              <a:t>Roubille</a:t>
            </a:r>
            <a:r>
              <a:rPr kumimoji="0" lang="en-US" sz="2800" b="0" i="0" u="none" strike="noStrike" kern="1200" cap="none" spc="0" normalizeH="0" baseline="0" noProof="0" dirty="0">
                <a:ln>
                  <a:noFill/>
                </a:ln>
                <a:solidFill>
                  <a:prstClr val="black"/>
                </a:solidFill>
                <a:effectLst/>
                <a:uLnTx/>
                <a:uFillTx/>
                <a:latin typeface="Calibri" panose="020F0502020204030204"/>
                <a:ea typeface="+mn-ea"/>
                <a:cs typeface="+mn-cs"/>
              </a:rPr>
              <a:t> et al, in which recommendations for the treatment of comorbidities in patients with rheumatoid arthritis, psoriasis, and psoriatic arthritis were made based on the opinion of a group of experts.</a:t>
            </a:r>
            <a:endParaRPr kumimoji="0" lang="hi-IN" sz="2800" b="1" i="0" u="sng" strike="noStrike" kern="1200" cap="none" spc="0" normalizeH="0" baseline="0" noProof="0" dirty="0">
              <a:ln>
                <a:noFill/>
              </a:ln>
              <a:solidFill>
                <a:prstClr val="black"/>
              </a:solidFill>
              <a:effectLst/>
              <a:uLnTx/>
              <a:uFillTx/>
              <a:latin typeface="Calibri" panose="020F0502020204030204"/>
              <a:ea typeface="+mn-ea"/>
              <a:cs typeface="Mangal" panose="02040503050203030202" pitchFamily="18" charset="0"/>
            </a:endParaRPr>
          </a:p>
          <a:p>
            <a:pPr algn="l"/>
            <a:endParaRPr lang="hi-IN" dirty="0"/>
          </a:p>
        </p:txBody>
      </p:sp>
      <p:pic>
        <p:nvPicPr>
          <p:cNvPr id="5" name="Picture 4">
            <a:extLst>
              <a:ext uri="{FF2B5EF4-FFF2-40B4-BE49-F238E27FC236}">
                <a16:creationId xmlns:a16="http://schemas.microsoft.com/office/drawing/2014/main" xmlns="" id="{ACDB249C-BBD0-5336-0284-BB82ACBD00C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022600" y="-1"/>
            <a:ext cx="4923221" cy="2490953"/>
          </a:xfrm>
          <a:prstGeom prst="rect">
            <a:avLst/>
          </a:prstGeom>
        </p:spPr>
      </p:pic>
    </p:spTree>
    <p:extLst>
      <p:ext uri="{BB962C8B-B14F-4D97-AF65-F5344CB8AC3E}">
        <p14:creationId xmlns:p14="http://schemas.microsoft.com/office/powerpoint/2010/main" val="399802197"/>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05C00D68-758B-D9A2-EC1D-1D1CDF2D8AF1}"/>
              </a:ext>
            </a:extLst>
          </p:cNvPr>
          <p:cNvSpPr>
            <a:spLocks noGrp="1"/>
          </p:cNvSpPr>
          <p:nvPr>
            <p:ph type="ctrTitle"/>
          </p:nvPr>
        </p:nvSpPr>
        <p:spPr>
          <a:xfrm>
            <a:off x="13700234" y="397149"/>
            <a:ext cx="168166" cy="60051"/>
          </a:xfrm>
        </p:spPr>
        <p:txBody>
          <a:bodyPr>
            <a:normAutofit fontScale="90000"/>
          </a:bodyPr>
          <a:lstStyle/>
          <a:p>
            <a:endParaRPr lang="hi-IN" dirty="0"/>
          </a:p>
        </p:txBody>
      </p:sp>
      <p:sp>
        <p:nvSpPr>
          <p:cNvPr id="3" name="Subtitle 2">
            <a:extLst>
              <a:ext uri="{FF2B5EF4-FFF2-40B4-BE49-F238E27FC236}">
                <a16:creationId xmlns:a16="http://schemas.microsoft.com/office/drawing/2014/main" xmlns="" id="{B2764AFA-70C2-CA55-90A9-ACC4429AEBBB}"/>
              </a:ext>
            </a:extLst>
          </p:cNvPr>
          <p:cNvSpPr>
            <a:spLocks noGrp="1"/>
          </p:cNvSpPr>
          <p:nvPr>
            <p:ph type="subTitle" idx="1"/>
          </p:nvPr>
        </p:nvSpPr>
        <p:spPr>
          <a:xfrm>
            <a:off x="220717" y="-3011"/>
            <a:ext cx="11808373" cy="6861011"/>
          </a:xfrm>
        </p:spPr>
        <p:txBody>
          <a:bodyPr>
            <a:normAutofit lnSpcReduction="10000"/>
          </a:bodyPr>
          <a:lstStyle/>
          <a:p>
            <a:pPr algn="l"/>
            <a:endParaRPr lang="en-IN" sz="3200" b="1" u="sng" dirty="0"/>
          </a:p>
          <a:p>
            <a:pPr algn="l"/>
            <a:endParaRPr lang="en-IN" sz="3200" b="1" u="sng" dirty="0"/>
          </a:p>
          <a:p>
            <a:pPr algn="l"/>
            <a:endParaRPr lang="en-IN" sz="3200" b="1" u="sng" dirty="0"/>
          </a:p>
          <a:p>
            <a:pPr algn="l"/>
            <a:endParaRPr lang="en-IN" sz="3200" b="1" u="sng" dirty="0"/>
          </a:p>
          <a:p>
            <a:pPr algn="l"/>
            <a:endParaRPr lang="en-US" b="1" u="sng" dirty="0"/>
          </a:p>
          <a:p>
            <a:pPr marL="342900" indent="-342900" algn="l">
              <a:lnSpc>
                <a:spcPct val="100000"/>
              </a:lnSpc>
              <a:buFont typeface="Arial" panose="020B0604020202020204" pitchFamily="34" charset="0"/>
              <a:buChar char="•"/>
            </a:pPr>
            <a:r>
              <a:rPr lang="en-US" sz="2800" dirty="0"/>
              <a:t>In this method, the population is divided into different subgroups based on relevant characteristics .Then from subgroups the individual were selected. (according to researcher convenience) It is similar to stratified but the subjects were chosen randomly in stratified but here the subject were chosen non-randomly from subgroups.</a:t>
            </a:r>
          </a:p>
          <a:p>
            <a:pPr marL="342900" indent="-342900" algn="l">
              <a:lnSpc>
                <a:spcPct val="100000"/>
              </a:lnSpc>
              <a:buFont typeface="Arial" panose="020B0604020202020204" pitchFamily="34" charset="0"/>
              <a:buChar char="•"/>
            </a:pPr>
            <a:r>
              <a:rPr lang="en-US" sz="2800" dirty="0"/>
              <a:t>For example, in the study by Larkin et al., the combination of vemurafenib and </a:t>
            </a:r>
            <a:r>
              <a:rPr lang="en-US" sz="2800" dirty="0" err="1"/>
              <a:t>cobimetinib</a:t>
            </a:r>
            <a:r>
              <a:rPr lang="en-US" sz="2800" dirty="0"/>
              <a:t> versus placebo was tested in patients with locally-advanced melanoma, stage IIIC or IV, with BRAF mutation.7 The study recruited 495 patients from 135 health centers located in several countries. In this type of study, each center has a “quota” of patients.</a:t>
            </a:r>
          </a:p>
        </p:txBody>
      </p:sp>
      <p:pic>
        <p:nvPicPr>
          <p:cNvPr id="5" name="Picture 4">
            <a:extLst>
              <a:ext uri="{FF2B5EF4-FFF2-40B4-BE49-F238E27FC236}">
                <a16:creationId xmlns:a16="http://schemas.microsoft.com/office/drawing/2014/main" xmlns="" id="{BBA1E8FE-75A5-6FDA-0CEE-521B2F35EA7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323568" y="-3011"/>
            <a:ext cx="5544864" cy="2427890"/>
          </a:xfrm>
          <a:prstGeom prst="rect">
            <a:avLst/>
          </a:prstGeom>
        </p:spPr>
      </p:pic>
    </p:spTree>
    <p:extLst>
      <p:ext uri="{BB962C8B-B14F-4D97-AF65-F5344CB8AC3E}">
        <p14:creationId xmlns:p14="http://schemas.microsoft.com/office/powerpoint/2010/main" val="347441529"/>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80273BC8-F65B-54BA-AC35-139DD55AC32B}"/>
              </a:ext>
            </a:extLst>
          </p:cNvPr>
          <p:cNvSpPr>
            <a:spLocks noGrp="1"/>
          </p:cNvSpPr>
          <p:nvPr>
            <p:ph type="ctrTitle"/>
          </p:nvPr>
        </p:nvSpPr>
        <p:spPr>
          <a:xfrm flipH="1" flipV="1">
            <a:off x="13237778" y="1187002"/>
            <a:ext cx="45719" cy="45719"/>
          </a:xfrm>
        </p:spPr>
        <p:txBody>
          <a:bodyPr>
            <a:normAutofit fontScale="90000"/>
          </a:bodyPr>
          <a:lstStyle/>
          <a:p>
            <a:endParaRPr lang="hi-IN" dirty="0"/>
          </a:p>
        </p:txBody>
      </p:sp>
      <p:sp>
        <p:nvSpPr>
          <p:cNvPr id="3" name="Subtitle 2">
            <a:extLst>
              <a:ext uri="{FF2B5EF4-FFF2-40B4-BE49-F238E27FC236}">
                <a16:creationId xmlns:a16="http://schemas.microsoft.com/office/drawing/2014/main" xmlns="" id="{0A404BB1-1179-1868-5FCE-7E994BD09F30}"/>
              </a:ext>
            </a:extLst>
          </p:cNvPr>
          <p:cNvSpPr>
            <a:spLocks noGrp="1"/>
          </p:cNvSpPr>
          <p:nvPr>
            <p:ph type="subTitle" idx="1"/>
          </p:nvPr>
        </p:nvSpPr>
        <p:spPr>
          <a:xfrm>
            <a:off x="550216" y="45719"/>
            <a:ext cx="11180906" cy="6766562"/>
          </a:xfrm>
        </p:spPr>
        <p:txBody>
          <a:bodyPr>
            <a:normAutofit lnSpcReduction="10000"/>
          </a:bodyPr>
          <a:lstStyle/>
          <a:p>
            <a:pPr algn="l"/>
            <a:endParaRPr lang="en-IN" b="1" u="sng" dirty="0"/>
          </a:p>
          <a:p>
            <a:pPr algn="l"/>
            <a:endParaRPr lang="en-IN" b="1" u="sng" dirty="0"/>
          </a:p>
          <a:p>
            <a:pPr algn="l"/>
            <a:endParaRPr lang="en-IN" b="1" u="sng" dirty="0"/>
          </a:p>
          <a:p>
            <a:pPr algn="l"/>
            <a:endParaRPr lang="en-IN" b="1" u="sng" dirty="0"/>
          </a:p>
          <a:p>
            <a:pPr algn="l"/>
            <a:endParaRPr lang="en-IN" b="1" u="sng" dirty="0"/>
          </a:p>
          <a:p>
            <a:pPr marL="342900" indent="-342900" algn="l">
              <a:lnSpc>
                <a:spcPct val="100000"/>
              </a:lnSpc>
              <a:buFont typeface="Arial" panose="020B0604020202020204" pitchFamily="34" charset="0"/>
              <a:buChar char="•"/>
            </a:pPr>
            <a:r>
              <a:rPr lang="en-US" sz="2800" dirty="0"/>
              <a:t>In this type of sampling, a few individuals who meet the inclusion criteria were selected. Then asked to that all participants to recruited other participants with the same characteristics.</a:t>
            </a:r>
          </a:p>
          <a:p>
            <a:pPr marL="342900" indent="-342900" algn="l">
              <a:lnSpc>
                <a:spcPct val="100000"/>
              </a:lnSpc>
              <a:buFont typeface="Arial" panose="020B0604020202020204" pitchFamily="34" charset="0"/>
              <a:buChar char="•"/>
            </a:pPr>
            <a:r>
              <a:rPr lang="en-US" sz="2800" dirty="0"/>
              <a:t>The process is repeated till desired sample size reached.</a:t>
            </a:r>
          </a:p>
          <a:p>
            <a:pPr marL="342900" indent="-342900" algn="l">
              <a:lnSpc>
                <a:spcPct val="100000"/>
              </a:lnSpc>
              <a:buFont typeface="Arial" panose="020B0604020202020204" pitchFamily="34" charset="0"/>
              <a:buChar char="•"/>
            </a:pPr>
            <a:r>
              <a:rPr lang="en-US" sz="2800" dirty="0"/>
              <a:t>E.g. one facial palsy patient selected then that participants selected other facial palsy patients</a:t>
            </a:r>
            <a:endParaRPr lang="en-IN" sz="2800" dirty="0"/>
          </a:p>
          <a:p>
            <a:pPr marL="342900" indent="-342900" algn="l">
              <a:lnSpc>
                <a:spcPct val="100000"/>
              </a:lnSpc>
              <a:buFont typeface="Arial" panose="020B0604020202020204" pitchFamily="34" charset="0"/>
              <a:buChar char="•"/>
            </a:pPr>
            <a:r>
              <a:rPr lang="en-US" sz="2800" dirty="0"/>
              <a:t>This is frequently used in studies investigating special populations, for example, those including illicit drugs users, as was the case of the study by Gonçalves et al, which assessed 27 users of cocaine and crack in combination with marijuana.</a:t>
            </a:r>
            <a:endParaRPr lang="hi-IN" sz="2800" b="1" u="sng" dirty="0"/>
          </a:p>
          <a:p>
            <a:pPr algn="l"/>
            <a:endParaRPr lang="hi-IN" dirty="0"/>
          </a:p>
        </p:txBody>
      </p:sp>
      <p:pic>
        <p:nvPicPr>
          <p:cNvPr id="5" name="Picture 4">
            <a:extLst>
              <a:ext uri="{FF2B5EF4-FFF2-40B4-BE49-F238E27FC236}">
                <a16:creationId xmlns:a16="http://schemas.microsoft.com/office/drawing/2014/main" xmlns="" id="{8D09E641-A586-2849-6997-43D4F027EC3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674679" y="0"/>
            <a:ext cx="4916214" cy="2175641"/>
          </a:xfrm>
          <a:prstGeom prst="rect">
            <a:avLst/>
          </a:prstGeom>
        </p:spPr>
      </p:pic>
    </p:spTree>
    <p:extLst>
      <p:ext uri="{BB962C8B-B14F-4D97-AF65-F5344CB8AC3E}">
        <p14:creationId xmlns:p14="http://schemas.microsoft.com/office/powerpoint/2010/main" val="3873818689"/>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6DEBDAB1-676B-83BA-848D-B676464730B0}"/>
              </a:ext>
            </a:extLst>
          </p:cNvPr>
          <p:cNvSpPr>
            <a:spLocks noGrp="1"/>
          </p:cNvSpPr>
          <p:nvPr>
            <p:ph type="ctrTitle"/>
          </p:nvPr>
        </p:nvSpPr>
        <p:spPr>
          <a:xfrm>
            <a:off x="1524000" y="-359764"/>
            <a:ext cx="9144000" cy="1589474"/>
          </a:xfrm>
        </p:spPr>
        <p:txBody>
          <a:bodyPr>
            <a:normAutofit fontScale="90000"/>
          </a:bodyPr>
          <a:lstStyle/>
          <a:p>
            <a:r>
              <a:rPr lang="en-IN" dirty="0"/>
              <a:t>PROBABILITY SAMPLING</a:t>
            </a:r>
            <a:endParaRPr lang="hi-IN" dirty="0"/>
          </a:p>
        </p:txBody>
      </p:sp>
      <p:sp>
        <p:nvSpPr>
          <p:cNvPr id="3" name="Subtitle 2">
            <a:extLst>
              <a:ext uri="{FF2B5EF4-FFF2-40B4-BE49-F238E27FC236}">
                <a16:creationId xmlns:a16="http://schemas.microsoft.com/office/drawing/2014/main" xmlns="" id="{2B14671C-3174-264C-9ADC-A1493F37143F}"/>
              </a:ext>
            </a:extLst>
          </p:cNvPr>
          <p:cNvSpPr>
            <a:spLocks noGrp="1"/>
          </p:cNvSpPr>
          <p:nvPr>
            <p:ph type="subTitle" idx="1"/>
          </p:nvPr>
        </p:nvSpPr>
        <p:spPr>
          <a:xfrm>
            <a:off x="1524000" y="1568286"/>
            <a:ext cx="9144000" cy="5176344"/>
          </a:xfrm>
        </p:spPr>
        <p:txBody>
          <a:bodyPr>
            <a:normAutofit/>
          </a:bodyPr>
          <a:lstStyle/>
          <a:p>
            <a:pPr marL="342900" indent="-342900" algn="l">
              <a:lnSpc>
                <a:spcPct val="150000"/>
              </a:lnSpc>
              <a:buFont typeface="Arial" panose="020B0604020202020204" pitchFamily="34" charset="0"/>
              <a:buChar char="•"/>
            </a:pPr>
            <a:r>
              <a:rPr lang="en-US" sz="2800" dirty="0"/>
              <a:t>Refer from the sample as well as the population.</a:t>
            </a:r>
          </a:p>
          <a:p>
            <a:pPr marL="342900" indent="-342900" algn="l">
              <a:lnSpc>
                <a:spcPct val="150000"/>
              </a:lnSpc>
              <a:buFont typeface="Arial" panose="020B0604020202020204" pitchFamily="34" charset="0"/>
              <a:buChar char="•"/>
            </a:pPr>
            <a:r>
              <a:rPr lang="en-US" sz="2800" dirty="0"/>
              <a:t>Every individual of the population has equal probability to be selected in to the sample.</a:t>
            </a:r>
          </a:p>
          <a:p>
            <a:pPr marL="342900" indent="-342900" algn="l">
              <a:lnSpc>
                <a:spcPct val="150000"/>
              </a:lnSpc>
              <a:buFont typeface="Arial" panose="020B0604020202020204" pitchFamily="34" charset="0"/>
              <a:buChar char="•"/>
            </a:pPr>
            <a:r>
              <a:rPr lang="en-US" sz="2800" dirty="0"/>
              <a:t>Representative of the population.</a:t>
            </a:r>
          </a:p>
          <a:p>
            <a:pPr marL="342900" indent="-342900" algn="l">
              <a:lnSpc>
                <a:spcPct val="150000"/>
              </a:lnSpc>
              <a:buFont typeface="Arial" panose="020B0604020202020204" pitchFamily="34" charset="0"/>
              <a:buChar char="•"/>
            </a:pPr>
            <a:r>
              <a:rPr lang="en-US" sz="2800" dirty="0"/>
              <a:t>The observation of the probability sample are used for the inferential purpose.</a:t>
            </a:r>
            <a:endParaRPr lang="hi-IN" sz="2800" dirty="0"/>
          </a:p>
        </p:txBody>
      </p:sp>
    </p:spTree>
    <p:extLst>
      <p:ext uri="{BB962C8B-B14F-4D97-AF65-F5344CB8AC3E}">
        <p14:creationId xmlns:p14="http://schemas.microsoft.com/office/powerpoint/2010/main" val="3739988397"/>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DF3452D3-4F1E-4AC4-D73D-E4D828A46676}"/>
              </a:ext>
            </a:extLst>
          </p:cNvPr>
          <p:cNvSpPr>
            <a:spLocks noGrp="1"/>
          </p:cNvSpPr>
          <p:nvPr>
            <p:ph type="ctrTitle"/>
          </p:nvPr>
        </p:nvSpPr>
        <p:spPr>
          <a:xfrm flipH="1">
            <a:off x="13411199" y="743991"/>
            <a:ext cx="45719" cy="107347"/>
          </a:xfrm>
        </p:spPr>
        <p:txBody>
          <a:bodyPr>
            <a:normAutofit fontScale="90000"/>
          </a:bodyPr>
          <a:lstStyle/>
          <a:p>
            <a:endParaRPr lang="hi-IN" dirty="0"/>
          </a:p>
        </p:txBody>
      </p:sp>
      <p:sp>
        <p:nvSpPr>
          <p:cNvPr id="3" name="Subtitle 2">
            <a:extLst>
              <a:ext uri="{FF2B5EF4-FFF2-40B4-BE49-F238E27FC236}">
                <a16:creationId xmlns:a16="http://schemas.microsoft.com/office/drawing/2014/main" xmlns="" id="{B1D66002-6F07-3D7E-2F57-E5F4AEC1932C}"/>
              </a:ext>
            </a:extLst>
          </p:cNvPr>
          <p:cNvSpPr>
            <a:spLocks noGrp="1"/>
          </p:cNvSpPr>
          <p:nvPr>
            <p:ph type="subTitle" idx="1"/>
          </p:nvPr>
        </p:nvSpPr>
        <p:spPr>
          <a:xfrm>
            <a:off x="1463039" y="0"/>
            <a:ext cx="9574399" cy="6858000"/>
          </a:xfrm>
        </p:spPr>
        <p:txBody>
          <a:bodyPr>
            <a:normAutofit/>
          </a:bodyPr>
          <a:lstStyle/>
          <a:p>
            <a:pPr algn="l">
              <a:lnSpc>
                <a:spcPct val="100000"/>
              </a:lnSpc>
            </a:pPr>
            <a:endParaRPr lang="en-US" sz="3200" b="1" u="sng" dirty="0"/>
          </a:p>
          <a:p>
            <a:pPr algn="l">
              <a:lnSpc>
                <a:spcPct val="100000"/>
              </a:lnSpc>
            </a:pPr>
            <a:endParaRPr lang="en-US" sz="3200" b="1" u="sng" dirty="0"/>
          </a:p>
          <a:p>
            <a:pPr algn="l">
              <a:lnSpc>
                <a:spcPct val="100000"/>
              </a:lnSpc>
            </a:pPr>
            <a:endParaRPr lang="en-US" sz="3200" b="1" u="sng" dirty="0"/>
          </a:p>
          <a:p>
            <a:pPr algn="l">
              <a:lnSpc>
                <a:spcPct val="100000"/>
              </a:lnSpc>
            </a:pPr>
            <a:endParaRPr lang="en-US" sz="2800" dirty="0"/>
          </a:p>
          <a:p>
            <a:pPr marL="342900" indent="-342900" algn="l">
              <a:lnSpc>
                <a:spcPct val="100000"/>
              </a:lnSpc>
              <a:buFont typeface="Arial" panose="020B0604020202020204" pitchFamily="34" charset="0"/>
              <a:buChar char="•"/>
            </a:pPr>
            <a:r>
              <a:rPr lang="en-US" sz="2800" dirty="0"/>
              <a:t>In this technique, we have a full list of sample units or participants (sample basis), and we randomly select individuals using a table of random numbers.</a:t>
            </a:r>
          </a:p>
          <a:p>
            <a:pPr marL="342900" indent="-342900" algn="l">
              <a:lnSpc>
                <a:spcPct val="100000"/>
              </a:lnSpc>
              <a:buFont typeface="Arial" panose="020B0604020202020204" pitchFamily="34" charset="0"/>
              <a:buChar char="•"/>
            </a:pPr>
            <a:r>
              <a:rPr lang="en-US" sz="2800" dirty="0"/>
              <a:t>This method is applicable when the population is small, homogenous, and easily available.</a:t>
            </a:r>
          </a:p>
          <a:p>
            <a:pPr marL="457200" indent="-457200" algn="l">
              <a:lnSpc>
                <a:spcPct val="100000"/>
              </a:lnSpc>
              <a:buFont typeface="Arial" panose="020B0604020202020204" pitchFamily="34" charset="0"/>
              <a:buChar char="•"/>
            </a:pPr>
            <a:r>
              <a:rPr lang="en-US" sz="2800" dirty="0"/>
              <a:t>An example is the study by </a:t>
            </a:r>
            <a:r>
              <a:rPr lang="en-US" sz="2800" dirty="0" err="1"/>
              <a:t>Pimenta</a:t>
            </a:r>
            <a:r>
              <a:rPr lang="en-US" sz="2800" dirty="0"/>
              <a:t> et al, in which the authors obtained a listing from the Health Department of all elderly enrolled in the Family Health Strategy and, by simple random sampling, selected a sample of 449 participants.</a:t>
            </a:r>
          </a:p>
          <a:p>
            <a:pPr marL="342900" indent="-342900" algn="l">
              <a:buFont typeface="Arial" panose="020B0604020202020204" pitchFamily="34" charset="0"/>
              <a:buChar char="•"/>
            </a:pPr>
            <a:endParaRPr lang="en-US" sz="2800" dirty="0"/>
          </a:p>
        </p:txBody>
      </p:sp>
      <p:pic>
        <p:nvPicPr>
          <p:cNvPr id="5" name="Picture 4">
            <a:extLst>
              <a:ext uri="{FF2B5EF4-FFF2-40B4-BE49-F238E27FC236}">
                <a16:creationId xmlns:a16="http://schemas.microsoft.com/office/drawing/2014/main" xmlns="" id="{196E956C-D06A-B176-B3EF-5E0274B5C98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436883" y="0"/>
            <a:ext cx="5360275" cy="2286000"/>
          </a:xfrm>
          <a:prstGeom prst="rect">
            <a:avLst/>
          </a:prstGeom>
        </p:spPr>
      </p:pic>
    </p:spTree>
    <p:extLst>
      <p:ext uri="{BB962C8B-B14F-4D97-AF65-F5344CB8AC3E}">
        <p14:creationId xmlns:p14="http://schemas.microsoft.com/office/powerpoint/2010/main" val="1801030434"/>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349FC1AC-9F7A-7981-08BA-08FBF61616D0}"/>
              </a:ext>
            </a:extLst>
          </p:cNvPr>
          <p:cNvSpPr>
            <a:spLocks noGrp="1"/>
          </p:cNvSpPr>
          <p:nvPr>
            <p:ph type="ctrTitle"/>
          </p:nvPr>
        </p:nvSpPr>
        <p:spPr>
          <a:xfrm flipH="1" flipV="1">
            <a:off x="13001296" y="1119353"/>
            <a:ext cx="45719" cy="160666"/>
          </a:xfrm>
        </p:spPr>
        <p:txBody>
          <a:bodyPr>
            <a:normAutofit fontScale="90000"/>
          </a:bodyPr>
          <a:lstStyle/>
          <a:p>
            <a:endParaRPr lang="hi-IN" dirty="0"/>
          </a:p>
        </p:txBody>
      </p:sp>
      <p:sp>
        <p:nvSpPr>
          <p:cNvPr id="3" name="Subtitle 2">
            <a:extLst>
              <a:ext uri="{FF2B5EF4-FFF2-40B4-BE49-F238E27FC236}">
                <a16:creationId xmlns:a16="http://schemas.microsoft.com/office/drawing/2014/main" xmlns="" id="{75F5F4A7-7437-DB19-0E3D-6BCC959BED4C}"/>
              </a:ext>
            </a:extLst>
          </p:cNvPr>
          <p:cNvSpPr>
            <a:spLocks noGrp="1"/>
          </p:cNvSpPr>
          <p:nvPr>
            <p:ph type="subTitle" idx="1"/>
          </p:nvPr>
        </p:nvSpPr>
        <p:spPr>
          <a:xfrm>
            <a:off x="770935" y="0"/>
            <a:ext cx="10753658" cy="6858000"/>
          </a:xfrm>
        </p:spPr>
        <p:txBody>
          <a:bodyPr>
            <a:normAutofit fontScale="92500" lnSpcReduction="10000"/>
          </a:bodyPr>
          <a:lstStyle/>
          <a:p>
            <a:pPr algn="l"/>
            <a:endParaRPr lang="en-US" sz="2800" dirty="0"/>
          </a:p>
          <a:p>
            <a:pPr marL="342900" indent="-342900" algn="l">
              <a:buFont typeface="Wingdings" panose="05000000000000000000" pitchFamily="2" charset="2"/>
              <a:buChar char="v"/>
            </a:pPr>
            <a:endParaRPr lang="en-US" sz="2800" dirty="0"/>
          </a:p>
          <a:p>
            <a:pPr marL="342900" indent="-342900" algn="l">
              <a:buFont typeface="Wingdings" panose="05000000000000000000" pitchFamily="2" charset="2"/>
              <a:buChar char="v"/>
            </a:pPr>
            <a:endParaRPr lang="en-US" sz="2800" dirty="0"/>
          </a:p>
          <a:p>
            <a:pPr marL="342900" indent="-342900" algn="l">
              <a:buFont typeface="Wingdings" panose="05000000000000000000" pitchFamily="2" charset="2"/>
              <a:buChar char="v"/>
            </a:pPr>
            <a:endParaRPr lang="en-US" sz="2800" dirty="0"/>
          </a:p>
          <a:p>
            <a:pPr algn="l"/>
            <a:endParaRPr lang="en-US" sz="2800" dirty="0"/>
          </a:p>
          <a:p>
            <a:pPr algn="l"/>
            <a:endParaRPr lang="en-US" sz="2800" dirty="0"/>
          </a:p>
          <a:p>
            <a:pPr marL="342900" indent="-342900" algn="l">
              <a:buFont typeface="Arial" panose="020B0604020202020204" pitchFamily="34" charset="0"/>
              <a:buChar char="•"/>
            </a:pPr>
            <a:r>
              <a:rPr lang="en-US" sz="2800" dirty="0"/>
              <a:t>Applicable when population is large and homogenous.</a:t>
            </a:r>
          </a:p>
          <a:p>
            <a:pPr marL="342900" indent="-342900" algn="l">
              <a:buFont typeface="Arial" panose="020B0604020202020204" pitchFamily="34" charset="0"/>
              <a:buChar char="•"/>
            </a:pPr>
            <a:r>
              <a:rPr lang="en-US" sz="2800" dirty="0"/>
              <a:t> Samples were selected in a systematic mathematical way</a:t>
            </a:r>
          </a:p>
          <a:p>
            <a:pPr marL="342900" indent="-342900" algn="l">
              <a:buFont typeface="Arial" panose="020B0604020202020204" pitchFamily="34" charset="0"/>
              <a:buChar char="•"/>
            </a:pPr>
            <a:r>
              <a:rPr lang="en-US" sz="2800" dirty="0"/>
              <a:t> Every k unit in the population is selected. First sample interval will be calculated.</a:t>
            </a:r>
          </a:p>
          <a:p>
            <a:pPr marL="342900" indent="-342900" algn="l">
              <a:buFont typeface="Arial" panose="020B0604020202020204" pitchFamily="34" charset="0"/>
              <a:buChar char="•"/>
            </a:pPr>
            <a:r>
              <a:rPr lang="en-US" sz="2800" dirty="0"/>
              <a:t> Sample interval k = total population/ desired sample size ,so first number will be selected by simple random method followed by every k selected from the population.</a:t>
            </a:r>
          </a:p>
          <a:p>
            <a:pPr marL="342900" indent="-342900" algn="l">
              <a:buFont typeface="Arial" panose="020B0604020202020204" pitchFamily="34" charset="0"/>
              <a:buChar char="•"/>
            </a:pPr>
            <a:r>
              <a:rPr lang="en-US" sz="2800" dirty="0"/>
              <a:t>For example, in the study of </a:t>
            </a:r>
            <a:r>
              <a:rPr lang="en-US" sz="2800" dirty="0" err="1"/>
              <a:t>Kelbore</a:t>
            </a:r>
            <a:r>
              <a:rPr lang="en-US" sz="2800" dirty="0"/>
              <a:t> et al, children who were assisted at the Pediatric Dermatology Service were selected to evaluate factors associated with atopic dermatitis, selecting always the second child by consulting order</a:t>
            </a:r>
            <a:endParaRPr lang="hi-IN" sz="2800" dirty="0"/>
          </a:p>
          <a:p>
            <a:pPr algn="l"/>
            <a:endParaRPr lang="hi-IN" dirty="0"/>
          </a:p>
        </p:txBody>
      </p:sp>
      <p:pic>
        <p:nvPicPr>
          <p:cNvPr id="5" name="Picture 4">
            <a:extLst>
              <a:ext uri="{FF2B5EF4-FFF2-40B4-BE49-F238E27FC236}">
                <a16:creationId xmlns:a16="http://schemas.microsoft.com/office/drawing/2014/main" xmlns="" id="{CEEC3521-B2BC-1C30-DDFE-55CCEE03F22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657600" y="0"/>
            <a:ext cx="4876800" cy="2490952"/>
          </a:xfrm>
          <a:prstGeom prst="rect">
            <a:avLst/>
          </a:prstGeom>
        </p:spPr>
      </p:pic>
    </p:spTree>
    <p:extLst>
      <p:ext uri="{BB962C8B-B14F-4D97-AF65-F5344CB8AC3E}">
        <p14:creationId xmlns:p14="http://schemas.microsoft.com/office/powerpoint/2010/main" val="1346282036"/>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5B764251-3B89-3D10-3CCB-B7CF87474968}"/>
              </a:ext>
            </a:extLst>
          </p:cNvPr>
          <p:cNvSpPr>
            <a:spLocks noGrp="1"/>
          </p:cNvSpPr>
          <p:nvPr>
            <p:ph type="ctrTitle"/>
          </p:nvPr>
        </p:nvSpPr>
        <p:spPr>
          <a:xfrm flipH="1">
            <a:off x="13190481" y="1043536"/>
            <a:ext cx="45719" cy="60051"/>
          </a:xfrm>
        </p:spPr>
        <p:txBody>
          <a:bodyPr>
            <a:normAutofit fontScale="90000"/>
          </a:bodyPr>
          <a:lstStyle/>
          <a:p>
            <a:endParaRPr lang="hi-IN" dirty="0"/>
          </a:p>
        </p:txBody>
      </p:sp>
      <p:sp>
        <p:nvSpPr>
          <p:cNvPr id="3" name="Subtitle 2">
            <a:extLst>
              <a:ext uri="{FF2B5EF4-FFF2-40B4-BE49-F238E27FC236}">
                <a16:creationId xmlns:a16="http://schemas.microsoft.com/office/drawing/2014/main" xmlns="" id="{D15D699C-9928-5F6A-F694-AB439B44330C}"/>
              </a:ext>
            </a:extLst>
          </p:cNvPr>
          <p:cNvSpPr>
            <a:spLocks noGrp="1"/>
          </p:cNvSpPr>
          <p:nvPr>
            <p:ph type="subTitle" idx="1"/>
          </p:nvPr>
        </p:nvSpPr>
        <p:spPr>
          <a:xfrm>
            <a:off x="819807" y="0"/>
            <a:ext cx="10659065" cy="6858000"/>
          </a:xfrm>
        </p:spPr>
        <p:txBody>
          <a:bodyPr>
            <a:normAutofit/>
          </a:bodyPr>
          <a:lstStyle/>
          <a:p>
            <a:pPr algn="l"/>
            <a:endParaRPr lang="en-US" sz="2800" dirty="0"/>
          </a:p>
          <a:p>
            <a:pPr marL="342900" indent="-342900" algn="l">
              <a:buFont typeface="Wingdings" panose="05000000000000000000" pitchFamily="2" charset="2"/>
              <a:buChar char="v"/>
            </a:pPr>
            <a:endParaRPr lang="en-US" sz="2800" dirty="0"/>
          </a:p>
          <a:p>
            <a:pPr marL="342900" indent="-342900" algn="l">
              <a:buFont typeface="Wingdings" panose="05000000000000000000" pitchFamily="2" charset="2"/>
              <a:buChar char="v"/>
            </a:pPr>
            <a:endParaRPr lang="en-US" sz="2800" dirty="0"/>
          </a:p>
          <a:p>
            <a:pPr marL="342900" indent="-342900" algn="l">
              <a:buFont typeface="Wingdings" panose="05000000000000000000" pitchFamily="2" charset="2"/>
              <a:buChar char="v"/>
            </a:pPr>
            <a:endParaRPr lang="en-US" sz="2800" dirty="0"/>
          </a:p>
          <a:p>
            <a:pPr marL="342900" indent="-342900" algn="l">
              <a:lnSpc>
                <a:spcPct val="100000"/>
              </a:lnSpc>
              <a:buFont typeface="Arial" panose="020B0604020202020204" pitchFamily="34" charset="0"/>
              <a:buChar char="•"/>
            </a:pPr>
            <a:r>
              <a:rPr lang="en-US" sz="2800" dirty="0"/>
              <a:t>Applicable when population is large and heterogenous • First population is divided into group known as strata e.g. gender, religious, location</a:t>
            </a:r>
          </a:p>
          <a:p>
            <a:pPr marL="342900" indent="-342900" algn="l">
              <a:lnSpc>
                <a:spcPct val="100000"/>
              </a:lnSpc>
              <a:buFont typeface="Arial" panose="020B0604020202020204" pitchFamily="34" charset="0"/>
              <a:buChar char="•"/>
            </a:pPr>
            <a:r>
              <a:rPr lang="en-US" sz="2800" dirty="0"/>
              <a:t> Now from strata the sample is drawn randomly in proportion to its size.</a:t>
            </a:r>
          </a:p>
          <a:p>
            <a:pPr marL="342900" indent="-342900" algn="l">
              <a:lnSpc>
                <a:spcPct val="100000"/>
              </a:lnSpc>
              <a:buFont typeface="Arial" panose="020B0604020202020204" pitchFamily="34" charset="0"/>
              <a:buChar char="•"/>
            </a:pPr>
            <a:r>
              <a:rPr lang="en-US" sz="2800" dirty="0"/>
              <a:t>An example is the study conducted in South Australia to investigate factors associated with vitamin D deficiency in preschool children. Using the national census as the sample frame, households were randomly selected in each stratum and all children in the age group of interest identified in the selected houses were investigated.</a:t>
            </a:r>
          </a:p>
        </p:txBody>
      </p:sp>
      <p:pic>
        <p:nvPicPr>
          <p:cNvPr id="5" name="Picture 4">
            <a:extLst>
              <a:ext uri="{FF2B5EF4-FFF2-40B4-BE49-F238E27FC236}">
                <a16:creationId xmlns:a16="http://schemas.microsoft.com/office/drawing/2014/main" xmlns="" id="{6854F162-02D9-EF32-1E6B-837319214A0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340100" y="0"/>
            <a:ext cx="5511800" cy="2207172"/>
          </a:xfrm>
          <a:prstGeom prst="rect">
            <a:avLst/>
          </a:prstGeom>
        </p:spPr>
      </p:pic>
    </p:spTree>
    <p:extLst>
      <p:ext uri="{BB962C8B-B14F-4D97-AF65-F5344CB8AC3E}">
        <p14:creationId xmlns:p14="http://schemas.microsoft.com/office/powerpoint/2010/main" val="958366649"/>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110DA733-2BAA-EA07-1737-D82EFF3BAA49}"/>
              </a:ext>
            </a:extLst>
          </p:cNvPr>
          <p:cNvSpPr>
            <a:spLocks noGrp="1"/>
          </p:cNvSpPr>
          <p:nvPr>
            <p:ph type="ctrTitle"/>
          </p:nvPr>
        </p:nvSpPr>
        <p:spPr>
          <a:xfrm flipH="1" flipV="1">
            <a:off x="13553089" y="930165"/>
            <a:ext cx="45719" cy="81839"/>
          </a:xfrm>
        </p:spPr>
        <p:txBody>
          <a:bodyPr>
            <a:normAutofit fontScale="90000"/>
          </a:bodyPr>
          <a:lstStyle/>
          <a:p>
            <a:endParaRPr lang="hi-IN" dirty="0"/>
          </a:p>
        </p:txBody>
      </p:sp>
      <p:sp>
        <p:nvSpPr>
          <p:cNvPr id="3" name="Subtitle 2">
            <a:extLst>
              <a:ext uri="{FF2B5EF4-FFF2-40B4-BE49-F238E27FC236}">
                <a16:creationId xmlns:a16="http://schemas.microsoft.com/office/drawing/2014/main" xmlns="" id="{22C37B49-5BF9-622F-8A55-2EA3184E62D2}"/>
              </a:ext>
            </a:extLst>
          </p:cNvPr>
          <p:cNvSpPr>
            <a:spLocks noGrp="1"/>
          </p:cNvSpPr>
          <p:nvPr>
            <p:ph type="subTitle" idx="1"/>
          </p:nvPr>
        </p:nvSpPr>
        <p:spPr>
          <a:xfrm>
            <a:off x="1228133" y="81839"/>
            <a:ext cx="9966962" cy="6618506"/>
          </a:xfrm>
        </p:spPr>
        <p:txBody>
          <a:bodyPr>
            <a:normAutofit fontScale="92500"/>
          </a:bodyPr>
          <a:lstStyle/>
          <a:p>
            <a:pPr algn="l"/>
            <a:endParaRPr lang="en-US" sz="2800" dirty="0"/>
          </a:p>
          <a:p>
            <a:pPr marL="342900" indent="-342900" algn="l">
              <a:buFont typeface="Wingdings" panose="05000000000000000000" pitchFamily="2" charset="2"/>
              <a:buChar char="v"/>
            </a:pPr>
            <a:endParaRPr lang="en-US" sz="2800" dirty="0"/>
          </a:p>
          <a:p>
            <a:pPr marL="342900" indent="-342900" algn="l">
              <a:buFont typeface="Wingdings" panose="05000000000000000000" pitchFamily="2" charset="2"/>
              <a:buChar char="v"/>
            </a:pPr>
            <a:endParaRPr lang="en-US" sz="2800" dirty="0"/>
          </a:p>
          <a:p>
            <a:pPr marL="342900" indent="-342900" algn="l">
              <a:buFont typeface="Wingdings" panose="05000000000000000000" pitchFamily="2" charset="2"/>
              <a:buChar char="v"/>
            </a:pPr>
            <a:endParaRPr lang="en-US" sz="2800" dirty="0"/>
          </a:p>
          <a:p>
            <a:pPr algn="l"/>
            <a:endParaRPr lang="en-US" sz="2800" dirty="0"/>
          </a:p>
          <a:p>
            <a:pPr marL="342900" indent="-342900" algn="l">
              <a:buFont typeface="Arial" panose="020B0604020202020204" pitchFamily="34" charset="0"/>
              <a:buChar char="•"/>
            </a:pPr>
            <a:r>
              <a:rPr lang="en-US" sz="2800" dirty="0"/>
              <a:t>Applicable when population area is too large.</a:t>
            </a:r>
          </a:p>
          <a:p>
            <a:pPr marL="342900" indent="-342900" algn="l">
              <a:buFont typeface="Arial" panose="020B0604020202020204" pitchFamily="34" charset="0"/>
              <a:buChar char="•"/>
            </a:pPr>
            <a:r>
              <a:rPr lang="en-US" sz="2800" dirty="0"/>
              <a:t>So, the first population is divided into smaller non overlapping units or groups known as clusters, then some of this clusters are randomly selected in the study E.g. geographical area (villages, city, town etc.)</a:t>
            </a:r>
          </a:p>
          <a:p>
            <a:pPr marL="342900" indent="-342900" algn="l">
              <a:buFont typeface="Arial" panose="020B0604020202020204" pitchFamily="34" charset="0"/>
              <a:buChar char="•"/>
            </a:pPr>
            <a:r>
              <a:rPr lang="en-US" sz="2800" dirty="0"/>
              <a:t>In the above-mentioned study, the selection of households is an example of cluster sampling</a:t>
            </a:r>
            <a:endParaRPr lang="hi-IN" sz="2800" dirty="0"/>
          </a:p>
          <a:p>
            <a:pPr marL="342900" indent="-342900" algn="l">
              <a:buFont typeface="Arial" panose="020B0604020202020204" pitchFamily="34" charset="0"/>
              <a:buChar char="•"/>
            </a:pPr>
            <a:r>
              <a:rPr lang="en-US" sz="2800" dirty="0"/>
              <a:t>The company has offices in 10 cities across the country (all with roughly the same number of employees in similar roles). You don't have the capacity to travel to every office to collect your data, so you use random sampling to select 3 offices - these are your clusters.</a:t>
            </a:r>
            <a:endParaRPr lang="hi-IN" sz="2800" dirty="0"/>
          </a:p>
        </p:txBody>
      </p:sp>
      <p:pic>
        <p:nvPicPr>
          <p:cNvPr id="5" name="Picture 4">
            <a:extLst>
              <a:ext uri="{FF2B5EF4-FFF2-40B4-BE49-F238E27FC236}">
                <a16:creationId xmlns:a16="http://schemas.microsoft.com/office/drawing/2014/main" xmlns="" id="{F7CF4DEB-3D6E-F272-6238-258116B501A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422650" y="0"/>
            <a:ext cx="5346700" cy="2522483"/>
          </a:xfrm>
          <a:prstGeom prst="rect">
            <a:avLst/>
          </a:prstGeom>
        </p:spPr>
      </p:pic>
    </p:spTree>
    <p:extLst>
      <p:ext uri="{BB962C8B-B14F-4D97-AF65-F5344CB8AC3E}">
        <p14:creationId xmlns:p14="http://schemas.microsoft.com/office/powerpoint/2010/main" val="880456004"/>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1E41F1CA-86E3-C842-0542-CA21D822410D}"/>
              </a:ext>
            </a:extLst>
          </p:cNvPr>
          <p:cNvSpPr>
            <a:spLocks noGrp="1"/>
          </p:cNvSpPr>
          <p:nvPr>
            <p:ph type="ctrTitle"/>
          </p:nvPr>
        </p:nvSpPr>
        <p:spPr>
          <a:xfrm flipH="1">
            <a:off x="13710744" y="712460"/>
            <a:ext cx="45719" cy="75816"/>
          </a:xfrm>
        </p:spPr>
        <p:txBody>
          <a:bodyPr>
            <a:normAutofit fontScale="90000"/>
          </a:bodyPr>
          <a:lstStyle/>
          <a:p>
            <a:endParaRPr lang="hi-IN" dirty="0"/>
          </a:p>
        </p:txBody>
      </p:sp>
      <p:sp>
        <p:nvSpPr>
          <p:cNvPr id="3" name="Subtitle 2">
            <a:extLst>
              <a:ext uri="{FF2B5EF4-FFF2-40B4-BE49-F238E27FC236}">
                <a16:creationId xmlns:a16="http://schemas.microsoft.com/office/drawing/2014/main" xmlns="" id="{C1675217-3C45-C239-0B14-B02894C38A25}"/>
              </a:ext>
            </a:extLst>
          </p:cNvPr>
          <p:cNvSpPr>
            <a:spLocks noGrp="1"/>
          </p:cNvSpPr>
          <p:nvPr>
            <p:ph type="subTitle" idx="1"/>
          </p:nvPr>
        </p:nvSpPr>
        <p:spPr>
          <a:xfrm>
            <a:off x="0" y="0"/>
            <a:ext cx="12192000" cy="6858000"/>
          </a:xfrm>
        </p:spPr>
        <p:txBody>
          <a:bodyPr>
            <a:normAutofit fontScale="92500" lnSpcReduction="10000"/>
          </a:bodyPr>
          <a:lstStyle/>
          <a:p>
            <a:pPr marL="457200" indent="-457200" algn="l">
              <a:buFont typeface="Wingdings" panose="05000000000000000000" pitchFamily="2" charset="2"/>
              <a:buChar char="v"/>
            </a:pPr>
            <a:r>
              <a:rPr lang="en-US" sz="3200" b="1" u="sng" dirty="0"/>
              <a:t>MULTISTAGE SAMPLING:</a:t>
            </a:r>
          </a:p>
          <a:p>
            <a:pPr algn="l"/>
            <a:endParaRPr lang="en-US" sz="2600" b="1" u="sng" dirty="0"/>
          </a:p>
          <a:p>
            <a:pPr algn="l"/>
            <a:endParaRPr lang="en-US" sz="2600" b="1" u="sng" dirty="0"/>
          </a:p>
          <a:p>
            <a:pPr marL="342900" indent="-342900" algn="l">
              <a:lnSpc>
                <a:spcPct val="100000"/>
              </a:lnSpc>
              <a:buFont typeface="Arial" panose="020B0604020202020204" pitchFamily="34" charset="0"/>
              <a:buChar char="•"/>
            </a:pPr>
            <a:r>
              <a:rPr lang="en-US" sz="2600" dirty="0"/>
              <a:t>Applicable only in large surveys.</a:t>
            </a:r>
          </a:p>
          <a:p>
            <a:pPr marL="342900" indent="-342900" algn="l">
              <a:lnSpc>
                <a:spcPct val="100000"/>
              </a:lnSpc>
              <a:buFont typeface="Arial" panose="020B0604020202020204" pitchFamily="34" charset="0"/>
              <a:buChar char="•"/>
            </a:pPr>
            <a:r>
              <a:rPr lang="en-US" sz="2600" dirty="0"/>
              <a:t>As the name implies, sampling procedure carried out in several stages using simple random sampling technique, at each stage any one of the different type of random sampling technique may be used. </a:t>
            </a:r>
            <a:r>
              <a:rPr lang="en-US" sz="2600" dirty="0" err="1"/>
              <a:t>Eg.</a:t>
            </a:r>
            <a:r>
              <a:rPr lang="en-US" sz="2600" dirty="0"/>
              <a:t> In Country survey: Stage 1- Districts choose ,Stage 2- Taluka, Stage 3- village, etc.</a:t>
            </a:r>
          </a:p>
          <a:p>
            <a:pPr marL="342900" indent="-342900" algn="l">
              <a:lnSpc>
                <a:spcPct val="100000"/>
              </a:lnSpc>
              <a:buFont typeface="Arial" panose="020B0604020202020204" pitchFamily="34" charset="0"/>
              <a:buChar char="•"/>
            </a:pPr>
            <a:r>
              <a:rPr lang="en-US" sz="2600" dirty="0"/>
              <a:t>An example is the study of </a:t>
            </a:r>
            <a:r>
              <a:rPr lang="en-US" sz="2600" dirty="0" err="1"/>
              <a:t>Duquia</a:t>
            </a:r>
            <a:r>
              <a:rPr lang="en-US" sz="2600" dirty="0"/>
              <a:t> et al. to assess the prevalence and factors associated with the use of sunscreen in adults. The sampling process included two </a:t>
            </a:r>
            <a:r>
              <a:rPr lang="en-US" sz="2600" dirty="0" err="1"/>
              <a:t>stages.Using</a:t>
            </a:r>
            <a:r>
              <a:rPr lang="en-US" sz="2600" dirty="0"/>
              <a:t> the 2000 Brazilian demographic census as sampling frame, all 404 census tracts from Pelotas were listed in ascending order of family income. A sample of 120 tracts were systematically selected (first sampling stage)</a:t>
            </a:r>
          </a:p>
          <a:p>
            <a:pPr marL="342900" indent="-342900" algn="l">
              <a:lnSpc>
                <a:spcPct val="100000"/>
              </a:lnSpc>
              <a:buFont typeface="Arial" panose="020B0604020202020204" pitchFamily="34" charset="0"/>
              <a:buChar char="•"/>
            </a:pPr>
            <a:r>
              <a:rPr lang="en-US" sz="2600" dirty="0"/>
              <a:t>In the second stage, 12 households in each of these census tract (second sampling stage units) were systematically drawn. All adult residents in these households were included in the study (third sampling stage units). All these stages have to be considered in the statistical analysis to provide correct estimates.</a:t>
            </a:r>
            <a:endParaRPr lang="hi-IN" sz="2600" dirty="0"/>
          </a:p>
        </p:txBody>
      </p:sp>
      <p:pic>
        <p:nvPicPr>
          <p:cNvPr id="5" name="Picture 4">
            <a:extLst>
              <a:ext uri="{FF2B5EF4-FFF2-40B4-BE49-F238E27FC236}">
                <a16:creationId xmlns:a16="http://schemas.microsoft.com/office/drawing/2014/main" xmlns="" id="{C5388E6B-F521-911A-F38A-2A27117D1C6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628290" y="7883"/>
            <a:ext cx="6563710" cy="1868214"/>
          </a:xfrm>
          <a:prstGeom prst="rect">
            <a:avLst/>
          </a:prstGeom>
        </p:spPr>
      </p:pic>
    </p:spTree>
    <p:extLst>
      <p:ext uri="{BB962C8B-B14F-4D97-AF65-F5344CB8AC3E}">
        <p14:creationId xmlns:p14="http://schemas.microsoft.com/office/powerpoint/2010/main" val="2985733543"/>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16E0AAE5-8474-09D1-6E42-0BF2C22AFBD8}"/>
              </a:ext>
            </a:extLst>
          </p:cNvPr>
          <p:cNvSpPr>
            <a:spLocks noGrp="1"/>
          </p:cNvSpPr>
          <p:nvPr>
            <p:ph type="ctrTitle"/>
          </p:nvPr>
        </p:nvSpPr>
        <p:spPr>
          <a:xfrm flipH="1">
            <a:off x="13647681" y="1768750"/>
            <a:ext cx="45719" cy="75816"/>
          </a:xfrm>
        </p:spPr>
        <p:txBody>
          <a:bodyPr>
            <a:normAutofit fontScale="90000"/>
          </a:bodyPr>
          <a:lstStyle/>
          <a:p>
            <a:endParaRPr lang="hi-IN" dirty="0"/>
          </a:p>
        </p:txBody>
      </p:sp>
      <p:sp>
        <p:nvSpPr>
          <p:cNvPr id="3" name="Subtitle 2">
            <a:extLst>
              <a:ext uri="{FF2B5EF4-FFF2-40B4-BE49-F238E27FC236}">
                <a16:creationId xmlns:a16="http://schemas.microsoft.com/office/drawing/2014/main" xmlns="" id="{82A7624F-20CA-6D62-EE41-7451032A83E6}"/>
              </a:ext>
            </a:extLst>
          </p:cNvPr>
          <p:cNvSpPr>
            <a:spLocks noGrp="1"/>
          </p:cNvSpPr>
          <p:nvPr>
            <p:ph type="subTitle" idx="1"/>
          </p:nvPr>
        </p:nvSpPr>
        <p:spPr>
          <a:xfrm>
            <a:off x="1524000" y="0"/>
            <a:ext cx="9144000" cy="6858000"/>
          </a:xfrm>
        </p:spPr>
        <p:txBody>
          <a:bodyPr/>
          <a:lstStyle/>
          <a:p>
            <a:r>
              <a:rPr lang="en-US" sz="3200" b="1" u="sng" dirty="0"/>
              <a:t>CONCLUSION</a:t>
            </a:r>
            <a:r>
              <a:rPr lang="en-US" dirty="0"/>
              <a:t> </a:t>
            </a:r>
          </a:p>
          <a:p>
            <a:pPr marL="342900" indent="-342900" algn="l">
              <a:lnSpc>
                <a:spcPct val="200000"/>
              </a:lnSpc>
              <a:buFont typeface="Wingdings" panose="05000000000000000000" pitchFamily="2" charset="2"/>
              <a:buChar char="ü"/>
            </a:pPr>
            <a:r>
              <a:rPr lang="en-US" sz="2800" dirty="0"/>
              <a:t>Researchers need to decide during the planning stage of the study if they will work with the entire target population or a sample.</a:t>
            </a:r>
          </a:p>
          <a:p>
            <a:pPr marL="342900" indent="-342900" algn="l">
              <a:lnSpc>
                <a:spcPct val="200000"/>
              </a:lnSpc>
              <a:buFont typeface="Wingdings" panose="05000000000000000000" pitchFamily="2" charset="2"/>
              <a:buChar char="ü"/>
            </a:pPr>
            <a:r>
              <a:rPr lang="en-US" sz="2800" dirty="0"/>
              <a:t>Working with a sample involves different steps, including sample size estimation, identification of the sample frame, and selection of the sampling method to be adopted.</a:t>
            </a:r>
            <a:endParaRPr lang="hi-IN" sz="2800" dirty="0"/>
          </a:p>
        </p:txBody>
      </p:sp>
    </p:spTree>
    <p:extLst>
      <p:ext uri="{BB962C8B-B14F-4D97-AF65-F5344CB8AC3E}">
        <p14:creationId xmlns:p14="http://schemas.microsoft.com/office/powerpoint/2010/main" val="2738093799"/>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1F854657-BCB8-A936-E2C8-7FC78986BD06}"/>
              </a:ext>
            </a:extLst>
          </p:cNvPr>
          <p:cNvSpPr>
            <a:spLocks noGrp="1"/>
          </p:cNvSpPr>
          <p:nvPr>
            <p:ph type="ctrTitle"/>
          </p:nvPr>
        </p:nvSpPr>
        <p:spPr>
          <a:xfrm>
            <a:off x="1524000" y="0"/>
            <a:ext cx="9144000" cy="6857999"/>
          </a:xfrm>
        </p:spPr>
        <p:txBody>
          <a:bodyPr/>
          <a:lstStyle/>
          <a:p>
            <a:endParaRPr lang="hi-IN" dirty="0"/>
          </a:p>
        </p:txBody>
      </p:sp>
      <p:sp>
        <p:nvSpPr>
          <p:cNvPr id="3" name="Subtitle 2">
            <a:extLst>
              <a:ext uri="{FF2B5EF4-FFF2-40B4-BE49-F238E27FC236}">
                <a16:creationId xmlns:a16="http://schemas.microsoft.com/office/drawing/2014/main" xmlns="" id="{855501BC-89DE-9F41-7AF7-FE69185AED20}"/>
              </a:ext>
            </a:extLst>
          </p:cNvPr>
          <p:cNvSpPr>
            <a:spLocks noGrp="1"/>
          </p:cNvSpPr>
          <p:nvPr>
            <p:ph type="subTitle" idx="1"/>
          </p:nvPr>
        </p:nvSpPr>
        <p:spPr>
          <a:xfrm>
            <a:off x="13306097" y="3633569"/>
            <a:ext cx="215462" cy="55562"/>
          </a:xfrm>
        </p:spPr>
        <p:txBody>
          <a:bodyPr>
            <a:normAutofit fontScale="25000" lnSpcReduction="20000"/>
          </a:bodyPr>
          <a:lstStyle/>
          <a:p>
            <a:endParaRPr lang="hi-IN" dirty="0"/>
          </a:p>
        </p:txBody>
      </p:sp>
      <p:pic>
        <p:nvPicPr>
          <p:cNvPr id="5" name="Picture 4">
            <a:extLst>
              <a:ext uri="{FF2B5EF4-FFF2-40B4-BE49-F238E27FC236}">
                <a16:creationId xmlns:a16="http://schemas.microsoft.com/office/drawing/2014/main" xmlns="" id="{E7ED046E-7CE5-4382-7773-05B35D5F3A18}"/>
              </a:ext>
            </a:extLst>
          </p:cNvPr>
          <p:cNvPicPr>
            <a:picLocks noChangeAspect="1"/>
          </p:cNvPicPr>
          <p:nvPr/>
        </p:nvPicPr>
        <p:blipFill>
          <a:blip r:embed="rId2">
            <a:extLst>
              <a:ext uri="{28A0092B-C50C-407E-A947-70E740481C1C}">
                <a14:useLocalDpi xmlns:a14="http://schemas.microsoft.com/office/drawing/2010/main" val="0"/>
              </a:ext>
              <a:ext uri="{837473B0-CC2E-450A-ABE3-18F120FF3D39}">
                <a1611:picAttrSrcUrl xmlns:a1611="http://schemas.microsoft.com/office/drawing/2016/11/main" xmlns="" r:id="rId3"/>
              </a:ext>
            </a:extLst>
          </a:blip>
          <a:stretch>
            <a:fillRect/>
          </a:stretch>
        </p:blipFill>
        <p:spPr>
          <a:xfrm>
            <a:off x="2675703" y="-914400"/>
            <a:ext cx="6619875" cy="7267904"/>
          </a:xfrm>
          <a:prstGeom prst="rect">
            <a:avLst/>
          </a:prstGeom>
        </p:spPr>
      </p:pic>
    </p:spTree>
    <p:extLst>
      <p:ext uri="{BB962C8B-B14F-4D97-AF65-F5344CB8AC3E}">
        <p14:creationId xmlns:p14="http://schemas.microsoft.com/office/powerpoint/2010/main" val="2173679003"/>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228</TotalTime>
  <Words>1418</Words>
  <Application>Microsoft Office PowerPoint</Application>
  <PresentationFormat>Custom</PresentationFormat>
  <Paragraphs>110</Paragraphs>
  <Slides>17</Slides>
  <Notes>0</Notes>
  <HiddenSlides>0</HiddenSlides>
  <MMClips>0</MMClips>
  <ScaleCrop>false</ScaleCrop>
  <HeadingPairs>
    <vt:vector size="4" baseType="variant">
      <vt:variant>
        <vt:lpstr>Theme</vt:lpstr>
      </vt:variant>
      <vt:variant>
        <vt:i4>1</vt:i4>
      </vt:variant>
      <vt:variant>
        <vt:lpstr>Slide Titles</vt:lpstr>
      </vt:variant>
      <vt:variant>
        <vt:i4>17</vt:i4>
      </vt:variant>
    </vt:vector>
  </HeadingPairs>
  <TitlesOfParts>
    <vt:vector size="18" baseType="lpstr">
      <vt:lpstr>Office Theme</vt:lpstr>
      <vt:lpstr>JOURNAL CLUB PRESENTATION  “Sampling Technique For Quantitative Data”</vt:lpstr>
      <vt:lpstr>PowerPoint Presentation</vt:lpstr>
      <vt:lpstr>PowerPoint Presentation</vt:lpstr>
      <vt:lpstr>TYPES OF SAMPLING</vt:lpstr>
      <vt:lpstr>NON-PROBABILITY SAMPLING</vt:lpstr>
      <vt:lpstr>PowerPoint Presentation</vt:lpstr>
      <vt:lpstr>PowerPoint Presentation</vt:lpstr>
      <vt:lpstr>PowerPoint Presentation</vt:lpstr>
      <vt:lpstr>PowerPoint Presentation</vt:lpstr>
      <vt:lpstr>PROBABILITY SAMPLING</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Aniket Shukla</dc:creator>
  <cp:lastModifiedBy>SPM</cp:lastModifiedBy>
  <cp:revision>10</cp:revision>
  <dcterms:created xsi:type="dcterms:W3CDTF">2024-06-17T10:58:25Z</dcterms:created>
  <dcterms:modified xsi:type="dcterms:W3CDTF">2024-06-19T10:18:36Z</dcterms:modified>
</cp:coreProperties>
</file>