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60" r:id="rId5"/>
    <p:sldId id="262" r:id="rId6"/>
    <p:sldId id="263" r:id="rId7"/>
    <p:sldId id="265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2D509-90BE-4EFD-9ED5-382E2F4D66C4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73502-6E00-460D-9E04-C86CE15ADB1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8D014-D2CE-40F8-8CB7-CEB6E6FF55EC}" type="datetimeFigureOut">
              <a:rPr lang="en-IN" smtClean="0"/>
              <a:pPr/>
              <a:t>16-01-2023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5CE0D-3075-451E-A639-F0EB1B7AABF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PSYCHOLOGY ENVIRONMENT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that which is external to the host.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can be divided into physical, biological, social and cultural factors, any or all of which can influence health status in populations.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DEFINITION OF ENVIRONMENTAL HEALTH (WHO)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Environmental health comprises those aspect of health including quality of life, that are determined by physical, biological and social factors in the environment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 refer to the theory and practice of assessing correcting, controlling and preventing those factors in the environment that can potentially affect adversely the health of present and future generations.  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CONTRIBUTORS OF ENVIRONMENT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Air, water, soil, housing, climate, geography, heat, light, noise, debris etc.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Air pollutants, toxic etc.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BIOLOGICAL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Virus, bacteria and other microbes, insects, rodents, animals and plants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Disease producing agents reservoir of infection and intermediate host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CONTRIBUTORS OF ENVIRONMENT Cont…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Social/psychological/socioeconomic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Culture values custom and habits, moral, religious, education, life style, community life, health services, social and political organization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PSYCHOSOCIAL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Being mentally, emotionally and socially well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MENTALLY-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Thinking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EMOTIONALLY-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Feeling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SOCIALLY-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Relating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Defines health as both biological and social phenomenon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HOLISTIC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Encompasses the physiological, mental, emotional, social, spiritual and environmental aspect of individual and community.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Multidimensional process involving the well being of whole person.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Implies that all sector of society have an effect on health.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Emphasizes the unity of mind, spirit and body. Therefore symptoms of illness and disease may be viewed as an imbalance in a person’s total state of being and not simply as the malfunction of  a particular part of body.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Emphasizes self healing, the maintenance of health and the prevention of illness rather than the treatment of symptom and disease.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Integrates medical technology into a broader treatment that looks not only at a person’s symptoms but also at source of disharmony.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INFORMATION REGARDING CUSTOMS AND HEALTH PRACTICES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MENSTRUAL HEALTH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Menstrual health is normal physiological process          Yes/         No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food restriction followed during menstruation    Yes/         No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other restriction during menstruation (Custom/ Religious)   Yes/         No</a:t>
            </a:r>
          </a:p>
          <a:p>
            <a:pPr marL="514350" indent="-514350">
              <a:buFont typeface="+mj-lt"/>
              <a:buAutoNum type="arabicPeriod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3808" y="2924944"/>
            <a:ext cx="2880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4427984" y="2924944"/>
            <a:ext cx="216024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 flipH="1" flipV="1">
            <a:off x="3284240" y="3933056"/>
            <a:ext cx="2076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4499992" y="4005064"/>
            <a:ext cx="216024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 flipH="1" flipV="1">
            <a:off x="3275856" y="3933056"/>
            <a:ext cx="20764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 flipH="1">
            <a:off x="4499992" y="5085184"/>
            <a:ext cx="152400" cy="216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 flipH="1">
            <a:off x="5868144" y="5085184"/>
            <a:ext cx="216024" cy="2160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MARRIAGE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the legal age for marriage in India for boys ………………, for girls ……………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what age were you married? ……………..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your opinion, what should be the age for marriage in boys…….. Years and in girls……..years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 BEARING (ANTENATAL)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Age of mother at the birth of first child…………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Number of children born………………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Age at last pregnancy ……………………</a:t>
            </a:r>
          </a:p>
          <a:p>
            <a:pPr marL="514350" indent="-51435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0"/>
            <a:ext cx="7690048" cy="6858000"/>
          </a:xfrm>
        </p:spPr>
        <p:txBody>
          <a:bodyPr>
            <a:normAutofit fontScale="92500"/>
          </a:bodyPr>
          <a:lstStyle/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Detail regarding the last pregnancy and its outcome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Registered in antenatal clinic      Yes/         No if yes, in which month (period of gestation)……..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Received antenatal care     Yes/         No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Number of antenatal visits …………………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Whether food intake increased      Yes/             No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food restriction………. Yes/         No          if yes, mention  …………………………</a:t>
            </a:r>
          </a:p>
          <a:p>
            <a:pPr marL="514350" indent="-514350">
              <a:buFont typeface="+mj-lt"/>
              <a:buAutoNum type="alphaL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Flowchart: Process 3"/>
          <p:cNvSpPr/>
          <p:nvPr/>
        </p:nvSpPr>
        <p:spPr>
          <a:xfrm>
            <a:off x="5724128" y="1196752"/>
            <a:ext cx="216023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7092280" y="1196752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lowchart: Process 5"/>
          <p:cNvSpPr/>
          <p:nvPr/>
        </p:nvSpPr>
        <p:spPr>
          <a:xfrm>
            <a:off x="971600" y="4149080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/>
          <p:cNvSpPr/>
          <p:nvPr/>
        </p:nvSpPr>
        <p:spPr>
          <a:xfrm flipV="1">
            <a:off x="5868144" y="3789040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lowchart: Process 7"/>
          <p:cNvSpPr/>
          <p:nvPr/>
        </p:nvSpPr>
        <p:spPr>
          <a:xfrm flipV="1">
            <a:off x="4860032" y="2636912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lowchart: Process 8"/>
          <p:cNvSpPr/>
          <p:nvPr/>
        </p:nvSpPr>
        <p:spPr>
          <a:xfrm>
            <a:off x="6084168" y="2564904"/>
            <a:ext cx="216024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lowchart: Process 9"/>
          <p:cNvSpPr/>
          <p:nvPr/>
        </p:nvSpPr>
        <p:spPr>
          <a:xfrm flipH="1" flipV="1">
            <a:off x="5076056" y="4653136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lowchart: Process 10"/>
          <p:cNvSpPr/>
          <p:nvPr/>
        </p:nvSpPr>
        <p:spPr>
          <a:xfrm flipV="1">
            <a:off x="6516216" y="4653136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f. Any special/additional food item given?                         Yes/         No, if yes, mention…………..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g. Number of hours of rest in daytime     Nil/…….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h. Any complications during pregnancy    Yes    NO if yes……………..</a:t>
            </a:r>
          </a:p>
          <a:p>
            <a:pPr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Anemia     Present    Absent (as per record/history)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j. Outcome of pregnancy    Abortion/    Stillbirth/         Preterm/      Full term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k. Delivery- Institutional/ Home, Delivered by   Doctor      Nurse/     Trained Dai/    Untrained Dai           Relatives or neighbors/    Self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l. Cord applicants    Ash/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Cowdung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Ghee     Antiseptic   others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 flipH="1" flipV="1">
            <a:off x="6588224" y="1700808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251520" y="692696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lowchart: Process 5"/>
          <p:cNvSpPr/>
          <p:nvPr/>
        </p:nvSpPr>
        <p:spPr>
          <a:xfrm flipH="1">
            <a:off x="1547664" y="548680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/>
          <p:cNvSpPr/>
          <p:nvPr/>
        </p:nvSpPr>
        <p:spPr>
          <a:xfrm flipH="1" flipV="1">
            <a:off x="6372200" y="1124744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lowchart: Process 7"/>
          <p:cNvSpPr/>
          <p:nvPr/>
        </p:nvSpPr>
        <p:spPr>
          <a:xfrm flipH="1" flipV="1">
            <a:off x="7596336" y="1700808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lowchart: Process 8"/>
          <p:cNvSpPr/>
          <p:nvPr/>
        </p:nvSpPr>
        <p:spPr>
          <a:xfrm flipH="1" flipV="1">
            <a:off x="1763688" y="2708920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lowchart: Process 9"/>
          <p:cNvSpPr/>
          <p:nvPr/>
        </p:nvSpPr>
        <p:spPr>
          <a:xfrm flipH="1" flipV="1">
            <a:off x="3491880" y="2708920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lowchart: Process 10"/>
          <p:cNvSpPr/>
          <p:nvPr/>
        </p:nvSpPr>
        <p:spPr>
          <a:xfrm flipH="1" flipV="1">
            <a:off x="4211960" y="3284984"/>
            <a:ext cx="288032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lowchart: Process 11"/>
          <p:cNvSpPr/>
          <p:nvPr/>
        </p:nvSpPr>
        <p:spPr>
          <a:xfrm flipH="1" flipV="1">
            <a:off x="6156176" y="3212976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 flipH="1" flipV="1">
            <a:off x="0" y="3717032"/>
            <a:ext cx="288032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Flowchart: Process 13"/>
          <p:cNvSpPr/>
          <p:nvPr/>
        </p:nvSpPr>
        <p:spPr>
          <a:xfrm flipH="1" flipV="1">
            <a:off x="1907704" y="3645024"/>
            <a:ext cx="288032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lowchart: Process 14"/>
          <p:cNvSpPr/>
          <p:nvPr/>
        </p:nvSpPr>
        <p:spPr>
          <a:xfrm flipH="1" flipV="1">
            <a:off x="0" y="4653136"/>
            <a:ext cx="288032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lowchart: Process 15"/>
          <p:cNvSpPr/>
          <p:nvPr/>
        </p:nvSpPr>
        <p:spPr>
          <a:xfrm flipH="1" flipV="1">
            <a:off x="1763688" y="4653136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lowchart: Process 16"/>
          <p:cNvSpPr/>
          <p:nvPr/>
        </p:nvSpPr>
        <p:spPr>
          <a:xfrm flipH="1" flipV="1">
            <a:off x="3347864" y="4653136"/>
            <a:ext cx="144016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lowchart: Process 17"/>
          <p:cNvSpPr/>
          <p:nvPr/>
        </p:nvSpPr>
        <p:spPr>
          <a:xfrm flipH="1" flipV="1">
            <a:off x="5868144" y="4653136"/>
            <a:ext cx="288032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lowchart: Process 18"/>
          <p:cNvSpPr/>
          <p:nvPr/>
        </p:nvSpPr>
        <p:spPr>
          <a:xfrm flipH="1" flipV="1">
            <a:off x="0" y="5085184"/>
            <a:ext cx="288032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lowchart: Process 19"/>
          <p:cNvSpPr/>
          <p:nvPr/>
        </p:nvSpPr>
        <p:spPr>
          <a:xfrm flipV="1">
            <a:off x="4283968" y="5085184"/>
            <a:ext cx="288032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Flowchart: Process 20"/>
          <p:cNvSpPr/>
          <p:nvPr/>
        </p:nvSpPr>
        <p:spPr>
          <a:xfrm flipH="1" flipV="1">
            <a:off x="3131840" y="5589240"/>
            <a:ext cx="216024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Flowchart: Process 21"/>
          <p:cNvSpPr/>
          <p:nvPr/>
        </p:nvSpPr>
        <p:spPr>
          <a:xfrm flipH="1" flipV="1">
            <a:off x="4139952" y="5589240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Flowchart: Process 22"/>
          <p:cNvSpPr/>
          <p:nvPr/>
        </p:nvSpPr>
        <p:spPr>
          <a:xfrm flipH="1" flipV="1">
            <a:off x="6156176" y="5589240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Flowchart: Process 23"/>
          <p:cNvSpPr/>
          <p:nvPr/>
        </p:nvSpPr>
        <p:spPr>
          <a:xfrm flipH="1" flipV="1">
            <a:off x="179512" y="6021288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Flowchart: Process 24"/>
          <p:cNvSpPr/>
          <p:nvPr/>
        </p:nvSpPr>
        <p:spPr>
          <a:xfrm flipV="1">
            <a:off x="2195736" y="6093296"/>
            <a:ext cx="144016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No. of days of isolation during puerperium …….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 REARING (POSTNATAL)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Colostrum given to new born     Yes    No      Why/Why not?..................................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Breastfeeding started within how many hours and why?..........................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any prelacteal feeds given to child and why?..................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 you give any other food than breast milk before six months of age    Yes    No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6012160" y="2348880"/>
            <a:ext cx="216024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7020272" y="2420888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lowchart: Process 5"/>
          <p:cNvSpPr/>
          <p:nvPr/>
        </p:nvSpPr>
        <p:spPr>
          <a:xfrm>
            <a:off x="5076056" y="5589240"/>
            <a:ext cx="216024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/>
          <p:cNvSpPr/>
          <p:nvPr/>
        </p:nvSpPr>
        <p:spPr>
          <a:xfrm>
            <a:off x="6156176" y="5661248"/>
            <a:ext cx="216024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e. Do you give water to a child before six month of age     Yes    No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f. at what age complementary feeding should be started?  ……………………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g. When did you start complementary foods for your child/………………..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h. Is your child vaccinated for the vaccines due for date?    Yes    No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If no, reasons……………………………………………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1547664" y="2204864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2483768" y="2204864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lowchart: Process 5"/>
          <p:cNvSpPr/>
          <p:nvPr/>
        </p:nvSpPr>
        <p:spPr>
          <a:xfrm>
            <a:off x="1691680" y="5229200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/>
          <p:cNvSpPr/>
          <p:nvPr/>
        </p:nvSpPr>
        <p:spPr>
          <a:xfrm>
            <a:off x="2699792" y="5301208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Did your child ever suffer from diarrhea? 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Yes    No If yes what action did you take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a. ORS given     Yes    No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b. Home available food given    Yes    No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If yes, specify …………..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Any other action, specify …………..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j. Did your child ever suffer from pneumonia                         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Yes    No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If yes, could you recognize it?     Yes    No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were the sign and symptoms?..................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What action did you take?............................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395536" y="764704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1547664" y="764704"/>
            <a:ext cx="288032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lowchart: Process 5"/>
          <p:cNvSpPr/>
          <p:nvPr/>
        </p:nvSpPr>
        <p:spPr>
          <a:xfrm>
            <a:off x="2771800" y="1412776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/>
          <p:cNvSpPr/>
          <p:nvPr/>
        </p:nvSpPr>
        <p:spPr>
          <a:xfrm>
            <a:off x="3851920" y="1412776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lowchart: Process 7"/>
          <p:cNvSpPr/>
          <p:nvPr/>
        </p:nvSpPr>
        <p:spPr>
          <a:xfrm>
            <a:off x="5508104" y="1988840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lowchart: Process 8"/>
          <p:cNvSpPr/>
          <p:nvPr/>
        </p:nvSpPr>
        <p:spPr>
          <a:xfrm>
            <a:off x="6444208" y="1916832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lowchart: Process 9"/>
          <p:cNvSpPr/>
          <p:nvPr/>
        </p:nvSpPr>
        <p:spPr>
          <a:xfrm>
            <a:off x="971600" y="4293096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lowchart: Process 10"/>
          <p:cNvSpPr/>
          <p:nvPr/>
        </p:nvSpPr>
        <p:spPr>
          <a:xfrm>
            <a:off x="2123728" y="4293096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lowchart: Process 11"/>
          <p:cNvSpPr/>
          <p:nvPr/>
        </p:nvSpPr>
        <p:spPr>
          <a:xfrm>
            <a:off x="5292080" y="4869160"/>
            <a:ext cx="288032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>
            <a:off x="6372200" y="4869160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 CHILD REARING PRACTICES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Application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kajal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………… Yes    No          If yes, with common applicator     Yes    No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Massage with oil …………      Yes    No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Exposure to sunlight  ……..     Yes    No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ghutti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………….. Yes    No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Food prohibited during fever……   Yes    No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Restrictions of fluids during diarrhea ……….</a:t>
            </a:r>
          </a:p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Yes    No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5868144" y="2420888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6732240" y="2420888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lowchart: Process 5"/>
          <p:cNvSpPr/>
          <p:nvPr/>
        </p:nvSpPr>
        <p:spPr>
          <a:xfrm>
            <a:off x="7452320" y="2852936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/>
          <p:cNvSpPr/>
          <p:nvPr/>
        </p:nvSpPr>
        <p:spPr>
          <a:xfrm>
            <a:off x="6372200" y="2924944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lowchart: Process 7"/>
          <p:cNvSpPr/>
          <p:nvPr/>
        </p:nvSpPr>
        <p:spPr>
          <a:xfrm>
            <a:off x="5868144" y="3501008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lowchart: Process 8"/>
          <p:cNvSpPr/>
          <p:nvPr/>
        </p:nvSpPr>
        <p:spPr>
          <a:xfrm>
            <a:off x="6876256" y="3429000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lowchart: Process 9"/>
          <p:cNvSpPr/>
          <p:nvPr/>
        </p:nvSpPr>
        <p:spPr>
          <a:xfrm>
            <a:off x="5940152" y="4077072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lowchart: Process 10"/>
          <p:cNvSpPr/>
          <p:nvPr/>
        </p:nvSpPr>
        <p:spPr>
          <a:xfrm>
            <a:off x="5940152" y="4653136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lowchart: Process 11"/>
          <p:cNvSpPr/>
          <p:nvPr/>
        </p:nvSpPr>
        <p:spPr>
          <a:xfrm>
            <a:off x="5076056" y="4653136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>
            <a:off x="6876256" y="4077072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Flowchart: Process 13"/>
          <p:cNvSpPr/>
          <p:nvPr/>
        </p:nvSpPr>
        <p:spPr>
          <a:xfrm>
            <a:off x="6588224" y="5229200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Flowchart: Process 14"/>
          <p:cNvSpPr/>
          <p:nvPr/>
        </p:nvSpPr>
        <p:spPr>
          <a:xfrm>
            <a:off x="7596336" y="5157192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Flowchart: Process 15"/>
          <p:cNvSpPr/>
          <p:nvPr/>
        </p:nvSpPr>
        <p:spPr>
          <a:xfrm>
            <a:off x="1187624" y="6381328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Flowchart: Process 16"/>
          <p:cNvSpPr/>
          <p:nvPr/>
        </p:nvSpPr>
        <p:spPr>
          <a:xfrm>
            <a:off x="2123728" y="6381328"/>
            <a:ext cx="144016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 PLANNING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your opinion how many children a couple should have? ……………….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should be the gap between two children?  ………………………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 contraceptive methods you know …….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Which permanent sterilization method ( </a:t>
            </a:r>
          </a:p>
          <a:p>
            <a:pPr marL="514350" indent="-514350">
              <a:buFont typeface="+mj-lt"/>
              <a:buAutoNum type="alphaLcPeriod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e. Are you using any method of contraception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Yes     No, if yes, which one……. Since when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f. Reasons for not using any methods? …………..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467544" y="2348880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1547664" y="2348880"/>
            <a:ext cx="216024" cy="21602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 SEEKING BEHAVIIUR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case of illness, preference of health facility/ facilities        Hospital/      Dispensary/      MCH Centre/      Private practitioner (unqualified)/       Any other………………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Why? …………………..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Which system of medicine is preferred?      Allopathy/      Homeopathy/      Ayurvedic/     Any other Specify…………………………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2339752" y="2852936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lowchart: Process 4"/>
          <p:cNvSpPr/>
          <p:nvPr/>
        </p:nvSpPr>
        <p:spPr>
          <a:xfrm>
            <a:off x="4427984" y="2852936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lowchart: Process 5"/>
          <p:cNvSpPr/>
          <p:nvPr/>
        </p:nvSpPr>
        <p:spPr>
          <a:xfrm>
            <a:off x="6876256" y="2924944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lowchart: Process 6"/>
          <p:cNvSpPr/>
          <p:nvPr/>
        </p:nvSpPr>
        <p:spPr>
          <a:xfrm>
            <a:off x="1907704" y="3356992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lowchart: Process 7"/>
          <p:cNvSpPr/>
          <p:nvPr/>
        </p:nvSpPr>
        <p:spPr>
          <a:xfrm>
            <a:off x="7956376" y="3356992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Flowchart: Process 8"/>
          <p:cNvSpPr/>
          <p:nvPr/>
        </p:nvSpPr>
        <p:spPr>
          <a:xfrm>
            <a:off x="7164288" y="5013176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lowchart: Process 9"/>
          <p:cNvSpPr/>
          <p:nvPr/>
        </p:nvSpPr>
        <p:spPr>
          <a:xfrm>
            <a:off x="2411760" y="5517232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lowchart: Process 10"/>
          <p:cNvSpPr/>
          <p:nvPr/>
        </p:nvSpPr>
        <p:spPr>
          <a:xfrm>
            <a:off x="5220072" y="5517232"/>
            <a:ext cx="360040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Flowchart: Process 11"/>
          <p:cNvSpPr/>
          <p:nvPr/>
        </p:nvSpPr>
        <p:spPr>
          <a:xfrm>
            <a:off x="7668344" y="5517232"/>
            <a:ext cx="216024" cy="28803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PROBLEMS IDENTIFIED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2636912"/>
            <a:ext cx="741682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827584" y="3140968"/>
            <a:ext cx="741682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827584" y="3645024"/>
            <a:ext cx="741682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827584" y="4149080"/>
            <a:ext cx="741682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ADVISE GIVEN/ ACTION TAKEN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2564904"/>
            <a:ext cx="734481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899592" y="3789040"/>
            <a:ext cx="734481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827584" y="3212976"/>
            <a:ext cx="734481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899592" y="4365104"/>
            <a:ext cx="734481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COMPREHENSIVE MANAGEMENT PLAN (FAMILY)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109"/>
                <a:gridCol w="2563891"/>
                <a:gridCol w="2304256"/>
                <a:gridCol w="22677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LEVEL OF PREVENTION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PRIMARY: HEALTH PROMOTION AND SPECIFIC PROTECTION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SECONDARY: EARLY DIAGNOSIS AND ADEQUATE TREATMENT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TERTIARY: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DIABILITY LIMITATION AND REHABILITATION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INDIVIDUAL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 FAMILY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3.COMMUNITY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7105</TotalTime>
  <Words>1021</Words>
  <Application>Microsoft Office PowerPoint</Application>
  <PresentationFormat>On-screen Show (4:3)</PresentationFormat>
  <Paragraphs>113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PSYCHOLOGY ENVIRONMENT</vt:lpstr>
      <vt:lpstr>Slide 2</vt:lpstr>
      <vt:lpstr>Slide 3</vt:lpstr>
      <vt:lpstr>DEFINITION OF ENVIRONMENTAL HEALTH (WHO)</vt:lpstr>
      <vt:lpstr>CONTRIBUTORS OF ENVIRONMENT</vt:lpstr>
      <vt:lpstr>CONTRIBUTORS OF ENVIRONMENT Cont…</vt:lpstr>
      <vt:lpstr>Slide 7</vt:lpstr>
      <vt:lpstr>PSYCHOSOCIAL</vt:lpstr>
      <vt:lpstr>HOLISTIC</vt:lpstr>
      <vt:lpstr>Slide 10</vt:lpstr>
      <vt:lpstr>INFORMATION REGARDING CUSTOMS AND HEALTH PRACTICES</vt:lpstr>
      <vt:lpstr>Slide 12</vt:lpstr>
      <vt:lpstr>Slide 13</vt:lpstr>
      <vt:lpstr>Slide 14</vt:lpstr>
      <vt:lpstr> 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COMPREHENSIVE MANAGEMENT PLAN (FAMILY)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PSYCHOLOGY ENVIRONMENT</dc:title>
  <dc:creator>Dr.Ajay Agarwal</dc:creator>
  <cp:lastModifiedBy>Dr.Ajay Agarwal</cp:lastModifiedBy>
  <cp:revision>7</cp:revision>
  <dcterms:created xsi:type="dcterms:W3CDTF">2023-01-07T08:00:40Z</dcterms:created>
  <dcterms:modified xsi:type="dcterms:W3CDTF">2023-01-16T07:27:42Z</dcterms:modified>
</cp:coreProperties>
</file>