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s/slide119.xml" ContentType="application/vnd.openxmlformats-officedocument.presentationml.slide+xml"/>
  <Override PartName="/ppt/slides/slide13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3"/>
  </p:notesMasterIdLst>
  <p:sldIdLst>
    <p:sldId id="256" r:id="rId2"/>
    <p:sldId id="384" r:id="rId3"/>
    <p:sldId id="257" r:id="rId4"/>
    <p:sldId id="385" r:id="rId5"/>
    <p:sldId id="386" r:id="rId6"/>
    <p:sldId id="387" r:id="rId7"/>
    <p:sldId id="388" r:id="rId8"/>
    <p:sldId id="389" r:id="rId9"/>
    <p:sldId id="390" r:id="rId10"/>
    <p:sldId id="391" r:id="rId11"/>
    <p:sldId id="392" r:id="rId12"/>
    <p:sldId id="393" r:id="rId13"/>
    <p:sldId id="394" r:id="rId14"/>
    <p:sldId id="395" r:id="rId15"/>
    <p:sldId id="396" r:id="rId16"/>
    <p:sldId id="397" r:id="rId17"/>
    <p:sldId id="258" r:id="rId18"/>
    <p:sldId id="259" r:id="rId19"/>
    <p:sldId id="260" r:id="rId20"/>
    <p:sldId id="261" r:id="rId21"/>
    <p:sldId id="262" r:id="rId22"/>
    <p:sldId id="263" r:id="rId23"/>
    <p:sldId id="264" r:id="rId24"/>
    <p:sldId id="358" r:id="rId25"/>
    <p:sldId id="359" r:id="rId26"/>
    <p:sldId id="360" r:id="rId27"/>
    <p:sldId id="361" r:id="rId28"/>
    <p:sldId id="362" r:id="rId29"/>
    <p:sldId id="363" r:id="rId30"/>
    <p:sldId id="364" r:id="rId31"/>
    <p:sldId id="365" r:id="rId32"/>
    <p:sldId id="366" r:id="rId33"/>
    <p:sldId id="371" r:id="rId34"/>
    <p:sldId id="368" r:id="rId35"/>
    <p:sldId id="370" r:id="rId36"/>
    <p:sldId id="372" r:id="rId37"/>
    <p:sldId id="373" r:id="rId38"/>
    <p:sldId id="374" r:id="rId39"/>
    <p:sldId id="375" r:id="rId40"/>
    <p:sldId id="376" r:id="rId41"/>
    <p:sldId id="377" r:id="rId42"/>
    <p:sldId id="398" r:id="rId43"/>
    <p:sldId id="378" r:id="rId44"/>
    <p:sldId id="379" r:id="rId45"/>
    <p:sldId id="380" r:id="rId46"/>
    <p:sldId id="381" r:id="rId47"/>
    <p:sldId id="382" r:id="rId48"/>
    <p:sldId id="383" r:id="rId49"/>
    <p:sldId id="265" r:id="rId50"/>
    <p:sldId id="266" r:id="rId51"/>
    <p:sldId id="267" r:id="rId52"/>
    <p:sldId id="268" r:id="rId53"/>
    <p:sldId id="269" r:id="rId54"/>
    <p:sldId id="270" r:id="rId55"/>
    <p:sldId id="271" r:id="rId56"/>
    <p:sldId id="272" r:id="rId57"/>
    <p:sldId id="273" r:id="rId58"/>
    <p:sldId id="274" r:id="rId59"/>
    <p:sldId id="275" r:id="rId60"/>
    <p:sldId id="276" r:id="rId61"/>
    <p:sldId id="277" r:id="rId62"/>
    <p:sldId id="278" r:id="rId63"/>
    <p:sldId id="279" r:id="rId64"/>
    <p:sldId id="280" r:id="rId65"/>
    <p:sldId id="349" r:id="rId66"/>
    <p:sldId id="281" r:id="rId67"/>
    <p:sldId id="343" r:id="rId68"/>
    <p:sldId id="344" r:id="rId69"/>
    <p:sldId id="345" r:id="rId70"/>
    <p:sldId id="346" r:id="rId71"/>
    <p:sldId id="347" r:id="rId72"/>
    <p:sldId id="348" r:id="rId73"/>
    <p:sldId id="282" r:id="rId74"/>
    <p:sldId id="283" r:id="rId75"/>
    <p:sldId id="284" r:id="rId76"/>
    <p:sldId id="350" r:id="rId77"/>
    <p:sldId id="351" r:id="rId78"/>
    <p:sldId id="352" r:id="rId79"/>
    <p:sldId id="353" r:id="rId80"/>
    <p:sldId id="285" r:id="rId81"/>
    <p:sldId id="354" r:id="rId82"/>
    <p:sldId id="355" r:id="rId83"/>
    <p:sldId id="356" r:id="rId84"/>
    <p:sldId id="357" r:id="rId85"/>
    <p:sldId id="286" r:id="rId86"/>
    <p:sldId id="287" r:id="rId87"/>
    <p:sldId id="310" r:id="rId88"/>
    <p:sldId id="311" r:id="rId89"/>
    <p:sldId id="312" r:id="rId90"/>
    <p:sldId id="313" r:id="rId91"/>
    <p:sldId id="314" r:id="rId92"/>
    <p:sldId id="316" r:id="rId93"/>
    <p:sldId id="317" r:id="rId94"/>
    <p:sldId id="318" r:id="rId95"/>
    <p:sldId id="319" r:id="rId96"/>
    <p:sldId id="288" r:id="rId97"/>
    <p:sldId id="289" r:id="rId98"/>
    <p:sldId id="290" r:id="rId99"/>
    <p:sldId id="291" r:id="rId100"/>
    <p:sldId id="292" r:id="rId101"/>
    <p:sldId id="293" r:id="rId102"/>
    <p:sldId id="294" r:id="rId103"/>
    <p:sldId id="295" r:id="rId104"/>
    <p:sldId id="296" r:id="rId105"/>
    <p:sldId id="315" r:id="rId106"/>
    <p:sldId id="297" r:id="rId107"/>
    <p:sldId id="298" r:id="rId108"/>
    <p:sldId id="299" r:id="rId109"/>
    <p:sldId id="300" r:id="rId110"/>
    <p:sldId id="301" r:id="rId111"/>
    <p:sldId id="302" r:id="rId112"/>
    <p:sldId id="303" r:id="rId113"/>
    <p:sldId id="304" r:id="rId114"/>
    <p:sldId id="305" r:id="rId115"/>
    <p:sldId id="306" r:id="rId116"/>
    <p:sldId id="307" r:id="rId117"/>
    <p:sldId id="308" r:id="rId118"/>
    <p:sldId id="309" r:id="rId119"/>
    <p:sldId id="340" r:id="rId120"/>
    <p:sldId id="341" r:id="rId121"/>
    <p:sldId id="342" r:id="rId122"/>
    <p:sldId id="323" r:id="rId123"/>
    <p:sldId id="320" r:id="rId124"/>
    <p:sldId id="321" r:id="rId125"/>
    <p:sldId id="322" r:id="rId126"/>
    <p:sldId id="324" r:id="rId127"/>
    <p:sldId id="325" r:id="rId128"/>
    <p:sldId id="326" r:id="rId129"/>
    <p:sldId id="327" r:id="rId130"/>
    <p:sldId id="328" r:id="rId131"/>
    <p:sldId id="329" r:id="rId132"/>
    <p:sldId id="330" r:id="rId133"/>
    <p:sldId id="331" r:id="rId134"/>
    <p:sldId id="332" r:id="rId135"/>
    <p:sldId id="333" r:id="rId136"/>
    <p:sldId id="334" r:id="rId137"/>
    <p:sldId id="335" r:id="rId138"/>
    <p:sldId id="336" r:id="rId139"/>
    <p:sldId id="337" r:id="rId140"/>
    <p:sldId id="338" r:id="rId141"/>
    <p:sldId id="339"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B5D30D-D152-417E-811D-D40DE56F815B}" type="datetimeFigureOut">
              <a:rPr lang="en-IN" smtClean="0"/>
              <a:pPr/>
              <a:t>30-06-2023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A3FC8F-C8AB-4C5B-B4CC-8454A2209EBE}"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3A3FC8F-C8AB-4C5B-B4CC-8454A2209EBE}" type="slidenum">
              <a:rPr lang="en-IN" smtClean="0"/>
              <a:pPr/>
              <a:t>24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8D81921-305C-47EB-B925-E0EA73854B21}" type="datetimeFigureOut">
              <a:rPr lang="en-IN" smtClean="0"/>
              <a:pPr/>
              <a:t>30-06-2023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264256D-6CA9-4435-B6D8-9A93852ACC4F}"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fld id="{EE4BBDEB-5E3A-49A6-A1CA-88457D3CE5F0}" type="datetime1">
              <a:rPr lang="en-US"/>
              <a:pPr>
                <a:defRPr/>
              </a:pPr>
              <a:t>6/30/2023</a:t>
            </a:fld>
            <a:endParaRPr lang="en-US"/>
          </a:p>
        </p:txBody>
      </p:sp>
      <p:sp>
        <p:nvSpPr>
          <p:cNvPr id="6" name="Rectangle 5"/>
          <p:cNvSpPr>
            <a:spLocks noGrp="1" noChangeArrowheads="1"/>
          </p:cNvSpPr>
          <p:nvPr>
            <p:ph type="ftr" sz="quarter" idx="11"/>
          </p:nvPr>
        </p:nvSpPr>
        <p:spPr/>
        <p:txBody>
          <a:bodyPr/>
          <a:lstStyle>
            <a:lvl1pPr>
              <a:defRPr/>
            </a:lvl1pPr>
          </a:lstStyle>
          <a:p>
            <a:pPr>
              <a:defRPr/>
            </a:pPr>
            <a:r>
              <a:rPr lang="en-US"/>
              <a:t>Dr R K Pal, Professor Community Medicine, Al Fatah Medical University, Tripoli, LIBYA</a:t>
            </a:r>
          </a:p>
        </p:txBody>
      </p:sp>
      <p:sp>
        <p:nvSpPr>
          <p:cNvPr id="7" name="Rectangle 6"/>
          <p:cNvSpPr>
            <a:spLocks noGrp="1" noChangeArrowheads="1"/>
          </p:cNvSpPr>
          <p:nvPr>
            <p:ph type="sldNum" sz="quarter" idx="12"/>
          </p:nvPr>
        </p:nvSpPr>
        <p:spPr/>
        <p:txBody>
          <a:bodyPr/>
          <a:lstStyle>
            <a:lvl1pPr>
              <a:defRPr/>
            </a:lvl1pPr>
          </a:lstStyle>
          <a:p>
            <a:pPr>
              <a:defRPr/>
            </a:pPr>
            <a:fld id="{AE94D618-FE3B-486F-BA89-1E19B5A25238}"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D81921-305C-47EB-B925-E0EA73854B21}" type="datetimeFigureOut">
              <a:rPr lang="en-IN" smtClean="0"/>
              <a:pPr/>
              <a:t>30-06-2023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4256D-6CA9-4435-B6D8-9A93852ACC4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forms.gle/Yrekya84GzRbEKSX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achhbharaturban.gov.in/" TargetMode="External"/><Relationship Id="rId2" Type="http://schemas.openxmlformats.org/officeDocument/2006/relationships/hyperlink" Target="https://vikaspedia.in/energy/policy-support/environment-1/forests/nagar-vana-udyan-yojan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gsupsc.blogspot.com/2016/08/national-wetland-conservation-programme.html" TargetMode="External"/><Relationship Id="rId2" Type="http://schemas.openxmlformats.org/officeDocument/2006/relationships/hyperlink" Target="https://projecttiger.nic.in/" TargetMode="External"/><Relationship Id="rId1" Type="http://schemas.openxmlformats.org/officeDocument/2006/relationships/slideLayout" Target="../slideLayouts/slideLayout2.xml"/><Relationship Id="rId4" Type="http://schemas.openxmlformats.org/officeDocument/2006/relationships/hyperlink" Target="http://www.gsdp-envis.gov.i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moef.gov.in/wp-content/uploads/2018/03/Green-India-Mission.pdf" TargetMode="External"/><Relationship Id="rId2" Type="http://schemas.openxmlformats.org/officeDocument/2006/relationships/hyperlink" Target="https://nrcd.nic.in/#:~:text=The%20National%20River%20Conservation%20Directorate,lakes%20and%20wetlands%20in%20the" TargetMode="External"/><Relationship Id="rId1" Type="http://schemas.openxmlformats.org/officeDocument/2006/relationships/slideLayout" Target="../slideLayouts/slideLayout2.xml"/><Relationship Id="rId6" Type="http://schemas.openxmlformats.org/officeDocument/2006/relationships/hyperlink" Target="http://knowledgeportal-nmshe.in/#:~:text=The%20National%20Mission%20for%20Sustaining,cutting%20mission%20across%20various%20sectors." TargetMode="External"/><Relationship Id="rId5" Type="http://schemas.openxmlformats.org/officeDocument/2006/relationships/hyperlink" Target="https://www.ncscm.res.in/" TargetMode="External"/><Relationship Id="rId4" Type="http://schemas.openxmlformats.org/officeDocument/2006/relationships/hyperlink" Target="http://www.naeb.nic.in/NAP_revised%20Guidelines%20English.pdf"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legislative.gov.in/sites/default/files/A1972-53_0.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forestsclearance.nic.in/writereaddata/ACT/117768493GazetteofIndia.pdf" TargetMode="External"/><Relationship Id="rId2" Type="http://schemas.openxmlformats.org/officeDocument/2006/relationships/hyperlink" Target="http://nbaindia.org/uploaded/Biodiversityindia/Legal/22.%20Forest%20(Conservation)%20Act,%201980.pdf" TargetMode="External"/><Relationship Id="rId1" Type="http://schemas.openxmlformats.org/officeDocument/2006/relationships/slideLayout" Target="../slideLayouts/slideLayout7.xml"/><Relationship Id="rId4" Type="http://schemas.openxmlformats.org/officeDocument/2006/relationships/hyperlink" Target="https://www.jspcb.nic.in/upload/uploadfiles/files/WaterAct.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legislative.gov.in/sites/default/files/A1981-14.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ommonlii.org/in/legis/cen/num_act/mva1939172/#:~:text=1.-,Short%20title%2C%20extent%20and%20commencement.,the%20Motor%20Vehicles%20Act%2C%201939.&amp;text=2%20of%20the%20Motor%20Vehicles,January%2C%201944%20see%20Notification%20No."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powermin.gov.in/en/content/protection-environment#2" TargetMode="External"/><Relationship Id="rId2" Type="http://schemas.openxmlformats.org/officeDocument/2006/relationships/hyperlink" Target="https://powermin.gov.in/en/content/protection-environment#1" TargetMode="External"/><Relationship Id="rId1" Type="http://schemas.openxmlformats.org/officeDocument/2006/relationships/slideLayout" Target="../slideLayouts/slideLayout2.xml"/><Relationship Id="rId6" Type="http://schemas.openxmlformats.org/officeDocument/2006/relationships/hyperlink" Target="https://powermin.gov.in/en/content/protection-environment#5" TargetMode="External"/><Relationship Id="rId5" Type="http://schemas.openxmlformats.org/officeDocument/2006/relationships/hyperlink" Target="https://powermin.gov.in/en/content/protection-environment#4" TargetMode="External"/><Relationship Id="rId4" Type="http://schemas.openxmlformats.org/officeDocument/2006/relationships/hyperlink" Target="https://powermin.gov.in/en/content/protection-environment#3"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Times New Roman" pitchFamily="18" charset="0"/>
                <a:cs typeface="Times New Roman" pitchFamily="18" charset="0"/>
              </a:rPr>
              <a:t>PROGRAMME RELATED TO ENVIRONMENT</a:t>
            </a:r>
            <a:endParaRPr lang="en-IN"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INTRODUCTION</a:t>
            </a:r>
            <a:endParaRPr lang="en-IN" dirty="0"/>
          </a:p>
        </p:txBody>
      </p:sp>
      <p:sp>
        <p:nvSpPr>
          <p:cNvPr id="3" name="Content Placeholder 2"/>
          <p:cNvSpPr>
            <a:spLocks noGrp="1"/>
          </p:cNvSpPr>
          <p:nvPr>
            <p:ph idx="1"/>
          </p:nvPr>
        </p:nvSpPr>
        <p:spPr>
          <a:xfrm>
            <a:off x="0" y="836712"/>
            <a:ext cx="9144000" cy="6021288"/>
          </a:xfrm>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In India, pollution and environmental degradation levels are alarmingly high due to poverty, deforestation, and industrial development without adequate standard principles for conservation and sheer greed.</a:t>
            </a:r>
          </a:p>
          <a:p>
            <a:pPr>
              <a:buFont typeface="Wingdings" pitchFamily="2" charset="2"/>
              <a:buChar char="Ø"/>
            </a:pPr>
            <a:r>
              <a:rPr lang="en-IN" dirty="0" smtClean="0">
                <a:latin typeface="Times New Roman" pitchFamily="18" charset="0"/>
                <a:cs typeface="Times New Roman" pitchFamily="18" charset="0"/>
              </a:rPr>
              <a:t> Governments have enacted Acts and regulations to diminish the rising danger of nature. Various schemes and policies for the conservation of nature have been proposed by the Government. To make the process rapid, great emphasis must be paid to environmental mental education, peoples’ participation, and population control.</a:t>
            </a:r>
            <a:r>
              <a:rPr lang="en-IN" dirty="0" smtClean="0">
                <a:latin typeface="Times New Roman" pitchFamily="18" charset="0"/>
                <a:cs typeface="Times New Roman" pitchFamily="18" charset="0"/>
                <a:hlinkClick r:id="rId2"/>
              </a:rPr>
              <a:t/>
            </a:r>
            <a:br>
              <a:rPr lang="en-IN" dirty="0" smtClean="0">
                <a:latin typeface="Times New Roman" pitchFamily="18" charset="0"/>
                <a:cs typeface="Times New Roman" pitchFamily="18" charset="0"/>
                <a:hlinkClick r:id="rId2"/>
              </a:rPr>
            </a:b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INTRODUCTION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All organism from virus to man are obligatorily dependent on environment for food, energy, water, air, shelter and for other essential and non essential needs.</a:t>
            </a:r>
          </a:p>
          <a:p>
            <a:pPr>
              <a:buFont typeface="Wingdings" pitchFamily="2" charset="2"/>
              <a:buChar char="Ø"/>
            </a:pPr>
            <a:r>
              <a:rPr lang="en-US" dirty="0" smtClean="0">
                <a:latin typeface="Times New Roman" pitchFamily="18" charset="0"/>
                <a:cs typeface="Times New Roman" pitchFamily="18" charset="0"/>
              </a:rPr>
              <a:t>But when this environment is not available in its natural or suitable composition than organism whether plant or animal, living or non living component may change its form or disappear.</a:t>
            </a:r>
          </a:p>
          <a:p>
            <a:pPr>
              <a:buFont typeface="Wingdings" pitchFamily="2" charset="2"/>
              <a:buChar char="Ø"/>
            </a:pPr>
            <a:r>
              <a:rPr lang="en-US" dirty="0" smtClean="0">
                <a:latin typeface="Times New Roman" pitchFamily="18" charset="0"/>
                <a:cs typeface="Times New Roman" pitchFamily="18" charset="0"/>
              </a:rPr>
              <a:t>Environment is total sum of living, non living components, influences and events surrounding an organism.</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txBody>
          <a:bodyPr>
            <a:normAutofit fontScale="90000"/>
          </a:bodyPr>
          <a:lstStyle/>
          <a:p>
            <a:r>
              <a:rPr lang="en-IN" b="1" dirty="0" smtClean="0">
                <a:solidFill>
                  <a:srgbClr val="FF0000"/>
                </a:solidFill>
                <a:latin typeface="Times New Roman" pitchFamily="18" charset="0"/>
                <a:cs typeface="Times New Roman" pitchFamily="18" charset="0"/>
              </a:rPr>
              <a:t> CONSERVING THE ENVIRONMENT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692696"/>
            <a:ext cx="9144000" cy="6165304"/>
          </a:xfrm>
        </p:spPr>
        <p:txBody>
          <a:bodyPr>
            <a:normAutofit fontScale="92500" lnSpcReduction="10000"/>
          </a:bodyPr>
          <a:lstStyle/>
          <a:p>
            <a:pPr>
              <a:buFont typeface="Wingdings" pitchFamily="2" charset="2"/>
              <a:buChar char="Ø"/>
            </a:pPr>
            <a:r>
              <a:rPr lang="en-IN" dirty="0" smtClean="0">
                <a:latin typeface="Times New Roman" pitchFamily="18" charset="0"/>
                <a:cs typeface="Times New Roman" pitchFamily="18" charset="0"/>
              </a:rPr>
              <a:t>Conservation of nature is an act of protecting the planet Earth for present and future generations.</a:t>
            </a:r>
          </a:p>
          <a:p>
            <a:pPr>
              <a:buFont typeface="Wingdings" pitchFamily="2" charset="2"/>
              <a:buChar char="Ø"/>
            </a:pPr>
            <a:r>
              <a:rPr lang="en-IN" dirty="0" smtClean="0">
                <a:latin typeface="Times New Roman" pitchFamily="18" charset="0"/>
                <a:cs typeface="Times New Roman" pitchFamily="18" charset="0"/>
              </a:rPr>
              <a:t> The most obvious reason for conserving the environment is to protect wildlife and promote diversity. </a:t>
            </a:r>
          </a:p>
          <a:p>
            <a:pPr>
              <a:buFont typeface="Wingdings" pitchFamily="2" charset="2"/>
              <a:buChar char="Ø"/>
            </a:pPr>
            <a:r>
              <a:rPr lang="en-IN" dirty="0" smtClean="0">
                <a:latin typeface="Times New Roman" pitchFamily="18" charset="0"/>
                <a:cs typeface="Times New Roman" pitchFamily="18" charset="0"/>
              </a:rPr>
              <a:t>For a human being to survive on the planet, there is an absolute need to preserve nature. Nature is the ultimate solution to saving mankind on the planet.</a:t>
            </a:r>
          </a:p>
          <a:p>
            <a:pPr>
              <a:buFont typeface="Wingdings" pitchFamily="2" charset="2"/>
              <a:buChar char="Ø"/>
            </a:pPr>
            <a:r>
              <a:rPr lang="en-IN" dirty="0" smtClean="0">
                <a:latin typeface="Times New Roman" pitchFamily="18" charset="0"/>
                <a:cs typeface="Times New Roman" pitchFamily="18" charset="0"/>
              </a:rPr>
              <a:t>Nature is the only tool to fight against global warming, we can utilize nature’s contribution to avoid the catastrophic increase in temperature. Everything is interconnected, one thing saves another thing. Climate change is a great risk to the planet.</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STEPS TAKEN BY THE INDIAN GOVERNMENT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IN" dirty="0" smtClean="0">
                <a:latin typeface="Times New Roman" pitchFamily="18" charset="0"/>
                <a:cs typeface="Times New Roman" pitchFamily="18" charset="0"/>
              </a:rPr>
              <a:t>World Nature Conservation Day is observed on July 28th every year</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2"/>
              </a:rPr>
              <a:t>Nagar Van </a:t>
            </a:r>
            <a:r>
              <a:rPr lang="en-IN" dirty="0" err="1" smtClean="0">
                <a:latin typeface="Times New Roman" pitchFamily="18" charset="0"/>
                <a:cs typeface="Times New Roman" pitchFamily="18" charset="0"/>
                <a:hlinkClick r:id="rId2"/>
              </a:rPr>
              <a:t>Udyan</a:t>
            </a:r>
            <a:r>
              <a:rPr lang="en-IN" dirty="0" smtClean="0">
                <a:latin typeface="Times New Roman" pitchFamily="18" charset="0"/>
                <a:cs typeface="Times New Roman" pitchFamily="18" charset="0"/>
                <a:hlinkClick r:id="rId2"/>
              </a:rPr>
              <a:t> Scheme</a:t>
            </a:r>
            <a:r>
              <a:rPr lang="en-IN" dirty="0" smtClean="0">
                <a:latin typeface="Times New Roman" pitchFamily="18" charset="0"/>
                <a:cs typeface="Times New Roman" pitchFamily="18" charset="0"/>
              </a:rPr>
              <a:t> is to develop at least one City Forest in each city having Municipal Corporation or Class 1 Cities to accommodate a wholesome health environment and contribute to the growth of clean, green, and sustainable India. Create awareness about the plants and biodiversity. </a:t>
            </a:r>
          </a:p>
          <a:p>
            <a:pPr>
              <a:buFont typeface="Wingdings" pitchFamily="2" charset="2"/>
              <a:buChar char="Ø"/>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hlinkClick r:id="rId3"/>
              </a:rPr>
              <a:t>Swachh</a:t>
            </a:r>
            <a:r>
              <a:rPr lang="en-IN" dirty="0" smtClean="0">
                <a:latin typeface="Times New Roman" pitchFamily="18" charset="0"/>
                <a:cs typeface="Times New Roman" pitchFamily="18" charset="0"/>
                <a:hlinkClick r:id="rId3"/>
              </a:rPr>
              <a:t> Bharat </a:t>
            </a:r>
            <a:r>
              <a:rPr lang="en-IN" dirty="0" err="1" smtClean="0">
                <a:latin typeface="Times New Roman" pitchFamily="18" charset="0"/>
                <a:cs typeface="Times New Roman" pitchFamily="18" charset="0"/>
                <a:hlinkClick r:id="rId3"/>
              </a:rPr>
              <a:t>Abhiyan</a:t>
            </a:r>
            <a:r>
              <a:rPr lang="en-IN" dirty="0" smtClean="0">
                <a:latin typeface="Times New Roman" pitchFamily="18" charset="0"/>
                <a:cs typeface="Times New Roman" pitchFamily="18" charset="0"/>
              </a:rPr>
              <a:t>- The </a:t>
            </a:r>
            <a:r>
              <a:rPr lang="en-IN" dirty="0" err="1" smtClean="0">
                <a:latin typeface="Times New Roman" pitchFamily="18" charset="0"/>
                <a:cs typeface="Times New Roman" pitchFamily="18" charset="0"/>
              </a:rPr>
              <a:t>Abhiyan</a:t>
            </a:r>
            <a:r>
              <a:rPr lang="en-IN" dirty="0" smtClean="0">
                <a:latin typeface="Times New Roman" pitchFamily="18" charset="0"/>
                <a:cs typeface="Times New Roman" pitchFamily="18" charset="0"/>
              </a:rPr>
              <a:t> motives lie in the cleanliness of the environment. </a:t>
            </a:r>
            <a:endParaRPr lang="en-IN"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IN" dirty="0" smtClean="0">
                <a:latin typeface="Times New Roman" pitchFamily="18" charset="0"/>
                <a:cs typeface="Times New Roman" pitchFamily="18" charset="0"/>
                <a:hlinkClick r:id="rId2"/>
              </a:rPr>
              <a:t>Project Tiger</a:t>
            </a:r>
            <a:r>
              <a:rPr lang="en-IN" dirty="0" smtClean="0">
                <a:latin typeface="Times New Roman" pitchFamily="18" charset="0"/>
                <a:cs typeface="Times New Roman" pitchFamily="18" charset="0"/>
              </a:rPr>
              <a:t> -was adopted in the year 1973 to improve the decreasing numbers of Tigers in India.</a:t>
            </a:r>
          </a:p>
          <a:p>
            <a:pPr>
              <a:buFont typeface="Wingdings" pitchFamily="2" charset="2"/>
              <a:buChar char="Ø"/>
            </a:pPr>
            <a:r>
              <a:rPr lang="en-IN" dirty="0" smtClean="0">
                <a:latin typeface="Times New Roman" pitchFamily="18" charset="0"/>
                <a:cs typeface="Times New Roman" pitchFamily="18" charset="0"/>
                <a:hlinkClick r:id="rId3"/>
              </a:rPr>
              <a:t>National Wetland Conservation Programme (NWCP)</a:t>
            </a:r>
            <a:r>
              <a:rPr lang="en-IN" dirty="0" smtClean="0">
                <a:latin typeface="Times New Roman" pitchFamily="18" charset="0"/>
                <a:cs typeface="Times New Roman" pitchFamily="18" charset="0"/>
              </a:rPr>
              <a:t> to conserve and make acute use of wetlands in the country, therefore, preventing its further degradation. </a:t>
            </a:r>
          </a:p>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4"/>
              </a:rPr>
              <a:t>Green Skill Development Programme</a:t>
            </a:r>
            <a:r>
              <a:rPr lang="en-IN" dirty="0" smtClean="0">
                <a:latin typeface="Times New Roman" pitchFamily="18" charset="0"/>
                <a:cs typeface="Times New Roman" pitchFamily="18" charset="0"/>
              </a:rPr>
              <a:t> in June 2017-conserving and protecting the green of nature alongside creating awareness among the youth </a:t>
            </a:r>
            <a:endParaRPr lang="en-IN"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hlinkClick r:id="rId2"/>
              </a:rPr>
              <a:t>National River Conservation Programme</a:t>
            </a:r>
            <a:r>
              <a:rPr lang="en-IN" dirty="0" smtClean="0">
                <a:latin typeface="Times New Roman" pitchFamily="18" charset="0"/>
                <a:cs typeface="Times New Roman" pitchFamily="18" charset="0"/>
              </a:rPr>
              <a:t>-sub-schemes of Conservation of Natural Resources and Ecosystems, </a:t>
            </a:r>
            <a:r>
              <a:rPr lang="en-IN" dirty="0" smtClean="0">
                <a:latin typeface="Times New Roman" pitchFamily="18" charset="0"/>
                <a:cs typeface="Times New Roman" pitchFamily="18" charset="0"/>
                <a:hlinkClick r:id="rId3"/>
              </a:rPr>
              <a:t>Green India Mission,</a:t>
            </a:r>
            <a:r>
              <a:rPr lang="en-IN" dirty="0" smtClean="0">
                <a:latin typeface="Times New Roman" pitchFamily="18" charset="0"/>
                <a:cs typeface="Times New Roman" pitchFamily="18" charset="0"/>
              </a:rPr>
              <a:t> and </a:t>
            </a:r>
            <a:r>
              <a:rPr lang="en-IN" dirty="0" smtClean="0">
                <a:latin typeface="Times New Roman" pitchFamily="18" charset="0"/>
                <a:cs typeface="Times New Roman" pitchFamily="18" charset="0"/>
                <a:hlinkClick r:id="rId4"/>
              </a:rPr>
              <a:t>National Afforestation Programme</a:t>
            </a: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5"/>
              </a:rPr>
              <a:t>National Coastal Management Programme</a:t>
            </a: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6"/>
              </a:rPr>
              <a:t>National Mission on Himalayan Studies under Climate Change Program</a:t>
            </a: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normAutofit/>
          </a:bodyPr>
          <a:lstStyle/>
          <a:p>
            <a:r>
              <a:rPr lang="en-IN" b="1" dirty="0" smtClean="0">
                <a:solidFill>
                  <a:srgbClr val="FF0000"/>
                </a:solidFill>
                <a:latin typeface="Times New Roman" pitchFamily="18" charset="0"/>
                <a:cs typeface="Times New Roman" pitchFamily="18" charset="0"/>
              </a:rPr>
              <a:t>ACTS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fontScale="92500"/>
          </a:bodyPr>
          <a:lstStyle/>
          <a:p>
            <a:pPr>
              <a:buFont typeface="Wingdings" pitchFamily="2" charset="2"/>
              <a:buChar char="Ø"/>
            </a:pPr>
            <a:r>
              <a:rPr lang="en-IN" dirty="0" smtClean="0">
                <a:latin typeface="Times New Roman" pitchFamily="18" charset="0"/>
                <a:cs typeface="Times New Roman" pitchFamily="18" charset="0"/>
                <a:hlinkClick r:id="rId2"/>
              </a:rPr>
              <a:t>The Wildlife (Protection) Act, 1972</a:t>
            </a:r>
            <a:r>
              <a:rPr lang="en-IN" dirty="0" smtClean="0">
                <a:latin typeface="Times New Roman" pitchFamily="18" charset="0"/>
                <a:cs typeface="Times New Roman" pitchFamily="18" charset="0"/>
              </a:rPr>
              <a:t> adopted by all States except J&amp;K having own acts also included the Constitution of the Indian Board of Wildlife (IBWL), of setting up wildlife natural parks and sanctuaries. To put restrictions on hunting or poaching wildlife animals and birds. The Act includes rehabilitation of endangered or threatened species. </a:t>
            </a:r>
          </a:p>
          <a:p>
            <a:pPr>
              <a:buFont typeface="Wingdings" pitchFamily="2" charset="2"/>
              <a:buChar char="Ø"/>
            </a:pPr>
            <a:r>
              <a:rPr lang="en-IN" dirty="0" smtClean="0">
                <a:latin typeface="Times New Roman" pitchFamily="18" charset="0"/>
                <a:cs typeface="Times New Roman" pitchFamily="18" charset="0"/>
              </a:rPr>
              <a:t>Preservation of biological diversity by setting up sanctuaries and parks and granting permission to hunt the wildlife for specific purposes such as scientific research, scientific management, and collection of specimens for museums and zoological gardens, etc. </a:t>
            </a:r>
            <a:endParaRPr lang="en-IN"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85000" lnSpcReduction="10000"/>
          </a:bodyPr>
          <a:lstStyle/>
          <a:p>
            <a:pPr>
              <a:buFont typeface="Wingdings" pitchFamily="2" charset="2"/>
              <a:buChar char="Ø"/>
            </a:pP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2"/>
              </a:rPr>
              <a:t>Forest Conservation Act,1980</a:t>
            </a:r>
            <a:r>
              <a:rPr lang="en-IN" dirty="0" smtClean="0">
                <a:latin typeface="Times New Roman" pitchFamily="18" charset="0"/>
                <a:cs typeface="Times New Roman" pitchFamily="18" charset="0"/>
              </a:rPr>
              <a:t>  promoting the elimination of deforestation and stating to encourage afforestation on the non-forest areas. It has imposed restrictions on the de-reservation of the forest without any prior Central government approval and prohibits allotment of any forest land for non-forest purposes.  </a:t>
            </a:r>
          </a:p>
          <a:p>
            <a:pPr>
              <a:buFont typeface="Wingdings" pitchFamily="2" charset="2"/>
              <a:buChar char="Ø"/>
            </a:pPr>
            <a:r>
              <a:rPr lang="en-IN" dirty="0" smtClean="0">
                <a:latin typeface="Times New Roman" pitchFamily="18" charset="0"/>
                <a:cs typeface="Times New Roman" pitchFamily="18" charset="0"/>
                <a:hlinkClick r:id="rId3"/>
              </a:rPr>
              <a:t>Amended Forest Act, 1992</a:t>
            </a:r>
            <a:r>
              <a:rPr lang="en-IN" dirty="0" smtClean="0">
                <a:latin typeface="Times New Roman" pitchFamily="18" charset="0"/>
                <a:cs typeface="Times New Roman" pitchFamily="18" charset="0"/>
              </a:rPr>
              <a:t>:  some provisions for allowing non-forestry activities with the prior approval of the central government. Wildlife sanctuaries, natural parks are entirely prohibited from being used for any exploration or survey without prior approvals from the Central Government. Cultivation of tea, coffee, spices, rubber, palms, oil-bearing plants, and cash crops comes under non-forestry activities. </a:t>
            </a:r>
          </a:p>
          <a:p>
            <a:pPr>
              <a:buFont typeface="Wingdings" pitchFamily="2" charset="2"/>
              <a:buChar char="Ø"/>
            </a:pPr>
            <a:r>
              <a:rPr lang="en-IN" dirty="0" smtClean="0">
                <a:latin typeface="Times New Roman" pitchFamily="18" charset="0"/>
                <a:cs typeface="Times New Roman" pitchFamily="18" charset="0"/>
                <a:hlinkClick r:id="rId4"/>
              </a:rPr>
              <a:t>Water (Prevention and Control of Pollution) Act, 1974</a:t>
            </a:r>
            <a:r>
              <a:rPr lang="en-IN" dirty="0" smtClean="0">
                <a:latin typeface="Times New Roman" pitchFamily="18" charset="0"/>
                <a:cs typeface="Times New Roman" pitchFamily="18" charset="0"/>
              </a:rPr>
              <a:t> has set up two boards: Central and State. The Act restricts the disposal of any poisonous, polluting matter in the flow of the water, also includes punishment and fines.</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 CENTRAL POLLUTION CONTROL BOARD (CPCB)</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 CPCB advises the Central government in matters related to water purification and elimination of water pollution. CPCB lays down quality measures of water, manuals for the treatment and disposal of sewage and trade discharges, compiles and collects data and provides a statistical analysis of water quality and pollution, set up laboratories for the analysis of water quality, sewage, or trade discharges.</a:t>
            </a:r>
          </a:p>
          <a:p>
            <a:pPr>
              <a:buNone/>
            </a:pP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STATE POLLUTION CONTROL BOARD (SPCB)</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SPCB advises concerning the establishment of the industry which may harm the water stream or river, lays down rules and regulations on the disposal of effluents in the flow of water. </a:t>
            </a:r>
          </a:p>
          <a:p>
            <a:pPr>
              <a:buFont typeface="Wingdings" pitchFamily="2" charset="2"/>
              <a:buChar char="Ø"/>
            </a:pPr>
            <a:r>
              <a:rPr lang="en-IN" dirty="0" smtClean="0">
                <a:latin typeface="Times New Roman" pitchFamily="18" charset="0"/>
                <a:cs typeface="Times New Roman" pitchFamily="18" charset="0"/>
              </a:rPr>
              <a:t>The State Board take the sample and test in the laboratory to check the quality of the water, in any way harmful to the usage of water and to sanction or refuse the consent of the industry, to gain consent from the board. The Board focuses on the re-evaluation of the dumping outlets and re-structuring the way of disposal of sewage and trade discharges.</a:t>
            </a:r>
            <a:endParaRPr lang="en-IN"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10000"/>
          </a:bodyPr>
          <a:lstStyle/>
          <a:p>
            <a:pPr>
              <a:buFont typeface="Wingdings" pitchFamily="2" charset="2"/>
              <a:buChar char="Ø"/>
            </a:pPr>
            <a:r>
              <a:rPr lang="en-IN" dirty="0" smtClean="0">
                <a:latin typeface="Times New Roman" pitchFamily="18" charset="0"/>
                <a:cs typeface="Times New Roman" pitchFamily="18" charset="0"/>
              </a:rPr>
              <a:t>The Water (Prevention and Control) Cess Act, 1977 authorizes the Central Board to collect cess on the water that has been consumed by the person carrying out the industries and by the local authorities, who are responsible for the supply of water, was amended in 1991 with a view of expanding the resources of the board and removing the gaps in the Act, and providing concession to the industry for complying with the standard quality and consumption. </a:t>
            </a:r>
          </a:p>
          <a:p>
            <a:pPr>
              <a:buFont typeface="Wingdings" pitchFamily="2" charset="2"/>
              <a:buChar char="Ø"/>
            </a:pPr>
            <a:r>
              <a:rPr lang="en-IN" dirty="0" smtClean="0">
                <a:latin typeface="Times New Roman" pitchFamily="18" charset="0"/>
                <a:cs typeface="Times New Roman" pitchFamily="18" charset="0"/>
              </a:rPr>
              <a:t> Water Board has no power to take direct actions against the defaulting party. The court proceedings are longer than expected, delays cause the prevention in action, defeating the only purpose of the Act. Amendments are enacted to provide strengthening yet the pollution of the water is still on high rise and the authorities lack the power to enforce it effectively and efficiently. </a:t>
            </a:r>
            <a:endParaRPr lang="en-IN"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Air (Prevention and Control of the Pollution) Cess Act, 1981 was passed after the participation of India at the United Nations Conference in the Human Environment held in Stockholm, to take appropriate steps to preserve the environment. The </a:t>
            </a:r>
            <a:r>
              <a:rPr lang="en-IN" dirty="0" smtClean="0">
                <a:latin typeface="Times New Roman" pitchFamily="18" charset="0"/>
                <a:cs typeface="Times New Roman" pitchFamily="18" charset="0"/>
                <a:hlinkClick r:id="rId2"/>
              </a:rPr>
              <a:t>Air (Prevention and Control of the Pollution) Cess Act, 1981</a:t>
            </a:r>
            <a:r>
              <a:rPr lang="en-IN" dirty="0" smtClean="0">
                <a:latin typeface="Times New Roman" pitchFamily="18" charset="0"/>
                <a:cs typeface="Times New Roman" pitchFamily="18" charset="0"/>
              </a:rPr>
              <a:t> applies to the whole of the country. Air pollution can be defined as the presence of any solid, liquid, gaseous substance present in the atmosphere, in a concentration that may be injurious to any human or animal’s life and dangerous to nature</a:t>
            </a:r>
            <a:r>
              <a:rPr lang="en-IN" b="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Font typeface="Wingdings" pitchFamily="2" charset="2"/>
              <a:buChar char="Ø"/>
            </a:pPr>
            <a:r>
              <a:rPr lang="en-IN" dirty="0" smtClean="0">
                <a:latin typeface="Times New Roman" pitchFamily="18" charset="0"/>
                <a:cs typeface="Times New Roman" pitchFamily="18" charset="0"/>
              </a:rPr>
              <a:t>Under Section 19, of the Act, can declare an area, an air pollution controlled area and no industrial plant shall be planted in that area without prior approval from the Government, have been redesigned into the Central Pollution Control Board and State Pollution Control Board. The State Board lay down rules and regulations for the prevention and control of air pollution. </a:t>
            </a:r>
          </a:p>
          <a:p>
            <a:pPr>
              <a:buNone/>
            </a:pP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IN" dirty="0" smtClean="0">
                <a:latin typeface="Times New Roman" pitchFamily="18" charset="0"/>
                <a:cs typeface="Times New Roman" pitchFamily="18" charset="0"/>
              </a:rPr>
              <a:t>Under Section 20, the government- to instruct the Authority in charge of the registration under the </a:t>
            </a:r>
            <a:r>
              <a:rPr lang="en-IN" dirty="0" smtClean="0">
                <a:latin typeface="Times New Roman" pitchFamily="18" charset="0"/>
                <a:cs typeface="Times New Roman" pitchFamily="18" charset="0"/>
                <a:hlinkClick r:id="rId2"/>
              </a:rPr>
              <a:t>Motor Vehicle Act, 1939</a:t>
            </a:r>
            <a:r>
              <a:rPr lang="en-IN" dirty="0" smtClean="0">
                <a:latin typeface="Times New Roman" pitchFamily="18" charset="0"/>
                <a:cs typeface="Times New Roman" pitchFamily="18" charset="0"/>
              </a:rPr>
              <a:t>, to secure the standard emissions for automobiles. The boards press charges against the polluter in the court and punish him for polluting the air and incurred expenses as compensation for the damages that the board has to recover. Noise pollution also comes under the category of air pollution since 1987.</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
            <a:ext cx="9144000" cy="68580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Environment Protection Act, 1986- includes necessary decisions and steps to be taken to protect the environment and to prevent hazards to humans, plants, or any living creatures, comprises 26 sections which are explained in 4 chapters and applicable to the whole of India. </a:t>
            </a:r>
          </a:p>
          <a:p>
            <a:pPr>
              <a:buFont typeface="Wingdings" pitchFamily="2" charset="2"/>
              <a:buChar char="Ø"/>
            </a:pPr>
            <a:r>
              <a:rPr lang="en-IN" dirty="0" smtClean="0">
                <a:latin typeface="Times New Roman" pitchFamily="18" charset="0"/>
                <a:cs typeface="Times New Roman" pitchFamily="18" charset="0"/>
              </a:rPr>
              <a:t>The Act ensures the enactment of the regulations and Acts concerning pollution control, issues directions to shut down any industrial plant or process that can be harmful to the environment and the living beings around it, imposes strict penalties on the defaulter of the regulations.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
            <a:ext cx="9144000" cy="68580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Environment is not static, keeps changing.</a:t>
            </a:r>
          </a:p>
          <a:p>
            <a:pPr>
              <a:buFont typeface="Wingdings" pitchFamily="2" charset="2"/>
              <a:buChar char="Ø"/>
            </a:pPr>
            <a:r>
              <a:rPr lang="en-US" dirty="0" smtClean="0">
                <a:latin typeface="Times New Roman" pitchFamily="18" charset="0"/>
                <a:cs typeface="Times New Roman" pitchFamily="18" charset="0"/>
              </a:rPr>
              <a:t>Can be internal and external.</a:t>
            </a:r>
          </a:p>
          <a:p>
            <a:pP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POLUTION</a:t>
            </a:r>
            <a:r>
              <a:rPr lang="en-US" dirty="0" smtClean="0">
                <a:latin typeface="Times New Roman" pitchFamily="18" charset="0"/>
                <a:cs typeface="Times New Roman" pitchFamily="18" charset="0"/>
              </a:rPr>
              <a:t>- Any undesirable change in physical, chemical or biological characteristics of environment –air, water and soil that may or will adversely affects human or other species and life support system of our biosphere directly or indirectly</a:t>
            </a:r>
          </a:p>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MAJOR CAUSES OF POLLUTION</a:t>
            </a:r>
          </a:p>
          <a:p>
            <a:pPr marL="514350" indent="-514350">
              <a:buFont typeface="+mj-lt"/>
              <a:buAutoNum type="arabicPeriod"/>
            </a:pPr>
            <a:r>
              <a:rPr lang="en-US" dirty="0" smtClean="0">
                <a:latin typeface="Times New Roman" pitchFamily="18" charset="0"/>
                <a:cs typeface="Times New Roman" pitchFamily="18" charset="0"/>
              </a:rPr>
              <a:t>Fossil fuel consumption</a:t>
            </a:r>
          </a:p>
          <a:p>
            <a:pPr marL="514350" indent="-514350">
              <a:buFont typeface="+mj-lt"/>
              <a:buAutoNum type="arabicPeriod"/>
            </a:pPr>
            <a:r>
              <a:rPr lang="en-US" dirty="0" smtClean="0">
                <a:latin typeface="Times New Roman" pitchFamily="18" charset="0"/>
                <a:cs typeface="Times New Roman" pitchFamily="18" charset="0"/>
              </a:rPr>
              <a:t>Motor transport</a:t>
            </a:r>
          </a:p>
          <a:p>
            <a:pPr marL="514350" indent="-514350">
              <a:buFont typeface="+mj-lt"/>
              <a:buAutoNum type="arabicPeriod"/>
            </a:pPr>
            <a:r>
              <a:rPr lang="en-US" dirty="0" smtClean="0">
                <a:latin typeface="Times New Roman" pitchFamily="18" charset="0"/>
                <a:cs typeface="Times New Roman" pitchFamily="18" charset="0"/>
              </a:rPr>
              <a:t>Modern agriculture</a:t>
            </a:r>
          </a:p>
          <a:p>
            <a:pPr marL="514350" indent="-514350">
              <a:buFont typeface="+mj-lt"/>
              <a:buAutoNum type="arabicPeriod"/>
            </a:pPr>
            <a:r>
              <a:rPr lang="en-US" dirty="0" smtClean="0">
                <a:latin typeface="Times New Roman" pitchFamily="18" charset="0"/>
                <a:cs typeface="Times New Roman" pitchFamily="18" charset="0"/>
              </a:rPr>
              <a:t>industries</a:t>
            </a:r>
            <a:endParaRPr lang="en-IN"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b="1" dirty="0" smtClean="0">
                <a:solidFill>
                  <a:srgbClr val="FF0000"/>
                </a:solidFill>
                <a:latin typeface="Times New Roman" pitchFamily="18" charset="0"/>
                <a:cs typeface="Times New Roman" pitchFamily="18" charset="0"/>
              </a:rPr>
              <a:t>LOSS OF BIODIVERSITY</a:t>
            </a:r>
          </a:p>
          <a:p>
            <a:pPr>
              <a:buFont typeface="Wingdings" pitchFamily="2" charset="2"/>
              <a:buChar char="Ø"/>
            </a:pPr>
            <a:r>
              <a:rPr lang="en-US" dirty="0" smtClean="0">
                <a:latin typeface="Times New Roman" pitchFamily="18" charset="0"/>
                <a:cs typeface="Times New Roman" pitchFamily="18" charset="0"/>
              </a:rPr>
              <a:t>27,000 species in tropical forest lost per year.</a:t>
            </a:r>
          </a:p>
          <a:p>
            <a:pPr>
              <a:buFont typeface="Wingdings" pitchFamily="2" charset="2"/>
              <a:buChar char="Ø"/>
            </a:pPr>
            <a:r>
              <a:rPr lang="en-US" dirty="0" smtClean="0">
                <a:latin typeface="Times New Roman" pitchFamily="18" charset="0"/>
                <a:cs typeface="Times New Roman" pitchFamily="18" charset="0"/>
              </a:rPr>
              <a:t>Other habitats- primarily coral reefs, wet lands, ice lands and mountain environment.</a:t>
            </a:r>
            <a:endParaRPr lang="en-IN"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WATER AND SANITATION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80-90% of untreated sewage discharged directly into rivers and streams, main source of water supply in cities..</a:t>
            </a:r>
          </a:p>
          <a:p>
            <a:pPr>
              <a:buFont typeface="Wingdings" pitchFamily="2" charset="2"/>
              <a:buChar char="Ø"/>
            </a:pPr>
            <a:r>
              <a:rPr lang="en-US" dirty="0" smtClean="0">
                <a:latin typeface="Times New Roman" pitchFamily="18" charset="0"/>
                <a:cs typeface="Times New Roman" pitchFamily="18" charset="0"/>
              </a:rPr>
              <a:t>Human faeces most dangerous pollutants- typhoid, cholera, diarrheal illness, amoebiasis and other virulent disease.</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TRAFFIC</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Dangerous roads and heterogeneous traffic in urban areas common.</a:t>
            </a:r>
          </a:p>
          <a:p>
            <a:pPr>
              <a:buFont typeface="Wingdings" pitchFamily="2" charset="2"/>
              <a:buChar char="Ø"/>
            </a:pPr>
            <a:r>
              <a:rPr lang="en-US" dirty="0" smtClean="0">
                <a:latin typeface="Times New Roman" pitchFamily="18" charset="0"/>
                <a:cs typeface="Times New Roman" pitchFamily="18" charset="0"/>
              </a:rPr>
              <a:t>Injury every second minute and fatality every ninth minute.</a:t>
            </a:r>
          </a:p>
          <a:p>
            <a:pPr>
              <a:buFont typeface="Wingdings" pitchFamily="2" charset="2"/>
              <a:buChar char="Ø"/>
            </a:pPr>
            <a:r>
              <a:rPr lang="en-US" dirty="0" smtClean="0">
                <a:latin typeface="Times New Roman" pitchFamily="18" charset="0"/>
                <a:cs typeface="Times New Roman" pitchFamily="18" charset="0"/>
              </a:rPr>
              <a:t>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leading causes of death.</a:t>
            </a:r>
          </a:p>
          <a:p>
            <a:pPr>
              <a:buFont typeface="Wingdings" pitchFamily="2" charset="2"/>
              <a:buChar char="Ø"/>
            </a:pPr>
            <a:r>
              <a:rPr lang="en-US" dirty="0" smtClean="0">
                <a:latin typeface="Times New Roman" pitchFamily="18" charset="0"/>
                <a:cs typeface="Times New Roman" pitchFamily="18" charset="0"/>
              </a:rPr>
              <a:t>Most productive age group (15-44 yrs)-3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leading cause.</a:t>
            </a:r>
          </a:p>
          <a:p>
            <a:pPr>
              <a:buFont typeface="Wingdings" pitchFamily="2" charset="2"/>
              <a:buChar char="Ø"/>
            </a:pPr>
            <a:r>
              <a:rPr lang="en-US" dirty="0" smtClean="0">
                <a:latin typeface="Times New Roman" pitchFamily="18" charset="0"/>
                <a:cs typeface="Times New Roman" pitchFamily="18" charset="0"/>
              </a:rPr>
              <a:t>Most common in urban areas.</a:t>
            </a:r>
          </a:p>
          <a:p>
            <a:pPr>
              <a:buFont typeface="Wingdings" pitchFamily="2" charset="2"/>
              <a:buChar char="Ø"/>
            </a:pPr>
            <a:r>
              <a:rPr lang="en-US" dirty="0" smtClean="0">
                <a:latin typeface="Times New Roman" pitchFamily="18" charset="0"/>
                <a:cs typeface="Times New Roman" pitchFamily="18" charset="0"/>
              </a:rPr>
              <a:t>Available information and technologies for prevention and control.</a:t>
            </a:r>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INDUSTRILIZATION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Resulting in poor air quality in cities.</a:t>
            </a:r>
          </a:p>
          <a:p>
            <a:pPr>
              <a:buFont typeface="Wingdings" pitchFamily="2" charset="2"/>
              <a:buChar char="Ø"/>
            </a:pPr>
            <a:r>
              <a:rPr lang="en-US" dirty="0" smtClean="0">
                <a:latin typeface="Times New Roman" pitchFamily="18" charset="0"/>
                <a:cs typeface="Times New Roman" pitchFamily="18" charset="0"/>
              </a:rPr>
              <a:t>Use of chemicals increased chemical toxicity-infection, cancers, birth defects.</a:t>
            </a:r>
          </a:p>
          <a:p>
            <a:pPr>
              <a:buFont typeface="Wingdings" pitchFamily="2" charset="2"/>
              <a:buChar char="Ø"/>
            </a:pPr>
            <a:r>
              <a:rPr lang="en-US" dirty="0" smtClean="0">
                <a:latin typeface="Times New Roman" pitchFamily="18" charset="0"/>
                <a:cs typeface="Times New Roman" pitchFamily="18" charset="0"/>
              </a:rPr>
              <a:t>Large numbers of migrants settled in slums or remain in street, in factories.</a:t>
            </a:r>
          </a:p>
          <a:p>
            <a:pPr>
              <a:buFont typeface="Wingdings" pitchFamily="2" charset="2"/>
              <a:buChar char="Ø"/>
            </a:pPr>
            <a:r>
              <a:rPr lang="en-US" dirty="0" smtClean="0">
                <a:latin typeface="Times New Roman" pitchFamily="18" charset="0"/>
                <a:cs typeface="Times New Roman" pitchFamily="18" charset="0"/>
              </a:rPr>
              <a:t>Increased malignancies from exposure to chromium, nickel, cadmium and pollutants.</a:t>
            </a:r>
            <a:endParaRPr lang="en-IN"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AIR</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Organic Compounds (VOCs)-mix of benzene, toluene, </a:t>
            </a:r>
            <a:r>
              <a:rPr lang="en-US" dirty="0" err="1" smtClean="0">
                <a:latin typeface="Times New Roman" pitchFamily="18" charset="0"/>
                <a:cs typeface="Times New Roman" pitchFamily="18" charset="0"/>
              </a:rPr>
              <a:t>xylene</a:t>
            </a:r>
            <a:r>
              <a:rPr lang="en-US" dirty="0" smtClean="0">
                <a:latin typeface="Times New Roman" pitchFamily="18" charset="0"/>
                <a:cs typeface="Times New Roman" pitchFamily="18" charset="0"/>
              </a:rPr>
              <a:t>, styrene and </a:t>
            </a:r>
            <a:r>
              <a:rPr lang="en-US" dirty="0" err="1" smtClean="0">
                <a:latin typeface="Times New Roman" pitchFamily="18" charset="0"/>
                <a:cs typeface="Times New Roman" pitchFamily="18" charset="0"/>
              </a:rPr>
              <a:t>butadine</a:t>
            </a:r>
            <a:r>
              <a:rPr lang="en-US" dirty="0" smtClean="0">
                <a:latin typeface="Times New Roman" pitchFamily="18" charset="0"/>
                <a:cs typeface="Times New Roman" pitchFamily="18" charset="0"/>
              </a:rPr>
              <a:t> react with sunlight and </a:t>
            </a:r>
            <a:r>
              <a:rPr lang="en-US" dirty="0" err="1" smtClean="0">
                <a:latin typeface="Times New Roman" pitchFamily="18" charset="0"/>
                <a:cs typeface="Times New Roman" pitchFamily="18" charset="0"/>
              </a:rPr>
              <a:t>Nox</a:t>
            </a:r>
            <a:r>
              <a:rPr lang="en-US" dirty="0" smtClean="0">
                <a:latin typeface="Times New Roman" pitchFamily="18" charset="0"/>
                <a:cs typeface="Times New Roman" pitchFamily="18" charset="0"/>
              </a:rPr>
              <a:t> to give smog. Released from paint, thinners, dry cleaner solvents and some constituents of petroleum fuels.</a:t>
            </a:r>
          </a:p>
          <a:p>
            <a:pPr>
              <a:buFont typeface="Wingdings" pitchFamily="2" charset="2"/>
              <a:buChar char="Ø"/>
            </a:pPr>
            <a:r>
              <a:rPr lang="en-US" dirty="0" smtClean="0">
                <a:latin typeface="Times New Roman" pitchFamily="18" charset="0"/>
                <a:cs typeface="Times New Roman" pitchFamily="18" charset="0"/>
              </a:rPr>
              <a:t>Benzene levels increase from emissions from burning coal and oil motor, vehicle exhaust and evaporation from gasoline, tobacco contain high level of benzene. Exposure causes eye allergy, choke upper respiratory tract, lead to nasal congestion, rash, drowsiness, dizziness, nausea, rapid heart rate, headach, tremors, confusion and unconsciousness.</a:t>
            </a:r>
          </a:p>
          <a:p>
            <a:pPr>
              <a:buFont typeface="Wingdings" pitchFamily="2" charset="2"/>
              <a:buChar char="Ø"/>
            </a:pPr>
            <a:r>
              <a:rPr lang="en-US" dirty="0" smtClean="0">
                <a:latin typeface="Times New Roman" pitchFamily="18" charset="0"/>
                <a:cs typeface="Times New Roman" pitchFamily="18" charset="0"/>
              </a:rPr>
              <a:t>Benzene-carcinogen and long exposure- </a:t>
            </a:r>
            <a:r>
              <a:rPr lang="en-US" dirty="0" err="1" smtClean="0">
                <a:latin typeface="Times New Roman" pitchFamily="18" charset="0"/>
                <a:cs typeface="Times New Roman" pitchFamily="18" charset="0"/>
              </a:rPr>
              <a:t>leukaemia</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Air pollution-affected by transport, industries, domestic fuel burning and tobacco smoking.</a:t>
            </a:r>
            <a:endParaRPr lang="en-IN"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INDOOR AIR POLLUTION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India- 85% household and 97% rural population use biomass fuel and coal.</a:t>
            </a:r>
          </a:p>
          <a:p>
            <a:pPr>
              <a:buFont typeface="Wingdings" pitchFamily="2" charset="2"/>
              <a:buChar char="Ø"/>
            </a:pPr>
            <a:r>
              <a:rPr lang="en-US" dirty="0" smtClean="0">
                <a:latin typeface="Times New Roman" pitchFamily="18" charset="0"/>
                <a:cs typeface="Times New Roman" pitchFamily="18" charset="0"/>
              </a:rPr>
              <a:t>4-5.5 lakh premature deaths annually from indoor pollution among under5 and adult women.</a:t>
            </a:r>
          </a:p>
          <a:p>
            <a:pPr>
              <a:buFont typeface="Wingdings" pitchFamily="2" charset="2"/>
              <a:buChar char="Ø"/>
            </a:pPr>
            <a:r>
              <a:rPr lang="en-US" dirty="0" smtClean="0">
                <a:latin typeface="Times New Roman" pitchFamily="18" charset="0"/>
                <a:cs typeface="Times New Roman" pitchFamily="18" charset="0"/>
              </a:rPr>
              <a:t>12-20 million DALY lost.</a:t>
            </a:r>
            <a:endParaRPr lang="en-IN"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NATIONAL CLEAN AIR PROGRAMME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India is committed to clean environment and pollution free air and water.</a:t>
            </a:r>
          </a:p>
          <a:p>
            <a:pPr>
              <a:buFont typeface="Wingdings" pitchFamily="2" charset="2"/>
              <a:buChar char="Ø"/>
            </a:pPr>
            <a:r>
              <a:rPr lang="en-US" dirty="0" smtClean="0">
                <a:latin typeface="Times New Roman" pitchFamily="18" charset="0"/>
                <a:cs typeface="Times New Roman" pitchFamily="18" charset="0"/>
              </a:rPr>
              <a:t>Acceleration  of industrialization and urbanization for last 3 decades associated with increase in pollution more specially air pollution-a serious health concern not only human population but to floral, faunal and agriculture.</a:t>
            </a:r>
          </a:p>
          <a:p>
            <a:pPr>
              <a:buFont typeface="Wingdings" pitchFamily="2" charset="2"/>
              <a:buChar char="Ø"/>
            </a:pPr>
            <a:r>
              <a:rPr lang="en-US" dirty="0" smtClean="0">
                <a:latin typeface="Times New Roman" pitchFamily="18" charset="0"/>
                <a:cs typeface="Times New Roman" pitchFamily="18" charset="0"/>
              </a:rPr>
              <a:t>Effect felt in cities and towns far away from source.</a:t>
            </a:r>
          </a:p>
          <a:p>
            <a:pPr>
              <a:buFont typeface="Wingdings" pitchFamily="2" charset="2"/>
              <a:buChar char="Ø"/>
            </a:pPr>
            <a:r>
              <a:rPr lang="en-US" dirty="0" smtClean="0">
                <a:latin typeface="Times New Roman" pitchFamily="18" charset="0"/>
                <a:cs typeface="Times New Roman" pitchFamily="18" charset="0"/>
              </a:rPr>
              <a:t>Cities occupies 3% of land and responsible for 78% CO</a:t>
            </a:r>
            <a:r>
              <a:rPr lang="en-US" sz="19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emission.</a:t>
            </a:r>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INITIATIVES OF GOI</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marL="514350" indent="-514350">
              <a:buFont typeface="+mj-lt"/>
              <a:buAutoNum type="arabicPeriod"/>
            </a:pPr>
            <a:r>
              <a:rPr lang="en-US" dirty="0" smtClean="0">
                <a:latin typeface="Times New Roman" pitchFamily="18" charset="0"/>
                <a:cs typeface="Times New Roman" pitchFamily="18" charset="0"/>
              </a:rPr>
              <a:t>Notification of National Ambient Air Quality Standards and effluent standards for industries</a:t>
            </a:r>
          </a:p>
          <a:p>
            <a:pPr marL="514350" indent="-514350">
              <a:buFont typeface="+mj-lt"/>
              <a:buAutoNum type="arabicPeriod"/>
            </a:pPr>
            <a:r>
              <a:rPr lang="en-US" dirty="0" smtClean="0">
                <a:latin typeface="Times New Roman" pitchFamily="18" charset="0"/>
                <a:cs typeface="Times New Roman" pitchFamily="18" charset="0"/>
              </a:rPr>
              <a:t>Setting up monitoring network for assessment of ambient air quality.</a:t>
            </a:r>
          </a:p>
          <a:p>
            <a:pPr marL="514350" indent="-514350">
              <a:buFont typeface="+mj-lt"/>
              <a:buAutoNum type="arabicPeriod"/>
            </a:pPr>
            <a:r>
              <a:rPr lang="en-US" dirty="0" smtClean="0">
                <a:latin typeface="Times New Roman" pitchFamily="18" charset="0"/>
                <a:cs typeface="Times New Roman" pitchFamily="18" charset="0"/>
              </a:rPr>
              <a:t>Introduction of cleaner gaseous fuels.</a:t>
            </a:r>
          </a:p>
          <a:p>
            <a:pPr marL="514350" indent="-514350">
              <a:buFont typeface="+mj-lt"/>
              <a:buAutoNum type="arabicPeriod"/>
            </a:pPr>
            <a:r>
              <a:rPr lang="en-US" dirty="0" smtClean="0">
                <a:latin typeface="Times New Roman" pitchFamily="18" charset="0"/>
                <a:cs typeface="Times New Roman" pitchFamily="18" charset="0"/>
              </a:rPr>
              <a:t>Launching National Air Quality Index (AQI)</a:t>
            </a:r>
          </a:p>
          <a:p>
            <a:pPr marL="514350" indent="-514350">
              <a:buFont typeface="+mj-lt"/>
              <a:buAutoNum type="arabicPeriod"/>
            </a:pPr>
            <a:r>
              <a:rPr lang="en-US" dirty="0" smtClean="0">
                <a:latin typeface="Times New Roman" pitchFamily="18" charset="0"/>
                <a:cs typeface="Times New Roman" pitchFamily="18" charset="0"/>
              </a:rPr>
              <a:t>Banning of burning biomass.</a:t>
            </a:r>
          </a:p>
          <a:p>
            <a:pPr marL="514350" indent="-514350">
              <a:buFont typeface="+mj-lt"/>
              <a:buAutoNum type="arabicPeriod"/>
            </a:pPr>
            <a:r>
              <a:rPr lang="en-US" dirty="0" smtClean="0">
                <a:latin typeface="Times New Roman" pitchFamily="18" charset="0"/>
                <a:cs typeface="Times New Roman" pitchFamily="18" charset="0"/>
              </a:rPr>
              <a:t>Promotion of public transport network.</a:t>
            </a:r>
          </a:p>
          <a:p>
            <a:pPr marL="514350" indent="-514350">
              <a:buFont typeface="+mj-lt"/>
              <a:buAutoNum type="arabicPeriod"/>
            </a:pPr>
            <a:r>
              <a:rPr lang="en-US" dirty="0" smtClean="0">
                <a:latin typeface="Times New Roman" pitchFamily="18" charset="0"/>
                <a:cs typeface="Times New Roman" pitchFamily="18" charset="0"/>
              </a:rPr>
              <a:t>Issuance of  directions under air (Prevention and Control of Pollution Act 1981.) </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8. Installation of online continuous (24X7) monitoring device by 17 highly polluting industrial sectors.</a:t>
            </a:r>
          </a:p>
          <a:p>
            <a:pPr>
              <a:buNone/>
            </a:pPr>
            <a:r>
              <a:rPr lang="en-US" dirty="0" smtClean="0">
                <a:latin typeface="Times New Roman" pitchFamily="18" charset="0"/>
                <a:cs typeface="Times New Roman" pitchFamily="18" charset="0"/>
              </a:rPr>
              <a:t>9. Ban of bursting sound emitting crackers between 10 PM to 6 AM.</a:t>
            </a:r>
          </a:p>
          <a:p>
            <a:pPr>
              <a:buNone/>
            </a:pPr>
            <a:r>
              <a:rPr lang="en-US" dirty="0" smtClean="0">
                <a:latin typeface="Times New Roman" pitchFamily="18" charset="0"/>
                <a:cs typeface="Times New Roman" pitchFamily="18" charset="0"/>
              </a:rPr>
              <a:t>10. Notification of graded response action plan for Delhi and NCR identifying source wise actions for various levels of air pollution</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Some minor improvement.</a:t>
            </a:r>
          </a:p>
          <a:p>
            <a:pPr>
              <a:buFont typeface="Wingdings" pitchFamily="2" charset="2"/>
              <a:buChar char="Ø"/>
            </a:pPr>
            <a:r>
              <a:rPr lang="en-US" dirty="0" smtClean="0">
                <a:latin typeface="Times New Roman" pitchFamily="18" charset="0"/>
                <a:cs typeface="Times New Roman" pitchFamily="18" charset="0"/>
              </a:rPr>
              <a:t>GOI launches National Clean Air Programme (NCAP)-2019-2024.</a:t>
            </a:r>
          </a:p>
          <a:p>
            <a:pPr>
              <a:buFont typeface="Wingdings" pitchFamily="2" charset="2"/>
              <a:buChar char="Ø"/>
            </a:pPr>
            <a:r>
              <a:rPr lang="en-US" dirty="0" smtClean="0">
                <a:latin typeface="Times New Roman" pitchFamily="18" charset="0"/>
                <a:cs typeface="Times New Roman" pitchFamily="18" charset="0"/>
              </a:rPr>
              <a:t>102 cities in India chosen.</a:t>
            </a:r>
            <a:endParaRPr lang="en-IN"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en-US" b="1" dirty="0" smtClean="0">
                <a:solidFill>
                  <a:srgbClr val="FF0000"/>
                </a:solidFill>
                <a:latin typeface="Times New Roman" pitchFamily="18" charset="0"/>
                <a:cs typeface="Times New Roman" pitchFamily="18" charset="0"/>
              </a:rPr>
              <a:t>NACP (GOALS)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To meet prescribed annual average ambient air quality standards at all locations in a stipulated timeframe (2019-2024)</a:t>
            </a:r>
          </a:p>
          <a:p>
            <a:pPr algn="ctr">
              <a:buNone/>
            </a:pPr>
            <a:r>
              <a:rPr lang="en-US" b="1" dirty="0" smtClean="0">
                <a:solidFill>
                  <a:srgbClr val="FF0000"/>
                </a:solidFill>
                <a:latin typeface="Times New Roman" pitchFamily="18" charset="0"/>
                <a:cs typeface="Times New Roman" pitchFamily="18" charset="0"/>
              </a:rPr>
              <a:t>OBJECTIVES</a:t>
            </a:r>
          </a:p>
          <a:p>
            <a:pPr marL="514350" indent="-514350">
              <a:buFont typeface="+mj-lt"/>
              <a:buAutoNum type="arabicPeriod"/>
            </a:pPr>
            <a:r>
              <a:rPr lang="en-US" dirty="0" smtClean="0">
                <a:latin typeface="Times New Roman" pitchFamily="18" charset="0"/>
                <a:cs typeface="Times New Roman" pitchFamily="18" charset="0"/>
              </a:rPr>
              <a:t>To augment and evolve effective and proficient ambient air quality monitoring network across the country for ensuring comprehensive and reliable data base.</a:t>
            </a:r>
          </a:p>
          <a:p>
            <a:pPr marL="514350" indent="-514350">
              <a:buFont typeface="+mj-lt"/>
              <a:buAutoNum type="arabicPeriod"/>
            </a:pPr>
            <a:r>
              <a:rPr lang="en-US" dirty="0" smtClean="0">
                <a:latin typeface="Times New Roman" pitchFamily="18" charset="0"/>
                <a:cs typeface="Times New Roman" pitchFamily="18" charset="0"/>
              </a:rPr>
              <a:t>To have efficient data dissemination for prevention and mitigation of air pollution in 102 identified nonattainment cities.</a:t>
            </a:r>
          </a:p>
          <a:p>
            <a:pPr marL="514350" indent="-514350">
              <a:buFont typeface="+mj-lt"/>
              <a:buAutoNum type="arabicPeriod"/>
            </a:pPr>
            <a:r>
              <a:rPr lang="en-US" dirty="0" smtClean="0">
                <a:latin typeface="Times New Roman" pitchFamily="18" charset="0"/>
                <a:cs typeface="Times New Roman" pitchFamily="18" charset="0"/>
              </a:rPr>
              <a:t>To have feasible plan for prevention, control and abatement of air pollution.</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APPROACH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Collaborative, multisectoral and cross sectional coordination between relevant central ministries, State Government and local bodies.</a:t>
            </a:r>
          </a:p>
          <a:p>
            <a:pPr>
              <a:buFont typeface="Wingdings" pitchFamily="2" charset="2"/>
              <a:buChar char="Ø"/>
            </a:pPr>
            <a:r>
              <a:rPr lang="en-US" dirty="0" smtClean="0">
                <a:latin typeface="Times New Roman" pitchFamily="18" charset="0"/>
                <a:cs typeface="Times New Roman" pitchFamily="18" charset="0"/>
              </a:rPr>
              <a:t>Intersectoral groups-Ministry of Road Transport and Highway, Ministry of Petroleum and Natural Gas, Ministry of New and Renewable Energy, Ministry of Heavy Industry, Ministry of housing and Urban Affairs, Ministry of Agriculture, Ministry of Health, NITI </a:t>
            </a:r>
            <a:r>
              <a:rPr lang="en-US" dirty="0" err="1" smtClean="0">
                <a:latin typeface="Times New Roman" pitchFamily="18" charset="0"/>
                <a:cs typeface="Times New Roman" pitchFamily="18" charset="0"/>
              </a:rPr>
              <a:t>Ayog</a:t>
            </a:r>
            <a:r>
              <a:rPr lang="en-US" dirty="0" smtClean="0">
                <a:latin typeface="Times New Roman" pitchFamily="18" charset="0"/>
                <a:cs typeface="Times New Roman" pitchFamily="18" charset="0"/>
              </a:rPr>
              <a:t>, Central Pollution Control Board (CPCB) experts from industry, academia and civic society.</a:t>
            </a:r>
          </a:p>
          <a:p>
            <a:pPr>
              <a:buFont typeface="Wingdings" pitchFamily="2" charset="2"/>
              <a:buChar char="Ø"/>
            </a:pPr>
            <a:r>
              <a:rPr lang="en-US" dirty="0" smtClean="0">
                <a:latin typeface="Times New Roman" pitchFamily="18" charset="0"/>
                <a:cs typeface="Times New Roman" pitchFamily="18" charset="0"/>
              </a:rPr>
              <a:t>Partner with multilateral , bilateral international organizations and philanthropic foundations and leading technical institutions</a:t>
            </a:r>
            <a:endParaRPr lang="en-IN"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INITIATIVE/KEY COMPONENTS OF NACP</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marL="514350" indent="-514350">
              <a:buFont typeface="+mj-lt"/>
              <a:buAutoNum type="arabicPeriod"/>
            </a:pPr>
            <a:r>
              <a:rPr lang="en-US" dirty="0" smtClean="0">
                <a:latin typeface="Times New Roman" pitchFamily="18" charset="0"/>
                <a:cs typeface="Times New Roman" pitchFamily="18" charset="0"/>
              </a:rPr>
              <a:t>Tackling pollution from various sources-power plants, industry transport etc</a:t>
            </a:r>
          </a:p>
          <a:p>
            <a:pPr marL="514350" indent="-514350">
              <a:buFont typeface="+mj-lt"/>
              <a:buAutoNum type="arabicPeriod"/>
            </a:pPr>
            <a:r>
              <a:rPr lang="en-US" dirty="0" smtClean="0">
                <a:latin typeface="Times New Roman" pitchFamily="18" charset="0"/>
                <a:cs typeface="Times New Roman" pitchFamily="18" charset="0"/>
              </a:rPr>
              <a:t>Augmenting number of air quality monitoring stations-manual, continuous, sensor and satellite based techniques.</a:t>
            </a:r>
          </a:p>
          <a:p>
            <a:pPr marL="514350" indent="-514350">
              <a:buFont typeface="+mj-lt"/>
              <a:buAutoNum type="arabicPeriod"/>
            </a:pPr>
            <a:r>
              <a:rPr lang="en-US" dirty="0" smtClean="0">
                <a:latin typeface="Times New Roman" pitchFamily="18" charset="0"/>
                <a:cs typeface="Times New Roman" pitchFamily="18" charset="0"/>
              </a:rPr>
              <a:t>Expanding the network of monitoring stations.</a:t>
            </a:r>
          </a:p>
          <a:p>
            <a:pPr marL="514350" indent="-514350">
              <a:buFont typeface="+mj-lt"/>
              <a:buAutoNum type="arabicPeriod"/>
            </a:pPr>
            <a:r>
              <a:rPr lang="en-US" dirty="0" smtClean="0">
                <a:latin typeface="Times New Roman" pitchFamily="18" charset="0"/>
                <a:cs typeface="Times New Roman" pitchFamily="18" charset="0"/>
              </a:rPr>
              <a:t>Setting up of “Air Information Center” for data analysis, interpretation and dissemination through Geographical Information System (GIS) for all 102 non-attainment cities on basis of Air Quality Index (AQI)</a:t>
            </a: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IN" sz="3500" dirty="0" smtClean="0">
                <a:latin typeface="Times New Roman" pitchFamily="18" charset="0"/>
                <a:cs typeface="Times New Roman" pitchFamily="18" charset="0"/>
                <a:hlinkClick r:id="rId2"/>
              </a:rPr>
              <a:t>Special Purpose Vehicle (SPV) for Afforestation</a:t>
            </a:r>
            <a:endParaRPr lang="en-IN" sz="3500" dirty="0" smtClean="0">
              <a:latin typeface="Times New Roman" pitchFamily="18" charset="0"/>
              <a:cs typeface="Times New Roman" pitchFamily="18" charset="0"/>
            </a:endParaRPr>
          </a:p>
          <a:p>
            <a:pPr marL="514350" indent="-514350">
              <a:buFont typeface="+mj-lt"/>
              <a:buAutoNum type="arabicPeriod"/>
            </a:pPr>
            <a:r>
              <a:rPr lang="en-IN" sz="3500" dirty="0" smtClean="0">
                <a:latin typeface="Times New Roman" pitchFamily="18" charset="0"/>
                <a:cs typeface="Times New Roman" pitchFamily="18" charset="0"/>
                <a:hlinkClick r:id="rId3"/>
              </a:rPr>
              <a:t>Fly Ash Utilisation Action Plan</a:t>
            </a:r>
            <a:endParaRPr lang="en-IN" sz="3500" dirty="0" smtClean="0">
              <a:latin typeface="Times New Roman" pitchFamily="18" charset="0"/>
              <a:cs typeface="Times New Roman" pitchFamily="18" charset="0"/>
            </a:endParaRPr>
          </a:p>
          <a:p>
            <a:pPr marL="514350" indent="-514350">
              <a:buFont typeface="+mj-lt"/>
              <a:buAutoNum type="arabicPeriod"/>
            </a:pPr>
            <a:r>
              <a:rPr lang="en-IN" sz="3500" dirty="0" smtClean="0">
                <a:latin typeface="Times New Roman" pitchFamily="18" charset="0"/>
                <a:cs typeface="Times New Roman" pitchFamily="18" charset="0"/>
                <a:hlinkClick r:id="rId4"/>
              </a:rPr>
              <a:t>Initiatives for improving the environmental performance of coal based stations</a:t>
            </a:r>
            <a:endParaRPr lang="en-IN" sz="3500" dirty="0" smtClean="0">
              <a:latin typeface="Times New Roman" pitchFamily="18" charset="0"/>
              <a:cs typeface="Times New Roman" pitchFamily="18" charset="0"/>
            </a:endParaRPr>
          </a:p>
          <a:p>
            <a:pPr marL="514350" indent="-514350">
              <a:buFont typeface="+mj-lt"/>
              <a:buAutoNum type="arabicPeriod"/>
            </a:pPr>
            <a:r>
              <a:rPr lang="en-IN" sz="3500" dirty="0" smtClean="0">
                <a:latin typeface="Times New Roman" pitchFamily="18" charset="0"/>
                <a:cs typeface="Times New Roman" pitchFamily="18" charset="0"/>
                <a:hlinkClick r:id="rId5"/>
              </a:rPr>
              <a:t>Clean Development Mechanism (CDM)</a:t>
            </a:r>
            <a:endParaRPr lang="en-IN" sz="3500" dirty="0" smtClean="0">
              <a:latin typeface="Times New Roman" pitchFamily="18" charset="0"/>
              <a:cs typeface="Times New Roman" pitchFamily="18" charset="0"/>
            </a:endParaRPr>
          </a:p>
          <a:p>
            <a:pPr marL="514350" indent="-514350">
              <a:buFont typeface="+mj-lt"/>
              <a:buAutoNum type="arabicPeriod"/>
            </a:pPr>
            <a:r>
              <a:rPr lang="en-IN" sz="3500" dirty="0" smtClean="0">
                <a:latin typeface="Times New Roman" pitchFamily="18" charset="0"/>
                <a:cs typeface="Times New Roman" pitchFamily="18" charset="0"/>
                <a:hlinkClick r:id="rId6"/>
              </a:rPr>
              <a:t>ISO 140</a:t>
            </a:r>
            <a:r>
              <a:rPr lang="en-IN" b="1" dirty="0" smtClean="0">
                <a:hlinkClick r:id="rId6"/>
              </a:rPr>
              <a:t>01</a:t>
            </a:r>
            <a:r>
              <a:rPr lang="en-IN" dirty="0" smtClean="0"/>
              <a:t/>
            </a:r>
            <a:br>
              <a:rPr lang="en-IN" dirty="0" smtClean="0"/>
            </a:br>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IN" b="1" dirty="0" smtClean="0">
                <a:solidFill>
                  <a:srgbClr val="FF0000"/>
                </a:solidFill>
                <a:latin typeface="Times New Roman" pitchFamily="18" charset="0"/>
                <a:cs typeface="Times New Roman" pitchFamily="18" charset="0"/>
              </a:rPr>
              <a:t>SPECIAL PURPOSE VEHICLE (SPV) FOR AFFORESTATION</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052736"/>
            <a:ext cx="9144000" cy="5805264"/>
          </a:xfrm>
        </p:spPr>
        <p:txBody>
          <a:bodyPr>
            <a:noAutofit/>
          </a:bodyPr>
          <a:lstStyle/>
          <a:p>
            <a:pPr>
              <a:buFont typeface="Wingdings" pitchFamily="2" charset="2"/>
              <a:buChar char="Ø"/>
            </a:pPr>
            <a:r>
              <a:rPr lang="en-IN" sz="3000" dirty="0" smtClean="0">
                <a:latin typeface="Times New Roman" pitchFamily="18" charset="0"/>
                <a:cs typeface="Times New Roman" pitchFamily="18" charset="0"/>
              </a:rPr>
              <a:t>A Special Purpose Vehicle is being set up jointly by NTPC and other Central Power Sector Undertakings as a Registered Society to take up afforestation and environmental measures.</a:t>
            </a:r>
          </a:p>
          <a:p>
            <a:pPr algn="ctr">
              <a:buNone/>
            </a:pPr>
            <a:r>
              <a:rPr lang="en-US" sz="3000" dirty="0" smtClean="0">
                <a:latin typeface="Times New Roman" pitchFamily="18" charset="0"/>
                <a:cs typeface="Times New Roman" pitchFamily="18" charset="0"/>
              </a:rPr>
              <a:t>          </a:t>
            </a:r>
            <a:r>
              <a:rPr lang="en-US" sz="3000" b="1" dirty="0" smtClean="0">
                <a:solidFill>
                  <a:srgbClr val="FF0000"/>
                </a:solidFill>
                <a:latin typeface="Times New Roman" pitchFamily="18" charset="0"/>
                <a:cs typeface="Times New Roman" pitchFamily="18" charset="0"/>
              </a:rPr>
              <a:t> OBJECTIVES</a:t>
            </a:r>
            <a:endParaRPr lang="en-IN" sz="3000" b="1" dirty="0" smtClean="0">
              <a:solidFill>
                <a:srgbClr val="FF0000"/>
              </a:solidFill>
              <a:latin typeface="Times New Roman" pitchFamily="18" charset="0"/>
              <a:cs typeface="Times New Roman" pitchFamily="18" charset="0"/>
            </a:endParaRPr>
          </a:p>
          <a:p>
            <a:pPr marL="514350" indent="-514350">
              <a:buFont typeface="+mj-lt"/>
              <a:buAutoNum type="arabicPeriod"/>
            </a:pPr>
            <a:r>
              <a:rPr lang="en-IN" sz="3000" dirty="0" smtClean="0">
                <a:latin typeface="Times New Roman" pitchFamily="18" charset="0"/>
                <a:cs typeface="Times New Roman" pitchFamily="18" charset="0"/>
              </a:rPr>
              <a:t>Fruitful channelizing of investments to increase the national forest cover.</a:t>
            </a:r>
          </a:p>
          <a:p>
            <a:pPr marL="514350" indent="-514350">
              <a:buFont typeface="+mj-lt"/>
              <a:buAutoNum type="arabicPeriod"/>
            </a:pPr>
            <a:r>
              <a:rPr lang="en-IN" sz="3000" dirty="0" smtClean="0">
                <a:latin typeface="Times New Roman" pitchFamily="18" charset="0"/>
                <a:cs typeface="Times New Roman" pitchFamily="18" charset="0"/>
              </a:rPr>
              <a:t>Identify suitable lands for afforestation for power projects of NTPC and other members through Ministry of Environment and Forests (MOEF) with the State Forest Departments/District Rural Development Authority etc.</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0200"/>
            <a:ext cx="8229600" cy="5257800"/>
          </a:xfrm>
        </p:spPr>
        <p:txBody>
          <a:bodyPr>
            <a:normAutofit/>
          </a:bodyPr>
          <a:lstStyle/>
          <a:p>
            <a:pPr marL="514350" indent="-514350">
              <a:buNone/>
            </a:pPr>
            <a:r>
              <a:rPr lang="en-IN" dirty="0" smtClean="0">
                <a:latin typeface="Times New Roman" pitchFamily="18" charset="0"/>
                <a:cs typeface="Times New Roman" pitchFamily="18" charset="0"/>
              </a:rPr>
              <a:t>3.Facilitate quick procurement of forest clearance for the forestland proposed  by NTPC and other members for the future projects to be set up.</a:t>
            </a:r>
          </a:p>
          <a:p>
            <a:pPr marL="514350" indent="-514350">
              <a:buNone/>
            </a:pPr>
            <a:r>
              <a:rPr lang="en-IN" dirty="0" smtClean="0">
                <a:latin typeface="Times New Roman" pitchFamily="18" charset="0"/>
                <a:cs typeface="Times New Roman" pitchFamily="18" charset="0"/>
              </a:rPr>
              <a:t>4.Interact with MOEF to score off the necessary compensatory afforestation required for projects of NTPC and other members, which needs diversion of forestland.</a:t>
            </a:r>
          </a:p>
          <a:p>
            <a:pPr marL="514350" indent="-514350">
              <a:buNone/>
            </a:pPr>
            <a:r>
              <a:rPr lang="en-IN" dirty="0" smtClean="0">
                <a:latin typeface="Times New Roman" pitchFamily="18" charset="0"/>
                <a:cs typeface="Times New Roman" pitchFamily="18" charset="0"/>
              </a:rPr>
              <a:t>5.It is noteworthy that NTPC has already planted over 1.45 crore trees.</a:t>
            </a:r>
          </a:p>
          <a:p>
            <a:endParaRPr lang="en-I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rmAutofit fontScale="90000"/>
          </a:bodyPr>
          <a:lstStyle/>
          <a:p>
            <a:r>
              <a:rPr lang="en-IN" b="1" dirty="0" smtClean="0">
                <a:solidFill>
                  <a:srgbClr val="FF0000"/>
                </a:solidFill>
                <a:latin typeface="Times New Roman" pitchFamily="18" charset="0"/>
                <a:cs typeface="Times New Roman" pitchFamily="18" charset="0"/>
              </a:rPr>
              <a:t>FLY ASH UTILISATION ACTION PLAN</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052736"/>
            <a:ext cx="9144000" cy="5805264"/>
          </a:xfrm>
        </p:spPr>
        <p:txBody>
          <a:bodyPr>
            <a:noAutofit/>
          </a:bodyPr>
          <a:lstStyle/>
          <a:p>
            <a:pPr>
              <a:buFont typeface="Wingdings" pitchFamily="2" charset="2"/>
              <a:buChar char="Ø"/>
            </a:pPr>
            <a:r>
              <a:rPr lang="en-IN" sz="2800" dirty="0" smtClean="0">
                <a:latin typeface="Times New Roman" pitchFamily="18" charset="0"/>
                <a:cs typeface="Times New Roman" pitchFamily="18" charset="0"/>
              </a:rPr>
              <a:t>Coal / Lignite based Thermal Power Generation has been the backbone of power capacity addition in the country. </a:t>
            </a:r>
          </a:p>
          <a:p>
            <a:pPr>
              <a:buFont typeface="Wingdings" pitchFamily="2" charset="2"/>
              <a:buChar char="Ø"/>
            </a:pPr>
            <a:r>
              <a:rPr lang="en-IN" sz="2800" dirty="0" smtClean="0">
                <a:latin typeface="Times New Roman" pitchFamily="18" charset="0"/>
                <a:cs typeface="Times New Roman" pitchFamily="18" charset="0"/>
              </a:rPr>
              <a:t>  A large quantity of ash is generated at Coal / Lignite based Thermal Power Stations in the country, which not only requires a large area of precious land for its disposal but is also one of the sources of pollution of both air and water.</a:t>
            </a:r>
            <a:br>
              <a:rPr lang="en-IN" sz="2800" dirty="0" smtClean="0">
                <a:latin typeface="Times New Roman" pitchFamily="18" charset="0"/>
                <a:cs typeface="Times New Roman" pitchFamily="18" charset="0"/>
              </a:rPr>
            </a:br>
            <a:r>
              <a:rPr lang="en-IN" sz="2800" dirty="0" smtClean="0">
                <a:latin typeface="Times New Roman" pitchFamily="18" charset="0"/>
                <a:cs typeface="Times New Roman" pitchFamily="18" charset="0"/>
              </a:rPr>
              <a:t>All Coal / Lignite based Thermal Power are required to follow the Ministry of Environment, Forests (</a:t>
            </a:r>
            <a:r>
              <a:rPr lang="en-IN" sz="2800" dirty="0" err="1" smtClean="0">
                <a:latin typeface="Times New Roman" pitchFamily="18" charset="0"/>
                <a:cs typeface="Times New Roman" pitchFamily="18" charset="0"/>
              </a:rPr>
              <a:t>MoEF</a:t>
            </a:r>
            <a:r>
              <a:rPr lang="en-IN" sz="2800" dirty="0" smtClean="0">
                <a:latin typeface="Times New Roman" pitchFamily="18" charset="0"/>
                <a:cs typeface="Times New Roman" pitchFamily="18" charset="0"/>
              </a:rPr>
              <a:t>) Notifications on fly ash utilization to achieve 100%. Ministry of Environment, Forest and Climate Change (</a:t>
            </a:r>
            <a:r>
              <a:rPr lang="en-IN" sz="2800" dirty="0" err="1" smtClean="0">
                <a:latin typeface="Times New Roman" pitchFamily="18" charset="0"/>
                <a:cs typeface="Times New Roman" pitchFamily="18" charset="0"/>
              </a:rPr>
              <a:t>MoEF&amp;CC</a:t>
            </a:r>
            <a:r>
              <a:rPr lang="en-IN" sz="2800" dirty="0" smtClean="0">
                <a:latin typeface="Times New Roman" pitchFamily="18" charset="0"/>
                <a:cs typeface="Times New Roman" pitchFamily="18" charset="0"/>
              </a:rPr>
              <a:t>) has now issued a revised Notification on 31st December 2021 in supersession of earlier Notifications in order to widen the scope of ash utilization.</a:t>
            </a:r>
            <a:endParaRPr lang="en-IN" sz="28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1"/>
          <a:ext cx="9144000" cy="4321929"/>
        </p:xfrm>
        <a:graphic>
          <a:graphicData uri="http://schemas.openxmlformats.org/drawingml/2006/table">
            <a:tbl>
              <a:tblPr firstRow="1" bandRow="1">
                <a:tableStyleId>{5C22544A-7EE6-4342-B048-85BDC9FD1C3A}</a:tableStyleId>
              </a:tblPr>
              <a:tblGrid>
                <a:gridCol w="7010771"/>
                <a:gridCol w="2133229"/>
              </a:tblGrid>
              <a:tr h="747552">
                <a:tc>
                  <a:txBody>
                    <a:bodyPr/>
                    <a:lstStyle/>
                    <a:p>
                      <a:r>
                        <a:rPr lang="en-IN" sz="2400" dirty="0" smtClean="0">
                          <a:latin typeface="Times New Roman" pitchFamily="18" charset="0"/>
                          <a:cs typeface="Times New Roman" pitchFamily="18" charset="0"/>
                        </a:rPr>
                        <a:t>No. of Thermal Power Stations from which data have been received</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200</a:t>
                      </a:r>
                      <a:endParaRPr lang="en-IN" sz="2400" dirty="0">
                        <a:latin typeface="Times New Roman" pitchFamily="18" charset="0"/>
                        <a:cs typeface="Times New Roman" pitchFamily="18" charset="0"/>
                      </a:endParaRPr>
                    </a:p>
                  </a:txBody>
                  <a:tcPr/>
                </a:tc>
              </a:tr>
              <a:tr h="538452">
                <a:tc>
                  <a:txBody>
                    <a:bodyPr/>
                    <a:lstStyle/>
                    <a:p>
                      <a:r>
                        <a:rPr lang="en-IN" sz="2400" dirty="0" smtClean="0">
                          <a:latin typeface="Times New Roman" pitchFamily="18" charset="0"/>
                          <a:cs typeface="Times New Roman" pitchFamily="18" charset="0"/>
                        </a:rPr>
                        <a:t>Installed capacity (Mega watts)</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213620</a:t>
                      </a:r>
                      <a:endParaRPr lang="en-IN" sz="2400" dirty="0">
                        <a:latin typeface="Times New Roman" pitchFamily="18" charset="0"/>
                        <a:cs typeface="Times New Roman" pitchFamily="18" charset="0"/>
                      </a:endParaRPr>
                    </a:p>
                  </a:txBody>
                  <a:tcPr/>
                </a:tc>
              </a:tr>
              <a:tr h="538452">
                <a:tc>
                  <a:txBody>
                    <a:bodyPr/>
                    <a:lstStyle/>
                    <a:p>
                      <a:r>
                        <a:rPr lang="en-IN" sz="2400" dirty="0" smtClean="0">
                          <a:latin typeface="Times New Roman" pitchFamily="18" charset="0"/>
                          <a:cs typeface="Times New Roman" pitchFamily="18" charset="0"/>
                        </a:rPr>
                        <a:t>Coal Consumed (Million tons)</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5759.02</a:t>
                      </a:r>
                      <a:endParaRPr lang="en-IN" sz="2400" dirty="0">
                        <a:latin typeface="Times New Roman" pitchFamily="18" charset="0"/>
                        <a:cs typeface="Times New Roman" pitchFamily="18" charset="0"/>
                      </a:endParaRPr>
                    </a:p>
                  </a:txBody>
                  <a:tcPr/>
                </a:tc>
              </a:tr>
              <a:tr h="408480">
                <a:tc>
                  <a:txBody>
                    <a:bodyPr/>
                    <a:lstStyle/>
                    <a:p>
                      <a:r>
                        <a:rPr lang="en-IN" sz="2400" dirty="0" smtClean="0">
                          <a:latin typeface="Times New Roman" pitchFamily="18" charset="0"/>
                          <a:cs typeface="Times New Roman" pitchFamily="18" charset="0"/>
                        </a:rPr>
                        <a:t> Fly Ash Generation (Million tons)</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270.82</a:t>
                      </a:r>
                      <a:endParaRPr lang="en-IN" sz="2400" dirty="0">
                        <a:latin typeface="Times New Roman" pitchFamily="18" charset="0"/>
                        <a:cs typeface="Times New Roman" pitchFamily="18" charset="0"/>
                      </a:endParaRPr>
                    </a:p>
                  </a:txBody>
                  <a:tcPr/>
                </a:tc>
              </a:tr>
              <a:tr h="408480">
                <a:tc>
                  <a:txBody>
                    <a:bodyPr/>
                    <a:lstStyle/>
                    <a:p>
                      <a:r>
                        <a:rPr lang="en-IN" sz="2400" dirty="0" smtClean="0">
                          <a:latin typeface="Times New Roman" pitchFamily="18" charset="0"/>
                          <a:cs typeface="Times New Roman" pitchFamily="18" charset="0"/>
                        </a:rPr>
                        <a:t>Fly Ash Utilization (Million tons)</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259.86</a:t>
                      </a:r>
                      <a:endParaRPr lang="en-IN" sz="2400" dirty="0">
                        <a:latin typeface="Times New Roman" pitchFamily="18" charset="0"/>
                        <a:cs typeface="Times New Roman" pitchFamily="18" charset="0"/>
                      </a:endParaRPr>
                    </a:p>
                  </a:txBody>
                  <a:tcPr/>
                </a:tc>
              </a:tr>
              <a:tr h="538452">
                <a:tc>
                  <a:txBody>
                    <a:bodyPr/>
                    <a:lstStyle/>
                    <a:p>
                      <a:r>
                        <a:rPr lang="en-IN" sz="2400" dirty="0" smtClean="0">
                          <a:latin typeface="Times New Roman" pitchFamily="18" charset="0"/>
                          <a:cs typeface="Times New Roman" pitchFamily="18" charset="0"/>
                        </a:rPr>
                        <a:t>Percentage Utilization (%)</a:t>
                      </a:r>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95.9%</a:t>
                      </a:r>
                      <a:endParaRPr lang="en-IN" sz="2400" dirty="0">
                        <a:latin typeface="Times New Roman" pitchFamily="18" charset="0"/>
                        <a:cs typeface="Times New Roman" pitchFamily="18" charset="0"/>
                      </a:endParaRPr>
                    </a:p>
                  </a:txBody>
                  <a:tcPr/>
                </a:tc>
              </a:tr>
              <a:tr h="9692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latin typeface="Times New Roman" pitchFamily="18" charset="0"/>
                          <a:cs typeface="Times New Roman" pitchFamily="18" charset="0"/>
                        </a:rPr>
                        <a:t>Average Ash Content (%)</a:t>
                      </a:r>
                    </a:p>
                    <a:p>
                      <a:endParaRPr lang="en-IN" sz="2400" dirty="0">
                        <a:latin typeface="Times New Roman" pitchFamily="18" charset="0"/>
                        <a:cs typeface="Times New Roman" pitchFamily="18" charset="0"/>
                      </a:endParaRPr>
                    </a:p>
                  </a:txBody>
                  <a:tcPr/>
                </a:tc>
                <a:tc>
                  <a:txBody>
                    <a:bodyPr/>
                    <a:lstStyle/>
                    <a:p>
                      <a:r>
                        <a:rPr lang="en-IN" sz="2400" dirty="0" smtClean="0">
                          <a:latin typeface="Times New Roman" pitchFamily="18" charset="0"/>
                          <a:cs typeface="Times New Roman" pitchFamily="18" charset="0"/>
                        </a:rPr>
                        <a:t>35.68</a:t>
                      </a:r>
                      <a:endParaRPr lang="en-IN" sz="2400" dirty="0">
                        <a:latin typeface="Times New Roman" pitchFamily="18" charset="0"/>
                        <a:cs typeface="Times New Roman" pitchFamily="18" charset="0"/>
                      </a:endParaRPr>
                    </a:p>
                  </a:txBody>
                  <a:tcPr/>
                </a:tc>
              </a:tr>
            </a:tbl>
          </a:graphicData>
        </a:graphic>
      </p:graphicFrame>
      <p:sp>
        <p:nvSpPr>
          <p:cNvPr id="8" name="Rectangle 7"/>
          <p:cNvSpPr/>
          <p:nvPr/>
        </p:nvSpPr>
        <p:spPr>
          <a:xfrm>
            <a:off x="0" y="4653136"/>
            <a:ext cx="9144000" cy="2554545"/>
          </a:xfrm>
          <a:prstGeom prst="rect">
            <a:avLst/>
          </a:prstGeom>
        </p:spPr>
        <p:txBody>
          <a:bodyPr wrap="square">
            <a:spAutoFit/>
          </a:bodyPr>
          <a:lstStyle/>
          <a:p>
            <a:r>
              <a:rPr lang="en-IN" sz="3200" dirty="0" smtClean="0">
                <a:latin typeface="Times New Roman" pitchFamily="18" charset="0"/>
                <a:cs typeface="Times New Roman" pitchFamily="18" charset="0"/>
              </a:rPr>
              <a:t>In line with the </a:t>
            </a:r>
            <a:r>
              <a:rPr lang="en-IN" sz="3200" dirty="0" err="1" smtClean="0">
                <a:latin typeface="Times New Roman" pitchFamily="18" charset="0"/>
                <a:cs typeface="Times New Roman" pitchFamily="18" charset="0"/>
              </a:rPr>
              <a:t>MoEF&amp;CC</a:t>
            </a:r>
            <a:r>
              <a:rPr lang="en-IN" sz="3200" dirty="0" smtClean="0">
                <a:latin typeface="Times New Roman" pitchFamily="18" charset="0"/>
                <a:cs typeface="Times New Roman" pitchFamily="18" charset="0"/>
              </a:rPr>
              <a:t> Notification dated 31.12.2021, Ministry of Power had issued an Advisory on 22.02.2022 for all Coal / Lignite based Thermal Power to dispose of the ash in a transparent manner.</a:t>
            </a:r>
          </a:p>
          <a:p>
            <a:endParaRPr lang="en-IN" sz="32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IN" sz="3200" b="1" dirty="0" smtClean="0">
                <a:solidFill>
                  <a:srgbClr val="FF0000"/>
                </a:solidFill>
                <a:latin typeface="Times New Roman" pitchFamily="18" charset="0"/>
                <a:cs typeface="Times New Roman" pitchFamily="18" charset="0"/>
              </a:rPr>
              <a:t>INITIATIVES FOR IMPROVING PERFORMANCE OF COAL BASED STATIONS</a:t>
            </a:r>
            <a:endParaRPr lang="en-IN"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buNone/>
            </a:pPr>
            <a:r>
              <a:rPr lang="en-IN" b="1" dirty="0" err="1" smtClean="0">
                <a:latin typeface="Times New Roman" pitchFamily="18" charset="0"/>
                <a:cs typeface="Times New Roman" pitchFamily="18" charset="0"/>
              </a:rPr>
              <a:t>i</a:t>
            </a:r>
            <a:r>
              <a:rPr lang="en-IN" b="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The monitoring of emissions by thermal power companies come under the purview of CPCB/SPCB. The emissions from thermal power plants is being monitored through online OCEMS portal of CPCB since 2017, for both central and state to keep a check on emission level from these power plants. However, Central Electricity Authority (CEA) compiles a CO2 database for all Grid connected Power stations in the country on annual basis and publish the same. The objective of this database is to establish authentic and consistent quantification of the CO2 emission baseline.</a:t>
            </a:r>
            <a:endParaRPr lang="en-IN"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IN" sz="3600" b="1" dirty="0" smtClean="0">
                <a:solidFill>
                  <a:srgbClr val="FF0000"/>
                </a:solidFill>
                <a:latin typeface="Times New Roman" pitchFamily="18" charset="0"/>
                <a:cs typeface="Times New Roman" pitchFamily="18" charset="0"/>
              </a:rPr>
              <a:t>DATA OF CO2 EMISSION FROM GRID CONNECTED POWER STATIONS</a:t>
            </a:r>
            <a:endParaRPr lang="en-IN" sz="3600" b="1" dirty="0">
              <a:solidFill>
                <a:srgbClr val="FF0000"/>
              </a:solidFill>
            </a:endParaRPr>
          </a:p>
        </p:txBody>
      </p:sp>
      <p:graphicFrame>
        <p:nvGraphicFramePr>
          <p:cNvPr id="4" name="Content Placeholder 3"/>
          <p:cNvGraphicFramePr>
            <a:graphicFrameLocks noGrp="1"/>
          </p:cNvGraphicFramePr>
          <p:nvPr>
            <p:ph idx="1"/>
          </p:nvPr>
        </p:nvGraphicFramePr>
        <p:xfrm>
          <a:off x="457200" y="1600200"/>
          <a:ext cx="8229600" cy="92202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IN" sz="2400" dirty="0">
                          <a:latin typeface="Times New Roman" pitchFamily="18" charset="0"/>
                          <a:cs typeface="Times New Roman" pitchFamily="18" charset="0"/>
                        </a:rPr>
                        <a:t>2017-18</a:t>
                      </a:r>
                    </a:p>
                  </a:txBody>
                  <a:tcPr marL="47625" marR="47625" marT="47625" marB="47625" anchor="ctr"/>
                </a:tc>
                <a:tc>
                  <a:txBody>
                    <a:bodyPr/>
                    <a:lstStyle/>
                    <a:p>
                      <a:r>
                        <a:rPr lang="en-IN" sz="2400">
                          <a:latin typeface="Times New Roman" pitchFamily="18" charset="0"/>
                          <a:cs typeface="Times New Roman" pitchFamily="18" charset="0"/>
                        </a:rPr>
                        <a:t>2018-19</a:t>
                      </a:r>
                    </a:p>
                  </a:txBody>
                  <a:tcPr marL="47625" marR="47625" marT="47625" marB="47625" anchor="ctr"/>
                </a:tc>
                <a:tc>
                  <a:txBody>
                    <a:bodyPr/>
                    <a:lstStyle/>
                    <a:p>
                      <a:r>
                        <a:rPr lang="en-IN" sz="2400">
                          <a:latin typeface="Times New Roman" pitchFamily="18" charset="0"/>
                          <a:cs typeface="Times New Roman" pitchFamily="18" charset="0"/>
                        </a:rPr>
                        <a:t>2019-20</a:t>
                      </a:r>
                    </a:p>
                  </a:txBody>
                  <a:tcPr marL="47625" marR="47625" marT="47625" marB="47625" anchor="ctr"/>
                </a:tc>
                <a:tc>
                  <a:txBody>
                    <a:bodyPr/>
                    <a:lstStyle/>
                    <a:p>
                      <a:r>
                        <a:rPr lang="en-IN" sz="2400">
                          <a:latin typeface="Times New Roman" pitchFamily="18" charset="0"/>
                          <a:cs typeface="Times New Roman" pitchFamily="18" charset="0"/>
                        </a:rPr>
                        <a:t>2020-21</a:t>
                      </a:r>
                    </a:p>
                  </a:txBody>
                  <a:tcPr marL="47625" marR="47625" marT="47625" marB="47625" anchor="ctr"/>
                </a:tc>
                <a:tc>
                  <a:txBody>
                    <a:bodyPr/>
                    <a:lstStyle/>
                    <a:p>
                      <a:r>
                        <a:rPr lang="en-IN" sz="2400">
                          <a:latin typeface="Times New Roman" pitchFamily="18" charset="0"/>
                          <a:cs typeface="Times New Roman" pitchFamily="18" charset="0"/>
                        </a:rPr>
                        <a:t>2021-22</a:t>
                      </a:r>
                    </a:p>
                  </a:txBody>
                  <a:tcPr marL="47625" marR="47625" marT="47625" marB="47625" anchor="ctr"/>
                </a:tc>
              </a:tr>
              <a:tr h="370840">
                <a:tc>
                  <a:txBody>
                    <a:bodyPr/>
                    <a:lstStyle/>
                    <a:p>
                      <a:r>
                        <a:rPr lang="en-IN" sz="2400">
                          <a:latin typeface="Times New Roman" pitchFamily="18" charset="0"/>
                          <a:cs typeface="Times New Roman" pitchFamily="18" charset="0"/>
                        </a:rPr>
                        <a:t>922.18</a:t>
                      </a:r>
                    </a:p>
                  </a:txBody>
                  <a:tcPr marL="47625" marR="47625" marT="47625" marB="47625" anchor="ctr"/>
                </a:tc>
                <a:tc>
                  <a:txBody>
                    <a:bodyPr/>
                    <a:lstStyle/>
                    <a:p>
                      <a:r>
                        <a:rPr lang="en-IN" sz="2400">
                          <a:latin typeface="Times New Roman" pitchFamily="18" charset="0"/>
                          <a:cs typeface="Times New Roman" pitchFamily="18" charset="0"/>
                        </a:rPr>
                        <a:t>960.90</a:t>
                      </a:r>
                    </a:p>
                  </a:txBody>
                  <a:tcPr marL="47625" marR="47625" marT="47625" marB="47625" anchor="ctr"/>
                </a:tc>
                <a:tc>
                  <a:txBody>
                    <a:bodyPr/>
                    <a:lstStyle/>
                    <a:p>
                      <a:r>
                        <a:rPr lang="en-IN" sz="2400">
                          <a:latin typeface="Times New Roman" pitchFamily="18" charset="0"/>
                          <a:cs typeface="Times New Roman" pitchFamily="18" charset="0"/>
                        </a:rPr>
                        <a:t>928.14</a:t>
                      </a:r>
                    </a:p>
                  </a:txBody>
                  <a:tcPr marL="47625" marR="47625" marT="47625" marB="47625" anchor="ctr"/>
                </a:tc>
                <a:tc>
                  <a:txBody>
                    <a:bodyPr/>
                    <a:lstStyle/>
                    <a:p>
                      <a:r>
                        <a:rPr lang="en-IN" sz="2400">
                          <a:latin typeface="Times New Roman" pitchFamily="18" charset="0"/>
                          <a:cs typeface="Times New Roman" pitchFamily="18" charset="0"/>
                        </a:rPr>
                        <a:t>910.02</a:t>
                      </a:r>
                    </a:p>
                  </a:txBody>
                  <a:tcPr marL="47625" marR="47625" marT="47625" marB="47625" anchor="ctr"/>
                </a:tc>
                <a:tc>
                  <a:txBody>
                    <a:bodyPr/>
                    <a:lstStyle/>
                    <a:p>
                      <a:r>
                        <a:rPr lang="en-IN" sz="2400" dirty="0">
                          <a:latin typeface="Times New Roman" pitchFamily="18" charset="0"/>
                          <a:cs typeface="Times New Roman" pitchFamily="18" charset="0"/>
                        </a:rPr>
                        <a:t>1,002.02</a:t>
                      </a:r>
                    </a:p>
                  </a:txBody>
                  <a:tcPr marL="47625" marR="47625" marT="47625" marB="47625" anchor="ct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None/>
            </a:pPr>
            <a:r>
              <a:rPr lang="en-IN" dirty="0" smtClean="0">
                <a:latin typeface="Times New Roman" pitchFamily="18" charset="0"/>
                <a:cs typeface="Times New Roman" pitchFamily="18" charset="0"/>
              </a:rPr>
              <a:t>ii. The Thermal Power Stations are required to meet the environmental pollution standard set by </a:t>
            </a:r>
            <a:r>
              <a:rPr lang="en-IN" dirty="0" err="1" smtClean="0">
                <a:latin typeface="Times New Roman" pitchFamily="18" charset="0"/>
                <a:cs typeface="Times New Roman" pitchFamily="18" charset="0"/>
              </a:rPr>
              <a:t>MoEF&amp;CC</a:t>
            </a:r>
            <a:r>
              <a:rPr lang="en-IN" dirty="0" smtClean="0">
                <a:latin typeface="Times New Roman" pitchFamily="18" charset="0"/>
                <a:cs typeface="Times New Roman" pitchFamily="18" charset="0"/>
              </a:rPr>
              <a:t> /CPCB/ SPCB from time to time. MOEF&amp;CC has notified new environmental norms on 7th December 2015 for thermal power plants  related to Particulate Matter (PM), SO2, </a:t>
            </a:r>
            <a:r>
              <a:rPr lang="en-IN" dirty="0" err="1" smtClean="0">
                <a:latin typeface="Times New Roman" pitchFamily="18" charset="0"/>
                <a:cs typeface="Times New Roman" pitchFamily="18" charset="0"/>
              </a:rPr>
              <a:t>NOx</a:t>
            </a:r>
            <a:r>
              <a:rPr lang="en-IN" dirty="0" smtClean="0">
                <a:latin typeface="Times New Roman" pitchFamily="18" charset="0"/>
                <a:cs typeface="Times New Roman" pitchFamily="18" charset="0"/>
              </a:rPr>
              <a:t>&amp; Mercury emissions and also vide its notification dated 31.03.2021 had issued categorized thermal power plants in category A, B &amp; C for compliance of new emission norms including provision of penalty for non-compliance. Further, MOEF&amp;CC vide its notification dated 5th September 2022 has granted two year Extension to TPPs for compliance of SO2 emission norms</a:t>
            </a:r>
          </a:p>
          <a:p>
            <a:pPr>
              <a:buNone/>
            </a:pPr>
            <a:r>
              <a:rPr lang="en-IN" dirty="0" smtClean="0">
                <a:latin typeface="Times New Roman" pitchFamily="18" charset="0"/>
                <a:cs typeface="Times New Roman" pitchFamily="18" charset="0"/>
              </a:rPr>
              <a:t>iii. Many TPPs have already adopted use of efficient technologies i.e. from subcritical to supercritical and now using ultra-supercritical technology in order to improve efficiency, thereby reducing coal consumption and thereby reducing emissions. </a:t>
            </a:r>
            <a:endParaRPr lang="en-IN"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None/>
            </a:pPr>
            <a:r>
              <a:rPr lang="en-IN" dirty="0" smtClean="0">
                <a:latin typeface="Times New Roman" pitchFamily="18" charset="0"/>
                <a:cs typeface="Times New Roman" pitchFamily="18" charset="0"/>
              </a:rPr>
              <a:t>iv. The capacity of about 18,362.24 MW comprising 260 units of inefficient and old thermal power generation units has already been retired till 31.12.2022.</a:t>
            </a:r>
          </a:p>
          <a:p>
            <a:pPr>
              <a:buNone/>
            </a:pPr>
            <a:r>
              <a:rPr lang="en-IN" dirty="0" smtClean="0">
                <a:latin typeface="Times New Roman" pitchFamily="18" charset="0"/>
                <a:cs typeface="Times New Roman" pitchFamily="18" charset="0"/>
              </a:rPr>
              <a:t>v. Ministry of Power on 08.10.2021 has issued revised policy on Bio-mass Utilization for Power Generation through Co-firing in Coal based Power Plants to use 5-10% blend of biomass pellets made, primarily of agro-residue along with coal after assessing the technical feasibility viz. safety aspect etc.  </a:t>
            </a:r>
          </a:p>
          <a:p>
            <a:pPr>
              <a:buNone/>
            </a:pPr>
            <a:r>
              <a:rPr lang="en-IN" dirty="0" smtClean="0">
                <a:latin typeface="Times New Roman" pitchFamily="18" charset="0"/>
                <a:cs typeface="Times New Roman" pitchFamily="18" charset="0"/>
              </a:rPr>
              <a:t>vi. Thermal Power Plants of total capacity of about 181 GW is covered under Perform, Achieve, Trade (PAT) scheme and they are given mandatory targets to reduce their specific energy consumption. </a:t>
            </a:r>
          </a:p>
          <a:p>
            <a:pPr>
              <a:buNone/>
            </a:pPr>
            <a:r>
              <a:rPr lang="en-IN" dirty="0" smtClean="0">
                <a:latin typeface="Times New Roman" pitchFamily="18" charset="0"/>
                <a:cs typeface="Times New Roman" pitchFamily="18" charset="0"/>
              </a:rPr>
              <a:t>vii. Carbon Capture, utilisation and Storage (CCUS): CCUS refers to suite of technologies, which will help to remove CO2 before it enters atmosphere. </a:t>
            </a:r>
            <a:endParaRPr lang="en-IN"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CLEAN DEVELOPMENT MECHANISM (CDM)</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Services of Tata Energy Research Institute (TERI) have been engaged for providing consultancy services to the Ministry of Power on CDM.</a:t>
            </a:r>
          </a:p>
          <a:p>
            <a:pPr>
              <a:buFont typeface="Wingdings" pitchFamily="2" charset="2"/>
              <a:buChar char="Ø"/>
            </a:pPr>
            <a:r>
              <a:rPr lang="en-IN" dirty="0" smtClean="0">
                <a:latin typeface="Times New Roman" pitchFamily="18" charset="0"/>
                <a:cs typeface="Times New Roman" pitchFamily="18" charset="0"/>
              </a:rPr>
              <a:t> The terms of reference include project formulation, base line surveys for each project, negotiations with the CDM parties, identification of the counterpart CDM parties from the developed countries, cost of CO2 monitoring and verification of CO2 emission reduction and supervision of project implementation.</a:t>
            </a:r>
            <a:endParaRPr lang="en-IN"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IN" b="1" dirty="0" smtClean="0">
                <a:solidFill>
                  <a:srgbClr val="FF0000"/>
                </a:solidFill>
                <a:latin typeface="Times New Roman" pitchFamily="18" charset="0"/>
                <a:cs typeface="Times New Roman" pitchFamily="18" charset="0"/>
              </a:rPr>
              <a:t>ISO 14001</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692696"/>
            <a:ext cx="9144000" cy="6165304"/>
          </a:xfrm>
        </p:spPr>
        <p:txBody>
          <a:bodyPr>
            <a:normAutofit fontScale="92500" lnSpcReduction="10000"/>
          </a:bodyPr>
          <a:lstStyle/>
          <a:p>
            <a:pPr>
              <a:buFont typeface="Wingdings" pitchFamily="2" charset="2"/>
              <a:buChar char="Ø"/>
            </a:pPr>
            <a:r>
              <a:rPr lang="en-IN" dirty="0" smtClean="0">
                <a:latin typeface="Times New Roman" pitchFamily="18" charset="0"/>
                <a:cs typeface="Times New Roman" pitchFamily="18" charset="0"/>
              </a:rPr>
              <a:t> November 1975, nation's Sustainable Power Development, National Thermal Power Corporation Ltd. (NTPC) is established. </a:t>
            </a:r>
          </a:p>
          <a:p>
            <a:pPr>
              <a:buFont typeface="Wingdings" pitchFamily="2" charset="2"/>
              <a:buChar char="Ø"/>
            </a:pPr>
            <a:r>
              <a:rPr lang="en-IN" dirty="0" smtClean="0">
                <a:latin typeface="Times New Roman" pitchFamily="18" charset="0"/>
                <a:cs typeface="Times New Roman" pitchFamily="18" charset="0"/>
              </a:rPr>
              <a:t>NTPC has recently diversified into the hydro sector and formed for joint venture companies for distribution. Environment Management is a high priority area in the company and several Policies have been formulated to ensure generation of green power. Through persuasion of sound environmental management systems and practices.</a:t>
            </a:r>
          </a:p>
          <a:p>
            <a:pPr>
              <a:buFont typeface="Wingdings" pitchFamily="2" charset="2"/>
              <a:buChar char="Ø"/>
            </a:pPr>
            <a:r>
              <a:rPr lang="en-IN" dirty="0" smtClean="0">
                <a:latin typeface="Times New Roman" pitchFamily="18" charset="0"/>
                <a:cs typeface="Times New Roman" pitchFamily="18" charset="0"/>
              </a:rPr>
              <a:t>The focus and emphasis in future in the company will be on generation of power in line with global standards and in complete harmony with the environment and nature.</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gn="ctr">
              <a:buNone/>
            </a:pPr>
            <a:endParaRPr lang="en-US" sz="6000" b="1" dirty="0" smtClean="0">
              <a:solidFill>
                <a:srgbClr val="FF0000"/>
              </a:solidFill>
              <a:latin typeface="Times New Roman" pitchFamily="18" charset="0"/>
              <a:cs typeface="Times New Roman" pitchFamily="18" charset="0"/>
            </a:endParaRPr>
          </a:p>
          <a:p>
            <a:pPr algn="ctr">
              <a:buNone/>
            </a:pPr>
            <a:endParaRPr lang="en-US" sz="6000" b="1" dirty="0" smtClean="0">
              <a:solidFill>
                <a:srgbClr val="FF0000"/>
              </a:solidFill>
              <a:latin typeface="Times New Roman" pitchFamily="18" charset="0"/>
              <a:cs typeface="Times New Roman" pitchFamily="18" charset="0"/>
            </a:endParaRPr>
          </a:p>
          <a:p>
            <a:pPr algn="ctr">
              <a:buNone/>
            </a:pPr>
            <a:r>
              <a:rPr lang="en-US" sz="6000" b="1" dirty="0" smtClean="0">
                <a:solidFill>
                  <a:srgbClr val="FF0000"/>
                </a:solidFill>
                <a:latin typeface="Times New Roman" pitchFamily="18" charset="0"/>
                <a:cs typeface="Times New Roman" pitchFamily="18" charset="0"/>
              </a:rPr>
              <a:t>INITIATIVES OF MODI GOVERNMENT</a:t>
            </a:r>
            <a:endParaRPr lang="en-IN" sz="6000" b="1" dirty="0">
              <a:solidFill>
                <a:srgbClr val="FF0000"/>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NAMAMI GANGE PROGRAMME</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IN" dirty="0" smtClean="0">
                <a:latin typeface="Times New Roman" pitchFamily="18" charset="0"/>
                <a:cs typeface="Times New Roman" pitchFamily="18" charset="0"/>
              </a:rPr>
              <a:t>The Centre allocated a total of Rs 20,000 crore to conserve and rejuvenate the river.</a:t>
            </a:r>
          </a:p>
          <a:p>
            <a:pPr>
              <a:buFont typeface="Wingdings" pitchFamily="2" charset="2"/>
              <a:buChar char="Ø"/>
            </a:pPr>
            <a:r>
              <a:rPr lang="en-IN" dirty="0" smtClean="0">
                <a:latin typeface="Times New Roman" pitchFamily="18" charset="0"/>
                <a:cs typeface="Times New Roman" pitchFamily="18" charset="0"/>
              </a:rPr>
              <a:t> It involved the people living on the banks of the river, and helped them attain sustainable livelihoods and feel the impact first-hand.</a:t>
            </a:r>
          </a:p>
          <a:p>
            <a:pPr>
              <a:buFont typeface="Wingdings" pitchFamily="2" charset="2"/>
              <a:buChar char="Ø"/>
            </a:pPr>
            <a:r>
              <a:rPr lang="en-IN" dirty="0" smtClean="0">
                <a:latin typeface="Times New Roman" pitchFamily="18" charset="0"/>
                <a:cs typeface="Times New Roman" pitchFamily="18" charset="0"/>
              </a:rPr>
              <a:t> It also roped in grass-root level institutions, including urban local bodies and Panchayati Raj institutions, to work for the same</a:t>
            </a:r>
            <a:endParaRPr lang="en-IN"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Key achievements- creating sewerage treatment capacity, river front development and surface cleaning. </a:t>
            </a:r>
          </a:p>
          <a:p>
            <a:pPr>
              <a:buFont typeface="Wingdings" pitchFamily="2" charset="2"/>
              <a:buChar char="Ø"/>
            </a:pPr>
            <a:r>
              <a:rPr lang="en-IN" dirty="0" smtClean="0">
                <a:latin typeface="Times New Roman" pitchFamily="18" charset="0"/>
                <a:cs typeface="Times New Roman" pitchFamily="18" charset="0"/>
              </a:rPr>
              <a:t>The programme is being implemented by the National Mission for Clean Ganga (NMCG) at the national level and State Program Management Groups (SPMGs) at the state level. </a:t>
            </a:r>
          </a:p>
          <a:p>
            <a:pPr>
              <a:buFont typeface="Wingdings" pitchFamily="2" charset="2"/>
              <a:buChar char="Ø"/>
            </a:pPr>
            <a:r>
              <a:rPr lang="en-IN" dirty="0" smtClean="0">
                <a:latin typeface="Times New Roman" pitchFamily="18" charset="0"/>
                <a:cs typeface="Times New Roman" pitchFamily="18" charset="0"/>
              </a:rPr>
              <a:t>Moreover, 63 sewerage management projects are implemented in  Uttarakhand, Uttar Pradesh, Bihar, Jharkhand, and West Bengal</a:t>
            </a:r>
            <a:endParaRPr lang="en-IN"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GREEN SKILL DEVELOPMENT PROGRAMME</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Moving away from technical or industrial skills, the Green Skill Development Programme was launched in June 2017 by the Ministry of Environment, Forest, and Climate Change. </a:t>
            </a:r>
          </a:p>
          <a:p>
            <a:pPr>
              <a:buFont typeface="Wingdings" pitchFamily="2" charset="2"/>
              <a:buChar char="Ø"/>
            </a:pPr>
            <a:r>
              <a:rPr lang="en-IN" dirty="0" smtClean="0">
                <a:latin typeface="Times New Roman" pitchFamily="18" charset="0"/>
                <a:cs typeface="Times New Roman" pitchFamily="18" charset="0"/>
              </a:rPr>
              <a:t>‘Green skills’ refers to those that contribute to preserve and restore environment and create a sustainable future. Hence, the programme focuses on developing skills among the youth in the environment and forest sector. </a:t>
            </a:r>
            <a:endParaRPr lang="en-IN"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latin typeface="Times New Roman" pitchFamily="18" charset="0"/>
                <a:cs typeface="Times New Roman" pitchFamily="18" charset="0"/>
              </a:rPr>
              <a:t>SWACHH BHARAT ABHIYAN</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The national cleanliness drive - </a:t>
            </a:r>
            <a:r>
              <a:rPr lang="en-IN" dirty="0" err="1" smtClean="0">
                <a:latin typeface="Times New Roman" pitchFamily="18" charset="0"/>
                <a:cs typeface="Times New Roman" pitchFamily="18" charset="0"/>
              </a:rPr>
              <a:t>Swachh</a:t>
            </a:r>
            <a:r>
              <a:rPr lang="en-IN" dirty="0" smtClean="0">
                <a:latin typeface="Times New Roman" pitchFamily="18" charset="0"/>
                <a:cs typeface="Times New Roman" pitchFamily="18" charset="0"/>
              </a:rPr>
              <a:t> Bharat </a:t>
            </a:r>
            <a:r>
              <a:rPr lang="en-IN" dirty="0" err="1" smtClean="0">
                <a:latin typeface="Times New Roman" pitchFamily="18" charset="0"/>
                <a:cs typeface="Times New Roman" pitchFamily="18" charset="0"/>
              </a:rPr>
              <a:t>Abhiyan</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 Launched on Mahatma Gandhi’s birth anniversary on October 2, 2014, the movement had people coming out to clean the roads across India. </a:t>
            </a:r>
          </a:p>
          <a:p>
            <a:pPr>
              <a:buFont typeface="Wingdings" pitchFamily="2" charset="2"/>
              <a:buChar char="Ø"/>
            </a:pPr>
            <a:r>
              <a:rPr lang="en-IN" dirty="0" smtClean="0">
                <a:latin typeface="Times New Roman" pitchFamily="18" charset="0"/>
                <a:cs typeface="Times New Roman" pitchFamily="18" charset="0"/>
              </a:rPr>
              <a:t>Over the years, different versions of the campaign- </a:t>
            </a:r>
            <a:r>
              <a:rPr lang="en-IN" dirty="0" err="1" smtClean="0">
                <a:latin typeface="Times New Roman" pitchFamily="18" charset="0"/>
                <a:cs typeface="Times New Roman" pitchFamily="18" charset="0"/>
              </a:rPr>
              <a:t>Gramin</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Swachh</a:t>
            </a:r>
            <a:r>
              <a:rPr lang="en-IN" dirty="0" smtClean="0">
                <a:latin typeface="Times New Roman" pitchFamily="18" charset="0"/>
                <a:cs typeface="Times New Roman" pitchFamily="18" charset="0"/>
              </a:rPr>
              <a:t> Bharat Mission and Bal </a:t>
            </a:r>
            <a:r>
              <a:rPr lang="en-IN" dirty="0" err="1" smtClean="0">
                <a:latin typeface="Times New Roman" pitchFamily="18" charset="0"/>
                <a:cs typeface="Times New Roman" pitchFamily="18" charset="0"/>
              </a:rPr>
              <a:t>Swachhata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Abhiyan</a:t>
            </a: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FF0000"/>
                </a:solidFill>
                <a:latin typeface="Times New Roman" pitchFamily="18" charset="0"/>
                <a:cs typeface="Times New Roman" pitchFamily="18" charset="0"/>
              </a:rPr>
              <a:t>TOILETS BEFORE TEMPLES </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Pehle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shauchalaya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phir</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devalaya</a:t>
            </a:r>
            <a:r>
              <a:rPr lang="en-IN" dirty="0" smtClean="0">
                <a:latin typeface="Times New Roman" pitchFamily="18" charset="0"/>
                <a:cs typeface="Times New Roman" pitchFamily="18" charset="0"/>
              </a:rPr>
              <a:t>’ </a:t>
            </a:r>
          </a:p>
          <a:p>
            <a:pPr>
              <a:buNone/>
            </a:pPr>
            <a:r>
              <a:rPr lang="en-IN" dirty="0" smtClean="0">
                <a:latin typeface="Times New Roman" pitchFamily="18" charset="0"/>
                <a:cs typeface="Times New Roman" pitchFamily="18" charset="0"/>
              </a:rPr>
              <a:t>Implemented as part of the </a:t>
            </a:r>
            <a:r>
              <a:rPr lang="en-IN" dirty="0" err="1" smtClean="0">
                <a:latin typeface="Times New Roman" pitchFamily="18" charset="0"/>
                <a:cs typeface="Times New Roman" pitchFamily="18" charset="0"/>
              </a:rPr>
              <a:t>Swachh</a:t>
            </a:r>
            <a:r>
              <a:rPr lang="en-IN" dirty="0" smtClean="0">
                <a:latin typeface="Times New Roman" pitchFamily="18" charset="0"/>
                <a:cs typeface="Times New Roman" pitchFamily="18" charset="0"/>
              </a:rPr>
              <a:t> Bharat Mission, the government claims to have built over nine crore household toilets and 32 states or Union Territories have been declared open defecation-free since October 2, 2014.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N" b="1" dirty="0" smtClean="0">
                <a:solidFill>
                  <a:srgbClr val="FF0000"/>
                </a:solidFill>
                <a:latin typeface="Times New Roman" pitchFamily="18" charset="0"/>
                <a:cs typeface="Times New Roman" pitchFamily="18" charset="0"/>
              </a:rPr>
              <a:t>COMPENSATORY AFFORESTATION FUND ACT (CAMPA)</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pPr>
              <a:buFont typeface="Wingdings" pitchFamily="2" charset="2"/>
              <a:buChar char="Ø"/>
            </a:pPr>
            <a:r>
              <a:rPr lang="en-IN" dirty="0" smtClean="0">
                <a:latin typeface="Times New Roman" pitchFamily="18" charset="0"/>
                <a:cs typeface="Times New Roman" pitchFamily="18" charset="0"/>
              </a:rPr>
              <a:t>Compensatory Afforestation Fund Act (CAMPA) in 2016. </a:t>
            </a:r>
          </a:p>
          <a:p>
            <a:pPr>
              <a:buFont typeface="Wingdings" pitchFamily="2" charset="2"/>
              <a:buChar char="Ø"/>
            </a:pPr>
            <a:r>
              <a:rPr lang="en-IN" dirty="0" smtClean="0">
                <a:latin typeface="Times New Roman" pitchFamily="18" charset="0"/>
                <a:cs typeface="Times New Roman" pitchFamily="18" charset="0"/>
              </a:rPr>
              <a:t>National Compensatory Afforestation Fund and State Compensatory Afforestation Fund the same year. </a:t>
            </a:r>
          </a:p>
          <a:p>
            <a:pPr>
              <a:buFont typeface="Wingdings" pitchFamily="2" charset="2"/>
              <a:buChar char="Ø"/>
            </a:pPr>
            <a:r>
              <a:rPr lang="en-IN" dirty="0" smtClean="0">
                <a:latin typeface="Times New Roman" pitchFamily="18" charset="0"/>
                <a:cs typeface="Times New Roman" pitchFamily="18" charset="0"/>
              </a:rPr>
              <a:t>Under this act, any individual or organisation intending to use forest lands for non-forest purposes will be charged. According to provisions in the act, payments include present net value of the forest, compensatory afforestation, and other specific projects relating to environment. Of this, national and state funds will receive 10 percent and 90 percent, respectively. Funds generated are then used on reviving the forest ecosystem and protecting wildlife.  </a:t>
            </a:r>
            <a:endParaRPr lang="en-IN"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SOLID AND BIOMEDICAL WASTE MANAGEMENT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0.2-0.5 kg/capita/day by Indian cities.</a:t>
            </a:r>
          </a:p>
          <a:p>
            <a:pPr>
              <a:buFont typeface="Wingdings" pitchFamily="2" charset="2"/>
              <a:buChar char="Ø"/>
            </a:pPr>
            <a:r>
              <a:rPr lang="en-US" dirty="0" smtClean="0">
                <a:latin typeface="Times New Roman" pitchFamily="18" charset="0"/>
                <a:cs typeface="Times New Roman" pitchFamily="18" charset="0"/>
              </a:rPr>
              <a:t>Civil authorities collect 35 tons of municipal solid waste every year</a:t>
            </a:r>
          </a:p>
          <a:p>
            <a:pPr>
              <a:buFont typeface="Wingdings" pitchFamily="2" charset="2"/>
              <a:buChar char="Ø"/>
            </a:pPr>
            <a:r>
              <a:rPr lang="en-US" dirty="0" smtClean="0">
                <a:latin typeface="Times New Roman" pitchFamily="18" charset="0"/>
                <a:cs typeface="Times New Roman" pitchFamily="18" charset="0"/>
              </a:rPr>
              <a:t>Less than 1% by health delivery system.</a:t>
            </a:r>
          </a:p>
          <a:p>
            <a:pPr>
              <a:buFont typeface="Wingdings" pitchFamily="2" charset="2"/>
              <a:buChar char="Ø"/>
            </a:pPr>
            <a:r>
              <a:rPr lang="en-US" dirty="0" smtClean="0">
                <a:latin typeface="Times New Roman" pitchFamily="18" charset="0"/>
                <a:cs typeface="Times New Roman" pitchFamily="18" charset="0"/>
              </a:rPr>
              <a:t>Urgent need to launch a waste minimization program and safe disposal of Biomedical waste. </a:t>
            </a:r>
            <a:endParaRPr lang="en-IN"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E-WASTE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Waste from electronic and electrical appliances-computers, mobile phones, digital musical recorders/players, refrigerators, washing machines, television and other household consumer items.</a:t>
            </a:r>
          </a:p>
          <a:p>
            <a:pPr>
              <a:buFont typeface="Wingdings" pitchFamily="2" charset="2"/>
              <a:buChar char="Ø"/>
            </a:pPr>
            <a:r>
              <a:rPr lang="en-US" dirty="0" smtClean="0">
                <a:latin typeface="Times New Roman" pitchFamily="18" charset="0"/>
                <a:cs typeface="Times New Roman" pitchFamily="18" charset="0"/>
              </a:rPr>
              <a:t>India- 1,46,000 to 3.3 lakh tones of e-waste/year.</a:t>
            </a:r>
          </a:p>
          <a:p>
            <a:pPr>
              <a:buFont typeface="Wingdings" pitchFamily="2" charset="2"/>
              <a:buChar char="Ø"/>
            </a:pPr>
            <a:r>
              <a:rPr lang="en-US" dirty="0" smtClean="0">
                <a:latin typeface="Times New Roman" pitchFamily="18" charset="0"/>
                <a:cs typeface="Times New Roman" pitchFamily="18" charset="0"/>
              </a:rPr>
              <a:t>Ferrous and non-ferrous metals, plastic, glass, wood and rubber and other items.</a:t>
            </a:r>
          </a:p>
          <a:p>
            <a:pPr>
              <a:buFont typeface="Wingdings" pitchFamily="2" charset="2"/>
              <a:buChar char="Ø"/>
            </a:pPr>
            <a:r>
              <a:rPr lang="en-US" dirty="0" smtClean="0">
                <a:latin typeface="Times New Roman" pitchFamily="18" charset="0"/>
                <a:cs typeface="Times New Roman" pitchFamily="18" charset="0"/>
              </a:rPr>
              <a:t>Iron and steal-50%</a:t>
            </a:r>
          </a:p>
          <a:p>
            <a:pPr>
              <a:buFont typeface="Wingdings" pitchFamily="2" charset="2"/>
              <a:buChar char="Ø"/>
            </a:pPr>
            <a:r>
              <a:rPr lang="en-US" dirty="0" smtClean="0">
                <a:latin typeface="Times New Roman" pitchFamily="18" charset="0"/>
                <a:cs typeface="Times New Roman" pitchFamily="18" charset="0"/>
              </a:rPr>
              <a:t>Lead, mercury, arsenic, cadmium, selenium, barium and hexavalent chromium-hazardous waste-damage to central and peripheral nervous system, blood system and kidney, development of brain, teratogenic, respiratory and skin disorders, DNA damage, muscle weakness.</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
            <a:ext cx="9144000" cy="6858000"/>
          </a:xfrm>
        </p:spPr>
        <p:txBody>
          <a:bodyPr>
            <a:normAutofit/>
          </a:bodyPr>
          <a:lstStyle/>
          <a:p>
            <a:pPr algn="ctr">
              <a:buNone/>
            </a:pPr>
            <a:r>
              <a:rPr lang="en-US" b="1" dirty="0" smtClean="0">
                <a:solidFill>
                  <a:srgbClr val="FF0000"/>
                </a:solidFill>
                <a:latin typeface="Times New Roman" pitchFamily="18" charset="0"/>
                <a:cs typeface="Times New Roman" pitchFamily="18" charset="0"/>
              </a:rPr>
              <a:t>INTERVENTION</a:t>
            </a:r>
          </a:p>
          <a:p>
            <a:pPr marL="514350" indent="-514350">
              <a:buFont typeface="+mj-lt"/>
              <a:buAutoNum type="arabicPeriod"/>
            </a:pPr>
            <a:r>
              <a:rPr lang="en-US" dirty="0" smtClean="0">
                <a:latin typeface="Times New Roman" pitchFamily="18" charset="0"/>
                <a:cs typeface="Times New Roman" pitchFamily="18" charset="0"/>
              </a:rPr>
              <a:t>Technical-product designing and engineering</a:t>
            </a:r>
          </a:p>
          <a:p>
            <a:pPr marL="514350" indent="-514350">
              <a:buFont typeface="+mj-lt"/>
              <a:buAutoNum type="arabicPeriod"/>
            </a:pPr>
            <a:r>
              <a:rPr lang="en-US" dirty="0" smtClean="0">
                <a:latin typeface="Times New Roman" pitchFamily="18" charset="0"/>
                <a:cs typeface="Times New Roman" pitchFamily="18" charset="0"/>
              </a:rPr>
              <a:t>Waste minimization</a:t>
            </a:r>
          </a:p>
          <a:p>
            <a:pPr marL="514350" indent="-514350">
              <a:buFont typeface="+mj-lt"/>
              <a:buAutoNum type="arabicPeriod"/>
            </a:pPr>
            <a:r>
              <a:rPr lang="en-US" dirty="0" smtClean="0">
                <a:latin typeface="Times New Roman" pitchFamily="18" charset="0"/>
                <a:cs typeface="Times New Roman" pitchFamily="18" charset="0"/>
              </a:rPr>
              <a:t>Restructuring</a:t>
            </a:r>
          </a:p>
          <a:p>
            <a:pPr marL="514350" indent="-514350">
              <a:buFont typeface="+mj-lt"/>
              <a:buAutoNum type="arabicPeriod"/>
            </a:pPr>
            <a:r>
              <a:rPr lang="en-US" dirty="0" smtClean="0">
                <a:latin typeface="Times New Roman" pitchFamily="18" charset="0"/>
                <a:cs typeface="Times New Roman" pitchFamily="18" charset="0"/>
              </a:rPr>
              <a:t>Recycling</a:t>
            </a:r>
          </a:p>
          <a:p>
            <a:pPr marL="514350" indent="-514350">
              <a:buFont typeface="+mj-lt"/>
              <a:buAutoNum type="arabicPeriod"/>
            </a:pPr>
            <a:r>
              <a:rPr lang="en-US" dirty="0" smtClean="0">
                <a:latin typeface="Times New Roman" pitchFamily="18" charset="0"/>
                <a:cs typeface="Times New Roman" pitchFamily="18" charset="0"/>
              </a:rPr>
              <a:t>Policy level intervention</a:t>
            </a:r>
          </a:p>
          <a:p>
            <a:pPr marL="514350" indent="-514350">
              <a:buFont typeface="+mj-lt"/>
              <a:buAutoNum type="arabicPeriod"/>
            </a:pPr>
            <a:r>
              <a:rPr lang="en-US" dirty="0" smtClean="0">
                <a:latin typeface="Times New Roman" pitchFamily="18" charset="0"/>
                <a:cs typeface="Times New Roman" pitchFamily="18" charset="0"/>
              </a:rPr>
              <a:t>Take back policy</a:t>
            </a:r>
          </a:p>
          <a:p>
            <a:pPr marL="514350" indent="-514350">
              <a:buFont typeface="+mj-lt"/>
              <a:buAutoNum type="arabicPeriod"/>
            </a:pPr>
            <a:r>
              <a:rPr lang="en-US" dirty="0" smtClean="0">
                <a:latin typeface="Times New Roman" pitchFamily="18" charset="0"/>
                <a:cs typeface="Times New Roman" pitchFamily="18" charset="0"/>
              </a:rPr>
              <a:t>Capacity building</a:t>
            </a:r>
          </a:p>
          <a:p>
            <a:pPr marL="514350" indent="-514350">
              <a:buFont typeface="+mj-lt"/>
              <a:buAutoNum type="arabicPeriod"/>
            </a:pPr>
            <a:r>
              <a:rPr lang="en-US" dirty="0" smtClean="0">
                <a:latin typeface="Times New Roman" pitchFamily="18" charset="0"/>
                <a:cs typeface="Times New Roman" pitchFamily="18" charset="0"/>
              </a:rPr>
              <a:t>Protective protocol for workers</a:t>
            </a:r>
          </a:p>
          <a:p>
            <a:pPr marL="514350" indent="-514350">
              <a:buFont typeface="+mj-lt"/>
              <a:buAutoNum type="arabicPeriod"/>
            </a:pPr>
            <a:r>
              <a:rPr lang="en-US" dirty="0" smtClean="0">
                <a:latin typeface="Times New Roman" pitchFamily="18" charset="0"/>
                <a:cs typeface="Times New Roman" pitchFamily="18" charset="0"/>
              </a:rPr>
              <a:t>Awareness building</a:t>
            </a:r>
            <a:endParaRPr lang="en-IN"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CHEMICAL DISASTER</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Urban industries due to poor monitoring, mismanagement and lack of implementation of regulation. </a:t>
            </a:r>
            <a:endParaRPr lang="en-IN"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RADIATION AND NUCLEAR POLLUTION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Serious risk of radiation, leakage from reactor.</a:t>
            </a:r>
          </a:p>
          <a:p>
            <a:pPr>
              <a:buFont typeface="Wingdings" pitchFamily="2" charset="2"/>
              <a:buChar char="Ø"/>
            </a:pPr>
            <a:r>
              <a:rPr lang="en-US" dirty="0" smtClean="0">
                <a:latin typeface="Times New Roman" pitchFamily="18" charset="0"/>
                <a:cs typeface="Times New Roman" pitchFamily="18" charset="0"/>
              </a:rPr>
              <a:t>Main effects-cancer of various part of body, blood cancers, skin diseases, cataract, immune system disorders etc. </a:t>
            </a:r>
            <a:endParaRPr lang="en-IN"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NOISE POLLUTION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More sound sources giving higher and higher noise level.</a:t>
            </a:r>
          </a:p>
          <a:p>
            <a:pPr>
              <a:buFont typeface="Wingdings" pitchFamily="2" charset="2"/>
              <a:buChar char="Ø"/>
            </a:pPr>
            <a:r>
              <a:rPr lang="en-US" dirty="0" smtClean="0">
                <a:latin typeface="Times New Roman" pitchFamily="18" charset="0"/>
                <a:cs typeface="Times New Roman" pitchFamily="18" charset="0"/>
              </a:rPr>
              <a:t>Higher noise pollution due to insufficient study and ignorance of public about insidious and progressive health effect.</a:t>
            </a:r>
            <a:endParaRPr lang="en-IN"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POPULATION EXPLOSION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India urban population 30%.</a:t>
            </a:r>
          </a:p>
          <a:p>
            <a:pPr>
              <a:buFont typeface="Wingdings" pitchFamily="2" charset="2"/>
              <a:buChar char="Ø"/>
            </a:pPr>
            <a:r>
              <a:rPr lang="en-US" dirty="0" smtClean="0">
                <a:latin typeface="Times New Roman" pitchFamily="18" charset="0"/>
                <a:cs typeface="Times New Roman" pitchFamily="18" charset="0"/>
              </a:rPr>
              <a:t>Absence of public transport number of vehicles increased leading to deteriorating environmental conditions.</a:t>
            </a:r>
          </a:p>
          <a:p>
            <a:pPr>
              <a:buFont typeface="Wingdings" pitchFamily="2" charset="2"/>
              <a:buChar char="Ø"/>
            </a:pPr>
            <a:r>
              <a:rPr lang="en-US" dirty="0" smtClean="0">
                <a:latin typeface="Times New Roman" pitchFamily="18" charset="0"/>
                <a:cs typeface="Times New Roman" pitchFamily="18" charset="0"/>
              </a:rPr>
              <a:t>Many provisions in constitution of India to safeguard environment and State is responsible.</a:t>
            </a:r>
          </a:p>
          <a:p>
            <a:pPr>
              <a:buFont typeface="Wingdings" pitchFamily="2" charset="2"/>
              <a:buChar char="Ø"/>
            </a:pPr>
            <a:r>
              <a:rPr lang="en-US" dirty="0" smtClean="0">
                <a:latin typeface="Times New Roman" pitchFamily="18" charset="0"/>
                <a:cs typeface="Times New Roman" pitchFamily="18" charset="0"/>
              </a:rPr>
              <a:t>International bodies to regulate country’s environmental pollution for safety of people and mitigate global effect. </a:t>
            </a:r>
            <a:endParaRPr lang="en-IN"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ACTS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lnSpcReduction="10000"/>
          </a:bodyPr>
          <a:lstStyle/>
          <a:p>
            <a:pPr algn="ctr">
              <a:buNone/>
            </a:pP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1. ENVIRONMENT (PROTECTION) ACT 1986</a:t>
            </a:r>
          </a:p>
          <a:p>
            <a:pPr>
              <a:buNone/>
            </a:pPr>
            <a:r>
              <a:rPr lang="en-US" dirty="0" smtClean="0">
                <a:latin typeface="Times New Roman" pitchFamily="18" charset="0"/>
                <a:cs typeface="Times New Roman" pitchFamily="18" charset="0"/>
              </a:rPr>
              <a:t>Constitution of India, Article 48A-State shall endeavor to protect and improve the environment and to safeguard the forests and wildlife of country and every citizen shall protect the environment (51A)</a:t>
            </a:r>
          </a:p>
          <a:p>
            <a:pPr algn="ctr">
              <a:buNone/>
            </a:pPr>
            <a:r>
              <a:rPr lang="en-US" b="1" dirty="0" smtClean="0">
                <a:solidFill>
                  <a:srgbClr val="FF0000"/>
                </a:solidFill>
                <a:latin typeface="Times New Roman" pitchFamily="18" charset="0"/>
                <a:cs typeface="Times New Roman" pitchFamily="18" charset="0"/>
              </a:rPr>
              <a:t>DUTY OF CITIZEN</a:t>
            </a:r>
          </a:p>
          <a:p>
            <a:pPr marL="514350" indent="-514350">
              <a:buFont typeface="+mj-lt"/>
              <a:buAutoNum type="arabicPeriod"/>
            </a:pPr>
            <a:r>
              <a:rPr lang="en-US" dirty="0" smtClean="0">
                <a:latin typeface="Times New Roman" pitchFamily="18" charset="0"/>
                <a:cs typeface="Times New Roman" pitchFamily="18" charset="0"/>
              </a:rPr>
              <a:t>To value and preserve rich heritage of our composite culture.</a:t>
            </a:r>
          </a:p>
          <a:p>
            <a:pPr marL="514350" indent="-514350">
              <a:buFont typeface="+mj-lt"/>
              <a:buAutoNum type="arabicPeriod"/>
            </a:pPr>
            <a:r>
              <a:rPr lang="en-US" dirty="0" smtClean="0">
                <a:latin typeface="Times New Roman" pitchFamily="18" charset="0"/>
                <a:cs typeface="Times New Roman" pitchFamily="18" charset="0"/>
              </a:rPr>
              <a:t>To protect and improve natural environment-forests, lakes, rivers and wildlife and compassion for living creatures.</a:t>
            </a:r>
          </a:p>
          <a:p>
            <a:pPr marL="514350" indent="-514350">
              <a:buNone/>
            </a:pPr>
            <a:r>
              <a:rPr lang="en-US" dirty="0" smtClean="0">
                <a:latin typeface="Times New Roman" pitchFamily="18" charset="0"/>
                <a:cs typeface="Times New Roman" pitchFamily="18" charset="0"/>
              </a:rPr>
              <a:t>United Nations Conference at Stockholm in 1972</a:t>
            </a:r>
            <a:endParaRPr lang="en-IN"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rmAutofit fontScale="90000"/>
          </a:bodyPr>
          <a:lstStyle/>
          <a:p>
            <a:r>
              <a:rPr lang="en-US" b="1" dirty="0" smtClean="0">
                <a:solidFill>
                  <a:srgbClr val="FF0000"/>
                </a:solidFill>
                <a:latin typeface="Times New Roman" pitchFamily="18" charset="0"/>
                <a:cs typeface="Times New Roman" pitchFamily="18" charset="0"/>
              </a:rPr>
              <a:t>DEFINITIONS DEFINES (SEC.2) IN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196752"/>
            <a:ext cx="9144000" cy="5661248"/>
          </a:xfrm>
        </p:spPr>
        <p:txBody>
          <a:bodyPr>
            <a:normAutofit lnSpcReduction="10000"/>
          </a:bodyPr>
          <a:lstStyle/>
          <a:p>
            <a:pPr marL="514350" indent="-514350">
              <a:buFont typeface="+mj-lt"/>
              <a:buAutoNum type="arabicPeriod"/>
            </a:pPr>
            <a:r>
              <a:rPr lang="en-US" dirty="0" smtClean="0">
                <a:latin typeface="Times New Roman" pitchFamily="18" charset="0"/>
                <a:cs typeface="Times New Roman" pitchFamily="18" charset="0"/>
              </a:rPr>
              <a:t>“Environment” includes water, air, land and interrelationship among them</a:t>
            </a:r>
          </a:p>
          <a:p>
            <a:pPr marL="514350" indent="-514350">
              <a:buFont typeface="+mj-lt"/>
              <a:buAutoNum type="arabicPeriod"/>
            </a:pPr>
            <a:r>
              <a:rPr lang="en-US" dirty="0" smtClean="0">
                <a:latin typeface="Times New Roman" pitchFamily="18" charset="0"/>
                <a:cs typeface="Times New Roman" pitchFamily="18" charset="0"/>
              </a:rPr>
              <a:t>“Environment pollutant”-any solid, liquid or gaseous substance present in such concentration as may be or tend to be injurious to environment.</a:t>
            </a:r>
          </a:p>
          <a:p>
            <a:pPr marL="514350" indent="-514350">
              <a:buFont typeface="+mj-lt"/>
              <a:buAutoNum type="arabicPeriod"/>
            </a:pPr>
            <a:r>
              <a:rPr lang="en-US" dirty="0" smtClean="0">
                <a:latin typeface="Times New Roman" pitchFamily="18" charset="0"/>
                <a:cs typeface="Times New Roman" pitchFamily="18" charset="0"/>
              </a:rPr>
              <a:t>“Environmental pollution” –presence of any environmental pollutant.</a:t>
            </a:r>
          </a:p>
          <a:p>
            <a:pPr marL="514350" indent="-514350">
              <a:buFont typeface="+mj-lt"/>
              <a:buAutoNum type="arabicPeriod"/>
            </a:pPr>
            <a:r>
              <a:rPr lang="en-US" dirty="0" smtClean="0">
                <a:latin typeface="Times New Roman" pitchFamily="18" charset="0"/>
                <a:cs typeface="Times New Roman" pitchFamily="18" charset="0"/>
              </a:rPr>
              <a:t>“Handling” –in relation to any substance-manufacture, processing, treatment, package storage, transportation, use, collection, destruction, conversion, offering for sale, transfer or like of such substance.</a:t>
            </a:r>
            <a:endParaRPr lang="en-IN"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latin typeface="Times New Roman" pitchFamily="18" charset="0"/>
                <a:cs typeface="Times New Roman" pitchFamily="18" charset="0"/>
              </a:rPr>
              <a:t>   5. “Hazardous substances”- any substance or preparation which by reason of its chemical or physiochemical properties or handling is liable to harm human beings, other living creatures, plants, microorganism property or environment.</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6. “Occupier”-person who control over the affairs of factory or premises and includes any substance the person in possession of substance.</a:t>
            </a:r>
            <a:endParaRPr lang="en-IN"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endParaRPr lang="en-IN" dirty="0"/>
          </a:p>
        </p:txBody>
      </p:sp>
      <p:sp>
        <p:nvSpPr>
          <p:cNvPr id="3" name="Content Placeholder 2"/>
          <p:cNvSpPr>
            <a:spLocks noGrp="1"/>
          </p:cNvSpPr>
          <p:nvPr>
            <p:ph idx="1"/>
          </p:nvPr>
        </p:nvSpPr>
        <p:spPr>
          <a:xfrm>
            <a:off x="0" y="692696"/>
            <a:ext cx="9144000" cy="6165304"/>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Act provides power to make rules to regulate environmental pollution, to notify standards and maximum limit of pollutants of air, water and soil for various areas and purposes, prohibition and restriction on handling hazardous substances and location of industries.</a:t>
            </a:r>
          </a:p>
          <a:p>
            <a:pPr>
              <a:buFont typeface="Wingdings" pitchFamily="2" charset="2"/>
              <a:buChar char="Ø"/>
            </a:pPr>
            <a:r>
              <a:rPr lang="en-US" dirty="0" smtClean="0">
                <a:latin typeface="Times New Roman" pitchFamily="18" charset="0"/>
                <a:cs typeface="Times New Roman" pitchFamily="18" charset="0"/>
              </a:rPr>
              <a:t>Central Government empowered to constitute authorities for purpose of exercising or performing such powers and functions</a:t>
            </a:r>
          </a:p>
          <a:p>
            <a:pPr>
              <a:buFont typeface="Wingdings" pitchFamily="2" charset="2"/>
              <a:buChar char="Ø"/>
            </a:pPr>
            <a:r>
              <a:rPr lang="en-US" dirty="0" smtClean="0">
                <a:latin typeface="Times New Roman" pitchFamily="18" charset="0"/>
                <a:cs typeface="Times New Roman" pitchFamily="18" charset="0"/>
              </a:rPr>
              <a:t>Appoint a person for inspection</a:t>
            </a:r>
          </a:p>
          <a:p>
            <a:pPr>
              <a:buFont typeface="Wingdings" pitchFamily="2" charset="2"/>
              <a:buChar char="Ø"/>
            </a:pPr>
            <a:r>
              <a:rPr lang="en-US" dirty="0" smtClean="0">
                <a:latin typeface="Times New Roman" pitchFamily="18" charset="0"/>
                <a:cs typeface="Times New Roman" pitchFamily="18" charset="0"/>
              </a:rPr>
              <a:t>For analysis of samples and for selection or notification of environmental laboratories.</a:t>
            </a:r>
          </a:p>
          <a:p>
            <a:endParaRPr lang="en-IN"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No person carrying on any industry, operation or process shall discharge or emit or permitted to be discharged or emitted any environmental pollutant in excess of such standards.</a:t>
            </a:r>
          </a:p>
          <a:p>
            <a:pPr>
              <a:buFont typeface="Wingdings" pitchFamily="2" charset="2"/>
              <a:buChar char="Ø"/>
            </a:pPr>
            <a:r>
              <a:rPr lang="en-US" dirty="0" smtClean="0">
                <a:latin typeface="Times New Roman" pitchFamily="18" charset="0"/>
                <a:cs typeface="Times New Roman" pitchFamily="18" charset="0"/>
              </a:rPr>
              <a:t>Or handle hazardous substance without adequate safeguard.</a:t>
            </a:r>
          </a:p>
          <a:p>
            <a:pPr>
              <a:buFont typeface="Wingdings" pitchFamily="2" charset="2"/>
              <a:buChar char="Ø"/>
            </a:pPr>
            <a:r>
              <a:rPr lang="en-US" dirty="0" smtClean="0">
                <a:latin typeface="Times New Roman" pitchFamily="18" charset="0"/>
                <a:cs typeface="Times New Roman" pitchFamily="18" charset="0"/>
              </a:rPr>
              <a:t>Any person empowered by Central Government have a right to enter, at all reasonable times any place for purpose of examining/seizing and testing any equipment, industrial plant, record, register, document or any other material object or for conducting a search of any building in which he had reason to believe that an offence under this act or rules made there under has been or is being is about to be committed necessary to prevent or mitigate pollution.</a:t>
            </a:r>
          </a:p>
          <a:p>
            <a:pPr>
              <a:buFont typeface="Wingdings" pitchFamily="2" charset="2"/>
              <a:buChar char="Ø"/>
            </a:pPr>
            <a:r>
              <a:rPr lang="en-US" dirty="0" smtClean="0">
                <a:latin typeface="Times New Roman" pitchFamily="18" charset="0"/>
                <a:cs typeface="Times New Roman" pitchFamily="18" charset="0"/>
              </a:rPr>
              <a:t>Occupier must assist for carrying out gob.</a:t>
            </a:r>
            <a:endParaRPr lang="en-IN"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Central Govt. or any officer empowered shall have power to take for purpose of analysis samples of air, water, soil or other substance from any factory premises or other place in such manner as may be prescribed.</a:t>
            </a:r>
          </a:p>
          <a:p>
            <a:pPr>
              <a:buFont typeface="Wingdings" pitchFamily="2" charset="2"/>
              <a:buChar char="Ø"/>
            </a:pPr>
            <a:r>
              <a:rPr lang="en-US" dirty="0" smtClean="0">
                <a:latin typeface="Times New Roman" pitchFamily="18" charset="0"/>
                <a:cs typeface="Times New Roman" pitchFamily="18" charset="0"/>
              </a:rPr>
              <a:t>Govt. establish/recognize one or more environmental laboratories and analysis for purpose of analysis give report in specified manner.</a:t>
            </a:r>
          </a:p>
          <a:p>
            <a:pPr>
              <a:buFont typeface="Wingdings" pitchFamily="2" charset="2"/>
              <a:buChar char="Ø"/>
            </a:pPr>
            <a:r>
              <a:rPr lang="en-US" dirty="0" smtClean="0">
                <a:latin typeface="Times New Roman" pitchFamily="18" charset="0"/>
                <a:cs typeface="Times New Roman" pitchFamily="18" charset="0"/>
              </a:rPr>
              <a:t>According to section 5 Central Govt. issue directions to any person or officer or authority to comply</a:t>
            </a:r>
          </a:p>
          <a:p>
            <a:pPr>
              <a:buFont typeface="Wingdings" pitchFamily="2" charset="2"/>
              <a:buChar char="Ø"/>
            </a:pPr>
            <a:r>
              <a:rPr lang="en-US" dirty="0" smtClean="0">
                <a:latin typeface="Times New Roman" pitchFamily="18" charset="0"/>
                <a:cs typeface="Times New Roman" pitchFamily="18" charset="0"/>
              </a:rPr>
              <a:t>There could be closure, prohibition of supply of electricity or operation or process or stoppage or regulation of supply of electricity or water or any other service.</a:t>
            </a:r>
            <a:endParaRPr lang="en-IN"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Persons carrying on industry, operation etc. not allowed emission or discharge of environmental pollutants in excess of standards.</a:t>
            </a:r>
          </a:p>
          <a:p>
            <a:pPr>
              <a:buFont typeface="Wingdings" pitchFamily="2" charset="2"/>
              <a:buChar char="Ø"/>
            </a:pPr>
            <a:r>
              <a:rPr lang="en-US" dirty="0" smtClean="0">
                <a:latin typeface="Times New Roman" pitchFamily="18" charset="0"/>
                <a:cs typeface="Times New Roman" pitchFamily="18" charset="0"/>
              </a:rPr>
              <a:t>Persons handling hazardous substances must comply with procedural safeguards.</a:t>
            </a:r>
          </a:p>
          <a:p>
            <a:pPr>
              <a:buFont typeface="Wingdings" pitchFamily="2" charset="2"/>
              <a:buChar char="Ø"/>
            </a:pPr>
            <a:r>
              <a:rPr lang="en-US" dirty="0" smtClean="0">
                <a:latin typeface="Times New Roman" pitchFamily="18" charset="0"/>
                <a:cs typeface="Times New Roman" pitchFamily="18" charset="0"/>
              </a:rPr>
              <a:t>Occupiers furnish information to authority.</a:t>
            </a:r>
            <a:endParaRPr lang="en-IN"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lstStyle/>
          <a:p>
            <a:r>
              <a:rPr lang="en-US" b="1" dirty="0" smtClean="0">
                <a:solidFill>
                  <a:srgbClr val="FF0000"/>
                </a:solidFill>
                <a:latin typeface="Times New Roman" pitchFamily="18" charset="0"/>
                <a:cs typeface="Times New Roman" pitchFamily="18" charset="0"/>
              </a:rPr>
              <a:t>PENALITY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08720"/>
            <a:ext cx="9144000" cy="5949280"/>
          </a:xfrm>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Liable for punishment for a term which may extend to 5 yrs. Or with fine which may extend to 1 lakh or both (Sec. 15, 16, 17)</a:t>
            </a:r>
          </a:p>
          <a:p>
            <a:pPr>
              <a:buFont typeface="Wingdings" pitchFamily="2" charset="2"/>
              <a:buChar char="Ø"/>
            </a:pPr>
            <a:r>
              <a:rPr lang="en-US" dirty="0" smtClean="0">
                <a:latin typeface="Times New Roman" pitchFamily="18" charset="0"/>
                <a:cs typeface="Times New Roman" pitchFamily="18" charset="0"/>
              </a:rPr>
              <a:t>If not comply with, a fine of Rs. 5,000/day extra, if not comply more than a year than imprisonment up to 7 yrs.</a:t>
            </a:r>
          </a:p>
          <a:p>
            <a:pPr>
              <a:buFont typeface="Wingdings" pitchFamily="2" charset="2"/>
              <a:buChar char="Ø"/>
            </a:pPr>
            <a:r>
              <a:rPr lang="en-US" dirty="0" smtClean="0">
                <a:latin typeface="Times New Roman" pitchFamily="18" charset="0"/>
                <a:cs typeface="Times New Roman" pitchFamily="18" charset="0"/>
              </a:rPr>
              <a:t>Section 17 Head of department/ in-charge of small unit liable for punishment if owner/occupier produce enough evidence of innocence.</a:t>
            </a:r>
          </a:p>
          <a:p>
            <a:pPr>
              <a:buFont typeface="Wingdings" pitchFamily="2" charset="2"/>
              <a:buChar char="Ø"/>
            </a:pPr>
            <a:r>
              <a:rPr lang="en-US" dirty="0" smtClean="0">
                <a:latin typeface="Times New Roman" pitchFamily="18" charset="0"/>
                <a:cs typeface="Times New Roman" pitchFamily="18" charset="0"/>
              </a:rPr>
              <a:t>CPCB or State boards have power to close or cancel or deny the authorization to run factory/institution/hospital causing pollution. No suit, Prosecution against officer exercise power in good faith. (Sec. 18).</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1986-ENVIRONMENT (PROTECTION) RULES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Lays down procedures for setting  standards of emission or discharge of pollutants.</a:t>
            </a:r>
            <a:endParaRPr lang="en-IN" dirty="0">
              <a:latin typeface="Times New Roman" pitchFamily="18" charset="0"/>
              <a:cs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en-US" sz="3200" b="1" dirty="0" smtClean="0">
                <a:solidFill>
                  <a:srgbClr val="FF0000"/>
                </a:solidFill>
                <a:latin typeface="Times New Roman" pitchFamily="18" charset="0"/>
                <a:cs typeface="Times New Roman" pitchFamily="18" charset="0"/>
              </a:rPr>
              <a:t>1996- THE CHEMICAL ACCIDENTS(EMERGENCY PLANNING, PREPAREDNESS AND RESPONSE) RULES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Under Environment (Protection) Act 1986.</a:t>
            </a:r>
          </a:p>
          <a:p>
            <a:pPr>
              <a:buFont typeface="Wingdings" pitchFamily="2" charset="2"/>
              <a:buChar char="Ø"/>
            </a:pPr>
            <a:r>
              <a:rPr lang="en-US" dirty="0" smtClean="0">
                <a:latin typeface="Times New Roman" pitchFamily="18" charset="0"/>
                <a:cs typeface="Times New Roman" pitchFamily="18" charset="0"/>
              </a:rPr>
              <a:t>Mandatory preparation of On-Site Emergency Plans by industry and Off-Site Plans by district collector and constitution of four tier crisis groups at center, state, district and local levels for management of chemical disaster.</a:t>
            </a:r>
            <a:endParaRPr lang="en-IN"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200" b="1" dirty="0" smtClean="0">
                <a:solidFill>
                  <a:srgbClr val="FF0000"/>
                </a:solidFill>
                <a:latin typeface="Times New Roman" pitchFamily="18" charset="0"/>
                <a:cs typeface="Times New Roman" pitchFamily="18" charset="0"/>
              </a:rPr>
              <a:t>1989-HAZARDOUS WASTE (MANAGEMENT AND HANDLING) RULES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control , generation, collection, treatment, import, storage and handling of hazardous waste.</a:t>
            </a:r>
            <a:endParaRPr lang="en-IN"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Powers conferred by Sections 6, 8 and 25 of Environment(Protection) Act 1986-Central Govt. made rules.</a:t>
            </a:r>
            <a:endParaRPr lang="en-IN"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0"/>
          <a:ext cx="9144000" cy="7122160"/>
        </p:xfrm>
        <a:graphic>
          <a:graphicData uri="http://schemas.openxmlformats.org/drawingml/2006/table">
            <a:tbl>
              <a:tblPr firstRow="1" bandRow="1">
                <a:tableStyleId>{5C22544A-7EE6-4342-B048-85BDC9FD1C3A}</a:tableStyleId>
              </a:tblPr>
              <a:tblGrid>
                <a:gridCol w="2195736"/>
                <a:gridCol w="3024336"/>
                <a:gridCol w="3923928"/>
              </a:tblGrid>
              <a:tr h="690880">
                <a:tc>
                  <a:txBody>
                    <a:bodyPr/>
                    <a:lstStyle/>
                    <a:p>
                      <a:r>
                        <a:rPr lang="en-US" sz="2000" dirty="0" smtClean="0">
                          <a:latin typeface="Times New Roman" pitchFamily="18" charset="0"/>
                          <a:cs typeface="Times New Roman" pitchFamily="18" charset="0"/>
                        </a:rPr>
                        <a:t>WASTE</a:t>
                      </a:r>
                      <a:r>
                        <a:rPr lang="en-US" sz="2000" baseline="0" dirty="0" smtClean="0">
                          <a:latin typeface="Times New Roman" pitchFamily="18" charset="0"/>
                          <a:cs typeface="Times New Roman" pitchFamily="18" charset="0"/>
                        </a:rPr>
                        <a:t> CATEGORIES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TYPES  OF EASTE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REGULATORY QUANTITIES</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1</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Cyanide</a:t>
                      </a:r>
                      <a:r>
                        <a:rPr lang="en-US" sz="2000" baseline="0" dirty="0" smtClean="0">
                          <a:latin typeface="Times New Roman" pitchFamily="18" charset="0"/>
                          <a:cs typeface="Times New Roman" pitchFamily="18" charset="0"/>
                        </a:rPr>
                        <a:t> wastes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 kg/year calculated as cyanide</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2</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Metal finishing wastes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10 kg/year sum of specified substance calculated as pure metal</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a:t>
                      </a:r>
                      <a:r>
                        <a:rPr lang="en-US" sz="2000" baseline="0" dirty="0" smtClean="0">
                          <a:latin typeface="Times New Roman" pitchFamily="18" charset="0"/>
                          <a:cs typeface="Times New Roman" pitchFamily="18" charset="0"/>
                        </a:rPr>
                        <a:t> 3</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Waste containing water soluble compounds of lead, copper, chromium, nickel, selenium, barium and antimony</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10 kg/year the sum of specified substance calculated as pure metal.</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4</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Mercury, arsenic, thallium and cadmium bearing waste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 kg /year the</a:t>
                      </a:r>
                      <a:r>
                        <a:rPr lang="en-US" sz="2000" baseline="0" dirty="0" smtClean="0">
                          <a:latin typeface="Times New Roman" pitchFamily="18" charset="0"/>
                          <a:cs typeface="Times New Roman" pitchFamily="18" charset="0"/>
                        </a:rPr>
                        <a:t> sum of specified substance calculated as pure metal</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5</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Non-halogenated hydrocarbons including solvents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200kg/year calculated as non-halogenated hydrocarbons</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6</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Halogenated hydrocarbons including solvents</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50 kg/year calculated as hydrocarbons</a:t>
                      </a:r>
                      <a:endParaRPr lang="en-IN" sz="2000" dirty="0">
                        <a:latin typeface="Times New Roman" pitchFamily="18" charset="0"/>
                        <a:cs typeface="Times New Roman" pitchFamily="18" charset="0"/>
                      </a:endParaRPr>
                    </a:p>
                  </a:txBody>
                  <a:tcPr/>
                </a:tc>
              </a:tr>
              <a:tr h="690880">
                <a:tc>
                  <a:txBody>
                    <a:bodyPr/>
                    <a:lstStyle/>
                    <a:p>
                      <a:r>
                        <a:rPr lang="en-US" sz="2000" dirty="0" smtClean="0">
                          <a:latin typeface="Times New Roman" pitchFamily="18" charset="0"/>
                          <a:cs typeface="Times New Roman" pitchFamily="18" charset="0"/>
                        </a:rPr>
                        <a:t>Number 7</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Wastes from paints, pigment glue, varnish and printing ink</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250 kg/year calculated as oil</a:t>
                      </a:r>
                      <a:r>
                        <a:rPr lang="en-US" sz="2000" baseline="0" dirty="0" smtClean="0">
                          <a:latin typeface="Times New Roman" pitchFamily="18" charset="0"/>
                          <a:cs typeface="Times New Roman" pitchFamily="18" charset="0"/>
                        </a:rPr>
                        <a:t> or oil emulsions</a:t>
                      </a:r>
                      <a:endParaRPr lang="en-IN"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0"/>
          <a:ext cx="9144000" cy="6583680"/>
        </p:xfrm>
        <a:graphic>
          <a:graphicData uri="http://schemas.openxmlformats.org/drawingml/2006/table">
            <a:tbl>
              <a:tblPr firstRow="1" bandRow="1">
                <a:tableStyleId>{5C22544A-7EE6-4342-B048-85BDC9FD1C3A}</a:tableStyleId>
              </a:tblPr>
              <a:tblGrid>
                <a:gridCol w="1835696"/>
                <a:gridCol w="4260304"/>
                <a:gridCol w="3048000"/>
              </a:tblGrid>
              <a:tr h="637540">
                <a:tc>
                  <a:txBody>
                    <a:bodyPr/>
                    <a:lstStyle/>
                    <a:p>
                      <a:r>
                        <a:rPr lang="en-US" sz="2200" dirty="0" smtClean="0">
                          <a:solidFill>
                            <a:schemeClr val="tx1"/>
                          </a:solidFill>
                          <a:latin typeface="Times New Roman" pitchFamily="18" charset="0"/>
                          <a:cs typeface="Times New Roman" pitchFamily="18" charset="0"/>
                        </a:rPr>
                        <a:t>Number 8</a:t>
                      </a:r>
                      <a:endParaRPr lang="en-IN" sz="22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200" dirty="0" smtClean="0">
                          <a:solidFill>
                            <a:schemeClr val="tx1"/>
                          </a:solidFill>
                          <a:latin typeface="Times New Roman" pitchFamily="18" charset="0"/>
                          <a:cs typeface="Times New Roman" pitchFamily="18" charset="0"/>
                        </a:rPr>
                        <a:t>Wastes from dyes and dye intermediates containing inorganic chemical compounds</a:t>
                      </a:r>
                      <a:endParaRPr lang="en-IN" sz="22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200" dirty="0" smtClean="0">
                          <a:solidFill>
                            <a:schemeClr val="tx1"/>
                          </a:solidFill>
                          <a:latin typeface="Times New Roman" pitchFamily="18" charset="0"/>
                          <a:cs typeface="Times New Roman" pitchFamily="18" charset="0"/>
                        </a:rPr>
                        <a:t>200 kg/year calculated as inorganic chemicals</a:t>
                      </a:r>
                      <a:endParaRPr lang="en-IN" sz="2200" dirty="0">
                        <a:solidFill>
                          <a:schemeClr val="tx1"/>
                        </a:solidFill>
                        <a:latin typeface="Times New Roman" pitchFamily="18" charset="0"/>
                        <a:cs typeface="Times New Roman" pitchFamily="18" charset="0"/>
                      </a:endParaRPr>
                    </a:p>
                  </a:txBody>
                  <a:tcPr>
                    <a:solidFill>
                      <a:schemeClr val="bg1"/>
                    </a:solidFill>
                  </a:tcPr>
                </a:tc>
              </a:tr>
              <a:tr h="637540">
                <a:tc>
                  <a:txBody>
                    <a:bodyPr/>
                    <a:lstStyle/>
                    <a:p>
                      <a:r>
                        <a:rPr lang="en-US" sz="2200" dirty="0" smtClean="0">
                          <a:latin typeface="Times New Roman" pitchFamily="18" charset="0"/>
                          <a:cs typeface="Times New Roman" pitchFamily="18" charset="0"/>
                        </a:rPr>
                        <a:t>Number 9</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Waste from dyes and dye intermediates containing organic chemical compounds</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50 kg/year calculated as organic chemicals</a:t>
                      </a:r>
                      <a:endParaRPr lang="en-IN" sz="2200" dirty="0">
                        <a:latin typeface="Times New Roman" pitchFamily="18" charset="0"/>
                        <a:cs typeface="Times New Roman" pitchFamily="18" charset="0"/>
                      </a:endParaRPr>
                    </a:p>
                  </a:txBody>
                  <a:tcPr/>
                </a:tc>
              </a:tr>
              <a:tr h="637540">
                <a:tc>
                  <a:txBody>
                    <a:bodyPr/>
                    <a:lstStyle/>
                    <a:p>
                      <a:r>
                        <a:rPr lang="en-US" sz="2200" dirty="0" smtClean="0">
                          <a:latin typeface="Times New Roman" pitchFamily="18" charset="0"/>
                          <a:cs typeface="Times New Roman" pitchFamily="18" charset="0"/>
                        </a:rPr>
                        <a:t>Number 10</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Waste oil and oil emulsions</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1000kg/year calculated as oil and oil emulsions.</a:t>
                      </a:r>
                      <a:endParaRPr lang="en-IN" sz="2200" dirty="0">
                        <a:latin typeface="Times New Roman" pitchFamily="18" charset="0"/>
                        <a:cs typeface="Times New Roman" pitchFamily="18" charset="0"/>
                      </a:endParaRPr>
                    </a:p>
                  </a:txBody>
                  <a:tcPr/>
                </a:tc>
              </a:tr>
              <a:tr h="637540">
                <a:tc>
                  <a:txBody>
                    <a:bodyPr/>
                    <a:lstStyle/>
                    <a:p>
                      <a:r>
                        <a:rPr lang="en-US" sz="2200" dirty="0" smtClean="0">
                          <a:latin typeface="Times New Roman" pitchFamily="18" charset="0"/>
                          <a:cs typeface="Times New Roman" pitchFamily="18" charset="0"/>
                        </a:rPr>
                        <a:t>Number 11</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Tarry wastes from refining and tar residues from distillation or pyrolactic treatment</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200 kg/year calculated</a:t>
                      </a:r>
                      <a:r>
                        <a:rPr lang="en-US" sz="2200" baseline="0" dirty="0" smtClean="0">
                          <a:latin typeface="Times New Roman" pitchFamily="18" charset="0"/>
                          <a:cs typeface="Times New Roman" pitchFamily="18" charset="0"/>
                        </a:rPr>
                        <a:t> as tar.</a:t>
                      </a:r>
                      <a:endParaRPr lang="en-IN" sz="2200" dirty="0">
                        <a:latin typeface="Times New Roman" pitchFamily="18" charset="0"/>
                        <a:cs typeface="Times New Roman" pitchFamily="18" charset="0"/>
                      </a:endParaRPr>
                    </a:p>
                  </a:txBody>
                  <a:tcPr/>
                </a:tc>
              </a:tr>
              <a:tr h="637540">
                <a:tc>
                  <a:txBody>
                    <a:bodyPr/>
                    <a:lstStyle/>
                    <a:p>
                      <a:r>
                        <a:rPr lang="en-US" sz="2200" dirty="0" smtClean="0">
                          <a:latin typeface="Times New Roman" pitchFamily="18" charset="0"/>
                          <a:cs typeface="Times New Roman" pitchFamily="18" charset="0"/>
                        </a:rPr>
                        <a:t>Number 12</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Sludge  arising from treatment of waste water containing heavy metals, toxic organics, oils, emulsions and spent chemicals and incineration ash</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Irrespective of any quantity.</a:t>
                      </a:r>
                      <a:endParaRPr lang="en-IN" sz="2200" dirty="0">
                        <a:latin typeface="Times New Roman" pitchFamily="18" charset="0"/>
                        <a:cs typeface="Times New Roman" pitchFamily="18" charset="0"/>
                      </a:endParaRPr>
                    </a:p>
                  </a:txBody>
                  <a:tcPr/>
                </a:tc>
              </a:tr>
              <a:tr h="637540">
                <a:tc>
                  <a:txBody>
                    <a:bodyPr/>
                    <a:lstStyle/>
                    <a:p>
                      <a:r>
                        <a:rPr lang="en-US" sz="2200" dirty="0" smtClean="0">
                          <a:latin typeface="Times New Roman" pitchFamily="18" charset="0"/>
                          <a:cs typeface="Times New Roman" pitchFamily="18" charset="0"/>
                        </a:rPr>
                        <a:t>Number 13</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Phenols</a:t>
                      </a:r>
                      <a:endParaRPr lang="en-IN" sz="2200" dirty="0">
                        <a:latin typeface="Times New Roman" pitchFamily="18" charset="0"/>
                        <a:cs typeface="Times New Roman" pitchFamily="18" charset="0"/>
                      </a:endParaRPr>
                    </a:p>
                  </a:txBody>
                  <a:tcPr/>
                </a:tc>
                <a:tc>
                  <a:txBody>
                    <a:bodyPr/>
                    <a:lstStyle/>
                    <a:p>
                      <a:r>
                        <a:rPr lang="en-US" sz="2200" dirty="0" smtClean="0">
                          <a:latin typeface="Times New Roman" pitchFamily="18" charset="0"/>
                          <a:cs typeface="Times New Roman" pitchFamily="18" charset="0"/>
                        </a:rPr>
                        <a:t>5 kg/year calculated as phenols.</a:t>
                      </a:r>
                      <a:endParaRPr lang="en-IN" sz="22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0" y="1"/>
          <a:ext cx="8686800" cy="6935807"/>
        </p:xfrm>
        <a:graphic>
          <a:graphicData uri="http://schemas.openxmlformats.org/drawingml/2006/table">
            <a:tbl>
              <a:tblPr firstRow="1" bandRow="1">
                <a:tableStyleId>{5C22544A-7EE6-4342-B048-85BDC9FD1C3A}</a:tableStyleId>
              </a:tblPr>
              <a:tblGrid>
                <a:gridCol w="1619672"/>
                <a:gridCol w="4171528"/>
                <a:gridCol w="2895600"/>
              </a:tblGrid>
              <a:tr h="1086153">
                <a:tc>
                  <a:txBody>
                    <a:bodyPr/>
                    <a:lstStyle/>
                    <a:p>
                      <a:r>
                        <a:rPr lang="en-US" sz="2400" dirty="0" smtClean="0">
                          <a:solidFill>
                            <a:schemeClr val="tx1"/>
                          </a:solidFill>
                          <a:latin typeface="Times New Roman" pitchFamily="18" charset="0"/>
                          <a:cs typeface="Times New Roman" pitchFamily="18" charset="0"/>
                        </a:rPr>
                        <a:t>Number 14</a:t>
                      </a:r>
                      <a:endParaRPr lang="en-IN" sz="24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400" dirty="0" smtClean="0">
                          <a:solidFill>
                            <a:schemeClr val="tx1"/>
                          </a:solidFill>
                          <a:latin typeface="Times New Roman" pitchFamily="18" charset="0"/>
                          <a:cs typeface="Times New Roman" pitchFamily="18" charset="0"/>
                        </a:rPr>
                        <a:t>Asbestos</a:t>
                      </a:r>
                      <a:endParaRPr lang="en-IN" sz="24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400" dirty="0" smtClean="0">
                          <a:solidFill>
                            <a:schemeClr val="tx1"/>
                          </a:solidFill>
                          <a:latin typeface="Times New Roman" pitchFamily="18" charset="0"/>
                          <a:cs typeface="Times New Roman" pitchFamily="18" charset="0"/>
                        </a:rPr>
                        <a:t>200 kg/year calculated as asbestos</a:t>
                      </a:r>
                      <a:endParaRPr lang="en-IN" sz="2400" dirty="0">
                        <a:solidFill>
                          <a:schemeClr val="tx1"/>
                        </a:solidFill>
                        <a:latin typeface="Times New Roman" pitchFamily="18" charset="0"/>
                        <a:cs typeface="Times New Roman" pitchFamily="18" charset="0"/>
                      </a:endParaRPr>
                    </a:p>
                  </a:txBody>
                  <a:tcPr>
                    <a:solidFill>
                      <a:schemeClr val="bg1"/>
                    </a:solidFill>
                  </a:tcPr>
                </a:tc>
              </a:tr>
              <a:tr h="1086153">
                <a:tc>
                  <a:txBody>
                    <a:bodyPr/>
                    <a:lstStyle/>
                    <a:p>
                      <a:r>
                        <a:rPr lang="en-US" sz="2400" dirty="0" smtClean="0">
                          <a:latin typeface="Times New Roman" pitchFamily="18" charset="0"/>
                          <a:cs typeface="Times New Roman" pitchFamily="18" charset="0"/>
                        </a:rPr>
                        <a:t>Number 15</a:t>
                      </a:r>
                      <a:endParaRPr lang="en-IN" sz="2400" dirty="0">
                        <a:latin typeface="Times New Roman" pitchFamily="18" charset="0"/>
                        <a:cs typeface="Times New Roman" pitchFamily="18" charset="0"/>
                      </a:endParaRPr>
                    </a:p>
                  </a:txBody>
                  <a:tcPr>
                    <a:solidFill>
                      <a:schemeClr val="bg1"/>
                    </a:solidFill>
                  </a:tcPr>
                </a:tc>
                <a:tc>
                  <a:txBody>
                    <a:bodyPr/>
                    <a:lstStyle/>
                    <a:p>
                      <a:r>
                        <a:rPr lang="en-US" sz="2400" dirty="0" smtClean="0">
                          <a:latin typeface="Times New Roman" pitchFamily="18" charset="0"/>
                          <a:cs typeface="Times New Roman" pitchFamily="18" charset="0"/>
                        </a:rPr>
                        <a:t>Wastes from manufacturing of pesticides and herbicides</a:t>
                      </a:r>
                      <a:r>
                        <a:rPr lang="en-US" sz="2400" baseline="0" dirty="0" smtClean="0">
                          <a:latin typeface="Times New Roman" pitchFamily="18" charset="0"/>
                          <a:cs typeface="Times New Roman" pitchFamily="18" charset="0"/>
                        </a:rPr>
                        <a:t> and residues from </a:t>
                      </a:r>
                      <a:r>
                        <a:rPr lang="en-US" sz="2400" dirty="0" smtClean="0">
                          <a:latin typeface="Times New Roman" pitchFamily="18" charset="0"/>
                          <a:cs typeface="Times New Roman" pitchFamily="18" charset="0"/>
                        </a:rPr>
                        <a:t>pesticides and herbicides formulation units</a:t>
                      </a:r>
                      <a:endParaRPr lang="en-IN" sz="2400" dirty="0">
                        <a:latin typeface="Times New Roman" pitchFamily="18" charset="0"/>
                        <a:cs typeface="Times New Roman" pitchFamily="18" charset="0"/>
                      </a:endParaRPr>
                    </a:p>
                  </a:txBody>
                  <a:tcPr>
                    <a:solidFill>
                      <a:schemeClr val="bg1"/>
                    </a:solidFill>
                  </a:tcPr>
                </a:tc>
                <a:tc>
                  <a:txBody>
                    <a:bodyPr/>
                    <a:lstStyle/>
                    <a:p>
                      <a:r>
                        <a:rPr lang="en-US" sz="2400" dirty="0" smtClean="0">
                          <a:latin typeface="Times New Roman" pitchFamily="18" charset="0"/>
                          <a:cs typeface="Times New Roman" pitchFamily="18" charset="0"/>
                        </a:rPr>
                        <a:t>5 kg/year calculated as pesticides and their intermediate products</a:t>
                      </a:r>
                      <a:endParaRPr lang="en-IN" sz="2400" dirty="0">
                        <a:latin typeface="Times New Roman" pitchFamily="18" charset="0"/>
                        <a:cs typeface="Times New Roman" pitchFamily="18" charset="0"/>
                      </a:endParaRPr>
                    </a:p>
                  </a:txBody>
                  <a:tcPr>
                    <a:solidFill>
                      <a:schemeClr val="bg1"/>
                    </a:solidFill>
                  </a:tcPr>
                </a:tc>
              </a:tr>
              <a:tr h="1086153">
                <a:tc>
                  <a:txBody>
                    <a:bodyPr/>
                    <a:lstStyle/>
                    <a:p>
                      <a:r>
                        <a:rPr lang="en-US" sz="2400" dirty="0" smtClean="0">
                          <a:solidFill>
                            <a:schemeClr val="tx1"/>
                          </a:solidFill>
                          <a:latin typeface="Times New Roman" pitchFamily="18" charset="0"/>
                          <a:cs typeface="Times New Roman" pitchFamily="18" charset="0"/>
                        </a:rPr>
                        <a:t>Number 16 </a:t>
                      </a:r>
                      <a:endParaRPr lang="en-IN" sz="24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400" dirty="0" smtClean="0">
                          <a:solidFill>
                            <a:schemeClr val="tx1"/>
                          </a:solidFill>
                          <a:latin typeface="Times New Roman" pitchFamily="18" charset="0"/>
                          <a:cs typeface="Times New Roman" pitchFamily="18" charset="0"/>
                        </a:rPr>
                        <a:t>Acid/ alkaline/slurry wastes</a:t>
                      </a:r>
                      <a:endParaRPr lang="en-IN" sz="2400" dirty="0">
                        <a:solidFill>
                          <a:schemeClr val="tx1"/>
                        </a:solidFill>
                        <a:latin typeface="Times New Roman" pitchFamily="18" charset="0"/>
                        <a:cs typeface="Times New Roman" pitchFamily="18" charset="0"/>
                      </a:endParaRPr>
                    </a:p>
                  </a:txBody>
                  <a:tcPr>
                    <a:solidFill>
                      <a:schemeClr val="bg1"/>
                    </a:solidFill>
                  </a:tcPr>
                </a:tc>
                <a:tc>
                  <a:txBody>
                    <a:bodyPr/>
                    <a:lstStyle/>
                    <a:p>
                      <a:r>
                        <a:rPr lang="en-US" sz="2400" dirty="0" smtClean="0">
                          <a:solidFill>
                            <a:schemeClr val="tx1"/>
                          </a:solidFill>
                          <a:latin typeface="Times New Roman" pitchFamily="18" charset="0"/>
                          <a:cs typeface="Times New Roman" pitchFamily="18" charset="0"/>
                        </a:rPr>
                        <a:t>700 kg/year calculated as acids/alkalis.</a:t>
                      </a:r>
                      <a:endParaRPr lang="en-IN" sz="2400" dirty="0">
                        <a:solidFill>
                          <a:schemeClr val="tx1"/>
                        </a:solidFill>
                        <a:latin typeface="Times New Roman" pitchFamily="18" charset="0"/>
                        <a:cs typeface="Times New Roman" pitchFamily="18" charset="0"/>
                      </a:endParaRPr>
                    </a:p>
                  </a:txBody>
                  <a:tcPr>
                    <a:solidFill>
                      <a:schemeClr val="bg1"/>
                    </a:solidFill>
                  </a:tcPr>
                </a:tc>
              </a:tr>
              <a:tr h="629279">
                <a:tc>
                  <a:txBody>
                    <a:bodyPr/>
                    <a:lstStyle/>
                    <a:p>
                      <a:r>
                        <a:rPr lang="en-US" sz="2400" dirty="0" smtClean="0">
                          <a:latin typeface="Times New Roman" pitchFamily="18" charset="0"/>
                          <a:cs typeface="Times New Roman" pitchFamily="18" charset="0"/>
                        </a:rPr>
                        <a:t>Number 17</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Off specification  and discarded products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Irrespective of any quantity</a:t>
                      </a:r>
                      <a:endParaRPr lang="en-IN" sz="2400" dirty="0">
                        <a:latin typeface="Times New Roman" pitchFamily="18" charset="0"/>
                        <a:cs typeface="Times New Roman" pitchFamily="18" charset="0"/>
                      </a:endParaRPr>
                    </a:p>
                  </a:txBody>
                  <a:tcPr/>
                </a:tc>
              </a:tr>
              <a:tr h="1551648">
                <a:tc>
                  <a:txBody>
                    <a:bodyPr/>
                    <a:lstStyle/>
                    <a:p>
                      <a:r>
                        <a:rPr lang="en-US" sz="2400" dirty="0" smtClean="0">
                          <a:latin typeface="Times New Roman" pitchFamily="18" charset="0"/>
                          <a:cs typeface="Times New Roman" pitchFamily="18" charset="0"/>
                        </a:rPr>
                        <a:t>Number 18</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Discarded container and container liners of hazardous and toxic chemicals and wastes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Irrespective of any quantity</a:t>
                      </a:r>
                      <a:endParaRPr lang="en-IN" sz="2400" dirty="0">
                        <a:latin typeface="Times New Roman" pitchFamily="18" charset="0"/>
                        <a:cs typeface="Times New Roman" pitchFamily="18" charset="0"/>
                      </a:endParaRPr>
                    </a:p>
                  </a:txBody>
                  <a:tcPr/>
                </a:tc>
              </a:tr>
              <a:tr h="629279">
                <a:tc>
                  <a:txBody>
                    <a:bodyPr/>
                    <a:lstStyle/>
                    <a:p>
                      <a:endParaRPr lang="en-IN" dirty="0"/>
                    </a:p>
                  </a:txBody>
                  <a:tcPr/>
                </a:tc>
                <a:tc>
                  <a:txBody>
                    <a:bodyPr/>
                    <a:lstStyle/>
                    <a:p>
                      <a:endParaRPr lang="en-IN" dirty="0"/>
                    </a:p>
                  </a:txBody>
                  <a:tcPr/>
                </a:tc>
                <a:tc>
                  <a:txBody>
                    <a:bodyPr/>
                    <a:lstStyle/>
                    <a:p>
                      <a:endParaRPr lang="en-IN" dirty="0"/>
                    </a:p>
                  </a:txBody>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Occupier generating hazardous wastes given in list-take all practical steps to ensure proper handling-collection, reception, treatment, storage and its disposal without any adverse effects on human health and environment (Rule4).</a:t>
            </a:r>
          </a:p>
          <a:p>
            <a:pPr>
              <a:buFont typeface="Wingdings" pitchFamily="2" charset="2"/>
              <a:buChar char="Ø"/>
            </a:pPr>
            <a:r>
              <a:rPr lang="en-US" dirty="0" smtClean="0">
                <a:latin typeface="Times New Roman" pitchFamily="18" charset="0"/>
                <a:cs typeface="Times New Roman" pitchFamily="18" charset="0"/>
              </a:rPr>
              <a:t>Apply in prescribed format to SPCB or Committees of UTs (Rule5)</a:t>
            </a:r>
          </a:p>
          <a:p>
            <a:pPr>
              <a:buFont typeface="Wingdings" pitchFamily="2" charset="2"/>
              <a:buChar char="Ø"/>
            </a:pPr>
            <a:r>
              <a:rPr lang="en-US" dirty="0" smtClean="0">
                <a:latin typeface="Times New Roman" pitchFamily="18" charset="0"/>
                <a:cs typeface="Times New Roman" pitchFamily="18" charset="0"/>
              </a:rPr>
              <a:t>After appropriate and satisfactory verification authorization granted for 2 years and renewed before expiry.</a:t>
            </a:r>
          </a:p>
          <a:p>
            <a:pPr>
              <a:buFont typeface="Wingdings" pitchFamily="2" charset="2"/>
              <a:buChar char="Ø"/>
            </a:pPr>
            <a:r>
              <a:rPr lang="en-US" dirty="0" smtClean="0">
                <a:latin typeface="Times New Roman" pitchFamily="18" charset="0"/>
                <a:cs typeface="Times New Roman" pitchFamily="18" charset="0"/>
              </a:rPr>
              <a:t>SPCB-power to cancel authorization or suspended if Occupier not following the Provision of Rules.</a:t>
            </a:r>
          </a:p>
          <a:p>
            <a:pPr>
              <a:buFont typeface="Wingdings" pitchFamily="2" charset="2"/>
              <a:buChar char="Ø"/>
            </a:pPr>
            <a:r>
              <a:rPr lang="en-US" dirty="0" smtClean="0">
                <a:latin typeface="Times New Roman" pitchFamily="18" charset="0"/>
                <a:cs typeface="Times New Roman" pitchFamily="18" charset="0"/>
              </a:rPr>
              <a:t>State govt. maintain inventory of disposal sites and publish from time to time.</a:t>
            </a:r>
          </a:p>
          <a:p>
            <a:pPr>
              <a:buFont typeface="Wingdings" pitchFamily="2" charset="2"/>
              <a:buChar char="Ø"/>
            </a:pPr>
            <a:r>
              <a:rPr lang="en-US" dirty="0" smtClean="0">
                <a:latin typeface="Times New Roman" pitchFamily="18" charset="0"/>
                <a:cs typeface="Times New Roman" pitchFamily="18" charset="0"/>
              </a:rPr>
              <a:t>Occupier maintain records of operations and report to State Boards</a:t>
            </a:r>
          </a:p>
          <a:p>
            <a:endParaRPr lang="en-IN"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endParaRPr lang="en-IN" dirty="0"/>
          </a:p>
        </p:txBody>
      </p:sp>
      <p:sp>
        <p:nvSpPr>
          <p:cNvPr id="3" name="Content Placeholder 2"/>
          <p:cNvSpPr>
            <a:spLocks noGrp="1"/>
          </p:cNvSpPr>
          <p:nvPr>
            <p:ph idx="1"/>
          </p:nvPr>
        </p:nvSpPr>
        <p:spPr>
          <a:xfrm>
            <a:off x="0" y="836712"/>
            <a:ext cx="9144000" cy="6021288"/>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All accidents related to hazardous waste reported in separate form.</a:t>
            </a:r>
          </a:p>
          <a:p>
            <a:pPr>
              <a:buFont typeface="Wingdings" pitchFamily="2" charset="2"/>
              <a:buChar char="Ø"/>
            </a:pPr>
            <a:r>
              <a:rPr lang="en-US" dirty="0" smtClean="0">
                <a:latin typeface="Times New Roman" pitchFamily="18" charset="0"/>
                <a:cs typeface="Times New Roman" pitchFamily="18" charset="0"/>
              </a:rPr>
              <a:t>Any type of importation not permitted for dumping or disposal except those wastes examined and approved by SPCB and communicated to Central Govt., Ministry of Environment and Forest (Rules 11[1,2])</a:t>
            </a:r>
          </a:p>
          <a:p>
            <a:pPr>
              <a:buFont typeface="Wingdings" pitchFamily="2" charset="2"/>
              <a:buChar char="Ø"/>
            </a:pPr>
            <a:r>
              <a:rPr lang="en-US" dirty="0" smtClean="0">
                <a:latin typeface="Times New Roman" pitchFamily="18" charset="0"/>
                <a:cs typeface="Times New Roman" pitchFamily="18" charset="0"/>
              </a:rPr>
              <a:t>Supreme Court-No import should be made or permitted to be made by Govt. of any hazardous waste material which already banned under International Basle Convention or to be banned by convention hereafter with effect from the date specified </a:t>
            </a:r>
            <a:r>
              <a:rPr lang="en-US" dirty="0" err="1" smtClean="0">
                <a:latin typeface="Times New Roman" pitchFamily="18" charset="0"/>
                <a:cs typeface="Times New Roman" pitchFamily="18" charset="0"/>
              </a:rPr>
              <a:t>ther</a:t>
            </a:r>
            <a:r>
              <a:rPr lang="en-US" dirty="0" smtClean="0">
                <a:latin typeface="Times New Roman" pitchFamily="18" charset="0"/>
                <a:cs typeface="Times New Roman" pitchFamily="18" charset="0"/>
              </a:rPr>
              <a:t> in.</a:t>
            </a:r>
            <a:endParaRPr lang="en-IN"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200" b="1" dirty="0" smtClean="0">
                <a:solidFill>
                  <a:srgbClr val="FF0000"/>
                </a:solidFill>
                <a:latin typeface="Times New Roman" pitchFamily="18" charset="0"/>
                <a:cs typeface="Times New Roman" pitchFamily="18" charset="0"/>
              </a:rPr>
              <a:t>1989- MANUFACTURE, STORAGEAND IMPORT OF HAZARDOUS CHEMICAL RULES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Defines the terms used in this context and sets up an authority to inspect once a year, the industrial activity connected with hazardous chemicals and isolated storage facilities.</a:t>
            </a:r>
            <a:endParaRPr lang="en-IN"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126163"/>
          </a:xfrm>
        </p:spPr>
        <p:txBody>
          <a:bodyPr/>
          <a:lstStyle/>
          <a:p>
            <a:pPr algn="ctr">
              <a:buNone/>
            </a:pPr>
            <a:r>
              <a:rPr lang="en-US" b="1" dirty="0" smtClean="0">
                <a:solidFill>
                  <a:srgbClr val="FF0000"/>
                </a:solidFill>
                <a:latin typeface="Times New Roman" pitchFamily="18" charset="0"/>
                <a:cs typeface="Times New Roman" pitchFamily="18" charset="0"/>
              </a:rPr>
              <a:t>1989-MANUFACTURE, USE, IMPORT, EXPORT AND STRAGE OF HAZARDOUS MICROORGANISMS/GENETICALLY ENGINEERED ORGANISM OR CELLS RULES</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Introduced with a view to protect environment, nature and health in connection with the application of gene technology and microorganism.</a:t>
            </a:r>
            <a:endParaRPr lang="en-IN"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200" b="1" dirty="0" smtClean="0">
                <a:solidFill>
                  <a:srgbClr val="FF0000"/>
                </a:solidFill>
                <a:latin typeface="Times New Roman" pitchFamily="18" charset="0"/>
                <a:cs typeface="Times New Roman" pitchFamily="18" charset="0"/>
              </a:rPr>
              <a:t>1991-THE PUBLIC LIABILITY INSURANCE ACT AND RULES AND AMENDMENT 1992</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provide for public liability insurance for the purpose of providing immediate relief to person affected by accident while handing any hazardous substance. </a:t>
            </a:r>
            <a:endParaRPr lang="en-IN" dirty="0">
              <a:latin typeface="Times New Roman" pitchFamily="18" charset="0"/>
              <a:cs typeface="Times New Roman"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lgn="ctr">
              <a:buNone/>
            </a:pPr>
            <a:r>
              <a:rPr lang="en-US" b="1" dirty="0" smtClean="0">
                <a:solidFill>
                  <a:srgbClr val="FF0000"/>
                </a:solidFill>
                <a:latin typeface="Times New Roman" pitchFamily="18" charset="0"/>
                <a:cs typeface="Times New Roman" pitchFamily="18" charset="0"/>
              </a:rPr>
              <a:t>ACCIDENT</a:t>
            </a:r>
          </a:p>
          <a:p>
            <a:pPr>
              <a:buFont typeface="Wingdings" pitchFamily="2" charset="2"/>
              <a:buChar char="Ø"/>
            </a:pPr>
            <a:r>
              <a:rPr lang="en-US" dirty="0" smtClean="0">
                <a:latin typeface="Times New Roman" pitchFamily="18" charset="0"/>
                <a:cs typeface="Times New Roman" pitchFamily="18" charset="0"/>
              </a:rPr>
              <a:t>Involving fortuitous or sudden or unintended occurrence while handling any hazardous substance resulting in continuous or intermittent or repeated exposure to death of, or injury to any person or damage to any property but does not include an accident by reason only of war or radioactivity(Sec 2).</a:t>
            </a:r>
          </a:p>
          <a:p>
            <a:pPr algn="ctr">
              <a:buNone/>
            </a:pPr>
            <a:r>
              <a:rPr lang="en-US" b="1" dirty="0" smtClean="0">
                <a:solidFill>
                  <a:srgbClr val="FF0000"/>
                </a:solidFill>
                <a:latin typeface="Times New Roman" pitchFamily="18" charset="0"/>
                <a:cs typeface="Times New Roman" pitchFamily="18" charset="0"/>
              </a:rPr>
              <a:t>INSURANCE</a:t>
            </a:r>
          </a:p>
          <a:p>
            <a:pPr>
              <a:buFont typeface="Wingdings" pitchFamily="2" charset="2"/>
              <a:buChar char="Ø"/>
            </a:pPr>
            <a:r>
              <a:rPr lang="en-US" dirty="0" smtClean="0">
                <a:latin typeface="Times New Roman" pitchFamily="18" charset="0"/>
                <a:cs typeface="Times New Roman" pitchFamily="18" charset="0"/>
              </a:rPr>
              <a:t>Insurance against liability and “Relief Fund” means the Environmental Relief Fund.</a:t>
            </a:r>
          </a:p>
          <a:p>
            <a:pPr>
              <a:buFont typeface="Wingdings" pitchFamily="2" charset="2"/>
              <a:buChar char="Ø"/>
            </a:pPr>
            <a:r>
              <a:rPr lang="en-US" dirty="0" smtClean="0">
                <a:latin typeface="Times New Roman" pitchFamily="18" charset="0"/>
                <a:cs typeface="Times New Roman" pitchFamily="18" charset="0"/>
              </a:rPr>
              <a:t>Death or injury to any person(other than a workman) or damage to any property resulted from accident, owner liable to give such relief.</a:t>
            </a:r>
          </a:p>
          <a:p>
            <a:pPr>
              <a:buFont typeface="Wingdings" pitchFamily="2" charset="2"/>
              <a:buChar char="Ø"/>
            </a:pPr>
            <a:r>
              <a:rPr lang="en-US" dirty="0" smtClean="0">
                <a:latin typeface="Times New Roman" pitchFamily="18" charset="0"/>
                <a:cs typeface="Times New Roman" pitchFamily="18" charset="0"/>
              </a:rPr>
              <a:t>Claimant not required to </a:t>
            </a:r>
            <a:r>
              <a:rPr lang="en-US" dirty="0" err="1" smtClean="0">
                <a:latin typeface="Times New Roman" pitchFamily="18" charset="0"/>
                <a:cs typeface="Times New Roman" pitchFamily="18" charset="0"/>
              </a:rPr>
              <a:t>pleed</a:t>
            </a:r>
            <a:r>
              <a:rPr lang="en-US" dirty="0" smtClean="0">
                <a:latin typeface="Times New Roman" pitchFamily="18" charset="0"/>
                <a:cs typeface="Times New Roman" pitchFamily="18" charset="0"/>
              </a:rPr>
              <a:t> and establish that death, injury or damage was due to any wrongful act, neglect or default of any person.</a:t>
            </a:r>
            <a:endParaRPr lang="en-IN"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600200"/>
            <a:ext cx="8964488"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Central Government-establish fund- “Environmental Relief Fund”.</a:t>
            </a:r>
          </a:p>
          <a:p>
            <a:pPr>
              <a:buFont typeface="Wingdings" pitchFamily="2" charset="2"/>
              <a:buChar char="Ø"/>
            </a:pPr>
            <a:r>
              <a:rPr lang="en-US" dirty="0" smtClean="0">
                <a:latin typeface="Times New Roman" pitchFamily="18" charset="0"/>
                <a:cs typeface="Times New Roman" pitchFamily="18" charset="0"/>
              </a:rPr>
              <a:t>Utilized for paying, in accordance relief under award made by Collector.</a:t>
            </a:r>
          </a:p>
          <a:p>
            <a:pPr>
              <a:buFont typeface="Wingdings" pitchFamily="2" charset="2"/>
              <a:buChar char="Ø"/>
            </a:pPr>
            <a:r>
              <a:rPr lang="en-US" dirty="0" smtClean="0">
                <a:latin typeface="Times New Roman" pitchFamily="18" charset="0"/>
                <a:cs typeface="Times New Roman" pitchFamily="18" charset="0"/>
              </a:rPr>
              <a:t>Central Govt. in exercise of its powers and performance of its functions, issue directions in writing as it may deem fit for purpose of this act to any owner or person, officer, authority or agency and such owner, person, officer, authority or agency shall be bound to comply with such directions (Sec  12). </a:t>
            </a:r>
            <a:endParaRPr lang="en-IN" dirty="0">
              <a:latin typeface="Times New Roman" pitchFamily="18" charset="0"/>
              <a:cs typeface="Times New Roman"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200" b="1" dirty="0" smtClean="0">
                <a:solidFill>
                  <a:srgbClr val="FF0000"/>
                </a:solidFill>
                <a:latin typeface="Times New Roman" pitchFamily="18" charset="0"/>
                <a:cs typeface="Times New Roman" pitchFamily="18" charset="0"/>
              </a:rPr>
              <a:t>PENALITY FOR CONTRAVENTION OR FAILURETO COMPLY WITH DIRECTIONS</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Punishable with imprisonment for a term not less than one year and six months but may extend to six years or with fine not less than one lac rupees or with both (Sec14).</a:t>
            </a:r>
          </a:p>
          <a:p>
            <a:pPr>
              <a:buFont typeface="Wingdings" pitchFamily="2" charset="2"/>
              <a:buChar char="Ø"/>
            </a:pPr>
            <a:r>
              <a:rPr lang="en-US" dirty="0" smtClean="0">
                <a:latin typeface="Times New Roman" pitchFamily="18" charset="0"/>
                <a:cs typeface="Times New Roman" pitchFamily="18" charset="0"/>
              </a:rPr>
              <a:t>Conviction for second time or any offence subsequent to second offence, punishable with imprisonment for not less than two years but extend to seven years and with fine not less than one lac rupees.</a:t>
            </a:r>
            <a:endParaRPr lang="en-IN"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normAutofit fontScale="90000"/>
          </a:bodyPr>
          <a:lstStyle/>
          <a:p>
            <a:r>
              <a:rPr lang="en-US" b="1" dirty="0" smtClean="0">
                <a:solidFill>
                  <a:srgbClr val="FF0000"/>
                </a:solidFill>
                <a:latin typeface="Times New Roman" pitchFamily="18" charset="0"/>
                <a:cs typeface="Times New Roman" pitchFamily="18" charset="0"/>
              </a:rPr>
              <a:t>THE SCHEDULE [SECTION 3(1)]</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692696"/>
            <a:ext cx="9144000" cy="6165304"/>
          </a:xfrm>
        </p:spPr>
        <p:txBody>
          <a:bodyPr>
            <a:normAutofit fontScale="85000" lnSpcReduction="20000"/>
          </a:bodyPr>
          <a:lstStyle/>
          <a:p>
            <a:pPr marL="514350" indent="-514350">
              <a:buFont typeface="+mj-lt"/>
              <a:buAutoNum type="arabicPeriod"/>
            </a:pPr>
            <a:r>
              <a:rPr lang="en-US" dirty="0" smtClean="0">
                <a:latin typeface="Times New Roman" pitchFamily="18" charset="0"/>
                <a:cs typeface="Times New Roman" pitchFamily="18" charset="0"/>
              </a:rPr>
              <a:t>Reimbursement of medical expenses incurred up to a maximum Rs. 12,500 in each case.</a:t>
            </a:r>
          </a:p>
          <a:p>
            <a:pPr marL="514350" indent="-514350">
              <a:buFont typeface="+mj-lt"/>
              <a:buAutoNum type="arabicPeriod"/>
            </a:pPr>
            <a:r>
              <a:rPr lang="en-US" dirty="0" smtClean="0">
                <a:latin typeface="Times New Roman" pitchFamily="18" charset="0"/>
                <a:cs typeface="Times New Roman" pitchFamily="18" charset="0"/>
              </a:rPr>
              <a:t>For fatal accidents relief Rs. 25,000/person in addition to reimbursement of medical expenses, if any, incurred on victim up to maximum Rs. 12,500.</a:t>
            </a:r>
          </a:p>
          <a:p>
            <a:pPr marL="514350" indent="-514350">
              <a:buFont typeface="+mj-lt"/>
              <a:buAutoNum type="arabicPeriod"/>
            </a:pPr>
            <a:r>
              <a:rPr lang="en-US" dirty="0" smtClean="0">
                <a:latin typeface="Times New Roman" pitchFamily="18" charset="0"/>
                <a:cs typeface="Times New Roman" pitchFamily="18" charset="0"/>
              </a:rPr>
              <a:t>Permanent total or permanent partial disability or other injury or sickness-reimbursement of medical expenses incurred up to 12,500 in each case, cash relief on basis of percentage of disablement as certified by authorized physician. Total permanent disability relief-Rs. 25,000.</a:t>
            </a:r>
          </a:p>
          <a:p>
            <a:pPr marL="514350" indent="-514350">
              <a:buFont typeface="+mj-lt"/>
              <a:buAutoNum type="arabicPeriod"/>
            </a:pPr>
            <a:r>
              <a:rPr lang="en-US" dirty="0" smtClean="0">
                <a:latin typeface="Times New Roman" pitchFamily="18" charset="0"/>
                <a:cs typeface="Times New Roman" pitchFamily="18" charset="0"/>
              </a:rPr>
              <a:t>For loss of wages due to temporary partial disability reduces earning capacity, fixed monthly relief not exceeding Rs.1,000/month up to maximum 3 months.</a:t>
            </a:r>
          </a:p>
          <a:p>
            <a:pPr marL="514350" indent="-514350">
              <a:buNone/>
            </a:pPr>
            <a:r>
              <a:rPr lang="en-US" dirty="0" smtClean="0">
                <a:latin typeface="Times New Roman" pitchFamily="18" charset="0"/>
                <a:cs typeface="Times New Roman" pitchFamily="18" charset="0"/>
              </a:rPr>
              <a:t>     PROVIDED victim hospitalized for a period exceeding 3 days and above 16 years of age.</a:t>
            </a:r>
          </a:p>
          <a:p>
            <a:pPr marL="514350" indent="-514350">
              <a:buNone/>
            </a:pPr>
            <a:r>
              <a:rPr lang="en-US" dirty="0" smtClean="0">
                <a:latin typeface="Times New Roman" pitchFamily="18" charset="0"/>
                <a:cs typeface="Times New Roman" pitchFamily="18" charset="0"/>
              </a:rPr>
              <a:t>5. Up to Rs. 6,000 depending on actual damage, for any damage to private property.</a:t>
            </a:r>
            <a:endParaRPr lang="en-IN" dirty="0">
              <a:latin typeface="Times New Roman" pitchFamily="18" charset="0"/>
              <a:cs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64488" cy="1143000"/>
          </a:xfrm>
        </p:spPr>
        <p:txBody>
          <a:bodyPr>
            <a:normAutofit fontScale="90000"/>
          </a:bodyPr>
          <a:lstStyle/>
          <a:p>
            <a:r>
              <a:rPr lang="en-US" b="1" dirty="0" smtClean="0">
                <a:solidFill>
                  <a:srgbClr val="FF0000"/>
                </a:solidFill>
                <a:latin typeface="Times New Roman" pitchFamily="18" charset="0"/>
                <a:cs typeface="Times New Roman" pitchFamily="18" charset="0"/>
              </a:rPr>
              <a:t>1995-NATIONAL ENVIRONMENTAL TRIBUNAL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award compensation for damages to persons, property and environment arising from any activity involving hazardous substances. </a:t>
            </a:r>
            <a:endParaRPr lang="en-IN" dirty="0">
              <a:latin typeface="Times New Roman" pitchFamily="18" charset="0"/>
              <a:cs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1995-NATIONAL ENVIRONMENTAL TRIBUNAL ACT [ACT NO. 27 ]</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Strict liability for damages arising out of any accident occurring while handling any hazardous substance and for establishment of a National Environment Tribunal for effective and expeditious disposal of cases arising from such accident, with a view of giving relief and compensation for damages to persons, property and environment and for matter connected therewith or incidental thereto.</a:t>
            </a:r>
            <a:endParaRPr lang="en-IN" dirty="0">
              <a:latin typeface="Times New Roman" pitchFamily="18" charset="0"/>
              <a:cs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Act-outcome of United Nations Conference on Environment and Development held at Rio de Janeiro in June 1992.</a:t>
            </a:r>
            <a:endParaRPr lang="en-IN" dirty="0">
              <a:latin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r>
              <a:rPr lang="en-US" sz="3200" b="1" dirty="0" smtClean="0">
                <a:solidFill>
                  <a:srgbClr val="FF0000"/>
                </a:solidFill>
                <a:latin typeface="Times New Roman" pitchFamily="18" charset="0"/>
                <a:cs typeface="Times New Roman" pitchFamily="18" charset="0"/>
              </a:rPr>
              <a:t>LIABILITY TO PAY COMPENSATION IN CERTAIN CASES ON PRINCIPLE OF NO FAULT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In case of death of, or injury to, any person(other than a workman) or damage to any property or environment has resulted from a accident, the owner shall be liable to pay compensation for such death, injury or damage under all or any of the heads specified in schedule (Sec3)</a:t>
            </a:r>
          </a:p>
          <a:p>
            <a:pPr>
              <a:buFont typeface="Wingdings" pitchFamily="2" charset="2"/>
              <a:buChar char="Ø"/>
            </a:pPr>
            <a:r>
              <a:rPr lang="en-US" dirty="0" smtClean="0">
                <a:latin typeface="Times New Roman" pitchFamily="18" charset="0"/>
                <a:cs typeface="Times New Roman" pitchFamily="18" charset="0"/>
              </a:rPr>
              <a:t>In any claim for compensation, the claimant shall not be required to plead and establish that the death, injury or damage in respect to which the claim has been made was due to any wrongful act, neglect or default of any person.</a:t>
            </a:r>
            <a:endParaRPr lang="en-IN" dirty="0">
              <a:latin typeface="Times New Roman" pitchFamily="18" charset="0"/>
              <a:cs typeface="Times New Roman" pitchFamily="18"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latin typeface="Times New Roman" pitchFamily="18" charset="0"/>
                <a:cs typeface="Times New Roman" pitchFamily="18" charset="0"/>
              </a:rPr>
              <a:t>APPLICATION FOR CLAIM</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764704"/>
            <a:ext cx="9144000" cy="6093296"/>
          </a:xfrm>
        </p:spPr>
        <p:txBody>
          <a:bodyPr>
            <a:normAutofit fontScale="92500" lnSpcReduction="10000"/>
          </a:bodyPr>
          <a:lstStyle/>
          <a:p>
            <a:pPr marL="514350" indent="-514350">
              <a:buFont typeface="+mj-lt"/>
              <a:buAutoNum type="arabicPeriod"/>
            </a:pPr>
            <a:r>
              <a:rPr lang="en-US" dirty="0" smtClean="0">
                <a:latin typeface="Times New Roman" pitchFamily="18" charset="0"/>
                <a:cs typeface="Times New Roman" pitchFamily="18" charset="0"/>
              </a:rPr>
              <a:t>By person who sustain injury.</a:t>
            </a:r>
          </a:p>
          <a:p>
            <a:pPr marL="514350" indent="-514350">
              <a:buFont typeface="+mj-lt"/>
              <a:buAutoNum type="arabicPeriod"/>
            </a:pPr>
            <a:r>
              <a:rPr lang="en-US" dirty="0" smtClean="0">
                <a:latin typeface="Times New Roman" pitchFamily="18" charset="0"/>
                <a:cs typeface="Times New Roman" pitchFamily="18" charset="0"/>
              </a:rPr>
              <a:t>By owner of property to which damage caused.</a:t>
            </a:r>
          </a:p>
          <a:p>
            <a:pPr marL="514350" indent="-514350">
              <a:buFont typeface="+mj-lt"/>
              <a:buAutoNum type="arabicPeriod"/>
            </a:pPr>
            <a:r>
              <a:rPr lang="en-US" dirty="0" smtClean="0">
                <a:latin typeface="Times New Roman" pitchFamily="18" charset="0"/>
                <a:cs typeface="Times New Roman" pitchFamily="18" charset="0"/>
              </a:rPr>
              <a:t>Where death has resulted from accident, by all or any of legal representatives of deceased.</a:t>
            </a:r>
          </a:p>
          <a:p>
            <a:pPr marL="514350" indent="-514350">
              <a:buFont typeface="+mj-lt"/>
              <a:buAutoNum type="arabicPeriod"/>
            </a:pPr>
            <a:r>
              <a:rPr lang="en-US" dirty="0" smtClean="0">
                <a:latin typeface="Times New Roman" pitchFamily="18" charset="0"/>
                <a:cs typeface="Times New Roman" pitchFamily="18" charset="0"/>
              </a:rPr>
              <a:t>By any agent duly authorized by such person or owner of such property or all or any legal representatives of deceased as case may be.</a:t>
            </a:r>
          </a:p>
          <a:p>
            <a:pPr marL="514350" indent="-514350">
              <a:buFont typeface="+mj-lt"/>
              <a:buAutoNum type="arabicPeriod"/>
            </a:pPr>
            <a:r>
              <a:rPr lang="en-US" dirty="0" smtClean="0">
                <a:latin typeface="Times New Roman" pitchFamily="18" charset="0"/>
                <a:cs typeface="Times New Roman" pitchFamily="18" charset="0"/>
              </a:rPr>
              <a:t>By any representative body or organization, functioning in the field of environment and recognized in behalf by Central Govt. under all or any of heads specified in schedule.</a:t>
            </a:r>
          </a:p>
          <a:p>
            <a:pPr marL="514350" indent="-514350">
              <a:buFont typeface="+mj-lt"/>
              <a:buAutoNum type="arabicPeriod"/>
            </a:pPr>
            <a:r>
              <a:rPr lang="en-US" dirty="0" smtClean="0">
                <a:latin typeface="Times New Roman" pitchFamily="18" charset="0"/>
                <a:cs typeface="Times New Roman" pitchFamily="18" charset="0"/>
              </a:rPr>
              <a:t>By Central or State Govt. or local authority under all or any of the heads specified in Schedule (Sec 4).</a:t>
            </a:r>
            <a:endParaRPr lang="en-IN" dirty="0">
              <a:latin typeface="Times New Roman" pitchFamily="18" charset="0"/>
              <a:cs typeface="Times New Roman"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latin typeface="Times New Roman" pitchFamily="18" charset="0"/>
                <a:cs typeface="Times New Roman" pitchFamily="18" charset="0"/>
              </a:rPr>
              <a:t>1997- THE NATIONAL ENVIRONMENT APPELLATE AUTHORITY ACT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hear appeals with respect to restrictions of areas in which classes of industries carried out or prescribed subject to certain safeguards under EPA (Environment Protection Act)</a:t>
            </a:r>
            <a:endParaRPr lang="en-IN" dirty="0">
              <a:latin typeface="Times New Roman" pitchFamily="18" charset="0"/>
              <a:cs typeface="Times New Roman"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latin typeface="Times New Roman" pitchFamily="18" charset="0"/>
                <a:cs typeface="Times New Roman" pitchFamily="18" charset="0"/>
              </a:rPr>
              <a:t>1998-BIOMEDICAL WASTE(MANAGENT AND HANDILING) RULES</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Legal binding on health care institutions to streamline the process of proper handing of hospital waste-segregation, disposal, collection and treatment.</a:t>
            </a:r>
            <a:endParaRPr lang="en-IN" dirty="0">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LEGISTRATIVE FRAMEWORK</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GOI passed “Biomedical waste (Management and Handling) Rules on July 28, 1998 amended on 2000 and 2003.</a:t>
            </a:r>
          </a:p>
          <a:p>
            <a:pPr>
              <a:buFont typeface="Wingdings" pitchFamily="2" charset="2"/>
              <a:buChar char="Ø"/>
            </a:pPr>
            <a:r>
              <a:rPr lang="en-US" dirty="0" smtClean="0">
                <a:latin typeface="Times New Roman" pitchFamily="18" charset="0"/>
                <a:cs typeface="Times New Roman" pitchFamily="18" charset="0"/>
              </a:rPr>
              <a:t>Administrative Medical Officer of health care facilities as biomedical waste generators.</a:t>
            </a:r>
          </a:p>
          <a:p>
            <a:endParaRPr lang="en-US"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SUMMARY OF BIOMEDICAL WASTE RULES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arenR"/>
            </a:pPr>
            <a:r>
              <a:rPr lang="en-US" dirty="0" smtClean="0">
                <a:latin typeface="Times New Roman" pitchFamily="18" charset="0"/>
                <a:cs typeface="Times New Roman" pitchFamily="18" charset="0"/>
              </a:rPr>
              <a:t>Apply to all persons who generate, collect, receive, store, transport, treat, dispose and handle biomedical waste.</a:t>
            </a:r>
          </a:p>
          <a:p>
            <a:pPr marL="514350" indent="-514350">
              <a:buFont typeface="+mj-lt"/>
              <a:buAutoNum type="arabicParenR"/>
            </a:pPr>
            <a:r>
              <a:rPr lang="en-US" dirty="0" smtClean="0">
                <a:latin typeface="Times New Roman" pitchFamily="18" charset="0"/>
                <a:cs typeface="Times New Roman" pitchFamily="18" charset="0"/>
              </a:rPr>
              <a:t>Defined as waste which is generated during diagnosis, treatment or immunization of human being or animal or research activity pertaining thereto or in the production or testing of biological including categories mentioned in schedule I of biomedical waste. </a:t>
            </a:r>
            <a:endParaRPr lang="en-IN" dirty="0">
              <a:latin typeface="Times New Roman" pitchFamily="18" charset="0"/>
              <a:cs typeface="Times New Roman"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1520" y="0"/>
            <a:ext cx="8496944" cy="6858000"/>
          </a:xfrm>
        </p:spPr>
        <p:txBody>
          <a:bodyPr>
            <a:normAutofit fontScale="92500"/>
          </a:bodyPr>
          <a:lstStyle/>
          <a:p>
            <a:pPr>
              <a:buNone/>
            </a:pPr>
            <a:r>
              <a:rPr lang="en-US" dirty="0" smtClean="0">
                <a:latin typeface="Times New Roman" pitchFamily="18" charset="0"/>
                <a:cs typeface="Times New Roman" pitchFamily="18" charset="0"/>
              </a:rPr>
              <a:t>  3) Authorized person is an ‘occupier’ or ‘operator’ of any health care facility and has been authorized by prescribed authority to deal with all aspect of biomedical waste in accordance with rules.</a:t>
            </a:r>
          </a:p>
          <a:p>
            <a:pPr>
              <a:buNone/>
            </a:pPr>
            <a:r>
              <a:rPr lang="en-US" dirty="0" smtClean="0">
                <a:latin typeface="Times New Roman" pitchFamily="18" charset="0"/>
                <a:cs typeface="Times New Roman" pitchFamily="18" charset="0"/>
              </a:rPr>
              <a:t>4) Biomedical waste treatment facility is one where treatment and disposal of biomedical waste is carried out.</a:t>
            </a:r>
          </a:p>
          <a:p>
            <a:pPr>
              <a:buNone/>
            </a:pPr>
            <a:r>
              <a:rPr lang="en-US" dirty="0" smtClean="0">
                <a:latin typeface="Times New Roman" pitchFamily="18" charset="0"/>
                <a:cs typeface="Times New Roman" pitchFamily="18" charset="0"/>
              </a:rPr>
              <a:t>5) Every ‘Generator’ or ‘occupier’ of a health care facility has the duty to take step to ensure that waste generated is handled without any adverse effect on health and environment.</a:t>
            </a:r>
          </a:p>
          <a:p>
            <a:pPr>
              <a:buNone/>
            </a:pPr>
            <a:r>
              <a:rPr lang="en-US" dirty="0" smtClean="0">
                <a:latin typeface="Times New Roman" pitchFamily="18" charset="0"/>
                <a:cs typeface="Times New Roman" pitchFamily="18" charset="0"/>
              </a:rPr>
              <a:t>6) Every ‘occupier’ shall treat and dispose off biomedical waste in accordance of schedule I and V</a:t>
            </a:r>
            <a:endParaRPr lang="en-IN" dirty="0">
              <a:latin typeface="Times New Roman" pitchFamily="18" charset="0"/>
              <a:cs typeface="Times New Roman" pitchFamily="18"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5536" y="260648"/>
            <a:ext cx="8352928" cy="6408712"/>
          </a:xfrm>
        </p:spPr>
        <p:txBody>
          <a:bodyPr>
            <a:normAutofit fontScale="92500" lnSpcReduction="10000"/>
          </a:bodyPr>
          <a:lstStyle/>
          <a:p>
            <a:pPr>
              <a:buNone/>
            </a:pPr>
            <a:r>
              <a:rPr lang="en-US" dirty="0" smtClean="0">
                <a:latin typeface="Times New Roman" pitchFamily="18" charset="0"/>
                <a:cs typeface="Times New Roman" pitchFamily="18" charset="0"/>
              </a:rPr>
              <a:t>   7) Biomedical waste should not mixed with other waste. Should be segregated from other waste at the source, collected in color code container in accordance with schedule 2 and transported for disposal within 48 hours . The container labeled as per Schedule 3.</a:t>
            </a:r>
          </a:p>
          <a:p>
            <a:pPr>
              <a:buNone/>
            </a:pPr>
            <a:r>
              <a:rPr lang="en-US" dirty="0" smtClean="0">
                <a:latin typeface="Times New Roman" pitchFamily="18" charset="0"/>
                <a:cs typeface="Times New Roman" pitchFamily="18" charset="0"/>
              </a:rPr>
              <a:t> 8) Transportation of biomedical waste outside occupier’s premises shall follow labeling procedure as per Schedule 3.</a:t>
            </a:r>
          </a:p>
          <a:p>
            <a:pPr>
              <a:buNone/>
            </a:pPr>
            <a:r>
              <a:rPr lang="en-US" dirty="0" smtClean="0">
                <a:latin typeface="Times New Roman" pitchFamily="18" charset="0"/>
                <a:cs typeface="Times New Roman" pitchFamily="18" charset="0"/>
              </a:rPr>
              <a:t> 9) The Government of every State and UT shall establish a prescribed authority.</a:t>
            </a:r>
          </a:p>
          <a:p>
            <a:pPr>
              <a:buNone/>
            </a:pPr>
            <a:r>
              <a:rPr lang="en-US" dirty="0" smtClean="0">
                <a:latin typeface="Times New Roman" pitchFamily="18" charset="0"/>
                <a:cs typeface="Times New Roman" pitchFamily="18" charset="0"/>
              </a:rPr>
              <a:t>10) Every occupier of an institution shall apply in form 1 to prescribed authority for authorization along with prescribed fee.</a:t>
            </a:r>
            <a:endParaRPr lang="en-IN" dirty="0">
              <a:latin typeface="Times New Roman" pitchFamily="18" charset="0"/>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   11) On receipt of form 1 with grant or renew authorization for 3 years if satisfied.</a:t>
            </a:r>
          </a:p>
          <a:p>
            <a:pPr>
              <a:buNone/>
            </a:pPr>
            <a:r>
              <a:rPr lang="en-US" dirty="0" smtClean="0">
                <a:latin typeface="Times New Roman" pitchFamily="18" charset="0"/>
                <a:cs typeface="Times New Roman" pitchFamily="18" charset="0"/>
              </a:rPr>
              <a:t>   12) Every occupier shall submit report in form 2 by 31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Jan. every year.</a:t>
            </a:r>
          </a:p>
          <a:p>
            <a:pPr>
              <a:buNone/>
            </a:pPr>
            <a:r>
              <a:rPr lang="en-US" dirty="0" smtClean="0">
                <a:latin typeface="Times New Roman" pitchFamily="18" charset="0"/>
                <a:cs typeface="Times New Roman" pitchFamily="18" charset="0"/>
              </a:rPr>
              <a:t>   13) The authorized person of health care facility shall inform on form 3 to prescribed authority, any accident occurring during handling of biomedical waste.</a:t>
            </a:r>
            <a:endParaRPr lang="en-IN" dirty="0">
              <a:latin typeface="Times New Roman" pitchFamily="18" charset="0"/>
              <a:cs typeface="Times New Roman"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CATEGORIES OF WASTE</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4937760"/>
        </p:xfrm>
        <a:graphic>
          <a:graphicData uri="http://schemas.openxmlformats.org/drawingml/2006/table">
            <a:tbl>
              <a:tblPr firstRow="1" bandRow="1">
                <a:tableStyleId>{5C22544A-7EE6-4342-B048-85BDC9FD1C3A}</a:tableStyleId>
              </a:tblPr>
              <a:tblGrid>
                <a:gridCol w="1611672"/>
                <a:gridCol w="7532328"/>
              </a:tblGrid>
              <a:tr h="370840">
                <a:tc>
                  <a:txBody>
                    <a:bodyPr/>
                    <a:lstStyle/>
                    <a:p>
                      <a:r>
                        <a:rPr lang="en-US" sz="2400" dirty="0" smtClean="0">
                          <a:latin typeface="Times New Roman" pitchFamily="18" charset="0"/>
                          <a:cs typeface="Times New Roman" pitchFamily="18" charset="0"/>
                        </a:rPr>
                        <a:t>Option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Waste category</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Category 1</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Human anatomical waste (human</a:t>
                      </a:r>
                      <a:r>
                        <a:rPr lang="en-US" sz="2400" baseline="0" dirty="0" smtClean="0">
                          <a:latin typeface="Times New Roman" pitchFamily="18" charset="0"/>
                          <a:cs typeface="Times New Roman" pitchFamily="18" charset="0"/>
                        </a:rPr>
                        <a:t> tissues, organs, body parts, placenta, aborted fetus, amputated parts, tumors etc.</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Category 2</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Animal waste</a:t>
                      </a:r>
                      <a:r>
                        <a:rPr lang="en-US" sz="2400" baseline="0" dirty="0" smtClean="0">
                          <a:latin typeface="Times New Roman" pitchFamily="18" charset="0"/>
                          <a:cs typeface="Times New Roman" pitchFamily="18" charset="0"/>
                        </a:rPr>
                        <a:t> (animal tissue organs, body parts, carcasses, waste generated in veterinary hospitals, colleges, discharge from animal houses)</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Category 3</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Microbiology and biotechnology waste (laboratory cultures, specimens,</a:t>
                      </a:r>
                      <a:r>
                        <a:rPr lang="en-US" sz="2400" baseline="0" dirty="0" smtClean="0">
                          <a:latin typeface="Times New Roman" pitchFamily="18" charset="0"/>
                          <a:cs typeface="Times New Roman" pitchFamily="18" charset="0"/>
                        </a:rPr>
                        <a:t> vaccines, human and animal cell culture, toxins etc. )</a:t>
                      </a:r>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Category 4</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Waste sharps (both used</a:t>
                      </a:r>
                      <a:r>
                        <a:rPr lang="en-US" sz="2400" baseline="0" dirty="0" smtClean="0">
                          <a:latin typeface="Times New Roman" pitchFamily="18" charset="0"/>
                          <a:cs typeface="Times New Roman" pitchFamily="18" charset="0"/>
                        </a:rPr>
                        <a:t> and unused) (needles, syringes, scalpels, blades, glass)</a:t>
                      </a:r>
                    </a:p>
                  </a:txBody>
                  <a:tcPr/>
                </a:tc>
              </a:tr>
              <a:tr h="370840">
                <a:tc>
                  <a:txBody>
                    <a:bodyPr/>
                    <a:lstStyle/>
                    <a:p>
                      <a:r>
                        <a:rPr lang="en-US" sz="2400" dirty="0" smtClean="0">
                          <a:latin typeface="Times New Roman" pitchFamily="18" charset="0"/>
                          <a:cs typeface="Times New Roman" pitchFamily="18" charset="0"/>
                        </a:rPr>
                        <a:t>Category 5</a:t>
                      </a:r>
                      <a:endParaRPr lang="en-IN" sz="2400" dirty="0">
                        <a:latin typeface="Times New Roman" pitchFamily="18" charset="0"/>
                        <a:cs typeface="Times New Roman" pitchFamily="18" charset="0"/>
                      </a:endParaRPr>
                    </a:p>
                  </a:txBody>
                  <a:tcPr/>
                </a:tc>
                <a:tc>
                  <a:txBody>
                    <a:bodyPr/>
                    <a:lstStyle/>
                    <a:p>
                      <a:r>
                        <a:rPr lang="en-US" sz="2400" baseline="0" dirty="0" smtClean="0">
                          <a:latin typeface="Times New Roman" pitchFamily="18" charset="0"/>
                          <a:cs typeface="Times New Roman" pitchFamily="18" charset="0"/>
                        </a:rPr>
                        <a:t>Discarded medicines and cytotoxic drugs</a:t>
                      </a:r>
                    </a:p>
                  </a:txBody>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graphicFrame>
        <p:nvGraphicFramePr>
          <p:cNvPr id="4" name="Content Placeholder 3"/>
          <p:cNvGraphicFramePr>
            <a:graphicFrameLocks noGrp="1"/>
          </p:cNvGraphicFramePr>
          <p:nvPr>
            <p:ph idx="1"/>
          </p:nvPr>
        </p:nvGraphicFramePr>
        <p:xfrm>
          <a:off x="0" y="332656"/>
          <a:ext cx="9144000" cy="6525344"/>
        </p:xfrm>
        <a:graphic>
          <a:graphicData uri="http://schemas.openxmlformats.org/drawingml/2006/table">
            <a:tbl>
              <a:tblPr firstRow="1" bandRow="1">
                <a:tableStyleId>{5C22544A-7EE6-4342-B048-85BDC9FD1C3A}</a:tableStyleId>
              </a:tblPr>
              <a:tblGrid>
                <a:gridCol w="2051720"/>
                <a:gridCol w="7092280"/>
              </a:tblGrid>
              <a:tr h="1885099">
                <a:tc>
                  <a:txBody>
                    <a:bodyPr/>
                    <a:lstStyle/>
                    <a:p>
                      <a:r>
                        <a:rPr lang="en-US" sz="2400" dirty="0" smtClean="0">
                          <a:latin typeface="Times New Roman" pitchFamily="18" charset="0"/>
                          <a:cs typeface="Times New Roman" pitchFamily="18" charset="0"/>
                        </a:rPr>
                        <a:t>Category 6</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Soiled waste, (waste contaminated with blood and body fluids such as cotton swabs, bedding, dressings, plaster caste, linen etc.</a:t>
                      </a:r>
                      <a:endParaRPr lang="en-IN" sz="2400" dirty="0">
                        <a:latin typeface="Times New Roman" pitchFamily="18" charset="0"/>
                        <a:cs typeface="Times New Roman" pitchFamily="18" charset="0"/>
                      </a:endParaRPr>
                    </a:p>
                  </a:txBody>
                  <a:tcPr/>
                </a:tc>
              </a:tr>
              <a:tr h="725038">
                <a:tc>
                  <a:txBody>
                    <a:bodyPr/>
                    <a:lstStyle/>
                    <a:p>
                      <a:r>
                        <a:rPr lang="en-US" sz="2400" dirty="0" smtClean="0">
                          <a:latin typeface="Times New Roman" pitchFamily="18" charset="0"/>
                          <a:cs typeface="Times New Roman" pitchFamily="18" charset="0"/>
                        </a:rPr>
                        <a:t>Category 7</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Solid waste (catheters, IV sets, tubing's, blood bags etc.)</a:t>
                      </a:r>
                      <a:endParaRPr lang="en-IN" sz="2400" dirty="0">
                        <a:latin typeface="Times New Roman" pitchFamily="18" charset="0"/>
                        <a:cs typeface="Times New Roman" pitchFamily="18" charset="0"/>
                      </a:endParaRPr>
                    </a:p>
                  </a:txBody>
                  <a:tcPr/>
                </a:tc>
              </a:tr>
              <a:tr h="1305069">
                <a:tc>
                  <a:txBody>
                    <a:bodyPr/>
                    <a:lstStyle/>
                    <a:p>
                      <a:r>
                        <a:rPr lang="en-US" sz="2400" dirty="0" smtClean="0">
                          <a:latin typeface="Times New Roman" pitchFamily="18" charset="0"/>
                          <a:cs typeface="Times New Roman" pitchFamily="18" charset="0"/>
                        </a:rPr>
                        <a:t>Category 8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Liquid waste (waste generated from laboratories and washing, cleaning, housekeeping)</a:t>
                      </a:r>
                      <a:endParaRPr lang="en-IN" sz="2400" dirty="0">
                        <a:latin typeface="Times New Roman" pitchFamily="18" charset="0"/>
                        <a:cs typeface="Times New Roman" pitchFamily="18" charset="0"/>
                      </a:endParaRPr>
                    </a:p>
                  </a:txBody>
                  <a:tcPr/>
                </a:tc>
              </a:tr>
              <a:tr h="1305069">
                <a:tc>
                  <a:txBody>
                    <a:bodyPr/>
                    <a:lstStyle/>
                    <a:p>
                      <a:r>
                        <a:rPr lang="en-US" sz="2400" dirty="0" smtClean="0">
                          <a:latin typeface="Times New Roman" pitchFamily="18" charset="0"/>
                          <a:cs typeface="Times New Roman" pitchFamily="18" charset="0"/>
                        </a:rPr>
                        <a:t>Category 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Incineration ash (ash generated</a:t>
                      </a:r>
                      <a:r>
                        <a:rPr lang="en-US" sz="2400" baseline="0" dirty="0" smtClean="0">
                          <a:latin typeface="Times New Roman" pitchFamily="18" charset="0"/>
                          <a:cs typeface="Times New Roman" pitchFamily="18" charset="0"/>
                        </a:rPr>
                        <a:t> from incineration of biomedical waste)</a:t>
                      </a:r>
                      <a:endParaRPr lang="en-IN" sz="2400" dirty="0">
                        <a:latin typeface="Times New Roman" pitchFamily="18" charset="0"/>
                        <a:cs typeface="Times New Roman" pitchFamily="18" charset="0"/>
                      </a:endParaRPr>
                    </a:p>
                  </a:txBody>
                  <a:tcPr/>
                </a:tc>
              </a:tr>
              <a:tr h="1305069">
                <a:tc>
                  <a:txBody>
                    <a:bodyPr/>
                    <a:lstStyle/>
                    <a:p>
                      <a:r>
                        <a:rPr lang="en-US" sz="2400" dirty="0" smtClean="0">
                          <a:latin typeface="Times New Roman" pitchFamily="18" charset="0"/>
                          <a:cs typeface="Times New Roman" pitchFamily="18" charset="0"/>
                        </a:rPr>
                        <a:t>Category 10</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Chemical waste (wastes of disinfectants, insecticides etc.)</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96752"/>
          </a:xfrm>
        </p:spPr>
        <p:txBody>
          <a:bodyPr>
            <a:normAutofit fontScale="90000"/>
          </a:bodyPr>
          <a:lstStyle/>
          <a:p>
            <a:r>
              <a:rPr lang="en-US" b="1" dirty="0" smtClean="0">
                <a:solidFill>
                  <a:srgbClr val="FF0000"/>
                </a:solidFill>
                <a:latin typeface="Times New Roman" pitchFamily="18" charset="0"/>
                <a:cs typeface="Times New Roman" pitchFamily="18" charset="0"/>
              </a:rPr>
              <a:t>COLOR CODING OF WASTE CONTAINER</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212080"/>
        </p:xfrm>
        <a:graphic>
          <a:graphicData uri="http://schemas.openxmlformats.org/drawingml/2006/table">
            <a:tbl>
              <a:tblPr firstRow="1" bandRow="1">
                <a:tableStyleId>{5C22544A-7EE6-4342-B048-85BDC9FD1C3A}</a:tableStyleId>
              </a:tblPr>
              <a:tblGrid>
                <a:gridCol w="1932312"/>
                <a:gridCol w="2999728"/>
                <a:gridCol w="2160240"/>
                <a:gridCol w="2051720"/>
              </a:tblGrid>
              <a:tr h="370840">
                <a:tc>
                  <a:txBody>
                    <a:bodyPr/>
                    <a:lstStyle/>
                    <a:p>
                      <a:r>
                        <a:rPr lang="en-US" dirty="0" smtClean="0">
                          <a:latin typeface="Times New Roman" pitchFamily="18" charset="0"/>
                          <a:cs typeface="Times New Roman" pitchFamily="18" charset="0"/>
                        </a:rPr>
                        <a:t>Types of waste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Contents</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Color code of container</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Remarks</a:t>
                      </a:r>
                      <a:endParaRPr lang="en-IN" dirty="0">
                        <a:latin typeface="Times New Roman" pitchFamily="18" charset="0"/>
                        <a:cs typeface="Times New Roman" pitchFamily="18" charset="0"/>
                      </a:endParaRPr>
                    </a:p>
                  </a:txBody>
                  <a:tcPr/>
                </a:tc>
              </a:tr>
              <a:tr h="370840">
                <a:tc>
                  <a:txBody>
                    <a:bodyPr/>
                    <a:lstStyle/>
                    <a:p>
                      <a:r>
                        <a:rPr lang="en-US" b="1" dirty="0" smtClean="0">
                          <a:latin typeface="Times New Roman" pitchFamily="18" charset="0"/>
                          <a:cs typeface="Times New Roman" pitchFamily="18" charset="0"/>
                        </a:rPr>
                        <a:t>1. General waste</a:t>
                      </a:r>
                      <a:endParaRPr lang="en-IN"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All Domestic type: </a:t>
                      </a:r>
                      <a:r>
                        <a:rPr lang="en-US" dirty="0" smtClean="0">
                          <a:latin typeface="Times New Roman" pitchFamily="18" charset="0"/>
                          <a:cs typeface="Times New Roman" pitchFamily="18" charset="0"/>
                        </a:rPr>
                        <a:t>Non-infectious</a:t>
                      </a:r>
                      <a:r>
                        <a:rPr lang="en-US" baseline="0" dirty="0" smtClean="0">
                          <a:latin typeface="Times New Roman" pitchFamily="18" charset="0"/>
                          <a:cs typeface="Times New Roman" pitchFamily="18" charset="0"/>
                        </a:rPr>
                        <a:t> non-hazardous, e.g. (a) recyclable: all kinds of paper, cardboard packing materials, metal or aluminum tins, magazines, newspapers, ledgers.</a:t>
                      </a:r>
                    </a:p>
                    <a:p>
                      <a:r>
                        <a:rPr lang="en-US" baseline="0" dirty="0" smtClean="0">
                          <a:latin typeface="Times New Roman" pitchFamily="18" charset="0"/>
                          <a:cs typeface="Times New Roman" pitchFamily="18" charset="0"/>
                        </a:rPr>
                        <a:t>Non-recyclable: kitchen waste</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White Container with black label “for general wastes only”</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May be periodically sold at prevailing rates</a:t>
                      </a:r>
                      <a:endParaRPr lang="en-IN" dirty="0">
                        <a:latin typeface="Times New Roman" pitchFamily="18" charset="0"/>
                        <a:cs typeface="Times New Roman" pitchFamily="18" charset="0"/>
                      </a:endParaRPr>
                    </a:p>
                  </a:txBody>
                  <a:tcPr/>
                </a:tc>
              </a:tr>
              <a:tr h="370840">
                <a:tc>
                  <a:txBody>
                    <a:bodyPr/>
                    <a:lstStyle/>
                    <a:p>
                      <a:r>
                        <a:rPr lang="en-US" b="1" dirty="0" smtClean="0">
                          <a:latin typeface="Times New Roman" pitchFamily="18" charset="0"/>
                          <a:cs typeface="Times New Roman" pitchFamily="18" charset="0"/>
                        </a:rPr>
                        <a:t>2. Infectious waste:</a:t>
                      </a:r>
                    </a:p>
                    <a:p>
                      <a:pPr marL="342900" indent="-342900">
                        <a:buAutoNum type="alphaLcParenBoth"/>
                      </a:pPr>
                      <a:r>
                        <a:rPr lang="en-US" dirty="0" smtClean="0">
                          <a:latin typeface="Times New Roman" pitchFamily="18" charset="0"/>
                          <a:cs typeface="Times New Roman" pitchFamily="18" charset="0"/>
                        </a:rPr>
                        <a:t>Category No. 1</a:t>
                      </a:r>
                    </a:p>
                    <a:p>
                      <a:pPr marL="342900" indent="-342900">
                        <a:buAutoNum type="alphaLcParenBoth"/>
                      </a:pPr>
                      <a:r>
                        <a:rPr lang="en-US" dirty="0" smtClean="0">
                          <a:latin typeface="Times New Roman" pitchFamily="18" charset="0"/>
                          <a:cs typeface="Times New Roman" pitchFamily="18" charset="0"/>
                        </a:rPr>
                        <a:t>Category No. 3</a:t>
                      </a:r>
                    </a:p>
                    <a:p>
                      <a:pPr marL="342900" indent="-342900">
                        <a:buAutoNum type="alphaLcParenBoth"/>
                      </a:pPr>
                      <a:r>
                        <a:rPr lang="en-US" dirty="0" smtClean="0">
                          <a:latin typeface="Times New Roman" pitchFamily="18" charset="0"/>
                          <a:cs typeface="Times New Roman" pitchFamily="18" charset="0"/>
                        </a:rPr>
                        <a:t>Category No. 6</a:t>
                      </a:r>
                      <a:endParaRPr lang="en-IN"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Human anatomical waste:</a:t>
                      </a:r>
                      <a:r>
                        <a:rPr lang="en-US" dirty="0" smtClean="0">
                          <a:latin typeface="Times New Roman" pitchFamily="18" charset="0"/>
                          <a:cs typeface="Times New Roman" pitchFamily="18" charset="0"/>
                        </a:rPr>
                        <a:t> human tissue,</a:t>
                      </a:r>
                      <a:r>
                        <a:rPr lang="en-US" baseline="0" dirty="0" smtClean="0">
                          <a:latin typeface="Times New Roman" pitchFamily="18" charset="0"/>
                          <a:cs typeface="Times New Roman" pitchFamily="18" charset="0"/>
                        </a:rPr>
                        <a:t> organs, body parts.</a:t>
                      </a:r>
                    </a:p>
                    <a:p>
                      <a:r>
                        <a:rPr lang="en-US" b="1" baseline="0" dirty="0" smtClean="0">
                          <a:latin typeface="Times New Roman" pitchFamily="18" charset="0"/>
                          <a:cs typeface="Times New Roman" pitchFamily="18" charset="0"/>
                        </a:rPr>
                        <a:t>Waste from laboratory</a:t>
                      </a:r>
                    </a:p>
                    <a:p>
                      <a:r>
                        <a:rPr lang="en-US" b="1" baseline="0" dirty="0" smtClean="0">
                          <a:latin typeface="Times New Roman" pitchFamily="18" charset="0"/>
                          <a:cs typeface="Times New Roman" pitchFamily="18" charset="0"/>
                        </a:rPr>
                        <a:t>Soiled waste: </a:t>
                      </a:r>
                      <a:r>
                        <a:rPr lang="en-US" baseline="0" dirty="0" smtClean="0">
                          <a:latin typeface="Times New Roman" pitchFamily="18" charset="0"/>
                          <a:cs typeface="Times New Roman" pitchFamily="18" charset="0"/>
                        </a:rPr>
                        <a:t>items contaminated with blood</a:t>
                      </a:r>
                      <a:endParaRPr lang="en-IN" dirty="0">
                        <a:latin typeface="Times New Roman" pitchFamily="18" charset="0"/>
                        <a:cs typeface="Times New Roman" pitchFamily="18" charset="0"/>
                      </a:endParaRPr>
                    </a:p>
                  </a:txBody>
                  <a:tcPr/>
                </a:tc>
                <a:tc>
                  <a:txBody>
                    <a:bodyPr/>
                    <a:lstStyle/>
                    <a:p>
                      <a:r>
                        <a:rPr lang="en-US" b="1" dirty="0" smtClean="0">
                          <a:solidFill>
                            <a:srgbClr val="FFFF00"/>
                          </a:solidFill>
                          <a:latin typeface="Times New Roman" pitchFamily="18" charset="0"/>
                          <a:cs typeface="Times New Roman" pitchFamily="18" charset="0"/>
                        </a:rPr>
                        <a:t>Yellow</a:t>
                      </a:r>
                    </a:p>
                    <a:p>
                      <a:r>
                        <a:rPr lang="en-US" dirty="0" smtClean="0">
                          <a:latin typeface="Times New Roman" pitchFamily="18" charset="0"/>
                          <a:cs typeface="Times New Roman" pitchFamily="18" charset="0"/>
                        </a:rPr>
                        <a:t>With biohazard sign</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b="1" dirty="0" smtClean="0">
                          <a:solidFill>
                            <a:srgbClr val="FF0000"/>
                          </a:solidFill>
                          <a:latin typeface="Times New Roman" pitchFamily="18" charset="0"/>
                          <a:cs typeface="Times New Roman" pitchFamily="18" charset="0"/>
                        </a:rPr>
                        <a:t>Red </a:t>
                      </a:r>
                    </a:p>
                    <a:p>
                      <a:r>
                        <a:rPr lang="en-US" dirty="0" smtClean="0">
                          <a:latin typeface="Times New Roman" pitchFamily="18" charset="0"/>
                          <a:cs typeface="Times New Roman" pitchFamily="18" charset="0"/>
                        </a:rPr>
                        <a:t>International infectious substance symbol</a:t>
                      </a:r>
                      <a:endParaRPr lang="en-IN"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Segregate carefully</a:t>
                      </a:r>
                      <a:r>
                        <a:rPr lang="en-US" baseline="0" dirty="0" smtClean="0">
                          <a:latin typeface="Times New Roman" pitchFamily="18" charset="0"/>
                          <a:cs typeface="Times New Roman" pitchFamily="18" charset="0"/>
                        </a:rPr>
                        <a:t> into correct type of bag</a:t>
                      </a:r>
                      <a:endParaRPr lang="en-IN" dirty="0">
                        <a:latin typeface="Times New Roman" pitchFamily="18" charset="0"/>
                        <a:cs typeface="Times New Roman" pitchFamily="18" charset="0"/>
                      </a:endParaRPr>
                    </a:p>
                  </a:txBody>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graphicFrame>
        <p:nvGraphicFramePr>
          <p:cNvPr id="4" name="Content Placeholder 3"/>
          <p:cNvGraphicFramePr>
            <a:graphicFrameLocks noGrp="1"/>
          </p:cNvGraphicFramePr>
          <p:nvPr>
            <p:ph idx="1"/>
          </p:nvPr>
        </p:nvGraphicFramePr>
        <p:xfrm>
          <a:off x="0" y="1600200"/>
          <a:ext cx="9144000" cy="4572000"/>
        </p:xfrm>
        <a:graphic>
          <a:graphicData uri="http://schemas.openxmlformats.org/drawingml/2006/table">
            <a:tbl>
              <a:tblPr firstRow="1" bandRow="1">
                <a:tableStyleId>{5C22544A-7EE6-4342-B048-85BDC9FD1C3A}</a:tableStyleId>
              </a:tblPr>
              <a:tblGrid>
                <a:gridCol w="1932312"/>
                <a:gridCol w="3215752"/>
                <a:gridCol w="1224136"/>
                <a:gridCol w="2771800"/>
              </a:tblGrid>
              <a:tr h="370840">
                <a:tc>
                  <a:txBody>
                    <a:bodyPr/>
                    <a:lstStyle/>
                    <a:p>
                      <a:endParaRPr lang="en-IN" sz="2400" dirty="0">
                        <a:latin typeface="Times New Roman" pitchFamily="18" charset="0"/>
                        <a:cs typeface="Times New Roman" pitchFamily="18" charset="0"/>
                      </a:endParaRPr>
                    </a:p>
                  </a:txBody>
                  <a:tcPr/>
                </a:tc>
                <a:tc>
                  <a:txBody>
                    <a:bodyPr/>
                    <a:lstStyle/>
                    <a:p>
                      <a:endParaRPr lang="en-IN" sz="2400">
                        <a:latin typeface="Times New Roman" pitchFamily="18" charset="0"/>
                        <a:cs typeface="Times New Roman" pitchFamily="18" charset="0"/>
                      </a:endParaRPr>
                    </a:p>
                  </a:txBody>
                  <a:tcPr/>
                </a:tc>
                <a:tc>
                  <a:txBody>
                    <a:bodyPr/>
                    <a:lstStyle/>
                    <a:p>
                      <a:endParaRPr lang="en-IN" sz="2400">
                        <a:latin typeface="Times New Roman" pitchFamily="18" charset="0"/>
                        <a:cs typeface="Times New Roman" pitchFamily="18" charset="0"/>
                      </a:endParaRPr>
                    </a:p>
                  </a:txBody>
                  <a:tcPr/>
                </a:tc>
                <a:tc>
                  <a:txBody>
                    <a:bodyPr/>
                    <a:lstStyle/>
                    <a:p>
                      <a:endParaRPr lang="en-IN" sz="2400" dirty="0">
                        <a:latin typeface="Times New Roman" pitchFamily="18" charset="0"/>
                        <a:cs typeface="Times New Roman" pitchFamily="18" charset="0"/>
                      </a:endParaRPr>
                    </a:p>
                  </a:txBody>
                  <a:tcPr/>
                </a:tc>
              </a:tr>
              <a:tr h="370840">
                <a:tc>
                  <a:txBody>
                    <a:bodyPr/>
                    <a:lstStyle/>
                    <a:p>
                      <a:r>
                        <a:rPr lang="en-US" sz="2400" dirty="0" smtClean="0">
                          <a:latin typeface="Times New Roman" pitchFamily="18" charset="0"/>
                          <a:cs typeface="Times New Roman" pitchFamily="18" charset="0"/>
                        </a:rPr>
                        <a:t>(d) Category No. 4</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(e) Category No. 7</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(f)</a:t>
                      </a:r>
                      <a:r>
                        <a:rPr lang="en-US" sz="2400" baseline="0" dirty="0" smtClean="0">
                          <a:latin typeface="Times New Roman" pitchFamily="18" charset="0"/>
                          <a:cs typeface="Times New Roman" pitchFamily="18" charset="0"/>
                        </a:rPr>
                        <a:t> Category No. 5</a:t>
                      </a:r>
                      <a:endParaRPr lang="en-US" sz="2400" dirty="0" smtClean="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Waste sharps: Needles, syringes, scalpels,</a:t>
                      </a:r>
                      <a:r>
                        <a:rPr lang="en-US" sz="2400" baseline="0" dirty="0" smtClean="0">
                          <a:latin typeface="Times New Roman" pitchFamily="18" charset="0"/>
                          <a:cs typeface="Times New Roman" pitchFamily="18" charset="0"/>
                        </a:rPr>
                        <a:t> blade, glass  etc.</a:t>
                      </a:r>
                    </a:p>
                    <a:p>
                      <a:endParaRPr lang="en-US" sz="2400" baseline="0" dirty="0" smtClean="0">
                        <a:latin typeface="Times New Roman" pitchFamily="18" charset="0"/>
                        <a:cs typeface="Times New Roman" pitchFamily="18" charset="0"/>
                      </a:endParaRPr>
                    </a:p>
                    <a:p>
                      <a:r>
                        <a:rPr lang="en-US" sz="2400" baseline="0" dirty="0" smtClean="0">
                          <a:latin typeface="Times New Roman" pitchFamily="18" charset="0"/>
                          <a:cs typeface="Times New Roman" pitchFamily="18" charset="0"/>
                        </a:rPr>
                        <a:t>Solid waste: waste generated from disposable items IV tubes, catheters, IV and blood bags etc.</a:t>
                      </a:r>
                    </a:p>
                    <a:p>
                      <a:r>
                        <a:rPr lang="en-US" sz="2400" baseline="0" dirty="0" smtClean="0">
                          <a:latin typeface="Times New Roman" pitchFamily="18" charset="0"/>
                          <a:cs typeface="Times New Roman" pitchFamily="18" charset="0"/>
                        </a:rPr>
                        <a:t>Discarded and outdated medicines</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Blue</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smtClean="0">
                          <a:latin typeface="Times New Roman" pitchFamily="18" charset="0"/>
                          <a:cs typeface="Times New Roman" pitchFamily="18" charset="0"/>
                        </a:rPr>
                        <a:t>Blue </a:t>
                      </a: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Black</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After treatment</a:t>
                      </a:r>
                      <a:r>
                        <a:rPr lang="en-US" sz="2400" baseline="0" dirty="0" smtClean="0">
                          <a:latin typeface="Times New Roman" pitchFamily="18" charset="0"/>
                          <a:cs typeface="Times New Roman" pitchFamily="18" charset="0"/>
                        </a:rPr>
                        <a:t> and mutilation these waste are recyclable</a:t>
                      </a:r>
                    </a:p>
                    <a:p>
                      <a:endParaRPr lang="en-US" sz="2400" baseline="0" dirty="0" smtClean="0">
                        <a:latin typeface="Times New Roman" pitchFamily="18" charset="0"/>
                        <a:cs typeface="Times New Roman" pitchFamily="18" charset="0"/>
                      </a:endParaRPr>
                    </a:p>
                    <a:p>
                      <a:endParaRPr lang="en-US" sz="2400" baseline="0" dirty="0" smtClean="0">
                        <a:latin typeface="Times New Roman" pitchFamily="18" charset="0"/>
                        <a:cs typeface="Times New Roman" pitchFamily="18" charset="0"/>
                      </a:endParaRPr>
                    </a:p>
                    <a:p>
                      <a:endParaRPr lang="en-US" sz="2400" baseline="0" dirty="0" smtClean="0">
                        <a:latin typeface="Times New Roman" pitchFamily="18" charset="0"/>
                        <a:cs typeface="Times New Roman" pitchFamily="18" charset="0"/>
                      </a:endParaRPr>
                    </a:p>
                    <a:p>
                      <a:endParaRPr lang="en-US" sz="2400" baseline="0" dirty="0" smtClean="0">
                        <a:latin typeface="Times New Roman" pitchFamily="18" charset="0"/>
                        <a:cs typeface="Times New Roman" pitchFamily="18" charset="0"/>
                      </a:endParaRPr>
                    </a:p>
                    <a:p>
                      <a:endParaRPr lang="en-US" sz="2400" baseline="0" dirty="0" smtClean="0">
                        <a:latin typeface="Times New Roman" pitchFamily="18" charset="0"/>
                        <a:cs typeface="Times New Roman" pitchFamily="18" charset="0"/>
                      </a:endParaRPr>
                    </a:p>
                    <a:p>
                      <a:endParaRPr lang="en-US" sz="2400" baseline="0" dirty="0" smtClean="0">
                        <a:latin typeface="Times New Roman" pitchFamily="18" charset="0"/>
                        <a:cs typeface="Times New Roman" pitchFamily="18" charset="0"/>
                      </a:endParaRPr>
                    </a:p>
                    <a:p>
                      <a:r>
                        <a:rPr lang="en-US" sz="2400" baseline="0" dirty="0" smtClean="0">
                          <a:latin typeface="Times New Roman" pitchFamily="18" charset="0"/>
                          <a:cs typeface="Times New Roman" pitchFamily="18" charset="0"/>
                        </a:rPr>
                        <a:t>May be infectious</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solidFill>
                  <a:srgbClr val="FF0000"/>
                </a:solidFill>
                <a:latin typeface="Times New Roman" pitchFamily="18" charset="0"/>
                <a:cs typeface="Times New Roman" pitchFamily="18" charset="0"/>
              </a:rPr>
              <a:t>TYPES OF WASTE</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 Liquid waste</a:t>
            </a:r>
          </a:p>
          <a:p>
            <a:pPr>
              <a:buNone/>
            </a:pPr>
            <a:r>
              <a:rPr lang="en-US" dirty="0" smtClean="0">
                <a:latin typeface="Times New Roman" pitchFamily="18" charset="0"/>
                <a:cs typeface="Times New Roman" pitchFamily="18" charset="0"/>
              </a:rPr>
              <a:t>2.Solid waste</a:t>
            </a:r>
          </a:p>
          <a:p>
            <a:pPr>
              <a:buNone/>
            </a:pPr>
            <a:r>
              <a:rPr lang="en-US" dirty="0" smtClean="0">
                <a:latin typeface="Times New Roman" pitchFamily="18" charset="0"/>
                <a:cs typeface="Times New Roman" pitchFamily="18" charset="0"/>
              </a:rPr>
              <a:t>3.Organic waste</a:t>
            </a:r>
          </a:p>
          <a:p>
            <a:pPr>
              <a:buNone/>
            </a:pPr>
            <a:r>
              <a:rPr lang="en-US" dirty="0" smtClean="0">
                <a:latin typeface="Times New Roman" pitchFamily="18" charset="0"/>
                <a:cs typeface="Times New Roman" pitchFamily="18" charset="0"/>
              </a:rPr>
              <a:t>4.Recyclable waste</a:t>
            </a:r>
          </a:p>
          <a:p>
            <a:pPr>
              <a:buNone/>
            </a:pPr>
            <a:r>
              <a:rPr lang="en-US" dirty="0" smtClean="0">
                <a:latin typeface="Times New Roman" pitchFamily="18" charset="0"/>
                <a:cs typeface="Times New Roman" pitchFamily="18" charset="0"/>
              </a:rPr>
              <a:t>5.Hazardous waste</a:t>
            </a:r>
            <a:endParaRPr lang="en-US" dirty="0">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BIOMEDICAL WASTE</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3200" dirty="0" smtClean="0">
                <a:latin typeface="Times New Roman" pitchFamily="18" charset="0"/>
                <a:cs typeface="Times New Roman" pitchFamily="18" charset="0"/>
              </a:rPr>
              <a:t>Any </a:t>
            </a:r>
            <a:r>
              <a:rPr lang="en-US" sz="3200" b="1" dirty="0" smtClean="0">
                <a:latin typeface="Times New Roman" pitchFamily="18" charset="0"/>
                <a:cs typeface="Times New Roman" pitchFamily="18" charset="0"/>
              </a:rPr>
              <a:t>waste</a:t>
            </a:r>
            <a:r>
              <a:rPr lang="en-US" sz="3200" dirty="0">
                <a:latin typeface="Times New Roman" pitchFamily="18" charset="0"/>
                <a:cs typeface="Times New Roman" pitchFamily="18" charset="0"/>
              </a:rPr>
              <a:t> which is generated during the </a:t>
            </a:r>
            <a:r>
              <a:rPr lang="en-US" sz="3200" b="1" dirty="0">
                <a:solidFill>
                  <a:srgbClr val="FF0000"/>
                </a:solidFill>
                <a:latin typeface="Times New Roman" pitchFamily="18" charset="0"/>
                <a:cs typeface="Times New Roman" pitchFamily="18" charset="0"/>
              </a:rPr>
              <a:t>diagnosis</a:t>
            </a:r>
            <a:r>
              <a:rPr lang="en-US" sz="3200" dirty="0">
                <a:solidFill>
                  <a:srgbClr val="FF0000"/>
                </a:solidFill>
                <a:latin typeface="Times New Roman" pitchFamily="18" charset="0"/>
                <a:cs typeface="Times New Roman" pitchFamily="18" charset="0"/>
              </a:rPr>
              <a:t>, </a:t>
            </a:r>
            <a:r>
              <a:rPr lang="en-US" sz="3200" b="1" dirty="0">
                <a:solidFill>
                  <a:srgbClr val="FF0000"/>
                </a:solidFill>
                <a:latin typeface="Times New Roman" pitchFamily="18" charset="0"/>
                <a:cs typeface="Times New Roman" pitchFamily="18" charset="0"/>
              </a:rPr>
              <a:t>treatment</a:t>
            </a:r>
            <a:r>
              <a:rPr lang="en-US" sz="3200" dirty="0">
                <a:solidFill>
                  <a:srgbClr val="FF0000"/>
                </a:solidFill>
                <a:latin typeface="Times New Roman" pitchFamily="18" charset="0"/>
                <a:cs typeface="Times New Roman" pitchFamily="18" charset="0"/>
              </a:rPr>
              <a:t> or </a:t>
            </a:r>
            <a:r>
              <a:rPr lang="en-US" sz="3200" b="1" dirty="0">
                <a:solidFill>
                  <a:srgbClr val="FF0000"/>
                </a:solidFill>
                <a:latin typeface="Times New Roman" pitchFamily="18" charset="0"/>
                <a:cs typeface="Times New Roman" pitchFamily="18" charset="0"/>
              </a:rPr>
              <a:t>immunization</a:t>
            </a:r>
            <a:r>
              <a:rPr lang="en-US" sz="3200" dirty="0">
                <a:solidFill>
                  <a:srgbClr val="FF0000"/>
                </a:solidFill>
                <a:latin typeface="Times New Roman" pitchFamily="18" charset="0"/>
                <a:cs typeface="Times New Roman" pitchFamily="18" charset="0"/>
              </a:rPr>
              <a:t> </a:t>
            </a:r>
            <a:r>
              <a:rPr lang="en-US" sz="3200" dirty="0">
                <a:latin typeface="Times New Roman" pitchFamily="18" charset="0"/>
                <a:cs typeface="Times New Roman" pitchFamily="18" charset="0"/>
              </a:rPr>
              <a:t>of human beings or animals or in </a:t>
            </a:r>
            <a:r>
              <a:rPr lang="en-US" sz="3200" b="1" dirty="0">
                <a:solidFill>
                  <a:srgbClr val="FF0000"/>
                </a:solidFill>
                <a:latin typeface="Times New Roman" pitchFamily="18" charset="0"/>
                <a:cs typeface="Times New Roman" pitchFamily="18" charset="0"/>
              </a:rPr>
              <a:t>research</a:t>
            </a:r>
            <a:r>
              <a:rPr lang="en-US" sz="3200" b="1" dirty="0">
                <a:latin typeface="Times New Roman" pitchFamily="18" charset="0"/>
                <a:cs typeface="Times New Roman" pitchFamily="18" charset="0"/>
              </a:rPr>
              <a:t> activities </a:t>
            </a:r>
            <a:r>
              <a:rPr lang="en-US" sz="3200" dirty="0">
                <a:latin typeface="Times New Roman" pitchFamily="18" charset="0"/>
                <a:cs typeface="Times New Roman" pitchFamily="18" charset="0"/>
              </a:rPr>
              <a:t>pertaining thereto or in the </a:t>
            </a:r>
            <a:r>
              <a:rPr lang="en-US" sz="3200" b="1" dirty="0">
                <a:solidFill>
                  <a:srgbClr val="FF0000"/>
                </a:solidFill>
                <a:latin typeface="Times New Roman" pitchFamily="18" charset="0"/>
                <a:cs typeface="Times New Roman" pitchFamily="18" charset="0"/>
              </a:rPr>
              <a:t>production or testing of </a:t>
            </a:r>
            <a:r>
              <a:rPr lang="en-US" sz="3200" b="1" dirty="0" smtClean="0">
                <a:solidFill>
                  <a:srgbClr val="FF0000"/>
                </a:solidFill>
                <a:latin typeface="Times New Roman" pitchFamily="18" charset="0"/>
                <a:cs typeface="Times New Roman" pitchFamily="18" charset="0"/>
              </a:rPr>
              <a:t>biologicals </a:t>
            </a:r>
            <a:r>
              <a:rPr lang="en-US" sz="3200" dirty="0" smtClean="0">
                <a:latin typeface="Times New Roman" pitchFamily="18" charset="0"/>
                <a:cs typeface="Times New Roman" pitchFamily="18" charset="0"/>
              </a:rPr>
              <a:t>or in </a:t>
            </a:r>
            <a:r>
              <a:rPr lang="en-US" sz="3200" b="1" dirty="0" smtClean="0">
                <a:solidFill>
                  <a:srgbClr val="FF0000"/>
                </a:solidFill>
                <a:latin typeface="Times New Roman" pitchFamily="18" charset="0"/>
                <a:cs typeface="Times New Roman" pitchFamily="18" charset="0"/>
              </a:rPr>
              <a:t>health camps</a:t>
            </a:r>
            <a:r>
              <a:rPr lang="en-US" sz="3200" dirty="0" smtClean="0">
                <a:latin typeface="Times New Roman" pitchFamily="18" charset="0"/>
                <a:cs typeface="Times New Roman" pitchFamily="18" charset="0"/>
              </a:rPr>
              <a:t>.</a:t>
            </a:r>
            <a:endParaRPr lang="en-IN"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21902975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96752"/>
          </a:xfrm>
        </p:spPr>
        <p:txBody>
          <a:bodyPr>
            <a:normAutofit fontScale="90000"/>
          </a:bodyPr>
          <a:lstStyle/>
          <a:p>
            <a:r>
              <a:rPr lang="en-US" dirty="0" smtClean="0"/>
              <a:t>        </a:t>
            </a:r>
            <a:r>
              <a:rPr lang="en-US" b="1" dirty="0" smtClean="0">
                <a:solidFill>
                  <a:srgbClr val="FF0000"/>
                </a:solidFill>
                <a:latin typeface="Times New Roman" pitchFamily="18" charset="0"/>
                <a:cs typeface="Times New Roman" pitchFamily="18" charset="0"/>
              </a:rPr>
              <a:t>BIOMEDICAL WASTE STATISTICS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Ø"/>
            </a:pPr>
            <a:r>
              <a:rPr lang="en-US" b="1" dirty="0" smtClean="0">
                <a:solidFill>
                  <a:srgbClr val="FF0000"/>
                </a:solidFill>
                <a:latin typeface="Times New Roman" pitchFamily="18" charset="0"/>
                <a:cs typeface="Times New Roman" pitchFamily="18" charset="0"/>
              </a:rPr>
              <a:t>DEVELOPED COUNTRIES- </a:t>
            </a:r>
            <a:r>
              <a:rPr lang="en-US" dirty="0" smtClean="0">
                <a:latin typeface="Times New Roman" pitchFamily="18" charset="0"/>
                <a:cs typeface="Times New Roman" pitchFamily="18" charset="0"/>
              </a:rPr>
              <a:t>1-5kg/bed/day, with variation among countries.</a:t>
            </a:r>
          </a:p>
          <a:p>
            <a:pPr algn="ctr">
              <a:buFont typeface="Wingdings" pitchFamily="2" charset="2"/>
              <a:buChar char="Ø"/>
            </a:pPr>
            <a:r>
              <a:rPr lang="en-US" b="1" dirty="0" smtClean="0">
                <a:solidFill>
                  <a:srgbClr val="FF0000"/>
                </a:solidFill>
                <a:latin typeface="Times New Roman" pitchFamily="18" charset="0"/>
                <a:cs typeface="Times New Roman" pitchFamily="18" charset="0"/>
              </a:rPr>
              <a:t> INDIA</a:t>
            </a:r>
          </a:p>
          <a:p>
            <a:pPr>
              <a:buFont typeface="Wingdings" pitchFamily="2" charset="2"/>
              <a:buChar char="Ø"/>
            </a:pPr>
            <a:r>
              <a:rPr lang="en-US" dirty="0" smtClean="0">
                <a:latin typeface="Times New Roman" pitchFamily="18" charset="0"/>
                <a:cs typeface="Times New Roman" pitchFamily="18" charset="0"/>
              </a:rPr>
              <a:t>1-2kg/bed/day with variation among Govt. and                      private establishments.</a:t>
            </a:r>
          </a:p>
          <a:p>
            <a:pPr>
              <a:buFont typeface="Wingdings" pitchFamily="2" charset="2"/>
              <a:buChar char="Ø"/>
            </a:pPr>
            <a:r>
              <a:rPr lang="en-US" dirty="0" smtClean="0">
                <a:latin typeface="Times New Roman" pitchFamily="18" charset="0"/>
                <a:cs typeface="Times New Roman" pitchFamily="18" charset="0"/>
              </a:rPr>
              <a:t>Approximately 506.74 tons/day wastes generated.</a:t>
            </a:r>
          </a:p>
          <a:p>
            <a:pPr>
              <a:buFont typeface="Wingdings" pitchFamily="2" charset="2"/>
              <a:buChar char="Ø"/>
            </a:pPr>
            <a:r>
              <a:rPr lang="en-US" dirty="0" smtClean="0">
                <a:latin typeface="Times New Roman" pitchFamily="18" charset="0"/>
                <a:cs typeface="Times New Roman" pitchFamily="18" charset="0"/>
              </a:rPr>
              <a:t>Out of which only 57% waste undergoes proper treatment</a:t>
            </a:r>
          </a:p>
          <a:p>
            <a:pPr>
              <a:buNone/>
            </a:pPr>
            <a:endParaRPr lang="en-US" dirty="0">
              <a:latin typeface="Times New Roman" pitchFamily="18" charset="0"/>
              <a:cs typeface="Times New Roman"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rmAutofit fontScale="90000"/>
          </a:bodyPr>
          <a:lstStyle/>
          <a:p>
            <a:r>
              <a:rPr lang="en-IN" b="1" dirty="0" smtClean="0">
                <a:solidFill>
                  <a:srgbClr val="FF0000"/>
                </a:solidFill>
                <a:latin typeface="Times New Roman" pitchFamily="18" charset="0"/>
                <a:cs typeface="Times New Roman" pitchFamily="18" charset="0"/>
              </a:rPr>
              <a:t>UNIFORM GUIDELINES AVAILABLE</a:t>
            </a:r>
            <a:endParaRPr lang="en-IN" b="1" dirty="0">
              <a:solidFill>
                <a:srgbClr val="FF0000"/>
              </a:solidFill>
              <a:latin typeface="Times New Roman" pitchFamily="18" charset="0"/>
              <a:cs typeface="Times New Roman" pitchFamily="18" charset="0"/>
            </a:endParaRPr>
          </a:p>
        </p:txBody>
      </p:sp>
      <p:sp>
        <p:nvSpPr>
          <p:cNvPr id="4" name="Text Placeholder 3"/>
          <p:cNvSpPr>
            <a:spLocks noGrp="1"/>
          </p:cNvSpPr>
          <p:nvPr>
            <p:ph type="body" idx="1"/>
          </p:nvPr>
        </p:nvSpPr>
        <p:spPr>
          <a:xfrm>
            <a:off x="0" y="1196752"/>
            <a:ext cx="4860032" cy="978123"/>
          </a:xfrm>
        </p:spPr>
        <p:txBody>
          <a:bodyPr>
            <a:noAutofit/>
          </a:bodyPr>
          <a:lstStyle/>
          <a:p>
            <a:r>
              <a:rPr lang="en-IN" sz="3200" dirty="0" smtClean="0">
                <a:solidFill>
                  <a:srgbClr val="7030A0"/>
                </a:solidFill>
                <a:latin typeface="Times New Roman" pitchFamily="18" charset="0"/>
                <a:cs typeface="Times New Roman" pitchFamily="18" charset="0"/>
              </a:rPr>
              <a:t>CODE OF PRACTICE APPLICABLE</a:t>
            </a:r>
            <a:endParaRPr lang="en-IN" sz="3200" dirty="0">
              <a:latin typeface="Times New Roman" pitchFamily="18" charset="0"/>
              <a:cs typeface="Times New Roman" pitchFamily="18" charset="0"/>
            </a:endParaRPr>
          </a:p>
        </p:txBody>
      </p:sp>
      <p:sp>
        <p:nvSpPr>
          <p:cNvPr id="3" name="Content Placeholder 2"/>
          <p:cNvSpPr>
            <a:spLocks noGrp="1"/>
          </p:cNvSpPr>
          <p:nvPr>
            <p:ph sz="half" idx="2"/>
          </p:nvPr>
        </p:nvSpPr>
        <p:spPr>
          <a:xfrm>
            <a:off x="457200" y="2174874"/>
            <a:ext cx="4040188" cy="4494485"/>
          </a:xfrm>
        </p:spPr>
        <p:txBody>
          <a:bodyPr>
            <a:noAutofit/>
          </a:bodyPr>
          <a:lstStyle/>
          <a:p>
            <a:pPr marL="514350" indent="-514350">
              <a:buFont typeface="+mj-lt"/>
              <a:buAutoNum type="arabicPeriod"/>
            </a:pPr>
            <a:r>
              <a:rPr lang="en-IN" dirty="0" smtClean="0">
                <a:latin typeface="Times New Roman" pitchFamily="18" charset="0"/>
                <a:cs typeface="Times New Roman" pitchFamily="18" charset="0"/>
              </a:rPr>
              <a:t>Hospitals </a:t>
            </a:r>
          </a:p>
          <a:p>
            <a:pPr marL="514350" indent="-514350">
              <a:buFont typeface="+mj-lt"/>
              <a:buAutoNum type="arabicPeriod"/>
            </a:pPr>
            <a:r>
              <a:rPr lang="en-IN" dirty="0" smtClean="0">
                <a:latin typeface="Times New Roman" pitchFamily="18" charset="0"/>
                <a:cs typeface="Times New Roman" pitchFamily="18" charset="0"/>
              </a:rPr>
              <a:t>Nursing Homes</a:t>
            </a:r>
          </a:p>
          <a:p>
            <a:pPr marL="514350" indent="-514350">
              <a:buFont typeface="+mj-lt"/>
              <a:buAutoNum type="arabicPeriod"/>
            </a:pPr>
            <a:r>
              <a:rPr lang="en-IN" dirty="0" smtClean="0">
                <a:latin typeface="Times New Roman" pitchFamily="18" charset="0"/>
                <a:cs typeface="Times New Roman" pitchFamily="18" charset="0"/>
              </a:rPr>
              <a:t>Clinics</a:t>
            </a:r>
          </a:p>
          <a:p>
            <a:pPr marL="514350" indent="-514350">
              <a:buFont typeface="+mj-lt"/>
              <a:buAutoNum type="arabicPeriod"/>
            </a:pPr>
            <a:r>
              <a:rPr lang="en-IN" dirty="0" smtClean="0">
                <a:latin typeface="Times New Roman" pitchFamily="18" charset="0"/>
                <a:cs typeface="Times New Roman" pitchFamily="18" charset="0"/>
              </a:rPr>
              <a:t>Dispensaries</a:t>
            </a:r>
          </a:p>
          <a:p>
            <a:pPr marL="514350" indent="-514350">
              <a:buFont typeface="+mj-lt"/>
              <a:buAutoNum type="arabicPeriod"/>
            </a:pPr>
            <a:r>
              <a:rPr lang="en-IN" dirty="0" smtClean="0">
                <a:latin typeface="Times New Roman" pitchFamily="18" charset="0"/>
                <a:cs typeface="Times New Roman" pitchFamily="18" charset="0"/>
              </a:rPr>
              <a:t>Veterinary Institutions</a:t>
            </a:r>
          </a:p>
          <a:p>
            <a:pPr marL="514350" indent="-514350">
              <a:buFont typeface="+mj-lt"/>
              <a:buAutoNum type="arabicPeriod"/>
            </a:pPr>
            <a:r>
              <a:rPr lang="en-IN" dirty="0" smtClean="0">
                <a:latin typeface="Times New Roman" pitchFamily="18" charset="0"/>
                <a:cs typeface="Times New Roman" pitchFamily="18" charset="0"/>
              </a:rPr>
              <a:t>Animal Houses</a:t>
            </a:r>
          </a:p>
          <a:p>
            <a:pPr marL="457200" indent="-457200">
              <a:buFont typeface="+mj-lt"/>
              <a:buAutoNum type="arabicPeriod"/>
            </a:pPr>
            <a:r>
              <a:rPr lang="en-IN" dirty="0">
                <a:latin typeface="Times New Roman" pitchFamily="18" charset="0"/>
                <a:cs typeface="Times New Roman" pitchFamily="18" charset="0"/>
              </a:rPr>
              <a:t>Pathology Laboratories</a:t>
            </a:r>
          </a:p>
          <a:p>
            <a:pPr marL="457200" indent="-457200">
              <a:buFont typeface="+mj-lt"/>
              <a:buAutoNum type="arabicPeriod"/>
            </a:pPr>
            <a:r>
              <a:rPr lang="en-IN" dirty="0">
                <a:latin typeface="Times New Roman" pitchFamily="18" charset="0"/>
                <a:cs typeface="Times New Roman" pitchFamily="18" charset="0"/>
              </a:rPr>
              <a:t>Blood Banks</a:t>
            </a:r>
          </a:p>
          <a:p>
            <a:pPr marL="457200" indent="-457200">
              <a:buFont typeface="+mj-lt"/>
              <a:buAutoNum type="arabicPeriod"/>
            </a:pPr>
            <a:r>
              <a:rPr lang="en-IN" dirty="0" smtClean="0">
                <a:latin typeface="Times New Roman" pitchFamily="18" charset="0"/>
                <a:cs typeface="Times New Roman" pitchFamily="18" charset="0"/>
              </a:rPr>
              <a:t>AYUSH Hospitals</a:t>
            </a:r>
          </a:p>
          <a:p>
            <a:pPr marL="457200" indent="-457200">
              <a:buFont typeface="+mj-lt"/>
              <a:buAutoNum type="arabicPeriod"/>
            </a:pPr>
            <a:r>
              <a:rPr lang="en-IN" dirty="0">
                <a:latin typeface="Times New Roman" pitchFamily="18" charset="0"/>
                <a:cs typeface="Times New Roman" pitchFamily="18" charset="0"/>
              </a:rPr>
              <a:t>Clinical </a:t>
            </a:r>
            <a:r>
              <a:rPr lang="en-IN" dirty="0" smtClean="0">
                <a:latin typeface="Times New Roman" pitchFamily="18" charset="0"/>
                <a:cs typeface="Times New Roman" pitchFamily="18" charset="0"/>
              </a:rPr>
              <a:t>Establishments</a:t>
            </a:r>
            <a:endParaRPr lang="en-IN" dirty="0">
              <a:solidFill>
                <a:srgbClr val="7030A0"/>
              </a:solidFill>
              <a:latin typeface="Times New Roman" pitchFamily="18" charset="0"/>
              <a:cs typeface="Times New Roman" pitchFamily="18" charset="0"/>
            </a:endParaRPr>
          </a:p>
        </p:txBody>
      </p:sp>
      <p:sp>
        <p:nvSpPr>
          <p:cNvPr id="5" name="Text Placeholder 4"/>
          <p:cNvSpPr>
            <a:spLocks noGrp="1"/>
          </p:cNvSpPr>
          <p:nvPr>
            <p:ph type="body" sz="quarter" idx="3"/>
          </p:nvPr>
        </p:nvSpPr>
        <p:spPr>
          <a:xfrm>
            <a:off x="4645025" y="1124744"/>
            <a:ext cx="4319463" cy="1050131"/>
          </a:xfrm>
        </p:spPr>
        <p:txBody>
          <a:bodyPr>
            <a:noAutofit/>
          </a:bodyPr>
          <a:lstStyle/>
          <a:p>
            <a:r>
              <a:rPr lang="en-IN" sz="3200" dirty="0">
                <a:solidFill>
                  <a:srgbClr val="7030A0"/>
                </a:solidFill>
                <a:latin typeface="Times New Roman" pitchFamily="18" charset="0"/>
                <a:cs typeface="Times New Roman" pitchFamily="18" charset="0"/>
              </a:rPr>
              <a:t>Code of Practice </a:t>
            </a:r>
            <a:r>
              <a:rPr lang="en-IN" sz="3200" dirty="0" smtClean="0">
                <a:solidFill>
                  <a:srgbClr val="7030A0"/>
                </a:solidFill>
                <a:latin typeface="Times New Roman" pitchFamily="18" charset="0"/>
                <a:cs typeface="Times New Roman" pitchFamily="18" charset="0"/>
              </a:rPr>
              <a:t>applicable</a:t>
            </a:r>
            <a:endParaRPr lang="en-IN" sz="3200"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427985" y="2174874"/>
            <a:ext cx="4258816" cy="4683125"/>
          </a:xfrm>
        </p:spPr>
        <p:txBody>
          <a:bodyPr>
            <a:noAutofit/>
          </a:bodyPr>
          <a:lstStyle/>
          <a:p>
            <a:pPr marL="457200" indent="-457200">
              <a:buFont typeface="+mj-lt"/>
              <a:buAutoNum type="arabicPeriod" startAt="11"/>
            </a:pPr>
            <a:r>
              <a:rPr lang="en-IN" dirty="0" smtClean="0">
                <a:latin typeface="Times New Roman" pitchFamily="18" charset="0"/>
                <a:cs typeface="Times New Roman" pitchFamily="18" charset="0"/>
              </a:rPr>
              <a:t>Research Institutions</a:t>
            </a:r>
          </a:p>
          <a:p>
            <a:pPr marL="457200" indent="-457200">
              <a:buFont typeface="+mj-lt"/>
              <a:buAutoNum type="arabicPeriod" startAt="11"/>
            </a:pPr>
            <a:r>
              <a:rPr lang="en-IN" dirty="0" smtClean="0">
                <a:latin typeface="Times New Roman" pitchFamily="18" charset="0"/>
                <a:cs typeface="Times New Roman" pitchFamily="18" charset="0"/>
              </a:rPr>
              <a:t>Educational Institutions</a:t>
            </a:r>
          </a:p>
          <a:p>
            <a:pPr marL="457200" indent="-457200">
              <a:buFont typeface="+mj-lt"/>
              <a:buAutoNum type="arabicPeriod" startAt="11"/>
            </a:pPr>
            <a:r>
              <a:rPr lang="en-IN" dirty="0" smtClean="0">
                <a:latin typeface="Times New Roman" pitchFamily="18" charset="0"/>
                <a:cs typeface="Times New Roman" pitchFamily="18" charset="0"/>
              </a:rPr>
              <a:t>Health Camps</a:t>
            </a:r>
          </a:p>
          <a:p>
            <a:pPr marL="457200" indent="-457200">
              <a:buFont typeface="+mj-lt"/>
              <a:buAutoNum type="arabicPeriod" startAt="11"/>
            </a:pPr>
            <a:r>
              <a:rPr lang="en-IN" dirty="0" smtClean="0">
                <a:latin typeface="Times New Roman" pitchFamily="18" charset="0"/>
                <a:cs typeface="Times New Roman" pitchFamily="18" charset="0"/>
              </a:rPr>
              <a:t>Medical Camps</a:t>
            </a:r>
          </a:p>
          <a:p>
            <a:pPr marL="457200" indent="-457200">
              <a:buFont typeface="+mj-lt"/>
              <a:buAutoNum type="arabicPeriod" startAt="11"/>
            </a:pPr>
            <a:r>
              <a:rPr lang="en-IN" dirty="0" smtClean="0">
                <a:latin typeface="Times New Roman" pitchFamily="18" charset="0"/>
                <a:cs typeface="Times New Roman" pitchFamily="18" charset="0"/>
              </a:rPr>
              <a:t>Surgical Camps</a:t>
            </a:r>
          </a:p>
          <a:p>
            <a:pPr marL="457200" indent="-457200">
              <a:buFont typeface="+mj-lt"/>
              <a:buAutoNum type="arabicPeriod" startAt="11"/>
            </a:pPr>
            <a:r>
              <a:rPr lang="en-IN" dirty="0" smtClean="0">
                <a:latin typeface="Times New Roman" pitchFamily="18" charset="0"/>
                <a:cs typeface="Times New Roman" pitchFamily="18" charset="0"/>
              </a:rPr>
              <a:t>Vaccination Camps</a:t>
            </a:r>
          </a:p>
          <a:p>
            <a:pPr marL="457200" indent="-457200">
              <a:buFont typeface="+mj-lt"/>
              <a:buAutoNum type="arabicPeriod" startAt="11"/>
            </a:pPr>
            <a:r>
              <a:rPr lang="en-IN" dirty="0" smtClean="0">
                <a:latin typeface="Times New Roman" pitchFamily="18" charset="0"/>
                <a:cs typeface="Times New Roman" pitchFamily="18" charset="0"/>
              </a:rPr>
              <a:t>Blood Donation Camps</a:t>
            </a:r>
          </a:p>
          <a:p>
            <a:pPr marL="457200" indent="-457200">
              <a:buFont typeface="+mj-lt"/>
              <a:buAutoNum type="arabicPeriod" startAt="11"/>
            </a:pPr>
            <a:r>
              <a:rPr lang="en-IN" dirty="0" smtClean="0">
                <a:latin typeface="Times New Roman" pitchFamily="18" charset="0"/>
                <a:cs typeface="Times New Roman" pitchFamily="18" charset="0"/>
              </a:rPr>
              <a:t>First Aids Rooms of Schools</a:t>
            </a:r>
          </a:p>
          <a:p>
            <a:pPr marL="457200" indent="-457200">
              <a:buFont typeface="+mj-lt"/>
              <a:buAutoNum type="arabicPeriod" startAt="11"/>
            </a:pPr>
            <a:r>
              <a:rPr lang="en-IN" dirty="0" smtClean="0">
                <a:latin typeface="Times New Roman" pitchFamily="18" charset="0"/>
                <a:cs typeface="Times New Roman" pitchFamily="18" charset="0"/>
              </a:rPr>
              <a:t>Forensic Labs</a:t>
            </a:r>
          </a:p>
          <a:p>
            <a:pPr marL="457200" indent="-457200">
              <a:buFont typeface="+mj-lt"/>
              <a:buAutoNum type="arabicPeriod" startAt="11"/>
            </a:pPr>
            <a:r>
              <a:rPr lang="en-IN" dirty="0" smtClean="0">
                <a:latin typeface="Times New Roman" pitchFamily="18" charset="0"/>
                <a:cs typeface="Times New Roman" pitchFamily="18" charset="0"/>
              </a:rPr>
              <a:t>Research Labs</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xmlns="" val="147141628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WASTES</a:t>
            </a:r>
            <a:endParaRPr lang="en-IN" b="1" dirty="0">
              <a:solidFill>
                <a:srgbClr val="FF0000"/>
              </a:solidFill>
              <a:latin typeface="Times New Roman" pitchFamily="18" charset="0"/>
              <a:cs typeface="Times New Roman" pitchFamily="18" charset="0"/>
            </a:endParaRPr>
          </a:p>
        </p:txBody>
      </p:sp>
      <p:sp>
        <p:nvSpPr>
          <p:cNvPr id="10" name="Text Placeholder 9"/>
          <p:cNvSpPr>
            <a:spLocks noGrp="1"/>
          </p:cNvSpPr>
          <p:nvPr>
            <p:ph type="body" idx="1"/>
          </p:nvPr>
        </p:nvSpPr>
        <p:spPr/>
        <p:txBody>
          <a:bodyPr>
            <a:normAutofit/>
          </a:bodyPr>
          <a:lstStyle/>
          <a:p>
            <a:r>
              <a:rPr lang="en-IN" b="1" dirty="0" smtClean="0">
                <a:solidFill>
                  <a:srgbClr val="FF0000"/>
                </a:solidFill>
                <a:latin typeface="Times New Roman" pitchFamily="18" charset="0"/>
                <a:cs typeface="Times New Roman" pitchFamily="18" charset="0"/>
              </a:rPr>
              <a:t>BIOMEDICAL WASTES </a:t>
            </a:r>
            <a:endParaRPr lang="en-IN" b="1" dirty="0">
              <a:solidFill>
                <a:srgbClr val="FF0000"/>
              </a:solidFill>
              <a:latin typeface="Times New Roman" pitchFamily="18" charset="0"/>
              <a:cs typeface="Times New Roman" pitchFamily="18" charset="0"/>
            </a:endParaRPr>
          </a:p>
        </p:txBody>
      </p:sp>
      <p:sp>
        <p:nvSpPr>
          <p:cNvPr id="12" name="Text Placeholder 11"/>
          <p:cNvSpPr>
            <a:spLocks noGrp="1"/>
          </p:cNvSpPr>
          <p:nvPr>
            <p:ph type="body" sz="quarter" idx="3"/>
          </p:nvPr>
        </p:nvSpPr>
        <p:spPr>
          <a:xfrm>
            <a:off x="4283969" y="1535113"/>
            <a:ext cx="4402832" cy="639762"/>
          </a:xfrm>
        </p:spPr>
        <p:txBody>
          <a:bodyPr>
            <a:noAutofit/>
          </a:bodyPr>
          <a:lstStyle/>
          <a:p>
            <a:pPr algn="l"/>
            <a:r>
              <a:rPr lang="en-IN" sz="2400" b="1" dirty="0" smtClean="0">
                <a:solidFill>
                  <a:srgbClr val="7030A0"/>
                </a:solidFill>
                <a:latin typeface="Times New Roman" panose="02020603050405020304" pitchFamily="18" charset="0"/>
                <a:cs typeface="Times New Roman" panose="02020603050405020304" pitchFamily="18" charset="0"/>
              </a:rPr>
              <a:t>MUNICIPAL SOLID WASTES</a:t>
            </a:r>
            <a:endParaRPr lang="en-IN" sz="2400" b="1" dirty="0">
              <a:solidFill>
                <a:srgbClr val="7030A0"/>
              </a:solidFill>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2438400"/>
            <a:ext cx="2362200" cy="18756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4801" y="2465385"/>
            <a:ext cx="1576387" cy="1847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66913" y="4584699"/>
            <a:ext cx="2466975" cy="1857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 y="4419601"/>
            <a:ext cx="1523999" cy="1993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086600" y="5257800"/>
            <a:ext cx="1581150" cy="11557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Content Placeholder 3"/>
          <p:cNvPicPr>
            <a:picLocks noGrp="1" noChangeAspect="1" noChangeArrowheads="1"/>
          </p:cNvPicPr>
          <p:nvPr>
            <p:ph sz="quarter" idx="4"/>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00600" y="5453062"/>
            <a:ext cx="1676400" cy="12430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800600" y="2414587"/>
            <a:ext cx="1905000" cy="14716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5"/>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934200" y="2414587"/>
            <a:ext cx="1523999" cy="14716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876801" y="3962400"/>
            <a:ext cx="1828800" cy="14906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997701" y="4051299"/>
            <a:ext cx="1524000" cy="10668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8940501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fontScale="90000"/>
          </a:bodyPr>
          <a:lstStyle/>
          <a:p>
            <a:r>
              <a:rPr lang="en-US" dirty="0" smtClean="0"/>
              <a:t> </a:t>
            </a:r>
            <a:r>
              <a:rPr lang="en-US" b="1" dirty="0" smtClean="0">
                <a:solidFill>
                  <a:srgbClr val="FF0000"/>
                </a:solidFill>
                <a:latin typeface="Times New Roman" pitchFamily="18" charset="0"/>
                <a:cs typeface="Times New Roman" pitchFamily="18" charset="0"/>
              </a:rPr>
              <a:t>ENVIRONMENTAL AND HEALTH RISK</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268760"/>
            <a:ext cx="9144000" cy="5589240"/>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The improper management of biomedical waste causes serious environmental problems in terms of</a:t>
            </a:r>
          </a:p>
          <a:p>
            <a:pPr>
              <a:buFont typeface="Wingdings" pitchFamily="2" charset="2"/>
              <a:buChar char="Ø"/>
            </a:pPr>
            <a:r>
              <a:rPr lang="en-US" dirty="0" smtClean="0">
                <a:latin typeface="Times New Roman" pitchFamily="18" charset="0"/>
                <a:cs typeface="Times New Roman" pitchFamily="18" charset="0"/>
              </a:rPr>
              <a:t> Air,</a:t>
            </a:r>
          </a:p>
          <a:p>
            <a:pPr>
              <a:buFont typeface="Wingdings" pitchFamily="2" charset="2"/>
              <a:buChar char="Ø"/>
            </a:pPr>
            <a:r>
              <a:rPr lang="en-US" dirty="0" smtClean="0">
                <a:latin typeface="Times New Roman" pitchFamily="18" charset="0"/>
                <a:cs typeface="Times New Roman" pitchFamily="18" charset="0"/>
              </a:rPr>
              <a:t> Water and Land pollution.</a:t>
            </a:r>
          </a:p>
          <a:p>
            <a:pPr>
              <a:buFont typeface="Wingdings" pitchFamily="2" charset="2"/>
              <a:buChar char="Ø"/>
            </a:pPr>
            <a:r>
              <a:rPr lang="en-US" dirty="0" smtClean="0">
                <a:latin typeface="Times New Roman" pitchFamily="18" charset="0"/>
                <a:cs typeface="Times New Roman" pitchFamily="18" charset="0"/>
              </a:rPr>
              <a:t>  Biomedical waste that generates air pollution is of three types- </a:t>
            </a:r>
          </a:p>
          <a:p>
            <a:pPr>
              <a:buFont typeface="Wingdings" pitchFamily="2" charset="2"/>
              <a:buChar char="Ø"/>
            </a:pPr>
            <a:r>
              <a:rPr lang="en-US" dirty="0" smtClean="0">
                <a:latin typeface="Times New Roman" pitchFamily="18" charset="0"/>
                <a:cs typeface="Times New Roman" pitchFamily="18" charset="0"/>
              </a:rPr>
              <a:t> Biological, </a:t>
            </a:r>
          </a:p>
          <a:p>
            <a:pPr>
              <a:buFont typeface="Wingdings" pitchFamily="2" charset="2"/>
              <a:buChar char="Ø"/>
            </a:pPr>
            <a:r>
              <a:rPr lang="en-US" dirty="0" smtClean="0">
                <a:latin typeface="Times New Roman" pitchFamily="18" charset="0"/>
                <a:cs typeface="Times New Roman" pitchFamily="18" charset="0"/>
              </a:rPr>
              <a:t> Chemical and </a:t>
            </a:r>
          </a:p>
          <a:p>
            <a:pPr>
              <a:buFont typeface="Wingdings" pitchFamily="2" charset="2"/>
              <a:buChar char="Ø"/>
            </a:pPr>
            <a:r>
              <a:rPr lang="en-US" dirty="0" smtClean="0">
                <a:latin typeface="Times New Roman" pitchFamily="18" charset="0"/>
                <a:cs typeface="Times New Roman" pitchFamily="18" charset="0"/>
              </a:rPr>
              <a:t>  Radioactive.</a:t>
            </a:r>
            <a:endParaRPr lang="en-US" dirty="0">
              <a:latin typeface="Times New Roman" pitchFamily="18" charset="0"/>
              <a:cs typeface="Times New Roman" pitchFamily="18"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solidFill>
                  <a:srgbClr val="FF0000"/>
                </a:solidFill>
                <a:latin typeface="Times New Roman" pitchFamily="18" charset="0"/>
                <a:cs typeface="Times New Roman" pitchFamily="18" charset="0"/>
              </a:rPr>
              <a:t>AIR POLLUTION</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Hospital Acquired Infections (</a:t>
            </a:r>
            <a:r>
              <a:rPr lang="en-US" dirty="0" err="1" smtClean="0">
                <a:latin typeface="Times New Roman" pitchFamily="18" charset="0"/>
                <a:cs typeface="Times New Roman" pitchFamily="18" charset="0"/>
              </a:rPr>
              <a:t>Nosocomial</a:t>
            </a:r>
            <a:r>
              <a:rPr lang="en-US" dirty="0" smtClean="0">
                <a:latin typeface="Times New Roman" pitchFamily="18" charset="0"/>
                <a:cs typeface="Times New Roman" pitchFamily="18" charset="0"/>
              </a:rPr>
              <a:t> infection)</a:t>
            </a:r>
          </a:p>
          <a:p>
            <a:pPr algn="just">
              <a:buFont typeface="Wingdings" pitchFamily="2" charset="2"/>
              <a:buChar char="Ø"/>
            </a:pPr>
            <a:r>
              <a:rPr lang="en-US" sz="3600" dirty="0" smtClean="0">
                <a:latin typeface="Times New Roman" pitchFamily="18" charset="0"/>
                <a:cs typeface="Times New Roman" pitchFamily="18" charset="0"/>
              </a:rPr>
              <a:t>Poor ventilation</a:t>
            </a:r>
          </a:p>
          <a:p>
            <a:pPr algn="just">
              <a:buFont typeface="Wingdings" pitchFamily="2" charset="2"/>
              <a:buChar char="Ø"/>
            </a:pPr>
            <a:r>
              <a:rPr lang="en-US" sz="3600" dirty="0" smtClean="0">
                <a:latin typeface="Times New Roman" pitchFamily="18" charset="0"/>
                <a:cs typeface="Times New Roman" pitchFamily="18" charset="0"/>
              </a:rPr>
              <a:t>The paints, carpet, furniture, equipment’s, etc., used in the rooms. </a:t>
            </a:r>
          </a:p>
          <a:p>
            <a:pPr>
              <a:buFont typeface="Wingdings" pitchFamily="2" charset="2"/>
              <a:buChar char="Ø"/>
            </a:pPr>
            <a:r>
              <a:rPr lang="en-US" sz="3600" dirty="0" smtClean="0">
                <a:latin typeface="Times New Roman" pitchFamily="18" charset="0"/>
                <a:cs typeface="Times New Roman" pitchFamily="18" charset="0"/>
              </a:rPr>
              <a:t>Use of chemicals, disinfectants, fumigants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LAND POLLUTION</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buFont typeface="Wingdings" pitchFamily="2" charset="2"/>
              <a:buChar char="Ø"/>
            </a:pPr>
            <a:r>
              <a:rPr lang="en-US" dirty="0" smtClean="0">
                <a:latin typeface="Times New Roman" pitchFamily="18" charset="0"/>
                <a:cs typeface="Times New Roman" pitchFamily="18" charset="0"/>
              </a:rPr>
              <a:t>Open dumping of biomedical waste is the greatest cause for land pollution.</a:t>
            </a:r>
          </a:p>
          <a:p>
            <a:pPr algn="just">
              <a:buFont typeface="Wingdings" pitchFamily="2" charset="2"/>
              <a:buChar char="Ø"/>
            </a:pPr>
            <a:r>
              <a:rPr lang="en-US" dirty="0" smtClean="0">
                <a:latin typeface="Times New Roman" pitchFamily="18" charset="0"/>
                <a:cs typeface="Times New Roman" pitchFamily="18" charset="0"/>
              </a:rPr>
              <a:t>Soil pollution from bio-medical waste is caused due to infectious waste, discarded medicines, chemicals. </a:t>
            </a:r>
          </a:p>
          <a:p>
            <a:pPr algn="just">
              <a:buFont typeface="Wingdings" pitchFamily="2" charset="2"/>
              <a:buChar char="Ø"/>
            </a:pPr>
            <a:r>
              <a:rPr lang="en-US" dirty="0" smtClean="0">
                <a:latin typeface="Times New Roman" pitchFamily="18" charset="0"/>
                <a:cs typeface="Times New Roman" pitchFamily="18" charset="0"/>
              </a:rPr>
              <a:t>Heavy metals such as cadmium, lead, mercury, etc., which are present in the waste will get absorbed by plants and can then enter the food chain</a:t>
            </a:r>
          </a:p>
          <a:p>
            <a:pPr algn="just">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HEALTH RISK</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57200" indent="-457200">
              <a:buNone/>
            </a:pPr>
            <a:r>
              <a:rPr lang="en-US" sz="3200" dirty="0" smtClean="0"/>
              <a:t>1. </a:t>
            </a:r>
            <a:r>
              <a:rPr lang="en-US" sz="3200" dirty="0" smtClean="0">
                <a:latin typeface="Times New Roman" pitchFamily="18" charset="0"/>
                <a:cs typeface="Times New Roman" pitchFamily="18" charset="0"/>
              </a:rPr>
              <a:t>Infection ( G.I.T, RTI, Skin infection, Blood born infections- AIDS, </a:t>
            </a:r>
            <a:r>
              <a:rPr lang="en-US" sz="3200" dirty="0" err="1" smtClean="0">
                <a:latin typeface="Times New Roman" pitchFamily="18" charset="0"/>
                <a:cs typeface="Times New Roman" pitchFamily="18" charset="0"/>
              </a:rPr>
              <a:t>Hep.B</a:t>
            </a:r>
            <a:r>
              <a:rPr lang="en-US" sz="3200" dirty="0" smtClean="0">
                <a:latin typeface="Times New Roman" pitchFamily="18" charset="0"/>
                <a:cs typeface="Times New Roman" pitchFamily="18" charset="0"/>
              </a:rPr>
              <a:t> &amp;C.</a:t>
            </a:r>
          </a:p>
          <a:p>
            <a:pPr>
              <a:buNone/>
            </a:pPr>
            <a:r>
              <a:rPr lang="en-US" sz="3200" dirty="0" smtClean="0">
                <a:latin typeface="Times New Roman" pitchFamily="18" charset="0"/>
                <a:cs typeface="Times New Roman" pitchFamily="18" charset="0"/>
              </a:rPr>
              <a:t>2. </a:t>
            </a:r>
            <a:r>
              <a:rPr lang="en-US" sz="3200" dirty="0" err="1" smtClean="0">
                <a:latin typeface="Times New Roman" pitchFamily="18" charset="0"/>
                <a:cs typeface="Times New Roman" pitchFamily="18" charset="0"/>
              </a:rPr>
              <a:t>Genotoxicity</a:t>
            </a:r>
            <a:r>
              <a:rPr lang="en-US" sz="3200" dirty="0" smtClean="0">
                <a:latin typeface="Times New Roman" pitchFamily="18" charset="0"/>
                <a:cs typeface="Times New Roman" pitchFamily="18" charset="0"/>
              </a:rPr>
              <a:t> and </a:t>
            </a:r>
            <a:r>
              <a:rPr lang="en-US" sz="3200" dirty="0" err="1" smtClean="0">
                <a:latin typeface="Times New Roman" pitchFamily="18" charset="0"/>
                <a:cs typeface="Times New Roman" pitchFamily="18" charset="0"/>
              </a:rPr>
              <a:t>Cytotoxicity</a:t>
            </a:r>
            <a:r>
              <a:rPr lang="en-US" sz="3200" dirty="0" smtClean="0">
                <a:latin typeface="Times New Roman" pitchFamily="18" charset="0"/>
                <a:cs typeface="Times New Roman" pitchFamily="18" charset="0"/>
              </a:rPr>
              <a:t> </a:t>
            </a:r>
          </a:p>
          <a:p>
            <a:pPr>
              <a:buNone/>
            </a:pPr>
            <a:r>
              <a:rPr lang="en-US" sz="3200" dirty="0" smtClean="0">
                <a:latin typeface="Times New Roman" pitchFamily="18" charset="0"/>
                <a:cs typeface="Times New Roman" pitchFamily="18" charset="0"/>
              </a:rPr>
              <a:t>3. Chemical toxicity </a:t>
            </a:r>
          </a:p>
          <a:p>
            <a:pPr>
              <a:buNone/>
            </a:pPr>
            <a:r>
              <a:rPr lang="en-US" sz="3200" dirty="0" smtClean="0">
                <a:latin typeface="Times New Roman" pitchFamily="18" charset="0"/>
                <a:cs typeface="Times New Roman" pitchFamily="18" charset="0"/>
              </a:rPr>
              <a:t>4. Radioactivity hazards. </a:t>
            </a:r>
          </a:p>
          <a:p>
            <a:pPr>
              <a:buNone/>
            </a:pPr>
            <a:r>
              <a:rPr lang="en-US" sz="3200" dirty="0" smtClean="0">
                <a:latin typeface="Times New Roman" pitchFamily="18" charset="0"/>
                <a:cs typeface="Times New Roman" pitchFamily="18" charset="0"/>
              </a:rPr>
              <a:t>5. Physical injuries </a:t>
            </a:r>
          </a:p>
          <a:p>
            <a:pPr>
              <a:buNone/>
            </a:pPr>
            <a:r>
              <a:rPr lang="en-US" sz="3200" dirty="0" smtClean="0">
                <a:latin typeface="Times New Roman" pitchFamily="18" charset="0"/>
                <a:cs typeface="Times New Roman" pitchFamily="18" charset="0"/>
              </a:rPr>
              <a:t>6. Public sensitivity.</a:t>
            </a:r>
            <a:endParaRPr lang="en-US" sz="3200" dirty="0">
              <a:latin typeface="Times New Roman" pitchFamily="18" charset="0"/>
              <a:cs typeface="Times New Roman" pitchFamily="18"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solidFill>
            <a:schemeClr val="bg1"/>
          </a:solidFill>
        </p:spPr>
        <p:txBody>
          <a:bodyPr>
            <a:normAutofit fontScale="90000"/>
          </a:bodyPr>
          <a:lstStyle/>
          <a:p>
            <a:pPr eaLnBrk="1" hangingPunct="1">
              <a:defRPr/>
            </a:pPr>
            <a:r>
              <a:rPr lang="en-US" sz="4400" b="1" dirty="0" smtClean="0"/>
              <a:t/>
            </a:r>
            <a:br>
              <a:rPr lang="en-US" sz="4400" b="1" dirty="0" smtClean="0"/>
            </a:br>
            <a:r>
              <a:rPr lang="en-US" sz="4400" b="1" dirty="0" smtClean="0">
                <a:solidFill>
                  <a:srgbClr val="FF0000"/>
                </a:solidFill>
                <a:latin typeface="Times New Roman" pitchFamily="18" charset="0"/>
                <a:cs typeface="Times New Roman" pitchFamily="18" charset="0"/>
              </a:rPr>
              <a:t>MAJOR COMPONENTS OF WASTE MANAGEMENT ARE:</a:t>
            </a:r>
            <a:br>
              <a:rPr lang="en-US" sz="4400" b="1" dirty="0" smtClean="0">
                <a:solidFill>
                  <a:srgbClr val="FF0000"/>
                </a:solidFill>
                <a:latin typeface="Times New Roman" pitchFamily="18" charset="0"/>
                <a:cs typeface="Times New Roman" pitchFamily="18" charset="0"/>
              </a:rPr>
            </a:br>
            <a:endParaRPr lang="en-US" dirty="0" smtClean="0">
              <a:solidFill>
                <a:srgbClr val="FF0000"/>
              </a:solidFill>
              <a:latin typeface="Times New Roman" pitchFamily="18" charset="0"/>
              <a:cs typeface="Times New Roman" pitchFamily="18" charset="0"/>
            </a:endParaRPr>
          </a:p>
        </p:txBody>
      </p:sp>
      <p:sp>
        <p:nvSpPr>
          <p:cNvPr id="15363" name="Rectangle 3"/>
          <p:cNvSpPr>
            <a:spLocks noGrp="1" noChangeArrowheads="1"/>
          </p:cNvSpPr>
          <p:nvPr>
            <p:ph type="body" sz="half" idx="1"/>
          </p:nvPr>
        </p:nvSpPr>
        <p:spPr>
          <a:xfrm>
            <a:off x="925513" y="1752600"/>
            <a:ext cx="7151687" cy="4572000"/>
          </a:xfrm>
          <a:solidFill>
            <a:schemeClr val="bg1"/>
          </a:solidFill>
        </p:spPr>
        <p:txBody>
          <a:bodyPr/>
          <a:lstStyle/>
          <a:p>
            <a:pPr marL="800100" lvl="1" indent="-342900" eaLnBrk="1" hangingPunct="1">
              <a:lnSpc>
                <a:spcPct val="90000"/>
              </a:lnSpc>
              <a:buClr>
                <a:schemeClr val="tx1"/>
              </a:buClr>
              <a:buFontTx/>
              <a:buChar char="o"/>
            </a:pPr>
            <a:endParaRPr lang="en-US" sz="4000" dirty="0" smtClean="0"/>
          </a:p>
          <a:p>
            <a:pPr marL="800100" lvl="1" indent="-342900" eaLnBrk="1" hangingPunct="1">
              <a:lnSpc>
                <a:spcPct val="90000"/>
              </a:lnSpc>
              <a:buClr>
                <a:schemeClr val="tx1"/>
              </a:buClr>
              <a:buFont typeface="Wingdings" pitchFamily="2" charset="2"/>
              <a:buChar char="Ø"/>
            </a:pPr>
            <a:r>
              <a:rPr lang="en-US" sz="4000" dirty="0" smtClean="0">
                <a:latin typeface="Times New Roman" pitchFamily="18" charset="0"/>
                <a:cs typeface="Times New Roman" pitchFamily="18" charset="0"/>
              </a:rPr>
              <a:t>Segregation of waste</a:t>
            </a:r>
          </a:p>
          <a:p>
            <a:pPr marL="800100" lvl="1" indent="-342900" eaLnBrk="1" hangingPunct="1">
              <a:lnSpc>
                <a:spcPct val="90000"/>
              </a:lnSpc>
              <a:buClr>
                <a:schemeClr val="tx1"/>
              </a:buClr>
              <a:buFont typeface="Wingdings" pitchFamily="2" charset="2"/>
              <a:buChar char="Ø"/>
            </a:pPr>
            <a:endParaRPr lang="en-US" sz="4000" dirty="0" smtClean="0">
              <a:latin typeface="Times New Roman" pitchFamily="18" charset="0"/>
              <a:cs typeface="Times New Roman" pitchFamily="18" charset="0"/>
            </a:endParaRPr>
          </a:p>
          <a:p>
            <a:pPr marL="800100" lvl="1" indent="-342900" eaLnBrk="1" hangingPunct="1">
              <a:lnSpc>
                <a:spcPct val="90000"/>
              </a:lnSpc>
              <a:buClr>
                <a:schemeClr val="tx1"/>
              </a:buClr>
              <a:buFont typeface="Wingdings" pitchFamily="2" charset="2"/>
              <a:buChar char="Ø"/>
            </a:pPr>
            <a:r>
              <a:rPr lang="en-US" sz="4000" dirty="0" smtClean="0">
                <a:latin typeface="Times New Roman" pitchFamily="18" charset="0"/>
                <a:cs typeface="Times New Roman" pitchFamily="18" charset="0"/>
              </a:rPr>
              <a:t>Reducing  size of Waste</a:t>
            </a:r>
          </a:p>
          <a:p>
            <a:pPr marL="800100" lvl="1" indent="-342900" eaLnBrk="1" hangingPunct="1">
              <a:lnSpc>
                <a:spcPct val="90000"/>
              </a:lnSpc>
              <a:buClr>
                <a:schemeClr val="tx1"/>
              </a:buClr>
              <a:buFont typeface="Wingdings" pitchFamily="2" charset="2"/>
              <a:buChar char="Ø"/>
            </a:pPr>
            <a:endParaRPr lang="en-US" sz="4000" dirty="0" smtClean="0">
              <a:latin typeface="Times New Roman" pitchFamily="18" charset="0"/>
              <a:cs typeface="Times New Roman" pitchFamily="18" charset="0"/>
            </a:endParaRPr>
          </a:p>
          <a:p>
            <a:pPr marL="800100" lvl="1" indent="-342900" eaLnBrk="1" hangingPunct="1">
              <a:lnSpc>
                <a:spcPct val="90000"/>
              </a:lnSpc>
              <a:buClr>
                <a:schemeClr val="tx1"/>
              </a:buClr>
              <a:buFont typeface="Wingdings" pitchFamily="2" charset="2"/>
              <a:buChar char="Ø"/>
            </a:pPr>
            <a:r>
              <a:rPr lang="en-US" sz="4000" dirty="0" smtClean="0">
                <a:latin typeface="Times New Roman" pitchFamily="18" charset="0"/>
                <a:cs typeface="Times New Roman" pitchFamily="18" charset="0"/>
              </a:rPr>
              <a:t>Reducing use of hazardous substances or processes</a:t>
            </a:r>
            <a:r>
              <a:rPr lang="en-US" sz="4000" b="1" dirty="0" smtClean="0">
                <a:latin typeface="Times New Roman" pitchFamily="18" charset="0"/>
                <a:cs typeface="Times New Roman" pitchFamily="18" charset="0"/>
              </a:rPr>
              <a:t> </a:t>
            </a: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500" fill="hold"/>
                                        <p:tgtEl>
                                          <p:spTgt spid="15362"/>
                                        </p:tgtEl>
                                        <p:attrNameLst>
                                          <p:attrName>ppt_x</p:attrName>
                                        </p:attrNameLst>
                                      </p:cBhvr>
                                      <p:tavLst>
                                        <p:tav tm="0">
                                          <p:val>
                                            <p:strVal val="0-#ppt_w/2"/>
                                          </p:val>
                                        </p:tav>
                                        <p:tav tm="100000">
                                          <p:val>
                                            <p:strVal val="#ppt_x"/>
                                          </p:val>
                                        </p:tav>
                                      </p:tavLst>
                                    </p:anim>
                                    <p:anim calcmode="lin" valueType="num">
                                      <p:cBhvr additive="base">
                                        <p:cTn id="8" dur="500" fill="hold"/>
                                        <p:tgtEl>
                                          <p:spTgt spid="153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Effect transition="in" filter="wipe(up)">
                                      <p:cBhvr>
                                        <p:cTn id="13" dur="500"/>
                                        <p:tgtEl>
                                          <p:spTgt spid="15363">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5363">
                                            <p:txEl>
                                              <p:pRg st="3" end="3"/>
                                            </p:txEl>
                                          </p:spTgt>
                                        </p:tgtEl>
                                        <p:attrNameLst>
                                          <p:attrName>style.visibility</p:attrName>
                                        </p:attrNameLst>
                                      </p:cBhvr>
                                      <p:to>
                                        <p:strVal val="visible"/>
                                      </p:to>
                                    </p:set>
                                    <p:animEffect transition="in" filter="wipe(up)">
                                      <p:cBhvr>
                                        <p:cTn id="16" dur="500"/>
                                        <p:tgtEl>
                                          <p:spTgt spid="15363">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363">
                                            <p:txEl>
                                              <p:pRg st="5" end="5"/>
                                            </p:txEl>
                                          </p:spTgt>
                                        </p:tgtEl>
                                        <p:attrNameLst>
                                          <p:attrName>style.visibility</p:attrName>
                                        </p:attrNameLst>
                                      </p:cBhvr>
                                      <p:to>
                                        <p:strVal val="visible"/>
                                      </p:to>
                                    </p:set>
                                    <p:animEffect transition="in" filter="wipe(up)">
                                      <p:cBhvr>
                                        <p:cTn id="19"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autoUpdateAnimBg="0"/>
      <p:bldP spid="15363" grpId="0" build="p"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144000" cy="1143000"/>
          </a:xfrm>
        </p:spPr>
        <p:txBody>
          <a:bodyPr>
            <a:normAutofit fontScale="90000"/>
          </a:bodyPr>
          <a:lstStyle/>
          <a:p>
            <a:r>
              <a:rPr lang="en-IN" b="1" dirty="0" smtClean="0">
                <a:solidFill>
                  <a:srgbClr val="FF0000"/>
                </a:solidFill>
                <a:latin typeface="Times New Roman" pitchFamily="18" charset="0"/>
                <a:cs typeface="Times New Roman" pitchFamily="18" charset="0"/>
              </a:rPr>
              <a:t>BIOMEDICAL WASTE MANAGEMENT</a:t>
            </a:r>
            <a:endParaRPr lang="en-IN" dirty="0">
              <a:solidFill>
                <a:srgbClr val="FF0000"/>
              </a:solidFill>
              <a:latin typeface="Times New Roman" pitchFamily="18" charset="0"/>
              <a:cs typeface="Times New Roman" pitchFamily="18" charset="0"/>
            </a:endParaRPr>
          </a:p>
        </p:txBody>
      </p:sp>
      <p:sp>
        <p:nvSpPr>
          <p:cNvPr id="8" name="Content Placeholder 7"/>
          <p:cNvSpPr>
            <a:spLocks noGrp="1"/>
          </p:cNvSpPr>
          <p:nvPr>
            <p:ph idx="1"/>
          </p:nvPr>
        </p:nvSpPr>
        <p:spPr/>
        <p:txBody>
          <a:bodyPr/>
          <a:lstStyle/>
          <a:p>
            <a:pPr marL="0" indent="0" algn="ctr">
              <a:buNone/>
            </a:pPr>
            <a:r>
              <a:rPr lang="en-US" b="1" dirty="0" smtClean="0">
                <a:solidFill>
                  <a:srgbClr val="FF0000"/>
                </a:solidFill>
                <a:latin typeface="Times New Roman" pitchFamily="18" charset="0"/>
                <a:cs typeface="Times New Roman" pitchFamily="18" charset="0"/>
              </a:rPr>
              <a:t>AIM</a:t>
            </a:r>
          </a:p>
          <a:p>
            <a:pPr marL="0" indent="0">
              <a:buNone/>
            </a:pPr>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protect the public health </a:t>
            </a:r>
            <a:r>
              <a:rPr lang="en-US" dirty="0" smtClean="0">
                <a:latin typeface="Times New Roman" pitchFamily="18" charset="0"/>
                <a:cs typeface="Times New Roman" pitchFamily="18" charset="0"/>
              </a:rPr>
              <a:t>and environment </a:t>
            </a:r>
          </a:p>
          <a:p>
            <a:pPr marL="0" indent="0">
              <a:buNone/>
            </a:pPr>
            <a:endParaRPr lang="en-US" dirty="0">
              <a:latin typeface="Times New Roman" pitchFamily="18" charset="0"/>
              <a:cs typeface="Times New Roman" pitchFamily="18" charset="0"/>
            </a:endParaRPr>
          </a:p>
          <a:p>
            <a:pPr marL="0" indent="0" algn="ctr">
              <a:buNone/>
            </a:pPr>
            <a:r>
              <a:rPr lang="en-US" b="1" dirty="0" smtClean="0">
                <a:solidFill>
                  <a:srgbClr val="FF0000"/>
                </a:solidFill>
                <a:latin typeface="Times New Roman" pitchFamily="18" charset="0"/>
                <a:cs typeface="Times New Roman" pitchFamily="18" charset="0"/>
              </a:rPr>
              <a:t>OBJECTIVES</a:t>
            </a:r>
            <a:r>
              <a:rPr lang="en-US" b="1" dirty="0" smtClean="0">
                <a:latin typeface="Times New Roman" pitchFamily="18" charset="0"/>
                <a:cs typeface="Times New Roman" pitchFamily="18" charset="0"/>
              </a:rPr>
              <a:t> </a:t>
            </a:r>
          </a:p>
          <a:p>
            <a:pPr marL="457200" indent="-457200">
              <a:buFont typeface="+mj-lt"/>
              <a:buAutoNum type="arabicPeriod"/>
            </a:pPr>
            <a:r>
              <a:rPr lang="en-US" dirty="0" smtClean="0">
                <a:latin typeface="Times New Roman" pitchFamily="18" charset="0"/>
                <a:cs typeface="Times New Roman" pitchFamily="18" charset="0"/>
              </a:rPr>
              <a:t>To reduce the magnitude of hazardous wastes</a:t>
            </a:r>
          </a:p>
          <a:p>
            <a:pPr marL="457200" indent="-457200">
              <a:buFont typeface="+mj-lt"/>
              <a:buAutoNum type="arabicPeriod"/>
            </a:pPr>
            <a:r>
              <a:rPr lang="en-US" dirty="0">
                <a:latin typeface="Times New Roman" pitchFamily="18" charset="0"/>
                <a:cs typeface="Times New Roman" pitchFamily="18" charset="0"/>
              </a:rPr>
              <a:t>To reduce the </a:t>
            </a:r>
            <a:r>
              <a:rPr lang="en-US" dirty="0" smtClean="0">
                <a:latin typeface="Times New Roman" pitchFamily="18" charset="0"/>
                <a:cs typeface="Times New Roman" pitchFamily="18" charset="0"/>
              </a:rPr>
              <a:t>health </a:t>
            </a:r>
            <a:r>
              <a:rPr lang="en-US" dirty="0">
                <a:latin typeface="Times New Roman" pitchFamily="18" charset="0"/>
                <a:cs typeface="Times New Roman" pitchFamily="18" charset="0"/>
              </a:rPr>
              <a:t>and environmental </a:t>
            </a:r>
            <a:r>
              <a:rPr lang="en-US" dirty="0" smtClean="0">
                <a:latin typeface="Times New Roman" pitchFamily="18" charset="0"/>
                <a:cs typeface="Times New Roman" pitchFamily="18" charset="0"/>
              </a:rPr>
              <a:t>risks</a:t>
            </a:r>
          </a:p>
          <a:p>
            <a:pPr marL="457200" indent="-457200">
              <a:buFont typeface="+mj-lt"/>
              <a:buAutoNum type="arabicPeriod"/>
            </a:pPr>
            <a:endParaRPr lang="en-IN" dirty="0" smtClean="0">
              <a:latin typeface="Times New Roman" pitchFamily="18" charset="0"/>
              <a:cs typeface="Times New Roman" pitchFamily="18" charset="0"/>
            </a:endParaRPr>
          </a:p>
          <a:p>
            <a:pPr marL="457200" indent="-457200">
              <a:buFont typeface="+mj-lt"/>
              <a:buAutoNum type="arabicPeriod"/>
            </a:pP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xmlns="" val="152756302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STEPS OF BIOMEDICAL WASTES MANAGEMENT</a:t>
            </a:r>
            <a:endParaRPr lang="en-IN" b="1" dirty="0">
              <a:solidFill>
                <a:srgbClr val="FF0000"/>
              </a:solidFill>
              <a:latin typeface="Times New Roman" pitchFamily="18" charset="0"/>
              <a:cs typeface="Times New Roman" pitchFamily="18" charset="0"/>
            </a:endParaRPr>
          </a:p>
        </p:txBody>
      </p:sp>
      <p:sp>
        <p:nvSpPr>
          <p:cNvPr id="6" name="Content Placeholder 5"/>
          <p:cNvSpPr>
            <a:spLocks noGrp="1"/>
          </p:cNvSpPr>
          <p:nvPr>
            <p:ph idx="1"/>
          </p:nvPr>
        </p:nvSpPr>
        <p:spPr>
          <a:xfrm>
            <a:off x="899592" y="1600200"/>
            <a:ext cx="7787208" cy="4876800"/>
          </a:xfrm>
        </p:spPr>
        <p:txBody>
          <a:bodyPr>
            <a:normAutofit/>
          </a:bodyPr>
          <a:lstStyle/>
          <a:p>
            <a:pPr marL="457200" indent="-457200">
              <a:buFont typeface="+mj-lt"/>
              <a:buAutoNum type="arabicPeriod"/>
            </a:pPr>
            <a:r>
              <a:rPr lang="en-IN" b="1" dirty="0" smtClean="0">
                <a:latin typeface="Times New Roman" pitchFamily="18" charset="0"/>
                <a:cs typeface="Times New Roman" pitchFamily="18" charset="0"/>
              </a:rPr>
              <a:t>Characterization</a:t>
            </a:r>
          </a:p>
          <a:p>
            <a:pPr marL="457200" indent="-457200">
              <a:buFont typeface="+mj-lt"/>
              <a:buAutoNum type="arabicPeriod"/>
            </a:pPr>
            <a:r>
              <a:rPr lang="en-IN" b="1" dirty="0" smtClean="0">
                <a:latin typeface="Times New Roman" pitchFamily="18" charset="0"/>
                <a:cs typeface="Times New Roman" pitchFamily="18" charset="0"/>
              </a:rPr>
              <a:t>Quantification</a:t>
            </a:r>
          </a:p>
          <a:p>
            <a:pPr marL="457200" indent="-457200">
              <a:buFont typeface="+mj-lt"/>
              <a:buAutoNum type="arabicPeriod"/>
            </a:pPr>
            <a:r>
              <a:rPr lang="en-IN" b="1" dirty="0" smtClean="0">
                <a:latin typeface="Times New Roman" pitchFamily="18" charset="0"/>
                <a:cs typeface="Times New Roman" pitchFamily="18" charset="0"/>
              </a:rPr>
              <a:t>Segregation</a:t>
            </a:r>
          </a:p>
          <a:p>
            <a:pPr marL="457200" indent="-457200">
              <a:buFont typeface="+mj-lt"/>
              <a:buAutoNum type="arabicPeriod"/>
            </a:pPr>
            <a:r>
              <a:rPr lang="en-IN" b="1" dirty="0" smtClean="0">
                <a:latin typeface="Times New Roman" pitchFamily="18" charset="0"/>
                <a:cs typeface="Times New Roman" pitchFamily="18" charset="0"/>
              </a:rPr>
              <a:t>Storage</a:t>
            </a:r>
          </a:p>
          <a:p>
            <a:pPr marL="457200" indent="-457200">
              <a:buFont typeface="+mj-lt"/>
              <a:buAutoNum type="arabicPeriod"/>
            </a:pPr>
            <a:r>
              <a:rPr lang="en-IN" b="1" dirty="0" smtClean="0">
                <a:latin typeface="Times New Roman" pitchFamily="18" charset="0"/>
                <a:cs typeface="Times New Roman" pitchFamily="18" charset="0"/>
              </a:rPr>
              <a:t>Transportation</a:t>
            </a:r>
          </a:p>
          <a:p>
            <a:pPr marL="457200" indent="-457200">
              <a:buFont typeface="+mj-lt"/>
              <a:buAutoNum type="arabicPeriod"/>
            </a:pPr>
            <a:r>
              <a:rPr lang="en-IN" b="1" dirty="0" smtClean="0">
                <a:latin typeface="Times New Roman" pitchFamily="18" charset="0"/>
                <a:cs typeface="Times New Roman" pitchFamily="18" charset="0"/>
              </a:rPr>
              <a:t>Treatment </a:t>
            </a:r>
          </a:p>
          <a:p>
            <a:pPr marL="457200" indent="-457200">
              <a:buFont typeface="+mj-lt"/>
              <a:buAutoNum type="arabicPeriod"/>
            </a:pPr>
            <a:r>
              <a:rPr lang="en-IN" b="1" dirty="0" smtClean="0">
                <a:latin typeface="Times New Roman" pitchFamily="18" charset="0"/>
                <a:cs typeface="Times New Roman" pitchFamily="18" charset="0"/>
              </a:rPr>
              <a:t>Disposal</a:t>
            </a:r>
            <a:endParaRPr lang="en-IN" b="1" dirty="0">
              <a:latin typeface="Times New Roman" pitchFamily="18" charset="0"/>
              <a:cs typeface="Times New Roman" pitchFamily="18" charset="0"/>
            </a:endParaRPr>
          </a:p>
        </p:txBody>
      </p:sp>
    </p:spTree>
    <p:extLst>
      <p:ext uri="{BB962C8B-B14F-4D97-AF65-F5344CB8AC3E}">
        <p14:creationId xmlns:p14="http://schemas.microsoft.com/office/powerpoint/2010/main" xmlns="" val="40867918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solidFill>
                  <a:srgbClr val="FF0000"/>
                </a:solidFill>
                <a:latin typeface="Times New Roman" pitchFamily="18" charset="0"/>
                <a:cs typeface="Times New Roman" pitchFamily="18" charset="0"/>
              </a:rPr>
              <a:t>BIO-MEDICAL WASTE MANAGEMENT RULES-2016</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0" y="1600200"/>
            <a:ext cx="6477000" cy="4876800"/>
          </a:xfrm>
        </p:spPr>
        <p:txBody>
          <a:bodyPr>
            <a:normAutofit lnSpcReduction="10000"/>
          </a:bodyPr>
          <a:lstStyle/>
          <a:p>
            <a:endParaRPr lang="en-IN" dirty="0" smtClean="0"/>
          </a:p>
          <a:p>
            <a:pPr>
              <a:buFont typeface="Wingdings" pitchFamily="2" charset="2"/>
              <a:buChar char="Ø"/>
            </a:pPr>
            <a:r>
              <a:rPr lang="en-IN" sz="3200" b="1" dirty="0" smtClean="0">
                <a:latin typeface="Times New Roman" pitchFamily="18" charset="0"/>
                <a:cs typeface="Times New Roman" pitchFamily="18" charset="0"/>
              </a:rPr>
              <a:t>Schedules: 1 to 4</a:t>
            </a:r>
          </a:p>
          <a:p>
            <a:pPr>
              <a:buFont typeface="Wingdings" pitchFamily="2" charset="2"/>
              <a:buChar char="Ø"/>
            </a:pPr>
            <a:r>
              <a:rPr lang="en-IN" sz="3200" b="1" dirty="0" smtClean="0">
                <a:latin typeface="Times New Roman" pitchFamily="18" charset="0"/>
                <a:cs typeface="Times New Roman" pitchFamily="18" charset="0"/>
              </a:rPr>
              <a:t>Form: 1 to 5</a:t>
            </a:r>
          </a:p>
          <a:p>
            <a:pPr>
              <a:buFont typeface="Wingdings" pitchFamily="2" charset="2"/>
              <a:buChar char="Ø"/>
            </a:pPr>
            <a:r>
              <a:rPr lang="en-IN" sz="3200" b="1" dirty="0" smtClean="0">
                <a:latin typeface="Times New Roman" pitchFamily="18" charset="0"/>
                <a:cs typeface="Times New Roman" pitchFamily="18" charset="0"/>
              </a:rPr>
              <a:t>Rules: 1 to 18</a:t>
            </a:r>
          </a:p>
          <a:p>
            <a:endParaRPr lang="en-IN" sz="3200" b="1" dirty="0" smtClean="0">
              <a:latin typeface="Times New Roman" pitchFamily="18" charset="0"/>
              <a:cs typeface="Times New Roman" pitchFamily="18" charset="0"/>
            </a:endParaRPr>
          </a:p>
          <a:p>
            <a:pPr marL="0" indent="0" algn="ctr">
              <a:buNone/>
            </a:pPr>
            <a:r>
              <a:rPr lang="en-US" b="1" dirty="0" smtClean="0">
                <a:solidFill>
                  <a:srgbClr val="FF0000"/>
                </a:solidFill>
                <a:latin typeface="Times New Roman" pitchFamily="18" charset="0"/>
                <a:cs typeface="Times New Roman" pitchFamily="18" charset="0"/>
              </a:rPr>
              <a:t>CENTRAL POLLUTION CONTROL BOARD (CPCB)</a:t>
            </a:r>
            <a:endParaRPr lang="en-IN" b="1" dirty="0" smtClean="0">
              <a:solidFill>
                <a:srgbClr val="FF0000"/>
              </a:solidFill>
              <a:latin typeface="Times New Roman" pitchFamily="18" charset="0"/>
              <a:cs typeface="Times New Roman" pitchFamily="18" charset="0"/>
            </a:endParaRPr>
          </a:p>
          <a:p>
            <a:pPr>
              <a:buFont typeface="Wingdings" pitchFamily="2" charset="2"/>
              <a:buChar char="Ø"/>
            </a:pPr>
            <a:r>
              <a:rPr lang="en-IN" b="1" dirty="0" smtClean="0">
                <a:latin typeface="Times New Roman" pitchFamily="18" charset="0"/>
                <a:cs typeface="Times New Roman" pitchFamily="18" charset="0"/>
              </a:rPr>
              <a:t>http</a:t>
            </a:r>
            <a:r>
              <a:rPr lang="en-IN" b="1" dirty="0">
                <a:latin typeface="Times New Roman" pitchFamily="18" charset="0"/>
                <a:cs typeface="Times New Roman" pitchFamily="18" charset="0"/>
              </a:rPr>
              <a:t>://cpcb.nic.in/bio-medical-waste-rules/</a:t>
            </a:r>
          </a:p>
          <a:p>
            <a:endParaRPr lang="en-IN" sz="32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02569407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0" y="274638"/>
            <a:ext cx="9144000" cy="1143000"/>
          </a:xfrm>
        </p:spPr>
        <p:txBody>
          <a:bodyPr>
            <a:noAutofit/>
          </a:bodyPr>
          <a:lstStyle/>
          <a:p>
            <a:pPr marL="457200" indent="-457200"/>
            <a:r>
              <a:rPr lang="en-IN" sz="3200" b="1" dirty="0" smtClean="0">
                <a:solidFill>
                  <a:srgbClr val="FF0000"/>
                </a:solidFill>
                <a:latin typeface="Times New Roman" pitchFamily="18" charset="0"/>
                <a:cs typeface="Times New Roman" pitchFamily="18" charset="0"/>
              </a:rPr>
              <a:t>QUANTIFICATION, CHARACTERIZATION </a:t>
            </a:r>
            <a:endParaRPr lang="en-IN" sz="3200" dirty="0">
              <a:solidFill>
                <a:srgbClr val="FF0000"/>
              </a:solidFill>
              <a:latin typeface="Times New Roman" pitchFamily="18" charset="0"/>
              <a:cs typeface="Times New Roman" pitchFamily="18" charset="0"/>
            </a:endParaRPr>
          </a:p>
        </p:txBody>
      </p:sp>
      <p:sp>
        <p:nvSpPr>
          <p:cNvPr id="10" name="Text Placeholder 9"/>
          <p:cNvSpPr>
            <a:spLocks noGrp="1"/>
          </p:cNvSpPr>
          <p:nvPr>
            <p:ph type="body" idx="1"/>
          </p:nvPr>
        </p:nvSpPr>
        <p:spPr>
          <a:xfrm>
            <a:off x="0" y="1535113"/>
            <a:ext cx="4283968" cy="639762"/>
          </a:xfrm>
        </p:spPr>
        <p:txBody>
          <a:bodyPr>
            <a:normAutofit fontScale="92500"/>
          </a:bodyPr>
          <a:lstStyle/>
          <a:p>
            <a:r>
              <a:rPr lang="en-IN" sz="2400" b="1" dirty="0" smtClean="0">
                <a:latin typeface="Times New Roman" pitchFamily="18" charset="0"/>
                <a:cs typeface="Times New Roman" pitchFamily="18" charset="0"/>
              </a:rPr>
              <a:t>BIOMEDICAL WASTES (15%)</a:t>
            </a:r>
            <a:endParaRPr lang="en-IN" sz="2400" b="1" dirty="0">
              <a:latin typeface="Times New Roman" pitchFamily="18" charset="0"/>
              <a:cs typeface="Times New Roman" pitchFamily="18" charset="0"/>
            </a:endParaRPr>
          </a:p>
        </p:txBody>
      </p:sp>
      <p:sp>
        <p:nvSpPr>
          <p:cNvPr id="11" name="Content Placeholder 10"/>
          <p:cNvSpPr>
            <a:spLocks noGrp="1"/>
          </p:cNvSpPr>
          <p:nvPr>
            <p:ph sz="half" idx="2"/>
          </p:nvPr>
        </p:nvSpPr>
        <p:spPr/>
        <p:txBody>
          <a:bodyPr>
            <a:noAutofit/>
          </a:bodyPr>
          <a:lstStyle/>
          <a:p>
            <a:pPr marL="514350" indent="-514350">
              <a:buFont typeface="+mj-lt"/>
              <a:buAutoNum type="arabicPeriod"/>
            </a:pPr>
            <a:r>
              <a:rPr lang="en-IN" sz="3200" dirty="0">
                <a:latin typeface="Times New Roman" pitchFamily="18" charset="0"/>
                <a:cs typeface="Times New Roman" pitchFamily="18" charset="0"/>
              </a:rPr>
              <a:t>Infectious </a:t>
            </a:r>
            <a:r>
              <a:rPr lang="en-IN" sz="3200" dirty="0" smtClean="0">
                <a:latin typeface="Times New Roman" pitchFamily="18" charset="0"/>
                <a:cs typeface="Times New Roman" pitchFamily="18" charset="0"/>
              </a:rPr>
              <a:t>waste</a:t>
            </a:r>
            <a:endParaRPr lang="en-IN" sz="3200" dirty="0">
              <a:latin typeface="Times New Roman" pitchFamily="18" charset="0"/>
              <a:cs typeface="Times New Roman" pitchFamily="18" charset="0"/>
            </a:endParaRPr>
          </a:p>
          <a:p>
            <a:pPr marL="514350" indent="-514350">
              <a:buFont typeface="+mj-lt"/>
              <a:buAutoNum type="arabicPeriod"/>
            </a:pPr>
            <a:r>
              <a:rPr lang="en-IN" sz="3200" dirty="0">
                <a:latin typeface="Times New Roman" pitchFamily="18" charset="0"/>
                <a:cs typeface="Times New Roman" pitchFamily="18" charset="0"/>
              </a:rPr>
              <a:t>Pathological </a:t>
            </a:r>
            <a:r>
              <a:rPr lang="en-IN" sz="3200" dirty="0" smtClean="0">
                <a:latin typeface="Times New Roman" pitchFamily="18" charset="0"/>
                <a:cs typeface="Times New Roman" pitchFamily="18" charset="0"/>
              </a:rPr>
              <a:t>waste</a:t>
            </a:r>
            <a:endParaRPr lang="en-IN" sz="3200" dirty="0">
              <a:latin typeface="Times New Roman" pitchFamily="18" charset="0"/>
              <a:cs typeface="Times New Roman" pitchFamily="18" charset="0"/>
            </a:endParaRPr>
          </a:p>
          <a:p>
            <a:pPr marL="514350" indent="-514350">
              <a:buFont typeface="+mj-lt"/>
              <a:buAutoNum type="arabicPeriod"/>
            </a:pPr>
            <a:r>
              <a:rPr lang="en-IN" sz="3200" dirty="0" smtClean="0">
                <a:latin typeface="Times New Roman" pitchFamily="18" charset="0"/>
                <a:cs typeface="Times New Roman" pitchFamily="18" charset="0"/>
              </a:rPr>
              <a:t>Sharps</a:t>
            </a:r>
          </a:p>
          <a:p>
            <a:pPr marL="514350" indent="-514350">
              <a:buFont typeface="+mj-lt"/>
              <a:buAutoNum type="arabicPeriod"/>
            </a:pPr>
            <a:r>
              <a:rPr lang="en-IN" sz="3200" dirty="0" smtClean="0">
                <a:latin typeface="Times New Roman" pitchFamily="18" charset="0"/>
                <a:cs typeface="Times New Roman" pitchFamily="18" charset="0"/>
              </a:rPr>
              <a:t>Pharmaceuticals </a:t>
            </a:r>
            <a:endParaRPr lang="en-IN" sz="3200" dirty="0">
              <a:latin typeface="Times New Roman" pitchFamily="18" charset="0"/>
              <a:cs typeface="Times New Roman" pitchFamily="18" charset="0"/>
            </a:endParaRPr>
          </a:p>
          <a:p>
            <a:pPr marL="514350" indent="-514350">
              <a:buFont typeface="+mj-lt"/>
              <a:buAutoNum type="arabicPeriod"/>
            </a:pPr>
            <a:r>
              <a:rPr lang="en-IN" sz="3200" dirty="0">
                <a:latin typeface="Times New Roman" pitchFamily="18" charset="0"/>
                <a:cs typeface="Times New Roman" pitchFamily="18" charset="0"/>
              </a:rPr>
              <a:t>Genotoxic </a:t>
            </a:r>
            <a:r>
              <a:rPr lang="en-IN" sz="3200" dirty="0" smtClean="0">
                <a:latin typeface="Times New Roman" pitchFamily="18" charset="0"/>
                <a:cs typeface="Times New Roman" pitchFamily="18" charset="0"/>
              </a:rPr>
              <a:t>waste</a:t>
            </a:r>
            <a:endParaRPr lang="en-IN" sz="3200" dirty="0">
              <a:latin typeface="Times New Roman" pitchFamily="18" charset="0"/>
              <a:cs typeface="Times New Roman" pitchFamily="18" charset="0"/>
            </a:endParaRPr>
          </a:p>
          <a:p>
            <a:pPr marL="514350" indent="-514350">
              <a:buFont typeface="+mj-lt"/>
              <a:buAutoNum type="arabicPeriod"/>
            </a:pPr>
            <a:r>
              <a:rPr lang="en-IN" sz="3200" dirty="0">
                <a:latin typeface="Times New Roman" pitchFamily="18" charset="0"/>
                <a:cs typeface="Times New Roman" pitchFamily="18" charset="0"/>
              </a:rPr>
              <a:t>Chemical </a:t>
            </a:r>
            <a:r>
              <a:rPr lang="en-IN" sz="3200" dirty="0" smtClean="0">
                <a:latin typeface="Times New Roman" pitchFamily="18" charset="0"/>
                <a:cs typeface="Times New Roman" pitchFamily="18" charset="0"/>
              </a:rPr>
              <a:t>waste</a:t>
            </a:r>
            <a:endParaRPr lang="en-IN" sz="3200" dirty="0">
              <a:latin typeface="Times New Roman" pitchFamily="18" charset="0"/>
              <a:cs typeface="Times New Roman" pitchFamily="18" charset="0"/>
            </a:endParaRPr>
          </a:p>
          <a:p>
            <a:pPr marL="514350" indent="-514350">
              <a:buFont typeface="+mj-lt"/>
              <a:buAutoNum type="arabicPeriod"/>
            </a:pPr>
            <a:r>
              <a:rPr lang="en-IN" sz="3200" dirty="0">
                <a:latin typeface="Times New Roman" pitchFamily="18" charset="0"/>
                <a:cs typeface="Times New Roman" pitchFamily="18" charset="0"/>
              </a:rPr>
              <a:t>Radioactive </a:t>
            </a:r>
            <a:r>
              <a:rPr lang="en-IN" sz="3200" dirty="0" smtClean="0">
                <a:latin typeface="Times New Roman" pitchFamily="18" charset="0"/>
                <a:cs typeface="Times New Roman" pitchFamily="18" charset="0"/>
              </a:rPr>
              <a:t>waste</a:t>
            </a:r>
            <a:endParaRPr lang="en-IN" sz="3200" dirty="0">
              <a:latin typeface="Times New Roman" pitchFamily="18" charset="0"/>
              <a:cs typeface="Times New Roman" pitchFamily="18" charset="0"/>
            </a:endParaRPr>
          </a:p>
        </p:txBody>
      </p:sp>
      <p:sp>
        <p:nvSpPr>
          <p:cNvPr id="12" name="Text Placeholder 11"/>
          <p:cNvSpPr>
            <a:spLocks noGrp="1"/>
          </p:cNvSpPr>
          <p:nvPr>
            <p:ph type="body" sz="quarter" idx="3"/>
          </p:nvPr>
        </p:nvSpPr>
        <p:spPr>
          <a:xfrm>
            <a:off x="4139952" y="1535113"/>
            <a:ext cx="5004047" cy="639762"/>
          </a:xfrm>
        </p:spPr>
        <p:txBody>
          <a:bodyPr>
            <a:noAutofit/>
          </a:bodyPr>
          <a:lstStyle/>
          <a:p>
            <a:pPr algn="l"/>
            <a:r>
              <a:rPr lang="en-IN" sz="2200" b="1" dirty="0" smtClean="0">
                <a:solidFill>
                  <a:srgbClr val="7030A0"/>
                </a:solidFill>
                <a:latin typeface="Times New Roman" panose="02020603050405020304" pitchFamily="18" charset="0"/>
                <a:cs typeface="Times New Roman" panose="02020603050405020304" pitchFamily="18" charset="0"/>
              </a:rPr>
              <a:t>MUNICIPAL SOLID WASTES 85%)</a:t>
            </a:r>
            <a:endParaRPr lang="en-IN" sz="2200" b="1" dirty="0">
              <a:solidFill>
                <a:srgbClr val="7030A0"/>
              </a:solidFill>
              <a:latin typeface="Times New Roman" panose="02020603050405020304" pitchFamily="18" charset="0"/>
              <a:cs typeface="Times New Roman" panose="02020603050405020304" pitchFamily="18" charset="0"/>
            </a:endParaRPr>
          </a:p>
        </p:txBody>
      </p:sp>
      <p:sp>
        <p:nvSpPr>
          <p:cNvPr id="13" name="Content Placeholder 12"/>
          <p:cNvSpPr>
            <a:spLocks noGrp="1"/>
          </p:cNvSpPr>
          <p:nvPr>
            <p:ph sz="quarter" idx="4"/>
          </p:nvPr>
        </p:nvSpPr>
        <p:spPr/>
        <p:txBody>
          <a:bodyPr>
            <a:noAutofit/>
          </a:bodyPr>
          <a:lstStyle/>
          <a:p>
            <a:pPr marL="514350" indent="-514350">
              <a:buFont typeface="+mj-lt"/>
              <a:buAutoNum type="arabicPeriod"/>
            </a:pPr>
            <a:r>
              <a:rPr lang="en-IN" sz="3200" dirty="0" smtClean="0">
                <a:latin typeface="Times New Roman" pitchFamily="18" charset="0"/>
                <a:cs typeface="Times New Roman" pitchFamily="18" charset="0"/>
              </a:rPr>
              <a:t>Food waste</a:t>
            </a:r>
          </a:p>
          <a:p>
            <a:pPr marL="514350" indent="-514350">
              <a:buFont typeface="+mj-lt"/>
              <a:buAutoNum type="arabicPeriod"/>
            </a:pPr>
            <a:r>
              <a:rPr lang="en-IN" sz="3200" dirty="0" smtClean="0">
                <a:latin typeface="Times New Roman" pitchFamily="18" charset="0"/>
                <a:cs typeface="Times New Roman" pitchFamily="18" charset="0"/>
              </a:rPr>
              <a:t>Vegetables &amp; Fruits  </a:t>
            </a:r>
          </a:p>
          <a:p>
            <a:pPr marL="514350" indent="-514350">
              <a:buFont typeface="+mj-lt"/>
              <a:buAutoNum type="arabicPeriod"/>
            </a:pPr>
            <a:r>
              <a:rPr lang="en-IN" sz="3200" dirty="0" smtClean="0">
                <a:latin typeface="Times New Roman" pitchFamily="18" charset="0"/>
                <a:cs typeface="Times New Roman" pitchFamily="18" charset="0"/>
              </a:rPr>
              <a:t>Paper</a:t>
            </a:r>
          </a:p>
          <a:p>
            <a:pPr marL="514350" indent="-514350">
              <a:buFont typeface="+mj-lt"/>
              <a:buAutoNum type="arabicPeriod"/>
            </a:pPr>
            <a:r>
              <a:rPr lang="en-IN" sz="3200" dirty="0" smtClean="0">
                <a:latin typeface="Times New Roman" pitchFamily="18" charset="0"/>
                <a:cs typeface="Times New Roman" pitchFamily="18" charset="0"/>
              </a:rPr>
              <a:t>Cardboard</a:t>
            </a:r>
          </a:p>
          <a:p>
            <a:pPr marL="514350" indent="-514350">
              <a:buFont typeface="+mj-lt"/>
              <a:buAutoNum type="arabicPeriod"/>
            </a:pPr>
            <a:r>
              <a:rPr lang="en-IN" sz="3200" dirty="0" smtClean="0">
                <a:latin typeface="Times New Roman" pitchFamily="18" charset="0"/>
                <a:cs typeface="Times New Roman" pitchFamily="18" charset="0"/>
              </a:rPr>
              <a:t>Bottles</a:t>
            </a:r>
            <a:r>
              <a:rPr lang="en-IN" sz="3200" dirty="0">
                <a:latin typeface="Times New Roman" pitchFamily="18" charset="0"/>
                <a:cs typeface="Times New Roman" pitchFamily="18" charset="0"/>
              </a:rPr>
              <a:t>, </a:t>
            </a:r>
            <a:r>
              <a:rPr lang="en-IN" sz="3200" dirty="0" smtClean="0">
                <a:latin typeface="Times New Roman" pitchFamily="18" charset="0"/>
                <a:cs typeface="Times New Roman" pitchFamily="18" charset="0"/>
              </a:rPr>
              <a:t>jars</a:t>
            </a:r>
          </a:p>
          <a:p>
            <a:pPr marL="514350" indent="-514350">
              <a:buFont typeface="+mj-lt"/>
              <a:buAutoNum type="arabicPeriod"/>
            </a:pPr>
            <a:r>
              <a:rPr lang="en-IN" sz="3200" dirty="0" smtClean="0">
                <a:latin typeface="Times New Roman" pitchFamily="18" charset="0"/>
                <a:cs typeface="Times New Roman" pitchFamily="18" charset="0"/>
              </a:rPr>
              <a:t>Cans</a:t>
            </a:r>
            <a:r>
              <a:rPr lang="en-IN" sz="3200" dirty="0">
                <a:latin typeface="Times New Roman" pitchFamily="18" charset="0"/>
                <a:cs typeface="Times New Roman" pitchFamily="18" charset="0"/>
              </a:rPr>
              <a:t>, </a:t>
            </a:r>
            <a:r>
              <a:rPr lang="en-IN" sz="3200" dirty="0" smtClean="0">
                <a:latin typeface="Times New Roman" pitchFamily="18" charset="0"/>
                <a:cs typeface="Times New Roman" pitchFamily="18" charset="0"/>
              </a:rPr>
              <a:t>foils, </a:t>
            </a:r>
          </a:p>
          <a:p>
            <a:pPr marL="514350" indent="-514350">
              <a:buFont typeface="+mj-lt"/>
              <a:buAutoNum type="arabicPeriod"/>
            </a:pPr>
            <a:r>
              <a:rPr lang="en-IN" sz="3200" dirty="0" smtClean="0">
                <a:latin typeface="Times New Roman" pitchFamily="18" charset="0"/>
                <a:cs typeface="Times New Roman" pitchFamily="18" charset="0"/>
              </a:rPr>
              <a:t>Plastics, clothes</a:t>
            </a:r>
            <a:endParaRPr lang="en-IN"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079237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4704"/>
            <a:ext cx="9144000" cy="6093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itle 8"/>
          <p:cNvSpPr>
            <a:spLocks noGrp="1"/>
          </p:cNvSpPr>
          <p:nvPr>
            <p:ph type="title"/>
          </p:nvPr>
        </p:nvSpPr>
        <p:spPr>
          <a:xfrm>
            <a:off x="457200" y="0"/>
            <a:ext cx="8229600" cy="764704"/>
          </a:xfrm>
        </p:spPr>
        <p:txBody>
          <a:bodyPr>
            <a:noAutofit/>
          </a:bodyPr>
          <a:lstStyle/>
          <a:p>
            <a:r>
              <a:rPr lang="en-IN" b="1" dirty="0" smtClean="0">
                <a:solidFill>
                  <a:srgbClr val="FF0000"/>
                </a:solidFill>
                <a:latin typeface="Times New Roman" pitchFamily="18" charset="0"/>
                <a:cs typeface="Times New Roman" pitchFamily="18" charset="0"/>
              </a:rPr>
              <a:t>SEGREGATION</a:t>
            </a:r>
            <a:endParaRPr lang="en-IN"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9359732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C000"/>
                </a:solidFill>
                <a:latin typeface="Times New Roman" pitchFamily="18" charset="0"/>
                <a:cs typeface="Times New Roman" pitchFamily="18" charset="0"/>
              </a:rPr>
              <a:t>YELLOW BAG &amp; BIN</a:t>
            </a:r>
            <a:endParaRPr lang="en-IN" b="1" dirty="0">
              <a:solidFill>
                <a:srgbClr val="FFC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038600" cy="5257800"/>
          </a:xfrm>
        </p:spPr>
        <p:txBody>
          <a:bodyPr/>
          <a:lstStyle/>
          <a:p>
            <a:pPr>
              <a:buFont typeface="Wingdings" pitchFamily="2" charset="2"/>
              <a:buChar char="Ø"/>
            </a:pPr>
            <a:r>
              <a:rPr lang="en-IN" dirty="0">
                <a:latin typeface="Times New Roman" pitchFamily="18" charset="0"/>
                <a:cs typeface="Times New Roman" pitchFamily="18" charset="0"/>
              </a:rPr>
              <a:t>Human anatomical wastes</a:t>
            </a:r>
          </a:p>
          <a:p>
            <a:pPr>
              <a:buFont typeface="Wingdings" pitchFamily="2" charset="2"/>
              <a:buChar char="Ø"/>
            </a:pPr>
            <a:r>
              <a:rPr lang="en-IN" dirty="0">
                <a:latin typeface="Times New Roman" pitchFamily="18" charset="0"/>
                <a:cs typeface="Times New Roman" pitchFamily="18" charset="0"/>
              </a:rPr>
              <a:t>Animal Anatomical wastes</a:t>
            </a:r>
          </a:p>
          <a:p>
            <a:pPr>
              <a:buFont typeface="Wingdings" pitchFamily="2" charset="2"/>
              <a:buChar char="Ø"/>
            </a:pPr>
            <a:r>
              <a:rPr lang="en-IN" dirty="0">
                <a:latin typeface="Times New Roman" pitchFamily="18" charset="0"/>
                <a:cs typeface="Times New Roman" pitchFamily="18" charset="0"/>
              </a:rPr>
              <a:t>Discarded or Expired </a:t>
            </a:r>
            <a:r>
              <a:rPr lang="en-IN" dirty="0" smtClean="0">
                <a:latin typeface="Times New Roman" pitchFamily="18" charset="0"/>
                <a:cs typeface="Times New Roman" pitchFamily="18" charset="0"/>
              </a:rPr>
              <a:t>Medicines</a:t>
            </a:r>
          </a:p>
          <a:p>
            <a:pPr>
              <a:buFont typeface="Wingdings" pitchFamily="2" charset="2"/>
              <a:buChar char="Ø"/>
            </a:pPr>
            <a:r>
              <a:rPr lang="en-IN" dirty="0" smtClean="0">
                <a:latin typeface="Times New Roman" pitchFamily="18" charset="0"/>
                <a:cs typeface="Times New Roman" pitchFamily="18" charset="0"/>
              </a:rPr>
              <a:t>Chemical liquid waste</a:t>
            </a:r>
          </a:p>
          <a:p>
            <a:endParaRPr lang="en-IN" dirty="0"/>
          </a:p>
          <a:p>
            <a:endParaRPr lang="en-IN" dirty="0"/>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52320" y="1124744"/>
            <a:ext cx="1691680" cy="21137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81800" y="3657600"/>
            <a:ext cx="1933575" cy="2362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5181600"/>
            <a:ext cx="871538" cy="10048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57400" y="5169693"/>
            <a:ext cx="2466975" cy="10287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53000" y="4255293"/>
            <a:ext cx="1485900" cy="1943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533900" y="2790825"/>
            <a:ext cx="1905000" cy="1276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844536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908720"/>
          </a:xfrm>
        </p:spPr>
        <p:txBody>
          <a:bodyPr/>
          <a:lstStyle/>
          <a:p>
            <a:r>
              <a:rPr lang="en-IN" b="1" dirty="0" smtClean="0">
                <a:solidFill>
                  <a:srgbClr val="FF0000"/>
                </a:solidFill>
                <a:latin typeface="Times New Roman" pitchFamily="18" charset="0"/>
                <a:cs typeface="Times New Roman" pitchFamily="18" charset="0"/>
              </a:rPr>
              <a:t>RED BAG &amp; BIN</a:t>
            </a:r>
            <a:endParaRPr lang="en-IN" b="1" dirty="0">
              <a:solidFill>
                <a:srgbClr val="FF0000"/>
              </a:solidFill>
              <a:latin typeface="Times New Roman" pitchFamily="18" charset="0"/>
              <a:cs typeface="Times New Roman" pitchFamily="18" charset="0"/>
            </a:endParaRPr>
          </a:p>
        </p:txBody>
      </p:sp>
      <p:sp>
        <p:nvSpPr>
          <p:cNvPr id="5" name="Content Placeholder 4"/>
          <p:cNvSpPr>
            <a:spLocks noGrp="1"/>
          </p:cNvSpPr>
          <p:nvPr>
            <p:ph sz="half" idx="1"/>
          </p:nvPr>
        </p:nvSpPr>
        <p:spPr>
          <a:xfrm>
            <a:off x="0" y="1600200"/>
            <a:ext cx="4495800" cy="4525963"/>
          </a:xfrm>
        </p:spPr>
        <p:txBody>
          <a:bodyPr/>
          <a:lstStyle/>
          <a:p>
            <a:pPr>
              <a:buFont typeface="Wingdings" pitchFamily="2" charset="2"/>
              <a:buChar char="Ø"/>
            </a:pPr>
            <a:r>
              <a:rPr lang="en-IN" sz="3200" dirty="0" smtClean="0">
                <a:latin typeface="Times New Roman" pitchFamily="18" charset="0"/>
                <a:cs typeface="Times New Roman" pitchFamily="18" charset="0"/>
              </a:rPr>
              <a:t>Recyclable </a:t>
            </a:r>
          </a:p>
          <a:p>
            <a:pPr>
              <a:buFont typeface="Wingdings" pitchFamily="2" charset="2"/>
              <a:buChar char="Ø"/>
            </a:pPr>
            <a:r>
              <a:rPr lang="en-IN" sz="3200" dirty="0" smtClean="0">
                <a:latin typeface="Times New Roman" pitchFamily="18" charset="0"/>
                <a:cs typeface="Times New Roman" pitchFamily="18" charset="0"/>
              </a:rPr>
              <a:t>Tubing</a:t>
            </a:r>
          </a:p>
          <a:p>
            <a:pPr>
              <a:buFont typeface="Wingdings" pitchFamily="2" charset="2"/>
              <a:buChar char="Ø"/>
            </a:pPr>
            <a:r>
              <a:rPr lang="en-IN" sz="3200" dirty="0" smtClean="0">
                <a:latin typeface="Times New Roman" pitchFamily="18" charset="0"/>
                <a:cs typeface="Times New Roman" pitchFamily="18" charset="0"/>
              </a:rPr>
              <a:t>Bags (Urine, Blood)</a:t>
            </a:r>
          </a:p>
          <a:p>
            <a:pPr>
              <a:buFont typeface="Wingdings" pitchFamily="2" charset="2"/>
              <a:buChar char="Ø"/>
            </a:pPr>
            <a:r>
              <a:rPr lang="en-IN" sz="3200" dirty="0" smtClean="0">
                <a:latin typeface="Times New Roman" pitchFamily="18" charset="0"/>
                <a:cs typeface="Times New Roman" pitchFamily="18" charset="0"/>
              </a:rPr>
              <a:t>Bottles</a:t>
            </a:r>
          </a:p>
          <a:p>
            <a:pPr>
              <a:buFont typeface="Wingdings" pitchFamily="2" charset="2"/>
              <a:buChar char="Ø"/>
            </a:pPr>
            <a:r>
              <a:rPr lang="en-IN" sz="3200" dirty="0" smtClean="0">
                <a:latin typeface="Times New Roman" pitchFamily="18" charset="0"/>
                <a:cs typeface="Times New Roman" pitchFamily="18" charset="0"/>
              </a:rPr>
              <a:t>Catheters</a:t>
            </a:r>
          </a:p>
          <a:p>
            <a:pPr>
              <a:buFont typeface="Wingdings" pitchFamily="2" charset="2"/>
              <a:buChar char="Ø"/>
            </a:pPr>
            <a:r>
              <a:rPr lang="en-IN" sz="3200" dirty="0" smtClean="0">
                <a:latin typeface="Times New Roman" pitchFamily="18" charset="0"/>
                <a:cs typeface="Times New Roman" pitchFamily="18" charset="0"/>
              </a:rPr>
              <a:t>Syringes</a:t>
            </a:r>
          </a:p>
          <a:p>
            <a:pPr>
              <a:buFont typeface="Wingdings" pitchFamily="2" charset="2"/>
              <a:buChar char="Ø"/>
            </a:pPr>
            <a:r>
              <a:rPr lang="en-IN" sz="3200" dirty="0" smtClean="0">
                <a:latin typeface="Times New Roman" pitchFamily="18" charset="0"/>
                <a:cs typeface="Times New Roman" pitchFamily="18" charset="0"/>
              </a:rPr>
              <a:t>Gloves</a:t>
            </a:r>
          </a:p>
          <a:p>
            <a:endParaRPr lang="en-IN" sz="3200" dirty="0" smtClean="0">
              <a:latin typeface="Times New Roman" pitchFamily="18" charset="0"/>
              <a:cs typeface="Times New Roman" pitchFamily="18" charset="0"/>
            </a:endParaRPr>
          </a:p>
          <a:p>
            <a:endParaRPr lang="en-IN" dirty="0" smtClean="0"/>
          </a:p>
          <a:p>
            <a:endParaRPr lang="en-IN" dirty="0"/>
          </a:p>
        </p:txBody>
      </p:sp>
      <p:pic>
        <p:nvPicPr>
          <p:cNvPr id="8194"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990600"/>
            <a:ext cx="2895600" cy="3733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8800" y="4724400"/>
            <a:ext cx="1828799" cy="1952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57400" y="4953000"/>
            <a:ext cx="1562100" cy="13477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67200" y="3172618"/>
            <a:ext cx="1981200" cy="13993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759200" y="4656930"/>
            <a:ext cx="2076450" cy="1743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6" name="Picture 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257800" y="1447800"/>
            <a:ext cx="1524000" cy="13668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8" name="Picture 10"/>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498974" y="836712"/>
            <a:ext cx="987425" cy="20162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041521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96752"/>
          </a:xfrm>
          <a:solidFill>
            <a:schemeClr val="accent5"/>
          </a:solidFill>
        </p:spPr>
        <p:txBody>
          <a:bodyPr/>
          <a:lstStyle/>
          <a:p>
            <a:r>
              <a:rPr lang="en-IN" b="1" dirty="0" smtClean="0">
                <a:solidFill>
                  <a:schemeClr val="bg1"/>
                </a:solidFill>
                <a:latin typeface="Times New Roman" pitchFamily="18" charset="0"/>
                <a:cs typeface="Times New Roman" pitchFamily="18" charset="0"/>
              </a:rPr>
              <a:t>WHITE BAG &amp; BIN</a:t>
            </a:r>
            <a:endParaRPr lang="en-IN" b="1" dirty="0">
              <a:solidFill>
                <a:schemeClr val="bg1"/>
              </a:solidFill>
              <a:latin typeface="Times New Roman" pitchFamily="18" charset="0"/>
              <a:cs typeface="Times New Roman" pitchFamily="18" charset="0"/>
            </a:endParaRPr>
          </a:p>
        </p:txBody>
      </p:sp>
      <p:sp>
        <p:nvSpPr>
          <p:cNvPr id="5" name="Content Placeholder 4"/>
          <p:cNvSpPr>
            <a:spLocks noGrp="1"/>
          </p:cNvSpPr>
          <p:nvPr>
            <p:ph sz="half" idx="1"/>
          </p:nvPr>
        </p:nvSpPr>
        <p:spPr/>
        <p:txBody>
          <a:bodyPr>
            <a:normAutofit/>
          </a:bodyPr>
          <a:lstStyle/>
          <a:p>
            <a:pPr>
              <a:buFont typeface="Wingdings" pitchFamily="2" charset="2"/>
              <a:buChar char="Ø"/>
            </a:pPr>
            <a:r>
              <a:rPr lang="en-IN" sz="3200" dirty="0" smtClean="0">
                <a:latin typeface="Times New Roman" pitchFamily="18" charset="0"/>
                <a:cs typeface="Times New Roman" pitchFamily="18" charset="0"/>
              </a:rPr>
              <a:t>Waste Sharps</a:t>
            </a:r>
          </a:p>
          <a:p>
            <a:pPr>
              <a:buFont typeface="Wingdings" pitchFamily="2" charset="2"/>
              <a:buChar char="Ø"/>
            </a:pPr>
            <a:r>
              <a:rPr lang="en-IN" sz="3200" dirty="0" smtClean="0">
                <a:latin typeface="Times New Roman" pitchFamily="18" charset="0"/>
                <a:cs typeface="Times New Roman" pitchFamily="18" charset="0"/>
              </a:rPr>
              <a:t>Metallic sharps</a:t>
            </a:r>
            <a:endParaRPr lang="en-IN" sz="3200" dirty="0">
              <a:latin typeface="Times New Roman" pitchFamily="18" charset="0"/>
              <a:cs typeface="Times New Roman" pitchFamily="18" charset="0"/>
            </a:endParaRPr>
          </a:p>
        </p:txBody>
      </p:sp>
      <p:pic>
        <p:nvPicPr>
          <p:cNvPr id="2050"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8800" y="4138612"/>
            <a:ext cx="3352800" cy="24907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77025" y="908720"/>
            <a:ext cx="2428875" cy="205355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1709737"/>
            <a:ext cx="2428875" cy="24288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47737" y="5911850"/>
            <a:ext cx="4081463" cy="857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667000" y="4179886"/>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0" y="4305300"/>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895725" y="2860674"/>
            <a:ext cx="914400"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071562" y="3124199"/>
            <a:ext cx="2052638" cy="12954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548297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70C0"/>
                </a:solidFill>
                <a:latin typeface="Times New Roman" pitchFamily="18" charset="0"/>
                <a:cs typeface="Times New Roman" pitchFamily="18" charset="0"/>
              </a:rPr>
              <a:t>BLUE BAG &amp; BIN OR CARDBOARD BOXES</a:t>
            </a:r>
            <a:endParaRPr lang="en-IN"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IN" dirty="0" smtClean="0">
                <a:latin typeface="Times New Roman" pitchFamily="18" charset="0"/>
                <a:cs typeface="Times New Roman" pitchFamily="18" charset="0"/>
              </a:rPr>
              <a:t>Glassware, Medicine Vials, Ampoules </a:t>
            </a:r>
          </a:p>
          <a:p>
            <a:pPr>
              <a:buFont typeface="Wingdings" pitchFamily="2" charset="2"/>
              <a:buChar char="Ø"/>
            </a:pPr>
            <a:r>
              <a:rPr lang="en-IN" dirty="0" err="1" smtClean="0">
                <a:latin typeface="Times New Roman" pitchFamily="18" charset="0"/>
                <a:cs typeface="Times New Roman" pitchFamily="18" charset="0"/>
              </a:rPr>
              <a:t>Metalic</a:t>
            </a:r>
            <a:r>
              <a:rPr lang="en-IN" dirty="0" smtClean="0">
                <a:latin typeface="Times New Roman" pitchFamily="18" charset="0"/>
                <a:cs typeface="Times New Roman" pitchFamily="18" charset="0"/>
              </a:rPr>
              <a:t> body implants   </a:t>
            </a:r>
            <a:endParaRPr lang="en-IN" dirty="0">
              <a:latin typeface="Times New Roman" pitchFamily="18" charset="0"/>
              <a:cs typeface="Times New Roman" pitchFamily="18" charset="0"/>
            </a:endParaRPr>
          </a:p>
        </p:txBody>
      </p:sp>
      <p:pic>
        <p:nvPicPr>
          <p:cNvPr id="4098"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1562100"/>
            <a:ext cx="2476500" cy="2476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4429125"/>
            <a:ext cx="2098675" cy="2114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84700" y="4562475"/>
            <a:ext cx="1981200" cy="1981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05124" y="2852936"/>
            <a:ext cx="2963019" cy="15841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81000" y="2971800"/>
            <a:ext cx="2524125" cy="18097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57175" y="5026025"/>
            <a:ext cx="3028950" cy="1504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601972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IN" b="1" dirty="0" smtClean="0">
                <a:solidFill>
                  <a:schemeClr val="tx1"/>
                </a:solidFill>
                <a:latin typeface="Times New Roman" pitchFamily="18" charset="0"/>
                <a:cs typeface="Times New Roman" pitchFamily="18" charset="0"/>
              </a:rPr>
              <a:t>BLACK BAG BIN (15%)</a:t>
            </a:r>
            <a:endParaRPr lang="en-IN" b="1" dirty="0">
              <a:solidFill>
                <a:schemeClr val="tx1"/>
              </a:solidFill>
              <a:latin typeface="Times New Roman" pitchFamily="18" charset="0"/>
              <a:cs typeface="Times New Roman" pitchFamily="18" charset="0"/>
            </a:endParaRPr>
          </a:p>
        </p:txBody>
      </p:sp>
      <p:pic>
        <p:nvPicPr>
          <p:cNvPr id="9"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tretch>
            <a:fillRect/>
          </a:stretch>
        </p:blipFill>
        <p:spPr bwMode="auto">
          <a:xfrm>
            <a:off x="6400800" y="1412775"/>
            <a:ext cx="2362200" cy="30179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Content Placeholder 10"/>
          <p:cNvSpPr>
            <a:spLocks noGrp="1"/>
          </p:cNvSpPr>
          <p:nvPr>
            <p:ph sz="half" idx="1"/>
          </p:nvPr>
        </p:nvSpPr>
        <p:spPr/>
        <p:txBody>
          <a:bodyPr/>
          <a:lstStyle/>
          <a:p>
            <a:pPr marL="514350" indent="-514350">
              <a:buFont typeface="+mj-lt"/>
              <a:buAutoNum type="arabicPeriod"/>
            </a:pPr>
            <a:r>
              <a:rPr lang="en-IN" dirty="0" smtClean="0">
                <a:latin typeface="Times New Roman" pitchFamily="18" charset="0"/>
                <a:cs typeface="Times New Roman" pitchFamily="18" charset="0"/>
              </a:rPr>
              <a:t>Packaging of </a:t>
            </a:r>
            <a:r>
              <a:rPr lang="en-IN" dirty="0" err="1" smtClean="0">
                <a:latin typeface="Times New Roman" pitchFamily="18" charset="0"/>
                <a:cs typeface="Times New Roman" pitchFamily="18" charset="0"/>
              </a:rPr>
              <a:t>equipments</a:t>
            </a:r>
            <a:endParaRPr lang="en-IN" dirty="0" smtClean="0">
              <a:latin typeface="Times New Roman" pitchFamily="18" charset="0"/>
              <a:cs typeface="Times New Roman" pitchFamily="18" charset="0"/>
            </a:endParaRPr>
          </a:p>
          <a:p>
            <a:pPr marL="514350" indent="-514350">
              <a:buFont typeface="+mj-lt"/>
              <a:buAutoNum type="arabicPeriod"/>
            </a:pPr>
            <a:r>
              <a:rPr lang="en-IN" dirty="0" smtClean="0">
                <a:latin typeface="Times New Roman" pitchFamily="18" charset="0"/>
                <a:cs typeface="Times New Roman" pitchFamily="18" charset="0"/>
              </a:rPr>
              <a:t>Paper</a:t>
            </a:r>
            <a:endParaRPr lang="en-IN" dirty="0">
              <a:latin typeface="Times New Roman" pitchFamily="18" charset="0"/>
              <a:cs typeface="Times New Roman" pitchFamily="18" charset="0"/>
            </a:endParaRPr>
          </a:p>
          <a:p>
            <a:pPr marL="514350" indent="-514350">
              <a:buFont typeface="+mj-lt"/>
              <a:buAutoNum type="arabicPeriod"/>
            </a:pPr>
            <a:r>
              <a:rPr lang="en-IN" dirty="0" smtClean="0">
                <a:latin typeface="Times New Roman" pitchFamily="18" charset="0"/>
                <a:cs typeface="Times New Roman" pitchFamily="18" charset="0"/>
              </a:rPr>
              <a:t>Cardboard</a:t>
            </a:r>
          </a:p>
          <a:p>
            <a:pPr marL="514350" indent="-514350">
              <a:buFont typeface="+mj-lt"/>
              <a:buAutoNum type="arabicPeriod"/>
            </a:pPr>
            <a:r>
              <a:rPr lang="en-IN" dirty="0" smtClean="0">
                <a:latin typeface="Times New Roman" pitchFamily="18" charset="0"/>
                <a:cs typeface="Times New Roman" pitchFamily="18" charset="0"/>
              </a:rPr>
              <a:t>Cans</a:t>
            </a:r>
          </a:p>
          <a:p>
            <a:pPr marL="514350" indent="-514350">
              <a:buFont typeface="+mj-lt"/>
              <a:buAutoNum type="arabicPeriod"/>
            </a:pPr>
            <a:r>
              <a:rPr lang="en-IN" dirty="0" smtClean="0">
                <a:latin typeface="Times New Roman" pitchFamily="18" charset="0"/>
                <a:cs typeface="Times New Roman" pitchFamily="18" charset="0"/>
              </a:rPr>
              <a:t>Foils</a:t>
            </a:r>
            <a:endParaRPr lang="en-IN" dirty="0">
              <a:latin typeface="Times New Roman" pitchFamily="18" charset="0"/>
              <a:cs typeface="Times New Roman" pitchFamily="18" charset="0"/>
            </a:endParaRPr>
          </a:p>
          <a:p>
            <a:pPr marL="514350" indent="-514350">
              <a:buFont typeface="+mj-lt"/>
              <a:buAutoNum type="arabicPeriod"/>
            </a:pPr>
            <a:r>
              <a:rPr lang="en-IN" dirty="0" smtClean="0">
                <a:latin typeface="Times New Roman" pitchFamily="18" charset="0"/>
                <a:cs typeface="Times New Roman" pitchFamily="18" charset="0"/>
              </a:rPr>
              <a:t>Plastics</a:t>
            </a:r>
          </a:p>
          <a:p>
            <a:pPr marL="514350" indent="-514350">
              <a:buFont typeface="+mj-lt"/>
              <a:buAutoNum type="arabicPeriod"/>
            </a:pPr>
            <a:endParaRPr lang="en-IN" dirty="0"/>
          </a:p>
          <a:p>
            <a:endParaRPr lang="en-IN" dirty="0"/>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4343400"/>
            <a:ext cx="1914525" cy="2389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14600" y="4748212"/>
            <a:ext cx="2276475" cy="2009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00438" y="2357438"/>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165600" y="4287838"/>
            <a:ext cx="2619375" cy="1743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919699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2209801"/>
            <a:ext cx="3886200" cy="40100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7"/>
          <p:cNvSpPr>
            <a:spLocks noGrp="1"/>
          </p:cNvSpPr>
          <p:nvPr>
            <p:ph type="title"/>
          </p:nvPr>
        </p:nvSpPr>
        <p:spPr>
          <a:xfrm>
            <a:off x="457200" y="0"/>
            <a:ext cx="8229600" cy="1052736"/>
          </a:xfrm>
        </p:spPr>
        <p:txBody>
          <a:bodyPr/>
          <a:lstStyle/>
          <a:p>
            <a:r>
              <a:rPr lang="en-IN" b="1" dirty="0" smtClean="0">
                <a:solidFill>
                  <a:srgbClr val="FF0000"/>
                </a:solidFill>
                <a:latin typeface="Times New Roman" pitchFamily="18" charset="0"/>
                <a:cs typeface="Times New Roman" pitchFamily="18" charset="0"/>
              </a:rPr>
              <a:t>TRANSPORTATION</a:t>
            </a:r>
            <a:endParaRPr lang="en-IN" b="1" dirty="0">
              <a:solidFill>
                <a:srgbClr val="FF0000"/>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6800" y="836712"/>
            <a:ext cx="3962400" cy="23762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91100" y="3429000"/>
            <a:ext cx="3733800" cy="3009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2079469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LOCAL STORAGE ROOM </a:t>
            </a:r>
            <a:endParaRPr lang="en-IN" b="1" dirty="0">
              <a:solidFill>
                <a:srgbClr val="FF0000"/>
              </a:solidFill>
              <a:latin typeface="Times New Roman" pitchFamily="18" charset="0"/>
              <a:cs typeface="Times New Roman" pitchFamily="18" charset="0"/>
            </a:endParaRPr>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2286000"/>
            <a:ext cx="3838575" cy="3657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1400" y="1881187"/>
            <a:ext cx="5648325" cy="4467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502412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DISPOSAL METHODS OF BIO-MEDICAL WASTES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92500"/>
          </a:bodyPr>
          <a:lstStyle/>
          <a:p>
            <a:pPr>
              <a:buFont typeface="Wingdings" pitchFamily="2" charset="2"/>
              <a:buChar char="Ø"/>
            </a:pPr>
            <a:r>
              <a:rPr lang="en-US" sz="3500" dirty="0" smtClean="0">
                <a:latin typeface="Times New Roman" pitchFamily="18" charset="0"/>
                <a:cs typeface="Times New Roman" pitchFamily="18" charset="0"/>
              </a:rPr>
              <a:t>Incineration  ( High temperature dry oxidation)</a:t>
            </a:r>
          </a:p>
          <a:p>
            <a:pPr>
              <a:buFont typeface="Wingdings" pitchFamily="2" charset="2"/>
              <a:buChar char="Ø"/>
            </a:pPr>
            <a:r>
              <a:rPr lang="en-US" sz="3500" dirty="0" smtClean="0">
                <a:latin typeface="Times New Roman" pitchFamily="18" charset="0"/>
                <a:cs typeface="Times New Roman" pitchFamily="18" charset="0"/>
              </a:rPr>
              <a:t>Chemical disinfection </a:t>
            </a:r>
          </a:p>
          <a:p>
            <a:pPr>
              <a:buFont typeface="Wingdings" pitchFamily="2" charset="2"/>
              <a:buChar char="Ø"/>
            </a:pPr>
            <a:r>
              <a:rPr lang="en-US" sz="3500" dirty="0" err="1" smtClean="0">
                <a:latin typeface="Times New Roman" pitchFamily="18" charset="0"/>
                <a:cs typeface="Times New Roman" pitchFamily="18" charset="0"/>
              </a:rPr>
              <a:t>Inertisation</a:t>
            </a:r>
            <a:r>
              <a:rPr lang="en-US" sz="3500" dirty="0" smtClean="0">
                <a:latin typeface="Times New Roman" pitchFamily="18" charset="0"/>
                <a:cs typeface="Times New Roman" pitchFamily="18" charset="0"/>
              </a:rPr>
              <a:t> ( 65% waste</a:t>
            </a:r>
            <a:r>
              <a:rPr lang="en-US" sz="3500" baseline="-25000" dirty="0" smtClean="0">
                <a:latin typeface="Times New Roman" pitchFamily="18" charset="0"/>
                <a:cs typeface="Times New Roman" pitchFamily="18" charset="0"/>
              </a:rPr>
              <a:t>,</a:t>
            </a:r>
            <a:r>
              <a:rPr lang="en-US" sz="3500" dirty="0" smtClean="0">
                <a:latin typeface="Times New Roman" pitchFamily="18" charset="0"/>
                <a:cs typeface="Times New Roman" pitchFamily="18" charset="0"/>
              </a:rPr>
              <a:t> 15% lime,15%cement,5% water)</a:t>
            </a:r>
          </a:p>
          <a:p>
            <a:pPr>
              <a:buFont typeface="Wingdings" pitchFamily="2" charset="2"/>
              <a:buChar char="Ø"/>
            </a:pPr>
            <a:r>
              <a:rPr lang="en-US" sz="3500" dirty="0" smtClean="0">
                <a:latin typeface="Times New Roman" pitchFamily="18" charset="0"/>
                <a:cs typeface="Times New Roman" pitchFamily="18" charset="0"/>
              </a:rPr>
              <a:t>Autoclave </a:t>
            </a:r>
          </a:p>
          <a:p>
            <a:pPr>
              <a:buFont typeface="Wingdings" pitchFamily="2" charset="2"/>
              <a:buChar char="Ø"/>
            </a:pPr>
            <a:r>
              <a:rPr lang="en-US" sz="3500" dirty="0" smtClean="0">
                <a:latin typeface="Times New Roman" pitchFamily="18" charset="0"/>
                <a:cs typeface="Times New Roman" pitchFamily="18" charset="0"/>
              </a:rPr>
              <a:t>Microwave  </a:t>
            </a:r>
          </a:p>
          <a:p>
            <a:pPr>
              <a:buFont typeface="Wingdings" pitchFamily="2" charset="2"/>
              <a:buChar char="Ø"/>
            </a:pPr>
            <a:r>
              <a:rPr lang="en-US" sz="3500" dirty="0" smtClean="0">
                <a:latin typeface="Times New Roman" pitchFamily="18" charset="0"/>
                <a:cs typeface="Times New Roman" pitchFamily="18" charset="0"/>
              </a:rPr>
              <a:t>Shredder </a:t>
            </a:r>
          </a:p>
          <a:p>
            <a:pPr>
              <a:buFont typeface="Wingdings" pitchFamily="2" charset="2"/>
              <a:buChar char="Ø"/>
            </a:pPr>
            <a:r>
              <a:rPr lang="en-US" sz="3500" dirty="0" smtClean="0">
                <a:latin typeface="Times New Roman" pitchFamily="18" charset="0"/>
                <a:cs typeface="Times New Roman" pitchFamily="18" charset="0"/>
              </a:rPr>
              <a:t>Plasma </a:t>
            </a:r>
            <a:r>
              <a:rPr lang="en-US" sz="3500" dirty="0" err="1" smtClean="0">
                <a:latin typeface="Times New Roman" pitchFamily="18" charset="0"/>
                <a:cs typeface="Times New Roman" pitchFamily="18" charset="0"/>
              </a:rPr>
              <a:t>pyrolysis</a:t>
            </a:r>
            <a:r>
              <a:rPr lang="en-US" sz="3500" dirty="0" smtClean="0">
                <a:latin typeface="Times New Roman" pitchFamily="18" charset="0"/>
                <a:cs typeface="Times New Roman" pitchFamily="18" charset="0"/>
              </a:rPr>
              <a:t> </a:t>
            </a:r>
          </a:p>
          <a:p>
            <a:pPr>
              <a:buFont typeface="Wingdings" pitchFamily="2" charset="2"/>
              <a:buChar char="Ø"/>
            </a:pPr>
            <a:r>
              <a:rPr lang="en-US" sz="3500" dirty="0" smtClean="0">
                <a:latin typeface="Times New Roman" pitchFamily="18" charset="0"/>
                <a:cs typeface="Times New Roman" pitchFamily="18" charset="0"/>
              </a:rPr>
              <a:t>Deep burial</a:t>
            </a:r>
            <a:endParaRPr lang="en-US" sz="3500" dirty="0">
              <a:latin typeface="Times New Roman" pitchFamily="18" charset="0"/>
              <a:cs typeface="Times New Roman" pitchFamily="18"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r>
              <a:rPr lang="en-US" sz="3200" b="1" dirty="0" smtClean="0">
                <a:solidFill>
                  <a:srgbClr val="FF0000"/>
                </a:solidFill>
                <a:latin typeface="Times New Roman" pitchFamily="18" charset="0"/>
                <a:cs typeface="Times New Roman" pitchFamily="18" charset="0"/>
              </a:rPr>
              <a:t>MUNICIPAL SOLID WASTE (MANAGEMENT AND HANDLING) RULES 2000</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80728"/>
            <a:ext cx="9144000" cy="5877272"/>
          </a:xfrm>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Generation of solid waste in urban areas increasing rapidly.</a:t>
            </a:r>
          </a:p>
          <a:p>
            <a:pPr>
              <a:buFont typeface="Wingdings" pitchFamily="2" charset="2"/>
              <a:buChar char="Ø"/>
            </a:pPr>
            <a:r>
              <a:rPr lang="en-US" dirty="0" smtClean="0">
                <a:latin typeface="Times New Roman" pitchFamily="18" charset="0"/>
                <a:cs typeface="Times New Roman" pitchFamily="18" charset="0"/>
              </a:rPr>
              <a:t>Characteristic of solid waste generated at developed countries different-more decompostable but low combustible because high moisture.</a:t>
            </a:r>
          </a:p>
          <a:p>
            <a:pPr>
              <a:buFont typeface="Wingdings" pitchFamily="2" charset="2"/>
              <a:buChar char="Ø"/>
            </a:pPr>
            <a:r>
              <a:rPr lang="en-US" dirty="0" smtClean="0">
                <a:latin typeface="Times New Roman" pitchFamily="18" charset="0"/>
                <a:cs typeface="Times New Roman" pitchFamily="18" charset="0"/>
              </a:rPr>
              <a:t>India-0.2-0.5 g/capita/day, 35 million tons/year.</a:t>
            </a:r>
          </a:p>
          <a:p>
            <a:pPr>
              <a:buFont typeface="Wingdings" pitchFamily="2" charset="2"/>
              <a:buChar char="Ø"/>
            </a:pPr>
            <a:r>
              <a:rPr lang="en-US" dirty="0" smtClean="0">
                <a:latin typeface="Times New Roman" pitchFamily="18" charset="0"/>
                <a:cs typeface="Times New Roman" pitchFamily="18" charset="0"/>
              </a:rPr>
              <a:t>Rules-responsibility of management of solid waste disposal and various standard for disposal of treated </a:t>
            </a:r>
            <a:r>
              <a:rPr lang="en-US" dirty="0" err="1" smtClean="0">
                <a:latin typeface="Times New Roman" pitchFamily="18" charset="0"/>
                <a:cs typeface="Times New Roman" pitchFamily="18" charset="0"/>
              </a:rPr>
              <a:t>leachate</a:t>
            </a:r>
            <a:r>
              <a:rPr lang="en-US" dirty="0" smtClean="0">
                <a:latin typeface="Times New Roman" pitchFamily="18" charset="0"/>
                <a:cs typeface="Times New Roman" pitchFamily="18" charset="0"/>
              </a:rPr>
              <a:t> (liquid that seeped through solid waste and other medium and has extracted dissolved or suspended material from it)- responsibility of municipal authority under Rule 4. D.M./Deputy Commissioner over all responsibility.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CHARACTERISTICS OF SOLID MUCIPAL WASTE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Developing country waste- very low calorie</a:t>
            </a:r>
          </a:p>
          <a:p>
            <a:pPr marL="514350" indent="-514350">
              <a:buFont typeface="+mj-lt"/>
              <a:buAutoNum type="arabicPeriod"/>
            </a:pPr>
            <a:r>
              <a:rPr lang="en-US" dirty="0" smtClean="0">
                <a:latin typeface="Times New Roman" pitchFamily="18" charset="0"/>
                <a:cs typeface="Times New Roman" pitchFamily="18" charset="0"/>
              </a:rPr>
              <a:t>Cost-6-8 times higher than composting</a:t>
            </a:r>
          </a:p>
          <a:p>
            <a:pPr marL="514350" indent="-514350">
              <a:buFont typeface="+mj-lt"/>
              <a:buAutoNum type="arabicPeriod"/>
            </a:pPr>
            <a:r>
              <a:rPr lang="en-US" dirty="0" smtClean="0">
                <a:latin typeface="Times New Roman" pitchFamily="18" charset="0"/>
                <a:cs typeface="Times New Roman" pitchFamily="18" charset="0"/>
              </a:rPr>
              <a:t>Control of air pollution very expensive and necessary but rarely well maintained.</a:t>
            </a:r>
          </a:p>
          <a:p>
            <a:pPr marL="514350" indent="-514350">
              <a:buFont typeface="+mj-lt"/>
              <a:buAutoNum type="arabicPeriod"/>
            </a:pPr>
            <a:r>
              <a:rPr lang="en-US" dirty="0" smtClean="0">
                <a:latin typeface="Times New Roman" pitchFamily="18" charset="0"/>
                <a:cs typeface="Times New Roman" pitchFamily="18" charset="0"/>
              </a:rPr>
              <a:t>Fails if debris and road dust in waste works against interest of recycling industry and thousand of waste dependent workers. </a:t>
            </a:r>
            <a:endParaRPr lang="en-IN" dirty="0">
              <a:latin typeface="Times New Roman" pitchFamily="18" charset="0"/>
              <a:cs typeface="Times New Roman" pitchFamily="18"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fontScale="90000"/>
          </a:bodyPr>
          <a:lstStyle/>
          <a:p>
            <a:r>
              <a:rPr lang="en-US" b="1" dirty="0" smtClean="0">
                <a:solidFill>
                  <a:srgbClr val="FF0000"/>
                </a:solidFill>
                <a:latin typeface="Times New Roman" pitchFamily="18" charset="0"/>
                <a:cs typeface="Times New Roman" pitchFamily="18" charset="0"/>
              </a:rPr>
              <a:t>COMPOSTING AND RECYCLING</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548680"/>
            <a:ext cx="9144000" cy="6309320"/>
          </a:xfrm>
        </p:spPr>
        <p:txBody>
          <a:bodyPr>
            <a:normAutofit fontScale="92500" lnSpcReduction="20000"/>
          </a:bodyPr>
          <a:lstStyle/>
          <a:p>
            <a:pPr marL="514350" indent="-514350">
              <a:buFont typeface="+mj-lt"/>
              <a:buAutoNum type="arabicPeriod"/>
            </a:pPr>
            <a:r>
              <a:rPr lang="en-US" dirty="0" smtClean="0">
                <a:latin typeface="Times New Roman" pitchFamily="18" charset="0"/>
                <a:cs typeface="Times New Roman" pitchFamily="18" charset="0"/>
              </a:rPr>
              <a:t>Should be a legal requirement.</a:t>
            </a:r>
          </a:p>
          <a:p>
            <a:pPr marL="514350" indent="-514350">
              <a:buFont typeface="+mj-lt"/>
              <a:buAutoNum type="arabicPeriod"/>
            </a:pPr>
            <a:r>
              <a:rPr lang="en-US" dirty="0" smtClean="0">
                <a:latin typeface="Times New Roman" pitchFamily="18" charset="0"/>
                <a:cs typeface="Times New Roman" pitchFamily="18" charset="0"/>
              </a:rPr>
              <a:t>Marketing must be pro-active.</a:t>
            </a:r>
          </a:p>
          <a:p>
            <a:pPr marL="514350" indent="-514350">
              <a:buFont typeface="+mj-lt"/>
              <a:buAutoNum type="arabicPeriod"/>
            </a:pPr>
            <a:r>
              <a:rPr lang="en-US" dirty="0" smtClean="0">
                <a:latin typeface="Times New Roman" pitchFamily="18" charset="0"/>
                <a:cs typeface="Times New Roman" pitchFamily="18" charset="0"/>
              </a:rPr>
              <a:t>Cities must use their own compost for their parks, gardens and public buildings.</a:t>
            </a:r>
          </a:p>
          <a:p>
            <a:pPr marL="514350" indent="-514350">
              <a:buFont typeface="+mj-lt"/>
              <a:buAutoNum type="arabicPeriod"/>
            </a:pPr>
            <a:r>
              <a:rPr lang="en-US" dirty="0" smtClean="0">
                <a:latin typeface="Times New Roman" pitchFamily="18" charset="0"/>
                <a:cs typeface="Times New Roman" pitchFamily="18" charset="0"/>
              </a:rPr>
              <a:t>No Sales Tax on soil bio-en-richer products.</a:t>
            </a:r>
          </a:p>
          <a:p>
            <a:pPr marL="514350" indent="-514350">
              <a:buFont typeface="+mj-lt"/>
              <a:buAutoNum type="arabicPeriod"/>
            </a:pPr>
            <a:r>
              <a:rPr lang="en-US" dirty="0" smtClean="0">
                <a:latin typeface="Times New Roman" pitchFamily="18" charset="0"/>
                <a:cs typeface="Times New Roman" pitchFamily="18" charset="0"/>
              </a:rPr>
              <a:t>Investor friendly policies like BOOT</a:t>
            </a:r>
          </a:p>
          <a:p>
            <a:pPr marL="514350" indent="-514350">
              <a:buFont typeface="+mj-lt"/>
              <a:buAutoNum type="arabicPeriod"/>
            </a:pPr>
            <a:r>
              <a:rPr lang="en-US" dirty="0" smtClean="0">
                <a:latin typeface="Times New Roman" pitchFamily="18" charset="0"/>
                <a:cs typeface="Times New Roman" pitchFamily="18" charset="0"/>
              </a:rPr>
              <a:t>National agriculture policy to use compost.</a:t>
            </a:r>
          </a:p>
          <a:p>
            <a:pPr marL="514350" indent="-514350">
              <a:buFont typeface="+mj-lt"/>
              <a:buAutoNum type="arabicPeriod"/>
            </a:pPr>
            <a:r>
              <a:rPr lang="en-US" dirty="0" smtClean="0">
                <a:latin typeface="Times New Roman" pitchFamily="18" charset="0"/>
                <a:cs typeface="Times New Roman" pitchFamily="18" charset="0"/>
              </a:rPr>
              <a:t>Provide decentralized sorting spaces.</a:t>
            </a:r>
          </a:p>
          <a:p>
            <a:pPr marL="514350" indent="-514350">
              <a:buFont typeface="+mj-lt"/>
              <a:buAutoNum type="arabicPeriod"/>
            </a:pPr>
            <a:r>
              <a:rPr lang="en-US" dirty="0" smtClean="0">
                <a:latin typeface="Times New Roman" pitchFamily="18" charset="0"/>
                <a:cs typeface="Times New Roman" pitchFamily="18" charset="0"/>
              </a:rPr>
              <a:t>Provide waste-pickers with IT cards.</a:t>
            </a:r>
          </a:p>
          <a:p>
            <a:pPr marL="514350" indent="-514350">
              <a:buFont typeface="+mj-lt"/>
              <a:buAutoNum type="arabicPeriod"/>
            </a:pPr>
            <a:r>
              <a:rPr lang="en-US" dirty="0" smtClean="0">
                <a:latin typeface="Times New Roman" pitchFamily="18" charset="0"/>
                <a:cs typeface="Times New Roman" pitchFamily="18" charset="0"/>
              </a:rPr>
              <a:t>Collect non-recyclable rejects for land filling.</a:t>
            </a:r>
          </a:p>
          <a:p>
            <a:pPr marL="514350" indent="-514350">
              <a:buFont typeface="+mj-lt"/>
              <a:buAutoNum type="arabicPeriod"/>
            </a:pPr>
            <a:r>
              <a:rPr lang="en-US" dirty="0" smtClean="0">
                <a:latin typeface="Times New Roman" pitchFamily="18" charset="0"/>
                <a:cs typeface="Times New Roman" pitchFamily="18" charset="0"/>
              </a:rPr>
              <a:t>Give recognition and facilities to recyclers.</a:t>
            </a:r>
          </a:p>
          <a:p>
            <a:pPr marL="514350" indent="-514350">
              <a:buFont typeface="+mj-lt"/>
              <a:buAutoNum type="arabicPeriod"/>
            </a:pPr>
            <a:r>
              <a:rPr lang="en-US" dirty="0" smtClean="0">
                <a:latin typeface="Times New Roman" pitchFamily="18" charset="0"/>
                <a:cs typeface="Times New Roman" pitchFamily="18" charset="0"/>
              </a:rPr>
              <a:t>Give power concessions for pollution control equipment.</a:t>
            </a:r>
          </a:p>
          <a:p>
            <a:pPr marL="514350" indent="-514350">
              <a:buFont typeface="+mj-lt"/>
              <a:buAutoNum type="arabicPeriod"/>
            </a:pPr>
            <a:r>
              <a:rPr lang="en-US" dirty="0" smtClean="0">
                <a:latin typeface="Times New Roman" pitchFamily="18" charset="0"/>
                <a:cs typeface="Times New Roman" pitchFamily="18" charset="0"/>
              </a:rPr>
              <a:t>Fill geographic gaps in recycling industries.</a:t>
            </a:r>
            <a:endParaRPr lang="en-IN" dirty="0">
              <a:latin typeface="Times New Roman" pitchFamily="18" charset="0"/>
              <a:cs typeface="Times New Roman" pitchFamily="18"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126163"/>
          </a:xfrm>
        </p:spPr>
        <p:txBody>
          <a:bodyPr>
            <a:normAutofit/>
          </a:bodyPr>
          <a:lstStyle/>
          <a:p>
            <a:pPr algn="ctr">
              <a:buNone/>
            </a:pPr>
            <a:endParaRPr lang="en-US" sz="6600" b="1" dirty="0" smtClean="0">
              <a:solidFill>
                <a:srgbClr val="FF0000"/>
              </a:solidFill>
              <a:latin typeface="Times New Roman" pitchFamily="18" charset="0"/>
              <a:cs typeface="Times New Roman" pitchFamily="18" charset="0"/>
            </a:endParaRPr>
          </a:p>
          <a:p>
            <a:pPr algn="ctr">
              <a:buNone/>
            </a:pPr>
            <a:endParaRPr lang="en-US" sz="6600" b="1" dirty="0">
              <a:solidFill>
                <a:srgbClr val="FF0000"/>
              </a:solidFill>
              <a:latin typeface="Times New Roman" pitchFamily="18" charset="0"/>
              <a:cs typeface="Times New Roman" pitchFamily="18" charset="0"/>
            </a:endParaRPr>
          </a:p>
          <a:p>
            <a:pPr algn="ctr">
              <a:buNone/>
            </a:pPr>
            <a:r>
              <a:rPr lang="en-US" sz="6600" b="1" dirty="0" smtClean="0">
                <a:solidFill>
                  <a:srgbClr val="FF0000"/>
                </a:solidFill>
                <a:latin typeface="Times New Roman" pitchFamily="18" charset="0"/>
                <a:cs typeface="Times New Roman" pitchFamily="18" charset="0"/>
              </a:rPr>
              <a:t>FOREST AND WILDLIFE</a:t>
            </a:r>
            <a:endParaRPr lang="en-IN" sz="6600" b="1" dirty="0">
              <a:solidFill>
                <a:srgbClr val="FF0000"/>
              </a:solidFill>
              <a:latin typeface="Times New Roman" pitchFamily="18" charset="0"/>
              <a:cs typeface="Times New Roman" pitchFamily="18"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1927-INDIAN FORESR ACT, AMENDMENT 1984</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Enacted to consolidate the law related to forest, the transit of forest produce and duty leviable on timber and other forest produce.</a:t>
            </a:r>
            <a:endParaRPr lang="en-IN" dirty="0">
              <a:latin typeface="Times New Roman" pitchFamily="18" charset="0"/>
              <a:cs typeface="Times New Roman" pitchFamily="18"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1972-wildlife protection act, rules 1973 AMENDMENT 1991</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For protection of birds and animals and all maters connected to this whether be their habitat or waterhole or forest that sustain them.</a:t>
            </a:r>
            <a:endParaRPr lang="en-IN" dirty="0">
              <a:latin typeface="Times New Roman" pitchFamily="18" charset="0"/>
              <a:cs typeface="Times New Roman" pitchFamily="18"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1980-THE FORES(CONSERVATION) ACT AND RULES 1981</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For protection and conservation of forest.</a:t>
            </a:r>
            <a:endParaRPr lang="en-IN" dirty="0">
              <a:latin typeface="Times New Roman" pitchFamily="18" charset="0"/>
              <a:cs typeface="Times New Roman" pitchFamily="18"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126163"/>
          </a:xfrm>
        </p:spPr>
        <p:txBody>
          <a:bodyPr>
            <a:normAutofit/>
          </a:bodyPr>
          <a:lstStyle/>
          <a:p>
            <a:pPr algn="ctr">
              <a:buNone/>
            </a:pPr>
            <a:endParaRPr lang="en-US" sz="6600" b="1" dirty="0" smtClean="0">
              <a:solidFill>
                <a:srgbClr val="FF0000"/>
              </a:solidFill>
              <a:latin typeface="Times New Roman" pitchFamily="18" charset="0"/>
              <a:cs typeface="Times New Roman" pitchFamily="18" charset="0"/>
            </a:endParaRPr>
          </a:p>
          <a:p>
            <a:pPr algn="ctr">
              <a:buNone/>
            </a:pPr>
            <a:endParaRPr lang="en-US" sz="6600" b="1" dirty="0">
              <a:solidFill>
                <a:srgbClr val="FF0000"/>
              </a:solidFill>
              <a:latin typeface="Times New Roman" pitchFamily="18" charset="0"/>
              <a:cs typeface="Times New Roman" pitchFamily="18" charset="0"/>
            </a:endParaRPr>
          </a:p>
          <a:p>
            <a:pPr algn="ctr">
              <a:buNone/>
            </a:pPr>
            <a:r>
              <a:rPr lang="en-US" sz="6600" b="1" dirty="0" smtClean="0">
                <a:solidFill>
                  <a:srgbClr val="FF0000"/>
                </a:solidFill>
                <a:latin typeface="Times New Roman" pitchFamily="18" charset="0"/>
                <a:cs typeface="Times New Roman" pitchFamily="18" charset="0"/>
              </a:rPr>
              <a:t>WATER</a:t>
            </a:r>
            <a:endParaRPr lang="en-IN" sz="6600" b="1" dirty="0">
              <a:solidFill>
                <a:srgbClr val="FF0000"/>
              </a:solidFill>
              <a:latin typeface="Times New Roman" pitchFamily="18" charset="0"/>
              <a:cs typeface="Times New Roman" pitchFamily="18"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1882-THE EASEMENT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Allows private rights to use a resource by viewing it as an attachment to land.</a:t>
            </a:r>
          </a:p>
          <a:p>
            <a:pPr>
              <a:buFont typeface="Wingdings" pitchFamily="2" charset="2"/>
              <a:buChar char="Ø"/>
            </a:pPr>
            <a:r>
              <a:rPr lang="en-US" dirty="0" smtClean="0">
                <a:latin typeface="Times New Roman" pitchFamily="18" charset="0"/>
                <a:cs typeface="Times New Roman" pitchFamily="18" charset="0"/>
              </a:rPr>
              <a:t>All surface water belongs to State and State property.</a:t>
            </a:r>
            <a:endParaRPr lang="en-IN" dirty="0">
              <a:latin typeface="Times New Roman" pitchFamily="18" charset="0"/>
              <a:cs typeface="Times New Roman" pitchFamily="18"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1897- INDIAN FISHERIES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Government can sue any person who uses dynamite or other explosive substance in any way(coastal or inland) with intent to catch or destroy any fish or poisons fish in order to kill.</a:t>
            </a:r>
            <a:endParaRPr lang="en-IN" dirty="0">
              <a:latin typeface="Times New Roman" pitchFamily="18" charset="0"/>
              <a:cs typeface="Times New Roman" pitchFamily="18"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1956-THE RIVER BOARD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Enables the States to enroll Central Government in setting up an Advisory River Board to resolve issues in inter state cooperation.</a:t>
            </a:r>
            <a:endParaRPr lang="en-IN" dirty="0">
              <a:latin typeface="Times New Roman" pitchFamily="18" charset="0"/>
              <a:cs typeface="Times New Roman" pitchFamily="18"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1970-MERCHANT SHIPPING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Deal with waste arising from ships along the coastal areas within a specified radius.</a:t>
            </a:r>
            <a:endParaRPr lang="en-IN" dirty="0">
              <a:latin typeface="Times New Roman" pitchFamily="18" charset="0"/>
              <a:cs typeface="Times New Roman" pitchFamily="18"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1974-THE WATER(PREVENTION AND CONTROL OF POLLUTION)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Establishes an institutional structure for preventing and abating water pollution.</a:t>
            </a:r>
          </a:p>
          <a:p>
            <a:pPr>
              <a:buFont typeface="Wingdings" pitchFamily="2" charset="2"/>
              <a:buChar char="Ø"/>
            </a:pPr>
            <a:r>
              <a:rPr lang="en-US" dirty="0" smtClean="0">
                <a:latin typeface="Times New Roman" pitchFamily="18" charset="0"/>
                <a:cs typeface="Times New Roman" pitchFamily="18" charset="0"/>
              </a:rPr>
              <a:t>Establish standard for water seek permission to discharge waste into effluent bodies.</a:t>
            </a:r>
          </a:p>
          <a:p>
            <a:pPr>
              <a:buFont typeface="Wingdings" pitchFamily="2" charset="2"/>
              <a:buChar char="Ø"/>
            </a:pPr>
            <a:r>
              <a:rPr lang="en-US" dirty="0" smtClean="0">
                <a:latin typeface="Times New Roman" pitchFamily="18" charset="0"/>
                <a:cs typeface="Times New Roman" pitchFamily="18" charset="0"/>
              </a:rPr>
              <a:t>The Pollution Control Board(CPCB).</a:t>
            </a:r>
            <a:endParaRPr lang="en-IN" dirty="0">
              <a:latin typeface="Times New Roman" pitchFamily="18" charset="0"/>
              <a:cs typeface="Times New Roman" pitchFamily="18"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latin typeface="Times New Roman" pitchFamily="18" charset="0"/>
                <a:cs typeface="Times New Roman" pitchFamily="18" charset="0"/>
              </a:rPr>
              <a:t>1977-THE WATER(PREVENTION AND CONTROL OF POLLUTION) CESS ACT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For levy and collection of </a:t>
            </a:r>
            <a:r>
              <a:rPr lang="en-US" dirty="0" err="1" smtClean="0">
                <a:latin typeface="Times New Roman" pitchFamily="18" charset="0"/>
                <a:cs typeface="Times New Roman" pitchFamily="18" charset="0"/>
              </a:rPr>
              <a:t>cess</a:t>
            </a:r>
            <a:r>
              <a:rPr lang="en-US" dirty="0" smtClean="0">
                <a:latin typeface="Times New Roman" pitchFamily="18" charset="0"/>
                <a:cs typeface="Times New Roman" pitchFamily="18" charset="0"/>
              </a:rPr>
              <a:t> or a fee on water consuming industries and local authorities.</a:t>
            </a:r>
            <a:endParaRPr lang="en-IN" dirty="0">
              <a:latin typeface="Times New Roman" pitchFamily="18" charset="0"/>
              <a:cs typeface="Times New Roman" pitchFamily="18"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latin typeface="Times New Roman" pitchFamily="18" charset="0"/>
                <a:cs typeface="Times New Roman" pitchFamily="18" charset="0"/>
              </a:rPr>
              <a:t>1978-THE WATER(PREVENTION AND CONTROL OF POLLUTION) CESS RULES</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Contain the standard definitions and indicate the kind of and location of meters that every consumer of water required to affix.</a:t>
            </a:r>
            <a:endParaRPr lang="en-IN" dirty="0">
              <a:latin typeface="Times New Roman" pitchFamily="18" charset="0"/>
              <a:cs typeface="Times New Roman" pitchFamily="18"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1991-COASTAL REGULATION ZONE NOTIFICATION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Puts regulation on various activities including construction are regulated.</a:t>
            </a:r>
          </a:p>
          <a:p>
            <a:pPr>
              <a:buFont typeface="Wingdings" pitchFamily="2" charset="2"/>
              <a:buChar char="Ø"/>
            </a:pPr>
            <a:r>
              <a:rPr lang="en-US" dirty="0" smtClean="0">
                <a:latin typeface="Times New Roman" pitchFamily="18" charset="0"/>
                <a:cs typeface="Times New Roman" pitchFamily="18" charset="0"/>
              </a:rPr>
              <a:t>Gives protection to backwaters and estuaries.</a:t>
            </a:r>
            <a:endParaRPr lang="en-IN" dirty="0">
              <a:latin typeface="Times New Roman" pitchFamily="18" charset="0"/>
              <a:cs typeface="Times New Roman" pitchFamily="18" charset="0"/>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126163"/>
          </a:xfrm>
        </p:spPr>
        <p:txBody>
          <a:bodyPr>
            <a:normAutofit/>
          </a:bodyPr>
          <a:lstStyle/>
          <a:p>
            <a:pPr algn="ctr">
              <a:buNone/>
            </a:pPr>
            <a:endParaRPr lang="en-US" sz="6600" b="1" dirty="0" smtClean="0">
              <a:solidFill>
                <a:srgbClr val="FF0000"/>
              </a:solidFill>
              <a:latin typeface="Times New Roman" pitchFamily="18" charset="0"/>
              <a:cs typeface="Times New Roman" pitchFamily="18" charset="0"/>
            </a:endParaRPr>
          </a:p>
          <a:p>
            <a:pPr algn="ctr">
              <a:buNone/>
            </a:pPr>
            <a:endParaRPr lang="en-US" sz="6600" b="1" dirty="0" smtClean="0">
              <a:solidFill>
                <a:srgbClr val="FF0000"/>
              </a:solidFill>
              <a:latin typeface="Times New Roman" pitchFamily="18" charset="0"/>
              <a:cs typeface="Times New Roman" pitchFamily="18" charset="0"/>
            </a:endParaRPr>
          </a:p>
          <a:p>
            <a:pPr algn="ctr">
              <a:buNone/>
            </a:pPr>
            <a:r>
              <a:rPr lang="en-US" sz="6600" b="1" dirty="0" smtClean="0">
                <a:solidFill>
                  <a:srgbClr val="FF0000"/>
                </a:solidFill>
                <a:latin typeface="Times New Roman" pitchFamily="18" charset="0"/>
                <a:cs typeface="Times New Roman" pitchFamily="18" charset="0"/>
              </a:rPr>
              <a:t>AIR</a:t>
            </a:r>
            <a:endParaRPr lang="en-IN" sz="6600" b="1" dirty="0">
              <a:solidFill>
                <a:srgbClr val="FF0000"/>
              </a:solidFill>
              <a:latin typeface="Times New Roman" pitchFamily="18" charset="0"/>
              <a:cs typeface="Times New Roman" pitchFamily="18" charset="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1948-FACTORIES ACT AMENDMENT 1987</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to express concern for working environment of workers.</a:t>
            </a:r>
          </a:p>
          <a:p>
            <a:pPr>
              <a:buFont typeface="Wingdings" pitchFamily="2" charset="2"/>
              <a:buChar char="Ø"/>
            </a:pPr>
            <a:r>
              <a:rPr lang="en-US" dirty="0" smtClean="0">
                <a:latin typeface="Times New Roman" pitchFamily="18" charset="0"/>
                <a:cs typeface="Times New Roman" pitchFamily="18" charset="0"/>
              </a:rPr>
              <a:t>Amendment 1987-sharpens its environment focus and expanded its application to hazardous processes.</a:t>
            </a:r>
            <a:endParaRPr lang="en-IN" dirty="0">
              <a:latin typeface="Times New Roman" pitchFamily="18" charset="0"/>
              <a:cs typeface="Times New Roman" pitchFamily="18"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1981-AIR(PREVENTION AND CONTROL OF POLLUTION)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Control and abatement of air pollution.</a:t>
            </a:r>
          </a:p>
          <a:p>
            <a:pPr>
              <a:buFont typeface="Wingdings" pitchFamily="2" charset="2"/>
              <a:buChar char="Ø"/>
            </a:pPr>
            <a:r>
              <a:rPr lang="en-US" dirty="0" smtClean="0">
                <a:latin typeface="Times New Roman" pitchFamily="18" charset="0"/>
                <a:cs typeface="Times New Roman" pitchFamily="18" charset="0"/>
              </a:rPr>
              <a:t>Entrusts power of enforcing this act to Central Pollution Control Board.</a:t>
            </a:r>
            <a:endParaRPr lang="en-IN" dirty="0">
              <a:latin typeface="Times New Roman" pitchFamily="18" charset="0"/>
              <a:cs typeface="Times New Roman" pitchFamily="18"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1982-AIR(PREVENTION AND CONTROL OF POLLUTION) RULES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Defines procedures of meetings of the Boards and power entrusted on them.</a:t>
            </a:r>
            <a:endParaRPr lang="en-IN" dirty="0">
              <a:latin typeface="Times New Roman" pitchFamily="18" charset="0"/>
              <a:cs typeface="Times New Roman" pitchFamily="18"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1962-ATOMIC ENERGY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Deals with radioactive waste.</a:t>
            </a:r>
            <a:endParaRPr lang="en-IN" dirty="0">
              <a:latin typeface="Times New Roman" pitchFamily="18" charset="0"/>
              <a:cs typeface="Times New Roman" pitchFamily="18"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latin typeface="Times New Roman" pitchFamily="18" charset="0"/>
                <a:cs typeface="Times New Roman" pitchFamily="18" charset="0"/>
              </a:rPr>
              <a:t>1987-AIR(PREVENTION AND CONTROL OF POLLUTION)AMENDMENT ACT</a:t>
            </a:r>
            <a:endParaRPr lang="en-IN"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Empowers the central and state pollution boards to meet with grave emergencies of air pollution.</a:t>
            </a:r>
            <a:endParaRPr lang="en-IN" dirty="0">
              <a:latin typeface="Times New Roman" pitchFamily="18" charset="0"/>
              <a:cs typeface="Times New Roman" pitchFamily="18"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1988- MOTOR VEHICLE ACT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All hazardous waste to be properly packaged, labeled and transported.</a:t>
            </a:r>
            <a:endParaRPr lang="en-IN"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15616</TotalTime>
  <Words>6966</Words>
  <Application>Microsoft Office PowerPoint</Application>
  <PresentationFormat>On-screen Show (4:3)</PresentationFormat>
  <Paragraphs>695</Paragraphs>
  <Slides>141</Slides>
  <Notes>1</Notes>
  <HiddenSlides>0</HiddenSlides>
  <MMClips>0</MMClips>
  <ScaleCrop>false</ScaleCrop>
  <HeadingPairs>
    <vt:vector size="4" baseType="variant">
      <vt:variant>
        <vt:lpstr>Theme</vt:lpstr>
      </vt:variant>
      <vt:variant>
        <vt:i4>1</vt:i4>
      </vt:variant>
      <vt:variant>
        <vt:lpstr>Slide Titles</vt:lpstr>
      </vt:variant>
      <vt:variant>
        <vt:i4>141</vt:i4>
      </vt:variant>
    </vt:vector>
  </HeadingPairs>
  <TitlesOfParts>
    <vt:vector size="142" baseType="lpstr">
      <vt:lpstr>Office Theme</vt:lpstr>
      <vt:lpstr>PROGRAMME RELATED TO ENVIRONMENT</vt:lpstr>
      <vt:lpstr>INTRODUCTION</vt:lpstr>
      <vt:lpstr>INTRODUCTION</vt:lpstr>
      <vt:lpstr> CONSERVING THE ENVIRONMENT</vt:lpstr>
      <vt:lpstr>STEPS TAKEN BY THE INDIAN GOVERNMENT </vt:lpstr>
      <vt:lpstr>Slide 6</vt:lpstr>
      <vt:lpstr>Slide 7</vt:lpstr>
      <vt:lpstr>ACTS </vt:lpstr>
      <vt:lpstr>Slide 9</vt:lpstr>
      <vt:lpstr> CENTRAL POLLUTION CONTROL BOARD (CPCB)</vt:lpstr>
      <vt:lpstr>STATE POLLUTION CONTROL BOARD (SPCB)</vt:lpstr>
      <vt:lpstr>Slide 12</vt:lpstr>
      <vt:lpstr>Slide 13</vt:lpstr>
      <vt:lpstr>Slide 14</vt:lpstr>
      <vt:lpstr>Slide 15</vt:lpstr>
      <vt:lpstr>Slide 16</vt:lpstr>
      <vt:lpstr>Slide 17</vt:lpstr>
      <vt:lpstr>Slide 18</vt:lpstr>
      <vt:lpstr>WATER AND SANITATION</vt:lpstr>
      <vt:lpstr>TRAFFIC</vt:lpstr>
      <vt:lpstr>INDUSTRILIZATION </vt:lpstr>
      <vt:lpstr>AIR</vt:lpstr>
      <vt:lpstr>INDOOR AIR POLLUTION</vt:lpstr>
      <vt:lpstr>NATIONAL CLEAN AIR PROGRAMME</vt:lpstr>
      <vt:lpstr>INITIATIVES OF GOI</vt:lpstr>
      <vt:lpstr>Slide 26</vt:lpstr>
      <vt:lpstr>Slide 27</vt:lpstr>
      <vt:lpstr>NACP (GOALS)</vt:lpstr>
      <vt:lpstr>APPROACH</vt:lpstr>
      <vt:lpstr>INITIATIVE/KEY COMPONENTS OF NACP</vt:lpstr>
      <vt:lpstr>Slide 31</vt:lpstr>
      <vt:lpstr>SPECIAL PURPOSE VEHICLE (SPV) FOR AFFORESTATION</vt:lpstr>
      <vt:lpstr>Slide 33</vt:lpstr>
      <vt:lpstr>FLY ASH UTILISATION ACTION PLAN</vt:lpstr>
      <vt:lpstr>Slide 35</vt:lpstr>
      <vt:lpstr>INITIATIVES FOR IMPROVING PERFORMANCE OF COAL BASED STATIONS</vt:lpstr>
      <vt:lpstr>DATA OF CO2 EMISSION FROM GRID CONNECTED POWER STATIONS</vt:lpstr>
      <vt:lpstr>Slide 38</vt:lpstr>
      <vt:lpstr>Slide 39</vt:lpstr>
      <vt:lpstr>CLEAN DEVELOPMENT MECHANISM (CDM)</vt:lpstr>
      <vt:lpstr>ISO 14001</vt:lpstr>
      <vt:lpstr>Slide 42</vt:lpstr>
      <vt:lpstr>NAMAMI GANGE PROGRAMME</vt:lpstr>
      <vt:lpstr>Slide 44</vt:lpstr>
      <vt:lpstr>GREEN SKILL DEVELOPMENT PROGRAMME</vt:lpstr>
      <vt:lpstr>SWACHH BHARAT ABHIYAN</vt:lpstr>
      <vt:lpstr>TOILETS BEFORE TEMPLES </vt:lpstr>
      <vt:lpstr>COMPENSATORY AFFORESTATION FUND ACT (CAMPA)</vt:lpstr>
      <vt:lpstr>SOLID AND BIOMEDICAL WASTE MANAGEMENT</vt:lpstr>
      <vt:lpstr>E-WASTE</vt:lpstr>
      <vt:lpstr>Slide 51</vt:lpstr>
      <vt:lpstr>CHEMICAL DISASTER</vt:lpstr>
      <vt:lpstr>RADIATION AND NUCLEAR POLLUTION</vt:lpstr>
      <vt:lpstr>NOISE POLLUTION</vt:lpstr>
      <vt:lpstr>POPULATION EXPLOSION</vt:lpstr>
      <vt:lpstr>ACTS</vt:lpstr>
      <vt:lpstr>DEFINITIONS DEFINES (SEC.2) IN ACT</vt:lpstr>
      <vt:lpstr>Slide 58</vt:lpstr>
      <vt:lpstr>Slide 59</vt:lpstr>
      <vt:lpstr>Slide 60</vt:lpstr>
      <vt:lpstr>Slide 61</vt:lpstr>
      <vt:lpstr>Slide 62</vt:lpstr>
      <vt:lpstr>PENALITY</vt:lpstr>
      <vt:lpstr>1986-ENVIRONMENT (PROTECTION) RULES</vt:lpstr>
      <vt:lpstr>1996- THE CHEMICAL ACCIDENTS(EMERGENCY PLANNING, PREPAREDNESS AND RESPONSE) RULES</vt:lpstr>
      <vt:lpstr>1989-HAZARDOUS WASTE (MANAGEMENT AND HANDLING) RULES</vt:lpstr>
      <vt:lpstr>Slide 67</vt:lpstr>
      <vt:lpstr>Slide 68</vt:lpstr>
      <vt:lpstr>Slide 69</vt:lpstr>
      <vt:lpstr>Slide 70</vt:lpstr>
      <vt:lpstr>Slide 71</vt:lpstr>
      <vt:lpstr>Slide 72</vt:lpstr>
      <vt:lpstr>1989- MANUFACTURE, STORAGEAND IMPORT OF HAZARDOUS CHEMICAL RULES</vt:lpstr>
      <vt:lpstr>Slide 74</vt:lpstr>
      <vt:lpstr>1991-THE PUBLIC LIABILITY INSURANCE ACT AND RULES AND AMENDMENT 1992</vt:lpstr>
      <vt:lpstr>Slide 76</vt:lpstr>
      <vt:lpstr>Slide 77</vt:lpstr>
      <vt:lpstr>PENALITY FOR CONTRAVENTION OR FAILURETO COMPLY WITH DIRECTIONS</vt:lpstr>
      <vt:lpstr>THE SCHEDULE [SECTION 3(1)]</vt:lpstr>
      <vt:lpstr>1995-NATIONAL ENVIRONMENTAL TRIBUNAL ACT</vt:lpstr>
      <vt:lpstr>1995-NATIONAL ENVIRONMENTAL TRIBUNAL ACT [ACT NO. 27 ]</vt:lpstr>
      <vt:lpstr>Slide 82</vt:lpstr>
      <vt:lpstr>LIABILITY TO PAY COMPENSATION IN CERTAIN CASES ON PRINCIPLE OF NO FAULT</vt:lpstr>
      <vt:lpstr>APPLICATION FOR CLAIM</vt:lpstr>
      <vt:lpstr>1997- THE NATIONAL ENVIRONMENT APPELLATE AUTHORITY ACT</vt:lpstr>
      <vt:lpstr>1998-BIOMEDICAL WASTE(MANAGENT AND HANDILING) RULES</vt:lpstr>
      <vt:lpstr>LEGISTRATIVE FRAMEWORK</vt:lpstr>
      <vt:lpstr>SUMMARY OF BIOMEDICAL WASTE RULES</vt:lpstr>
      <vt:lpstr>Slide 89</vt:lpstr>
      <vt:lpstr>Slide 90</vt:lpstr>
      <vt:lpstr>Slide 91</vt:lpstr>
      <vt:lpstr>CATEGORIES OF WASTE</vt:lpstr>
      <vt:lpstr>Slide 93</vt:lpstr>
      <vt:lpstr>COLOR CODING OF WASTE CONTAINER</vt:lpstr>
      <vt:lpstr>Slide 95</vt:lpstr>
      <vt:lpstr>          TYPES OF WASTE</vt:lpstr>
      <vt:lpstr>BIOMEDICAL WASTE</vt:lpstr>
      <vt:lpstr>        BIOMEDICAL WASTE STATISTICS</vt:lpstr>
      <vt:lpstr>UNIFORM GUIDELINES AVAILABLE</vt:lpstr>
      <vt:lpstr>WASTES</vt:lpstr>
      <vt:lpstr> ENVIRONMENTAL AND HEALTH RISK</vt:lpstr>
      <vt:lpstr>  AIR POLLUTION</vt:lpstr>
      <vt:lpstr>LAND POLLUTION</vt:lpstr>
      <vt:lpstr>HEALTH RISK</vt:lpstr>
      <vt:lpstr> MAJOR COMPONENTS OF WASTE MANAGEMENT ARE: </vt:lpstr>
      <vt:lpstr>BIOMEDICAL WASTE MANAGEMENT</vt:lpstr>
      <vt:lpstr>STEPS OF BIOMEDICAL WASTES MANAGEMENT</vt:lpstr>
      <vt:lpstr>BIO-MEDICAL WASTE MANAGEMENT RULES-2016</vt:lpstr>
      <vt:lpstr>QUANTIFICATION, CHARACTERIZATION </vt:lpstr>
      <vt:lpstr>SEGREGATION</vt:lpstr>
      <vt:lpstr>YELLOW BAG &amp; BIN</vt:lpstr>
      <vt:lpstr>RED BAG &amp; BIN</vt:lpstr>
      <vt:lpstr>WHITE BAG &amp; BIN</vt:lpstr>
      <vt:lpstr>BLUE BAG &amp; BIN OR CARDBOARD BOXES</vt:lpstr>
      <vt:lpstr>BLACK BAG BIN (15%)</vt:lpstr>
      <vt:lpstr>TRANSPORTATION</vt:lpstr>
      <vt:lpstr>LOCAL STORAGE ROOM </vt:lpstr>
      <vt:lpstr>DISPOSAL METHODS OF BIO-MEDICAL WASTES</vt:lpstr>
      <vt:lpstr>MUNICIPAL SOLID WASTE (MANAGEMENT AND HANDLING) RULES 2000</vt:lpstr>
      <vt:lpstr>CHARACTERISTICS OF SOLID MUCIPAL WASTE</vt:lpstr>
      <vt:lpstr>COMPOSTING AND RECYCLING</vt:lpstr>
      <vt:lpstr>Slide 122</vt:lpstr>
      <vt:lpstr>1927-INDIAN FORESR ACT, AMENDMENT 1984</vt:lpstr>
      <vt:lpstr>1972-wildlife protection act, rules 1973 AMENDMENT 1991</vt:lpstr>
      <vt:lpstr>1980-THE FORES(CONSERVATION) ACT AND RULES 1981</vt:lpstr>
      <vt:lpstr>Slide 126</vt:lpstr>
      <vt:lpstr>1882-THE EASEMENT ACT</vt:lpstr>
      <vt:lpstr>1897- INDIAN FISHERIES ACT</vt:lpstr>
      <vt:lpstr>1956-THE RIVER BOARD ACT</vt:lpstr>
      <vt:lpstr>1970-MERCHANT SHIPPING ACT</vt:lpstr>
      <vt:lpstr>1974-THE WATER(PREVENTION AND CONTROL OF POLLUTION) ACT</vt:lpstr>
      <vt:lpstr>1977-THE WATER(PREVENTION AND CONTROL OF POLLUTION) CESS ACT</vt:lpstr>
      <vt:lpstr>1978-THE WATER(PREVENTION AND CONTROL OF POLLUTION) CESS RULES</vt:lpstr>
      <vt:lpstr>1991-COASTAL REGULATION ZONE NOTIFICATION</vt:lpstr>
      <vt:lpstr>Slide 135</vt:lpstr>
      <vt:lpstr>1948-FACTORIES ACT AMENDMENT 1987</vt:lpstr>
      <vt:lpstr>1981-AIR(PREVENTION AND CONTROL OF POLLUTION) ACT</vt:lpstr>
      <vt:lpstr>1982-AIR(PREVENTION AND CONTROL OF POLLUTION) RULES</vt:lpstr>
      <vt:lpstr>1962-ATOMIC ENERGY ACT</vt:lpstr>
      <vt:lpstr>1987-AIR(PREVENTION AND CONTROL OF POLLUTION)AMENDMENT ACT</vt:lpstr>
      <vt:lpstr>1988- MOTOR VEHICLE ACT</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PROGRAMME RELATED TO ENVIRONMENT</dc:title>
  <dc:creator>Dr.Ajay Agarwal</dc:creator>
  <cp:lastModifiedBy>Dr.Ajay Agarwal</cp:lastModifiedBy>
  <cp:revision>29</cp:revision>
  <dcterms:created xsi:type="dcterms:W3CDTF">2022-03-25T06:14:04Z</dcterms:created>
  <dcterms:modified xsi:type="dcterms:W3CDTF">2023-07-03T04:44:22Z</dcterms:modified>
</cp:coreProperties>
</file>