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137.xml" ContentType="application/vnd.openxmlformats-officedocument.presentationml.slide+xml"/>
  <Override PartName="/ppt/slides/slide146.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4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3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1"/>
  </p:notesMasterIdLst>
  <p:sldIdLst>
    <p:sldId id="256" r:id="rId2"/>
    <p:sldId id="262"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58" r:id="rId38"/>
    <p:sldId id="259" r:id="rId39"/>
    <p:sldId id="260" r:id="rId40"/>
    <p:sldId id="261"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73D940-0AE3-4EE6-8ABD-A4BFCED1B5E0}" type="datetimeFigureOut">
              <a:rPr lang="en-IN" smtClean="0"/>
              <a:pPr/>
              <a:t>11-07-2023</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AB8B6A-1737-453A-8AB6-811FB0F2070B}"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5B424A10-69D7-4597-A631-49E5BE273C01}" type="slidenum">
              <a:rPr lang="en-IN" smtClean="0"/>
              <a:pPr/>
              <a:t>67</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5B424A10-69D7-4597-A631-49E5BE273C01}" type="slidenum">
              <a:rPr lang="en-IN" smtClean="0"/>
              <a:pPr/>
              <a:t>72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5B424A10-69D7-4597-A631-49E5BE273C01}" type="slidenum">
              <a:rPr lang="en-IN" smtClean="0"/>
              <a:pPr/>
              <a:t>87</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34B2492-7B5E-4CCA-BA88-68717BFC988E}" type="datetimeFigureOut">
              <a:rPr lang="en-IN" smtClean="0"/>
              <a:pPr/>
              <a:t>11-07-2023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2264744-134C-4817-B66F-C826F57943A7}"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34B2492-7B5E-4CCA-BA88-68717BFC988E}" type="datetimeFigureOut">
              <a:rPr lang="en-IN" smtClean="0"/>
              <a:pPr/>
              <a:t>11-07-2023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2264744-134C-4817-B66F-C826F57943A7}"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4B2492-7B5E-4CCA-BA88-68717BFC988E}" type="datetimeFigureOut">
              <a:rPr lang="en-IN" smtClean="0"/>
              <a:pPr/>
              <a:t>11-07-2023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2264744-134C-4817-B66F-C826F57943A7}"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34B2492-7B5E-4CCA-BA88-68717BFC988E}" type="datetimeFigureOut">
              <a:rPr lang="en-IN" smtClean="0"/>
              <a:pPr/>
              <a:t>11-07-2023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2264744-134C-4817-B66F-C826F57943A7}"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34B2492-7B5E-4CCA-BA88-68717BFC988E}" type="datetimeFigureOut">
              <a:rPr lang="en-IN" smtClean="0"/>
              <a:pPr/>
              <a:t>11-07-2023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2264744-134C-4817-B66F-C826F57943A7}"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34B2492-7B5E-4CCA-BA88-68717BFC988E}" type="datetimeFigureOut">
              <a:rPr lang="en-IN" smtClean="0"/>
              <a:pPr/>
              <a:t>11-07-2023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2264744-134C-4817-B66F-C826F57943A7}"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4B2492-7B5E-4CCA-BA88-68717BFC988E}" type="datetimeFigureOut">
              <a:rPr lang="en-IN" smtClean="0"/>
              <a:pPr/>
              <a:t>11-07-2023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2264744-134C-4817-B66F-C826F57943A7}"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4B2492-7B5E-4CCA-BA88-68717BFC988E}" type="datetimeFigureOut">
              <a:rPr lang="en-IN" smtClean="0"/>
              <a:pPr/>
              <a:t>11-07-2023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2264744-134C-4817-B66F-C826F57943A7}"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4B2492-7B5E-4CCA-BA88-68717BFC988E}" type="datetimeFigureOut">
              <a:rPr lang="en-IN" smtClean="0"/>
              <a:pPr/>
              <a:t>11-07-2023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2264744-134C-4817-B66F-C826F57943A7}"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34B2492-7B5E-4CCA-BA88-68717BFC988E}" type="datetimeFigureOut">
              <a:rPr lang="en-IN" smtClean="0"/>
              <a:pPr/>
              <a:t>11-07-2023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2264744-134C-4817-B66F-C826F57943A7}"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34B2492-7B5E-4CCA-BA88-68717BFC988E}" type="datetimeFigureOut">
              <a:rPr lang="en-IN" smtClean="0"/>
              <a:pPr/>
              <a:t>11-07-2023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2264744-134C-4817-B66F-C826F57943A7}"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4B2492-7B5E-4CCA-BA88-68717BFC988E}" type="datetimeFigureOut">
              <a:rPr lang="en-IN" smtClean="0"/>
              <a:pPr/>
              <a:t>11-07-2023</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264744-134C-4817-B66F-C826F57943A7}"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s://en.wikipedia.org/wiki/Infrared" TargetMode="External"/><Relationship Id="rId3" Type="http://schemas.openxmlformats.org/officeDocument/2006/relationships/hyperlink" Target="https://en.wikipedia.org/wiki/Electromagnetic_spectrum" TargetMode="External"/><Relationship Id="rId7" Type="http://schemas.openxmlformats.org/officeDocument/2006/relationships/hyperlink" Target="https://en.wikipedia.org/wiki/Nanometre" TargetMode="External"/><Relationship Id="rId2" Type="http://schemas.openxmlformats.org/officeDocument/2006/relationships/hyperlink" Target="https://en.wikipedia.org/wiki/Electromagnetic_radiation" TargetMode="External"/><Relationship Id="rId1" Type="http://schemas.openxmlformats.org/officeDocument/2006/relationships/slideLayout" Target="../slideLayouts/slideLayout7.xml"/><Relationship Id="rId6" Type="http://schemas.openxmlformats.org/officeDocument/2006/relationships/hyperlink" Target="https://en.wikipedia.org/wiki/Wavelength" TargetMode="External"/><Relationship Id="rId5" Type="http://schemas.openxmlformats.org/officeDocument/2006/relationships/hyperlink" Target="https://en.wikipedia.org/wiki/Human_eye" TargetMode="External"/><Relationship Id="rId4" Type="http://schemas.openxmlformats.org/officeDocument/2006/relationships/hyperlink" Target="https://en.wikipedia.org/wiki/Visual_perception" TargetMode="External"/><Relationship Id="rId9" Type="http://schemas.openxmlformats.org/officeDocument/2006/relationships/hyperlink" Target="https://en.wikipedia.org/wiki/Ultraviolet"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hyperlink" Target="https://en.wikipedia.org/wiki/Noise"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hyperlink" Target="https://en.wikipedia.org/wiki/International_Atomic_Energy_Agency" TargetMode="External"/><Relationship Id="rId2" Type="http://schemas.openxmlformats.org/officeDocument/2006/relationships/hyperlink" Target="https://en.wikipedia.org/wiki/Radioactive_decay"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4745"/>
            <a:ext cx="9144000" cy="2475706"/>
          </a:xfrm>
        </p:spPr>
        <p:txBody>
          <a:bodyPr>
            <a:normAutofit/>
          </a:bodyPr>
          <a:lstStyle/>
          <a:p>
            <a:r>
              <a:rPr lang="en-US" b="1" dirty="0" smtClean="0">
                <a:solidFill>
                  <a:srgbClr val="FF0000"/>
                </a:solidFill>
                <a:latin typeface="Times New Roman" pitchFamily="18" charset="0"/>
                <a:cs typeface="Times New Roman" pitchFamily="18" charset="0"/>
              </a:rPr>
              <a:t>PHYSICAL ENVIRONMENT</a:t>
            </a:r>
            <a:br>
              <a:rPr lang="en-US" b="1" dirty="0" smtClean="0">
                <a:solidFill>
                  <a:srgbClr val="FF0000"/>
                </a:solidFill>
                <a:latin typeface="Times New Roman" pitchFamily="18" charset="0"/>
                <a:cs typeface="Times New Roman" pitchFamily="18" charset="0"/>
              </a:rPr>
            </a:br>
            <a:r>
              <a:rPr lang="en-US" b="1" dirty="0" smtClean="0">
                <a:solidFill>
                  <a:srgbClr val="FF0000"/>
                </a:solidFill>
                <a:latin typeface="Times New Roman" pitchFamily="18" charset="0"/>
                <a:cs typeface="Times New Roman" pitchFamily="18" charset="0"/>
              </a:rPr>
              <a:t>LIGHT, VENTILATION AND OVERCROWDING</a:t>
            </a:r>
            <a:endParaRPr lang="en-IN"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395536" y="3886200"/>
            <a:ext cx="8208912" cy="1752600"/>
          </a:xfrm>
        </p:spPr>
        <p:txBody>
          <a:bodyPr>
            <a:normAutofit/>
          </a:bodyPr>
          <a:lstStyle/>
          <a:p>
            <a:r>
              <a:rPr lang="en-US" dirty="0" smtClean="0">
                <a:solidFill>
                  <a:schemeClr val="tx1"/>
                </a:solidFill>
                <a:latin typeface="Times New Roman" pitchFamily="18" charset="0"/>
                <a:cs typeface="Times New Roman" pitchFamily="18" charset="0"/>
              </a:rPr>
              <a:t>By Dr. Ajay K. </a:t>
            </a:r>
            <a:r>
              <a:rPr lang="en-US" smtClean="0">
                <a:solidFill>
                  <a:schemeClr val="tx1"/>
                </a:solidFill>
                <a:latin typeface="Times New Roman" pitchFamily="18" charset="0"/>
                <a:cs typeface="Times New Roman" pitchFamily="18" charset="0"/>
              </a:rPr>
              <a:t>Agarwal</a:t>
            </a:r>
            <a:endParaRPr lang="en-US" dirty="0" smtClean="0">
              <a:solidFill>
                <a:schemeClr val="tx1"/>
              </a:solidFill>
              <a:latin typeface="Times New Roman" pitchFamily="18" charset="0"/>
              <a:cs typeface="Times New Roman" pitchFamily="18" charset="0"/>
            </a:endParaRPr>
          </a:p>
          <a:p>
            <a:r>
              <a:rPr lang="en-US" dirty="0" smtClean="0">
                <a:solidFill>
                  <a:schemeClr val="tx1"/>
                </a:solidFill>
                <a:latin typeface="Times New Roman" pitchFamily="18" charset="0"/>
                <a:cs typeface="Times New Roman" pitchFamily="18" charset="0"/>
              </a:rPr>
              <a:t>Professor, Department of Community Medicine</a:t>
            </a:r>
          </a:p>
          <a:p>
            <a:r>
              <a:rPr lang="en-US" dirty="0" smtClean="0">
                <a:solidFill>
                  <a:schemeClr val="tx1"/>
                </a:solidFill>
                <a:latin typeface="Times New Roman" pitchFamily="18" charset="0"/>
                <a:cs typeface="Times New Roman" pitchFamily="18" charset="0"/>
              </a:rPr>
              <a:t>RMCH, Bareilly</a:t>
            </a:r>
            <a:endParaRPr lang="en-IN"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4250903"/>
          </a:xfrm>
        </p:spPr>
        <p:txBody>
          <a:bodyPr/>
          <a:lstStyle/>
          <a:p>
            <a:r>
              <a:rPr lang="en-US" sz="9600" b="1" dirty="0" smtClean="0">
                <a:solidFill>
                  <a:srgbClr val="FF0000"/>
                </a:solidFill>
                <a:latin typeface="Times New Roman" pitchFamily="18" charset="0"/>
                <a:cs typeface="Times New Roman" pitchFamily="18" charset="0"/>
              </a:rPr>
              <a:t>LIGHT</a:t>
            </a:r>
            <a:endParaRPr lang="en-IN" sz="9600"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1371600" y="6858000"/>
            <a:ext cx="6400800" cy="171400"/>
          </a:xfrm>
        </p:spPr>
        <p:txBody>
          <a:bodyPr>
            <a:normAutofit fontScale="25000" lnSpcReduction="20000"/>
          </a:bodyPr>
          <a:lstStyle/>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88641"/>
            <a:ext cx="9144000" cy="6669360"/>
          </a:xfrm>
        </p:spPr>
        <p:txBody>
          <a:bodyPr>
            <a:normAutofit/>
          </a:bodyPr>
          <a:lstStyle/>
          <a:p>
            <a:pPr>
              <a:buFont typeface="Wingdings" pitchFamily="2" charset="2"/>
              <a:buChar char="Ø"/>
            </a:pPr>
            <a:r>
              <a:rPr lang="en-IN" sz="4100" b="1" dirty="0" smtClean="0">
                <a:latin typeface="Times New Roman" pitchFamily="18" charset="0"/>
                <a:cs typeface="Times New Roman" pitchFamily="18" charset="0"/>
              </a:rPr>
              <a:t>Light</a:t>
            </a:r>
            <a:r>
              <a:rPr lang="en-IN" sz="4100" dirty="0" smtClean="0">
                <a:latin typeface="Times New Roman" pitchFamily="18" charset="0"/>
                <a:cs typeface="Times New Roman" pitchFamily="18" charset="0"/>
              </a:rPr>
              <a:t> is </a:t>
            </a:r>
            <a:r>
              <a:rPr lang="en-IN" sz="4100" dirty="0" smtClean="0">
                <a:latin typeface="Times New Roman" pitchFamily="18" charset="0"/>
                <a:cs typeface="Times New Roman" pitchFamily="18" charset="0"/>
                <a:hlinkClick r:id="rId2" tooltip="Electromagnetic radiation"/>
              </a:rPr>
              <a:t>electromagnetic radiation</a:t>
            </a:r>
            <a:r>
              <a:rPr lang="en-IN" sz="4100" dirty="0" smtClean="0">
                <a:latin typeface="Times New Roman" pitchFamily="18" charset="0"/>
                <a:cs typeface="Times New Roman" pitchFamily="18" charset="0"/>
              </a:rPr>
              <a:t> within a certain portion of the </a:t>
            </a:r>
            <a:r>
              <a:rPr lang="en-IN" sz="4100" dirty="0" smtClean="0">
                <a:latin typeface="Times New Roman" pitchFamily="18" charset="0"/>
                <a:cs typeface="Times New Roman" pitchFamily="18" charset="0"/>
                <a:hlinkClick r:id="rId3" tooltip="Electromagnetic spectrum"/>
              </a:rPr>
              <a:t>electromagnetic spectrum</a:t>
            </a:r>
            <a:r>
              <a:rPr lang="en-IN" sz="4100" dirty="0" smtClean="0">
                <a:latin typeface="Times New Roman" pitchFamily="18" charset="0"/>
                <a:cs typeface="Times New Roman" pitchFamily="18" charset="0"/>
              </a:rPr>
              <a:t>.</a:t>
            </a:r>
          </a:p>
          <a:p>
            <a:pPr>
              <a:buFont typeface="Wingdings" pitchFamily="2" charset="2"/>
              <a:buChar char="Ø"/>
            </a:pPr>
            <a:r>
              <a:rPr lang="en-IN" dirty="0" smtClean="0">
                <a:latin typeface="Times New Roman" pitchFamily="18" charset="0"/>
                <a:cs typeface="Times New Roman" pitchFamily="18" charset="0"/>
              </a:rPr>
              <a:t> The word usually refers to </a:t>
            </a:r>
            <a:r>
              <a:rPr lang="en-IN" b="1" dirty="0" smtClean="0">
                <a:latin typeface="Times New Roman" pitchFamily="18" charset="0"/>
                <a:cs typeface="Times New Roman" pitchFamily="18" charset="0"/>
              </a:rPr>
              <a:t>visible light</a:t>
            </a:r>
            <a:r>
              <a:rPr lang="en-IN" dirty="0" smtClean="0">
                <a:latin typeface="Times New Roman" pitchFamily="18" charset="0"/>
                <a:cs typeface="Times New Roman" pitchFamily="18" charset="0"/>
              </a:rPr>
              <a:t>, which is </a:t>
            </a:r>
            <a:r>
              <a:rPr lang="en-IN" dirty="0" smtClean="0">
                <a:latin typeface="Times New Roman" pitchFamily="18" charset="0"/>
                <a:cs typeface="Times New Roman" pitchFamily="18" charset="0"/>
                <a:hlinkClick r:id="rId4" tooltip="Visual perception"/>
              </a:rPr>
              <a:t>visible</a:t>
            </a:r>
            <a:r>
              <a:rPr lang="en-IN" dirty="0" smtClean="0">
                <a:latin typeface="Times New Roman" pitchFamily="18" charset="0"/>
                <a:cs typeface="Times New Roman" pitchFamily="18" charset="0"/>
              </a:rPr>
              <a:t> to the </a:t>
            </a:r>
            <a:r>
              <a:rPr lang="en-IN" dirty="0" smtClean="0">
                <a:latin typeface="Times New Roman" pitchFamily="18" charset="0"/>
                <a:cs typeface="Times New Roman" pitchFamily="18" charset="0"/>
                <a:hlinkClick r:id="rId5" tooltip="Human eye"/>
              </a:rPr>
              <a:t>human eye</a:t>
            </a:r>
            <a:r>
              <a:rPr lang="en-IN" dirty="0" smtClean="0">
                <a:latin typeface="Times New Roman" pitchFamily="18" charset="0"/>
                <a:cs typeface="Times New Roman" pitchFamily="18" charset="0"/>
              </a:rPr>
              <a:t> and is responsible for the sense of </a:t>
            </a:r>
            <a:r>
              <a:rPr lang="en-IN" dirty="0" smtClean="0">
                <a:latin typeface="Times New Roman" pitchFamily="18" charset="0"/>
                <a:cs typeface="Times New Roman" pitchFamily="18" charset="0"/>
                <a:hlinkClick r:id="rId4" tooltip="Visual perception"/>
              </a:rPr>
              <a:t>sight</a:t>
            </a:r>
            <a:r>
              <a:rPr lang="en-IN" dirty="0" smtClean="0">
                <a:latin typeface="Times New Roman" pitchFamily="18" charset="0"/>
                <a:cs typeface="Times New Roman" pitchFamily="18" charset="0"/>
              </a:rPr>
              <a:t>.</a:t>
            </a:r>
            <a:endParaRPr lang="en-IN" baseline="30000" dirty="0" smtClean="0">
              <a:latin typeface="Times New Roman" pitchFamily="18" charset="0"/>
              <a:cs typeface="Times New Roman" pitchFamily="18" charset="0"/>
            </a:endParaRPr>
          </a:p>
          <a:p>
            <a:pPr>
              <a:buFont typeface="Wingdings" pitchFamily="2" charset="2"/>
              <a:buChar char="Ø"/>
            </a:pPr>
            <a:r>
              <a:rPr lang="en-IN" dirty="0" smtClean="0">
                <a:latin typeface="Times New Roman" pitchFamily="18" charset="0"/>
                <a:cs typeface="Times New Roman" pitchFamily="18" charset="0"/>
              </a:rPr>
              <a:t> Visible light is usually defined as having </a:t>
            </a:r>
            <a:r>
              <a:rPr lang="en-IN" dirty="0" smtClean="0">
                <a:latin typeface="Times New Roman" pitchFamily="18" charset="0"/>
                <a:cs typeface="Times New Roman" pitchFamily="18" charset="0"/>
                <a:hlinkClick r:id="rId6" tooltip="Wavelength"/>
              </a:rPr>
              <a:t>wavelengths</a:t>
            </a:r>
            <a:r>
              <a:rPr lang="en-IN" dirty="0" smtClean="0">
                <a:latin typeface="Times New Roman" pitchFamily="18" charset="0"/>
                <a:cs typeface="Times New Roman" pitchFamily="18" charset="0"/>
              </a:rPr>
              <a:t> in the range of 400–700 </a:t>
            </a:r>
            <a:r>
              <a:rPr lang="en-IN" dirty="0" smtClean="0">
                <a:latin typeface="Times New Roman" pitchFamily="18" charset="0"/>
                <a:cs typeface="Times New Roman" pitchFamily="18" charset="0"/>
                <a:hlinkClick r:id="rId7" tooltip="Nanometre"/>
              </a:rPr>
              <a:t>nanometres</a:t>
            </a:r>
            <a:r>
              <a:rPr lang="en-IN" dirty="0" smtClean="0">
                <a:latin typeface="Times New Roman" pitchFamily="18" charset="0"/>
                <a:cs typeface="Times New Roman" pitchFamily="18" charset="0"/>
              </a:rPr>
              <a:t> (nm),  between the </a:t>
            </a:r>
            <a:r>
              <a:rPr lang="en-IN" dirty="0" smtClean="0">
                <a:latin typeface="Times New Roman" pitchFamily="18" charset="0"/>
                <a:cs typeface="Times New Roman" pitchFamily="18" charset="0"/>
                <a:hlinkClick r:id="rId8" tooltip="Infrared"/>
              </a:rPr>
              <a:t>infrared</a:t>
            </a:r>
            <a:r>
              <a:rPr lang="en-IN" dirty="0" smtClean="0">
                <a:latin typeface="Times New Roman" pitchFamily="18" charset="0"/>
                <a:cs typeface="Times New Roman" pitchFamily="18" charset="0"/>
              </a:rPr>
              <a:t> (with longer wavelengths) and the </a:t>
            </a:r>
            <a:r>
              <a:rPr lang="en-IN" dirty="0" smtClean="0">
                <a:latin typeface="Times New Roman" pitchFamily="18" charset="0"/>
                <a:cs typeface="Times New Roman" pitchFamily="18" charset="0"/>
                <a:hlinkClick r:id="rId9" tooltip="Ultraviolet"/>
              </a:rPr>
              <a:t>ultraviolet</a:t>
            </a:r>
            <a:r>
              <a:rPr lang="en-IN" dirty="0" smtClean="0">
                <a:latin typeface="Times New Roman" pitchFamily="18" charset="0"/>
                <a:cs typeface="Times New Roman" pitchFamily="18" charset="0"/>
              </a:rPr>
              <a:t> (with shorter wavelengths).</a:t>
            </a:r>
            <a:endParaRPr lang="en-IN"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LIGHT </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latin typeface="Times New Roman" pitchFamily="18" charset="0"/>
                <a:cs typeface="Times New Roman" pitchFamily="18" charset="0"/>
              </a:rPr>
              <a:t>Essential for vision.</a:t>
            </a:r>
          </a:p>
          <a:p>
            <a:pPr>
              <a:buNone/>
            </a:pPr>
            <a:r>
              <a:rPr lang="en-US" b="1" dirty="0" smtClean="0">
                <a:solidFill>
                  <a:srgbClr val="FF0000"/>
                </a:solidFill>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SOURCES OF LIGHT:</a:t>
            </a:r>
          </a:p>
          <a:p>
            <a:pPr>
              <a:buFont typeface="Wingdings" pitchFamily="2" charset="2"/>
              <a:buChar char="Ø"/>
            </a:pPr>
            <a:r>
              <a:rPr lang="en-US" dirty="0" smtClean="0">
                <a:latin typeface="Times New Roman" pitchFamily="18" charset="0"/>
                <a:cs typeface="Times New Roman" pitchFamily="18" charset="0"/>
              </a:rPr>
              <a:t>Natural source</a:t>
            </a:r>
          </a:p>
          <a:p>
            <a:pPr>
              <a:buFont typeface="Wingdings" pitchFamily="2" charset="2"/>
              <a:buChar char="Ø"/>
            </a:pPr>
            <a:r>
              <a:rPr lang="en-US" dirty="0" smtClean="0">
                <a:latin typeface="Times New Roman" pitchFamily="18" charset="0"/>
                <a:cs typeface="Times New Roman" pitchFamily="18" charset="0"/>
              </a:rPr>
              <a:t>Artificial source  </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C:\Users\Dr.Ajay Agarwal\Desktop\sunlight-web.jpg"/>
          <p:cNvPicPr>
            <a:picLocks noGrp="1" noChangeAspect="1" noChangeArrowheads="1"/>
          </p:cNvPicPr>
          <p:nvPr>
            <p:ph idx="1"/>
          </p:nvPr>
        </p:nvPicPr>
        <p:blipFill>
          <a:blip r:embed="rId2" cstate="print"/>
          <a:srcRect/>
          <a:stretch>
            <a:fillRect/>
          </a:stretch>
        </p:blipFill>
        <p:spPr bwMode="auto">
          <a:xfrm>
            <a:off x="395536" y="260648"/>
            <a:ext cx="8280919" cy="619268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074" name="Picture 2" descr="C:\Users\Dr.Ajay Agarwal\Desktop\Light_dispersion_conceptual_waves350px.gif"/>
          <p:cNvPicPr>
            <a:picLocks noGrp="1" noChangeAspect="1" noChangeArrowheads="1" noCrop="1"/>
          </p:cNvPicPr>
          <p:nvPr>
            <p:ph idx="1"/>
          </p:nvPr>
        </p:nvPicPr>
        <p:blipFill>
          <a:blip r:embed="rId2" cstate="print"/>
          <a:srcRect/>
          <a:stretch>
            <a:fillRect/>
          </a:stretch>
        </p:blipFill>
        <p:spPr bwMode="auto">
          <a:xfrm>
            <a:off x="467544" y="260648"/>
            <a:ext cx="8280919" cy="612068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NATURAL SOURCE:</a:t>
            </a:r>
          </a:p>
          <a:p>
            <a:pPr>
              <a:buFont typeface="Wingdings" pitchFamily="2" charset="2"/>
              <a:buChar char="Ø"/>
            </a:pPr>
            <a:r>
              <a:rPr lang="en-US" dirty="0" smtClean="0">
                <a:latin typeface="Times New Roman" pitchFamily="18" charset="0"/>
                <a:cs typeface="Times New Roman" pitchFamily="18" charset="0"/>
              </a:rPr>
              <a:t>Natural source is sun.</a:t>
            </a:r>
          </a:p>
          <a:p>
            <a:pPr>
              <a:buFont typeface="Wingdings" pitchFamily="2" charset="2"/>
              <a:buChar char="Ø"/>
            </a:pPr>
            <a:r>
              <a:rPr lang="en-US" dirty="0" smtClean="0">
                <a:latin typeface="Times New Roman" pitchFamily="18" charset="0"/>
                <a:cs typeface="Times New Roman" pitchFamily="18" charset="0"/>
              </a:rPr>
              <a:t>Visible rays of sunlight constitute solar spectrum.</a:t>
            </a:r>
          </a:p>
          <a:p>
            <a:pPr>
              <a:buFont typeface="Wingdings" pitchFamily="2" charset="2"/>
              <a:buChar char="Ø"/>
            </a:pPr>
            <a:r>
              <a:rPr lang="en-US" dirty="0" smtClean="0">
                <a:latin typeface="Times New Roman" pitchFamily="18" charset="0"/>
                <a:cs typeface="Times New Roman" pitchFamily="18" charset="0"/>
              </a:rPr>
              <a:t>Sunrays beyond spectrum are invisible.</a:t>
            </a:r>
          </a:p>
          <a:p>
            <a:pPr>
              <a:buFont typeface="Wingdings" pitchFamily="2" charset="2"/>
              <a:buChar char="Ø"/>
            </a:pPr>
            <a:r>
              <a:rPr lang="en-US" dirty="0" smtClean="0">
                <a:latin typeface="Times New Roman" pitchFamily="18" charset="0"/>
                <a:cs typeface="Times New Roman" pitchFamily="18" charset="0"/>
              </a:rPr>
              <a:t> Rays beyond violet end are ultraviolet rays and rays beyond red end are infrared rays</a:t>
            </a:r>
            <a:endParaRPr lang="en-IN" dirty="0" smtClean="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en-IN" dirty="0"/>
          </a:p>
        </p:txBody>
      </p:sp>
      <p:sp>
        <p:nvSpPr>
          <p:cNvPr id="3" name="Content Placeholder 2"/>
          <p:cNvSpPr>
            <a:spLocks noGrp="1"/>
          </p:cNvSpPr>
          <p:nvPr>
            <p:ph idx="1"/>
          </p:nvPr>
        </p:nvSpPr>
        <p:spPr>
          <a:xfrm>
            <a:off x="457200" y="836712"/>
            <a:ext cx="8229600" cy="6021288"/>
          </a:xfrm>
        </p:spPr>
        <p:txBody>
          <a:bodyPr>
            <a:normAutofit/>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DAY LIGHT FACTOR FOR CARRYING OUT WORK EFFICIENTLY WITH EFFICIENT VISION:</a:t>
            </a:r>
          </a:p>
          <a:p>
            <a:pPr>
              <a:buFont typeface="Wingdings" pitchFamily="2" charset="2"/>
              <a:buChar char="Ø"/>
            </a:pPr>
            <a:r>
              <a:rPr lang="en-US" dirty="0" smtClean="0">
                <a:latin typeface="Times New Roman" pitchFamily="18" charset="0"/>
                <a:cs typeface="Times New Roman" pitchFamily="18" charset="0"/>
              </a:rPr>
              <a:t>Sufficient illumination of 15-20 foot candles</a:t>
            </a:r>
          </a:p>
          <a:p>
            <a:pPr>
              <a:buFont typeface="Wingdings" pitchFamily="2" charset="2"/>
              <a:buChar char="Ø"/>
            </a:pPr>
            <a:r>
              <a:rPr lang="en-US" dirty="0" smtClean="0">
                <a:latin typeface="Times New Roman" pitchFamily="18" charset="0"/>
                <a:cs typeface="Times New Roman" pitchFamily="18" charset="0"/>
              </a:rPr>
              <a:t>Uniform distribution in working place.</a:t>
            </a:r>
          </a:p>
          <a:p>
            <a:pPr>
              <a:buFont typeface="Wingdings" pitchFamily="2" charset="2"/>
              <a:buChar char="Ø"/>
            </a:pPr>
            <a:r>
              <a:rPr lang="en-US" dirty="0" smtClean="0">
                <a:latin typeface="Times New Roman" pitchFamily="18" charset="0"/>
                <a:cs typeface="Times New Roman" pitchFamily="18" charset="0"/>
              </a:rPr>
              <a:t>Absence of glare (glare is excessive contrast)</a:t>
            </a:r>
          </a:p>
          <a:p>
            <a:pPr>
              <a:buFont typeface="Wingdings" pitchFamily="2" charset="2"/>
              <a:buChar char="Ø"/>
            </a:pPr>
            <a:r>
              <a:rPr lang="en-US" dirty="0" smtClean="0">
                <a:latin typeface="Times New Roman" pitchFamily="18" charset="0"/>
                <a:cs typeface="Times New Roman" pitchFamily="18" charset="0"/>
              </a:rPr>
              <a:t>Absence of sharp shadows</a:t>
            </a:r>
          </a:p>
          <a:p>
            <a:pPr>
              <a:buFont typeface="Wingdings" pitchFamily="2" charset="2"/>
              <a:buChar char="Ø"/>
            </a:pPr>
            <a:r>
              <a:rPr lang="en-US" dirty="0" smtClean="0">
                <a:latin typeface="Times New Roman" pitchFamily="18" charset="0"/>
                <a:cs typeface="Times New Roman" pitchFamily="18" charset="0"/>
              </a:rPr>
              <a:t>Steadiness of source of light</a:t>
            </a:r>
          </a:p>
          <a:p>
            <a:pPr>
              <a:buFont typeface="Wingdings" pitchFamily="2" charset="2"/>
              <a:buChar char="Ø"/>
            </a:pPr>
            <a:r>
              <a:rPr lang="en-US" dirty="0" smtClean="0">
                <a:latin typeface="Times New Roman" pitchFamily="18" charset="0"/>
                <a:cs typeface="Times New Roman" pitchFamily="18" charset="0"/>
              </a:rPr>
              <a:t>White color of light</a:t>
            </a:r>
          </a:p>
          <a:p>
            <a:pPr>
              <a:buFont typeface="Wingdings" pitchFamily="2" charset="2"/>
              <a:buChar char="Ø"/>
            </a:pPr>
            <a:r>
              <a:rPr lang="en-US" dirty="0" smtClean="0">
                <a:latin typeface="Times New Roman" pitchFamily="18" charset="0"/>
                <a:cs typeface="Times New Roman" pitchFamily="18" charset="0"/>
              </a:rPr>
              <a:t>Contrast surroundings</a:t>
            </a:r>
            <a:endParaRPr lang="en-IN"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MEASUREMENT OF LIGHT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CANDLE:</a:t>
            </a:r>
          </a:p>
          <a:p>
            <a:pPr>
              <a:buFont typeface="Wingdings" pitchFamily="2" charset="2"/>
              <a:buChar char="Ø"/>
            </a:pPr>
            <a:r>
              <a:rPr lang="en-US" dirty="0" smtClean="0">
                <a:latin typeface="Times New Roman" pitchFamily="18" charset="0"/>
                <a:cs typeface="Times New Roman" pitchFamily="18" charset="0"/>
              </a:rPr>
              <a:t>Amount of light given off by burning of </a:t>
            </a:r>
            <a:r>
              <a:rPr lang="en-US" dirty="0" err="1" smtClean="0">
                <a:latin typeface="Times New Roman" pitchFamily="18" charset="0"/>
                <a:cs typeface="Times New Roman" pitchFamily="18" charset="0"/>
              </a:rPr>
              <a:t>spermwax</a:t>
            </a:r>
            <a:r>
              <a:rPr lang="en-US" dirty="0" smtClean="0">
                <a:latin typeface="Times New Roman" pitchFamily="18" charset="0"/>
                <a:cs typeface="Times New Roman" pitchFamily="18" charset="0"/>
              </a:rPr>
              <a:t> candle burning 120 grain per hour is called 1 candle power.</a:t>
            </a:r>
          </a:p>
          <a:p>
            <a:pPr>
              <a:buFont typeface="Wingdings" pitchFamily="2" charset="2"/>
              <a:buChar char="Ø"/>
            </a:pPr>
            <a:r>
              <a:rPr lang="en-US" dirty="0" smtClean="0">
                <a:latin typeface="Times New Roman" pitchFamily="18" charset="0"/>
                <a:cs typeface="Times New Roman" pitchFamily="18" charset="0"/>
              </a:rPr>
              <a:t>Illumination received from one candle at a distance of one foot, is known as one foot candle.</a:t>
            </a:r>
          </a:p>
          <a:p>
            <a:pPr>
              <a:buFont typeface="Wingdings" pitchFamily="2" charset="2"/>
              <a:buChar char="Ø"/>
            </a:pPr>
            <a:r>
              <a:rPr lang="en-US" dirty="0" smtClean="0">
                <a:latin typeface="Times New Roman" pitchFamily="18" charset="0"/>
                <a:cs typeface="Times New Roman" pitchFamily="18" charset="0"/>
              </a:rPr>
              <a:t>Measured by instrument photometer.</a:t>
            </a:r>
            <a:endParaRPr lang="en-IN"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Light also measured </a:t>
            </a:r>
          </a:p>
          <a:p>
            <a:pPr>
              <a:buFont typeface="Wingdings" pitchFamily="2" charset="2"/>
              <a:buChar char="Ø"/>
            </a:pPr>
            <a:r>
              <a:rPr lang="en-US" dirty="0" smtClean="0">
                <a:latin typeface="Times New Roman" pitchFamily="18" charset="0"/>
                <a:cs typeface="Times New Roman" pitchFamily="18" charset="0"/>
              </a:rPr>
              <a:t>Luminous flux (flow of light) expressed in lumens.</a:t>
            </a:r>
          </a:p>
          <a:p>
            <a:pPr>
              <a:buFont typeface="Wingdings" pitchFamily="2" charset="2"/>
              <a:buChar char="Ø"/>
            </a:pPr>
            <a:r>
              <a:rPr lang="en-US" dirty="0" smtClean="0">
                <a:latin typeface="Times New Roman" pitchFamily="18" charset="0"/>
                <a:cs typeface="Times New Roman" pitchFamily="18" charset="0"/>
              </a:rPr>
              <a:t>Illumination (amount of light reaching a surface) expressed as </a:t>
            </a:r>
            <a:r>
              <a:rPr lang="en-US" dirty="0" err="1" smtClean="0">
                <a:latin typeface="Times New Roman" pitchFamily="18" charset="0"/>
                <a:cs typeface="Times New Roman" pitchFamily="18" charset="0"/>
              </a:rPr>
              <a:t>lux</a:t>
            </a:r>
            <a:r>
              <a:rPr lang="en-US" dirty="0" smtClean="0">
                <a:latin typeface="Times New Roman" pitchFamily="18" charset="0"/>
                <a:cs typeface="Times New Roman" pitchFamily="18" charset="0"/>
              </a:rPr>
              <a:t> per unit area.</a:t>
            </a:r>
          </a:p>
          <a:p>
            <a:pPr>
              <a:buFont typeface="Wingdings" pitchFamily="2" charset="2"/>
              <a:buChar char="Ø"/>
            </a:pPr>
            <a:r>
              <a:rPr lang="en-US" dirty="0" smtClean="0">
                <a:latin typeface="Times New Roman" pitchFamily="18" charset="0"/>
                <a:cs typeface="Times New Roman" pitchFamily="18" charset="0"/>
              </a:rPr>
              <a:t>Luminance (brightness i.e. amount of light refracted from a surface ) expressed as lamberts.</a:t>
            </a:r>
            <a:endParaRPr lang="en-IN"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LIGHT MEASUREMENT UNITS</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381000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r>
                        <a:rPr lang="en-US" sz="2000" dirty="0" smtClean="0">
                          <a:latin typeface="Times New Roman" pitchFamily="18" charset="0"/>
                          <a:cs typeface="Times New Roman" pitchFamily="18" charset="0"/>
                        </a:rPr>
                        <a:t>Description </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Quantity measured name</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Recommended units*</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Other units</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1. Brightness of point source</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Luminous</a:t>
                      </a:r>
                      <a:r>
                        <a:rPr lang="en-US" sz="2000" baseline="0" dirty="0" smtClean="0">
                          <a:latin typeface="Times New Roman" pitchFamily="18" charset="0"/>
                          <a:cs typeface="Times New Roman" pitchFamily="18" charset="0"/>
                        </a:rPr>
                        <a:t> intensity</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Candela</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Candle power</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2. Flow</a:t>
                      </a:r>
                      <a:r>
                        <a:rPr lang="en-US" sz="2000" baseline="0" dirty="0" smtClean="0">
                          <a:latin typeface="Times New Roman" pitchFamily="18" charset="0"/>
                          <a:cs typeface="Times New Roman" pitchFamily="18" charset="0"/>
                        </a:rPr>
                        <a:t> of light</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Luminous flux</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Lumen</a:t>
                      </a:r>
                      <a:endParaRPr lang="en-IN" sz="2000" dirty="0">
                        <a:latin typeface="Times New Roman" pitchFamily="18" charset="0"/>
                        <a:cs typeface="Times New Roman" pitchFamily="18" charset="0"/>
                      </a:endParaRPr>
                    </a:p>
                  </a:txBody>
                  <a:tcPr/>
                </a:tc>
                <a:tc>
                  <a:txBody>
                    <a:bodyPr/>
                    <a:lstStyle/>
                    <a:p>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3. Amount of light reaching surface</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Illumination </a:t>
                      </a:r>
                    </a:p>
                    <a:p>
                      <a:r>
                        <a:rPr lang="en-US" sz="2000" dirty="0" smtClean="0">
                          <a:latin typeface="Times New Roman" pitchFamily="18" charset="0"/>
                          <a:cs typeface="Times New Roman" pitchFamily="18" charset="0"/>
                        </a:rPr>
                        <a:t>Illuminance</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Lux</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 Foot candle Lumen /cm</a:t>
                      </a:r>
                      <a:r>
                        <a:rPr lang="en-US" sz="2000" baseline="30000" dirty="0" smtClean="0">
                          <a:latin typeface="Times New Roman" pitchFamily="18" charset="0"/>
                          <a:cs typeface="Times New Roman" pitchFamily="18" charset="0"/>
                        </a:rPr>
                        <a:t>2 </a:t>
                      </a:r>
                    </a:p>
                    <a:p>
                      <a:r>
                        <a:rPr lang="en-US" sz="2000" dirty="0" smtClean="0">
                          <a:latin typeface="Times New Roman" pitchFamily="18" charset="0"/>
                          <a:cs typeface="Times New Roman" pitchFamily="18" charset="0"/>
                        </a:rPr>
                        <a:t>(Phot) </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4. Amount of light re-emitted by surface</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Brightness </a:t>
                      </a:r>
                    </a:p>
                    <a:p>
                      <a:r>
                        <a:rPr lang="en-US" sz="2000" dirty="0" smtClean="0">
                          <a:latin typeface="Times New Roman" pitchFamily="18" charset="0"/>
                          <a:cs typeface="Times New Roman" pitchFamily="18" charset="0"/>
                        </a:rPr>
                        <a:t>Luminance</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Lambert</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Foot lambert Candles /cm</a:t>
                      </a:r>
                      <a:r>
                        <a:rPr lang="en-US" sz="2000" baseline="30000" dirty="0" smtClean="0">
                          <a:latin typeface="Times New Roman" pitchFamily="18" charset="0"/>
                          <a:cs typeface="Times New Roman" pitchFamily="18" charset="0"/>
                        </a:rPr>
                        <a:t>2</a:t>
                      </a:r>
                      <a:endParaRPr lang="en-IN" sz="2000" baseline="30000" dirty="0">
                        <a:latin typeface="Times New Roman" pitchFamily="18" charset="0"/>
                        <a:cs typeface="Times New Roman" pitchFamily="18" charset="0"/>
                      </a:endParaRPr>
                    </a:p>
                  </a:txBody>
                  <a:tcPr/>
                </a:tc>
              </a:tr>
            </a:tbl>
          </a:graphicData>
        </a:graphic>
      </p:graphicFrame>
      <p:sp>
        <p:nvSpPr>
          <p:cNvPr id="5" name="TextBox 4"/>
          <p:cNvSpPr txBox="1"/>
          <p:nvPr/>
        </p:nvSpPr>
        <p:spPr>
          <a:xfrm>
            <a:off x="0" y="5733256"/>
            <a:ext cx="9144000" cy="830997"/>
          </a:xfrm>
          <a:prstGeom prst="rect">
            <a:avLst/>
          </a:prstGeom>
          <a:noFill/>
        </p:spPr>
        <p:txBody>
          <a:bodyPr wrap="square" rtlCol="0">
            <a:spAutoFit/>
          </a:bodyPr>
          <a:lstStyle/>
          <a:p>
            <a:pPr algn="ctr"/>
            <a:r>
              <a:rPr lang="en-US" sz="2400" b="1" dirty="0" smtClean="0">
                <a:latin typeface="Times New Roman" pitchFamily="18" charset="0"/>
                <a:cs typeface="Times New Roman" pitchFamily="18" charset="0"/>
              </a:rPr>
              <a:t>* Recommended by the International Organization for Standardization</a:t>
            </a:r>
            <a:endParaRPr lang="en-IN" sz="2400" b="1"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LIGHTING</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Obtained not only from sky but also from refraction.</a:t>
            </a:r>
          </a:p>
          <a:p>
            <a:pPr>
              <a:buFont typeface="Wingdings" pitchFamily="2" charset="2"/>
              <a:buChar char="Ø"/>
            </a:pPr>
            <a:r>
              <a:rPr lang="en-US" dirty="0" smtClean="0">
                <a:latin typeface="Times New Roman" pitchFamily="18" charset="0"/>
                <a:cs typeface="Times New Roman" pitchFamily="18" charset="0"/>
              </a:rPr>
              <a:t>Efficient utilization calls careful design, location, orientation of building and relationship between buildings.</a:t>
            </a:r>
          </a:p>
          <a:p>
            <a:pPr>
              <a:buFont typeface="Wingdings" pitchFamily="2" charset="2"/>
              <a:buChar char="Ø"/>
            </a:pPr>
            <a:r>
              <a:rPr lang="en-US" dirty="0" smtClean="0">
                <a:latin typeface="Times New Roman" pitchFamily="18" charset="0"/>
                <a:cs typeface="Times New Roman" pitchFamily="18" charset="0"/>
              </a:rPr>
              <a:t>Depends upon time of the day, season weather and atmospheric pollution.</a:t>
            </a:r>
            <a:endParaRPr lang="en-IN"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0" y="908720"/>
            <a:ext cx="9144000" cy="5949280"/>
          </a:xfrm>
        </p:spPr>
        <p:txBody>
          <a:bodyPr>
            <a:normAutofit lnSpcReduction="10000"/>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MEASURES TO IMPROVE NATURAL LIGHTING:</a:t>
            </a:r>
          </a:p>
          <a:p>
            <a:pPr>
              <a:buFont typeface="Wingdings" pitchFamily="2" charset="2"/>
              <a:buChar char="Ø"/>
            </a:pPr>
            <a:r>
              <a:rPr lang="en-US" dirty="0" smtClean="0">
                <a:latin typeface="Times New Roman" pitchFamily="18" charset="0"/>
                <a:cs typeface="Times New Roman" pitchFamily="18" charset="0"/>
              </a:rPr>
              <a:t>Building should be directed towards North and South, so that there should be uniform lighting from morning to evening.</a:t>
            </a:r>
          </a:p>
          <a:p>
            <a:pPr>
              <a:buFont typeface="Wingdings" pitchFamily="2" charset="2"/>
              <a:buChar char="Ø"/>
            </a:pPr>
            <a:r>
              <a:rPr lang="en-US" dirty="0" smtClean="0">
                <a:latin typeface="Times New Roman" pitchFamily="18" charset="0"/>
                <a:cs typeface="Times New Roman" pitchFamily="18" charset="0"/>
              </a:rPr>
              <a:t>Construction of windows must be properly planned. A tall narrow window gives greater penetration of light and broad window gives greater diffusion of light.</a:t>
            </a:r>
          </a:p>
          <a:p>
            <a:pPr>
              <a:buFont typeface="Wingdings" pitchFamily="2" charset="2"/>
              <a:buChar char="Ø"/>
            </a:pPr>
            <a:r>
              <a:rPr lang="en-US" dirty="0" smtClean="0">
                <a:latin typeface="Times New Roman" pitchFamily="18" charset="0"/>
                <a:cs typeface="Times New Roman" pitchFamily="18" charset="0"/>
              </a:rPr>
              <a:t>Inside the rooms ceiling should be white, the upper portion of walls should be light colored and lower portion should be slightly dark.</a:t>
            </a:r>
            <a:endParaRPr lang="en-IN"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MEASUREMENT OF DAYLIGHT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Measured in </a:t>
            </a:r>
            <a:r>
              <a:rPr lang="en-US" b="1" dirty="0" smtClean="0">
                <a:latin typeface="Times New Roman" pitchFamily="18" charset="0"/>
                <a:cs typeface="Times New Roman" pitchFamily="18" charset="0"/>
              </a:rPr>
              <a:t>DAYLIGHT FACTOR (D.F.) </a:t>
            </a:r>
            <a:r>
              <a:rPr lang="en-US" dirty="0" smtClean="0">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Ratio of illumination in a given point to illumination at a point exposed simultaneously to the whole hemisphere of sky (taken as 500 foot candles) excluding direct sunlight.</a:t>
            </a:r>
          </a:p>
          <a:p>
            <a:pPr>
              <a:buFont typeface="Wingdings" pitchFamily="2" charset="2"/>
              <a:buChar char="Ø"/>
            </a:pPr>
            <a:r>
              <a:rPr lang="en-US" dirty="0" smtClean="0">
                <a:latin typeface="Times New Roman" pitchFamily="18" charset="0"/>
                <a:cs typeface="Times New Roman" pitchFamily="18" charset="0"/>
              </a:rPr>
              <a:t>D.F.= </a:t>
            </a:r>
            <a:r>
              <a:rPr lang="en-US" sz="2400" u="sng" dirty="0" smtClean="0">
                <a:latin typeface="Times New Roman" pitchFamily="18" charset="0"/>
                <a:cs typeface="Times New Roman" pitchFamily="18" charset="0"/>
              </a:rPr>
              <a:t>Instantaneous illumination INDOORS</a:t>
            </a:r>
            <a:r>
              <a:rPr lang="en-US" dirty="0" smtClean="0">
                <a:latin typeface="Times New Roman" pitchFamily="18" charset="0"/>
                <a:cs typeface="Times New Roman" pitchFamily="18" charset="0"/>
              </a:rPr>
              <a:t>                  X 100                                               </a:t>
            </a:r>
            <a:r>
              <a:rPr lang="en-US" sz="2400" dirty="0" smtClean="0">
                <a:latin typeface="Times New Roman" pitchFamily="18" charset="0"/>
                <a:cs typeface="Times New Roman" pitchFamily="18" charset="0"/>
              </a:rPr>
              <a:t>Simultaneously occurring illumination OUTDOORS</a:t>
            </a:r>
            <a:r>
              <a:rPr lang="en-US" dirty="0" smtClean="0">
                <a:latin typeface="Times New Roman" pitchFamily="18" charset="0"/>
                <a:cs typeface="Times New Roman" pitchFamily="18" charset="0"/>
              </a:rPr>
              <a:t> </a:t>
            </a:r>
          </a:p>
          <a:p>
            <a:pPr>
              <a:buFont typeface="Wingdings" pitchFamily="2" charset="2"/>
              <a:buChar char="Ø"/>
            </a:pPr>
            <a:r>
              <a:rPr lang="en-US" dirty="0" smtClean="0">
                <a:latin typeface="Times New Roman" pitchFamily="18" charset="0"/>
                <a:cs typeface="Times New Roman" pitchFamily="18" charset="0"/>
              </a:rPr>
              <a:t>May be determined by Day Light Factor Meter.</a:t>
            </a:r>
          </a:p>
          <a:p>
            <a:pPr>
              <a:buFont typeface="Wingdings" pitchFamily="2" charset="2"/>
              <a:buChar char="Ø"/>
            </a:pPr>
            <a:r>
              <a:rPr lang="en-US" dirty="0" smtClean="0">
                <a:latin typeface="Times New Roman" pitchFamily="18" charset="0"/>
                <a:cs typeface="Times New Roman" pitchFamily="18" charset="0"/>
              </a:rPr>
              <a:t>D.F. in rooms should be at least 8% and 10% in kitchen.</a:t>
            </a:r>
            <a:endParaRPr lang="en-IN"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descr="C:\Users\Dr.Ajay Agarwal\Desktop\light.jpg"/>
          <p:cNvPicPr>
            <a:picLocks noGrp="1" noChangeAspect="1" noChangeArrowheads="1"/>
          </p:cNvPicPr>
          <p:nvPr>
            <p:ph idx="1"/>
          </p:nvPr>
        </p:nvPicPr>
        <p:blipFill>
          <a:blip r:embed="rId2" cstate="print"/>
          <a:srcRect/>
          <a:stretch>
            <a:fillRect/>
          </a:stretch>
        </p:blipFill>
        <p:spPr bwMode="auto">
          <a:xfrm>
            <a:off x="755576" y="318589"/>
            <a:ext cx="8208911" cy="626469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ARTIFICIAL LIGHTING</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buFont typeface="Wingdings" pitchFamily="2" charset="2"/>
              <a:buChar char="Ø"/>
            </a:pPr>
            <a:r>
              <a:rPr lang="en-US" dirty="0" smtClean="0">
                <a:latin typeface="Times New Roman" pitchFamily="18" charset="0"/>
                <a:cs typeface="Times New Roman" pitchFamily="18" charset="0"/>
              </a:rPr>
              <a:t>Electric lighting-as no combustion nor any reduction in oxygen content of atmosphere.</a:t>
            </a:r>
          </a:p>
          <a:p>
            <a:pPr>
              <a:buFont typeface="Wingdings" pitchFamily="2" charset="2"/>
              <a:buChar char="Ø"/>
            </a:pPr>
            <a:r>
              <a:rPr lang="en-US" dirty="0" smtClean="0">
                <a:latin typeface="Times New Roman" pitchFamily="18" charset="0"/>
                <a:cs typeface="Times New Roman" pitchFamily="18" charset="0"/>
              </a:rPr>
              <a:t>Gives good, steady and bright light.</a:t>
            </a:r>
          </a:p>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DIFFERENT TYPES OF ELECTRIC LIGHTS:</a:t>
            </a:r>
          </a:p>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FILAMENT LAMPS:</a:t>
            </a:r>
          </a:p>
          <a:p>
            <a:pPr>
              <a:buFont typeface="Wingdings" pitchFamily="2" charset="2"/>
              <a:buChar char="Ø"/>
            </a:pPr>
            <a:r>
              <a:rPr lang="en-US" dirty="0" smtClean="0">
                <a:latin typeface="Times New Roman" pitchFamily="18" charset="0"/>
                <a:cs typeface="Times New Roman" pitchFamily="18" charset="0"/>
              </a:rPr>
              <a:t>Tungsten filament is heated and light is emitted.</a:t>
            </a:r>
          </a:p>
          <a:p>
            <a:pPr>
              <a:buFont typeface="Wingdings" pitchFamily="2" charset="2"/>
              <a:buChar char="Ø"/>
            </a:pPr>
            <a:r>
              <a:rPr lang="en-US" dirty="0" smtClean="0">
                <a:latin typeface="Times New Roman" pitchFamily="18" charset="0"/>
                <a:cs typeface="Times New Roman" pitchFamily="18" charset="0"/>
              </a:rPr>
              <a:t>Only 5% for light rest 95% expended as heat.</a:t>
            </a:r>
            <a:endParaRPr lang="en-IN"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FLUORESCENT LAMPS (VAPOR LAMPS):</a:t>
            </a:r>
          </a:p>
          <a:p>
            <a:pPr>
              <a:buFont typeface="Wingdings" pitchFamily="2" charset="2"/>
              <a:buChar char="Ø"/>
            </a:pPr>
            <a:r>
              <a:rPr lang="en-US" dirty="0" smtClean="0">
                <a:latin typeface="Times New Roman" pitchFamily="18" charset="0"/>
                <a:cs typeface="Times New Roman" pitchFamily="18" charset="0"/>
              </a:rPr>
              <a:t>Neon filled sodium discharge lamp:</a:t>
            </a:r>
          </a:p>
          <a:p>
            <a:pPr>
              <a:buFont typeface="Wingdings" pitchFamily="2" charset="2"/>
              <a:buChar char="Ø"/>
            </a:pPr>
            <a:r>
              <a:rPr lang="en-US" dirty="0" smtClean="0">
                <a:latin typeface="Times New Roman" pitchFamily="18" charset="0"/>
                <a:cs typeface="Times New Roman" pitchFamily="18" charset="0"/>
              </a:rPr>
              <a:t>Gives yellow light.</a:t>
            </a:r>
          </a:p>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MERCURY VAPOR LAMP:</a:t>
            </a:r>
          </a:p>
          <a:p>
            <a:pPr>
              <a:buFont typeface="Wingdings" pitchFamily="2" charset="2"/>
              <a:buChar char="Ø"/>
            </a:pPr>
            <a:r>
              <a:rPr lang="en-US" dirty="0" smtClean="0">
                <a:latin typeface="Times New Roman" pitchFamily="18" charset="0"/>
                <a:cs typeface="Times New Roman" pitchFamily="18" charset="0"/>
              </a:rPr>
              <a:t>Glass tube filled with mercury vapor and electrode fitted at each end. Inside is coated with fluorescent chemicals which absorbs ultraviolet radiations </a:t>
            </a:r>
          </a:p>
          <a:p>
            <a:endParaRPr lang="en-IN"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COLD CATHODE NEON LAMPS:</a:t>
            </a:r>
          </a:p>
          <a:p>
            <a:pPr>
              <a:buFont typeface="Wingdings" pitchFamily="2" charset="2"/>
              <a:buChar char="Ø"/>
            </a:pPr>
            <a:r>
              <a:rPr lang="en-US" dirty="0" smtClean="0">
                <a:latin typeface="Times New Roman" pitchFamily="18" charset="0"/>
                <a:cs typeface="Times New Roman" pitchFamily="18" charset="0"/>
              </a:rPr>
              <a:t>Used for decorative purpose.</a:t>
            </a:r>
          </a:p>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SHADOW LESS LIGHT:</a:t>
            </a:r>
          </a:p>
          <a:p>
            <a:pPr>
              <a:buFont typeface="Wingdings" pitchFamily="2" charset="2"/>
              <a:buChar char="Ø"/>
            </a:pPr>
            <a:r>
              <a:rPr lang="en-US" dirty="0" smtClean="0">
                <a:latin typeface="Times New Roman" pitchFamily="18" charset="0"/>
                <a:cs typeface="Times New Roman" pitchFamily="18" charset="0"/>
              </a:rPr>
              <a:t>Especially necessary in operation theaters.</a:t>
            </a:r>
            <a:endParaRPr lang="en-IN"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LIGHTING STANDARDS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06916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Eyes responds to a range of illumination from 0.1 </a:t>
            </a:r>
            <a:r>
              <a:rPr lang="en-US" dirty="0" err="1" smtClean="0">
                <a:latin typeface="Times New Roman" pitchFamily="18" charset="0"/>
                <a:cs typeface="Times New Roman" pitchFamily="18" charset="0"/>
              </a:rPr>
              <a:t>lux</a:t>
            </a:r>
            <a:r>
              <a:rPr lang="en-US" dirty="0" smtClean="0">
                <a:latin typeface="Times New Roman" pitchFamily="18" charset="0"/>
                <a:cs typeface="Times New Roman" pitchFamily="18" charset="0"/>
              </a:rPr>
              <a:t> (full moonlight night) to 100,000 </a:t>
            </a:r>
            <a:r>
              <a:rPr lang="en-US" dirty="0" err="1" smtClean="0">
                <a:latin typeface="Times New Roman" pitchFamily="18" charset="0"/>
                <a:cs typeface="Times New Roman" pitchFamily="18" charset="0"/>
              </a:rPr>
              <a:t>lux</a:t>
            </a:r>
            <a:r>
              <a:rPr lang="en-US" dirty="0" smtClean="0">
                <a:latin typeface="Times New Roman" pitchFamily="18" charset="0"/>
                <a:cs typeface="Times New Roman" pitchFamily="18" charset="0"/>
              </a:rPr>
              <a:t> (bright sunshine).</a:t>
            </a:r>
          </a:p>
          <a:p>
            <a:pPr>
              <a:buFont typeface="Wingdings" pitchFamily="2" charset="2"/>
              <a:buChar char="Ø"/>
            </a:pPr>
            <a:r>
              <a:rPr lang="en-US" dirty="0" smtClean="0">
                <a:latin typeface="Times New Roman" pitchFamily="18" charset="0"/>
                <a:cs typeface="Times New Roman" pitchFamily="18" charset="0"/>
              </a:rPr>
              <a:t>Visual efficacy increase with increase of illumination, but the curve flatten out at higher levels..</a:t>
            </a:r>
          </a:p>
          <a:p>
            <a:pPr>
              <a:buFont typeface="Wingdings" pitchFamily="2" charset="2"/>
              <a:buChar char="Ø"/>
            </a:pPr>
            <a:r>
              <a:rPr lang="en-US" dirty="0" smtClean="0">
                <a:latin typeface="Times New Roman" pitchFamily="18" charset="0"/>
                <a:cs typeface="Times New Roman" pitchFamily="18" charset="0"/>
              </a:rPr>
              <a:t>Rule of thumb is that illumination level should be 30 times higher than the level at which task can be just done.</a:t>
            </a:r>
            <a:endParaRPr lang="en-IN"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RECOMMENDED ILLUMINATION (IES CODE)</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4997154"/>
        </p:xfrm>
        <a:graphic>
          <a:graphicData uri="http://schemas.openxmlformats.org/drawingml/2006/table">
            <a:tbl>
              <a:tblPr firstRow="1" bandRow="1">
                <a:tableStyleId>{5C22544A-7EE6-4342-B048-85BDC9FD1C3A}</a:tableStyleId>
              </a:tblPr>
              <a:tblGrid>
                <a:gridCol w="4114800"/>
                <a:gridCol w="4114800"/>
              </a:tblGrid>
              <a:tr h="832859">
                <a:tc>
                  <a:txBody>
                    <a:bodyPr/>
                    <a:lstStyle/>
                    <a:p>
                      <a:r>
                        <a:rPr lang="en-US" sz="3200" dirty="0" smtClean="0">
                          <a:latin typeface="Times New Roman" pitchFamily="18" charset="0"/>
                          <a:cs typeface="Times New Roman" pitchFamily="18" charset="0"/>
                        </a:rPr>
                        <a:t>Visual task</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Illumination (</a:t>
                      </a:r>
                      <a:r>
                        <a:rPr lang="en-US" sz="3200" dirty="0" err="1" smtClean="0">
                          <a:latin typeface="Times New Roman" pitchFamily="18" charset="0"/>
                          <a:cs typeface="Times New Roman" pitchFamily="18" charset="0"/>
                        </a:rPr>
                        <a:t>lux</a:t>
                      </a:r>
                      <a:r>
                        <a:rPr lang="en-US" sz="3200" dirty="0" smtClean="0">
                          <a:latin typeface="Times New Roman" pitchFamily="18" charset="0"/>
                          <a:cs typeface="Times New Roman" pitchFamily="18" charset="0"/>
                        </a:rPr>
                        <a:t>)</a:t>
                      </a:r>
                      <a:endParaRPr lang="en-IN" sz="3200" dirty="0">
                        <a:latin typeface="Times New Roman" pitchFamily="18" charset="0"/>
                        <a:cs typeface="Times New Roman" pitchFamily="18" charset="0"/>
                      </a:endParaRPr>
                    </a:p>
                  </a:txBody>
                  <a:tcPr/>
                </a:tc>
              </a:tr>
              <a:tr h="832859">
                <a:tc>
                  <a:txBody>
                    <a:bodyPr/>
                    <a:lstStyle/>
                    <a:p>
                      <a:r>
                        <a:rPr lang="en-US" sz="3200" dirty="0" smtClean="0">
                          <a:latin typeface="Times New Roman" pitchFamily="18" charset="0"/>
                          <a:cs typeface="Times New Roman" pitchFamily="18" charset="0"/>
                        </a:rPr>
                        <a:t>Casual reading</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100</a:t>
                      </a:r>
                      <a:endParaRPr lang="en-IN" sz="3200" dirty="0">
                        <a:latin typeface="Times New Roman" pitchFamily="18" charset="0"/>
                        <a:cs typeface="Times New Roman" pitchFamily="18" charset="0"/>
                      </a:endParaRPr>
                    </a:p>
                  </a:txBody>
                  <a:tcPr/>
                </a:tc>
              </a:tr>
              <a:tr h="832859">
                <a:tc>
                  <a:txBody>
                    <a:bodyPr/>
                    <a:lstStyle/>
                    <a:p>
                      <a:r>
                        <a:rPr lang="en-US" sz="3200" dirty="0" smtClean="0">
                          <a:latin typeface="Times New Roman" pitchFamily="18" charset="0"/>
                          <a:cs typeface="Times New Roman" pitchFamily="18" charset="0"/>
                        </a:rPr>
                        <a:t>General office work</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400</a:t>
                      </a:r>
                      <a:endParaRPr lang="en-IN" sz="3200" dirty="0">
                        <a:latin typeface="Times New Roman" pitchFamily="18" charset="0"/>
                        <a:cs typeface="Times New Roman" pitchFamily="18" charset="0"/>
                      </a:endParaRPr>
                    </a:p>
                  </a:txBody>
                  <a:tcPr/>
                </a:tc>
              </a:tr>
              <a:tr h="832859">
                <a:tc>
                  <a:txBody>
                    <a:bodyPr/>
                    <a:lstStyle/>
                    <a:p>
                      <a:r>
                        <a:rPr lang="en-US" sz="3200" dirty="0" smtClean="0">
                          <a:latin typeface="Times New Roman" pitchFamily="18" charset="0"/>
                          <a:cs typeface="Times New Roman" pitchFamily="18" charset="0"/>
                        </a:rPr>
                        <a:t>Fine assembly</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900</a:t>
                      </a:r>
                      <a:endParaRPr lang="en-IN" sz="3200" dirty="0">
                        <a:latin typeface="Times New Roman" pitchFamily="18" charset="0"/>
                        <a:cs typeface="Times New Roman" pitchFamily="18" charset="0"/>
                      </a:endParaRPr>
                    </a:p>
                  </a:txBody>
                  <a:tcPr/>
                </a:tc>
              </a:tr>
              <a:tr h="832859">
                <a:tc>
                  <a:txBody>
                    <a:bodyPr/>
                    <a:lstStyle/>
                    <a:p>
                      <a:r>
                        <a:rPr lang="en-US" sz="3200" dirty="0" smtClean="0">
                          <a:latin typeface="Times New Roman" pitchFamily="18" charset="0"/>
                          <a:cs typeface="Times New Roman" pitchFamily="18" charset="0"/>
                        </a:rPr>
                        <a:t>Very severe task</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1,300-2000</a:t>
                      </a:r>
                      <a:endParaRPr lang="en-IN" sz="3200" dirty="0">
                        <a:latin typeface="Times New Roman" pitchFamily="18" charset="0"/>
                        <a:cs typeface="Times New Roman" pitchFamily="18" charset="0"/>
                      </a:endParaRPr>
                    </a:p>
                  </a:txBody>
                  <a:tcPr/>
                </a:tc>
              </a:tr>
              <a:tr h="832859">
                <a:tc>
                  <a:txBody>
                    <a:bodyPr/>
                    <a:lstStyle/>
                    <a:p>
                      <a:r>
                        <a:rPr lang="en-US" sz="3200" dirty="0" smtClean="0">
                          <a:latin typeface="Times New Roman" pitchFamily="18" charset="0"/>
                          <a:cs typeface="Times New Roman" pitchFamily="18" charset="0"/>
                        </a:rPr>
                        <a:t>Watch making</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2,000-3,000</a:t>
                      </a:r>
                      <a:endParaRPr lang="en-IN" sz="32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BIOLOGICAL EFFECTS OF LIGHT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Daylight could cause in vitro degradation of bilirubin now being used  as a therapeutic measure in premature infants with hyper- bilirubinaemia. </a:t>
            </a:r>
          </a:p>
          <a:p>
            <a:pPr>
              <a:buFont typeface="Wingdings" pitchFamily="2" charset="2"/>
              <a:buChar char="Ø"/>
            </a:pPr>
            <a:r>
              <a:rPr lang="en-US" dirty="0" smtClean="0">
                <a:latin typeface="Times New Roman" pitchFamily="18" charset="0"/>
                <a:cs typeface="Times New Roman" pitchFamily="18" charset="0"/>
              </a:rPr>
              <a:t>Biologic rhythms of body temperature, physical activity, the stimulation of melanin synthesis, the activation of precursors of vitamin D, adrenocortical secretion and food consumption.</a:t>
            </a:r>
            <a:endParaRPr lang="en-IN"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G:\images (2).jpg"/>
          <p:cNvPicPr>
            <a:picLocks noGrp="1" noChangeAspect="1" noChangeArrowheads="1"/>
          </p:cNvPicPr>
          <p:nvPr>
            <p:ph idx="1"/>
          </p:nvPr>
        </p:nvPicPr>
        <p:blipFill>
          <a:blip r:embed="rId2" cstate="print"/>
          <a:srcRect/>
          <a:stretch>
            <a:fillRect/>
          </a:stretch>
        </p:blipFill>
        <p:spPr bwMode="auto">
          <a:xfrm>
            <a:off x="395536" y="332656"/>
            <a:ext cx="8424936" cy="6525344"/>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098" name="Picture 2" descr="C:\Users\Dr.Ajay Agarwal\Desktop\A_city_illuminated_by_colorful_artificial_lighting_at_night.jpg"/>
          <p:cNvPicPr>
            <a:picLocks noGrp="1" noChangeAspect="1" noChangeArrowheads="1"/>
          </p:cNvPicPr>
          <p:nvPr>
            <p:ph idx="1"/>
          </p:nvPr>
        </p:nvPicPr>
        <p:blipFill>
          <a:blip r:embed="rId2" cstate="print"/>
          <a:srcRect/>
          <a:stretch>
            <a:fillRect/>
          </a:stretch>
        </p:blipFill>
        <p:spPr bwMode="auto">
          <a:xfrm>
            <a:off x="467545" y="260649"/>
            <a:ext cx="8208912" cy="5544616"/>
          </a:xfrm>
          <a:prstGeom prst="rect">
            <a:avLst/>
          </a:prstGeom>
          <a:noFill/>
        </p:spPr>
      </p:pic>
      <p:sp>
        <p:nvSpPr>
          <p:cNvPr id="5" name="TextBox 4"/>
          <p:cNvSpPr txBox="1"/>
          <p:nvPr/>
        </p:nvSpPr>
        <p:spPr>
          <a:xfrm>
            <a:off x="0" y="5949281"/>
            <a:ext cx="9144000" cy="830997"/>
          </a:xfrm>
          <a:prstGeom prst="rect">
            <a:avLst/>
          </a:prstGeom>
          <a:noFill/>
        </p:spPr>
        <p:txBody>
          <a:bodyPr wrap="square" rtlCol="0">
            <a:spAutoFit/>
          </a:bodyPr>
          <a:lstStyle/>
          <a:p>
            <a:pPr algn="ctr"/>
            <a:r>
              <a:rPr lang="en-US" sz="2400" b="1" dirty="0" smtClean="0">
                <a:solidFill>
                  <a:srgbClr val="FF0000"/>
                </a:solidFill>
                <a:latin typeface="Times New Roman" pitchFamily="18" charset="0"/>
                <a:cs typeface="Times New Roman" pitchFamily="18" charset="0"/>
              </a:rPr>
              <a:t>A CITY ILLUMINATED WITH COLORFUL ARTIFICIAL LIGHTING</a:t>
            </a:r>
            <a:endParaRPr lang="en-IN" sz="2400" b="1" dirty="0">
              <a:solidFill>
                <a:srgbClr val="FF0000"/>
              </a:solidFill>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VENTILATION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Replacement of vitiated air (stagnant, warm and moist air) by drier, cooler and moving air but also control of quality of incoming air.</a:t>
            </a:r>
          </a:p>
          <a:p>
            <a:pPr>
              <a:buFont typeface="Wingdings" pitchFamily="2" charset="2"/>
              <a:buChar char="Ø"/>
            </a:pPr>
            <a:r>
              <a:rPr lang="en-US" dirty="0" smtClean="0">
                <a:latin typeface="Times New Roman" pitchFamily="18" charset="0"/>
                <a:cs typeface="Times New Roman" pitchFamily="18" charset="0"/>
              </a:rPr>
              <a:t>Internal and external ventilation.</a:t>
            </a:r>
          </a:p>
          <a:p>
            <a:pPr>
              <a:buFont typeface="Wingdings" pitchFamily="2" charset="2"/>
              <a:buChar char="Ø"/>
            </a:pPr>
            <a:r>
              <a:rPr lang="en-US" b="1" u="sng" dirty="0" smtClean="0">
                <a:solidFill>
                  <a:srgbClr val="FF0000"/>
                </a:solidFill>
                <a:latin typeface="Times New Roman" pitchFamily="18" charset="0"/>
                <a:cs typeface="Times New Roman" pitchFamily="18" charset="0"/>
              </a:rPr>
              <a:t>INTERNAL VENTILATION-</a:t>
            </a:r>
            <a:r>
              <a:rPr lang="en-US" dirty="0" smtClean="0">
                <a:latin typeface="Times New Roman" pitchFamily="18" charset="0"/>
                <a:cs typeface="Times New Roman" pitchFamily="18" charset="0"/>
              </a:rPr>
              <a:t>ventilation of rooms.</a:t>
            </a:r>
          </a:p>
          <a:p>
            <a:pPr>
              <a:buFont typeface="Wingdings" pitchFamily="2" charset="2"/>
              <a:buChar char="Ø"/>
            </a:pPr>
            <a:r>
              <a:rPr lang="en-US" b="1" u="sng" dirty="0" smtClean="0">
                <a:solidFill>
                  <a:srgbClr val="FF0000"/>
                </a:solidFill>
                <a:latin typeface="Times New Roman" pitchFamily="18" charset="0"/>
                <a:cs typeface="Times New Roman" pitchFamily="18" charset="0"/>
              </a:rPr>
              <a:t>EXTERNAL VENTILATION</a:t>
            </a:r>
            <a:r>
              <a:rPr lang="en-US" dirty="0" smtClean="0">
                <a:latin typeface="Times New Roman" pitchFamily="18" charset="0"/>
                <a:cs typeface="Times New Roman" pitchFamily="18" charset="0"/>
              </a:rPr>
              <a:t>-by making street broad, building houses with sufficient gap in between and to sufficient height, watering the street to lay the dust, by keeping plenty of open spaces and parks etc.</a:t>
            </a:r>
            <a:endParaRPr lang="en-IN"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FRESH AIR SUPPLY</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De Chaumont recommended 3000 cu. Feet/hour/person.</a:t>
            </a:r>
          </a:p>
          <a:p>
            <a:pPr>
              <a:buFont typeface="Wingdings" pitchFamily="2" charset="2"/>
              <a:buChar char="Ø"/>
            </a:pPr>
            <a:r>
              <a:rPr lang="en-US" dirty="0" smtClean="0">
                <a:latin typeface="Times New Roman" pitchFamily="18" charset="0"/>
                <a:cs typeface="Times New Roman" pitchFamily="18" charset="0"/>
              </a:rPr>
              <a:t>Stuffiness occur in room when CO</a:t>
            </a:r>
            <a:r>
              <a:rPr lang="en-US" sz="18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concentration exceeds 0.02%.</a:t>
            </a:r>
          </a:p>
          <a:p>
            <a:pPr lvl="1">
              <a:buNone/>
            </a:pPr>
            <a:r>
              <a:rPr lang="en-US" dirty="0" smtClean="0">
                <a:latin typeface="Times New Roman" pitchFamily="18" charset="0"/>
                <a:cs typeface="Times New Roman" pitchFamily="18" charset="0"/>
              </a:rPr>
              <a:t>    Amount of fresh air    </a:t>
            </a:r>
            <a:r>
              <a:rPr lang="en-US" sz="2400" dirty="0" smtClean="0">
                <a:latin typeface="Times New Roman" pitchFamily="18" charset="0"/>
                <a:cs typeface="Times New Roman" pitchFamily="18" charset="0"/>
              </a:rPr>
              <a:t> d=</a:t>
            </a:r>
            <a:r>
              <a:rPr lang="en-US" sz="2400" u="sng" dirty="0" smtClean="0">
                <a:latin typeface="Times New Roman" pitchFamily="18" charset="0"/>
                <a:cs typeface="Times New Roman" pitchFamily="18" charset="0"/>
              </a:rPr>
              <a:t>e</a:t>
            </a:r>
          </a:p>
          <a:p>
            <a:pPr lvl="1">
              <a:buNone/>
            </a:pPr>
            <a:r>
              <a:rPr lang="en-US" sz="2400" dirty="0" smtClean="0">
                <a:latin typeface="Times New Roman" pitchFamily="18" charset="0"/>
                <a:cs typeface="Times New Roman" pitchFamily="18" charset="0"/>
              </a:rPr>
              <a:t>                                                   p</a:t>
            </a:r>
          </a:p>
          <a:p>
            <a:pPr lvl="1">
              <a:buNone/>
            </a:pPr>
            <a:r>
              <a:rPr lang="en-US" dirty="0" smtClean="0">
                <a:latin typeface="Times New Roman" pitchFamily="18" charset="0"/>
                <a:cs typeface="Times New Roman" pitchFamily="18" charset="0"/>
              </a:rPr>
              <a:t>d= amount of fresh air to be delivered to a room.</a:t>
            </a:r>
          </a:p>
          <a:p>
            <a:pPr lvl="1">
              <a:buNone/>
            </a:pPr>
            <a:r>
              <a:rPr lang="en-US" dirty="0" smtClean="0">
                <a:latin typeface="Times New Roman" pitchFamily="18" charset="0"/>
                <a:cs typeface="Times New Roman" pitchFamily="18" charset="0"/>
              </a:rPr>
              <a:t>e = CO</a:t>
            </a:r>
            <a:r>
              <a:rPr lang="en-US" sz="18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exhaled /hour/person ( a person at rest gives off 0.6 </a:t>
            </a:r>
            <a:r>
              <a:rPr lang="en-US" dirty="0" err="1" smtClean="0">
                <a:latin typeface="Times New Roman" pitchFamily="18" charset="0"/>
                <a:cs typeface="Times New Roman" pitchFamily="18" charset="0"/>
              </a:rPr>
              <a:t>cu.ft</a:t>
            </a:r>
            <a:r>
              <a:rPr lang="en-US" dirty="0" smtClean="0">
                <a:latin typeface="Times New Roman" pitchFamily="18" charset="0"/>
                <a:cs typeface="Times New Roman" pitchFamily="18" charset="0"/>
              </a:rPr>
              <a:t> of CO</a:t>
            </a:r>
            <a:r>
              <a:rPr lang="en-US" sz="18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/hour</a:t>
            </a:r>
          </a:p>
          <a:p>
            <a:pPr lvl="1">
              <a:buNone/>
            </a:pPr>
            <a:r>
              <a:rPr lang="en-US" dirty="0" smtClean="0">
                <a:latin typeface="Times New Roman" pitchFamily="18" charset="0"/>
                <a:cs typeface="Times New Roman" pitchFamily="18" charset="0"/>
              </a:rPr>
              <a:t>p= limit of respiratory CO2/</a:t>
            </a:r>
            <a:r>
              <a:rPr lang="en-US" dirty="0" err="1" smtClean="0">
                <a:latin typeface="Times New Roman" pitchFamily="18" charset="0"/>
                <a:cs typeface="Times New Roman" pitchFamily="18" charset="0"/>
              </a:rPr>
              <a:t>cu.ft</a:t>
            </a:r>
            <a:r>
              <a:rPr lang="en-US" dirty="0" smtClean="0">
                <a:latin typeface="Times New Roman" pitchFamily="18" charset="0"/>
                <a:cs typeface="Times New Roman" pitchFamily="18" charset="0"/>
              </a:rPr>
              <a:t>. of air(i.e. 0.02 </a:t>
            </a:r>
            <a:r>
              <a:rPr lang="en-US" dirty="0" err="1" smtClean="0">
                <a:latin typeface="Times New Roman" pitchFamily="18" charset="0"/>
                <a:cs typeface="Times New Roman" pitchFamily="18" charset="0"/>
              </a:rPr>
              <a:t>cu.ft</a:t>
            </a:r>
            <a:r>
              <a:rPr lang="en-US" dirty="0" smtClean="0">
                <a:latin typeface="Times New Roman" pitchFamily="18" charset="0"/>
                <a:cs typeface="Times New Roman" pitchFamily="18" charset="0"/>
              </a:rPr>
              <a:t>/100 </a:t>
            </a:r>
            <a:r>
              <a:rPr lang="en-US" dirty="0" err="1" smtClean="0">
                <a:latin typeface="Times New Roman" pitchFamily="18" charset="0"/>
                <a:cs typeface="Times New Roman" pitchFamily="18" charset="0"/>
              </a:rPr>
              <a:t>cu.ft</a:t>
            </a:r>
            <a:r>
              <a:rPr lang="en-US" dirty="0" smtClean="0">
                <a:latin typeface="Times New Roman" pitchFamily="18" charset="0"/>
                <a:cs typeface="Times New Roman" pitchFamily="18" charset="0"/>
              </a:rPr>
              <a:t> of air, i.e. 0.0002 in one </a:t>
            </a:r>
            <a:r>
              <a:rPr lang="en-US" dirty="0" err="1" smtClean="0">
                <a:latin typeface="Times New Roman" pitchFamily="18" charset="0"/>
                <a:cs typeface="Times New Roman" pitchFamily="18" charset="0"/>
              </a:rPr>
              <a:t>cu.ft</a:t>
            </a:r>
            <a:r>
              <a:rPr lang="en-US" dirty="0" smtClean="0">
                <a:latin typeface="Times New Roman" pitchFamily="18" charset="0"/>
                <a:cs typeface="Times New Roman" pitchFamily="18" charset="0"/>
              </a:rPr>
              <a:t>.)</a:t>
            </a:r>
            <a:endParaRPr lang="en-IN"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buFont typeface="Wingdings" pitchFamily="2" charset="2"/>
              <a:buChar char="Ø"/>
            </a:pPr>
            <a:r>
              <a:rPr lang="en-US" dirty="0" smtClean="0">
                <a:latin typeface="Times New Roman" pitchFamily="18" charset="0"/>
                <a:cs typeface="Times New Roman" pitchFamily="18" charset="0"/>
              </a:rPr>
              <a:t>d=</a:t>
            </a:r>
            <a:r>
              <a:rPr lang="en-US" sz="2400" dirty="0" smtClean="0">
                <a:latin typeface="Times New Roman" pitchFamily="18" charset="0"/>
                <a:cs typeface="Times New Roman" pitchFamily="18" charset="0"/>
              </a:rPr>
              <a:t> </a:t>
            </a:r>
            <a:r>
              <a:rPr lang="en-US" sz="2400" u="sng" dirty="0" smtClean="0">
                <a:latin typeface="Times New Roman" pitchFamily="18" charset="0"/>
                <a:cs typeface="Times New Roman" pitchFamily="18" charset="0"/>
              </a:rPr>
              <a:t>0.6     </a:t>
            </a:r>
            <a:r>
              <a:rPr lang="en-US" sz="2400" dirty="0" smtClean="0">
                <a:latin typeface="Times New Roman" pitchFamily="18" charset="0"/>
                <a:cs typeface="Times New Roman" pitchFamily="18" charset="0"/>
              </a:rPr>
              <a:t>   = 3000</a:t>
            </a:r>
          </a:p>
          <a:p>
            <a:pPr>
              <a:buNone/>
            </a:pPr>
            <a:r>
              <a:rPr lang="en-US" sz="2400" dirty="0" smtClean="0">
                <a:latin typeface="Times New Roman" pitchFamily="18" charset="0"/>
                <a:cs typeface="Times New Roman" pitchFamily="18" charset="0"/>
              </a:rPr>
              <a:t>         0.0002</a:t>
            </a:r>
          </a:p>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AIR CHANGE:</a:t>
            </a:r>
          </a:p>
          <a:p>
            <a:pPr>
              <a:buFont typeface="Wingdings" pitchFamily="2" charset="2"/>
              <a:buChar char="Ø"/>
            </a:pPr>
            <a:r>
              <a:rPr lang="en-US" dirty="0" smtClean="0">
                <a:latin typeface="Times New Roman" pitchFamily="18" charset="0"/>
                <a:cs typeface="Times New Roman" pitchFamily="18" charset="0"/>
              </a:rPr>
              <a:t>For a person occupying room of 100 </a:t>
            </a:r>
            <a:r>
              <a:rPr lang="en-US" dirty="0" err="1" smtClean="0">
                <a:latin typeface="Times New Roman" pitchFamily="18" charset="0"/>
                <a:cs typeface="Times New Roman" pitchFamily="18" charset="0"/>
              </a:rPr>
              <a:t>cu.ft</a:t>
            </a:r>
            <a:r>
              <a:rPr lang="en-US" dirty="0" smtClean="0">
                <a:latin typeface="Times New Roman" pitchFamily="18" charset="0"/>
                <a:cs typeface="Times New Roman" pitchFamily="18" charset="0"/>
              </a:rPr>
              <a:t> the air should be changed 30 times/hour or if occupied 1000 </a:t>
            </a:r>
            <a:r>
              <a:rPr lang="en-US" dirty="0" err="1" smtClean="0">
                <a:latin typeface="Times New Roman" pitchFamily="18" charset="0"/>
                <a:cs typeface="Times New Roman" pitchFamily="18" charset="0"/>
              </a:rPr>
              <a:t>cu.ft</a:t>
            </a:r>
            <a:r>
              <a:rPr lang="en-US" dirty="0" smtClean="0">
                <a:latin typeface="Times New Roman" pitchFamily="18" charset="0"/>
                <a:cs typeface="Times New Roman" pitchFamily="18" charset="0"/>
              </a:rPr>
              <a:t> room require air change 3 times /hour.</a:t>
            </a:r>
          </a:p>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FLOOR AREA:</a:t>
            </a:r>
          </a:p>
          <a:p>
            <a:pPr>
              <a:buFont typeface="Wingdings" pitchFamily="2" charset="2"/>
              <a:buChar char="Ø"/>
            </a:pPr>
            <a:r>
              <a:rPr lang="en-US" dirty="0" smtClean="0">
                <a:latin typeface="Times New Roman" pitchFamily="18" charset="0"/>
                <a:cs typeface="Times New Roman" pitchFamily="18" charset="0"/>
              </a:rPr>
              <a:t>Optimum floor area /person in a house is 50-100 </a:t>
            </a:r>
            <a:r>
              <a:rPr lang="en-US" dirty="0" err="1" smtClean="0">
                <a:latin typeface="Times New Roman" pitchFamily="18" charset="0"/>
                <a:cs typeface="Times New Roman" pitchFamily="18" charset="0"/>
              </a:rPr>
              <a:t>sq.ft</a:t>
            </a:r>
            <a:r>
              <a:rPr lang="en-US" dirty="0" smtClean="0">
                <a:latin typeface="Times New Roman" pitchFamily="18" charset="0"/>
                <a:cs typeface="Times New Roman" pitchFamily="18" charset="0"/>
              </a:rPr>
              <a:t>.</a:t>
            </a:r>
            <a:endParaRPr lang="en-IN"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SYSTEMS OF VENTILATION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1. Natural</a:t>
            </a:r>
          </a:p>
          <a:p>
            <a:pPr>
              <a:buFont typeface="Wingdings" pitchFamily="2" charset="2"/>
              <a:buChar char="Ø"/>
            </a:pPr>
            <a:r>
              <a:rPr lang="en-US" dirty="0" smtClean="0">
                <a:latin typeface="Times New Roman" pitchFamily="18" charset="0"/>
                <a:cs typeface="Times New Roman" pitchFamily="18" charset="0"/>
              </a:rPr>
              <a:t>2. Artificial</a:t>
            </a:r>
          </a:p>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NATURAL VENTILATION:</a:t>
            </a:r>
          </a:p>
          <a:p>
            <a:pPr marL="514350" indent="-514350">
              <a:buFont typeface="+mj-lt"/>
              <a:buAutoNum type="alphaLcPeriod"/>
            </a:pPr>
            <a:r>
              <a:rPr lang="en-US" dirty="0" err="1" smtClean="0">
                <a:latin typeface="Times New Roman" pitchFamily="18" charset="0"/>
                <a:cs typeface="Times New Roman" pitchFamily="18" charset="0"/>
              </a:rPr>
              <a:t>Perflation</a:t>
            </a:r>
            <a:r>
              <a:rPr lang="en-US" dirty="0" smtClean="0">
                <a:latin typeface="Times New Roman" pitchFamily="18" charset="0"/>
                <a:cs typeface="Times New Roman" pitchFamily="18" charset="0"/>
              </a:rPr>
              <a:t> and aspiration of the wind</a:t>
            </a:r>
          </a:p>
          <a:p>
            <a:pPr marL="514350" indent="-514350">
              <a:buFont typeface="+mj-lt"/>
              <a:buAutoNum type="alphaLcPeriod"/>
            </a:pPr>
            <a:r>
              <a:rPr lang="en-US" dirty="0" smtClean="0">
                <a:latin typeface="Times New Roman" pitchFamily="18" charset="0"/>
                <a:cs typeface="Times New Roman" pitchFamily="18" charset="0"/>
              </a:rPr>
              <a:t>Difference of temperature</a:t>
            </a:r>
          </a:p>
          <a:p>
            <a:pPr marL="514350" indent="-514350">
              <a:buFont typeface="+mj-lt"/>
              <a:buAutoNum type="alphaLcPeriod"/>
            </a:pPr>
            <a:r>
              <a:rPr lang="en-US" dirty="0" smtClean="0">
                <a:latin typeface="Times New Roman" pitchFamily="18" charset="0"/>
                <a:cs typeface="Times New Roman" pitchFamily="18" charset="0"/>
              </a:rPr>
              <a:t>Diffusion of gases </a:t>
            </a:r>
            <a:endParaRPr lang="en-IN"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If  buildings are constructed with sufficient open space around and by having large number of windows preferably opening direct outside.</a:t>
            </a:r>
          </a:p>
          <a:p>
            <a:pPr>
              <a:buFont typeface="Wingdings" pitchFamily="2" charset="2"/>
              <a:buChar char="Ø"/>
            </a:pPr>
            <a:r>
              <a:rPr lang="en-US" dirty="0" smtClean="0">
                <a:latin typeface="Times New Roman" pitchFamily="18" charset="0"/>
                <a:cs typeface="Times New Roman" pitchFamily="18" charset="0"/>
              </a:rPr>
              <a:t>Cross ventilation means </a:t>
            </a:r>
            <a:r>
              <a:rPr lang="en-US" dirty="0" err="1" smtClean="0">
                <a:latin typeface="Times New Roman" pitchFamily="18" charset="0"/>
                <a:cs typeface="Times New Roman" pitchFamily="18" charset="0"/>
              </a:rPr>
              <a:t>perflation</a:t>
            </a:r>
            <a:r>
              <a:rPr lang="en-US" dirty="0" smtClean="0">
                <a:latin typeface="Times New Roman" pitchFamily="18" charset="0"/>
                <a:cs typeface="Times New Roman" pitchFamily="18" charset="0"/>
              </a:rPr>
              <a:t> between windows and other opening placed opposite to each other.</a:t>
            </a:r>
            <a:endParaRPr lang="en-IN"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PERFLATION AND ASPIRATION OF THE WIND:</a:t>
            </a:r>
          </a:p>
          <a:p>
            <a:pPr>
              <a:buFont typeface="Wingdings" pitchFamily="2" charset="2"/>
              <a:buChar char="Ø"/>
            </a:pPr>
            <a:r>
              <a:rPr lang="en-US" dirty="0" smtClean="0">
                <a:latin typeface="Times New Roman" pitchFamily="18" charset="0"/>
                <a:cs typeface="Times New Roman" pitchFamily="18" charset="0"/>
              </a:rPr>
              <a:t>Blowing of air through a room, when doors and windows are open.</a:t>
            </a:r>
            <a:endParaRPr lang="en-IN"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EFFECTS OF DIFFERENCE OF TEMPERATURE:</a:t>
            </a:r>
          </a:p>
          <a:p>
            <a:pPr>
              <a:buFont typeface="Wingdings" pitchFamily="2" charset="2"/>
              <a:buChar char="Ø"/>
            </a:pPr>
            <a:r>
              <a:rPr lang="en-US" dirty="0" smtClean="0">
                <a:latin typeface="Times New Roman" pitchFamily="18" charset="0"/>
                <a:cs typeface="Times New Roman" pitchFamily="18" charset="0"/>
              </a:rPr>
              <a:t>Air always flows from high density to low density.</a:t>
            </a:r>
          </a:p>
          <a:p>
            <a:pPr>
              <a:buFont typeface="Wingdings" pitchFamily="2" charset="2"/>
              <a:buChar char="Ø"/>
            </a:pPr>
            <a:r>
              <a:rPr lang="en-US" dirty="0" smtClean="0">
                <a:latin typeface="Times New Roman" pitchFamily="18" charset="0"/>
                <a:cs typeface="Times New Roman" pitchFamily="18" charset="0"/>
              </a:rPr>
              <a:t>Outer cooler air is of high density, inside air of room being of lower density.</a:t>
            </a:r>
          </a:p>
          <a:p>
            <a:pPr>
              <a:buFont typeface="Wingdings" pitchFamily="2" charset="2"/>
              <a:buChar char="Ø"/>
            </a:pPr>
            <a:r>
              <a:rPr lang="en-US" dirty="0" smtClean="0">
                <a:latin typeface="Times New Roman" pitchFamily="18" charset="0"/>
                <a:cs typeface="Times New Roman" pitchFamily="18" charset="0"/>
              </a:rPr>
              <a:t>Greater the difference of temperature, greater will be velocity of incoming air. </a:t>
            </a:r>
            <a:endParaRPr lang="en-IN"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DIFFUSION OF GASES:</a:t>
            </a:r>
          </a:p>
          <a:p>
            <a:pPr>
              <a:buFont typeface="Wingdings" pitchFamily="2" charset="2"/>
              <a:buChar char="Ø"/>
            </a:pPr>
            <a:r>
              <a:rPr lang="en-US" dirty="0" smtClean="0">
                <a:latin typeface="Times New Roman" pitchFamily="18" charset="0"/>
                <a:cs typeface="Times New Roman" pitchFamily="18" charset="0"/>
              </a:rPr>
              <a:t>Passing of gases through smallest opening or spaces.</a:t>
            </a:r>
          </a:p>
          <a:p>
            <a:pPr>
              <a:buFont typeface="Wingdings" pitchFamily="2" charset="2"/>
              <a:buChar char="Ø"/>
            </a:pPr>
            <a:r>
              <a:rPr lang="en-US" dirty="0" smtClean="0">
                <a:latin typeface="Times New Roman" pitchFamily="18" charset="0"/>
                <a:cs typeface="Times New Roman" pitchFamily="18" charset="0"/>
              </a:rPr>
              <a:t>Very slow and very small so as a ventilating agent , of little value.</a:t>
            </a:r>
            <a:endParaRPr lang="en-IN"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ARTIFICIAL VENTILATION (MECHANICAL VENTILATION)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1. Vacuum system</a:t>
            </a:r>
          </a:p>
          <a:p>
            <a:pPr>
              <a:buFont typeface="Wingdings" pitchFamily="2" charset="2"/>
              <a:buChar char="Ø"/>
            </a:pPr>
            <a:r>
              <a:rPr lang="en-US" dirty="0" smtClean="0">
                <a:latin typeface="Times New Roman" pitchFamily="18" charset="0"/>
                <a:cs typeface="Times New Roman" pitchFamily="18" charset="0"/>
              </a:rPr>
              <a:t>2. Plenum system</a:t>
            </a:r>
          </a:p>
          <a:p>
            <a:pPr>
              <a:buFont typeface="Wingdings" pitchFamily="2" charset="2"/>
              <a:buChar char="Ø"/>
            </a:pPr>
            <a:r>
              <a:rPr lang="en-US" dirty="0" smtClean="0">
                <a:latin typeface="Times New Roman" pitchFamily="18" charset="0"/>
                <a:cs typeface="Times New Roman" pitchFamily="18" charset="0"/>
              </a:rPr>
              <a:t>3. Balanced system</a:t>
            </a:r>
          </a:p>
          <a:p>
            <a:pPr>
              <a:buFont typeface="Wingdings" pitchFamily="2" charset="2"/>
              <a:buChar char="Ø"/>
            </a:pPr>
            <a:r>
              <a:rPr lang="en-US" dirty="0" smtClean="0">
                <a:latin typeface="Times New Roman" pitchFamily="18" charset="0"/>
                <a:cs typeface="Times New Roman" pitchFamily="18" charset="0"/>
              </a:rPr>
              <a:t>4. Air conditioning</a:t>
            </a:r>
            <a:endParaRPr lang="en-IN"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1. VACUUM SYSTEM (EXHAUST OR EXTRACTION SYSTEM):</a:t>
            </a:r>
          </a:p>
          <a:p>
            <a:pPr>
              <a:buFont typeface="Wingdings" pitchFamily="2" charset="2"/>
              <a:buChar char="Ø"/>
            </a:pPr>
            <a:r>
              <a:rPr lang="en-US" dirty="0" smtClean="0">
                <a:latin typeface="Times New Roman" pitchFamily="18" charset="0"/>
                <a:cs typeface="Times New Roman" pitchFamily="18" charset="0"/>
              </a:rPr>
              <a:t>Fowl vitiated air is extracted or exhausted to the outside by using exhaust fan, so vacuum is created and fresh air enters 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PLENUM SYSTEM (PROPELLER SYSTEM):</a:t>
            </a:r>
          </a:p>
          <a:p>
            <a:pPr>
              <a:buFont typeface="Wingdings" pitchFamily="2" charset="2"/>
              <a:buChar char="Ø"/>
            </a:pPr>
            <a:r>
              <a:rPr lang="en-US" dirty="0" smtClean="0">
                <a:latin typeface="Times New Roman" pitchFamily="18" charset="0"/>
                <a:cs typeface="Times New Roman" pitchFamily="18" charset="0"/>
              </a:rPr>
              <a:t>Fresh air is pushed into the room by centrifugal fans or high pressure fans.</a:t>
            </a:r>
          </a:p>
          <a:p>
            <a:pPr>
              <a:buFont typeface="Wingdings" pitchFamily="2" charset="2"/>
              <a:buChar char="Ø"/>
            </a:pPr>
            <a:r>
              <a:rPr lang="en-US" dirty="0" smtClean="0">
                <a:latin typeface="Times New Roman" pitchFamily="18" charset="0"/>
                <a:cs typeface="Times New Roman" pitchFamily="18" charset="0"/>
              </a:rPr>
              <a:t>Create a positive pressure and displaces vitiated air.</a:t>
            </a:r>
            <a:endParaRPr lang="en-IN"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BALANCED SYSTEM:</a:t>
            </a:r>
          </a:p>
          <a:p>
            <a:pPr>
              <a:buFont typeface="Wingdings" pitchFamily="2" charset="2"/>
              <a:buChar char="Ø"/>
            </a:pPr>
            <a:r>
              <a:rPr lang="en-US" dirty="0" smtClean="0">
                <a:latin typeface="Times New Roman" pitchFamily="18" charset="0"/>
                <a:cs typeface="Times New Roman" pitchFamily="18" charset="0"/>
              </a:rPr>
              <a:t>Combination of both exhaust system and plenum system</a:t>
            </a:r>
            <a:endParaRPr lang="en-IN"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AIR CONDITIONING:</a:t>
            </a:r>
          </a:p>
          <a:p>
            <a:pPr>
              <a:buFont typeface="Wingdings" pitchFamily="2" charset="2"/>
              <a:buChar char="Ø"/>
            </a:pPr>
            <a:r>
              <a:rPr lang="en-US" dirty="0" smtClean="0">
                <a:latin typeface="Times New Roman" pitchFamily="18" charset="0"/>
                <a:cs typeface="Times New Roman" pitchFamily="18" charset="0"/>
              </a:rPr>
              <a:t>Outer air is conditioned or controlled with reference to physical and chemical conditions-</a:t>
            </a:r>
          </a:p>
          <a:p>
            <a:pPr>
              <a:buFont typeface="Wingdings" pitchFamily="2" charset="2"/>
              <a:buChar char="Ø"/>
            </a:pPr>
            <a:r>
              <a:rPr lang="en-US" dirty="0" smtClean="0">
                <a:latin typeface="Times New Roman" pitchFamily="18" charset="0"/>
                <a:cs typeface="Times New Roman" pitchFamily="18" charset="0"/>
              </a:rPr>
              <a:t>Cleaning free from pathogens dirt and dust, adjustment of temperature-cool or warm, adjustment of humidity and at a measured rate and volume without producing draught. </a:t>
            </a:r>
            <a:endParaRPr lang="en-IN"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smtClean="0">
                <a:solidFill>
                  <a:srgbClr val="FF0000"/>
                </a:solidFill>
                <a:latin typeface="Times New Roman" pitchFamily="18" charset="0"/>
                <a:cs typeface="Times New Roman" pitchFamily="18" charset="0"/>
              </a:rPr>
              <a:t>Overcrowding  </a:t>
            </a:r>
            <a:r>
              <a:rPr lang="en-US" dirty="0" smtClean="0">
                <a:solidFill>
                  <a:srgbClr val="FF0000"/>
                </a:solidFill>
                <a:latin typeface="Times New Roman" pitchFamily="18" charset="0"/>
                <a:cs typeface="Times New Roman" pitchFamily="18" charset="0"/>
              </a:rPr>
              <a:t/>
            </a:r>
            <a:br>
              <a:rPr lang="en-US" dirty="0" smtClean="0">
                <a:solidFill>
                  <a:srgbClr val="FF0000"/>
                </a:solidFill>
                <a:latin typeface="Times New Roman" pitchFamily="18" charset="0"/>
                <a:cs typeface="Times New Roman" pitchFamily="18" charset="0"/>
              </a:rPr>
            </a:b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b="1" dirty="0" smtClean="0">
                <a:solidFill>
                  <a:srgbClr val="FF0000"/>
                </a:solidFill>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Overcrowding:</a:t>
            </a:r>
            <a:r>
              <a:rPr lang="en-US" b="1" dirty="0" smtClean="0">
                <a:solidFill>
                  <a:srgbClr val="FF0000"/>
                </a:solidFill>
                <a:latin typeface="Times New Roman" pitchFamily="18" charset="0"/>
                <a:cs typeface="Times New Roman" pitchFamily="18" charset="0"/>
              </a:rPr>
              <a:t> </a:t>
            </a:r>
          </a:p>
          <a:p>
            <a:pPr>
              <a:buFont typeface="Wingdings" pitchFamily="2" charset="2"/>
              <a:buChar char="Ø"/>
            </a:pPr>
            <a:r>
              <a:rPr lang="en-US" dirty="0" smtClean="0">
                <a:latin typeface="Times New Roman" pitchFamily="18" charset="0"/>
                <a:cs typeface="Times New Roman" pitchFamily="18" charset="0"/>
              </a:rPr>
              <a:t>Overcrowding refers to the situation in which more people are living within a single dwelling than there is space for, so that movement is restricted, privacy secluded, hygiene impossible, rest and sleep difficult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OVERCROWDING CONT..</a:t>
            </a:r>
            <a:endParaRPr lang="en-US" dirty="0"/>
          </a:p>
        </p:txBody>
      </p:sp>
      <p:sp>
        <p:nvSpPr>
          <p:cNvPr id="3" name="Content Placeholder 2"/>
          <p:cNvSpPr>
            <a:spLocks noGrp="1"/>
          </p:cNvSpPr>
          <p:nvPr>
            <p:ph idx="1"/>
          </p:nvPr>
        </p:nvSpPr>
        <p:spPr/>
        <p:txBody>
          <a:bodyPr>
            <a:normAutofit lnSpcReduction="10000"/>
          </a:bodyPr>
          <a:lstStyle/>
          <a:p>
            <a:pPr lvl="0">
              <a:buNone/>
            </a:pPr>
            <a:r>
              <a:rPr lang="en-US" b="1" dirty="0" smtClean="0">
                <a:solidFill>
                  <a:srgbClr val="00B050"/>
                </a:solidFill>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OVERCROWDING</a:t>
            </a:r>
          </a:p>
          <a:p>
            <a:pPr lvl="0">
              <a:buNone/>
            </a:pPr>
            <a:r>
              <a:rPr lang="en-US" b="1" dirty="0" smtClean="0">
                <a:solidFill>
                  <a:srgbClr val="00B050"/>
                </a:solidFill>
                <a:latin typeface="Times New Roman" pitchFamily="18" charset="0"/>
                <a:cs typeface="Times New Roman" pitchFamily="18" charset="0"/>
              </a:rPr>
              <a:t>(1) PERSONS PER ROOM</a:t>
            </a:r>
          </a:p>
          <a:p>
            <a:pPr lvl="0">
              <a:buNone/>
            </a:pPr>
            <a:r>
              <a:rPr lang="en-US" dirty="0" smtClean="0">
                <a:latin typeface="Times New Roman" pitchFamily="18" charset="0"/>
                <a:cs typeface="Times New Roman" pitchFamily="18" charset="0"/>
              </a:rPr>
              <a:t>1 room – 2 persons </a:t>
            </a:r>
          </a:p>
          <a:p>
            <a:pPr lvl="0">
              <a:buNone/>
            </a:pPr>
            <a:r>
              <a:rPr lang="en-US" dirty="0" smtClean="0">
                <a:latin typeface="Times New Roman" pitchFamily="18" charset="0"/>
                <a:cs typeface="Times New Roman" pitchFamily="18" charset="0"/>
              </a:rPr>
              <a:t>2 rooms – 3 persons </a:t>
            </a:r>
          </a:p>
          <a:p>
            <a:pPr lvl="0">
              <a:buNone/>
            </a:pPr>
            <a:r>
              <a:rPr lang="en-US" dirty="0" smtClean="0">
                <a:latin typeface="Times New Roman" pitchFamily="18" charset="0"/>
                <a:cs typeface="Times New Roman" pitchFamily="18" charset="0"/>
              </a:rPr>
              <a:t>3 rooms – 5 persons </a:t>
            </a:r>
          </a:p>
          <a:p>
            <a:pPr lvl="0">
              <a:buNone/>
            </a:pPr>
            <a:r>
              <a:rPr lang="en-US" dirty="0" smtClean="0">
                <a:latin typeface="Times New Roman" pitchFamily="18" charset="0"/>
                <a:cs typeface="Times New Roman" pitchFamily="18" charset="0"/>
              </a:rPr>
              <a:t>4 rooms - 7 persons</a:t>
            </a:r>
          </a:p>
          <a:p>
            <a:pPr>
              <a:buNone/>
            </a:pPr>
            <a:r>
              <a:rPr lang="en-US" dirty="0" smtClean="0">
                <a:latin typeface="Times New Roman" pitchFamily="18" charset="0"/>
                <a:cs typeface="Times New Roman" pitchFamily="18" charset="0"/>
              </a:rPr>
              <a:t>5 or more rooms – 10 persons (additional 2 for each further room)</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Times New Roman" pitchFamily="18" charset="0"/>
                <a:cs typeface="Times New Roman" pitchFamily="18" charset="0"/>
              </a:rPr>
              <a:t>OVERCROWDING CONT..</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lvl="0">
              <a:buNone/>
            </a:pPr>
            <a:r>
              <a:rPr lang="en-US" dirty="0" smtClean="0"/>
              <a:t>   </a:t>
            </a:r>
            <a:r>
              <a:rPr lang="en-US" dirty="0" smtClean="0">
                <a:solidFill>
                  <a:srgbClr val="00B050"/>
                </a:solidFill>
              </a:rPr>
              <a:t> </a:t>
            </a:r>
            <a:r>
              <a:rPr lang="en-US" dirty="0" smtClean="0">
                <a:solidFill>
                  <a:srgbClr val="00B050"/>
                </a:solidFill>
                <a:latin typeface="Times New Roman" pitchFamily="18" charset="0"/>
                <a:cs typeface="Times New Roman" pitchFamily="18" charset="0"/>
              </a:rPr>
              <a:t>(2) </a:t>
            </a:r>
            <a:r>
              <a:rPr lang="en-US" b="1" dirty="0" smtClean="0">
                <a:solidFill>
                  <a:srgbClr val="00B050"/>
                </a:solidFill>
                <a:latin typeface="Times New Roman" pitchFamily="18" charset="0"/>
                <a:cs typeface="Times New Roman" pitchFamily="18" charset="0"/>
              </a:rPr>
              <a:t>FLOOR SPACE:</a:t>
            </a:r>
          </a:p>
          <a:p>
            <a:pPr marL="514350" lvl="0" indent="-514350">
              <a:buFont typeface="+mj-lt"/>
              <a:buAutoNum type="arabicPeriod"/>
            </a:pPr>
            <a:r>
              <a:rPr lang="en-US" dirty="0" smtClean="0">
                <a:latin typeface="Times New Roman" pitchFamily="18" charset="0"/>
                <a:cs typeface="Times New Roman" pitchFamily="18" charset="0"/>
              </a:rPr>
              <a:t> The accepted standards are: </a:t>
            </a:r>
          </a:p>
          <a:p>
            <a:pPr marL="514350" lvl="0" indent="-514350">
              <a:buFont typeface="+mj-lt"/>
              <a:buAutoNum type="arabicPeriod"/>
            </a:pPr>
            <a:r>
              <a:rPr lang="en-US" dirty="0" smtClean="0">
                <a:latin typeface="Times New Roman" pitchFamily="18" charset="0"/>
                <a:cs typeface="Times New Roman" pitchFamily="18" charset="0"/>
              </a:rPr>
              <a:t>110 sq.ft. or more - 2 persons</a:t>
            </a:r>
          </a:p>
          <a:p>
            <a:pPr marL="514350" lvl="0" indent="-514350">
              <a:buFont typeface="+mj-lt"/>
              <a:buAutoNum type="arabicPeriod"/>
            </a:pPr>
            <a:r>
              <a:rPr lang="en-US" dirty="0" smtClean="0">
                <a:latin typeface="Times New Roman" pitchFamily="18" charset="0"/>
                <a:cs typeface="Times New Roman" pitchFamily="18" charset="0"/>
              </a:rPr>
              <a:t>90-100 sq.ft. – 1 1/2 persons</a:t>
            </a:r>
          </a:p>
          <a:p>
            <a:pPr marL="514350" lvl="0" indent="-514350">
              <a:buFont typeface="+mj-lt"/>
              <a:buAutoNum type="arabicPeriod"/>
            </a:pPr>
            <a:r>
              <a:rPr lang="en-US" dirty="0" smtClean="0">
                <a:latin typeface="Times New Roman" pitchFamily="18" charset="0"/>
                <a:cs typeface="Times New Roman" pitchFamily="18" charset="0"/>
              </a:rPr>
              <a:t>70-90 sq.ft. - 1 person</a:t>
            </a:r>
          </a:p>
          <a:p>
            <a:pPr marL="514350" lvl="0" indent="-514350">
              <a:buFont typeface="+mj-lt"/>
              <a:buAutoNum type="arabicPeriod"/>
            </a:pPr>
            <a:r>
              <a:rPr lang="en-US" dirty="0" smtClean="0">
                <a:latin typeface="Times New Roman" pitchFamily="18" charset="0"/>
                <a:cs typeface="Times New Roman" pitchFamily="18" charset="0"/>
              </a:rPr>
              <a:t>50-70 sq.ft. - 1/2 person</a:t>
            </a:r>
          </a:p>
          <a:p>
            <a:pPr marL="514350" lvl="0" indent="-514350">
              <a:buFont typeface="+mj-lt"/>
              <a:buAutoNum type="arabicPeriod"/>
            </a:pPr>
            <a:r>
              <a:rPr lang="en-US" dirty="0" smtClean="0">
                <a:latin typeface="Times New Roman" pitchFamily="18" charset="0"/>
                <a:cs typeface="Times New Roman" pitchFamily="18" charset="0"/>
              </a:rPr>
              <a:t>Under 50 sq.ft – nil</a:t>
            </a:r>
          </a:p>
          <a:p>
            <a:pPr lvl="0">
              <a:buFont typeface="Wingdings" pitchFamily="2" charset="2"/>
              <a:buChar char="Ø"/>
            </a:pPr>
            <a:r>
              <a:rPr lang="en-US" dirty="0" smtClean="0">
                <a:solidFill>
                  <a:srgbClr val="7030A0"/>
                </a:solidFill>
                <a:latin typeface="Times New Roman" pitchFamily="18" charset="0"/>
                <a:cs typeface="Times New Roman" pitchFamily="18" charset="0"/>
              </a:rPr>
              <a:t>(A baby under 12 months is not counted; children between 1 to 10 counted as half a unit).</a:t>
            </a:r>
          </a:p>
          <a:p>
            <a:pPr>
              <a:buFont typeface="Wingdings" pitchFamily="2" charset="2"/>
              <a:buChar char="Ø"/>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Times New Roman" pitchFamily="18" charset="0"/>
                <a:cs typeface="Times New Roman" pitchFamily="18" charset="0"/>
              </a:rPr>
              <a:t>OVERCROWDING CONT..</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buNone/>
            </a:pPr>
            <a:r>
              <a:rPr lang="en-US" dirty="0" smtClean="0"/>
              <a:t> </a:t>
            </a:r>
            <a:r>
              <a:rPr lang="en-US" b="1" dirty="0" smtClean="0">
                <a:solidFill>
                  <a:srgbClr val="00B050"/>
                </a:solidFill>
                <a:latin typeface="Times New Roman" pitchFamily="18" charset="0"/>
                <a:cs typeface="Times New Roman" pitchFamily="18" charset="0"/>
              </a:rPr>
              <a:t>SEX SEPERATION:</a:t>
            </a:r>
            <a:r>
              <a:rPr lang="en-US" dirty="0" smtClean="0">
                <a:latin typeface="Times New Roman" pitchFamily="18" charset="0"/>
                <a:cs typeface="Times New Roman" pitchFamily="18" charset="0"/>
              </a:rPr>
              <a:t> </a:t>
            </a:r>
          </a:p>
          <a:p>
            <a:pPr lvl="0">
              <a:buFont typeface="Wingdings" pitchFamily="2" charset="2"/>
              <a:buChar char="Ø"/>
            </a:pPr>
            <a:r>
              <a:rPr lang="en-US" dirty="0" smtClean="0">
                <a:latin typeface="Times New Roman" pitchFamily="18" charset="0"/>
                <a:cs typeface="Times New Roman" pitchFamily="18" charset="0"/>
              </a:rPr>
              <a:t>Overcrowding is considered to exist if 2 persons over 9 years of age, not husband and wife, of opposite sexes are obliged to sleep in the same room.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4727575"/>
          </a:xfrm>
        </p:spPr>
        <p:txBody>
          <a:bodyPr>
            <a:normAutofit/>
          </a:bodyPr>
          <a:lstStyle/>
          <a:p>
            <a:r>
              <a:rPr lang="en-US" sz="9600" b="1" dirty="0" smtClean="0">
                <a:solidFill>
                  <a:srgbClr val="FF0000"/>
                </a:solidFill>
                <a:latin typeface="Times New Roman" pitchFamily="18" charset="0"/>
                <a:cs typeface="Times New Roman" pitchFamily="18" charset="0"/>
              </a:rPr>
              <a:t>NOISE</a:t>
            </a:r>
            <a:endParaRPr lang="en-IN" sz="9600"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1371600" y="6858000"/>
            <a:ext cx="6400800" cy="315416"/>
          </a:xfrm>
        </p:spPr>
        <p:txBody>
          <a:bodyPr>
            <a:normAutofit fontScale="55000" lnSpcReduction="20000"/>
          </a:bodyPr>
          <a:lstStyle/>
          <a:p>
            <a:endParaRPr lang="en-IN"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NOISE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INTRODUCTION:</a:t>
            </a:r>
          </a:p>
          <a:p>
            <a:pPr>
              <a:buFont typeface="Wingdings" pitchFamily="2" charset="2"/>
              <a:buChar char="Ø"/>
            </a:pPr>
            <a:r>
              <a:rPr lang="en-US" dirty="0" smtClean="0">
                <a:latin typeface="Times New Roman" pitchFamily="18" charset="0"/>
                <a:cs typeface="Times New Roman" pitchFamily="18" charset="0"/>
              </a:rPr>
              <a:t>Unwanted sound, causing disturbance or annoyance.</a:t>
            </a:r>
          </a:p>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MEASURABLE PROPERTIES:</a:t>
            </a:r>
          </a:p>
          <a:p>
            <a:pPr>
              <a:buFont typeface="Wingdings" pitchFamily="2" charset="2"/>
              <a:buChar char="Ø"/>
            </a:pPr>
            <a:r>
              <a:rPr lang="en-US" dirty="0" smtClean="0">
                <a:latin typeface="Times New Roman" pitchFamily="18" charset="0"/>
                <a:cs typeface="Times New Roman" pitchFamily="18" charset="0"/>
              </a:rPr>
              <a:t>1. frequency </a:t>
            </a:r>
          </a:p>
          <a:p>
            <a:pPr>
              <a:buFont typeface="Wingdings" pitchFamily="2" charset="2"/>
              <a:buChar char="Ø"/>
            </a:pPr>
            <a:r>
              <a:rPr lang="en-US" dirty="0" smtClean="0">
                <a:latin typeface="Times New Roman" pitchFamily="18" charset="0"/>
                <a:cs typeface="Times New Roman" pitchFamily="18" charset="0"/>
              </a:rPr>
              <a:t>2. Intensity</a:t>
            </a:r>
            <a:endParaRPr lang="en-IN"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normAutofit/>
          </a:bodyPr>
          <a:lstStyle/>
          <a:p>
            <a:endParaRPr lang="en-IN" dirty="0"/>
          </a:p>
        </p:txBody>
      </p:sp>
      <p:sp>
        <p:nvSpPr>
          <p:cNvPr id="3" name="Content Placeholder 2"/>
          <p:cNvSpPr>
            <a:spLocks noGrp="1"/>
          </p:cNvSpPr>
          <p:nvPr>
            <p:ph idx="1"/>
          </p:nvPr>
        </p:nvSpPr>
        <p:spPr>
          <a:xfrm>
            <a:off x="457200" y="836712"/>
            <a:ext cx="8229600" cy="5289451"/>
          </a:xfrm>
        </p:spPr>
        <p:txBody>
          <a:bodyPr>
            <a:normAutofit lnSpcReduction="10000"/>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FREQUENCY:</a:t>
            </a:r>
          </a:p>
          <a:p>
            <a:pPr>
              <a:buFont typeface="Wingdings" pitchFamily="2" charset="2"/>
              <a:buChar char="Ø"/>
            </a:pPr>
            <a:r>
              <a:rPr lang="en-US" dirty="0" smtClean="0">
                <a:latin typeface="Times New Roman" pitchFamily="18" charset="0"/>
                <a:cs typeface="Times New Roman" pitchFamily="18" charset="0"/>
              </a:rPr>
              <a:t>Number of complete vibration cycles per second.</a:t>
            </a:r>
          </a:p>
          <a:p>
            <a:pPr>
              <a:buFont typeface="Wingdings" pitchFamily="2" charset="2"/>
              <a:buChar char="Ø"/>
            </a:pPr>
            <a:r>
              <a:rPr lang="en-US" dirty="0" smtClean="0">
                <a:latin typeface="Times New Roman" pitchFamily="18" charset="0"/>
                <a:cs typeface="Times New Roman" pitchFamily="18" charset="0"/>
              </a:rPr>
              <a:t>Measured in units –Hertz (Hz)</a:t>
            </a:r>
          </a:p>
          <a:p>
            <a:pPr>
              <a:buFont typeface="Wingdings" pitchFamily="2" charset="2"/>
              <a:buChar char="Ø"/>
            </a:pPr>
            <a:r>
              <a:rPr lang="en-US" dirty="0" smtClean="0">
                <a:latin typeface="Times New Roman" pitchFamily="18" charset="0"/>
                <a:cs typeface="Times New Roman" pitchFamily="18" charset="0"/>
              </a:rPr>
              <a:t>One Hz = one wave/second.</a:t>
            </a:r>
          </a:p>
          <a:p>
            <a:pPr>
              <a:buFont typeface="Wingdings" pitchFamily="2" charset="2"/>
              <a:buChar char="Ø"/>
            </a:pPr>
            <a:r>
              <a:rPr lang="en-US" dirty="0" smtClean="0">
                <a:latin typeface="Times New Roman" pitchFamily="18" charset="0"/>
                <a:cs typeface="Times New Roman" pitchFamily="18" charset="0"/>
              </a:rPr>
              <a:t>Determines pitch of sound.</a:t>
            </a:r>
          </a:p>
          <a:p>
            <a:pPr>
              <a:buFont typeface="Wingdings" pitchFamily="2" charset="2"/>
              <a:buChar char="Ø"/>
            </a:pPr>
            <a:r>
              <a:rPr lang="en-US" dirty="0" smtClean="0">
                <a:latin typeface="Times New Roman" pitchFamily="18" charset="0"/>
                <a:cs typeface="Times New Roman" pitchFamily="18" charset="0"/>
              </a:rPr>
              <a:t>Normal human audio frequency range 20-20000 Hz</a:t>
            </a:r>
          </a:p>
          <a:p>
            <a:pPr>
              <a:buFont typeface="Wingdings" pitchFamily="2" charset="2"/>
              <a:buChar char="Ø"/>
            </a:pPr>
            <a:r>
              <a:rPr lang="en-US" dirty="0" smtClean="0">
                <a:latin typeface="Times New Roman" pitchFamily="18" charset="0"/>
                <a:cs typeface="Times New Roman" pitchFamily="18" charset="0"/>
              </a:rPr>
              <a:t>Below 20 Hz infra-sounds</a:t>
            </a:r>
          </a:p>
          <a:p>
            <a:pPr>
              <a:buFont typeface="Wingdings" pitchFamily="2" charset="2"/>
              <a:buChar char="Ø"/>
            </a:pPr>
            <a:r>
              <a:rPr lang="en-US" dirty="0" smtClean="0">
                <a:latin typeface="Times New Roman" pitchFamily="18" charset="0"/>
                <a:cs typeface="Times New Roman" pitchFamily="18" charset="0"/>
              </a:rPr>
              <a:t>Above 20,000 Hz are ultra-sounds</a:t>
            </a:r>
            <a:endParaRPr lang="en-IN"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611560" y="404664"/>
            <a:ext cx="0" cy="6453336"/>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755576" y="3645024"/>
            <a:ext cx="7992888" cy="72008"/>
          </a:xfrm>
          <a:prstGeom prst="line">
            <a:avLst/>
          </a:prstGeom>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1547664" y="2996953"/>
            <a:ext cx="5868914" cy="584775"/>
          </a:xfrm>
          <a:prstGeom prst="rect">
            <a:avLst/>
          </a:prstGeom>
          <a:noFill/>
        </p:spPr>
        <p:txBody>
          <a:bodyPr wrap="square" rtlCol="0">
            <a:spAutoFit/>
          </a:bodyPr>
          <a:lstStyle/>
          <a:p>
            <a:r>
              <a:rPr lang="en-US" sz="3200" dirty="0" smtClean="0">
                <a:latin typeface="Times New Roman" pitchFamily="18" charset="0"/>
                <a:cs typeface="Times New Roman" pitchFamily="18" charset="0"/>
              </a:rPr>
              <a:t>Recommended maximum ( 85 db)</a:t>
            </a:r>
            <a:r>
              <a:rPr lang="en-US" dirty="0" smtClean="0"/>
              <a:t> </a:t>
            </a:r>
            <a:endParaRPr lang="en-IN" dirty="0"/>
          </a:p>
        </p:txBody>
      </p:sp>
      <p:sp>
        <p:nvSpPr>
          <p:cNvPr id="11" name="Minus 10"/>
          <p:cNvSpPr/>
          <p:nvPr/>
        </p:nvSpPr>
        <p:spPr>
          <a:xfrm>
            <a:off x="611560" y="404664"/>
            <a:ext cx="72008" cy="8784976"/>
          </a:xfrm>
          <a:prstGeom prst="mathMin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ysClr val="windowText" lastClr="000000"/>
              </a:solidFill>
            </a:endParaRPr>
          </a:p>
        </p:txBody>
      </p:sp>
      <p:cxnSp>
        <p:nvCxnSpPr>
          <p:cNvPr id="13" name="Straight Connector 12"/>
          <p:cNvCxnSpPr/>
          <p:nvPr/>
        </p:nvCxnSpPr>
        <p:spPr>
          <a:xfrm>
            <a:off x="611560" y="404664"/>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619672" y="476672"/>
            <a:ext cx="324036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Mechanic damage</a:t>
            </a:r>
            <a:endParaRPr lang="en-IN" sz="2400" dirty="0">
              <a:latin typeface="Times New Roman" pitchFamily="18" charset="0"/>
              <a:cs typeface="Times New Roman" pitchFamily="18" charset="0"/>
            </a:endParaRPr>
          </a:p>
        </p:txBody>
      </p:sp>
      <p:sp>
        <p:nvSpPr>
          <p:cNvPr id="15" name="TextBox 14"/>
          <p:cNvSpPr txBox="1"/>
          <p:nvPr/>
        </p:nvSpPr>
        <p:spPr>
          <a:xfrm>
            <a:off x="971600" y="188640"/>
            <a:ext cx="535724" cy="369332"/>
          </a:xfrm>
          <a:prstGeom prst="rect">
            <a:avLst/>
          </a:prstGeom>
          <a:noFill/>
        </p:spPr>
        <p:txBody>
          <a:bodyPr wrap="square" rtlCol="0">
            <a:spAutoFit/>
          </a:bodyPr>
          <a:lstStyle/>
          <a:p>
            <a:r>
              <a:rPr lang="en-US" dirty="0" smtClean="0"/>
              <a:t>160</a:t>
            </a:r>
            <a:endParaRPr lang="en-IN" dirty="0"/>
          </a:p>
        </p:txBody>
      </p:sp>
      <p:sp>
        <p:nvSpPr>
          <p:cNvPr id="16" name="TextBox 15"/>
          <p:cNvSpPr txBox="1"/>
          <p:nvPr/>
        </p:nvSpPr>
        <p:spPr>
          <a:xfrm>
            <a:off x="1187624" y="980728"/>
            <a:ext cx="535724" cy="369332"/>
          </a:xfrm>
          <a:prstGeom prst="rect">
            <a:avLst/>
          </a:prstGeom>
          <a:noFill/>
        </p:spPr>
        <p:txBody>
          <a:bodyPr wrap="square" rtlCol="0">
            <a:spAutoFit/>
          </a:bodyPr>
          <a:lstStyle/>
          <a:p>
            <a:r>
              <a:rPr lang="en-US" dirty="0" smtClean="0"/>
              <a:t>150</a:t>
            </a:r>
            <a:endParaRPr lang="en-IN" dirty="0"/>
          </a:p>
        </p:txBody>
      </p:sp>
      <p:cxnSp>
        <p:nvCxnSpPr>
          <p:cNvPr id="20" name="Straight Connector 19"/>
          <p:cNvCxnSpPr/>
          <p:nvPr/>
        </p:nvCxnSpPr>
        <p:spPr>
          <a:xfrm>
            <a:off x="611560" y="112474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11560" y="1484784"/>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187624" y="1340768"/>
            <a:ext cx="535724" cy="369332"/>
          </a:xfrm>
          <a:prstGeom prst="rect">
            <a:avLst/>
          </a:prstGeom>
          <a:noFill/>
        </p:spPr>
        <p:txBody>
          <a:bodyPr wrap="square" rtlCol="0">
            <a:spAutoFit/>
          </a:bodyPr>
          <a:lstStyle/>
          <a:p>
            <a:r>
              <a:rPr lang="en-US" dirty="0" smtClean="0"/>
              <a:t>140</a:t>
            </a:r>
            <a:endParaRPr lang="en-IN" dirty="0"/>
          </a:p>
        </p:txBody>
      </p:sp>
      <p:sp>
        <p:nvSpPr>
          <p:cNvPr id="26" name="TextBox 25"/>
          <p:cNvSpPr txBox="1"/>
          <p:nvPr/>
        </p:nvSpPr>
        <p:spPr>
          <a:xfrm>
            <a:off x="1979712" y="1340768"/>
            <a:ext cx="2592288"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Threshold of pain</a:t>
            </a:r>
            <a:endParaRPr lang="en-IN" sz="2400" dirty="0">
              <a:latin typeface="Times New Roman" pitchFamily="18" charset="0"/>
              <a:cs typeface="Times New Roman" pitchFamily="18" charset="0"/>
            </a:endParaRPr>
          </a:p>
        </p:txBody>
      </p:sp>
      <p:cxnSp>
        <p:nvCxnSpPr>
          <p:cNvPr id="28" name="Straight Connector 27"/>
          <p:cNvCxnSpPr/>
          <p:nvPr/>
        </p:nvCxnSpPr>
        <p:spPr>
          <a:xfrm>
            <a:off x="611560" y="1844824"/>
            <a:ext cx="432048"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187624" y="1700808"/>
            <a:ext cx="535724" cy="369332"/>
          </a:xfrm>
          <a:prstGeom prst="rect">
            <a:avLst/>
          </a:prstGeom>
          <a:noFill/>
        </p:spPr>
        <p:txBody>
          <a:bodyPr wrap="square" rtlCol="0">
            <a:spAutoFit/>
          </a:bodyPr>
          <a:lstStyle/>
          <a:p>
            <a:r>
              <a:rPr lang="en-US" dirty="0" smtClean="0"/>
              <a:t>130</a:t>
            </a:r>
            <a:endParaRPr lang="en-IN" dirty="0"/>
          </a:p>
        </p:txBody>
      </p:sp>
      <p:cxnSp>
        <p:nvCxnSpPr>
          <p:cNvPr id="31" name="Straight Connector 30"/>
          <p:cNvCxnSpPr/>
          <p:nvPr/>
        </p:nvCxnSpPr>
        <p:spPr>
          <a:xfrm>
            <a:off x="611560" y="2132856"/>
            <a:ext cx="504056"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331640" y="1988840"/>
            <a:ext cx="535724" cy="369332"/>
          </a:xfrm>
          <a:prstGeom prst="rect">
            <a:avLst/>
          </a:prstGeom>
          <a:noFill/>
        </p:spPr>
        <p:txBody>
          <a:bodyPr wrap="square" rtlCol="0">
            <a:spAutoFit/>
          </a:bodyPr>
          <a:lstStyle/>
          <a:p>
            <a:r>
              <a:rPr lang="en-US" dirty="0" smtClean="0"/>
              <a:t>120</a:t>
            </a:r>
            <a:endParaRPr lang="en-IN" dirty="0"/>
          </a:p>
        </p:txBody>
      </p:sp>
      <p:sp>
        <p:nvSpPr>
          <p:cNvPr id="33" name="TextBox 32"/>
          <p:cNvSpPr txBox="1"/>
          <p:nvPr/>
        </p:nvSpPr>
        <p:spPr>
          <a:xfrm>
            <a:off x="2123728" y="1988840"/>
            <a:ext cx="2304256"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Motor car horn</a:t>
            </a:r>
            <a:endParaRPr lang="en-IN" sz="2400" dirty="0">
              <a:latin typeface="Times New Roman" pitchFamily="18" charset="0"/>
              <a:cs typeface="Times New Roman" pitchFamily="18" charset="0"/>
            </a:endParaRPr>
          </a:p>
        </p:txBody>
      </p:sp>
      <p:cxnSp>
        <p:nvCxnSpPr>
          <p:cNvPr id="35" name="Straight Connector 34"/>
          <p:cNvCxnSpPr/>
          <p:nvPr/>
        </p:nvCxnSpPr>
        <p:spPr>
          <a:xfrm>
            <a:off x="611560" y="2492896"/>
            <a:ext cx="432048"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259632" y="2348880"/>
            <a:ext cx="535724" cy="369332"/>
          </a:xfrm>
          <a:prstGeom prst="rect">
            <a:avLst/>
          </a:prstGeom>
          <a:noFill/>
        </p:spPr>
        <p:txBody>
          <a:bodyPr wrap="square" rtlCol="0">
            <a:spAutoFit/>
          </a:bodyPr>
          <a:lstStyle/>
          <a:p>
            <a:r>
              <a:rPr lang="en-US" dirty="0" smtClean="0"/>
              <a:t>110</a:t>
            </a:r>
            <a:endParaRPr lang="en-IN" dirty="0"/>
          </a:p>
        </p:txBody>
      </p:sp>
      <p:cxnSp>
        <p:nvCxnSpPr>
          <p:cNvPr id="38" name="Straight Connector 37"/>
          <p:cNvCxnSpPr/>
          <p:nvPr/>
        </p:nvCxnSpPr>
        <p:spPr>
          <a:xfrm>
            <a:off x="611560" y="2852936"/>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259632" y="2636912"/>
            <a:ext cx="535724" cy="369332"/>
          </a:xfrm>
          <a:prstGeom prst="rect">
            <a:avLst/>
          </a:prstGeom>
          <a:noFill/>
        </p:spPr>
        <p:txBody>
          <a:bodyPr wrap="square" rtlCol="0">
            <a:spAutoFit/>
          </a:bodyPr>
          <a:lstStyle/>
          <a:p>
            <a:r>
              <a:rPr lang="en-US" dirty="0" smtClean="0"/>
              <a:t>100</a:t>
            </a:r>
            <a:endParaRPr lang="en-IN" dirty="0"/>
          </a:p>
        </p:txBody>
      </p:sp>
      <p:cxnSp>
        <p:nvCxnSpPr>
          <p:cNvPr id="41" name="Straight Connector 40"/>
          <p:cNvCxnSpPr/>
          <p:nvPr/>
        </p:nvCxnSpPr>
        <p:spPr>
          <a:xfrm>
            <a:off x="611560" y="3212976"/>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187624" y="2996952"/>
            <a:ext cx="418704" cy="369332"/>
          </a:xfrm>
          <a:prstGeom prst="rect">
            <a:avLst/>
          </a:prstGeom>
          <a:noFill/>
        </p:spPr>
        <p:txBody>
          <a:bodyPr wrap="square" rtlCol="0">
            <a:spAutoFit/>
          </a:bodyPr>
          <a:lstStyle/>
          <a:p>
            <a:r>
              <a:rPr lang="en-US" dirty="0" smtClean="0"/>
              <a:t>90</a:t>
            </a:r>
            <a:endParaRPr lang="en-IN" dirty="0"/>
          </a:p>
        </p:txBody>
      </p:sp>
      <p:sp>
        <p:nvSpPr>
          <p:cNvPr id="43" name="TextBox 42"/>
          <p:cNvSpPr txBox="1"/>
          <p:nvPr/>
        </p:nvSpPr>
        <p:spPr>
          <a:xfrm>
            <a:off x="2123728" y="2348880"/>
            <a:ext cx="2735429"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Train passing station</a:t>
            </a:r>
            <a:endParaRPr lang="en-IN" sz="2400" dirty="0">
              <a:latin typeface="Times New Roman" pitchFamily="18" charset="0"/>
              <a:cs typeface="Times New Roman" pitchFamily="18" charset="0"/>
            </a:endParaRPr>
          </a:p>
        </p:txBody>
      </p:sp>
      <p:cxnSp>
        <p:nvCxnSpPr>
          <p:cNvPr id="45" name="Straight Connector 44"/>
          <p:cNvCxnSpPr>
            <a:stCxn id="11" idx="3"/>
          </p:cNvCxnSpPr>
          <p:nvPr/>
        </p:nvCxnSpPr>
        <p:spPr>
          <a:xfrm>
            <a:off x="647564" y="3764039"/>
            <a:ext cx="324036" cy="25001"/>
          </a:xfrm>
          <a:prstGeom prst="line">
            <a:avLst/>
          </a:prstGeom>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259632" y="3645024"/>
            <a:ext cx="418704" cy="369332"/>
          </a:xfrm>
          <a:prstGeom prst="rect">
            <a:avLst/>
          </a:prstGeom>
          <a:noFill/>
        </p:spPr>
        <p:txBody>
          <a:bodyPr wrap="square" rtlCol="0">
            <a:spAutoFit/>
          </a:bodyPr>
          <a:lstStyle/>
          <a:p>
            <a:r>
              <a:rPr lang="en-US" dirty="0" smtClean="0"/>
              <a:t>80</a:t>
            </a:r>
            <a:endParaRPr lang="en-IN" dirty="0"/>
          </a:p>
        </p:txBody>
      </p:sp>
      <p:sp>
        <p:nvSpPr>
          <p:cNvPr id="47" name="TextBox 46"/>
          <p:cNvSpPr txBox="1"/>
          <p:nvPr/>
        </p:nvSpPr>
        <p:spPr>
          <a:xfrm>
            <a:off x="2195736" y="3645024"/>
            <a:ext cx="1885453"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Printing press</a:t>
            </a:r>
            <a:endParaRPr lang="en-IN" sz="2400" dirty="0">
              <a:latin typeface="Times New Roman" pitchFamily="18" charset="0"/>
              <a:cs typeface="Times New Roman" pitchFamily="18" charset="0"/>
            </a:endParaRPr>
          </a:p>
        </p:txBody>
      </p:sp>
      <p:cxnSp>
        <p:nvCxnSpPr>
          <p:cNvPr id="49" name="Straight Connector 48"/>
          <p:cNvCxnSpPr/>
          <p:nvPr/>
        </p:nvCxnSpPr>
        <p:spPr>
          <a:xfrm>
            <a:off x="611560" y="4077072"/>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259632" y="3933056"/>
            <a:ext cx="418704" cy="369332"/>
          </a:xfrm>
          <a:prstGeom prst="rect">
            <a:avLst/>
          </a:prstGeom>
          <a:noFill/>
        </p:spPr>
        <p:txBody>
          <a:bodyPr wrap="square" rtlCol="0">
            <a:spAutoFit/>
          </a:bodyPr>
          <a:lstStyle/>
          <a:p>
            <a:r>
              <a:rPr lang="en-US" dirty="0" smtClean="0"/>
              <a:t>70</a:t>
            </a:r>
            <a:endParaRPr lang="en-IN" dirty="0"/>
          </a:p>
        </p:txBody>
      </p:sp>
      <p:sp>
        <p:nvSpPr>
          <p:cNvPr id="53" name="TextBox 52"/>
          <p:cNvSpPr txBox="1"/>
          <p:nvPr/>
        </p:nvSpPr>
        <p:spPr>
          <a:xfrm>
            <a:off x="2195736" y="3933056"/>
            <a:ext cx="2551532"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Heavy street traffic</a:t>
            </a:r>
            <a:endParaRPr lang="en-IN" sz="2400" dirty="0">
              <a:latin typeface="Times New Roman" pitchFamily="18" charset="0"/>
              <a:cs typeface="Times New Roman" pitchFamily="18" charset="0"/>
            </a:endParaRPr>
          </a:p>
        </p:txBody>
      </p:sp>
      <p:cxnSp>
        <p:nvCxnSpPr>
          <p:cNvPr id="55" name="Straight Connector 54"/>
          <p:cNvCxnSpPr/>
          <p:nvPr/>
        </p:nvCxnSpPr>
        <p:spPr>
          <a:xfrm>
            <a:off x="683568" y="4509120"/>
            <a:ext cx="216024" cy="0"/>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259632" y="4293096"/>
            <a:ext cx="418704" cy="369332"/>
          </a:xfrm>
          <a:prstGeom prst="rect">
            <a:avLst/>
          </a:prstGeom>
          <a:noFill/>
        </p:spPr>
        <p:txBody>
          <a:bodyPr wrap="square" rtlCol="0">
            <a:spAutoFit/>
          </a:bodyPr>
          <a:lstStyle/>
          <a:p>
            <a:r>
              <a:rPr lang="en-US" dirty="0" smtClean="0"/>
              <a:t>60</a:t>
            </a:r>
            <a:endParaRPr lang="en-IN" dirty="0"/>
          </a:p>
        </p:txBody>
      </p:sp>
      <p:sp>
        <p:nvSpPr>
          <p:cNvPr id="57" name="TextBox 56"/>
          <p:cNvSpPr txBox="1"/>
          <p:nvPr/>
        </p:nvSpPr>
        <p:spPr>
          <a:xfrm>
            <a:off x="2109660" y="4221088"/>
            <a:ext cx="2771913"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Normal conversation</a:t>
            </a:r>
            <a:endParaRPr lang="en-IN" sz="2400" dirty="0">
              <a:latin typeface="Times New Roman" pitchFamily="18" charset="0"/>
              <a:cs typeface="Times New Roman" pitchFamily="18" charset="0"/>
            </a:endParaRPr>
          </a:p>
        </p:txBody>
      </p:sp>
      <p:cxnSp>
        <p:nvCxnSpPr>
          <p:cNvPr id="59" name="Straight Connector 58"/>
          <p:cNvCxnSpPr>
            <a:stCxn id="11" idx="0"/>
          </p:cNvCxnSpPr>
          <p:nvPr/>
        </p:nvCxnSpPr>
        <p:spPr>
          <a:xfrm>
            <a:off x="674023" y="4797152"/>
            <a:ext cx="297577"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331640" y="4581128"/>
            <a:ext cx="418704" cy="369332"/>
          </a:xfrm>
          <a:prstGeom prst="rect">
            <a:avLst/>
          </a:prstGeom>
          <a:noFill/>
        </p:spPr>
        <p:txBody>
          <a:bodyPr wrap="square" rtlCol="0">
            <a:spAutoFit/>
          </a:bodyPr>
          <a:lstStyle/>
          <a:p>
            <a:r>
              <a:rPr lang="en-US" dirty="0" smtClean="0"/>
              <a:t>50</a:t>
            </a:r>
            <a:endParaRPr lang="en-IN" dirty="0"/>
          </a:p>
        </p:txBody>
      </p:sp>
      <p:cxnSp>
        <p:nvCxnSpPr>
          <p:cNvPr id="65" name="Straight Connector 64"/>
          <p:cNvCxnSpPr/>
          <p:nvPr/>
        </p:nvCxnSpPr>
        <p:spPr>
          <a:xfrm>
            <a:off x="683568" y="508518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1331640" y="4941168"/>
            <a:ext cx="418704" cy="369332"/>
          </a:xfrm>
          <a:prstGeom prst="rect">
            <a:avLst/>
          </a:prstGeom>
          <a:noFill/>
        </p:spPr>
        <p:txBody>
          <a:bodyPr wrap="square" rtlCol="0">
            <a:spAutoFit/>
          </a:bodyPr>
          <a:lstStyle/>
          <a:p>
            <a:r>
              <a:rPr lang="en-US" dirty="0" smtClean="0"/>
              <a:t>40</a:t>
            </a:r>
            <a:endParaRPr lang="en-IN" dirty="0"/>
          </a:p>
        </p:txBody>
      </p:sp>
      <p:sp>
        <p:nvSpPr>
          <p:cNvPr id="67" name="TextBox 66"/>
          <p:cNvSpPr txBox="1"/>
          <p:nvPr/>
        </p:nvSpPr>
        <p:spPr>
          <a:xfrm>
            <a:off x="2411760" y="4869160"/>
            <a:ext cx="1763624"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Quiet library</a:t>
            </a:r>
            <a:endParaRPr lang="en-IN" sz="2400" dirty="0">
              <a:latin typeface="Times New Roman" pitchFamily="18" charset="0"/>
              <a:cs typeface="Times New Roman" pitchFamily="18" charset="0"/>
            </a:endParaRPr>
          </a:p>
        </p:txBody>
      </p:sp>
      <p:cxnSp>
        <p:nvCxnSpPr>
          <p:cNvPr id="69" name="Straight Connector 68"/>
          <p:cNvCxnSpPr/>
          <p:nvPr/>
        </p:nvCxnSpPr>
        <p:spPr>
          <a:xfrm>
            <a:off x="683568" y="5445224"/>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1475656" y="5301208"/>
            <a:ext cx="418704" cy="369332"/>
          </a:xfrm>
          <a:prstGeom prst="rect">
            <a:avLst/>
          </a:prstGeom>
          <a:noFill/>
        </p:spPr>
        <p:txBody>
          <a:bodyPr wrap="square" rtlCol="0">
            <a:spAutoFit/>
          </a:bodyPr>
          <a:lstStyle/>
          <a:p>
            <a:r>
              <a:rPr lang="en-US" dirty="0" smtClean="0"/>
              <a:t>30</a:t>
            </a:r>
            <a:endParaRPr lang="en-IN" dirty="0"/>
          </a:p>
        </p:txBody>
      </p:sp>
      <p:cxnSp>
        <p:nvCxnSpPr>
          <p:cNvPr id="72" name="Straight Connector 71"/>
          <p:cNvCxnSpPr>
            <a:stCxn id="11" idx="1"/>
          </p:cNvCxnSpPr>
          <p:nvPr/>
        </p:nvCxnSpPr>
        <p:spPr>
          <a:xfrm flipV="1">
            <a:off x="647564" y="5805264"/>
            <a:ext cx="324036" cy="25001"/>
          </a:xfrm>
          <a:prstGeom prst="line">
            <a:avLst/>
          </a:prstGeom>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1331640" y="5661248"/>
            <a:ext cx="418704" cy="369332"/>
          </a:xfrm>
          <a:prstGeom prst="rect">
            <a:avLst/>
          </a:prstGeom>
          <a:noFill/>
        </p:spPr>
        <p:txBody>
          <a:bodyPr wrap="square" rtlCol="0">
            <a:spAutoFit/>
          </a:bodyPr>
          <a:lstStyle/>
          <a:p>
            <a:r>
              <a:rPr lang="en-US" dirty="0" smtClean="0"/>
              <a:t>20</a:t>
            </a:r>
            <a:endParaRPr lang="en-IN" dirty="0"/>
          </a:p>
        </p:txBody>
      </p:sp>
      <p:sp>
        <p:nvSpPr>
          <p:cNvPr id="74" name="TextBox 73"/>
          <p:cNvSpPr txBox="1"/>
          <p:nvPr/>
        </p:nvSpPr>
        <p:spPr>
          <a:xfrm>
            <a:off x="2483768" y="5589240"/>
            <a:ext cx="1552028"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whispering</a:t>
            </a:r>
            <a:endParaRPr lang="en-IN" sz="2400" dirty="0">
              <a:latin typeface="Times New Roman" pitchFamily="18" charset="0"/>
              <a:cs typeface="Times New Roman" pitchFamily="18" charset="0"/>
            </a:endParaRPr>
          </a:p>
        </p:txBody>
      </p:sp>
      <p:cxnSp>
        <p:nvCxnSpPr>
          <p:cNvPr id="76" name="Straight Connector 75"/>
          <p:cNvCxnSpPr/>
          <p:nvPr/>
        </p:nvCxnSpPr>
        <p:spPr>
          <a:xfrm>
            <a:off x="611560" y="6309320"/>
            <a:ext cx="360040" cy="0"/>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1259632" y="6093296"/>
            <a:ext cx="418704" cy="369332"/>
          </a:xfrm>
          <a:prstGeom prst="rect">
            <a:avLst/>
          </a:prstGeom>
          <a:noFill/>
        </p:spPr>
        <p:txBody>
          <a:bodyPr wrap="square" rtlCol="0">
            <a:spAutoFit/>
          </a:bodyPr>
          <a:lstStyle/>
          <a:p>
            <a:r>
              <a:rPr lang="en-US" dirty="0" smtClean="0"/>
              <a:t>10</a:t>
            </a:r>
            <a:endParaRPr lang="en-IN" dirty="0"/>
          </a:p>
        </p:txBody>
      </p:sp>
      <p:sp>
        <p:nvSpPr>
          <p:cNvPr id="78" name="TextBox 77"/>
          <p:cNvSpPr txBox="1"/>
          <p:nvPr/>
        </p:nvSpPr>
        <p:spPr>
          <a:xfrm>
            <a:off x="2555776" y="6309320"/>
            <a:ext cx="4015843" cy="584775"/>
          </a:xfrm>
          <a:prstGeom prst="rect">
            <a:avLst/>
          </a:prstGeom>
          <a:noFill/>
        </p:spPr>
        <p:txBody>
          <a:bodyPr wrap="square" rtlCol="0">
            <a:spAutoFit/>
          </a:bodyPr>
          <a:lstStyle/>
          <a:p>
            <a:r>
              <a:rPr lang="en-US" sz="3200" dirty="0" smtClean="0">
                <a:latin typeface="Times New Roman" pitchFamily="18" charset="0"/>
                <a:cs typeface="Times New Roman" pitchFamily="18" charset="0"/>
              </a:rPr>
              <a:t>Community noise level</a:t>
            </a:r>
            <a:endParaRPr lang="en-IN" sz="3200" dirty="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INTENSITY:</a:t>
            </a:r>
          </a:p>
          <a:p>
            <a:pPr>
              <a:buFont typeface="Wingdings" pitchFamily="2" charset="2"/>
              <a:buChar char="Ø"/>
            </a:pPr>
            <a:r>
              <a:rPr lang="en-US" dirty="0" smtClean="0">
                <a:latin typeface="Times New Roman" pitchFamily="18" charset="0"/>
                <a:cs typeface="Times New Roman" pitchFamily="18" charset="0"/>
              </a:rPr>
              <a:t>Amplitude of vibrations.</a:t>
            </a:r>
          </a:p>
          <a:p>
            <a:pPr>
              <a:buFont typeface="Wingdings" pitchFamily="2" charset="2"/>
              <a:buChar char="Ø"/>
            </a:pPr>
            <a:r>
              <a:rPr lang="en-US" dirty="0" smtClean="0">
                <a:latin typeface="Times New Roman" pitchFamily="18" charset="0"/>
                <a:cs typeface="Times New Roman" pitchFamily="18" charset="0"/>
              </a:rPr>
              <a:t>Measured in Decibels (dB)</a:t>
            </a:r>
          </a:p>
          <a:p>
            <a:pPr>
              <a:buFont typeface="Wingdings" pitchFamily="2" charset="2"/>
              <a:buChar char="Ø"/>
            </a:pPr>
            <a:r>
              <a:rPr lang="en-US" dirty="0" smtClean="0">
                <a:latin typeface="Times New Roman" pitchFamily="18" charset="0"/>
                <a:cs typeface="Times New Roman" pitchFamily="18" charset="0"/>
              </a:rPr>
              <a:t>Recorded in ‘noise meter’</a:t>
            </a:r>
            <a:endParaRPr lang="en-IN"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b="1" dirty="0" smtClean="0">
                <a:solidFill>
                  <a:srgbClr val="FF0000"/>
                </a:solidFill>
                <a:latin typeface="Times New Roman" pitchFamily="18" charset="0"/>
                <a:cs typeface="Times New Roman" pitchFamily="18" charset="0"/>
              </a:rPr>
              <a:t>NOISE LEVEL VALUES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124744"/>
            <a:ext cx="9144000" cy="5733256"/>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Whispering                                        -20-30dB</a:t>
            </a:r>
          </a:p>
          <a:p>
            <a:pPr>
              <a:buFont typeface="Wingdings" pitchFamily="2" charset="2"/>
              <a:buChar char="Ø"/>
            </a:pPr>
            <a:r>
              <a:rPr lang="en-US" dirty="0" smtClean="0">
                <a:latin typeface="Times New Roman" pitchFamily="18" charset="0"/>
                <a:cs typeface="Times New Roman" pitchFamily="18" charset="0"/>
              </a:rPr>
              <a:t>Normal conversion                            -30-65 dB</a:t>
            </a:r>
          </a:p>
          <a:p>
            <a:pPr>
              <a:buFont typeface="Wingdings" pitchFamily="2" charset="2"/>
              <a:buChar char="Ø"/>
            </a:pPr>
            <a:r>
              <a:rPr lang="en-US" dirty="0" smtClean="0">
                <a:latin typeface="Times New Roman" pitchFamily="18" charset="0"/>
                <a:cs typeface="Times New Roman" pitchFamily="18" charset="0"/>
              </a:rPr>
              <a:t>Street traffic                                       -60-80 dB</a:t>
            </a:r>
          </a:p>
          <a:p>
            <a:pPr>
              <a:buFont typeface="Wingdings" pitchFamily="2" charset="2"/>
              <a:buChar char="Ø"/>
            </a:pPr>
            <a:r>
              <a:rPr lang="en-US" dirty="0" smtClean="0">
                <a:latin typeface="Times New Roman" pitchFamily="18" charset="0"/>
                <a:cs typeface="Times New Roman" pitchFamily="18" charset="0"/>
              </a:rPr>
              <a:t>Shouting                                            -About 100 dB</a:t>
            </a:r>
          </a:p>
          <a:p>
            <a:pPr>
              <a:buFont typeface="Wingdings" pitchFamily="2" charset="2"/>
              <a:buChar char="Ø"/>
            </a:pPr>
            <a:r>
              <a:rPr lang="en-US" dirty="0" smtClean="0">
                <a:latin typeface="Times New Roman" pitchFamily="18" charset="0"/>
                <a:cs typeface="Times New Roman" pitchFamily="18" charset="0"/>
              </a:rPr>
              <a:t>Motor car horn, boiler factories         -About 120 dB  </a:t>
            </a:r>
          </a:p>
          <a:p>
            <a:pPr>
              <a:buFont typeface="Wingdings" pitchFamily="2" charset="2"/>
              <a:buChar char="Ø"/>
            </a:pPr>
            <a:r>
              <a:rPr lang="en-US" dirty="0" smtClean="0">
                <a:latin typeface="Times New Roman" pitchFamily="18" charset="0"/>
                <a:cs typeface="Times New Roman" pitchFamily="18" charset="0"/>
              </a:rPr>
              <a:t>Train, aero plane engine                   -About 120 dB</a:t>
            </a:r>
          </a:p>
          <a:p>
            <a:pPr>
              <a:buFont typeface="Wingdings" pitchFamily="2" charset="2"/>
              <a:buChar char="Ø"/>
            </a:pPr>
            <a:r>
              <a:rPr lang="en-US" dirty="0" smtClean="0">
                <a:latin typeface="Times New Roman" pitchFamily="18" charset="0"/>
                <a:cs typeface="Times New Roman" pitchFamily="18" charset="0"/>
              </a:rPr>
              <a:t>Threshold of pain                              -About 140 dB</a:t>
            </a:r>
          </a:p>
          <a:p>
            <a:pPr>
              <a:buFont typeface="Wingdings" pitchFamily="2" charset="2"/>
              <a:buChar char="Ø"/>
            </a:pPr>
            <a:r>
              <a:rPr lang="en-US" dirty="0" smtClean="0">
                <a:latin typeface="Times New Roman" pitchFamily="18" charset="0"/>
                <a:cs typeface="Times New Roman" pitchFamily="18" charset="0"/>
              </a:rPr>
              <a:t>Jet plane                                            -About 150 dB</a:t>
            </a:r>
          </a:p>
          <a:p>
            <a:pPr>
              <a:buFont typeface="Wingdings" pitchFamily="2" charset="2"/>
              <a:buChar char="Ø"/>
            </a:pPr>
            <a:r>
              <a:rPr lang="en-US" dirty="0" smtClean="0">
                <a:latin typeface="Times New Roman" pitchFamily="18" charset="0"/>
                <a:cs typeface="Times New Roman" pitchFamily="18" charset="0"/>
              </a:rPr>
              <a:t>Mechanical damage                     -About 150-160 dB</a:t>
            </a:r>
            <a:endParaRPr lang="en-IN"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INSTRUMENTS USED IN THE STUDY OF NOISE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normAutofit lnSpcReduction="10000"/>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SOUND LEVEL METER:</a:t>
            </a:r>
          </a:p>
          <a:p>
            <a:pPr>
              <a:buFont typeface="Wingdings" pitchFamily="2" charset="2"/>
              <a:buChar char="Ø"/>
            </a:pPr>
            <a:r>
              <a:rPr lang="en-US" dirty="0" smtClean="0">
                <a:latin typeface="Times New Roman" pitchFamily="18" charset="0"/>
                <a:cs typeface="Times New Roman" pitchFamily="18" charset="0"/>
              </a:rPr>
              <a:t>Measures the intensity of sound in decibel (dB)</a:t>
            </a:r>
          </a:p>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OCTAVE BAND FREQUENCY ANALYZER:</a:t>
            </a:r>
          </a:p>
          <a:p>
            <a:pPr>
              <a:buFont typeface="Wingdings" pitchFamily="2" charset="2"/>
              <a:buChar char="Ø"/>
            </a:pPr>
            <a:r>
              <a:rPr lang="en-US" dirty="0" smtClean="0">
                <a:latin typeface="Times New Roman" pitchFamily="18" charset="0"/>
                <a:cs typeface="Times New Roman" pitchFamily="18" charset="0"/>
              </a:rPr>
              <a:t>Indicates that frequency high pitched or low pitched.</a:t>
            </a:r>
          </a:p>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AUDIOMETER:</a:t>
            </a:r>
          </a:p>
          <a:p>
            <a:pPr>
              <a:buFont typeface="Wingdings" pitchFamily="2" charset="2"/>
              <a:buChar char="Ø"/>
            </a:pPr>
            <a:r>
              <a:rPr lang="en-US" dirty="0" smtClean="0">
                <a:latin typeface="Times New Roman" pitchFamily="18" charset="0"/>
                <a:cs typeface="Times New Roman" pitchFamily="18" charset="0"/>
              </a:rPr>
              <a:t>Measures hearing ability.</a:t>
            </a:r>
          </a:p>
          <a:p>
            <a:pPr>
              <a:buFont typeface="Wingdings" pitchFamily="2" charset="2"/>
              <a:buChar char="Ø"/>
            </a:pPr>
            <a:r>
              <a:rPr lang="en-US" dirty="0" smtClean="0">
                <a:latin typeface="Times New Roman" pitchFamily="18" charset="0"/>
                <a:cs typeface="Times New Roman" pitchFamily="18" charset="0"/>
              </a:rPr>
              <a:t>Zero line at top of audiogram represents normal hearing.</a:t>
            </a:r>
          </a:p>
          <a:p>
            <a:endParaRPr lang="en-IN"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Dr.Ajay Agarwal\Desktop\180px-Integrating_Sound_Level_Meter_dB(A)_Brüel_Kjær_2225.jpg"/>
          <p:cNvPicPr>
            <a:picLocks noGrp="1" noChangeAspect="1" noChangeArrowheads="1"/>
          </p:cNvPicPr>
          <p:nvPr>
            <p:ph idx="4294967295"/>
          </p:nvPr>
        </p:nvPicPr>
        <p:blipFill>
          <a:blip r:embed="rId2" cstate="print"/>
          <a:srcRect/>
          <a:stretch>
            <a:fillRect/>
          </a:stretch>
        </p:blipFill>
        <p:spPr bwMode="auto">
          <a:xfrm>
            <a:off x="2123728" y="260648"/>
            <a:ext cx="4608512" cy="5903913"/>
          </a:xfrm>
          <a:prstGeom prst="rect">
            <a:avLst/>
          </a:prstGeom>
          <a:noFill/>
        </p:spPr>
      </p:pic>
      <p:sp>
        <p:nvSpPr>
          <p:cNvPr id="5" name="TextBox 4"/>
          <p:cNvSpPr txBox="1"/>
          <p:nvPr/>
        </p:nvSpPr>
        <p:spPr>
          <a:xfrm>
            <a:off x="827584" y="6309320"/>
            <a:ext cx="7128792" cy="584775"/>
          </a:xfrm>
          <a:prstGeom prst="rect">
            <a:avLst/>
          </a:prstGeom>
          <a:noFill/>
        </p:spPr>
        <p:txBody>
          <a:bodyPr wrap="square" rtlCol="0">
            <a:spAutoFit/>
          </a:bodyPr>
          <a:lstStyle/>
          <a:p>
            <a:pPr algn="ctr"/>
            <a:r>
              <a:rPr lang="en-US" sz="3200" b="1" dirty="0" smtClean="0">
                <a:solidFill>
                  <a:srgbClr val="FF0000"/>
                </a:solidFill>
                <a:latin typeface="Times New Roman" pitchFamily="18" charset="0"/>
                <a:cs typeface="Times New Roman" pitchFamily="18" charset="0"/>
              </a:rPr>
              <a:t>A SOUND LEVEL METER</a:t>
            </a:r>
            <a:endParaRPr lang="en-IN" sz="3200" b="1" dirty="0">
              <a:solidFill>
                <a:srgbClr val="FF0000"/>
              </a:solidFill>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IN" b="1" dirty="0" smtClean="0">
                <a:latin typeface="Times New Roman" pitchFamily="18" charset="0"/>
                <a:cs typeface="Times New Roman" pitchFamily="18" charset="0"/>
              </a:rPr>
              <a:t>Noise pollution</a:t>
            </a:r>
            <a:r>
              <a:rPr lang="en-IN" dirty="0" smtClean="0">
                <a:latin typeface="Times New Roman" pitchFamily="18" charset="0"/>
                <a:cs typeface="Times New Roman" pitchFamily="18" charset="0"/>
              </a:rPr>
              <a:t> or </a:t>
            </a:r>
            <a:r>
              <a:rPr lang="en-IN" b="1" dirty="0" smtClean="0">
                <a:latin typeface="Times New Roman" pitchFamily="18" charset="0"/>
                <a:cs typeface="Times New Roman" pitchFamily="18" charset="0"/>
              </a:rPr>
              <a:t>noise disturbance</a:t>
            </a:r>
            <a:r>
              <a:rPr lang="en-IN" dirty="0" smtClean="0">
                <a:latin typeface="Times New Roman" pitchFamily="18" charset="0"/>
                <a:cs typeface="Times New Roman" pitchFamily="18" charset="0"/>
              </a:rPr>
              <a:t> is the disturbing or excessive </a:t>
            </a:r>
            <a:r>
              <a:rPr lang="en-IN" dirty="0" smtClean="0">
                <a:latin typeface="Times New Roman" pitchFamily="18" charset="0"/>
                <a:cs typeface="Times New Roman" pitchFamily="18" charset="0"/>
                <a:hlinkClick r:id="rId2" tooltip="Noise"/>
              </a:rPr>
              <a:t>noise</a:t>
            </a:r>
            <a:r>
              <a:rPr lang="en-IN" dirty="0" smtClean="0">
                <a:latin typeface="Times New Roman" pitchFamily="18" charset="0"/>
                <a:cs typeface="Times New Roman" pitchFamily="18" charset="0"/>
              </a:rPr>
              <a:t> that may harm the activity or balance of human or animal life.</a:t>
            </a:r>
            <a:endParaRPr lang="en-IN"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descr="C:\Users\Dr.Ajay Agarwal\Desktop\noisepollution.jpg"/>
          <p:cNvPicPr>
            <a:picLocks noGrp="1" noChangeAspect="1" noChangeArrowheads="1"/>
          </p:cNvPicPr>
          <p:nvPr>
            <p:ph idx="1"/>
          </p:nvPr>
        </p:nvPicPr>
        <p:blipFill>
          <a:blip r:embed="rId2" cstate="print"/>
          <a:srcRect/>
          <a:stretch>
            <a:fillRect/>
          </a:stretch>
        </p:blipFill>
        <p:spPr bwMode="auto">
          <a:xfrm>
            <a:off x="467544" y="260648"/>
            <a:ext cx="8208912" cy="5904655"/>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074" name="Picture 2" descr="C:\Users\Dr.Ajay Agarwal\Desktop\Qantas_b747_over_houses_arp.jpg"/>
          <p:cNvPicPr>
            <a:picLocks noGrp="1" noChangeAspect="1" noChangeArrowheads="1"/>
          </p:cNvPicPr>
          <p:nvPr>
            <p:ph idx="1"/>
          </p:nvPr>
        </p:nvPicPr>
        <p:blipFill>
          <a:blip r:embed="rId2" cstate="print"/>
          <a:srcRect/>
          <a:stretch>
            <a:fillRect/>
          </a:stretch>
        </p:blipFill>
        <p:spPr bwMode="auto">
          <a:xfrm>
            <a:off x="467544" y="260648"/>
            <a:ext cx="8280920" cy="5616624"/>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C:\Users\Dr.Ajay Agarwal\Desktop\images.jpg"/>
          <p:cNvPicPr>
            <a:picLocks noGrp="1" noChangeAspect="1" noChangeArrowheads="1"/>
          </p:cNvPicPr>
          <p:nvPr>
            <p:ph idx="1"/>
          </p:nvPr>
        </p:nvPicPr>
        <p:blipFill>
          <a:blip r:embed="rId2" cstate="print"/>
          <a:srcRect/>
          <a:stretch>
            <a:fillRect/>
          </a:stretch>
        </p:blipFill>
        <p:spPr bwMode="auto">
          <a:xfrm>
            <a:off x="467544" y="332656"/>
            <a:ext cx="8280920" cy="5904655"/>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HAZARDS OF NOISE POLLUTION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1. </a:t>
            </a:r>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uditory  effects</a:t>
            </a:r>
          </a:p>
          <a:p>
            <a:pPr>
              <a:buNone/>
            </a:pPr>
            <a:r>
              <a:rPr lang="en-US" dirty="0" smtClean="0">
                <a:latin typeface="Times New Roman" pitchFamily="18" charset="0"/>
                <a:cs typeface="Times New Roman" pitchFamily="18" charset="0"/>
              </a:rPr>
              <a:t>2. Non-auditory effects</a:t>
            </a:r>
            <a:endParaRPr lang="en-IN" dirty="0">
              <a:latin typeface="Times New Roman" pitchFamily="18" charset="0"/>
              <a:cs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AUDITORY EFFECTS:</a:t>
            </a:r>
          </a:p>
          <a:p>
            <a:pPr>
              <a:buFont typeface="Wingdings" pitchFamily="2" charset="2"/>
              <a:buChar char="Ø"/>
            </a:pPr>
            <a:r>
              <a:rPr lang="en-US" dirty="0" smtClean="0">
                <a:latin typeface="Times New Roman" pitchFamily="18" charset="0"/>
                <a:cs typeface="Times New Roman" pitchFamily="18" charset="0"/>
              </a:rPr>
              <a:t>Quantifiable</a:t>
            </a:r>
          </a:p>
          <a:p>
            <a:pPr>
              <a:buFont typeface="Wingdings" pitchFamily="2" charset="2"/>
              <a:buChar char="Ø"/>
            </a:pPr>
            <a:r>
              <a:rPr lang="en-US" dirty="0" smtClean="0">
                <a:latin typeface="Times New Roman" pitchFamily="18" charset="0"/>
                <a:cs typeface="Times New Roman" pitchFamily="18" charset="0"/>
              </a:rPr>
              <a:t>Non-quantifiable</a:t>
            </a:r>
            <a:endParaRPr lang="en-IN" dirty="0">
              <a:latin typeface="Times New Roman" pitchFamily="18" charset="0"/>
              <a:cs typeface="Times New Roman"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QUANTIFIABLE:</a:t>
            </a:r>
          </a:p>
          <a:p>
            <a:pPr>
              <a:buFont typeface="Wingdings" pitchFamily="2" charset="2"/>
              <a:buChar char="Ø"/>
            </a:pPr>
            <a:r>
              <a:rPr lang="en-US" dirty="0" smtClean="0">
                <a:latin typeface="Times New Roman" pitchFamily="18" charset="0"/>
                <a:cs typeface="Times New Roman" pitchFamily="18" charset="0"/>
              </a:rPr>
              <a:t>Threshold shift (temporary, later permanent)</a:t>
            </a:r>
          </a:p>
          <a:p>
            <a:pPr>
              <a:buFont typeface="Wingdings" pitchFamily="2" charset="2"/>
              <a:buChar char="Ø"/>
            </a:pPr>
            <a:r>
              <a:rPr lang="en-US" dirty="0" smtClean="0">
                <a:latin typeface="Times New Roman" pitchFamily="18" charset="0"/>
                <a:cs typeface="Times New Roman" pitchFamily="18" charset="0"/>
              </a:rPr>
              <a:t>Auditory fatigue (associated with whistling and buzzing)</a:t>
            </a:r>
          </a:p>
          <a:p>
            <a:pPr>
              <a:buFont typeface="Wingdings" pitchFamily="2" charset="2"/>
              <a:buChar char="Ø"/>
            </a:pPr>
            <a:r>
              <a:rPr lang="en-US" dirty="0" smtClean="0">
                <a:latin typeface="Times New Roman" pitchFamily="18" charset="0"/>
                <a:cs typeface="Times New Roman" pitchFamily="18" charset="0"/>
              </a:rPr>
              <a:t>Deafness (temporary or permanent) (occupational deafness).</a:t>
            </a:r>
          </a:p>
          <a:p>
            <a:pPr>
              <a:buFont typeface="Wingdings" pitchFamily="2" charset="2"/>
              <a:buChar char="Ø"/>
            </a:pPr>
            <a:r>
              <a:rPr lang="en-US" dirty="0" smtClean="0">
                <a:latin typeface="Times New Roman" pitchFamily="18" charset="0"/>
                <a:cs typeface="Times New Roman" pitchFamily="18" charset="0"/>
              </a:rPr>
              <a:t>Temporary hearing loss in frequency range 4000-6000 Hz.</a:t>
            </a:r>
          </a:p>
          <a:p>
            <a:pPr>
              <a:buFont typeface="Wingdings" pitchFamily="2" charset="2"/>
              <a:buChar char="Ø"/>
            </a:pPr>
            <a:r>
              <a:rPr lang="en-US" dirty="0" smtClean="0">
                <a:latin typeface="Times New Roman" pitchFamily="18" charset="0"/>
                <a:cs typeface="Times New Roman" pitchFamily="18" charset="0"/>
              </a:rPr>
              <a:t>Repeated or continuous exposure to noise around 100 dB result in permanent deafness.</a:t>
            </a:r>
          </a:p>
          <a:p>
            <a:pPr>
              <a:buFont typeface="Wingdings" pitchFamily="2" charset="2"/>
              <a:buChar char="Ø"/>
            </a:pPr>
            <a:r>
              <a:rPr lang="en-US" dirty="0" smtClean="0">
                <a:latin typeface="Times New Roman" pitchFamily="18" charset="0"/>
                <a:cs typeface="Times New Roman" pitchFamily="18" charset="0"/>
              </a:rPr>
              <a:t>Exposure above 160 dB may cause rupture of tympanic membrane and cause permanent deafness.</a:t>
            </a:r>
            <a:endParaRPr lang="en-IN" dirty="0">
              <a:latin typeface="Times New Roman" pitchFamily="18" charset="0"/>
              <a:cs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NON-QUANTIFIABLE:</a:t>
            </a:r>
          </a:p>
          <a:p>
            <a:pPr>
              <a:buFont typeface="Wingdings" pitchFamily="2" charset="2"/>
              <a:buChar char="Ø"/>
            </a:pPr>
            <a:r>
              <a:rPr lang="en-US" dirty="0" smtClean="0">
                <a:latin typeface="Times New Roman" pitchFamily="18" charset="0"/>
                <a:cs typeface="Times New Roman" pitchFamily="18" charset="0"/>
              </a:rPr>
              <a:t>Tinnitus (ringing, buzzing or whistling), vertigo</a:t>
            </a:r>
            <a:endParaRPr lang="en-IN" dirty="0">
              <a:latin typeface="Times New Roman" pitchFamily="18" charset="0"/>
              <a:cs typeface="Times New Roman"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NON-AUDITORY EFFECTS:</a:t>
            </a:r>
          </a:p>
          <a:p>
            <a:pPr>
              <a:buFont typeface="Wingdings" pitchFamily="2" charset="2"/>
              <a:buChar char="Ø"/>
            </a:pPr>
            <a:r>
              <a:rPr lang="en-US" dirty="0" smtClean="0">
                <a:latin typeface="Times New Roman" pitchFamily="18" charset="0"/>
                <a:cs typeface="Times New Roman" pitchFamily="18" charset="0"/>
              </a:rPr>
              <a:t>Interference with speech communication</a:t>
            </a:r>
          </a:p>
          <a:p>
            <a:pPr>
              <a:buFont typeface="Wingdings" pitchFamily="2" charset="2"/>
              <a:buChar char="Ø"/>
            </a:pPr>
            <a:r>
              <a:rPr lang="en-US" dirty="0" smtClean="0">
                <a:latin typeface="Times New Roman" pitchFamily="18" charset="0"/>
                <a:cs typeface="Times New Roman" pitchFamily="18" charset="0"/>
              </a:rPr>
              <a:t>Annoyance  (irritability, short temperedness, impatience quarreling and decreased production in the industries)</a:t>
            </a:r>
          </a:p>
          <a:p>
            <a:pPr>
              <a:buFont typeface="Wingdings" pitchFamily="2" charset="2"/>
              <a:buChar char="Ø"/>
            </a:pPr>
            <a:r>
              <a:rPr lang="en-US" dirty="0" smtClean="0">
                <a:latin typeface="Times New Roman" pitchFamily="18" charset="0"/>
                <a:cs typeface="Times New Roman" pitchFamily="18" charset="0"/>
              </a:rPr>
              <a:t>Decreased efficiency in the work</a:t>
            </a:r>
          </a:p>
          <a:p>
            <a:pPr>
              <a:buFont typeface="Wingdings" pitchFamily="2" charset="2"/>
              <a:buChar char="Ø"/>
            </a:pPr>
            <a:r>
              <a:rPr lang="en-US" dirty="0" smtClean="0">
                <a:latin typeface="Times New Roman" pitchFamily="18" charset="0"/>
                <a:cs typeface="Times New Roman" pitchFamily="18" charset="0"/>
              </a:rPr>
              <a:t>Lack of concentration</a:t>
            </a:r>
          </a:p>
          <a:p>
            <a:pPr>
              <a:buFont typeface="Wingdings" pitchFamily="2" charset="2"/>
              <a:buChar char="Ø"/>
            </a:pPr>
            <a:r>
              <a:rPr lang="en-US" dirty="0" smtClean="0">
                <a:latin typeface="Times New Roman" pitchFamily="18" charset="0"/>
                <a:cs typeface="Times New Roman" pitchFamily="18" charset="0"/>
              </a:rPr>
              <a:t>Physiological changes-interference with sleep, rise in blood pressure, rise in intracranial pressure, increase in heart rate and breathing, increase in sweating, headache, giddiness, nausea fatigue, visual disturbances etc.</a:t>
            </a:r>
            <a:endParaRPr lang="en-IN" dirty="0">
              <a:latin typeface="Times New Roman" pitchFamily="18" charset="0"/>
              <a:cs typeface="Times New Roman"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PREVENTION AND CONTROL OF NOISE POLLUTION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CONTROL OF NOISE AT SOURCE:</a:t>
            </a:r>
          </a:p>
          <a:p>
            <a:pPr>
              <a:buFont typeface="Wingdings" pitchFamily="2" charset="2"/>
              <a:buChar char="Ø"/>
            </a:pPr>
            <a:r>
              <a:rPr lang="en-US" dirty="0" smtClean="0">
                <a:latin typeface="Times New Roman" pitchFamily="18" charset="0"/>
                <a:cs typeface="Times New Roman" pitchFamily="18" charset="0"/>
              </a:rPr>
              <a:t>Planned maintenance of the machines</a:t>
            </a:r>
          </a:p>
          <a:p>
            <a:pPr>
              <a:buFont typeface="Wingdings" pitchFamily="2" charset="2"/>
              <a:buChar char="Ø"/>
            </a:pPr>
            <a:r>
              <a:rPr lang="en-US" dirty="0" smtClean="0">
                <a:latin typeface="Times New Roman" pitchFamily="18" charset="0"/>
                <a:cs typeface="Times New Roman" pitchFamily="18" charset="0"/>
              </a:rPr>
              <a:t>Modification of speed of machines</a:t>
            </a:r>
          </a:p>
          <a:p>
            <a:pPr>
              <a:buFont typeface="Wingdings" pitchFamily="2" charset="2"/>
              <a:buChar char="Ø"/>
            </a:pPr>
            <a:r>
              <a:rPr lang="en-US" dirty="0" smtClean="0">
                <a:latin typeface="Times New Roman" pitchFamily="18" charset="0"/>
                <a:cs typeface="Times New Roman" pitchFamily="18" charset="0"/>
              </a:rPr>
              <a:t>Use of resilient material </a:t>
            </a:r>
            <a:r>
              <a:rPr lang="en-US" dirty="0">
                <a:latin typeface="Times New Roman" pitchFamily="18" charset="0"/>
                <a:cs typeface="Times New Roman" pitchFamily="18" charset="0"/>
              </a:rPr>
              <a:t>(</a:t>
            </a:r>
            <a:r>
              <a:rPr lang="en-US" dirty="0" smtClean="0">
                <a:latin typeface="Times New Roman" pitchFamily="18" charset="0"/>
                <a:cs typeface="Times New Roman" pitchFamily="18" charset="0"/>
              </a:rPr>
              <a:t>rubber between impacting surfaces)</a:t>
            </a:r>
          </a:p>
          <a:p>
            <a:pPr>
              <a:buFont typeface="Wingdings" pitchFamily="2" charset="2"/>
              <a:buChar char="Ø"/>
            </a:pPr>
            <a:r>
              <a:rPr lang="en-US" dirty="0" smtClean="0">
                <a:latin typeface="Times New Roman" pitchFamily="18" charset="0"/>
                <a:cs typeface="Times New Roman" pitchFamily="18" charset="0"/>
              </a:rPr>
              <a:t>Enclosure of machines</a:t>
            </a:r>
          </a:p>
          <a:p>
            <a:pPr>
              <a:buFont typeface="Wingdings" pitchFamily="2" charset="2"/>
              <a:buChar char="Ø"/>
            </a:pPr>
            <a:r>
              <a:rPr lang="en-US" dirty="0" smtClean="0">
                <a:latin typeface="Times New Roman" pitchFamily="18" charset="0"/>
                <a:cs typeface="Times New Roman" pitchFamily="18" charset="0"/>
              </a:rPr>
              <a:t>Sound proofing of walls</a:t>
            </a:r>
          </a:p>
          <a:p>
            <a:pPr>
              <a:buFont typeface="Wingdings" pitchFamily="2" charset="2"/>
              <a:buChar char="Ø"/>
            </a:pPr>
            <a:r>
              <a:rPr lang="en-US" dirty="0" smtClean="0">
                <a:latin typeface="Times New Roman" pitchFamily="18" charset="0"/>
                <a:cs typeface="Times New Roman" pitchFamily="18" charset="0"/>
              </a:rPr>
              <a:t>Replacement of equipment, insertion of silencer</a:t>
            </a:r>
            <a:endParaRPr lang="en-IN" dirty="0">
              <a:latin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INCREASING THE DISTANCE:</a:t>
            </a:r>
          </a:p>
          <a:p>
            <a:pPr>
              <a:buFont typeface="Wingdings" pitchFamily="2" charset="2"/>
              <a:buChar char="Ø"/>
            </a:pPr>
            <a:r>
              <a:rPr lang="en-US" dirty="0" smtClean="0">
                <a:latin typeface="Times New Roman" pitchFamily="18" charset="0"/>
                <a:cs typeface="Times New Roman" pitchFamily="18" charset="0"/>
              </a:rPr>
              <a:t>Possible if in open field.</a:t>
            </a:r>
          </a:p>
          <a:p>
            <a:pPr>
              <a:buFont typeface="Wingdings" pitchFamily="2" charset="2"/>
              <a:buChar char="Ø"/>
            </a:pPr>
            <a:r>
              <a:rPr lang="en-US" dirty="0" smtClean="0">
                <a:latin typeface="Times New Roman" pitchFamily="18" charset="0"/>
                <a:cs typeface="Times New Roman" pitchFamily="18" charset="0"/>
              </a:rPr>
              <a:t>If in closed room, made sound proof by lining the walls with absorbent material</a:t>
            </a:r>
            <a:endParaRPr lang="en-IN" dirty="0">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REDUCTION OF EXPOSURE TIME:</a:t>
            </a:r>
          </a:p>
          <a:p>
            <a:pPr>
              <a:buFont typeface="Wingdings" pitchFamily="2" charset="2"/>
              <a:buChar char="Ø"/>
            </a:pPr>
            <a:r>
              <a:rPr lang="en-US" dirty="0" smtClean="0">
                <a:latin typeface="Times New Roman" pitchFamily="18" charset="0"/>
                <a:cs typeface="Times New Roman" pitchFamily="18" charset="0"/>
              </a:rPr>
              <a:t>By job rotation.</a:t>
            </a:r>
            <a:endParaRPr lang="en-IN" dirty="0">
              <a:latin typeface="Times New Roman" pitchFamily="18" charset="0"/>
              <a:cs typeface="Times New Roman"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ACOUSTIC BARRIER:</a:t>
            </a:r>
          </a:p>
          <a:p>
            <a:pPr>
              <a:buFont typeface="Wingdings" pitchFamily="2" charset="2"/>
              <a:buChar char="Ø"/>
            </a:pPr>
            <a:r>
              <a:rPr lang="en-US" dirty="0" smtClean="0">
                <a:latin typeface="Times New Roman" pitchFamily="18" charset="0"/>
                <a:cs typeface="Times New Roman" pitchFamily="18" charset="0"/>
              </a:rPr>
              <a:t>1. AROUD THE SOURCE-insulation, damping.</a:t>
            </a:r>
          </a:p>
          <a:p>
            <a:pPr>
              <a:buFont typeface="Wingdings" pitchFamily="2" charset="2"/>
              <a:buChar char="Ø"/>
            </a:pPr>
            <a:r>
              <a:rPr lang="en-US" dirty="0" smtClean="0">
                <a:latin typeface="Times New Roman" pitchFamily="18" charset="0"/>
                <a:cs typeface="Times New Roman" pitchFamily="18" charset="0"/>
              </a:rPr>
              <a:t>2. AT THE RECIEVER-use of personal protective devices.</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buNone/>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Careful planning of the cities:</a:t>
            </a:r>
          </a:p>
          <a:p>
            <a:pPr>
              <a:buFont typeface="Wingdings" pitchFamily="2" charset="2"/>
              <a:buChar char="Ø"/>
            </a:pPr>
            <a:r>
              <a:rPr lang="en-US" dirty="0" smtClean="0">
                <a:latin typeface="Times New Roman" pitchFamily="18" charset="0"/>
                <a:cs typeface="Times New Roman" pitchFamily="18" charset="0"/>
              </a:rPr>
              <a:t>By dividing residential zone, industrial zone, transportation zone, widening of the roads, green belts between traffic and houses</a:t>
            </a:r>
          </a:p>
          <a:p>
            <a:pPr>
              <a:buNone/>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Heavy vehicles:</a:t>
            </a:r>
          </a:p>
          <a:p>
            <a:pPr>
              <a:buFont typeface="Wingdings" pitchFamily="2" charset="2"/>
              <a:buChar char="Ø"/>
            </a:pPr>
            <a:r>
              <a:rPr lang="en-US" dirty="0" smtClean="0">
                <a:latin typeface="Times New Roman" pitchFamily="18" charset="0"/>
                <a:cs typeface="Times New Roman" pitchFamily="18" charset="0"/>
              </a:rPr>
              <a:t>Should pass by by-pass roads.</a:t>
            </a:r>
          </a:p>
          <a:p>
            <a:pPr>
              <a:buNone/>
            </a:pPr>
            <a:r>
              <a:rPr lang="en-US" b="1" dirty="0" smtClean="0">
                <a:latin typeface="Times New Roman" pitchFamily="18" charset="0"/>
                <a:cs typeface="Times New Roman" pitchFamily="18" charset="0"/>
              </a:rPr>
              <a:t>   By adopting suitable legistration.</a:t>
            </a:r>
          </a:p>
          <a:p>
            <a:pPr>
              <a:buNone/>
            </a:pPr>
            <a:r>
              <a:rPr lang="en-US" b="1" dirty="0" smtClean="0">
                <a:latin typeface="Times New Roman" pitchFamily="18" charset="0"/>
                <a:cs typeface="Times New Roman" pitchFamily="18" charset="0"/>
              </a:rPr>
              <a:t>   Preplacement and periodic examination of industrial workers.</a:t>
            </a:r>
          </a:p>
          <a:p>
            <a:pPr>
              <a:buNone/>
            </a:pPr>
            <a:r>
              <a:rPr lang="en-US" b="1" dirty="0" smtClean="0">
                <a:latin typeface="Times New Roman" pitchFamily="18" charset="0"/>
                <a:cs typeface="Times New Roman" pitchFamily="18" charset="0"/>
              </a:rPr>
              <a:t>   Health education of the people</a:t>
            </a:r>
          </a:p>
          <a:p>
            <a:endParaRPr lang="en-IN" dirty="0">
              <a:latin typeface="Times New Roman" pitchFamily="18" charset="0"/>
              <a:cs typeface="Times New Roman"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4727575"/>
          </a:xfrm>
        </p:spPr>
        <p:txBody>
          <a:bodyPr>
            <a:normAutofit/>
          </a:bodyPr>
          <a:lstStyle/>
          <a:p>
            <a:r>
              <a:rPr lang="en-US" sz="9600" b="1" dirty="0" smtClean="0">
                <a:solidFill>
                  <a:srgbClr val="FF0000"/>
                </a:solidFill>
                <a:latin typeface="Times New Roman" pitchFamily="18" charset="0"/>
                <a:cs typeface="Times New Roman" pitchFamily="18" charset="0"/>
              </a:rPr>
              <a:t>RADIATION</a:t>
            </a:r>
            <a:endParaRPr lang="en-IN" sz="9600"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1371600" y="6858000"/>
            <a:ext cx="6400800" cy="675456"/>
          </a:xfrm>
        </p:spPr>
        <p:txBody>
          <a:bodyPr/>
          <a:lstStyle/>
          <a:p>
            <a:endParaRPr lang="en-IN"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Font typeface="Wingdings" pitchFamily="2" charset="2"/>
              <a:buChar char="Ø"/>
            </a:pPr>
            <a:r>
              <a:rPr lang="en-IN" b="1" dirty="0" smtClean="0">
                <a:latin typeface="Times New Roman" pitchFamily="18" charset="0"/>
                <a:cs typeface="Times New Roman" pitchFamily="18" charset="0"/>
              </a:rPr>
              <a:t>Radioactive contamination</a:t>
            </a:r>
            <a:r>
              <a:rPr lang="en-IN" dirty="0" smtClean="0">
                <a:latin typeface="Times New Roman" pitchFamily="18" charset="0"/>
                <a:cs typeface="Times New Roman" pitchFamily="18" charset="0"/>
              </a:rPr>
              <a:t>, also called </a:t>
            </a:r>
            <a:r>
              <a:rPr lang="en-IN" b="1" dirty="0" smtClean="0">
                <a:latin typeface="Times New Roman" pitchFamily="18" charset="0"/>
                <a:cs typeface="Times New Roman" pitchFamily="18" charset="0"/>
              </a:rPr>
              <a:t>radiological contamination</a:t>
            </a:r>
            <a:r>
              <a:rPr lang="en-IN" dirty="0" smtClean="0">
                <a:latin typeface="Times New Roman" pitchFamily="18" charset="0"/>
                <a:cs typeface="Times New Roman" pitchFamily="18" charset="0"/>
              </a:rPr>
              <a:t>, is the deposition of, or presence of </a:t>
            </a:r>
            <a:r>
              <a:rPr lang="en-IN" dirty="0" smtClean="0">
                <a:latin typeface="Times New Roman" pitchFamily="18" charset="0"/>
                <a:cs typeface="Times New Roman" pitchFamily="18" charset="0"/>
                <a:hlinkClick r:id="rId2" tooltip="Radioactive decay"/>
              </a:rPr>
              <a:t>radioactive</a:t>
            </a:r>
            <a:r>
              <a:rPr lang="en-IN" dirty="0" smtClean="0">
                <a:latin typeface="Times New Roman" pitchFamily="18" charset="0"/>
                <a:cs typeface="Times New Roman" pitchFamily="18" charset="0"/>
              </a:rPr>
              <a:t> substances on surfaces or within solids, liquids or gases (including the human body), where their presence is unintended or undesirable (from the </a:t>
            </a:r>
            <a:r>
              <a:rPr lang="en-IN" dirty="0" smtClean="0">
                <a:latin typeface="Times New Roman" pitchFamily="18" charset="0"/>
                <a:cs typeface="Times New Roman" pitchFamily="18" charset="0"/>
                <a:hlinkClick r:id="rId3" tooltip="International Atomic Energy Agency"/>
              </a:rPr>
              <a:t>International Atomic Energy Agency</a:t>
            </a:r>
            <a:r>
              <a:rPr lang="en-IN" dirty="0" smtClean="0">
                <a:latin typeface="Times New Roman" pitchFamily="18" charset="0"/>
                <a:cs typeface="Times New Roman" pitchFamily="18" charset="0"/>
              </a:rPr>
              <a:t> - IAEA - definition).</a:t>
            </a:r>
            <a:br>
              <a:rPr lang="en-IN"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C:\Users\Dr.Ajay Agarwal\Desktop\ROSEN5.gif"/>
          <p:cNvPicPr>
            <a:picLocks noGrp="1" noChangeAspect="1" noChangeArrowheads="1"/>
          </p:cNvPicPr>
          <p:nvPr>
            <p:ph idx="1"/>
          </p:nvPr>
        </p:nvPicPr>
        <p:blipFill>
          <a:blip r:embed="rId2" cstate="print"/>
          <a:srcRect/>
          <a:stretch>
            <a:fillRect/>
          </a:stretch>
        </p:blipFill>
        <p:spPr bwMode="auto">
          <a:xfrm>
            <a:off x="395537" y="260648"/>
            <a:ext cx="8352928" cy="6120680"/>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G:\download.jpg"/>
          <p:cNvPicPr>
            <a:picLocks noGrp="1" noChangeAspect="1" noChangeArrowheads="1"/>
          </p:cNvPicPr>
          <p:nvPr>
            <p:ph idx="1"/>
          </p:nvPr>
        </p:nvPicPr>
        <p:blipFill>
          <a:blip r:embed="rId2" cstate="print"/>
          <a:srcRect/>
          <a:stretch>
            <a:fillRect/>
          </a:stretch>
        </p:blipFill>
        <p:spPr bwMode="auto">
          <a:xfrm>
            <a:off x="467544" y="332656"/>
            <a:ext cx="8280920" cy="6048672"/>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r>
              <a:rPr lang="en-US" b="1" dirty="0" smtClean="0">
                <a:solidFill>
                  <a:srgbClr val="FF0000"/>
                </a:solidFill>
                <a:latin typeface="Times New Roman" pitchFamily="18" charset="0"/>
                <a:cs typeface="Times New Roman" pitchFamily="18" charset="0"/>
              </a:rPr>
              <a:t>SOURCES OF RADIATION EXPOSURE</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336971"/>
          <a:ext cx="8229600" cy="5540735"/>
        </p:xfrm>
        <a:graphic>
          <a:graphicData uri="http://schemas.openxmlformats.org/drawingml/2006/table">
            <a:tbl>
              <a:tblPr firstRow="1" bandRow="1">
                <a:tableStyleId>{5C22544A-7EE6-4342-B048-85BDC9FD1C3A}</a:tableStyleId>
              </a:tblPr>
              <a:tblGrid>
                <a:gridCol w="4114800"/>
                <a:gridCol w="4114800"/>
              </a:tblGrid>
              <a:tr h="438715">
                <a:tc>
                  <a:txBody>
                    <a:bodyPr/>
                    <a:lstStyle/>
                    <a:p>
                      <a:r>
                        <a:rPr lang="en-US" sz="2000" dirty="0" smtClean="0">
                          <a:latin typeface="Times New Roman" pitchFamily="18" charset="0"/>
                          <a:cs typeface="Times New Roman" pitchFamily="18" charset="0"/>
                        </a:rPr>
                        <a:t>Natural</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Man-made</a:t>
                      </a:r>
                      <a:endParaRPr lang="en-IN" sz="2000" dirty="0">
                        <a:latin typeface="Times New Roman" pitchFamily="18" charset="0"/>
                        <a:cs typeface="Times New Roman" pitchFamily="18" charset="0"/>
                      </a:endParaRPr>
                    </a:p>
                  </a:txBody>
                  <a:tcPr/>
                </a:tc>
              </a:tr>
              <a:tr h="789688">
                <a:tc>
                  <a:txBody>
                    <a:bodyPr/>
                    <a:lstStyle/>
                    <a:p>
                      <a:r>
                        <a:rPr lang="en-US" sz="2000" dirty="0" smtClean="0">
                          <a:latin typeface="Times New Roman" pitchFamily="18" charset="0"/>
                          <a:cs typeface="Times New Roman" pitchFamily="18" charset="0"/>
                        </a:rPr>
                        <a:t>1. Cosmic rays</a:t>
                      </a:r>
                      <a:endParaRPr lang="en-IN" sz="2000" dirty="0">
                        <a:latin typeface="Times New Roman" pitchFamily="18" charset="0"/>
                        <a:cs typeface="Times New Roman" pitchFamily="18" charset="0"/>
                      </a:endParaRPr>
                    </a:p>
                  </a:txBody>
                  <a:tcPr/>
                </a:tc>
                <a:tc>
                  <a:txBody>
                    <a:bodyPr/>
                    <a:lstStyle/>
                    <a:p>
                      <a:pPr marL="342900" indent="-342900">
                        <a:buAutoNum type="arabicPeriod"/>
                      </a:pPr>
                      <a:r>
                        <a:rPr lang="en-US" sz="2000" dirty="0" smtClean="0">
                          <a:latin typeface="Times New Roman" pitchFamily="18" charset="0"/>
                          <a:cs typeface="Times New Roman" pitchFamily="18" charset="0"/>
                        </a:rPr>
                        <a:t>Medical and dental:</a:t>
                      </a:r>
                    </a:p>
                    <a:p>
                      <a:pPr marL="342900" indent="-342900">
                        <a:buNone/>
                      </a:pPr>
                      <a:r>
                        <a:rPr lang="en-US" sz="2000" dirty="0" smtClean="0">
                          <a:latin typeface="Times New Roman" pitchFamily="18" charset="0"/>
                          <a:cs typeface="Times New Roman" pitchFamily="18" charset="0"/>
                        </a:rPr>
                        <a:t>    X-rays, Radioisotopes</a:t>
                      </a:r>
                      <a:endParaRPr lang="en-IN" sz="2000" dirty="0">
                        <a:latin typeface="Times New Roman" pitchFamily="18" charset="0"/>
                        <a:cs typeface="Times New Roman" pitchFamily="18" charset="0"/>
                      </a:endParaRPr>
                    </a:p>
                  </a:txBody>
                  <a:tcPr/>
                </a:tc>
              </a:tr>
              <a:tr h="1059377">
                <a:tc>
                  <a:txBody>
                    <a:bodyPr/>
                    <a:lstStyle/>
                    <a:p>
                      <a:r>
                        <a:rPr lang="en-US" sz="2000" dirty="0" smtClean="0">
                          <a:latin typeface="Times New Roman" pitchFamily="18" charset="0"/>
                          <a:cs typeface="Times New Roman" pitchFamily="18" charset="0"/>
                        </a:rPr>
                        <a:t>2. Environmental</a:t>
                      </a:r>
                    </a:p>
                    <a:p>
                      <a:r>
                        <a:rPr lang="en-US" sz="2000" dirty="0" smtClean="0">
                          <a:latin typeface="Times New Roman" pitchFamily="18" charset="0"/>
                          <a:cs typeface="Times New Roman" pitchFamily="18" charset="0"/>
                        </a:rPr>
                        <a:t> (a) Terrestrial</a:t>
                      </a:r>
                    </a:p>
                    <a:p>
                      <a:pPr marL="342900" indent="-342900">
                        <a:buAutoNum type="alphaLcParenBoth" startAt="2"/>
                      </a:pPr>
                      <a:r>
                        <a:rPr lang="en-US" sz="2000" dirty="0" smtClean="0">
                          <a:latin typeface="Times New Roman" pitchFamily="18" charset="0"/>
                          <a:cs typeface="Times New Roman" pitchFamily="18" charset="0"/>
                        </a:rPr>
                        <a:t>Atmospheric</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2. Occupational</a:t>
                      </a:r>
                      <a:r>
                        <a:rPr lang="en-US" sz="2000" baseline="0" dirty="0" smtClean="0">
                          <a:latin typeface="Times New Roman" pitchFamily="18" charset="0"/>
                          <a:cs typeface="Times New Roman" pitchFamily="18" charset="0"/>
                        </a:rPr>
                        <a:t> exposure</a:t>
                      </a:r>
                      <a:endParaRPr lang="en-IN" sz="2000" dirty="0">
                        <a:latin typeface="Times New Roman" pitchFamily="18" charset="0"/>
                        <a:cs typeface="Times New Roman" pitchFamily="18" charset="0"/>
                      </a:endParaRPr>
                    </a:p>
                  </a:txBody>
                  <a:tcPr/>
                </a:tc>
              </a:tr>
              <a:tr h="1059377">
                <a:tc>
                  <a:txBody>
                    <a:bodyPr/>
                    <a:lstStyle/>
                    <a:p>
                      <a:r>
                        <a:rPr lang="en-US" sz="2000" dirty="0" smtClean="0">
                          <a:latin typeface="Times New Roman" pitchFamily="18" charset="0"/>
                          <a:cs typeface="Times New Roman" pitchFamily="18" charset="0"/>
                        </a:rPr>
                        <a:t>3. Internal </a:t>
                      </a:r>
                    </a:p>
                    <a:p>
                      <a:r>
                        <a:rPr lang="en-US" sz="2000" dirty="0" smtClean="0">
                          <a:latin typeface="Times New Roman" pitchFamily="18" charset="0"/>
                          <a:cs typeface="Times New Roman" pitchFamily="18" charset="0"/>
                        </a:rPr>
                        <a:t>    Potassium -40</a:t>
                      </a:r>
                    </a:p>
                    <a:p>
                      <a:r>
                        <a:rPr lang="en-US" sz="2000" dirty="0" smtClean="0">
                          <a:latin typeface="Times New Roman" pitchFamily="18" charset="0"/>
                          <a:cs typeface="Times New Roman" pitchFamily="18" charset="0"/>
                        </a:rPr>
                        <a:t>   Carbon-14</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3. Nuclear </a:t>
                      </a:r>
                    </a:p>
                    <a:p>
                      <a:r>
                        <a:rPr lang="en-US" sz="2000" dirty="0" smtClean="0">
                          <a:latin typeface="Times New Roman" pitchFamily="18" charset="0"/>
                          <a:cs typeface="Times New Roman" pitchFamily="18" charset="0"/>
                        </a:rPr>
                        <a:t>Radioactive fall out</a:t>
                      </a:r>
                      <a:endParaRPr lang="en-IN" sz="2000" dirty="0">
                        <a:latin typeface="Times New Roman" pitchFamily="18" charset="0"/>
                        <a:cs typeface="Times New Roman" pitchFamily="18" charset="0"/>
                      </a:endParaRPr>
                    </a:p>
                  </a:txBody>
                  <a:tcPr/>
                </a:tc>
              </a:tr>
              <a:tr h="2193578">
                <a:tc>
                  <a:txBody>
                    <a:bodyPr/>
                    <a:lstStyle/>
                    <a:p>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4. Miscellaneous:</a:t>
                      </a:r>
                    </a:p>
                    <a:p>
                      <a:r>
                        <a:rPr lang="en-US" sz="2000" dirty="0" smtClean="0">
                          <a:latin typeface="Times New Roman" pitchFamily="18" charset="0"/>
                          <a:cs typeface="Times New Roman" pitchFamily="18" charset="0"/>
                        </a:rPr>
                        <a:t> Television sets, </a:t>
                      </a:r>
                    </a:p>
                    <a:p>
                      <a:r>
                        <a:rPr lang="en-US" sz="2000" dirty="0" smtClean="0">
                          <a:latin typeface="Times New Roman" pitchFamily="18" charset="0"/>
                          <a:cs typeface="Times New Roman" pitchFamily="18" charset="0"/>
                        </a:rPr>
                        <a:t>Radio-active dial</a:t>
                      </a:r>
                    </a:p>
                    <a:p>
                      <a:r>
                        <a:rPr lang="en-US" sz="2000" dirty="0" smtClean="0">
                          <a:latin typeface="Times New Roman" pitchFamily="18" charset="0"/>
                          <a:cs typeface="Times New Roman" pitchFamily="18" charset="0"/>
                        </a:rPr>
                        <a:t>Watches, Isotope</a:t>
                      </a:r>
                    </a:p>
                    <a:p>
                      <a:r>
                        <a:rPr lang="en-US" sz="2000" dirty="0" smtClean="0">
                          <a:latin typeface="Times New Roman" pitchFamily="18" charset="0"/>
                          <a:cs typeface="Times New Roman" pitchFamily="18" charset="0"/>
                        </a:rPr>
                        <a:t>Tagged</a:t>
                      </a:r>
                      <a:r>
                        <a:rPr lang="en-US" sz="2000" baseline="0" dirty="0" smtClean="0">
                          <a:latin typeface="Times New Roman" pitchFamily="18" charset="0"/>
                          <a:cs typeface="Times New Roman" pitchFamily="18" charset="0"/>
                        </a:rPr>
                        <a:t> products, </a:t>
                      </a:r>
                    </a:p>
                    <a:p>
                      <a:r>
                        <a:rPr lang="en-US" sz="2000" baseline="0" dirty="0" smtClean="0">
                          <a:latin typeface="Times New Roman" pitchFamily="18" charset="0"/>
                          <a:cs typeface="Times New Roman" pitchFamily="18" charset="0"/>
                        </a:rPr>
                        <a:t>Luminous markers</a:t>
                      </a:r>
                      <a:endParaRPr lang="en-IN" sz="20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SOURCES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1. COSMIC RAYS:</a:t>
            </a:r>
          </a:p>
          <a:p>
            <a:pPr>
              <a:buFont typeface="Wingdings" pitchFamily="2" charset="2"/>
              <a:buChar char="Ø"/>
            </a:pPr>
            <a:r>
              <a:rPr lang="en-US" dirty="0" smtClean="0">
                <a:latin typeface="Times New Roman" pitchFamily="18" charset="0"/>
                <a:cs typeface="Times New Roman" pitchFamily="18" charset="0"/>
              </a:rPr>
              <a:t>Originate in outer space are weakened as they pass through atmosphere.</a:t>
            </a:r>
          </a:p>
          <a:p>
            <a:pPr>
              <a:buFont typeface="Wingdings" pitchFamily="2" charset="2"/>
              <a:buChar char="Ø"/>
            </a:pPr>
            <a:r>
              <a:rPr lang="en-US" dirty="0" smtClean="0">
                <a:latin typeface="Times New Roman" pitchFamily="18" charset="0"/>
                <a:cs typeface="Times New Roman" pitchFamily="18" charset="0"/>
              </a:rPr>
              <a:t>At ordinary living altitudes, their impact is about 35 </a:t>
            </a:r>
            <a:r>
              <a:rPr lang="en-US" dirty="0" err="1" smtClean="0">
                <a:latin typeface="Times New Roman" pitchFamily="18" charset="0"/>
                <a:cs typeface="Times New Roman" pitchFamily="18" charset="0"/>
              </a:rPr>
              <a:t>mrad</a:t>
            </a:r>
            <a:r>
              <a:rPr lang="en-US" dirty="0" smtClean="0">
                <a:latin typeface="Times New Roman" pitchFamily="18" charset="0"/>
                <a:cs typeface="Times New Roman" pitchFamily="18" charset="0"/>
              </a:rPr>
              <a:t> a year.</a:t>
            </a:r>
          </a:p>
          <a:p>
            <a:pPr>
              <a:buFont typeface="Wingdings" pitchFamily="2" charset="2"/>
              <a:buChar char="Ø"/>
            </a:pPr>
            <a:r>
              <a:rPr lang="en-US" dirty="0" smtClean="0">
                <a:latin typeface="Times New Roman" pitchFamily="18" charset="0"/>
                <a:cs typeface="Times New Roman" pitchFamily="18" charset="0"/>
              </a:rPr>
              <a:t>At altitudes above 20 km. is important.</a:t>
            </a:r>
          </a:p>
          <a:p>
            <a:pPr>
              <a:buFont typeface="Wingdings" pitchFamily="2" charset="2"/>
              <a:buChar char="Ø"/>
            </a:pPr>
            <a:r>
              <a:rPr lang="en-US" dirty="0" smtClean="0">
                <a:latin typeface="Times New Roman" pitchFamily="18" charset="0"/>
                <a:cs typeface="Times New Roman" pitchFamily="18" charset="0"/>
              </a:rPr>
              <a:t>Commercial jet pilot receives 300 </a:t>
            </a:r>
            <a:r>
              <a:rPr lang="en-US" dirty="0" err="1" smtClean="0">
                <a:latin typeface="Times New Roman" pitchFamily="18" charset="0"/>
                <a:cs typeface="Times New Roman" pitchFamily="18" charset="0"/>
              </a:rPr>
              <a:t>mrad</a:t>
            </a:r>
            <a:r>
              <a:rPr lang="en-US" dirty="0" smtClean="0">
                <a:latin typeface="Times New Roman" pitchFamily="18" charset="0"/>
                <a:cs typeface="Times New Roman" pitchFamily="18" charset="0"/>
              </a:rPr>
              <a:t>.</a:t>
            </a:r>
            <a:endParaRPr lang="en-IN" dirty="0">
              <a:latin typeface="Times New Roman" pitchFamily="18"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2. ENVIRONMENTAL:</a:t>
            </a:r>
          </a:p>
          <a:p>
            <a:pPr algn="ct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a) TERRESTRIAL RADIATION:</a:t>
            </a:r>
          </a:p>
          <a:p>
            <a:pPr>
              <a:buFont typeface="Wingdings" pitchFamily="2" charset="2"/>
              <a:buChar char="Ø"/>
            </a:pPr>
            <a:r>
              <a:rPr lang="en-US" dirty="0" smtClean="0">
                <a:latin typeface="Times New Roman" pitchFamily="18" charset="0"/>
                <a:cs typeface="Times New Roman" pitchFamily="18" charset="0"/>
              </a:rPr>
              <a:t>Radioactive elements such as-thorium, uranium, radium, isotope of potassium (K</a:t>
            </a:r>
            <a:r>
              <a:rPr lang="en-US" sz="1600" dirty="0" smtClean="0">
                <a:latin typeface="Times New Roman" pitchFamily="18" charset="0"/>
                <a:cs typeface="Times New Roman" pitchFamily="18" charset="0"/>
              </a:rPr>
              <a:t>40</a:t>
            </a:r>
            <a:r>
              <a:rPr lang="en-US" dirty="0" smtClean="0">
                <a:latin typeface="Times New Roman" pitchFamily="18" charset="0"/>
                <a:cs typeface="Times New Roman" pitchFamily="18" charset="0"/>
              </a:rPr>
              <a:t>) present in man’s environment- soil, rocks, buildings.</a:t>
            </a:r>
          </a:p>
          <a:p>
            <a:pPr>
              <a:buFont typeface="Wingdings" pitchFamily="2" charset="2"/>
              <a:buChar char="Ø"/>
            </a:pPr>
            <a:r>
              <a:rPr lang="en-US" dirty="0" smtClean="0">
                <a:latin typeface="Times New Roman" pitchFamily="18" charset="0"/>
                <a:cs typeface="Times New Roman" pitchFamily="18" charset="0"/>
              </a:rPr>
              <a:t>Man derives about 50 </a:t>
            </a:r>
            <a:r>
              <a:rPr lang="en-US" dirty="0" err="1" smtClean="0">
                <a:latin typeface="Times New Roman" pitchFamily="18" charset="0"/>
                <a:cs typeface="Times New Roman" pitchFamily="18" charset="0"/>
              </a:rPr>
              <a:t>mrad</a:t>
            </a:r>
            <a:r>
              <a:rPr lang="en-US" dirty="0" smtClean="0">
                <a:latin typeface="Times New Roman" pitchFamily="18" charset="0"/>
                <a:cs typeface="Times New Roman" pitchFamily="18" charset="0"/>
              </a:rPr>
              <a:t>/year.</a:t>
            </a:r>
          </a:p>
          <a:p>
            <a:pPr>
              <a:buFont typeface="Wingdings" pitchFamily="2" charset="2"/>
              <a:buChar char="Ø"/>
            </a:pPr>
            <a:r>
              <a:rPr lang="en-US" dirty="0" smtClean="0">
                <a:latin typeface="Times New Roman" pitchFamily="18" charset="0"/>
                <a:cs typeface="Times New Roman" pitchFamily="18" charset="0"/>
              </a:rPr>
              <a:t>Areas where rock formation containing uranium –Kerala in India. </a:t>
            </a:r>
            <a:endParaRPr lang="en-IN" dirty="0">
              <a:latin typeface="Times New Roman" pitchFamily="18" charset="0"/>
              <a:cs typeface="Times New Roman"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3. INTERNAL RADIATION:</a:t>
            </a:r>
          </a:p>
          <a:p>
            <a:pPr>
              <a:buFont typeface="Wingdings" pitchFamily="2" charset="2"/>
              <a:buChar char="Ø"/>
            </a:pPr>
            <a:r>
              <a:rPr lang="en-US" dirty="0" smtClean="0">
                <a:latin typeface="Times New Roman" pitchFamily="18" charset="0"/>
                <a:cs typeface="Times New Roman" pitchFamily="18" charset="0"/>
              </a:rPr>
              <a:t>Radioactive matters stored in the body tissue.</a:t>
            </a:r>
          </a:p>
          <a:p>
            <a:pPr>
              <a:buFont typeface="Wingdings" pitchFamily="2" charset="2"/>
              <a:buChar char="Ø"/>
            </a:pPr>
            <a:r>
              <a:rPr lang="en-US" dirty="0" smtClean="0">
                <a:latin typeface="Times New Roman" pitchFamily="18" charset="0"/>
                <a:cs typeface="Times New Roman" pitchFamily="18" charset="0"/>
              </a:rPr>
              <a:t>Minute quantities of uranium, thorium and related substances, isotopes of potassium (K</a:t>
            </a:r>
            <a:r>
              <a:rPr lang="en-US" sz="2000" dirty="0" smtClean="0">
                <a:latin typeface="Times New Roman" pitchFamily="18" charset="0"/>
                <a:cs typeface="Times New Roman" pitchFamily="18" charset="0"/>
              </a:rPr>
              <a:t>40</a:t>
            </a:r>
            <a:r>
              <a:rPr lang="en-US" dirty="0" smtClean="0">
                <a:latin typeface="Times New Roman" pitchFamily="18" charset="0"/>
                <a:cs typeface="Times New Roman" pitchFamily="18" charset="0"/>
              </a:rPr>
              <a:t>), strontium (</a:t>
            </a:r>
            <a:r>
              <a:rPr lang="en-US" dirty="0" err="1" smtClean="0">
                <a:latin typeface="Times New Roman" pitchFamily="18" charset="0"/>
                <a:cs typeface="Times New Roman" pitchFamily="18" charset="0"/>
              </a:rPr>
              <a:t>Sr</a:t>
            </a:r>
            <a:r>
              <a:rPr lang="en-US" sz="2000" dirty="0" smtClean="0">
                <a:latin typeface="Times New Roman" pitchFamily="18" charset="0"/>
                <a:cs typeface="Times New Roman" pitchFamily="18" charset="0"/>
              </a:rPr>
              <a:t> 90</a:t>
            </a:r>
            <a:r>
              <a:rPr lang="en-US" dirty="0" smtClean="0">
                <a:latin typeface="Times New Roman" pitchFamily="18" charset="0"/>
                <a:cs typeface="Times New Roman" pitchFamily="18" charset="0"/>
              </a:rPr>
              <a:t>), Carbon (C</a:t>
            </a:r>
            <a:r>
              <a:rPr lang="en-US" sz="1800" dirty="0" smtClean="0">
                <a:latin typeface="Times New Roman" pitchFamily="18" charset="0"/>
                <a:cs typeface="Times New Roman" pitchFamily="18" charset="0"/>
              </a:rPr>
              <a:t>14</a:t>
            </a:r>
            <a:r>
              <a:rPr lang="en-US" dirty="0" smtClean="0">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Inflict about 25 </a:t>
            </a:r>
            <a:r>
              <a:rPr lang="en-US" dirty="0" err="1" smtClean="0">
                <a:latin typeface="Times New Roman" pitchFamily="18" charset="0"/>
                <a:cs typeface="Times New Roman" pitchFamily="18" charset="0"/>
              </a:rPr>
              <a:t>mrad</a:t>
            </a:r>
            <a:r>
              <a:rPr lang="en-US" dirty="0" smtClean="0">
                <a:latin typeface="Times New Roman" pitchFamily="18" charset="0"/>
                <a:cs typeface="Times New Roman" pitchFamily="18" charset="0"/>
              </a:rPr>
              <a:t> a year..</a:t>
            </a:r>
          </a:p>
          <a:p>
            <a:pPr>
              <a:buFont typeface="Wingdings" pitchFamily="2" charset="2"/>
              <a:buChar char="Ø"/>
            </a:pPr>
            <a:r>
              <a:rPr lang="en-US" dirty="0" smtClean="0">
                <a:latin typeface="Times New Roman" pitchFamily="18" charset="0"/>
                <a:cs typeface="Times New Roman" pitchFamily="18" charset="0"/>
              </a:rPr>
              <a:t>Total natural radiation to which an average person is 0.1 </a:t>
            </a:r>
            <a:r>
              <a:rPr lang="en-US" dirty="0" err="1" smtClean="0">
                <a:latin typeface="Times New Roman" pitchFamily="18" charset="0"/>
                <a:cs typeface="Times New Roman" pitchFamily="18" charset="0"/>
              </a:rPr>
              <a:t>rad</a:t>
            </a:r>
            <a:r>
              <a:rPr lang="en-US" dirty="0" smtClean="0">
                <a:latin typeface="Times New Roman" pitchFamily="18" charset="0"/>
                <a:cs typeface="Times New Roman" pitchFamily="18" charset="0"/>
              </a:rPr>
              <a:t>/year.</a:t>
            </a:r>
            <a:endParaRPr lang="en-IN" dirty="0">
              <a:latin typeface="Times New Roman" pitchFamily="18" charset="0"/>
              <a:cs typeface="Times New Roman"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MAN-MADE SOURCES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1. X-RAYS:</a:t>
            </a:r>
          </a:p>
          <a:p>
            <a:pPr>
              <a:buFont typeface="Wingdings" pitchFamily="2" charset="2"/>
              <a:buChar char="Ø"/>
            </a:pPr>
            <a:r>
              <a:rPr lang="en-US" dirty="0" smtClean="0">
                <a:latin typeface="Times New Roman" pitchFamily="18" charset="0"/>
                <a:cs typeface="Times New Roman" pitchFamily="18" charset="0"/>
              </a:rPr>
              <a:t>medical and dental X-rays.</a:t>
            </a:r>
          </a:p>
          <a:p>
            <a:pPr>
              <a:buFont typeface="Wingdings" pitchFamily="2" charset="2"/>
              <a:buChar char="Ø"/>
            </a:pPr>
            <a:r>
              <a:rPr lang="en-US" dirty="0" smtClean="0">
                <a:latin typeface="Times New Roman" pitchFamily="18" charset="0"/>
                <a:cs typeface="Times New Roman" pitchFamily="18" charset="0"/>
              </a:rPr>
              <a:t>Patients and radiologist and medical technicians involved.</a:t>
            </a:r>
          </a:p>
          <a:p>
            <a:pPr>
              <a:buFont typeface="Wingdings" pitchFamily="2" charset="2"/>
              <a:buChar char="Ø"/>
            </a:pPr>
            <a:r>
              <a:rPr lang="en-US" dirty="0" smtClean="0">
                <a:latin typeface="Times New Roman" pitchFamily="18" charset="0"/>
                <a:cs typeface="Times New Roman" pitchFamily="18" charset="0"/>
              </a:rPr>
              <a:t>When optimum radiological technique – skin dose to the patient from single X-ray film 0.02-3.0 rad.</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069160"/>
          </a:xfrm>
        </p:spPr>
        <p:txBody>
          <a:bodyPr>
            <a:normAutofit lnSpcReduction="10000"/>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2. RADIOACTIVE FALLOUT:</a:t>
            </a:r>
          </a:p>
          <a:p>
            <a:pPr>
              <a:buFont typeface="Wingdings" pitchFamily="2" charset="2"/>
              <a:buChar char="Ø"/>
            </a:pPr>
            <a:r>
              <a:rPr lang="en-US" dirty="0" smtClean="0">
                <a:latin typeface="Times New Roman" pitchFamily="18" charset="0"/>
                <a:cs typeface="Times New Roman" pitchFamily="18" charset="0"/>
              </a:rPr>
              <a:t>Nuclear explosion release tremendous amount of energy in form of heat, light, ionizing radiation and many radioactive substances- isotopes of Carbon (C</a:t>
            </a:r>
            <a:r>
              <a:rPr lang="en-US" sz="1800" dirty="0" smtClean="0">
                <a:latin typeface="Times New Roman" pitchFamily="18" charset="0"/>
                <a:cs typeface="Times New Roman" pitchFamily="18" charset="0"/>
              </a:rPr>
              <a:t>14</a:t>
            </a:r>
            <a:r>
              <a:rPr lang="en-US" dirty="0" smtClean="0">
                <a:latin typeface="Times New Roman" pitchFamily="18" charset="0"/>
                <a:cs typeface="Times New Roman" pitchFamily="18" charset="0"/>
              </a:rPr>
              <a:t>), Iodine (</a:t>
            </a:r>
            <a:r>
              <a:rPr lang="en-US" sz="1800" dirty="0" smtClean="0">
                <a:latin typeface="Times New Roman" pitchFamily="18" charset="0"/>
                <a:cs typeface="Times New Roman" pitchFamily="18" charset="0"/>
              </a:rPr>
              <a:t>131</a:t>
            </a:r>
            <a:r>
              <a:rPr lang="en-US" dirty="0" smtClean="0">
                <a:latin typeface="Times New Roman" pitchFamily="18" charset="0"/>
                <a:cs typeface="Times New Roman" pitchFamily="18" charset="0"/>
              </a:rPr>
              <a:t>), Cesium (Cs </a:t>
            </a:r>
            <a:r>
              <a:rPr lang="en-US" sz="1600" dirty="0" smtClean="0">
                <a:latin typeface="Times New Roman" pitchFamily="18" charset="0"/>
                <a:cs typeface="Times New Roman" pitchFamily="18" charset="0"/>
              </a:rPr>
              <a:t>137</a:t>
            </a:r>
            <a:r>
              <a:rPr lang="en-US" dirty="0" smtClean="0">
                <a:latin typeface="Times New Roman" pitchFamily="18" charset="0"/>
                <a:cs typeface="Times New Roman" pitchFamily="18" charset="0"/>
              </a:rPr>
              <a:t>) and Strontium (</a:t>
            </a:r>
            <a:r>
              <a:rPr lang="en-US" dirty="0" err="1" smtClean="0">
                <a:latin typeface="Times New Roman" pitchFamily="18" charset="0"/>
                <a:cs typeface="Times New Roman" pitchFamily="18" charset="0"/>
              </a:rPr>
              <a:t>Sr</a:t>
            </a:r>
            <a:r>
              <a:rPr lang="en-US"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90</a:t>
            </a:r>
            <a:r>
              <a:rPr lang="en-US" dirty="0" smtClean="0">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Cs </a:t>
            </a:r>
            <a:r>
              <a:rPr lang="en-US" sz="1900" dirty="0" smtClean="0">
                <a:latin typeface="Times New Roman" pitchFamily="18" charset="0"/>
                <a:cs typeface="Times New Roman" pitchFamily="18" charset="0"/>
              </a:rPr>
              <a:t>137 </a:t>
            </a:r>
            <a:r>
              <a:rPr lang="en-US" dirty="0" smtClean="0">
                <a:latin typeface="Times New Roman" pitchFamily="18" charset="0"/>
                <a:cs typeface="Times New Roman" pitchFamily="18" charset="0"/>
              </a:rPr>
              <a:t>and </a:t>
            </a:r>
            <a:r>
              <a:rPr lang="en-US" dirty="0" err="1" smtClean="0">
                <a:latin typeface="Times New Roman" pitchFamily="18" charset="0"/>
                <a:cs typeface="Times New Roman" pitchFamily="18" charset="0"/>
              </a:rPr>
              <a:t>Sr</a:t>
            </a:r>
            <a:r>
              <a:rPr lang="en-US" dirty="0" smtClean="0">
                <a:latin typeface="Times New Roman" pitchFamily="18" charset="0"/>
                <a:cs typeface="Times New Roman" pitchFamily="18" charset="0"/>
              </a:rPr>
              <a:t> </a:t>
            </a:r>
            <a:r>
              <a:rPr lang="en-US" sz="1900" dirty="0" smtClean="0">
                <a:latin typeface="Times New Roman" pitchFamily="18" charset="0"/>
                <a:cs typeface="Times New Roman" pitchFamily="18" charset="0"/>
              </a:rPr>
              <a:t>90</a:t>
            </a:r>
            <a:r>
              <a:rPr lang="en-US" dirty="0" smtClean="0">
                <a:latin typeface="Times New Roman" pitchFamily="18" charset="0"/>
                <a:cs typeface="Times New Roman" pitchFamily="18" charset="0"/>
              </a:rPr>
              <a:t> liberated in large amount and remain radioactive for many years.</a:t>
            </a:r>
          </a:p>
          <a:p>
            <a:pPr>
              <a:buFont typeface="Wingdings" pitchFamily="2" charset="2"/>
              <a:buChar char="Ø"/>
            </a:pPr>
            <a:r>
              <a:rPr lang="en-US" dirty="0" smtClean="0">
                <a:latin typeface="Times New Roman" pitchFamily="18" charset="0"/>
                <a:cs typeface="Times New Roman" pitchFamily="18" charset="0"/>
              </a:rPr>
              <a:t>Half life of </a:t>
            </a:r>
            <a:r>
              <a:rPr lang="en-US" dirty="0" err="1" smtClean="0">
                <a:latin typeface="Times New Roman" pitchFamily="18" charset="0"/>
                <a:cs typeface="Times New Roman" pitchFamily="18" charset="0"/>
              </a:rPr>
              <a:t>Sr</a:t>
            </a:r>
            <a:r>
              <a:rPr lang="en-US" sz="1700" dirty="0" smtClean="0">
                <a:latin typeface="Times New Roman" pitchFamily="18" charset="0"/>
                <a:cs typeface="Times New Roman" pitchFamily="18" charset="0"/>
              </a:rPr>
              <a:t> 90</a:t>
            </a:r>
            <a:r>
              <a:rPr lang="en-US" dirty="0" smtClean="0">
                <a:latin typeface="Times New Roman" pitchFamily="18" charset="0"/>
                <a:cs typeface="Times New Roman" pitchFamily="18" charset="0"/>
              </a:rPr>
              <a:t> is 28 years and that of Cs </a:t>
            </a:r>
            <a:r>
              <a:rPr lang="en-US" sz="1500" dirty="0" smtClean="0">
                <a:latin typeface="Times New Roman" pitchFamily="18" charset="0"/>
                <a:cs typeface="Times New Roman" pitchFamily="18" charset="0"/>
              </a:rPr>
              <a:t>137</a:t>
            </a:r>
            <a:r>
              <a:rPr lang="en-US" dirty="0" smtClean="0">
                <a:latin typeface="Times New Roman" pitchFamily="18" charset="0"/>
                <a:cs typeface="Times New Roman" pitchFamily="18" charset="0"/>
              </a:rPr>
              <a:t> is 30 years</a:t>
            </a:r>
            <a:endParaRPr lang="en-IN" dirty="0">
              <a:latin typeface="Times New Roman" pitchFamily="18" charset="0"/>
              <a:cs typeface="Times New Roman"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3. MISCELLANEOUS:</a:t>
            </a:r>
          </a:p>
          <a:p>
            <a:pPr>
              <a:buFont typeface="Wingdings" pitchFamily="2" charset="2"/>
              <a:buChar char="Ø"/>
            </a:pPr>
            <a:r>
              <a:rPr lang="en-US" dirty="0" smtClean="0">
                <a:latin typeface="Times New Roman" pitchFamily="18" charset="0"/>
                <a:cs typeface="Times New Roman" pitchFamily="18" charset="0"/>
              </a:rPr>
              <a:t>TV sets, luminous wrist watches.</a:t>
            </a:r>
          </a:p>
          <a:p>
            <a:pPr>
              <a:buFont typeface="Wingdings" pitchFamily="2" charset="2"/>
              <a:buChar char="Ø"/>
            </a:pPr>
            <a:r>
              <a:rPr lang="en-US" dirty="0" smtClean="0">
                <a:latin typeface="Times New Roman" pitchFamily="18" charset="0"/>
                <a:cs typeface="Times New Roman" pitchFamily="18" charset="0"/>
              </a:rPr>
              <a:t>But radiation is too small.</a:t>
            </a:r>
            <a:endParaRPr lang="en-IN" dirty="0">
              <a:latin typeface="Times New Roman" pitchFamily="18" charset="0"/>
              <a:cs typeface="Times New Roman" pitchFamily="18"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TYPES OF RADIATION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IONIZING RADIATION:</a:t>
            </a:r>
          </a:p>
          <a:p>
            <a:pPr>
              <a:buFont typeface="Wingdings" pitchFamily="2" charset="2"/>
              <a:buChar char="Ø"/>
            </a:pPr>
            <a:r>
              <a:rPr lang="en-US" dirty="0" smtClean="0">
                <a:latin typeface="Times New Roman" pitchFamily="18" charset="0"/>
                <a:cs typeface="Times New Roman" pitchFamily="18" charset="0"/>
              </a:rPr>
              <a:t>Radiation which have ability to penetrate tissues and deposit its energy within them.</a:t>
            </a:r>
          </a:p>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IONIZING RADIATION ARE</a:t>
            </a:r>
          </a:p>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1. ELECTROMAGNETIC RADIATIONS:</a:t>
            </a:r>
          </a:p>
          <a:p>
            <a:pPr>
              <a:buFont typeface="Wingdings" pitchFamily="2" charset="2"/>
              <a:buChar char="Ø"/>
            </a:pPr>
            <a:r>
              <a:rPr lang="en-US" dirty="0" smtClean="0">
                <a:latin typeface="Times New Roman" pitchFamily="18" charset="0"/>
                <a:cs typeface="Times New Roman" pitchFamily="18" charset="0"/>
              </a:rPr>
              <a:t>X-ray and Gamma rays.</a:t>
            </a:r>
          </a:p>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2. CORPUSCULAR RADIATIONS:</a:t>
            </a:r>
          </a:p>
          <a:p>
            <a:pPr>
              <a:buFont typeface="Wingdings" pitchFamily="2" charset="2"/>
              <a:buChar char="Ø"/>
            </a:pPr>
            <a:r>
              <a:rPr lang="en-US" dirty="0" smtClean="0">
                <a:latin typeface="Times New Roman" pitchFamily="18" charset="0"/>
                <a:cs typeface="Times New Roman" pitchFamily="18" charset="0"/>
              </a:rPr>
              <a:t>Alpha particles, beta particles and protons</a:t>
            </a:r>
            <a:endParaRPr lang="en-IN" dirty="0">
              <a:latin typeface="Times New Roman" pitchFamily="18" charset="0"/>
              <a:cs typeface="Times New Roman" pitchFamily="18"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descr="G:\images.jpg"/>
          <p:cNvPicPr>
            <a:picLocks noGrp="1" noChangeAspect="1" noChangeArrowheads="1"/>
          </p:cNvPicPr>
          <p:nvPr>
            <p:ph idx="1"/>
          </p:nvPr>
        </p:nvPicPr>
        <p:blipFill>
          <a:blip r:embed="rId2" cstate="print"/>
          <a:srcRect/>
          <a:stretch>
            <a:fillRect/>
          </a:stretch>
        </p:blipFill>
        <p:spPr bwMode="auto">
          <a:xfrm>
            <a:off x="395536" y="188640"/>
            <a:ext cx="8424936" cy="6336704"/>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r.Ajay Agarwal\Desktop\220px-Alfa_beta_gamma_radiation.svg.png"/>
          <p:cNvPicPr>
            <a:picLocks noGrp="1" noChangeAspect="1" noChangeArrowheads="1"/>
          </p:cNvPicPr>
          <p:nvPr>
            <p:ph idx="4294967295"/>
          </p:nvPr>
        </p:nvPicPr>
        <p:blipFill>
          <a:blip r:embed="rId2" cstate="print"/>
          <a:srcRect/>
          <a:stretch>
            <a:fillRect/>
          </a:stretch>
        </p:blipFill>
        <p:spPr bwMode="auto">
          <a:xfrm>
            <a:off x="971600" y="333375"/>
            <a:ext cx="7235775" cy="5472113"/>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SOME COMMON ENVIRONMENTAL RADIATIONS</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5257798"/>
        </p:xfrm>
        <a:graphic>
          <a:graphicData uri="http://schemas.openxmlformats.org/drawingml/2006/table">
            <a:tbl>
              <a:tblPr firstRow="1" bandRow="1">
                <a:tableStyleId>{5C22544A-7EE6-4342-B048-85BDC9FD1C3A}</a:tableStyleId>
              </a:tblPr>
              <a:tblGrid>
                <a:gridCol w="2057400"/>
                <a:gridCol w="2057400"/>
                <a:gridCol w="2057400"/>
                <a:gridCol w="2057400"/>
              </a:tblGrid>
              <a:tr h="559340">
                <a:tc rowSpan="2">
                  <a:txBody>
                    <a:bodyPr/>
                    <a:lstStyle/>
                    <a:p>
                      <a:r>
                        <a:rPr lang="en-US" sz="2400" dirty="0" smtClean="0">
                          <a:latin typeface="Times New Roman" pitchFamily="18" charset="0"/>
                          <a:cs typeface="Times New Roman" pitchFamily="18" charset="0"/>
                        </a:rPr>
                        <a:t>Type of radiation</a:t>
                      </a:r>
                      <a:endParaRPr lang="en-IN" sz="2400" dirty="0">
                        <a:latin typeface="Times New Roman" pitchFamily="18" charset="0"/>
                        <a:cs typeface="Times New Roman" pitchFamily="18" charset="0"/>
                      </a:endParaRPr>
                    </a:p>
                  </a:txBody>
                  <a:tcPr/>
                </a:tc>
                <a:tc gridSpan="3">
                  <a:txBody>
                    <a:bodyPr/>
                    <a:lstStyle/>
                    <a:p>
                      <a:r>
                        <a:rPr lang="en-US" sz="2400" dirty="0" smtClean="0">
                          <a:latin typeface="Times New Roman" pitchFamily="18" charset="0"/>
                          <a:cs typeface="Times New Roman" pitchFamily="18" charset="0"/>
                        </a:rPr>
                        <a:t>Approximate penetrating ability</a:t>
                      </a:r>
                      <a:endParaRPr lang="en-IN" sz="2400" dirty="0">
                        <a:latin typeface="Times New Roman" pitchFamily="18" charset="0"/>
                        <a:cs typeface="Times New Roman" pitchFamily="18" charset="0"/>
                      </a:endParaRPr>
                    </a:p>
                  </a:txBody>
                  <a:tcPr/>
                </a:tc>
                <a:tc hMerge="1">
                  <a:txBody>
                    <a:bodyPr/>
                    <a:lstStyle/>
                    <a:p>
                      <a:endParaRPr lang="en-IN"/>
                    </a:p>
                  </a:txBody>
                  <a:tcPr/>
                </a:tc>
                <a:tc hMerge="1">
                  <a:txBody>
                    <a:bodyPr/>
                    <a:lstStyle/>
                    <a:p>
                      <a:endParaRPr lang="en-IN"/>
                    </a:p>
                  </a:txBody>
                  <a:tcPr/>
                </a:tc>
              </a:tr>
              <a:tr h="559340">
                <a:tc vMerge="1">
                  <a:txBody>
                    <a:bodyPr/>
                    <a:lstStyle/>
                    <a:p>
                      <a:endParaRPr lang="en-IN" dirty="0"/>
                    </a:p>
                  </a:txBody>
                  <a:tcPr/>
                </a:tc>
                <a:tc>
                  <a:txBody>
                    <a:bodyPr/>
                    <a:lstStyle/>
                    <a:p>
                      <a:r>
                        <a:rPr lang="en-US" sz="2400" dirty="0" smtClean="0">
                          <a:latin typeface="Times New Roman" pitchFamily="18" charset="0"/>
                          <a:cs typeface="Times New Roman" pitchFamily="18" charset="0"/>
                        </a:rPr>
                        <a:t>Air</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Tissue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Lead</a:t>
                      </a:r>
                      <a:endParaRPr lang="en-IN" sz="2400" dirty="0">
                        <a:latin typeface="Times New Roman" pitchFamily="18" charset="0"/>
                        <a:cs typeface="Times New Roman" pitchFamily="18" charset="0"/>
                      </a:endParaRPr>
                    </a:p>
                  </a:txBody>
                  <a:tcPr/>
                </a:tc>
              </a:tr>
              <a:tr h="559340">
                <a:tc>
                  <a:txBody>
                    <a:bodyPr/>
                    <a:lstStyle/>
                    <a:p>
                      <a:r>
                        <a:rPr lang="en-US" sz="2400" dirty="0" smtClean="0">
                          <a:latin typeface="Times New Roman" pitchFamily="18" charset="0"/>
                          <a:cs typeface="Times New Roman" pitchFamily="18" charset="0"/>
                        </a:rPr>
                        <a:t>Alpha particles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 cm.</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0.05 mm</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a:t>
                      </a:r>
                      <a:endParaRPr lang="en-IN" sz="2400" dirty="0">
                        <a:latin typeface="Times New Roman" pitchFamily="18" charset="0"/>
                        <a:cs typeface="Times New Roman" pitchFamily="18" charset="0"/>
                      </a:endParaRPr>
                    </a:p>
                  </a:txBody>
                  <a:tcPr/>
                </a:tc>
              </a:tr>
              <a:tr h="559340">
                <a:tc>
                  <a:txBody>
                    <a:bodyPr/>
                    <a:lstStyle/>
                    <a:p>
                      <a:r>
                        <a:rPr lang="en-US" sz="2400" dirty="0" smtClean="0">
                          <a:latin typeface="Times New Roman" pitchFamily="18" charset="0"/>
                          <a:cs typeface="Times New Roman" pitchFamily="18" charset="0"/>
                        </a:rPr>
                        <a:t>Beta particles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6-300 mm</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0.06-4.0 mm</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0.005-0.3 mm</a:t>
                      </a:r>
                      <a:endParaRPr lang="en-IN" sz="2400" dirty="0">
                        <a:latin typeface="Times New Roman" pitchFamily="18" charset="0"/>
                        <a:cs typeface="Times New Roman" pitchFamily="18" charset="0"/>
                      </a:endParaRPr>
                    </a:p>
                  </a:txBody>
                  <a:tcPr/>
                </a:tc>
              </a:tr>
              <a:tr h="559340">
                <a:tc>
                  <a:txBody>
                    <a:bodyPr/>
                    <a:lstStyle/>
                    <a:p>
                      <a:r>
                        <a:rPr lang="en-US" sz="2400" dirty="0" smtClean="0">
                          <a:latin typeface="Times New Roman" pitchFamily="18" charset="0"/>
                          <a:cs typeface="Times New Roman" pitchFamily="18" charset="0"/>
                        </a:rPr>
                        <a:t>Gamma rays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400 </a:t>
                      </a:r>
                      <a:r>
                        <a:rPr lang="en-US" sz="2400" dirty="0" err="1" smtClean="0">
                          <a:latin typeface="Times New Roman" pitchFamily="18" charset="0"/>
                          <a:cs typeface="Times New Roman" pitchFamily="18" charset="0"/>
                        </a:rPr>
                        <a:t>metres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50 cm.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0.3 mm</a:t>
                      </a:r>
                      <a:endParaRPr lang="en-IN" sz="2400" dirty="0">
                        <a:latin typeface="Times New Roman" pitchFamily="18" charset="0"/>
                        <a:cs typeface="Times New Roman" pitchFamily="18" charset="0"/>
                      </a:endParaRPr>
                    </a:p>
                  </a:txBody>
                  <a:tcPr/>
                </a:tc>
              </a:tr>
              <a:tr h="1006813">
                <a:tc>
                  <a:txBody>
                    <a:bodyPr/>
                    <a:lstStyle/>
                    <a:p>
                      <a:r>
                        <a:rPr lang="en-US" sz="2400" dirty="0" smtClean="0">
                          <a:latin typeface="Times New Roman" pitchFamily="18" charset="0"/>
                          <a:cs typeface="Times New Roman" pitchFamily="18" charset="0"/>
                        </a:rPr>
                        <a:t>X-rays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120-240 </a:t>
                      </a:r>
                      <a:r>
                        <a:rPr lang="en-US" sz="2400" dirty="0" err="1" smtClean="0">
                          <a:latin typeface="Times New Roman" pitchFamily="18" charset="0"/>
                          <a:cs typeface="Times New Roman" pitchFamily="18" charset="0"/>
                        </a:rPr>
                        <a:t>metres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15-30 cm</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0.3 mm</a:t>
                      </a:r>
                      <a:endParaRPr lang="en-IN" sz="2400" dirty="0">
                        <a:latin typeface="Times New Roman" pitchFamily="18" charset="0"/>
                        <a:cs typeface="Times New Roman" pitchFamily="18" charset="0"/>
                      </a:endParaRPr>
                    </a:p>
                  </a:txBody>
                  <a:tcPr/>
                </a:tc>
              </a:tr>
              <a:tr h="1454285">
                <a:tc>
                  <a:txBody>
                    <a:bodyPr/>
                    <a:lstStyle/>
                    <a:p>
                      <a:r>
                        <a:rPr lang="en-US" sz="2400" dirty="0" smtClean="0">
                          <a:latin typeface="Times New Roman" pitchFamily="18" charset="0"/>
                          <a:cs typeface="Times New Roman" pitchFamily="18" charset="0"/>
                        </a:rPr>
                        <a:t>Cosmic rays</a:t>
                      </a:r>
                      <a:endParaRPr lang="en-IN" sz="2400" dirty="0">
                        <a:latin typeface="Times New Roman" pitchFamily="18" charset="0"/>
                        <a:cs typeface="Times New Roman" pitchFamily="18" charset="0"/>
                      </a:endParaRPr>
                    </a:p>
                  </a:txBody>
                  <a:tcPr/>
                </a:tc>
                <a:tc>
                  <a:txBody>
                    <a:bodyPr/>
                    <a:lstStyle/>
                    <a:p>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Some components very high</a:t>
                      </a:r>
                      <a:endParaRPr lang="en-IN" sz="2400" dirty="0">
                        <a:latin typeface="Times New Roman" pitchFamily="18" charset="0"/>
                        <a:cs typeface="Times New Roman" pitchFamily="18" charset="0"/>
                      </a:endParaRPr>
                    </a:p>
                  </a:txBody>
                  <a:tcPr/>
                </a:tc>
                <a:tc>
                  <a:txBody>
                    <a:bodyPr/>
                    <a:lstStyle/>
                    <a:p>
                      <a:endParaRPr lang="en-IN" dirty="0"/>
                    </a:p>
                  </a:txBody>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SOME COMMON ENVIRONMENTAL RADIATIONS</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5257798"/>
        </p:xfrm>
        <a:graphic>
          <a:graphicData uri="http://schemas.openxmlformats.org/drawingml/2006/table">
            <a:tbl>
              <a:tblPr firstRow="1" bandRow="1">
                <a:tableStyleId>{5C22544A-7EE6-4342-B048-85BDC9FD1C3A}</a:tableStyleId>
              </a:tblPr>
              <a:tblGrid>
                <a:gridCol w="2057400"/>
                <a:gridCol w="2057400"/>
                <a:gridCol w="2057400"/>
                <a:gridCol w="2057400"/>
              </a:tblGrid>
              <a:tr h="559340">
                <a:tc rowSpan="2">
                  <a:txBody>
                    <a:bodyPr/>
                    <a:lstStyle/>
                    <a:p>
                      <a:r>
                        <a:rPr lang="en-US" sz="2400" dirty="0" smtClean="0">
                          <a:latin typeface="Times New Roman" pitchFamily="18" charset="0"/>
                          <a:cs typeface="Times New Roman" pitchFamily="18" charset="0"/>
                        </a:rPr>
                        <a:t>Type of radiation</a:t>
                      </a:r>
                      <a:endParaRPr lang="en-IN" sz="2400" dirty="0">
                        <a:latin typeface="Times New Roman" pitchFamily="18" charset="0"/>
                        <a:cs typeface="Times New Roman" pitchFamily="18" charset="0"/>
                      </a:endParaRPr>
                    </a:p>
                  </a:txBody>
                  <a:tcPr/>
                </a:tc>
                <a:tc gridSpan="3">
                  <a:txBody>
                    <a:bodyPr/>
                    <a:lstStyle/>
                    <a:p>
                      <a:r>
                        <a:rPr lang="en-US" sz="2400" dirty="0" smtClean="0">
                          <a:latin typeface="Times New Roman" pitchFamily="18" charset="0"/>
                          <a:cs typeface="Times New Roman" pitchFamily="18" charset="0"/>
                        </a:rPr>
                        <a:t>Approximate penetrating ability</a:t>
                      </a:r>
                      <a:endParaRPr lang="en-IN" sz="2400" dirty="0">
                        <a:latin typeface="Times New Roman" pitchFamily="18" charset="0"/>
                        <a:cs typeface="Times New Roman" pitchFamily="18" charset="0"/>
                      </a:endParaRPr>
                    </a:p>
                  </a:txBody>
                  <a:tcPr/>
                </a:tc>
                <a:tc hMerge="1">
                  <a:txBody>
                    <a:bodyPr/>
                    <a:lstStyle/>
                    <a:p>
                      <a:endParaRPr lang="en-IN"/>
                    </a:p>
                  </a:txBody>
                  <a:tcPr/>
                </a:tc>
                <a:tc hMerge="1">
                  <a:txBody>
                    <a:bodyPr/>
                    <a:lstStyle/>
                    <a:p>
                      <a:endParaRPr lang="en-IN"/>
                    </a:p>
                  </a:txBody>
                  <a:tcPr/>
                </a:tc>
              </a:tr>
              <a:tr h="559340">
                <a:tc vMerge="1">
                  <a:txBody>
                    <a:bodyPr/>
                    <a:lstStyle/>
                    <a:p>
                      <a:endParaRPr lang="en-IN" dirty="0"/>
                    </a:p>
                  </a:txBody>
                  <a:tcPr/>
                </a:tc>
                <a:tc>
                  <a:txBody>
                    <a:bodyPr/>
                    <a:lstStyle/>
                    <a:p>
                      <a:r>
                        <a:rPr lang="en-US" sz="2400" dirty="0" smtClean="0">
                          <a:latin typeface="Times New Roman" pitchFamily="18" charset="0"/>
                          <a:cs typeface="Times New Roman" pitchFamily="18" charset="0"/>
                        </a:rPr>
                        <a:t>Air</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Tissue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Lead</a:t>
                      </a:r>
                      <a:endParaRPr lang="en-IN" sz="2400" dirty="0">
                        <a:latin typeface="Times New Roman" pitchFamily="18" charset="0"/>
                        <a:cs typeface="Times New Roman" pitchFamily="18" charset="0"/>
                      </a:endParaRPr>
                    </a:p>
                  </a:txBody>
                  <a:tcPr/>
                </a:tc>
              </a:tr>
              <a:tr h="559340">
                <a:tc>
                  <a:txBody>
                    <a:bodyPr/>
                    <a:lstStyle/>
                    <a:p>
                      <a:r>
                        <a:rPr lang="en-US" sz="2400" dirty="0" smtClean="0">
                          <a:latin typeface="Times New Roman" pitchFamily="18" charset="0"/>
                          <a:cs typeface="Times New Roman" pitchFamily="18" charset="0"/>
                        </a:rPr>
                        <a:t>Alpha particles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 cm.</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0.05 mm</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a:t>
                      </a:r>
                      <a:endParaRPr lang="en-IN" sz="2400" dirty="0">
                        <a:latin typeface="Times New Roman" pitchFamily="18" charset="0"/>
                        <a:cs typeface="Times New Roman" pitchFamily="18" charset="0"/>
                      </a:endParaRPr>
                    </a:p>
                  </a:txBody>
                  <a:tcPr/>
                </a:tc>
              </a:tr>
              <a:tr h="559340">
                <a:tc>
                  <a:txBody>
                    <a:bodyPr/>
                    <a:lstStyle/>
                    <a:p>
                      <a:r>
                        <a:rPr lang="en-US" sz="2400" dirty="0" smtClean="0">
                          <a:latin typeface="Times New Roman" pitchFamily="18" charset="0"/>
                          <a:cs typeface="Times New Roman" pitchFamily="18" charset="0"/>
                        </a:rPr>
                        <a:t>Beta particles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6-300 mm</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0.06-4.0 mm</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0.005-0.3 mm</a:t>
                      </a:r>
                      <a:endParaRPr lang="en-IN" sz="2400" dirty="0">
                        <a:latin typeface="Times New Roman" pitchFamily="18" charset="0"/>
                        <a:cs typeface="Times New Roman" pitchFamily="18" charset="0"/>
                      </a:endParaRPr>
                    </a:p>
                  </a:txBody>
                  <a:tcPr/>
                </a:tc>
              </a:tr>
              <a:tr h="559340">
                <a:tc>
                  <a:txBody>
                    <a:bodyPr/>
                    <a:lstStyle/>
                    <a:p>
                      <a:r>
                        <a:rPr lang="en-US" sz="2400" dirty="0" smtClean="0">
                          <a:latin typeface="Times New Roman" pitchFamily="18" charset="0"/>
                          <a:cs typeface="Times New Roman" pitchFamily="18" charset="0"/>
                        </a:rPr>
                        <a:t>Gamma rays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400 </a:t>
                      </a:r>
                      <a:r>
                        <a:rPr lang="en-US" sz="2400" dirty="0" err="1" smtClean="0">
                          <a:latin typeface="Times New Roman" pitchFamily="18" charset="0"/>
                          <a:cs typeface="Times New Roman" pitchFamily="18" charset="0"/>
                        </a:rPr>
                        <a:t>metres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50 cm.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0.3 mm</a:t>
                      </a:r>
                      <a:endParaRPr lang="en-IN" sz="2400" dirty="0">
                        <a:latin typeface="Times New Roman" pitchFamily="18" charset="0"/>
                        <a:cs typeface="Times New Roman" pitchFamily="18" charset="0"/>
                      </a:endParaRPr>
                    </a:p>
                  </a:txBody>
                  <a:tcPr/>
                </a:tc>
              </a:tr>
              <a:tr h="1006813">
                <a:tc>
                  <a:txBody>
                    <a:bodyPr/>
                    <a:lstStyle/>
                    <a:p>
                      <a:r>
                        <a:rPr lang="en-US" sz="2400" dirty="0" smtClean="0">
                          <a:latin typeface="Times New Roman" pitchFamily="18" charset="0"/>
                          <a:cs typeface="Times New Roman" pitchFamily="18" charset="0"/>
                        </a:rPr>
                        <a:t>X-rays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120-240 </a:t>
                      </a:r>
                      <a:r>
                        <a:rPr lang="en-US" sz="2400" dirty="0" err="1" smtClean="0">
                          <a:latin typeface="Times New Roman" pitchFamily="18" charset="0"/>
                          <a:cs typeface="Times New Roman" pitchFamily="18" charset="0"/>
                        </a:rPr>
                        <a:t>metres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15-30 cm</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0.3 mm</a:t>
                      </a:r>
                      <a:endParaRPr lang="en-IN" sz="2400" dirty="0">
                        <a:latin typeface="Times New Roman" pitchFamily="18" charset="0"/>
                        <a:cs typeface="Times New Roman" pitchFamily="18" charset="0"/>
                      </a:endParaRPr>
                    </a:p>
                  </a:txBody>
                  <a:tcPr/>
                </a:tc>
              </a:tr>
              <a:tr h="1454285">
                <a:tc>
                  <a:txBody>
                    <a:bodyPr/>
                    <a:lstStyle/>
                    <a:p>
                      <a:r>
                        <a:rPr lang="en-US" sz="2400" dirty="0" smtClean="0">
                          <a:latin typeface="Times New Roman" pitchFamily="18" charset="0"/>
                          <a:cs typeface="Times New Roman" pitchFamily="18" charset="0"/>
                        </a:rPr>
                        <a:t>Cosmic rays</a:t>
                      </a:r>
                      <a:endParaRPr lang="en-IN" sz="2400" dirty="0">
                        <a:latin typeface="Times New Roman" pitchFamily="18" charset="0"/>
                        <a:cs typeface="Times New Roman" pitchFamily="18" charset="0"/>
                      </a:endParaRPr>
                    </a:p>
                  </a:txBody>
                  <a:tcPr/>
                </a:tc>
                <a:tc>
                  <a:txBody>
                    <a:bodyPr/>
                    <a:lstStyle/>
                    <a:p>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Some components very high</a:t>
                      </a:r>
                      <a:endParaRPr lang="en-IN" sz="2400" dirty="0">
                        <a:latin typeface="Times New Roman" pitchFamily="18" charset="0"/>
                        <a:cs typeface="Times New Roman" pitchFamily="18" charset="0"/>
                      </a:endParaRPr>
                    </a:p>
                  </a:txBody>
                  <a:tcPr/>
                </a:tc>
                <a:tc>
                  <a:txBody>
                    <a:bodyPr/>
                    <a:lstStyle/>
                    <a:p>
                      <a:endParaRPr lang="en-IN" dirty="0"/>
                    </a:p>
                  </a:txBody>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88640"/>
            <a:ext cx="8964488" cy="6408712"/>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Alpha particles are 10 times as harmful as X-rays, beta-particles or gamma rays.</a:t>
            </a:r>
          </a:p>
          <a:p>
            <a:pPr>
              <a:buFont typeface="Wingdings" pitchFamily="2" charset="2"/>
              <a:buChar char="Ø"/>
            </a:pPr>
            <a:r>
              <a:rPr lang="en-US" dirty="0" smtClean="0">
                <a:latin typeface="Times New Roman" pitchFamily="18" charset="0"/>
                <a:cs typeface="Times New Roman" pitchFamily="18" charset="0"/>
              </a:rPr>
              <a:t>Alpha rays have little penetrating force.</a:t>
            </a:r>
          </a:p>
          <a:p>
            <a:pPr>
              <a:buFont typeface="Wingdings" pitchFamily="2" charset="2"/>
              <a:buChar char="Ø"/>
            </a:pPr>
            <a:r>
              <a:rPr lang="en-US" dirty="0" smtClean="0">
                <a:latin typeface="Times New Roman" pitchFamily="18" charset="0"/>
                <a:cs typeface="Times New Roman" pitchFamily="18" charset="0"/>
              </a:rPr>
              <a:t>If radioactive substance have entered the body, quite dangerous.</a:t>
            </a:r>
          </a:p>
          <a:p>
            <a:pPr>
              <a:buFont typeface="Wingdings" pitchFamily="2" charset="2"/>
              <a:buChar char="Ø"/>
            </a:pPr>
            <a:r>
              <a:rPr lang="en-US" dirty="0" smtClean="0">
                <a:latin typeface="Times New Roman" pitchFamily="18" charset="0"/>
                <a:cs typeface="Times New Roman" pitchFamily="18" charset="0"/>
              </a:rPr>
              <a:t> gamma rays and X-rays have short wave lengths, deep penetrating radiation.</a:t>
            </a:r>
          </a:p>
          <a:p>
            <a:pPr>
              <a:buFont typeface="Wingdings" pitchFamily="2" charset="2"/>
              <a:buChar char="Ø"/>
            </a:pPr>
            <a:r>
              <a:rPr lang="en-US" dirty="0" smtClean="0">
                <a:latin typeface="Times New Roman" pitchFamily="18" charset="0"/>
                <a:cs typeface="Times New Roman" pitchFamily="18" charset="0"/>
              </a:rPr>
              <a:t>X-rays are manmade, gamma rays emitted by radioactive elements during their disintegration.</a:t>
            </a:r>
          </a:p>
          <a:p>
            <a:pPr>
              <a:buFont typeface="Wingdings" pitchFamily="2" charset="2"/>
              <a:buChar char="Ø"/>
            </a:pPr>
            <a:r>
              <a:rPr lang="en-US" dirty="0" smtClean="0">
                <a:latin typeface="Times New Roman" pitchFamily="18" charset="0"/>
                <a:cs typeface="Times New Roman" pitchFamily="18" charset="0"/>
              </a:rPr>
              <a:t>No material difference between X-rays and gamma rays.</a:t>
            </a:r>
            <a:endParaRPr lang="en-IN" dirty="0">
              <a:latin typeface="Times New Roman" pitchFamily="18" charset="0"/>
              <a:cs typeface="Times New Roman" pitchFamily="18"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Non-ionizing radiation- several form of electromagnetic radiation of wave length longer than ionizing radiation.</a:t>
            </a:r>
          </a:p>
          <a:p>
            <a:pPr>
              <a:buFont typeface="Wingdings" pitchFamily="2" charset="2"/>
              <a:buChar char="Ø"/>
            </a:pPr>
            <a:r>
              <a:rPr lang="en-US" dirty="0" smtClean="0">
                <a:latin typeface="Times New Roman" pitchFamily="18" charset="0"/>
                <a:cs typeface="Times New Roman" pitchFamily="18" charset="0"/>
              </a:rPr>
              <a:t>Ultra-violet (UV) radiation, visible light, infrared radiation, microwave radiation and radio frequency radiation.</a:t>
            </a:r>
            <a:endParaRPr lang="en-IN" dirty="0">
              <a:latin typeface="Times New Roman" pitchFamily="18" charset="0"/>
              <a:cs typeface="Times New Roman" pitchFamily="18"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RADIATION UNIT:</a:t>
            </a:r>
          </a:p>
          <a:p>
            <a:pPr>
              <a:buFont typeface="Wingdings" pitchFamily="2" charset="2"/>
              <a:buChar char="Ø"/>
            </a:pPr>
            <a:r>
              <a:rPr lang="en-US" dirty="0" smtClean="0">
                <a:latin typeface="Times New Roman" pitchFamily="18" charset="0"/>
                <a:cs typeface="Times New Roman" pitchFamily="18" charset="0"/>
              </a:rPr>
              <a:t>Number of nuclear disintegration per unit of time.</a:t>
            </a:r>
          </a:p>
          <a:p>
            <a:pPr>
              <a:buFont typeface="Wingdings" pitchFamily="2" charset="2"/>
              <a:buChar char="Ø"/>
            </a:pPr>
            <a:r>
              <a:rPr lang="en-US" dirty="0" smtClean="0">
                <a:latin typeface="Times New Roman" pitchFamily="18" charset="0"/>
                <a:cs typeface="Times New Roman" pitchFamily="18" charset="0"/>
              </a:rPr>
              <a:t>Unit is </a:t>
            </a:r>
            <a:r>
              <a:rPr lang="en-US" dirty="0" err="1" smtClean="0">
                <a:latin typeface="Times New Roman" pitchFamily="18" charset="0"/>
                <a:cs typeface="Times New Roman" pitchFamily="18" charset="0"/>
              </a:rPr>
              <a:t>becquerel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Bq</a:t>
            </a:r>
            <a:r>
              <a:rPr lang="en-US" dirty="0" smtClean="0">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1 </a:t>
            </a:r>
            <a:r>
              <a:rPr lang="en-US" dirty="0" err="1" smtClean="0">
                <a:latin typeface="Times New Roman" pitchFamily="18" charset="0"/>
                <a:cs typeface="Times New Roman" pitchFamily="18" charset="0"/>
              </a:rPr>
              <a:t>Bq</a:t>
            </a:r>
            <a:r>
              <a:rPr lang="en-US" dirty="0" smtClean="0">
                <a:latin typeface="Times New Roman" pitchFamily="18" charset="0"/>
                <a:cs typeface="Times New Roman" pitchFamily="18" charset="0"/>
              </a:rPr>
              <a:t> = 1 disintegration / second.</a:t>
            </a:r>
          </a:p>
          <a:p>
            <a:pPr>
              <a:buFont typeface="Wingdings" pitchFamily="2" charset="2"/>
              <a:buChar char="Ø"/>
            </a:pPr>
            <a:r>
              <a:rPr lang="en-US" dirty="0" smtClean="0">
                <a:latin typeface="Times New Roman" pitchFamily="18" charset="0"/>
                <a:cs typeface="Times New Roman" pitchFamily="18" charset="0"/>
              </a:rPr>
              <a:t>Formally unit was Curie (Cu)</a:t>
            </a:r>
          </a:p>
          <a:p>
            <a:pPr>
              <a:buFont typeface="Wingdings" pitchFamily="2" charset="2"/>
              <a:buChar char="Ø"/>
            </a:pPr>
            <a:r>
              <a:rPr lang="en-US" dirty="0" smtClean="0">
                <a:latin typeface="Times New Roman" pitchFamily="18" charset="0"/>
                <a:cs typeface="Times New Roman" pitchFamily="18" charset="0"/>
              </a:rPr>
              <a:t>1Bq = 27 picocuries.</a:t>
            </a:r>
            <a:endParaRPr lang="en-IN" dirty="0">
              <a:latin typeface="Times New Roman" pitchFamily="18" charset="0"/>
              <a:cs typeface="Times New Roman" pitchFamily="18"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POTENCY OF RADIATION:</a:t>
            </a:r>
          </a:p>
          <a:p>
            <a:pPr algn="ct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1. ROENTGEN:</a:t>
            </a:r>
          </a:p>
          <a:p>
            <a:pPr>
              <a:buFont typeface="Wingdings" pitchFamily="2" charset="2"/>
              <a:buChar char="Ø"/>
            </a:pPr>
            <a:r>
              <a:rPr lang="en-US" dirty="0" smtClean="0">
                <a:latin typeface="Times New Roman" pitchFamily="18" charset="0"/>
                <a:cs typeface="Times New Roman" pitchFamily="18" charset="0"/>
              </a:rPr>
              <a:t>Is unit of exposure.</a:t>
            </a:r>
          </a:p>
          <a:p>
            <a:pPr>
              <a:buFont typeface="Wingdings" pitchFamily="2" charset="2"/>
              <a:buChar char="Ø"/>
            </a:pPr>
            <a:r>
              <a:rPr lang="en-US" dirty="0" smtClean="0">
                <a:latin typeface="Times New Roman" pitchFamily="18" charset="0"/>
                <a:cs typeface="Times New Roman" pitchFamily="18" charset="0"/>
              </a:rPr>
              <a:t>Amount of radiation absorbed in air at a given point.</a:t>
            </a:r>
          </a:p>
          <a:p>
            <a:pPr algn="ct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2. RAD:</a:t>
            </a:r>
          </a:p>
          <a:p>
            <a:pPr>
              <a:buFont typeface="Wingdings" pitchFamily="2" charset="2"/>
              <a:buChar char="Ø"/>
            </a:pPr>
            <a:r>
              <a:rPr lang="en-US" dirty="0" smtClean="0">
                <a:latin typeface="Times New Roman" pitchFamily="18" charset="0"/>
                <a:cs typeface="Times New Roman" pitchFamily="18" charset="0"/>
              </a:rPr>
              <a:t>Unit of absorbed dose.</a:t>
            </a:r>
          </a:p>
          <a:p>
            <a:pPr>
              <a:buFont typeface="Wingdings" pitchFamily="2" charset="2"/>
              <a:buChar char="Ø"/>
            </a:pPr>
            <a:r>
              <a:rPr lang="en-US" dirty="0" smtClean="0">
                <a:latin typeface="Times New Roman" pitchFamily="18" charset="0"/>
                <a:cs typeface="Times New Roman" pitchFamily="18" charset="0"/>
              </a:rPr>
              <a:t>Amount of radioactive energy absorbed per gram of tissue. </a:t>
            </a:r>
          </a:p>
          <a:p>
            <a:pPr>
              <a:buFont typeface="Wingdings" pitchFamily="2" charset="2"/>
              <a:buChar char="Ø"/>
            </a:pPr>
            <a:r>
              <a:rPr lang="en-US" dirty="0" smtClean="0">
                <a:latin typeface="Times New Roman" pitchFamily="18" charset="0"/>
                <a:cs typeface="Times New Roman" pitchFamily="18" charset="0"/>
              </a:rPr>
              <a:t>A </a:t>
            </a:r>
            <a:r>
              <a:rPr lang="en-US" dirty="0" err="1" smtClean="0">
                <a:latin typeface="Times New Roman" pitchFamily="18" charset="0"/>
                <a:cs typeface="Times New Roman" pitchFamily="18" charset="0"/>
              </a:rPr>
              <a:t>mrad</a:t>
            </a:r>
            <a:r>
              <a:rPr lang="en-US" dirty="0" smtClean="0">
                <a:latin typeface="Times New Roman" pitchFamily="18" charset="0"/>
                <a:cs typeface="Times New Roman" pitchFamily="18" charset="0"/>
              </a:rPr>
              <a:t>= 0.001 </a:t>
            </a:r>
            <a:r>
              <a:rPr lang="en-US" dirty="0" err="1" smtClean="0">
                <a:latin typeface="Times New Roman" pitchFamily="18" charset="0"/>
                <a:cs typeface="Times New Roman" pitchFamily="18" charset="0"/>
              </a:rPr>
              <a:t>rad</a:t>
            </a:r>
            <a:endParaRPr lang="en-IN" dirty="0">
              <a:latin typeface="Times New Roman" pitchFamily="18" charset="0"/>
              <a:cs typeface="Times New Roman" pitchFamily="18"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3. REM:</a:t>
            </a:r>
          </a:p>
          <a:p>
            <a:pPr>
              <a:buFont typeface="Wingdings" pitchFamily="2" charset="2"/>
              <a:buChar char="Ø"/>
            </a:pPr>
            <a:r>
              <a:rPr lang="en-US" dirty="0" smtClean="0">
                <a:latin typeface="Times New Roman" pitchFamily="18" charset="0"/>
                <a:cs typeface="Times New Roman" pitchFamily="18" charset="0"/>
              </a:rPr>
              <a:t>Product of absorbed dose and the modifying factors.</a:t>
            </a:r>
          </a:p>
          <a:p>
            <a:pPr>
              <a:buFont typeface="Wingdings" pitchFamily="2" charset="2"/>
              <a:buChar char="Ø"/>
            </a:pPr>
            <a:r>
              <a:rPr lang="en-US" dirty="0" smtClean="0">
                <a:latin typeface="Times New Roman" pitchFamily="18" charset="0"/>
                <a:cs typeface="Times New Roman" pitchFamily="18" charset="0"/>
              </a:rPr>
              <a:t>Degree of potential danger to health.</a:t>
            </a:r>
          </a:p>
          <a:p>
            <a:pPr>
              <a:buFont typeface="Wingdings" pitchFamily="2" charset="2"/>
              <a:buChar char="Ø"/>
            </a:pPr>
            <a:r>
              <a:rPr lang="en-US" dirty="0" smtClean="0">
                <a:latin typeface="Times New Roman" pitchFamily="18" charset="0"/>
                <a:cs typeface="Times New Roman" pitchFamily="18" charset="0"/>
              </a:rPr>
              <a:t>Average to which average citizen is exposed is made up of al most of the fast moving, highly penetrating X-rays and gamma rays, where ram and </a:t>
            </a:r>
            <a:r>
              <a:rPr lang="en-US" dirty="0" err="1" smtClean="0">
                <a:latin typeface="Times New Roman" pitchFamily="18" charset="0"/>
                <a:cs typeface="Times New Roman" pitchFamily="18" charset="0"/>
              </a:rPr>
              <a:t>rad</a:t>
            </a:r>
            <a:r>
              <a:rPr lang="en-US" dirty="0" smtClean="0">
                <a:latin typeface="Times New Roman" pitchFamily="18" charset="0"/>
                <a:cs typeface="Times New Roman" pitchFamily="18" charset="0"/>
              </a:rPr>
              <a:t> are equal.</a:t>
            </a:r>
            <a:endParaRPr lang="en-IN" dirty="0">
              <a:latin typeface="Times New Roman" pitchFamily="18" charset="0"/>
              <a:cs typeface="Times New Roman" pitchFamily="18"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The radiation units (roentgen, </a:t>
            </a:r>
            <a:r>
              <a:rPr lang="en-US" dirty="0" err="1" smtClean="0">
                <a:latin typeface="Times New Roman" pitchFamily="18" charset="0"/>
                <a:cs typeface="Times New Roman" pitchFamily="18" charset="0"/>
              </a:rPr>
              <a:t>rad</a:t>
            </a:r>
            <a:r>
              <a:rPr lang="en-US" dirty="0" smtClean="0">
                <a:latin typeface="Times New Roman" pitchFamily="18" charset="0"/>
                <a:cs typeface="Times New Roman" pitchFamily="18" charset="0"/>
              </a:rPr>
              <a:t>, ram ) are replaced by the new SI Units (International System of Units).</a:t>
            </a:r>
          </a:p>
          <a:p>
            <a:pPr algn="ct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1. Coulomb per Kilogram (C/Kg):</a:t>
            </a:r>
          </a:p>
          <a:p>
            <a:pPr>
              <a:buFont typeface="Wingdings" pitchFamily="2" charset="2"/>
              <a:buChar char="Ø"/>
            </a:pPr>
            <a:r>
              <a:rPr lang="en-US" dirty="0" smtClean="0">
                <a:latin typeface="Times New Roman" pitchFamily="18" charset="0"/>
                <a:cs typeface="Times New Roman" pitchFamily="18" charset="0"/>
              </a:rPr>
              <a:t>Replacing the roentgen.</a:t>
            </a:r>
          </a:p>
          <a:p>
            <a:pPr>
              <a:buFont typeface="Wingdings" pitchFamily="2" charset="2"/>
              <a:buChar char="Ø"/>
            </a:pPr>
            <a:r>
              <a:rPr lang="en-US" dirty="0" smtClean="0">
                <a:latin typeface="Times New Roman" pitchFamily="18" charset="0"/>
                <a:cs typeface="Times New Roman" pitchFamily="18" charset="0"/>
              </a:rPr>
              <a:t>1 roentgen= 2.58X 10</a:t>
            </a:r>
            <a:r>
              <a:rPr lang="en-US" baseline="30000" dirty="0" smtClean="0">
                <a:latin typeface="Times New Roman" pitchFamily="18" charset="0"/>
                <a:cs typeface="Times New Roman" pitchFamily="18" charset="0"/>
              </a:rPr>
              <a:t> -4 </a:t>
            </a:r>
            <a:r>
              <a:rPr lang="en-US" dirty="0" smtClean="0">
                <a:latin typeface="Times New Roman" pitchFamily="18" charset="0"/>
                <a:cs typeface="Times New Roman" pitchFamily="18" charset="0"/>
              </a:rPr>
              <a:t>CKg</a:t>
            </a:r>
            <a:r>
              <a:rPr lang="en-US" baseline="30000"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Unit for exposure.</a:t>
            </a:r>
            <a:endParaRPr lang="en-IN" dirty="0">
              <a:latin typeface="Times New Roman" pitchFamily="18" charset="0"/>
              <a:cs typeface="Times New Roman" pitchFamily="18"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gn="ct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2.Gray (</a:t>
            </a:r>
            <a:r>
              <a:rPr lang="en-US" b="1" dirty="0" err="1" smtClean="0">
                <a:solidFill>
                  <a:srgbClr val="7030A0"/>
                </a:solidFill>
                <a:latin typeface="Times New Roman" pitchFamily="18" charset="0"/>
                <a:cs typeface="Times New Roman" pitchFamily="18" charset="0"/>
              </a:rPr>
              <a:t>Gy</a:t>
            </a:r>
            <a:r>
              <a:rPr lang="en-US" b="1" dirty="0" smtClean="0">
                <a:solidFill>
                  <a:srgbClr val="7030A0"/>
                </a:solidFill>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Replacing rad.</a:t>
            </a:r>
          </a:p>
          <a:p>
            <a:pPr>
              <a:buFont typeface="Wingdings" pitchFamily="2" charset="2"/>
              <a:buChar char="Ø"/>
            </a:pPr>
            <a:r>
              <a:rPr lang="en-US" dirty="0" smtClean="0">
                <a:latin typeface="Times New Roman" pitchFamily="18" charset="0"/>
                <a:cs typeface="Times New Roman" pitchFamily="18" charset="0"/>
              </a:rPr>
              <a:t>Unit of absorbed dose.</a:t>
            </a:r>
          </a:p>
          <a:p>
            <a:pPr>
              <a:buFont typeface="Wingdings" pitchFamily="2" charset="2"/>
              <a:buChar char="Ø"/>
            </a:pPr>
            <a:r>
              <a:rPr lang="en-US" dirty="0" smtClean="0">
                <a:latin typeface="Times New Roman" pitchFamily="18" charset="0"/>
                <a:cs typeface="Times New Roman" pitchFamily="18" charset="0"/>
              </a:rPr>
              <a:t>Dose of ionizing radiation that impart 1 joule of energy to 1 kg of absorbing material.</a:t>
            </a:r>
          </a:p>
          <a:p>
            <a:pPr>
              <a:buFont typeface="Wingdings" pitchFamily="2" charset="2"/>
              <a:buChar char="Ø"/>
            </a:pPr>
            <a:r>
              <a:rPr lang="en-US" dirty="0" smtClean="0">
                <a:latin typeface="Times New Roman" pitchFamily="18" charset="0"/>
                <a:cs typeface="Times New Roman" pitchFamily="18" charset="0"/>
              </a:rPr>
              <a:t>1 </a:t>
            </a:r>
            <a:r>
              <a:rPr lang="en-US" dirty="0" err="1" smtClean="0">
                <a:latin typeface="Times New Roman" pitchFamily="18" charset="0"/>
                <a:cs typeface="Times New Roman" pitchFamily="18" charset="0"/>
              </a:rPr>
              <a:t>rad</a:t>
            </a:r>
            <a:r>
              <a:rPr lang="en-US" dirty="0" smtClean="0">
                <a:latin typeface="Times New Roman" pitchFamily="18" charset="0"/>
                <a:cs typeface="Times New Roman" pitchFamily="18" charset="0"/>
              </a:rPr>
              <a:t> = 0.01 </a:t>
            </a:r>
            <a:r>
              <a:rPr lang="en-US" dirty="0" err="1" smtClean="0">
                <a:latin typeface="Times New Roman" pitchFamily="18" charset="0"/>
                <a:cs typeface="Times New Roman" pitchFamily="18" charset="0"/>
              </a:rPr>
              <a:t>Gy</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3. SIEVERT (</a:t>
            </a:r>
            <a:r>
              <a:rPr lang="en-US" b="1" dirty="0" err="1" smtClean="0">
                <a:solidFill>
                  <a:srgbClr val="7030A0"/>
                </a:solidFill>
                <a:latin typeface="Times New Roman" pitchFamily="18" charset="0"/>
                <a:cs typeface="Times New Roman" pitchFamily="18" charset="0"/>
              </a:rPr>
              <a:t>Sv</a:t>
            </a:r>
            <a:r>
              <a:rPr lang="en-US" b="1" dirty="0" smtClean="0">
                <a:solidFill>
                  <a:srgbClr val="7030A0"/>
                </a:solidFill>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Replacing the rem.</a:t>
            </a:r>
          </a:p>
          <a:p>
            <a:pPr>
              <a:buFont typeface="Wingdings" pitchFamily="2" charset="2"/>
              <a:buChar char="Ø"/>
            </a:pPr>
            <a:r>
              <a:rPr lang="en-US" dirty="0" smtClean="0">
                <a:latin typeface="Times New Roman" pitchFamily="18" charset="0"/>
                <a:cs typeface="Times New Roman" pitchFamily="18" charset="0"/>
              </a:rPr>
              <a:t>1 </a:t>
            </a:r>
            <a:r>
              <a:rPr lang="en-US" dirty="0" err="1" smtClean="0">
                <a:latin typeface="Times New Roman" pitchFamily="18" charset="0"/>
                <a:cs typeface="Times New Roman" pitchFamily="18" charset="0"/>
              </a:rPr>
              <a:t>Sivert</a:t>
            </a:r>
            <a:r>
              <a:rPr lang="en-US" dirty="0" smtClean="0">
                <a:latin typeface="Times New Roman" pitchFamily="18" charset="0"/>
                <a:cs typeface="Times New Roman" pitchFamily="18" charset="0"/>
              </a:rPr>
              <a:t> = 100 </a:t>
            </a:r>
            <a:r>
              <a:rPr lang="en-US" dirty="0" err="1" smtClean="0">
                <a:latin typeface="Times New Roman" pitchFamily="18" charset="0"/>
                <a:cs typeface="Times New Roman" pitchFamily="18" charset="0"/>
              </a:rPr>
              <a:t>rems</a:t>
            </a:r>
            <a:endParaRPr lang="en-US"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DOSE EQUIVALENT:</a:t>
            </a:r>
          </a:p>
          <a:p>
            <a:pPr>
              <a:buFont typeface="Wingdings" pitchFamily="2" charset="2"/>
              <a:buChar char="Ø"/>
            </a:pPr>
            <a:r>
              <a:rPr lang="en-US" dirty="0" smtClean="0">
                <a:latin typeface="Times New Roman" pitchFamily="18" charset="0"/>
                <a:cs typeface="Times New Roman" pitchFamily="18" charset="0"/>
              </a:rPr>
              <a:t>All types of radiation do not produce the same biological effect per unit of energy absorbed, concept of dose equivalent.</a:t>
            </a:r>
          </a:p>
          <a:p>
            <a:pPr>
              <a:buNone/>
            </a:pPr>
            <a:r>
              <a:rPr lang="en-US" dirty="0" smtClean="0">
                <a:latin typeface="Times New Roman" pitchFamily="18" charset="0"/>
                <a:cs typeface="Times New Roman" pitchFamily="18" charset="0"/>
              </a:rPr>
              <a:t>                 H= DQ</a:t>
            </a:r>
          </a:p>
          <a:p>
            <a:pPr>
              <a:buFont typeface="Wingdings" pitchFamily="2" charset="2"/>
              <a:buChar char="Ø"/>
            </a:pPr>
            <a:r>
              <a:rPr lang="en-US" dirty="0" smtClean="0">
                <a:latin typeface="Times New Roman" pitchFamily="18" charset="0"/>
                <a:cs typeface="Times New Roman" pitchFamily="18" charset="0"/>
              </a:rPr>
              <a:t>D = absorbed dose</a:t>
            </a:r>
          </a:p>
          <a:p>
            <a:pPr>
              <a:buFont typeface="Wingdings" pitchFamily="2" charset="2"/>
              <a:buChar char="Ø"/>
            </a:pPr>
            <a:r>
              <a:rPr lang="en-US" dirty="0" smtClean="0">
                <a:latin typeface="Times New Roman" pitchFamily="18" charset="0"/>
                <a:cs typeface="Times New Roman" pitchFamily="18" charset="0"/>
              </a:rPr>
              <a:t>Q = quality factor</a:t>
            </a:r>
          </a:p>
          <a:p>
            <a:pPr>
              <a:buFont typeface="Wingdings" pitchFamily="2" charset="2"/>
              <a:buChar char="Ø"/>
            </a:pPr>
            <a:r>
              <a:rPr lang="en-US" dirty="0" smtClean="0">
                <a:latin typeface="Times New Roman" pitchFamily="18" charset="0"/>
                <a:cs typeface="Times New Roman" pitchFamily="18" charset="0"/>
              </a:rPr>
              <a:t>Q for X-rays, Y-rays and electrons =1</a:t>
            </a:r>
          </a:p>
          <a:p>
            <a:pPr>
              <a:buFont typeface="Wingdings" pitchFamily="2" charset="2"/>
              <a:buChar char="Ø"/>
            </a:pPr>
            <a:r>
              <a:rPr lang="en-US" dirty="0" smtClean="0">
                <a:latin typeface="Times New Roman" pitchFamily="18" charset="0"/>
                <a:cs typeface="Times New Roman" pitchFamily="18" charset="0"/>
              </a:rPr>
              <a:t>For a particle = 20.</a:t>
            </a:r>
            <a:endParaRPr lang="en-IN" dirty="0">
              <a:latin typeface="Times New Roman" pitchFamily="18" charset="0"/>
              <a:cs typeface="Times New Roman"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BIOLOGICAL EFFECT OF RADIATION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1. ACUTE OR SHORT TERM EFFECT:</a:t>
            </a:r>
          </a:p>
          <a:p>
            <a:pPr>
              <a:buFont typeface="Wingdings" pitchFamily="2" charset="2"/>
              <a:buChar char="Ø"/>
            </a:pPr>
            <a:r>
              <a:rPr lang="en-US" dirty="0" smtClean="0">
                <a:latin typeface="Times New Roman" pitchFamily="18" charset="0"/>
                <a:cs typeface="Times New Roman" pitchFamily="18" charset="0"/>
              </a:rPr>
              <a:t>Exposure to high doses of  radiation over a short period of time.</a:t>
            </a:r>
          </a:p>
          <a:p>
            <a:pPr>
              <a:buFont typeface="Wingdings" pitchFamily="2" charset="2"/>
              <a:buChar char="Ø"/>
            </a:pPr>
            <a:r>
              <a:rPr lang="en-US" dirty="0" smtClean="0">
                <a:latin typeface="Times New Roman" pitchFamily="18" charset="0"/>
                <a:cs typeface="Times New Roman" pitchFamily="18" charset="0"/>
              </a:rPr>
              <a:t>Kill cells causing organ damage.</a:t>
            </a:r>
          </a:p>
          <a:p>
            <a:pPr>
              <a:buFont typeface="Wingdings" pitchFamily="2" charset="2"/>
              <a:buChar char="Ø"/>
            </a:pPr>
            <a:r>
              <a:rPr lang="en-US" dirty="0" smtClean="0">
                <a:latin typeface="Times New Roman" pitchFamily="18" charset="0"/>
                <a:cs typeface="Times New Roman" pitchFamily="18" charset="0"/>
              </a:rPr>
              <a:t>Called “Acute Radiation Syndrome”</a:t>
            </a:r>
          </a:p>
        </p:txBody>
      </p:sp>
      <p:cxnSp>
        <p:nvCxnSpPr>
          <p:cNvPr id="5" name="Straight Connector 4"/>
          <p:cNvCxnSpPr/>
          <p:nvPr/>
        </p:nvCxnSpPr>
        <p:spPr>
          <a:xfrm flipV="1">
            <a:off x="2123728" y="4149080"/>
            <a:ext cx="648072" cy="144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123728" y="4293096"/>
            <a:ext cx="720080" cy="108012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buFont typeface="Wingdings" pitchFamily="2" charset="2"/>
              <a:buChar char="Ø"/>
            </a:pPr>
            <a:r>
              <a:rPr lang="en-US" b="1" u="sng" dirty="0" smtClean="0">
                <a:solidFill>
                  <a:srgbClr val="FF0000"/>
                </a:solidFill>
                <a:latin typeface="Times New Roman" pitchFamily="18" charset="0"/>
                <a:cs typeface="Times New Roman" pitchFamily="18" charset="0"/>
              </a:rPr>
              <a:t>EFFECTS:</a:t>
            </a:r>
          </a:p>
          <a:p>
            <a:pPr>
              <a:buNone/>
            </a:pPr>
            <a:r>
              <a:rPr lang="en-US" b="1" dirty="0" smtClean="0">
                <a:solidFill>
                  <a:srgbClr val="FF0000"/>
                </a:solidFill>
                <a:latin typeface="Times New Roman" pitchFamily="18" charset="0"/>
                <a:cs typeface="Times New Roman" pitchFamily="18" charset="0"/>
              </a:rPr>
              <a:t>SOMATIC</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 Immediate</a:t>
            </a:r>
          </a:p>
          <a:p>
            <a:pPr>
              <a:buNone/>
            </a:pPr>
            <a:r>
              <a:rPr lang="en-US" dirty="0" smtClean="0">
                <a:latin typeface="Times New Roman" pitchFamily="18" charset="0"/>
                <a:cs typeface="Times New Roman" pitchFamily="18" charset="0"/>
              </a:rPr>
              <a:t>                          1. Radiation sickness</a:t>
            </a:r>
          </a:p>
          <a:p>
            <a:pPr>
              <a:buNone/>
            </a:pPr>
            <a:r>
              <a:rPr lang="en-US" dirty="0" smtClean="0">
                <a:latin typeface="Times New Roman" pitchFamily="18" charset="0"/>
                <a:cs typeface="Times New Roman" pitchFamily="18" charset="0"/>
              </a:rPr>
              <a:t>                          2. Acute radiation Syndrome</a:t>
            </a:r>
          </a:p>
          <a:p>
            <a:pPr>
              <a:buNone/>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Delayed</a:t>
            </a:r>
          </a:p>
          <a:p>
            <a:pPr>
              <a:buNone/>
            </a:pPr>
            <a:r>
              <a:rPr lang="en-US" dirty="0" smtClean="0">
                <a:latin typeface="Times New Roman" pitchFamily="18" charset="0"/>
                <a:cs typeface="Times New Roman" pitchFamily="18" charset="0"/>
              </a:rPr>
              <a:t>                         1. Leukemia</a:t>
            </a:r>
          </a:p>
          <a:p>
            <a:pPr>
              <a:buNone/>
            </a:pPr>
            <a:r>
              <a:rPr lang="en-US" dirty="0" smtClean="0">
                <a:latin typeface="Times New Roman" pitchFamily="18" charset="0"/>
                <a:cs typeface="Times New Roman" pitchFamily="18" charset="0"/>
              </a:rPr>
              <a:t>                         2. Carcinogenesis</a:t>
            </a:r>
          </a:p>
          <a:p>
            <a:pPr>
              <a:buNone/>
            </a:pPr>
            <a:r>
              <a:rPr lang="en-US" dirty="0" smtClean="0">
                <a:latin typeface="Times New Roman" pitchFamily="18" charset="0"/>
                <a:cs typeface="Times New Roman" pitchFamily="18" charset="0"/>
              </a:rPr>
              <a:t>                         3. Fetal developmental abnormalities</a:t>
            </a:r>
          </a:p>
          <a:p>
            <a:pPr>
              <a:buNone/>
            </a:pPr>
            <a:r>
              <a:rPr lang="en-US" dirty="0" smtClean="0">
                <a:latin typeface="Times New Roman" pitchFamily="18" charset="0"/>
                <a:cs typeface="Times New Roman" pitchFamily="18" charset="0"/>
              </a:rPr>
              <a:t>                        4. Shortening of life</a:t>
            </a:r>
          </a:p>
          <a:p>
            <a:pPr>
              <a:buNone/>
            </a:pP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 GENETIC</a:t>
            </a:r>
            <a:r>
              <a:rPr lang="en-US" dirty="0" smtClean="0">
                <a:latin typeface="Times New Roman" pitchFamily="18" charset="0"/>
                <a:cs typeface="Times New Roman" pitchFamily="18" charset="0"/>
              </a:rPr>
              <a:t>   { 1. Chromosomal mutations</a:t>
            </a:r>
          </a:p>
          <a:p>
            <a:pPr>
              <a:buNone/>
            </a:pPr>
            <a:r>
              <a:rPr lang="en-US" dirty="0" smtClean="0">
                <a:latin typeface="Times New Roman" pitchFamily="18" charset="0"/>
                <a:cs typeface="Times New Roman" pitchFamily="18" charset="0"/>
              </a:rPr>
              <a:t>                        { 2. Point mutations</a:t>
            </a:r>
            <a:endParaRPr lang="en-IN"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p:txBody>
      </p:sp>
      <p:cxnSp>
        <p:nvCxnSpPr>
          <p:cNvPr id="5" name="Straight Connector 4"/>
          <p:cNvCxnSpPr/>
          <p:nvPr/>
        </p:nvCxnSpPr>
        <p:spPr>
          <a:xfrm>
            <a:off x="1907704" y="908720"/>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907704" y="908720"/>
            <a:ext cx="936104" cy="1728192"/>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lnSpcReduction="10000"/>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BIOLOGICAL RESPONSE OF HIGH DOSE RADIATION:</a:t>
            </a:r>
          </a:p>
          <a:p>
            <a:pPr>
              <a:buFont typeface="Wingdings" pitchFamily="2" charset="2"/>
              <a:buChar char="Ø"/>
            </a:pPr>
            <a:r>
              <a:rPr lang="en-US" dirty="0" smtClean="0">
                <a:latin typeface="Times New Roman" pitchFamily="18" charset="0"/>
                <a:cs typeface="Times New Roman" pitchFamily="18" charset="0"/>
              </a:rPr>
              <a:t>&lt; 5 </a:t>
            </a:r>
            <a:r>
              <a:rPr lang="en-US" dirty="0" err="1" smtClean="0">
                <a:latin typeface="Times New Roman" pitchFamily="18" charset="0"/>
                <a:cs typeface="Times New Roman" pitchFamily="18" charset="0"/>
              </a:rPr>
              <a:t>rad</a:t>
            </a:r>
            <a:r>
              <a:rPr lang="en-US" dirty="0" smtClean="0">
                <a:latin typeface="Times New Roman" pitchFamily="18" charset="0"/>
                <a:cs typeface="Times New Roman" pitchFamily="18" charset="0"/>
              </a:rPr>
              <a:t>: No immediate observable response</a:t>
            </a:r>
          </a:p>
          <a:p>
            <a:pPr>
              <a:buFont typeface="Wingdings" pitchFamily="2" charset="2"/>
              <a:buChar char="Ø"/>
            </a:pPr>
            <a:r>
              <a:rPr lang="en-US" dirty="0" smtClean="0">
                <a:latin typeface="Times New Roman" pitchFamily="18" charset="0"/>
                <a:cs typeface="Times New Roman" pitchFamily="18" charset="0"/>
              </a:rPr>
              <a:t>5 </a:t>
            </a:r>
            <a:r>
              <a:rPr lang="en-US" dirty="0" err="1" smtClean="0">
                <a:latin typeface="Times New Roman" pitchFamily="18" charset="0"/>
                <a:cs typeface="Times New Roman" pitchFamily="18" charset="0"/>
              </a:rPr>
              <a:t>rad</a:t>
            </a:r>
            <a:r>
              <a:rPr lang="en-US" dirty="0" smtClean="0">
                <a:latin typeface="Times New Roman" pitchFamily="18" charset="0"/>
                <a:cs typeface="Times New Roman" pitchFamily="18" charset="0"/>
              </a:rPr>
              <a:t> -50 </a:t>
            </a:r>
            <a:r>
              <a:rPr lang="en-US" dirty="0" err="1" smtClean="0">
                <a:latin typeface="Times New Roman" pitchFamily="18" charset="0"/>
                <a:cs typeface="Times New Roman" pitchFamily="18" charset="0"/>
              </a:rPr>
              <a:t>rad</a:t>
            </a:r>
            <a:r>
              <a:rPr lang="en-US" dirty="0" smtClean="0">
                <a:latin typeface="Times New Roman" pitchFamily="18" charset="0"/>
                <a:cs typeface="Times New Roman" pitchFamily="18" charset="0"/>
              </a:rPr>
              <a:t>: Slight blood changes may be </a:t>
            </a:r>
          </a:p>
          <a:p>
            <a:pPr>
              <a:buNone/>
            </a:pPr>
            <a:r>
              <a:rPr lang="en-US" dirty="0" smtClean="0">
                <a:latin typeface="Times New Roman" pitchFamily="18" charset="0"/>
                <a:cs typeface="Times New Roman" pitchFamily="18" charset="0"/>
              </a:rPr>
              <a:t>                          detected by medical evaluations.</a:t>
            </a:r>
          </a:p>
          <a:p>
            <a:pPr>
              <a:buFont typeface="Wingdings" pitchFamily="2" charset="2"/>
              <a:buChar char="Ø"/>
            </a:pPr>
            <a:r>
              <a:rPr lang="en-US" dirty="0" smtClean="0">
                <a:latin typeface="Times New Roman" pitchFamily="18" charset="0"/>
                <a:cs typeface="Times New Roman" pitchFamily="18" charset="0"/>
              </a:rPr>
              <a:t>   150 rad-1100 </a:t>
            </a:r>
            <a:r>
              <a:rPr lang="en-US" dirty="0" err="1" smtClean="0">
                <a:latin typeface="Times New Roman" pitchFamily="18" charset="0"/>
                <a:cs typeface="Times New Roman" pitchFamily="18" charset="0"/>
              </a:rPr>
              <a:t>rad</a:t>
            </a:r>
            <a:r>
              <a:rPr lang="en-US" dirty="0" smtClean="0">
                <a:latin typeface="Times New Roman" pitchFamily="18" charset="0"/>
                <a:cs typeface="Times New Roman" pitchFamily="18" charset="0"/>
              </a:rPr>
              <a:t>: Severe blood changes will be</a:t>
            </a:r>
          </a:p>
          <a:p>
            <a:pPr>
              <a:buNone/>
            </a:pPr>
            <a:r>
              <a:rPr lang="en-US" dirty="0" smtClean="0">
                <a:latin typeface="Times New Roman" pitchFamily="18" charset="0"/>
                <a:cs typeface="Times New Roman" pitchFamily="18" charset="0"/>
              </a:rPr>
              <a:t>                               noted and symptom appears</a:t>
            </a:r>
          </a:p>
          <a:p>
            <a:pPr>
              <a:buNone/>
            </a:pPr>
            <a:r>
              <a:rPr lang="en-US" dirty="0" smtClean="0">
                <a:latin typeface="Times New Roman" pitchFamily="18" charset="0"/>
                <a:cs typeface="Times New Roman" pitchFamily="18" charset="0"/>
              </a:rPr>
              <a:t>                               immediately.</a:t>
            </a:r>
          </a:p>
          <a:p>
            <a:pPr>
              <a:buNone/>
            </a:pPr>
            <a:r>
              <a:rPr lang="en-US" dirty="0" smtClean="0">
                <a:latin typeface="Times New Roman" pitchFamily="18" charset="0"/>
                <a:cs typeface="Times New Roman" pitchFamily="18" charset="0"/>
              </a:rPr>
              <a:t>                               Approximately 2 weeks later some </a:t>
            </a:r>
          </a:p>
          <a:p>
            <a:pPr>
              <a:buNone/>
            </a:pPr>
            <a:r>
              <a:rPr lang="en-US" dirty="0" smtClean="0">
                <a:latin typeface="Times New Roman" pitchFamily="18" charset="0"/>
                <a:cs typeface="Times New Roman" pitchFamily="18" charset="0"/>
              </a:rPr>
              <a:t>                               of those exposed may die.</a:t>
            </a:r>
          </a:p>
          <a:p>
            <a:pPr>
              <a:buNone/>
            </a:pPr>
            <a:r>
              <a:rPr lang="en-US" dirty="0" smtClean="0">
                <a:latin typeface="Times New Roman" pitchFamily="18" charset="0"/>
                <a:cs typeface="Times New Roman" pitchFamily="18" charset="0"/>
              </a:rPr>
              <a:t>                               within 60 days without intensive</a:t>
            </a:r>
          </a:p>
          <a:p>
            <a:pPr>
              <a:buNone/>
            </a:pPr>
            <a:r>
              <a:rPr lang="en-US" dirty="0" smtClean="0">
                <a:latin typeface="Times New Roman" pitchFamily="18" charset="0"/>
                <a:cs typeface="Times New Roman" pitchFamily="18" charset="0"/>
              </a:rPr>
              <a:t>                             medical attention, death is due to</a:t>
            </a:r>
          </a:p>
          <a:p>
            <a:pPr>
              <a:buNone/>
            </a:pPr>
            <a:r>
              <a:rPr lang="en-US" dirty="0" smtClean="0">
                <a:latin typeface="Times New Roman" pitchFamily="18" charset="0"/>
                <a:cs typeface="Times New Roman" pitchFamily="18" charset="0"/>
              </a:rPr>
              <a:t>                            destruction of blood forming organs</a:t>
            </a:r>
            <a:endParaRPr lang="en-IN"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a:bodyPr>
          <a:lstStyle/>
          <a:p>
            <a:pPr>
              <a:buNone/>
            </a:pPr>
            <a:r>
              <a:rPr lang="en-US" dirty="0" smtClean="0">
                <a:latin typeface="Times New Roman" pitchFamily="18" charset="0"/>
                <a:cs typeface="Times New Roman" pitchFamily="18" charset="0"/>
              </a:rPr>
              <a:t>                             At the lower end of dose range </a:t>
            </a:r>
          </a:p>
          <a:p>
            <a:pPr>
              <a:buNone/>
            </a:pPr>
            <a:r>
              <a:rPr lang="en-US" dirty="0" smtClean="0">
                <a:latin typeface="Times New Roman" pitchFamily="18" charset="0"/>
                <a:cs typeface="Times New Roman" pitchFamily="18" charset="0"/>
              </a:rPr>
              <a:t>                            isolation, antibiotics and transfusions</a:t>
            </a:r>
          </a:p>
          <a:p>
            <a:pPr>
              <a:buNone/>
            </a:pPr>
            <a:r>
              <a:rPr lang="en-US" dirty="0" smtClean="0">
                <a:latin typeface="Times New Roman" pitchFamily="18" charset="0"/>
                <a:cs typeface="Times New Roman" pitchFamily="18" charset="0"/>
              </a:rPr>
              <a:t>                            may provide time to generate new</a:t>
            </a:r>
          </a:p>
          <a:p>
            <a:pPr>
              <a:buNone/>
            </a:pPr>
            <a:r>
              <a:rPr lang="en-US" dirty="0" smtClean="0">
                <a:latin typeface="Times New Roman" pitchFamily="18" charset="0"/>
                <a:cs typeface="Times New Roman" pitchFamily="18" charset="0"/>
              </a:rPr>
              <a:t>                            blood cells and full recovery.</a:t>
            </a:r>
          </a:p>
          <a:p>
            <a:pPr>
              <a:buNone/>
            </a:pPr>
            <a:r>
              <a:rPr lang="en-US" dirty="0" smtClean="0">
                <a:latin typeface="Times New Roman" pitchFamily="18" charset="0"/>
                <a:cs typeface="Times New Roman" pitchFamily="18" charset="0"/>
              </a:rPr>
              <a:t>                            At the upper end of dose range, a</a:t>
            </a:r>
          </a:p>
          <a:p>
            <a:pPr>
              <a:buNone/>
            </a:pPr>
            <a:r>
              <a:rPr lang="en-US" dirty="0" smtClean="0">
                <a:latin typeface="Times New Roman" pitchFamily="18" charset="0"/>
                <a:cs typeface="Times New Roman" pitchFamily="18" charset="0"/>
              </a:rPr>
              <a:t>                           bone marrow transplant may be</a:t>
            </a:r>
          </a:p>
          <a:p>
            <a:pPr>
              <a:buNone/>
            </a:pPr>
            <a:r>
              <a:rPr lang="en-US" dirty="0" smtClean="0">
                <a:latin typeface="Times New Roman" pitchFamily="18" charset="0"/>
                <a:cs typeface="Times New Roman" pitchFamily="18" charset="0"/>
              </a:rPr>
              <a:t>                           required.</a:t>
            </a:r>
            <a:endParaRPr lang="en-IN"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1000 </a:t>
            </a:r>
            <a:r>
              <a:rPr lang="en-US" dirty="0" err="1" smtClean="0">
                <a:latin typeface="Times New Roman" pitchFamily="18" charset="0"/>
                <a:cs typeface="Times New Roman" pitchFamily="18" charset="0"/>
              </a:rPr>
              <a:t>rad</a:t>
            </a:r>
            <a:r>
              <a:rPr lang="en-US" dirty="0" smtClean="0">
                <a:latin typeface="Times New Roman" pitchFamily="18" charset="0"/>
                <a:cs typeface="Times New Roman" pitchFamily="18" charset="0"/>
              </a:rPr>
              <a:t>- 2000 </a:t>
            </a:r>
            <a:r>
              <a:rPr lang="en-US" dirty="0" err="1" smtClean="0">
                <a:latin typeface="Times New Roman" pitchFamily="18" charset="0"/>
                <a:cs typeface="Times New Roman" pitchFamily="18" charset="0"/>
              </a:rPr>
              <a:t>rad</a:t>
            </a:r>
            <a:r>
              <a:rPr lang="en-US" dirty="0" smtClean="0">
                <a:latin typeface="Times New Roman" pitchFamily="18" charset="0"/>
                <a:cs typeface="Times New Roman" pitchFamily="18" charset="0"/>
              </a:rPr>
              <a:t>:  probality of death increases</a:t>
            </a:r>
          </a:p>
          <a:p>
            <a:pPr>
              <a:buNone/>
            </a:pPr>
            <a:r>
              <a:rPr lang="en-US" dirty="0" smtClean="0">
                <a:latin typeface="Times New Roman" pitchFamily="18" charset="0"/>
                <a:cs typeface="Times New Roman" pitchFamily="18" charset="0"/>
              </a:rPr>
              <a:t>                                   100% within 1 or 2 weeks.</a:t>
            </a:r>
          </a:p>
          <a:p>
            <a:pPr>
              <a:buFont typeface="Wingdings" pitchFamily="2" charset="2"/>
              <a:buChar char="Ø"/>
            </a:pPr>
            <a:r>
              <a:rPr lang="en-US" dirty="0" smtClean="0">
                <a:latin typeface="Times New Roman" pitchFamily="18" charset="0"/>
                <a:cs typeface="Times New Roman" pitchFamily="18" charset="0"/>
              </a:rPr>
              <a:t>&gt; 2000 </a:t>
            </a:r>
            <a:r>
              <a:rPr lang="en-US" dirty="0" err="1" smtClean="0">
                <a:latin typeface="Times New Roman" pitchFamily="18" charset="0"/>
                <a:cs typeface="Times New Roman" pitchFamily="18" charset="0"/>
              </a:rPr>
              <a:t>rad</a:t>
            </a:r>
            <a:r>
              <a:rPr lang="en-US" dirty="0" smtClean="0">
                <a:latin typeface="Times New Roman" pitchFamily="18" charset="0"/>
                <a:cs typeface="Times New Roman" pitchFamily="18" charset="0"/>
              </a:rPr>
              <a:t>:  Death is certainity. At doses above 5,000</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rad</a:t>
            </a:r>
            <a:r>
              <a:rPr lang="en-US" dirty="0" smtClean="0">
                <a:latin typeface="Times New Roman" pitchFamily="18" charset="0"/>
                <a:cs typeface="Times New Roman" pitchFamily="18" charset="0"/>
              </a:rPr>
              <a:t> CNS can no longer control the body</a:t>
            </a:r>
          </a:p>
          <a:p>
            <a:pPr>
              <a:buNone/>
            </a:pPr>
            <a:r>
              <a:rPr lang="en-US" dirty="0" smtClean="0">
                <a:latin typeface="Times New Roman" pitchFamily="18" charset="0"/>
                <a:cs typeface="Times New Roman" pitchFamily="18" charset="0"/>
              </a:rPr>
              <a:t>                        functions.</a:t>
            </a:r>
            <a:endParaRPr lang="en-IN" dirty="0">
              <a:latin typeface="Times New Roman" pitchFamily="18" charset="0"/>
              <a:cs typeface="Times New Roman" pitchFamily="18"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b="1" dirty="0" smtClean="0">
                <a:solidFill>
                  <a:srgbClr val="FF0000"/>
                </a:solidFill>
                <a:latin typeface="Times New Roman" pitchFamily="18" charset="0"/>
                <a:cs typeface="Times New Roman" pitchFamily="18" charset="0"/>
              </a:rPr>
              <a:t>GENETIC EFFECTS:</a:t>
            </a:r>
            <a:r>
              <a:rPr lang="en-US"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                                       Genetic effects</a:t>
            </a:r>
          </a:p>
          <a:p>
            <a:pPr>
              <a:buNone/>
            </a:pPr>
            <a:r>
              <a:rPr lang="en-US" dirty="0" smtClean="0">
                <a:latin typeface="Times New Roman" pitchFamily="18" charset="0"/>
                <a:cs typeface="Times New Roman" pitchFamily="18" charset="0"/>
              </a:rPr>
              <a:t>                                       manifests in more or less</a:t>
            </a:r>
          </a:p>
          <a:p>
            <a:pPr>
              <a:buNone/>
            </a:pPr>
            <a:r>
              <a:rPr lang="en-US" dirty="0" smtClean="0">
                <a:latin typeface="Times New Roman" pitchFamily="18" charset="0"/>
                <a:cs typeface="Times New Roman" pitchFamily="18" charset="0"/>
              </a:rPr>
              <a:t>                                       in remote offspring.</a:t>
            </a:r>
          </a:p>
          <a:p>
            <a:pPr>
              <a:buNone/>
            </a:pPr>
            <a:r>
              <a:rPr lang="en-US" dirty="0" smtClean="0">
                <a:latin typeface="Times New Roman" pitchFamily="18" charset="0"/>
                <a:cs typeface="Times New Roman" pitchFamily="18" charset="0"/>
              </a:rPr>
              <a:t>                                       results from injury to</a:t>
            </a:r>
          </a:p>
          <a:p>
            <a:pPr>
              <a:buNone/>
            </a:pPr>
            <a:r>
              <a:rPr lang="en-US" dirty="0" smtClean="0">
                <a:latin typeface="Times New Roman" pitchFamily="18" charset="0"/>
                <a:cs typeface="Times New Roman" pitchFamily="18" charset="0"/>
              </a:rPr>
              <a:t>                                     chromosomes.-</a:t>
            </a:r>
          </a:p>
          <a:p>
            <a:pPr>
              <a:buNone/>
            </a:pPr>
            <a:r>
              <a:rPr lang="en-US" dirty="0" smtClean="0">
                <a:latin typeface="Times New Roman" pitchFamily="18" charset="0"/>
                <a:cs typeface="Times New Roman" pitchFamily="18" charset="0"/>
              </a:rPr>
              <a:t>                                     chromosome mutation, </a:t>
            </a:r>
          </a:p>
          <a:p>
            <a:pPr>
              <a:buNone/>
            </a:pPr>
            <a:r>
              <a:rPr lang="en-US" dirty="0" smtClean="0">
                <a:latin typeface="Times New Roman" pitchFamily="18" charset="0"/>
                <a:cs typeface="Times New Roman" pitchFamily="18" charset="0"/>
              </a:rPr>
              <a:t>                                      point mutation.</a:t>
            </a:r>
          </a:p>
          <a:p>
            <a:endParaRPr lang="en-IN" dirty="0">
              <a:latin typeface="Times New Roman" pitchFamily="18" charset="0"/>
              <a:cs typeface="Times New Roman" pitchFamily="18"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PREVENTION AND CONTROL OF RADIATION HAZARDS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    Primary prevention</a:t>
            </a:r>
          </a:p>
          <a:p>
            <a:pPr>
              <a:buFont typeface="Wingdings" pitchFamily="2" charset="2"/>
              <a:buChar char="Ø"/>
            </a:pPr>
            <a:r>
              <a:rPr lang="en-US" dirty="0" smtClean="0">
                <a:latin typeface="Times New Roman" pitchFamily="18" charset="0"/>
                <a:cs typeface="Times New Roman" pitchFamily="18" charset="0"/>
              </a:rPr>
              <a:t>    Secondary prevention</a:t>
            </a:r>
          </a:p>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PRIMARY PREVENTION:</a:t>
            </a:r>
          </a:p>
          <a:p>
            <a:pPr>
              <a:buFont typeface="Wingdings" pitchFamily="2" charset="2"/>
              <a:buChar char="Ø"/>
            </a:pPr>
            <a:r>
              <a:rPr lang="en-US" dirty="0" smtClean="0">
                <a:latin typeface="Times New Roman" pitchFamily="18" charset="0"/>
                <a:cs typeface="Times New Roman" pitchFamily="18" charset="0"/>
              </a:rPr>
              <a:t>1. Safety of machine</a:t>
            </a:r>
          </a:p>
          <a:p>
            <a:pPr>
              <a:buFont typeface="Wingdings" pitchFamily="2" charset="2"/>
              <a:buChar char="Ø"/>
            </a:pPr>
            <a:r>
              <a:rPr lang="en-US" dirty="0" smtClean="0">
                <a:latin typeface="Times New Roman" pitchFamily="18" charset="0"/>
                <a:cs typeface="Times New Roman" pitchFamily="18" charset="0"/>
              </a:rPr>
              <a:t>2. Man</a:t>
            </a:r>
          </a:p>
          <a:p>
            <a:pPr>
              <a:buFont typeface="Wingdings" pitchFamily="2" charset="2"/>
              <a:buChar char="Ø"/>
            </a:pPr>
            <a:r>
              <a:rPr lang="en-US" dirty="0" smtClean="0">
                <a:latin typeface="Times New Roman" pitchFamily="18" charset="0"/>
                <a:cs typeface="Times New Roman" pitchFamily="18" charset="0"/>
              </a:rPr>
              <a:t>3. Environment</a:t>
            </a:r>
          </a:p>
          <a:p>
            <a:pPr>
              <a:buFont typeface="Wingdings" pitchFamily="2" charset="2"/>
              <a:buChar char="Ø"/>
            </a:pPr>
            <a:r>
              <a:rPr lang="en-US" dirty="0" smtClean="0">
                <a:latin typeface="Times New Roman" pitchFamily="18" charset="0"/>
                <a:cs typeface="Times New Roman" pitchFamily="18" charset="0"/>
              </a:rPr>
              <a:t>4.Other measures</a:t>
            </a:r>
            <a:endParaRPr lang="en-IN" dirty="0">
              <a:latin typeface="Times New Roman" pitchFamily="18" charset="0"/>
              <a:cs typeface="Times New Roman" pitchFamily="18"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lgn="ctr">
              <a:buNone/>
            </a:pPr>
            <a:r>
              <a:rPr lang="en-US" dirty="0" smtClean="0">
                <a:latin typeface="Times New Roman" pitchFamily="18" charset="0"/>
                <a:cs typeface="Times New Roman" pitchFamily="18" charset="0"/>
              </a:rPr>
              <a:t>  </a:t>
            </a:r>
            <a:r>
              <a:rPr lang="en-US" dirty="0" smtClean="0">
                <a:solidFill>
                  <a:srgbClr val="FF0000"/>
                </a:solidFill>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1. SAFETY  OF THE MACHINE:</a:t>
            </a:r>
          </a:p>
          <a:p>
            <a:pPr>
              <a:buFont typeface="Wingdings" pitchFamily="2" charset="2"/>
              <a:buChar char="Ø"/>
            </a:pPr>
            <a:r>
              <a:rPr lang="en-US" dirty="0" smtClean="0">
                <a:latin typeface="Times New Roman" pitchFamily="18" charset="0"/>
                <a:cs typeface="Times New Roman" pitchFamily="18" charset="0"/>
              </a:rPr>
              <a:t>Machine should be of approved quality and installed properly.</a:t>
            </a:r>
          </a:p>
          <a:p>
            <a:pPr>
              <a:buFont typeface="Wingdings" pitchFamily="2" charset="2"/>
              <a:buChar char="Ø"/>
            </a:pPr>
            <a:r>
              <a:rPr lang="en-US" dirty="0" smtClean="0">
                <a:latin typeface="Times New Roman" pitchFamily="18" charset="0"/>
                <a:cs typeface="Times New Roman" pitchFamily="18" charset="0"/>
              </a:rPr>
              <a:t>Periodical servicing and proper maintenance.</a:t>
            </a:r>
          </a:p>
          <a:p>
            <a:pPr>
              <a:buFont typeface="Wingdings" pitchFamily="2" charset="2"/>
              <a:buChar char="Ø"/>
            </a:pPr>
            <a:r>
              <a:rPr lang="en-US" dirty="0" smtClean="0">
                <a:latin typeface="Times New Roman" pitchFamily="18" charset="0"/>
                <a:cs typeface="Times New Roman" pitchFamily="18" charset="0"/>
              </a:rPr>
              <a:t>Use of efficient filters so that unwanted radiations are excluded.</a:t>
            </a:r>
          </a:p>
          <a:p>
            <a:pPr>
              <a:buFont typeface="Wingdings" pitchFamily="2" charset="2"/>
              <a:buChar char="Ø"/>
            </a:pPr>
            <a:r>
              <a:rPr lang="en-US" dirty="0" smtClean="0">
                <a:latin typeface="Times New Roman" pitchFamily="18" charset="0"/>
                <a:cs typeface="Times New Roman" pitchFamily="18" charset="0"/>
              </a:rPr>
              <a:t>Operated on high kilo-voltage with fast film and image intensifier so that exposure reduced to minimum dose.</a:t>
            </a:r>
          </a:p>
          <a:p>
            <a:pPr>
              <a:buFont typeface="Wingdings" pitchFamily="2" charset="2"/>
              <a:buChar char="Ø"/>
            </a:pPr>
            <a:r>
              <a:rPr lang="en-US" dirty="0" smtClean="0">
                <a:latin typeface="Times New Roman" pitchFamily="18" charset="0"/>
                <a:cs typeface="Times New Roman" pitchFamily="18" charset="0"/>
              </a:rPr>
              <a:t>Machine connected to door in such a way that it should stop functioning automatically, the moment door is open accidently.</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lgn="ctr">
              <a:buNone/>
            </a:pP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2. SAFETY OF THE WORKER:</a:t>
            </a:r>
          </a:p>
          <a:p>
            <a:pPr>
              <a:buFont typeface="Wingdings" pitchFamily="2" charset="2"/>
              <a:buChar char="Ø"/>
            </a:pPr>
            <a:r>
              <a:rPr lang="en-US" dirty="0" smtClean="0">
                <a:latin typeface="Times New Roman" pitchFamily="18" charset="0"/>
                <a:cs typeface="Times New Roman" pitchFamily="18" charset="0"/>
              </a:rPr>
              <a:t>Preplacement examination of the worker to exclude contraindication (ergonomics)</a:t>
            </a:r>
          </a:p>
          <a:p>
            <a:pPr>
              <a:buFont typeface="Wingdings" pitchFamily="2" charset="2"/>
              <a:buChar char="Ø"/>
            </a:pPr>
            <a:r>
              <a:rPr lang="en-US" dirty="0" smtClean="0">
                <a:latin typeface="Times New Roman" pitchFamily="18" charset="0"/>
                <a:cs typeface="Times New Roman" pitchFamily="18" charset="0"/>
              </a:rPr>
              <a:t>Health education about radiation hazards and avoiding unnecessary exposure.</a:t>
            </a:r>
          </a:p>
          <a:p>
            <a:pPr>
              <a:buFont typeface="Wingdings" pitchFamily="2" charset="2"/>
              <a:buChar char="Ø"/>
            </a:pPr>
            <a:r>
              <a:rPr lang="en-US" dirty="0" smtClean="0">
                <a:latin typeface="Times New Roman" pitchFamily="18" charset="0"/>
                <a:cs typeface="Times New Roman" pitchFamily="18" charset="0"/>
              </a:rPr>
              <a:t>Regulation of exposure to limit exposure, by provision of holidays, recreation and rotation.</a:t>
            </a:r>
          </a:p>
          <a:p>
            <a:pPr>
              <a:buFont typeface="Wingdings" pitchFamily="2" charset="2"/>
              <a:buChar char="Ø"/>
            </a:pPr>
            <a:r>
              <a:rPr lang="en-US" dirty="0" smtClean="0">
                <a:latin typeface="Times New Roman" pitchFamily="18" charset="0"/>
                <a:cs typeface="Times New Roman" pitchFamily="18" charset="0"/>
              </a:rPr>
              <a:t>Personal protection:</a:t>
            </a:r>
          </a:p>
          <a:p>
            <a:pPr>
              <a:buFont typeface="Wingdings" pitchFamily="2" charset="2"/>
              <a:buChar char="Ø"/>
            </a:pPr>
            <a:r>
              <a:rPr lang="en-US" dirty="0" smtClean="0">
                <a:latin typeface="Times New Roman" pitchFamily="18" charset="0"/>
                <a:cs typeface="Times New Roman" pitchFamily="18" charset="0"/>
              </a:rPr>
              <a:t>Filter respirators/masks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60648"/>
            <a:ext cx="9144000" cy="6597352"/>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Spectacles with refracting mirrors</a:t>
            </a:r>
          </a:p>
          <a:p>
            <a:pPr>
              <a:buFont typeface="Wingdings" pitchFamily="2" charset="2"/>
              <a:buChar char="Ø"/>
            </a:pPr>
            <a:r>
              <a:rPr lang="en-US" dirty="0" smtClean="0">
                <a:latin typeface="Times New Roman" pitchFamily="18" charset="0"/>
                <a:cs typeface="Times New Roman" pitchFamily="18" charset="0"/>
              </a:rPr>
              <a:t>Lead aprons, lead gloves (lead reduces intensity over 90%)</a:t>
            </a:r>
          </a:p>
          <a:p>
            <a:pPr>
              <a:buFont typeface="Wingdings" pitchFamily="2" charset="2"/>
              <a:buChar char="Ø"/>
            </a:pPr>
            <a:r>
              <a:rPr lang="en-US" dirty="0" smtClean="0">
                <a:latin typeface="Times New Roman" pitchFamily="18" charset="0"/>
                <a:cs typeface="Times New Roman" pitchFamily="18" charset="0"/>
              </a:rPr>
              <a:t>Pocket dosimeter </a:t>
            </a:r>
          </a:p>
          <a:p>
            <a:pPr>
              <a:buFont typeface="Wingdings" pitchFamily="2" charset="2"/>
              <a:buChar char="Ø"/>
            </a:pPr>
            <a:r>
              <a:rPr lang="en-US" dirty="0" smtClean="0">
                <a:latin typeface="Times New Roman" pitchFamily="18" charset="0"/>
                <a:cs typeface="Times New Roman" pitchFamily="18" charset="0"/>
              </a:rPr>
              <a:t>Use of lead boxes to keep radium needles and radio-active isotopes</a:t>
            </a:r>
          </a:p>
          <a:p>
            <a:pPr>
              <a:buFont typeface="Wingdings" pitchFamily="2" charset="2"/>
              <a:buChar char="Ø"/>
            </a:pPr>
            <a:r>
              <a:rPr lang="en-US" dirty="0" smtClean="0">
                <a:latin typeface="Times New Roman" pitchFamily="18" charset="0"/>
                <a:cs typeface="Times New Roman" pitchFamily="18" charset="0"/>
              </a:rPr>
              <a:t>Use of long forceps to handle radium needles.</a:t>
            </a:r>
          </a:p>
          <a:p>
            <a:pPr>
              <a:buFont typeface="Wingdings" pitchFamily="2" charset="2"/>
              <a:buChar char="Ø"/>
            </a:pPr>
            <a:r>
              <a:rPr lang="en-US" dirty="0" smtClean="0">
                <a:latin typeface="Times New Roman" pitchFamily="18" charset="0"/>
                <a:cs typeface="Times New Roman" pitchFamily="18" charset="0"/>
              </a:rPr>
              <a:t>Use of shield between source and recipient.</a:t>
            </a:r>
          </a:p>
          <a:p>
            <a:pPr>
              <a:buFont typeface="Wingdings" pitchFamily="2" charset="2"/>
              <a:buChar char="Ø"/>
            </a:pPr>
            <a:r>
              <a:rPr lang="en-US" dirty="0" smtClean="0">
                <a:latin typeface="Times New Roman" pitchFamily="18" charset="0"/>
                <a:cs typeface="Times New Roman" pitchFamily="18" charset="0"/>
              </a:rPr>
              <a:t>Avoiding eating and drinking in the working rooms.</a:t>
            </a:r>
            <a:endParaRPr lang="en-IN" dirty="0" smtClean="0">
              <a:latin typeface="Times New Roman" pitchFamily="18" charset="0"/>
              <a:cs typeface="Times New Roman" pitchFamily="18"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SAFETY OF THE ENVIRONMENT:</a:t>
            </a:r>
          </a:p>
          <a:p>
            <a:pPr>
              <a:buFont typeface="Wingdings" pitchFamily="2" charset="2"/>
              <a:buChar char="Ø"/>
            </a:pPr>
            <a:r>
              <a:rPr lang="en-US" dirty="0" smtClean="0">
                <a:latin typeface="Times New Roman" pitchFamily="18" charset="0"/>
                <a:cs typeface="Times New Roman" pitchFamily="18" charset="0"/>
              </a:rPr>
              <a:t>Air, soil and water should be clean and pure.</a:t>
            </a:r>
          </a:p>
          <a:p>
            <a:pPr>
              <a:buFont typeface="Wingdings" pitchFamily="2" charset="2"/>
              <a:buChar char="Ø"/>
            </a:pPr>
            <a:r>
              <a:rPr lang="en-US" dirty="0" smtClean="0">
                <a:latin typeface="Times New Roman" pitchFamily="18" charset="0"/>
                <a:cs typeface="Times New Roman" pitchFamily="18" charset="0"/>
              </a:rPr>
              <a:t>They should be free from pollution.</a:t>
            </a:r>
            <a:endParaRPr lang="en-IN" dirty="0">
              <a:latin typeface="Times New Roman" pitchFamily="18" charset="0"/>
              <a:cs typeface="Times New Roman" pitchFamily="18"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lnSpcReduction="10000"/>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OTHER MEASURES:</a:t>
            </a:r>
          </a:p>
          <a:p>
            <a:pPr algn="ctr">
              <a:buNone/>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SPECIFICATION OF ROOMS OF COBALT UNIT AND X-RAY MACHINE:</a:t>
            </a:r>
          </a:p>
          <a:p>
            <a:pPr>
              <a:buFont typeface="Wingdings" pitchFamily="2" charset="2"/>
              <a:buChar char="Ø"/>
            </a:pPr>
            <a:r>
              <a:rPr lang="en-US" dirty="0" smtClean="0">
                <a:latin typeface="Times New Roman" pitchFamily="18" charset="0"/>
                <a:cs typeface="Times New Roman" pitchFamily="18" charset="0"/>
              </a:rPr>
              <a:t>Walls must be thick and made up of concrete.</a:t>
            </a:r>
          </a:p>
          <a:p>
            <a:pPr>
              <a:buFont typeface="Wingdings" pitchFamily="2" charset="2"/>
              <a:buChar char="Ø"/>
            </a:pPr>
            <a:r>
              <a:rPr lang="en-US" dirty="0" smtClean="0">
                <a:latin typeface="Times New Roman" pitchFamily="18" charset="0"/>
                <a:cs typeface="Times New Roman" pitchFamily="18" charset="0"/>
              </a:rPr>
              <a:t>Roof must be high.</a:t>
            </a:r>
          </a:p>
          <a:p>
            <a:pPr>
              <a:buFont typeface="Wingdings" pitchFamily="2" charset="2"/>
              <a:buChar char="Ø"/>
            </a:pPr>
            <a:r>
              <a:rPr lang="en-US" dirty="0" smtClean="0">
                <a:latin typeface="Times New Roman" pitchFamily="18" charset="0"/>
                <a:cs typeface="Times New Roman" pitchFamily="18" charset="0"/>
              </a:rPr>
              <a:t>Wet mopping of floor.</a:t>
            </a:r>
          </a:p>
          <a:p>
            <a:pPr>
              <a:buFont typeface="Wingdings" pitchFamily="2" charset="2"/>
              <a:buChar char="Ø"/>
            </a:pPr>
            <a:r>
              <a:rPr lang="en-US" dirty="0" smtClean="0">
                <a:latin typeface="Times New Roman" pitchFamily="18" charset="0"/>
                <a:cs typeface="Times New Roman" pitchFamily="18" charset="0"/>
              </a:rPr>
              <a:t>Vacuum cleaning of the room.</a:t>
            </a:r>
          </a:p>
          <a:p>
            <a:pPr>
              <a:buFont typeface="Wingdings" pitchFamily="2" charset="2"/>
              <a:buChar char="Ø"/>
            </a:pPr>
            <a:r>
              <a:rPr lang="en-US" dirty="0" smtClean="0">
                <a:latin typeface="Times New Roman" pitchFamily="18" charset="0"/>
                <a:cs typeface="Times New Roman" pitchFamily="18" charset="0"/>
              </a:rPr>
              <a:t>Lead protected doors.</a:t>
            </a:r>
          </a:p>
          <a:p>
            <a:pPr>
              <a:buFont typeface="Wingdings" pitchFamily="2" charset="2"/>
              <a:buChar char="Ø"/>
            </a:pPr>
            <a:r>
              <a:rPr lang="en-US" dirty="0" smtClean="0">
                <a:latin typeface="Times New Roman" pitchFamily="18" charset="0"/>
                <a:cs typeface="Times New Roman" pitchFamily="18" charset="0"/>
              </a:rPr>
              <a:t>Lead glasses to be used for windows.</a:t>
            </a:r>
          </a:p>
          <a:p>
            <a:pPr>
              <a:buFont typeface="Wingdings" pitchFamily="2" charset="2"/>
              <a:buChar char="Ø"/>
            </a:pPr>
            <a:r>
              <a:rPr lang="en-US" dirty="0" smtClean="0">
                <a:latin typeface="Times New Roman" pitchFamily="18" charset="0"/>
                <a:cs typeface="Times New Roman" pitchFamily="18" charset="0"/>
              </a:rPr>
              <a:t>Exhaust system of ventilation.</a:t>
            </a:r>
          </a:p>
          <a:p>
            <a:pPr>
              <a:buFont typeface="Wingdings" pitchFamily="2" charset="2"/>
              <a:buChar char="Ø"/>
            </a:pPr>
            <a:r>
              <a:rPr lang="en-US" dirty="0" smtClean="0">
                <a:latin typeface="Times New Roman" pitchFamily="18" charset="0"/>
                <a:cs typeface="Times New Roman" pitchFamily="18" charset="0"/>
              </a:rPr>
              <a:t>Controlling machine should be as far away as possible from the worker.</a:t>
            </a:r>
          </a:p>
          <a:p>
            <a:pPr>
              <a:buFont typeface="Wingdings" pitchFamily="2" charset="2"/>
              <a:buChar char="Ø"/>
            </a:pPr>
            <a:r>
              <a:rPr lang="en-US" dirty="0" smtClean="0">
                <a:latin typeface="Times New Roman" pitchFamily="18" charset="0"/>
                <a:cs typeface="Times New Roman" pitchFamily="18" charset="0"/>
              </a:rPr>
              <a:t>Enclosure of the machine, ventilated hoods, splash-trays control release of dust</a:t>
            </a:r>
            <a:endParaRPr lang="en-IN" dirty="0">
              <a:latin typeface="Times New Roman" pitchFamily="18" charset="0"/>
              <a:cs typeface="Times New Roman" pitchFamily="18"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DISPOSAL OF RADIOACTIVE WASTE:</a:t>
            </a:r>
          </a:p>
          <a:p>
            <a:pPr>
              <a:buFont typeface="Wingdings" pitchFamily="2" charset="2"/>
              <a:buChar char="Ø"/>
            </a:pPr>
            <a:r>
              <a:rPr lang="en-US" dirty="0" smtClean="0">
                <a:latin typeface="Times New Roman" pitchFamily="18" charset="0"/>
                <a:cs typeface="Times New Roman" pitchFamily="18" charset="0"/>
              </a:rPr>
              <a:t>By putting in a steel case and embedding deep in sea bed at 1800 </a:t>
            </a:r>
            <a:r>
              <a:rPr lang="en-US" dirty="0" err="1" smtClean="0">
                <a:latin typeface="Times New Roman" pitchFamily="18" charset="0"/>
                <a:cs typeface="Times New Roman" pitchFamily="18" charset="0"/>
              </a:rPr>
              <a:t>mts</a:t>
            </a:r>
            <a:r>
              <a:rPr lang="en-US" dirty="0" smtClean="0">
                <a:latin typeface="Times New Roman" pitchFamily="18" charset="0"/>
                <a:cs typeface="Times New Roman" pitchFamily="18" charset="0"/>
              </a:rPr>
              <a:t> deep.</a:t>
            </a:r>
          </a:p>
          <a:p>
            <a:pPr>
              <a:buFont typeface="Wingdings" pitchFamily="2" charset="2"/>
              <a:buChar char="Ø"/>
            </a:pPr>
            <a:r>
              <a:rPr lang="en-US" dirty="0" smtClean="0">
                <a:latin typeface="Times New Roman" pitchFamily="18" charset="0"/>
                <a:cs typeface="Times New Roman" pitchFamily="18" charset="0"/>
              </a:rPr>
              <a:t>By putting it in underground concrete seal.</a:t>
            </a:r>
          </a:p>
          <a:p>
            <a:pPr>
              <a:buFont typeface="Wingdings" pitchFamily="2" charset="2"/>
              <a:buChar char="Ø"/>
            </a:pPr>
            <a:r>
              <a:rPr lang="en-US" dirty="0" smtClean="0">
                <a:latin typeface="Times New Roman" pitchFamily="18" charset="0"/>
                <a:cs typeface="Times New Roman" pitchFamily="18" charset="0"/>
              </a:rPr>
              <a:t>By burning in special incinerator provided with filters and very tall stacks.</a:t>
            </a:r>
            <a:endParaRPr lang="en-IN" dirty="0">
              <a:latin typeface="Times New Roman" pitchFamily="18" charset="0"/>
              <a:cs typeface="Times New Roman" pitchFamily="18"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04664"/>
          </a:xfrm>
        </p:spPr>
        <p:txBody>
          <a:bodyPr>
            <a:normAutofit fontScale="90000"/>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457200" y="476672"/>
            <a:ext cx="8229600" cy="6381328"/>
          </a:xfrm>
        </p:spPr>
        <p:txBody>
          <a:bodyPr>
            <a:normAutofit/>
          </a:bodyPr>
          <a:lstStyle/>
          <a:p>
            <a:pPr algn="ctr">
              <a:buNone/>
            </a:pP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SECONDARY PREVENTION:</a:t>
            </a:r>
          </a:p>
          <a:p>
            <a:pPr>
              <a:buFont typeface="Wingdings" pitchFamily="2" charset="2"/>
              <a:buChar char="Ø"/>
            </a:pPr>
            <a:r>
              <a:rPr lang="en-US" dirty="0" smtClean="0">
                <a:latin typeface="Times New Roman" pitchFamily="18" charset="0"/>
                <a:cs typeface="Times New Roman" pitchFamily="18" charset="0"/>
              </a:rPr>
              <a:t>Early diagnosis and detection</a:t>
            </a:r>
          </a:p>
          <a:p>
            <a:pPr>
              <a:buFont typeface="Wingdings" pitchFamily="2" charset="2"/>
              <a:buChar char="Ø"/>
            </a:pPr>
            <a:r>
              <a:rPr lang="en-US" dirty="0" smtClean="0">
                <a:latin typeface="Times New Roman" pitchFamily="18" charset="0"/>
                <a:cs typeface="Times New Roman" pitchFamily="18" charset="0"/>
              </a:rPr>
              <a:t>Periodical analysis of dosimeter.</a:t>
            </a:r>
          </a:p>
          <a:p>
            <a:pPr>
              <a:buFont typeface="Wingdings" pitchFamily="2" charset="2"/>
              <a:buChar char="Ø"/>
            </a:pPr>
            <a:r>
              <a:rPr lang="en-US" dirty="0" smtClean="0">
                <a:latin typeface="Times New Roman" pitchFamily="18" charset="0"/>
                <a:cs typeface="Times New Roman" pitchFamily="18" charset="0"/>
              </a:rPr>
              <a:t>Treatment:</a:t>
            </a:r>
          </a:p>
          <a:p>
            <a:pPr>
              <a:buFont typeface="Wingdings" pitchFamily="2" charset="2"/>
              <a:buChar char="Ø"/>
            </a:pPr>
            <a:r>
              <a:rPr lang="en-US" dirty="0" smtClean="0">
                <a:latin typeface="Times New Roman" pitchFamily="18" charset="0"/>
                <a:cs typeface="Times New Roman" pitchFamily="18" charset="0"/>
              </a:rPr>
              <a:t>For leukemia- predinsolone, </a:t>
            </a:r>
            <a:r>
              <a:rPr lang="en-US" dirty="0" err="1" smtClean="0">
                <a:latin typeface="Times New Roman" pitchFamily="18" charset="0"/>
                <a:cs typeface="Times New Roman" pitchFamily="18" charset="0"/>
              </a:rPr>
              <a:t>vincristine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daunorubicin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arabinosylcytosine</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For bone marrow </a:t>
            </a:r>
            <a:r>
              <a:rPr lang="en-US" dirty="0" err="1" smtClean="0">
                <a:latin typeface="Times New Roman" pitchFamily="18" charset="0"/>
                <a:cs typeface="Times New Roman" pitchFamily="18" charset="0"/>
              </a:rPr>
              <a:t>aplasia</a:t>
            </a:r>
            <a:r>
              <a:rPr lang="en-US" dirty="0" smtClean="0">
                <a:latin typeface="Times New Roman" pitchFamily="18" charset="0"/>
                <a:cs typeface="Times New Roman" pitchFamily="18" charset="0"/>
              </a:rPr>
              <a:t>- by antibiotics and blood transfusion.</a:t>
            </a:r>
          </a:p>
          <a:p>
            <a:pPr>
              <a:buFont typeface="Wingdings" pitchFamily="2" charset="2"/>
              <a:buChar char="Ø"/>
            </a:pPr>
            <a:r>
              <a:rPr lang="en-US" dirty="0" smtClean="0">
                <a:latin typeface="Times New Roman" pitchFamily="18" charset="0"/>
                <a:cs typeface="Times New Roman" pitchFamily="18" charset="0"/>
              </a:rPr>
              <a:t>For bone sarcoma- by amputation followed by chemo-therapy.</a:t>
            </a:r>
            <a:endParaRPr lang="en-IN" dirty="0">
              <a:latin typeface="Times New Roman" pitchFamily="18" charset="0"/>
              <a:cs typeface="Times New Roman" pitchFamily="18"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476250"/>
            <a:ext cx="9144000" cy="6381750"/>
          </a:xfrm>
        </p:spPr>
        <p:txBody>
          <a:bodyPr>
            <a:normAutofit/>
          </a:bodyPr>
          <a:lstStyle/>
          <a:p>
            <a:pPr algn="ctr">
              <a:buNone/>
            </a:pP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SECONDARY PREVENTION:</a:t>
            </a:r>
          </a:p>
          <a:p>
            <a:pPr>
              <a:buFont typeface="Wingdings" pitchFamily="2" charset="2"/>
              <a:buChar char="Ø"/>
            </a:pPr>
            <a:r>
              <a:rPr lang="en-US" dirty="0" smtClean="0">
                <a:latin typeface="Times New Roman" pitchFamily="18" charset="0"/>
                <a:cs typeface="Times New Roman" pitchFamily="18" charset="0"/>
              </a:rPr>
              <a:t>Early diagnosis and detection</a:t>
            </a:r>
          </a:p>
          <a:p>
            <a:pPr>
              <a:buFont typeface="Wingdings" pitchFamily="2" charset="2"/>
              <a:buChar char="Ø"/>
            </a:pPr>
            <a:r>
              <a:rPr lang="en-US" dirty="0" smtClean="0">
                <a:latin typeface="Times New Roman" pitchFamily="18" charset="0"/>
                <a:cs typeface="Times New Roman" pitchFamily="18" charset="0"/>
              </a:rPr>
              <a:t>Periodical analysis of dosimeter.</a:t>
            </a:r>
          </a:p>
          <a:p>
            <a:pPr>
              <a:buFont typeface="Wingdings" pitchFamily="2" charset="2"/>
              <a:buChar char="Ø"/>
            </a:pPr>
            <a:r>
              <a:rPr lang="en-US" dirty="0" smtClean="0">
                <a:latin typeface="Times New Roman" pitchFamily="18" charset="0"/>
                <a:cs typeface="Times New Roman" pitchFamily="18" charset="0"/>
              </a:rPr>
              <a:t>Treatment:</a:t>
            </a:r>
          </a:p>
          <a:p>
            <a:pPr>
              <a:buFont typeface="Wingdings" pitchFamily="2" charset="2"/>
              <a:buChar char="Ø"/>
            </a:pPr>
            <a:r>
              <a:rPr lang="en-US" dirty="0" smtClean="0">
                <a:latin typeface="Times New Roman" pitchFamily="18" charset="0"/>
                <a:cs typeface="Times New Roman" pitchFamily="18" charset="0"/>
              </a:rPr>
              <a:t>For leukemia- predinsolone, </a:t>
            </a:r>
            <a:r>
              <a:rPr lang="en-US" dirty="0" err="1" smtClean="0">
                <a:latin typeface="Times New Roman" pitchFamily="18" charset="0"/>
                <a:cs typeface="Times New Roman" pitchFamily="18" charset="0"/>
              </a:rPr>
              <a:t>vincristine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daunorubicin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arabinosylcytosine</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For bone marrow </a:t>
            </a:r>
            <a:r>
              <a:rPr lang="en-US" dirty="0" err="1" smtClean="0">
                <a:latin typeface="Times New Roman" pitchFamily="18" charset="0"/>
                <a:cs typeface="Times New Roman" pitchFamily="18" charset="0"/>
              </a:rPr>
              <a:t>aplasia</a:t>
            </a:r>
            <a:r>
              <a:rPr lang="en-US" dirty="0" smtClean="0">
                <a:latin typeface="Times New Roman" pitchFamily="18" charset="0"/>
                <a:cs typeface="Times New Roman" pitchFamily="18" charset="0"/>
              </a:rPr>
              <a:t>- by antibiotics and blood transfusion.</a:t>
            </a:r>
          </a:p>
          <a:p>
            <a:pPr>
              <a:buFont typeface="Wingdings" pitchFamily="2" charset="2"/>
              <a:buChar char="Ø"/>
            </a:pPr>
            <a:r>
              <a:rPr lang="en-US" dirty="0" smtClean="0">
                <a:latin typeface="Times New Roman" pitchFamily="18" charset="0"/>
                <a:cs typeface="Times New Roman" pitchFamily="18" charset="0"/>
              </a:rPr>
              <a:t>For bone sarcoma- by amputation followed by chemo-therapy.</a:t>
            </a:r>
            <a:endParaRPr lang="en-IN" dirty="0">
              <a:latin typeface="Times New Roman" pitchFamily="18" charset="0"/>
              <a:cs typeface="Times New Roman" pitchFamily="18"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If accidently exposed, immediately decontaminated:</a:t>
            </a:r>
          </a:p>
          <a:p>
            <a:pPr>
              <a:buFont typeface="Wingdings" pitchFamily="2" charset="2"/>
              <a:buChar char="Ø"/>
            </a:pPr>
            <a:r>
              <a:rPr lang="en-US" dirty="0" smtClean="0">
                <a:latin typeface="Times New Roman" pitchFamily="18" charset="0"/>
                <a:cs typeface="Times New Roman" pitchFamily="18" charset="0"/>
              </a:rPr>
              <a:t>If implanted, skin is excised, radio-active material is removed, washed with hot water and soap followed by application of citric acid.</a:t>
            </a:r>
          </a:p>
          <a:p>
            <a:pPr>
              <a:buFont typeface="Wingdings" pitchFamily="2" charset="2"/>
              <a:buChar char="Ø"/>
            </a:pPr>
            <a:r>
              <a:rPr lang="en-US" dirty="0" smtClean="0">
                <a:latin typeface="Times New Roman" pitchFamily="18" charset="0"/>
                <a:cs typeface="Times New Roman" pitchFamily="18" charset="0"/>
              </a:rPr>
              <a:t>If swallowed, adsorbents- Prussian blue or ion exchange agents followed by emetics and salt purgatives. </a:t>
            </a:r>
            <a:r>
              <a:rPr lang="en-US" dirty="0" err="1" smtClean="0">
                <a:latin typeface="Times New Roman" pitchFamily="18" charset="0"/>
                <a:cs typeface="Times New Roman" pitchFamily="18" charset="0"/>
              </a:rPr>
              <a:t>Diethylene</a:t>
            </a:r>
            <a:r>
              <a:rPr lang="en-US" dirty="0" smtClean="0">
                <a:latin typeface="Times New Roman" pitchFamily="18" charset="0"/>
                <a:cs typeface="Times New Roman" pitchFamily="18" charset="0"/>
              </a:rPr>
              <a:t> tri </a:t>
            </a:r>
            <a:r>
              <a:rPr lang="en-US" dirty="0" err="1" smtClean="0">
                <a:latin typeface="Times New Roman" pitchFamily="18" charset="0"/>
                <a:cs typeface="Times New Roman" pitchFamily="18" charset="0"/>
              </a:rPr>
              <a:t>aminapenta</a:t>
            </a:r>
            <a:r>
              <a:rPr lang="en-US" dirty="0" smtClean="0">
                <a:latin typeface="Times New Roman" pitchFamily="18" charset="0"/>
                <a:cs typeface="Times New Roman" pitchFamily="18" charset="0"/>
              </a:rPr>
              <a:t> acetic </a:t>
            </a:r>
            <a:r>
              <a:rPr lang="en-US" dirty="0" smtClean="0">
                <a:latin typeface="Times New Roman" pitchFamily="18" charset="0"/>
                <a:cs typeface="Times New Roman" pitchFamily="18" charset="0"/>
              </a:rPr>
              <a:t>acid (DTPA) is effective.</a:t>
            </a:r>
            <a:endParaRPr lang="en-IN" dirty="0">
              <a:latin typeface="Times New Roman" pitchFamily="18" charset="0"/>
              <a:cs typeface="Times New Roman" pitchFamily="18"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Radiation protection is youngest branch of hygiene.</a:t>
            </a:r>
          </a:p>
          <a:p>
            <a:pPr>
              <a:buFont typeface="Wingdings" pitchFamily="2" charset="2"/>
              <a:buChar char="Ø"/>
            </a:pPr>
            <a:r>
              <a:rPr lang="en-US" dirty="0" smtClean="0">
                <a:latin typeface="Times New Roman" pitchFamily="18" charset="0"/>
                <a:cs typeface="Times New Roman" pitchFamily="18" charset="0"/>
              </a:rPr>
              <a:t>International Commission on Radiological Protection (ICRP), International Atomic Energy Agency (IAEA) and WHO active in this field.</a:t>
            </a:r>
          </a:p>
          <a:p>
            <a:endParaRPr lang="en-US"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28600"/>
            <a:ext cx="9144000" cy="6858000"/>
          </a:xfrm>
        </p:spPr>
        <p:txBody>
          <a:bodyPr>
            <a:noAutofit/>
          </a:bodyPr>
          <a:lstStyle/>
          <a:p>
            <a:r>
              <a:rPr lang="en-US" sz="9600" b="1" dirty="0" smtClean="0">
                <a:solidFill>
                  <a:srgbClr val="FF0000"/>
                </a:solidFill>
                <a:latin typeface="Times New Roman" pitchFamily="18" charset="0"/>
                <a:cs typeface="Times New Roman" pitchFamily="18" charset="0"/>
              </a:rPr>
              <a:t/>
            </a:r>
            <a:br>
              <a:rPr lang="en-US" sz="9600" b="1" dirty="0" smtClean="0">
                <a:solidFill>
                  <a:srgbClr val="FF0000"/>
                </a:solidFill>
                <a:latin typeface="Times New Roman" pitchFamily="18" charset="0"/>
                <a:cs typeface="Times New Roman" pitchFamily="18" charset="0"/>
              </a:rPr>
            </a:br>
            <a:r>
              <a:rPr lang="en-US" sz="9600" b="1" dirty="0" smtClean="0">
                <a:solidFill>
                  <a:srgbClr val="FF0000"/>
                </a:solidFill>
                <a:latin typeface="Times New Roman" pitchFamily="18" charset="0"/>
                <a:cs typeface="Times New Roman" pitchFamily="18" charset="0"/>
              </a:rPr>
              <a:t>HOUSING</a:t>
            </a:r>
            <a:br>
              <a:rPr lang="en-US" sz="9600" b="1" dirty="0" smtClean="0">
                <a:solidFill>
                  <a:srgbClr val="FF0000"/>
                </a:solidFill>
                <a:latin typeface="Times New Roman" pitchFamily="18" charset="0"/>
                <a:cs typeface="Times New Roman" pitchFamily="18" charset="0"/>
              </a:rPr>
            </a:br>
            <a:endParaRPr lang="en-US" sz="96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lvl="0">
              <a:buNone/>
            </a:pPr>
            <a:r>
              <a:rPr lang="en-US" b="1" dirty="0" smtClean="0">
                <a:solidFill>
                  <a:srgbClr val="FF0000"/>
                </a:solidFill>
                <a:latin typeface="Times New Roman" pitchFamily="18" charset="0"/>
                <a:cs typeface="Times New Roman" pitchFamily="18" charset="0"/>
              </a:rPr>
              <a:t>    "Housing”</a:t>
            </a:r>
            <a:r>
              <a:rPr lang="en-US" dirty="0" smtClean="0">
                <a:latin typeface="Times New Roman" pitchFamily="18" charset="0"/>
                <a:cs typeface="Times New Roman" pitchFamily="18" charset="0"/>
              </a:rPr>
              <a:t>-</a:t>
            </a:r>
          </a:p>
          <a:p>
            <a:pPr lvl="0">
              <a:buFont typeface="Wingdings" pitchFamily="2" charset="2"/>
              <a:buChar char="Ø"/>
            </a:pPr>
            <a:r>
              <a:rPr lang="en-US" dirty="0" smtClean="0">
                <a:latin typeface="Times New Roman" pitchFamily="18" charset="0"/>
                <a:cs typeface="Times New Roman" pitchFamily="18" charset="0"/>
              </a:rPr>
              <a:t>In the modern concept includes not only the </a:t>
            </a:r>
            <a:r>
              <a:rPr lang="en-US" b="1" dirty="0" smtClean="0">
                <a:solidFill>
                  <a:srgbClr val="7030A0"/>
                </a:solidFill>
                <a:latin typeface="Times New Roman" pitchFamily="18" charset="0"/>
                <a:cs typeface="Times New Roman" pitchFamily="18" charset="0"/>
              </a:rPr>
              <a:t>'PHYSICAL STRUCTURE'</a:t>
            </a:r>
            <a:r>
              <a:rPr lang="en-US" dirty="0" smtClean="0">
                <a:latin typeface="Times New Roman" pitchFamily="18" charset="0"/>
                <a:cs typeface="Times New Roman" pitchFamily="18" charset="0"/>
              </a:rPr>
              <a:t> providing shelter, but also the immediate surroundings, and the related community services and facilities.</a:t>
            </a:r>
          </a:p>
          <a:p>
            <a:endParaRPr lang="en-US"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pPr lvl="0">
              <a:buFont typeface="Wingdings" pitchFamily="2" charset="2"/>
              <a:buChar char="Ø"/>
            </a:pPr>
            <a:r>
              <a:rPr lang="en-US" dirty="0" smtClean="0">
                <a:latin typeface="Times New Roman" pitchFamily="18" charset="0"/>
                <a:cs typeface="Times New Roman" pitchFamily="18" charset="0"/>
              </a:rPr>
              <a:t> It has become part of the concept of </a:t>
            </a:r>
            <a:r>
              <a:rPr lang="en-US" b="1" dirty="0" smtClean="0">
                <a:solidFill>
                  <a:srgbClr val="7030A0"/>
                </a:solidFill>
                <a:latin typeface="Times New Roman" pitchFamily="18" charset="0"/>
                <a:cs typeface="Times New Roman" pitchFamily="18" charset="0"/>
              </a:rPr>
              <a:t>"HUMAN SETTLEMENT"</a:t>
            </a:r>
            <a:r>
              <a:rPr lang="en-US" dirty="0" smtClean="0">
                <a:latin typeface="Times New Roman" pitchFamily="18" charset="0"/>
                <a:cs typeface="Times New Roman" pitchFamily="18" charset="0"/>
              </a:rPr>
              <a:t>, which is defined as </a:t>
            </a:r>
            <a:r>
              <a:rPr lang="en-US" b="1" dirty="0" smtClean="0">
                <a:solidFill>
                  <a:srgbClr val="7030A0"/>
                </a:solidFill>
                <a:latin typeface="Times New Roman" pitchFamily="18" charset="0"/>
                <a:cs typeface="Times New Roman" pitchFamily="18" charset="0"/>
              </a:rPr>
              <a:t>“all places in which a group of people reside and pursue their life goals” </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“The size of the settlement may vary from a single family to millions of people".</a:t>
            </a:r>
            <a:endParaRPr lang="en-IN"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pPr lvl="0">
              <a:buFont typeface="Wingdings" pitchFamily="2" charset="2"/>
              <a:buChar char="Ø"/>
            </a:pPr>
            <a:r>
              <a:rPr lang="en-US" dirty="0" smtClean="0">
                <a:latin typeface="Times New Roman" pitchFamily="18" charset="0"/>
                <a:cs typeface="Times New Roman" pitchFamily="18" charset="0"/>
              </a:rPr>
              <a:t> It has become part of the concept of </a:t>
            </a:r>
            <a:r>
              <a:rPr lang="en-US" b="1" dirty="0" smtClean="0">
                <a:solidFill>
                  <a:srgbClr val="7030A0"/>
                </a:solidFill>
                <a:latin typeface="Times New Roman" pitchFamily="18" charset="0"/>
                <a:cs typeface="Times New Roman" pitchFamily="18" charset="0"/>
              </a:rPr>
              <a:t>"HUMAN SETTLEMENT"</a:t>
            </a:r>
            <a:r>
              <a:rPr lang="en-US" dirty="0" smtClean="0">
                <a:latin typeface="Times New Roman" pitchFamily="18" charset="0"/>
                <a:cs typeface="Times New Roman" pitchFamily="18" charset="0"/>
              </a:rPr>
              <a:t>, which is defined as </a:t>
            </a:r>
            <a:r>
              <a:rPr lang="en-US" b="1" dirty="0" smtClean="0">
                <a:solidFill>
                  <a:srgbClr val="7030A0"/>
                </a:solidFill>
                <a:latin typeface="Times New Roman" pitchFamily="18" charset="0"/>
                <a:cs typeface="Times New Roman" pitchFamily="18" charset="0"/>
              </a:rPr>
              <a:t>“all places in which a group of people reside and pursue their life goals” </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“The size of the settlement may vary from a single family to millions of people".</a:t>
            </a:r>
            <a:endParaRPr lang="en-IN"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229600" cy="5029200"/>
          </a:xfrm>
        </p:spPr>
        <p:txBody>
          <a:bodyPr>
            <a:normAutofit lnSpcReduction="10000"/>
          </a:bodyPr>
          <a:lstStyle/>
          <a:p>
            <a:pPr>
              <a:buNone/>
            </a:pPr>
            <a:r>
              <a:rPr lang="en-US" dirty="0" smtClean="0">
                <a:latin typeface="Times New Roman" pitchFamily="18" charset="0"/>
                <a:cs typeface="Times New Roman" pitchFamily="18" charset="0"/>
              </a:rPr>
              <a:t>  A WHO Expert Group (1961)</a:t>
            </a:r>
          </a:p>
          <a:p>
            <a:pPr>
              <a:buFont typeface="Wingdings" pitchFamily="2" charset="2"/>
              <a:buChar char="Ø"/>
            </a:pPr>
            <a:r>
              <a:rPr lang="en-US" dirty="0" smtClean="0">
                <a:latin typeface="Times New Roman" pitchFamily="18" charset="0"/>
                <a:cs typeface="Times New Roman" pitchFamily="18" charset="0"/>
              </a:rPr>
              <a:t>Use the term </a:t>
            </a:r>
            <a:r>
              <a:rPr lang="en-US" b="1" dirty="0" smtClean="0">
                <a:solidFill>
                  <a:srgbClr val="FF0000"/>
                </a:solidFill>
                <a:latin typeface="Times New Roman" pitchFamily="18" charset="0"/>
                <a:cs typeface="Times New Roman" pitchFamily="18" charset="0"/>
              </a:rPr>
              <a:t>“residential environment”</a:t>
            </a:r>
          </a:p>
          <a:p>
            <a:pPr>
              <a:buFont typeface="Wingdings" pitchFamily="2" charset="2"/>
              <a:buChar char="Ø"/>
            </a:pPr>
            <a:r>
              <a:rPr lang="en-US" dirty="0" smtClean="0">
                <a:latin typeface="Times New Roman" pitchFamily="18" charset="0"/>
                <a:cs typeface="Times New Roman" pitchFamily="18" charset="0"/>
              </a:rPr>
              <a:t>Defind as physical structure that man uses and the environs of the structure including all necessary services, facilities, equipment and devises needed and desired for the physical and mental health and social wellbeing of the family and individual.</a:t>
            </a:r>
          </a:p>
          <a:p>
            <a:pPr>
              <a:buFont typeface="Wingdings" pitchFamily="2" charset="2"/>
              <a:buChar char="Ø"/>
            </a:pPr>
            <a:r>
              <a:rPr lang="en-US" dirty="0" smtClean="0">
                <a:latin typeface="Times New Roman" pitchFamily="18" charset="0"/>
                <a:cs typeface="Times New Roman" pitchFamily="18" charset="0"/>
              </a:rPr>
              <a:t>The immediate surroundings of the residential building as </a:t>
            </a:r>
            <a:r>
              <a:rPr lang="en-US" b="1" dirty="0" smtClean="0">
                <a:solidFill>
                  <a:srgbClr val="FF0000"/>
                </a:solidFill>
                <a:latin typeface="Times New Roman" pitchFamily="18" charset="0"/>
                <a:cs typeface="Times New Roman" pitchFamily="18" charset="0"/>
              </a:rPr>
              <a:t>neighborhood or micro district</a:t>
            </a:r>
            <a:r>
              <a:rPr lang="en-US" dirty="0" smtClean="0">
                <a:latin typeface="Times New Roman" pitchFamily="18" charset="0"/>
                <a:cs typeface="Times New Roman" pitchFamily="18" charset="0"/>
              </a:rPr>
              <a:t>.</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Social goals of housing </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 </a:t>
            </a:r>
            <a:r>
              <a:rPr lang="en-US" dirty="0" smtClean="0">
                <a:latin typeface="Times New Roman" pitchFamily="18" charset="0"/>
                <a:cs typeface="Times New Roman" pitchFamily="18" charset="0"/>
              </a:rPr>
              <a:t>(1) Shelter. </a:t>
            </a:r>
          </a:p>
          <a:p>
            <a:pPr>
              <a:buFont typeface="Wingdings" pitchFamily="2" charset="2"/>
              <a:buChar char="Ø"/>
            </a:pPr>
            <a:r>
              <a:rPr lang="en-US" dirty="0" smtClean="0">
                <a:latin typeface="Times New Roman" pitchFamily="18" charset="0"/>
                <a:cs typeface="Times New Roman" pitchFamily="18" charset="0"/>
              </a:rPr>
              <a:t> (2) Family life. </a:t>
            </a:r>
          </a:p>
          <a:p>
            <a:pPr>
              <a:buFont typeface="Wingdings" pitchFamily="2" charset="2"/>
              <a:buChar char="Ø"/>
            </a:pPr>
            <a:r>
              <a:rPr lang="en-US" dirty="0" smtClean="0">
                <a:latin typeface="Times New Roman" pitchFamily="18" charset="0"/>
                <a:cs typeface="Times New Roman" pitchFamily="18" charset="0"/>
              </a:rPr>
              <a:t>(3) Access to community facilities.  </a:t>
            </a:r>
          </a:p>
          <a:p>
            <a:pPr>
              <a:buFont typeface="Wingdings" pitchFamily="2" charset="2"/>
              <a:buChar char="Ø"/>
            </a:pPr>
            <a:r>
              <a:rPr lang="en-US" dirty="0" smtClean="0">
                <a:latin typeface="Times New Roman" pitchFamily="18" charset="0"/>
                <a:cs typeface="Times New Roman" pitchFamily="18" charset="0"/>
              </a:rPr>
              <a:t>(4) Family participation in community life.</a:t>
            </a:r>
          </a:p>
          <a:p>
            <a:pPr>
              <a:buFont typeface="Wingdings" pitchFamily="2" charset="2"/>
              <a:buChar char="Ø"/>
            </a:pPr>
            <a:r>
              <a:rPr lang="en-US" dirty="0" smtClean="0">
                <a:latin typeface="Times New Roman" pitchFamily="18" charset="0"/>
                <a:cs typeface="Times New Roman" pitchFamily="18" charset="0"/>
              </a:rPr>
              <a:t>(5) Economic stability.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The implementation of social goals in housing-</a:t>
            </a:r>
          </a:p>
          <a:p>
            <a:pPr>
              <a:buFont typeface="Wingdings" pitchFamily="2" charset="2"/>
              <a:buChar char="Ø"/>
            </a:pPr>
            <a:r>
              <a:rPr lang="en-US" dirty="0" smtClean="0">
                <a:latin typeface="Times New Roman" pitchFamily="18" charset="0"/>
                <a:cs typeface="Times New Roman" pitchFamily="18" charset="0"/>
              </a:rPr>
              <a:t>1) Introduce social housing schemes</a:t>
            </a:r>
          </a:p>
          <a:p>
            <a:pPr>
              <a:buFont typeface="Wingdings" pitchFamily="2" charset="2"/>
              <a:buChar char="Ø"/>
            </a:pPr>
            <a:r>
              <a:rPr lang="en-US" dirty="0" smtClean="0">
                <a:latin typeface="Times New Roman" pitchFamily="18" charset="0"/>
                <a:cs typeface="Times New Roman" pitchFamily="18" charset="0"/>
              </a:rPr>
              <a:t>2) Establish both minimum and maximum standards.</a:t>
            </a:r>
          </a:p>
          <a:p>
            <a:pPr>
              <a:buFont typeface="Wingdings" pitchFamily="2" charset="2"/>
              <a:buChar char="Ø"/>
            </a:pPr>
            <a:r>
              <a:rPr lang="en-US" dirty="0" smtClean="0">
                <a:latin typeface="Times New Roman" pitchFamily="18" charset="0"/>
                <a:cs typeface="Times New Roman" pitchFamily="18" charset="0"/>
              </a:rPr>
              <a:t>3) Create financial and fiscal institutions geared to helping low income people obtain credit for building or improving their houses.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CRITERIA FOR HEALTHFUL HOUSING-</a:t>
            </a:r>
          </a:p>
          <a:p>
            <a:pPr>
              <a:buFont typeface="Wingdings" pitchFamily="2" charset="2"/>
              <a:buChar char="Ø"/>
            </a:pPr>
            <a:r>
              <a:rPr lang="en-US" dirty="0" smtClean="0">
                <a:latin typeface="Times New Roman" pitchFamily="18" charset="0"/>
                <a:cs typeface="Times New Roman" pitchFamily="18" charset="0"/>
              </a:rPr>
              <a:t>1) Physical protection and shelter.</a:t>
            </a:r>
          </a:p>
          <a:p>
            <a:pPr>
              <a:buFont typeface="Wingdings" pitchFamily="2" charset="2"/>
              <a:buChar char="Ø"/>
            </a:pPr>
            <a:r>
              <a:rPr lang="en-US" dirty="0" smtClean="0">
                <a:latin typeface="Times New Roman" pitchFamily="18" charset="0"/>
                <a:cs typeface="Times New Roman" pitchFamily="18" charset="0"/>
              </a:rPr>
              <a:t>2) Provides adequately for cooking, eating, washing and excretory functions.</a:t>
            </a:r>
          </a:p>
          <a:p>
            <a:pPr>
              <a:buFont typeface="Wingdings" pitchFamily="2" charset="2"/>
              <a:buChar char="Ø"/>
            </a:pPr>
            <a:r>
              <a:rPr lang="en-US" dirty="0" smtClean="0">
                <a:latin typeface="Times New Roman" pitchFamily="18" charset="0"/>
                <a:cs typeface="Times New Roman" pitchFamily="18" charset="0"/>
              </a:rPr>
              <a:t>3) Is designed, constructed, maintained and used in a manner such as to prevent the spread of communicable diseases</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4) Protection from hazards of exposure to noise and pollution.</a:t>
            </a:r>
            <a:endParaRPr lang="en-IN"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5) Is free from unsafe physical arrangements due to construction or maintenance and from toxic or harmful materials.</a:t>
            </a:r>
          </a:p>
          <a:p>
            <a:pPr>
              <a:buFont typeface="Wingdings" pitchFamily="2" charset="2"/>
              <a:buChar char="Ø"/>
            </a:pPr>
            <a:r>
              <a:rPr lang="en-US" dirty="0" smtClean="0">
                <a:latin typeface="Times New Roman" pitchFamily="18" charset="0"/>
                <a:cs typeface="Times New Roman" pitchFamily="18" charset="0"/>
              </a:rPr>
              <a:t>6) Encourages personal and community development, promotes social relationships, reflects a regards for ecological principals and promotes mental health.</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Housing standards  </a:t>
            </a:r>
            <a:r>
              <a:rPr lang="en-US" dirty="0" smtClean="0"/>
              <a:t/>
            </a:r>
            <a:br>
              <a:rPr lang="en-US" dirty="0" smtClean="0"/>
            </a:br>
            <a:endParaRPr lang="en-US" dirty="0"/>
          </a:p>
        </p:txBody>
      </p:sp>
      <p:sp>
        <p:nvSpPr>
          <p:cNvPr id="3" name="Content Placeholder 2"/>
          <p:cNvSpPr>
            <a:spLocks noGrp="1"/>
          </p:cNvSpPr>
          <p:nvPr>
            <p:ph idx="1"/>
          </p:nvPr>
        </p:nvSpPr>
        <p:spPr/>
        <p:txBody>
          <a:bodyPr>
            <a:noAutofit/>
          </a:bodyPr>
          <a:lstStyle/>
          <a:p>
            <a:pPr>
              <a:buNone/>
            </a:pPr>
            <a:r>
              <a:rPr lang="en-US" b="1" dirty="0" smtClean="0">
                <a:solidFill>
                  <a:srgbClr val="7030A0"/>
                </a:solidFill>
                <a:latin typeface="Times New Roman" pitchFamily="18" charset="0"/>
                <a:cs typeface="Times New Roman" pitchFamily="18" charset="0"/>
              </a:rPr>
              <a:t>     SITE:</a:t>
            </a:r>
          </a:p>
          <a:p>
            <a:pPr>
              <a:buFont typeface="Wingdings" pitchFamily="2" charset="2"/>
              <a:buChar char="Ø"/>
            </a:pP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 The site should be elevated from its                                                                   surroundings </a:t>
            </a:r>
          </a:p>
          <a:p>
            <a:pPr>
              <a:buFont typeface="Wingdings" pitchFamily="2" charset="2"/>
              <a:buChar char="Ø"/>
            </a:pPr>
            <a:r>
              <a:rPr lang="en-US" dirty="0" smtClean="0">
                <a:latin typeface="Times New Roman" pitchFamily="18" charset="0"/>
                <a:cs typeface="Times New Roman" pitchFamily="18" charset="0"/>
              </a:rPr>
              <a:t>(b) The site should have an independent access    to a street of adequate width</a:t>
            </a:r>
          </a:p>
          <a:p>
            <a:pPr>
              <a:buFont typeface="Wingdings" pitchFamily="2" charset="2"/>
              <a:buChar char="Ø"/>
            </a:pPr>
            <a:r>
              <a:rPr lang="en-US" dirty="0" smtClean="0">
                <a:latin typeface="Times New Roman" pitchFamily="18" charset="0"/>
                <a:cs typeface="Times New Roman" pitchFamily="18" charset="0"/>
              </a:rPr>
              <a:t> (c) Should be away from the breeding places of mosquitoes and flies </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(d)  Should be away from nuisances such as   dust, smoke, smell, excessive noise and traffic</a:t>
            </a:r>
          </a:p>
          <a:p>
            <a:pPr>
              <a:buFont typeface="Wingdings" pitchFamily="2" charset="2"/>
              <a:buChar char="Ø"/>
            </a:pPr>
            <a:r>
              <a:rPr lang="en-US" dirty="0" smtClean="0">
                <a:latin typeface="Times New Roman" pitchFamily="18" charset="0"/>
                <a:cs typeface="Times New Roman" pitchFamily="18" charset="0"/>
              </a:rPr>
              <a:t>(e) Should be in pleasing surroundings </a:t>
            </a:r>
          </a:p>
          <a:p>
            <a:pPr>
              <a:buFont typeface="Wingdings" pitchFamily="2" charset="2"/>
              <a:buChar char="Ø"/>
            </a:pPr>
            <a:r>
              <a:rPr lang="en-US" dirty="0" smtClean="0">
                <a:latin typeface="Times New Roman" pitchFamily="18" charset="0"/>
                <a:cs typeface="Times New Roman" pitchFamily="18" charset="0"/>
              </a:rPr>
              <a:t>(f) The soil should be dry and safe for founding the structure and should be well drained. </a:t>
            </a:r>
            <a:r>
              <a:rPr lang="en-US" b="1" dirty="0" smtClean="0">
                <a:solidFill>
                  <a:srgbClr val="7030A0"/>
                </a:solidFill>
                <a:latin typeface="Times New Roman" pitchFamily="18" charset="0"/>
                <a:cs typeface="Times New Roman" pitchFamily="18" charset="0"/>
              </a:rPr>
              <a:t>"Made soil"</a:t>
            </a:r>
          </a:p>
          <a:p>
            <a:endParaRPr lang="en-IN"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SET BACK</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buNone/>
            </a:pPr>
            <a:r>
              <a:rPr lang="en-US" dirty="0" smtClean="0"/>
              <a:t>   </a:t>
            </a:r>
            <a:r>
              <a:rPr lang="en-US" dirty="0" smtClean="0">
                <a:solidFill>
                  <a:srgbClr val="7030A0"/>
                </a:solidFill>
              </a:rPr>
              <a:t> </a:t>
            </a:r>
            <a:r>
              <a:rPr lang="en-US" b="1" dirty="0" smtClean="0">
                <a:solidFill>
                  <a:srgbClr val="7030A0"/>
                </a:solidFill>
                <a:latin typeface="Times New Roman" pitchFamily="18" charset="0"/>
                <a:cs typeface="Times New Roman" pitchFamily="18" charset="0"/>
              </a:rPr>
              <a:t>SET BACK:</a:t>
            </a:r>
          </a:p>
          <a:p>
            <a:pPr lvl="0">
              <a:buFont typeface="Wingdings" pitchFamily="2" charset="2"/>
              <a:buChar char="Ø"/>
            </a:pPr>
            <a:r>
              <a:rPr lang="en-US" dirty="0" smtClean="0">
                <a:latin typeface="Times New Roman" pitchFamily="18" charset="0"/>
                <a:cs typeface="Times New Roman" pitchFamily="18" charset="0"/>
              </a:rPr>
              <a:t>For proper lighting and ventilation, there should be an open space all round the house  this is called </a:t>
            </a:r>
            <a:r>
              <a:rPr lang="en-US" b="1" dirty="0" smtClean="0">
                <a:solidFill>
                  <a:srgbClr val="7030A0"/>
                </a:solidFill>
                <a:latin typeface="Times New Roman" pitchFamily="18" charset="0"/>
                <a:cs typeface="Times New Roman" pitchFamily="18" charset="0"/>
              </a:rPr>
              <a:t>"set back".</a:t>
            </a:r>
          </a:p>
          <a:p>
            <a:pPr lvl="0">
              <a:buFont typeface="Wingdings" pitchFamily="2" charset="2"/>
              <a:buChar char="Ø"/>
            </a:pPr>
            <a:r>
              <a:rPr lang="en-US" dirty="0" smtClean="0">
                <a:latin typeface="Times New Roman" pitchFamily="18" charset="0"/>
                <a:cs typeface="Times New Roman" pitchFamily="18" charset="0"/>
              </a:rPr>
              <a:t> In rural areas it is recommended that the built-up area should not exceed one-third of the total area. In urban areas where land is costly, the built-up area may be up to two thirds. </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FLOOR</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b="1" dirty="0" smtClean="0">
                <a:solidFill>
                  <a:srgbClr val="FF0000"/>
                </a:solidFill>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FLOOR:</a:t>
            </a:r>
            <a:r>
              <a:rPr lang="en-US" b="1" dirty="0" smtClean="0">
                <a:solidFill>
                  <a:srgbClr val="FF0000"/>
                </a:solidFill>
                <a:latin typeface="Times New Roman" pitchFamily="18" charset="0"/>
                <a:cs typeface="Times New Roman" pitchFamily="18" charset="0"/>
              </a:rPr>
              <a:t> </a:t>
            </a:r>
          </a:p>
          <a:p>
            <a:pPr>
              <a:buFont typeface="Wingdings" pitchFamily="2" charset="2"/>
              <a:buChar char="Ø"/>
            </a:pPr>
            <a:r>
              <a:rPr lang="en-US" dirty="0" smtClean="0">
                <a:latin typeface="Times New Roman" pitchFamily="18" charset="0"/>
                <a:cs typeface="Times New Roman" pitchFamily="18" charset="0"/>
              </a:rPr>
              <a:t>The floor should be pucca and satisfy the following criteria: </a:t>
            </a:r>
          </a:p>
          <a:p>
            <a:pPr>
              <a:buFont typeface="Wingdings" pitchFamily="2" charset="2"/>
              <a:buChar char="Ø"/>
            </a:pPr>
            <a:r>
              <a:rPr lang="en-US" dirty="0" smtClean="0">
                <a:latin typeface="Times New Roman" pitchFamily="18" charset="0"/>
                <a:cs typeface="Times New Roman" pitchFamily="18" charset="0"/>
              </a:rPr>
              <a:t>(a)Should be impermeable so that it can be easily washed and kept clean and dry. Mud floors tend to break up and cause dust; they are not recommended,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(b) The floor must be smooth and free from cracks and crevices to prevent the breeding of insects and harborage of dust,</a:t>
            </a:r>
          </a:p>
          <a:p>
            <a:pPr>
              <a:buFont typeface="Wingdings" pitchFamily="2" charset="2"/>
              <a:buChar char="Ø"/>
            </a:pPr>
            <a:r>
              <a:rPr lang="en-US" dirty="0" smtClean="0">
                <a:latin typeface="Times New Roman" pitchFamily="18" charset="0"/>
                <a:cs typeface="Times New Roman" pitchFamily="18" charset="0"/>
              </a:rPr>
              <a:t> (c) The floors should be damp-proof, </a:t>
            </a:r>
          </a:p>
          <a:p>
            <a:pPr>
              <a:buFont typeface="Wingdings" pitchFamily="2" charset="2"/>
              <a:buChar char="Ø"/>
            </a:pPr>
            <a:r>
              <a:rPr lang="en-US" dirty="0" smtClean="0">
                <a:latin typeface="Times New Roman" pitchFamily="18" charset="0"/>
                <a:cs typeface="Times New Roman" pitchFamily="18" charset="0"/>
              </a:rPr>
              <a:t>(d) The height of the plinth should be 2 to 3 feet </a:t>
            </a:r>
          </a:p>
          <a:p>
            <a:pPr>
              <a:buNone/>
            </a:pPr>
            <a:endParaRPr lang="en-IN"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WALLS</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buNone/>
            </a:pPr>
            <a:r>
              <a:rPr lang="en-US" b="1" dirty="0" smtClean="0">
                <a:solidFill>
                  <a:srgbClr val="FF0000"/>
                </a:solidFill>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WALLS:</a:t>
            </a:r>
            <a:r>
              <a:rPr lang="en-US" b="1" dirty="0" smtClean="0">
                <a:solidFill>
                  <a:srgbClr val="FF0000"/>
                </a:solidFill>
                <a:latin typeface="Times New Roman" pitchFamily="18" charset="0"/>
                <a:cs typeface="Times New Roman" pitchFamily="18" charset="0"/>
              </a:rPr>
              <a:t> </a:t>
            </a:r>
          </a:p>
          <a:p>
            <a:pPr lvl="0">
              <a:buNone/>
            </a:pPr>
            <a:r>
              <a:rPr lang="en-US" dirty="0" smtClean="0">
                <a:latin typeface="Times New Roman" pitchFamily="18" charset="0"/>
                <a:cs typeface="Times New Roman" pitchFamily="18" charset="0"/>
              </a:rPr>
              <a:t>The walls should be</a:t>
            </a:r>
          </a:p>
          <a:p>
            <a:pPr lvl="0">
              <a:buNone/>
            </a:pPr>
            <a:r>
              <a:rPr lang="en-US" dirty="0" smtClean="0">
                <a:latin typeface="Times New Roman" pitchFamily="18" charset="0"/>
                <a:cs typeface="Times New Roman" pitchFamily="18" charset="0"/>
              </a:rPr>
              <a:t> (a) Reasonably strong </a:t>
            </a:r>
          </a:p>
          <a:p>
            <a:pPr lvl="0">
              <a:buNone/>
            </a:pPr>
            <a:r>
              <a:rPr lang="en-US" dirty="0" smtClean="0">
                <a:latin typeface="Times New Roman" pitchFamily="18" charset="0"/>
                <a:cs typeface="Times New Roman" pitchFamily="18" charset="0"/>
              </a:rPr>
              <a:t>(b) Should have a low heat capacity i.e., should not absorb heat and conduct the same </a:t>
            </a:r>
          </a:p>
          <a:p>
            <a:pPr lvl="0">
              <a:buNone/>
            </a:pPr>
            <a:r>
              <a:rPr lang="en-US" dirty="0" smtClean="0">
                <a:latin typeface="Times New Roman" pitchFamily="18" charset="0"/>
                <a:cs typeface="Times New Roman" pitchFamily="18" charset="0"/>
              </a:rPr>
              <a:t>(c) Weather resistant</a:t>
            </a:r>
          </a:p>
          <a:p>
            <a:pPr>
              <a:buNone/>
            </a:pPr>
            <a:endParaRPr lang="en-US"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lvl="0">
              <a:buNone/>
            </a:pPr>
            <a:r>
              <a:rPr lang="en-US" dirty="0" smtClean="0">
                <a:latin typeface="Times New Roman" pitchFamily="18" charset="0"/>
                <a:cs typeface="Times New Roman" pitchFamily="18" charset="0"/>
              </a:rPr>
              <a:t> (d) Unsuitable for harborage of rats and vermin </a:t>
            </a:r>
          </a:p>
          <a:p>
            <a:pPr lvl="0">
              <a:buNone/>
            </a:pPr>
            <a:r>
              <a:rPr lang="en-US" dirty="0" smtClean="0">
                <a:latin typeface="Times New Roman" pitchFamily="18" charset="0"/>
                <a:cs typeface="Times New Roman" pitchFamily="18" charset="0"/>
              </a:rPr>
              <a:t>(e) Not easily damaged and  </a:t>
            </a:r>
          </a:p>
          <a:p>
            <a:pPr lvl="0">
              <a:buNone/>
            </a:pPr>
            <a:r>
              <a:rPr lang="en-US" dirty="0" smtClean="0">
                <a:latin typeface="Times New Roman" pitchFamily="18" charset="0"/>
                <a:cs typeface="Times New Roman" pitchFamily="18" charset="0"/>
              </a:rPr>
              <a:t>(f) Smooth. </a:t>
            </a:r>
          </a:p>
          <a:p>
            <a:pPr lvl="0">
              <a:buFont typeface="Wingdings" pitchFamily="2" charset="2"/>
              <a:buChar char="Ø"/>
            </a:pPr>
            <a:r>
              <a:rPr lang="en-US" dirty="0" smtClean="0">
                <a:latin typeface="Times New Roman" pitchFamily="18" charset="0"/>
                <a:cs typeface="Times New Roman" pitchFamily="18" charset="0"/>
              </a:rPr>
              <a:t>These standards can be attained by 9-inch brick wall plastered smooth and colored cream or white.</a:t>
            </a:r>
          </a:p>
          <a:p>
            <a:endParaRPr lang="en-IN"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ROOF</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buNone/>
            </a:pPr>
            <a:r>
              <a:rPr lang="en-US" b="1" dirty="0" smtClean="0">
                <a:solidFill>
                  <a:srgbClr val="7030A0"/>
                </a:solidFill>
                <a:latin typeface="Times New Roman" pitchFamily="18" charset="0"/>
                <a:cs typeface="Times New Roman" pitchFamily="18" charset="0"/>
              </a:rPr>
              <a:t>   ROOF:</a:t>
            </a:r>
            <a:r>
              <a:rPr lang="en-US" dirty="0" smtClean="0">
                <a:solidFill>
                  <a:srgbClr val="7030A0"/>
                </a:solidFill>
                <a:latin typeface="Times New Roman" pitchFamily="18" charset="0"/>
                <a:cs typeface="Times New Roman" pitchFamily="18" charset="0"/>
              </a:rPr>
              <a:t> </a:t>
            </a:r>
          </a:p>
          <a:p>
            <a:pPr lvl="0">
              <a:buFont typeface="Wingdings" pitchFamily="2" charset="2"/>
              <a:buChar char="Ø"/>
            </a:pPr>
            <a:r>
              <a:rPr lang="en-US" dirty="0" smtClean="0">
                <a:latin typeface="Times New Roman" pitchFamily="18" charset="0"/>
                <a:cs typeface="Times New Roman" pitchFamily="18" charset="0"/>
              </a:rPr>
              <a:t>The height of the roof should not be less than 10 feet in the absence of air-conditioning for comfort. The roof should have a low heat transmittance coefficient.</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ROOMS</a:t>
            </a:r>
            <a:endParaRPr lang="en-IN" dirty="0">
              <a:latin typeface="Times New Roman" pitchFamily="18" charset="0"/>
              <a:cs typeface="Times New Roman" pitchFamily="18" charset="0"/>
            </a:endParaRPr>
          </a:p>
        </p:txBody>
      </p:sp>
      <p:sp>
        <p:nvSpPr>
          <p:cNvPr id="4" name="Content Placeholder 3"/>
          <p:cNvSpPr>
            <a:spLocks noGrp="1"/>
          </p:cNvSpPr>
          <p:nvPr>
            <p:ph idx="1"/>
          </p:nvPr>
        </p:nvSpPr>
        <p:spPr/>
        <p:txBody>
          <a:bodyPr>
            <a:normAutofit/>
          </a:bodyPr>
          <a:lstStyle/>
          <a:p>
            <a:pPr lvl="0">
              <a:buNone/>
            </a:pPr>
            <a:r>
              <a:rPr lang="en-US" b="1" dirty="0" smtClean="0">
                <a:solidFill>
                  <a:srgbClr val="FF0000"/>
                </a:solidFill>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ROOMS:</a:t>
            </a:r>
            <a:r>
              <a:rPr lang="en-US" b="1" dirty="0" smtClean="0">
                <a:latin typeface="Times New Roman" pitchFamily="18" charset="0"/>
                <a:cs typeface="Times New Roman" pitchFamily="18" charset="0"/>
              </a:rPr>
              <a:t> </a:t>
            </a:r>
          </a:p>
          <a:p>
            <a:pPr lvl="0">
              <a:buFont typeface="Wingdings" pitchFamily="2" charset="2"/>
              <a:buChar char="Ø"/>
            </a:pPr>
            <a:r>
              <a:rPr lang="en-US" dirty="0" smtClean="0">
                <a:latin typeface="Times New Roman" pitchFamily="18" charset="0"/>
                <a:cs typeface="Times New Roman" pitchFamily="18" charset="0"/>
              </a:rPr>
              <a:t>The number of living rooms should not be less than two, at least one of which can be closed for security. The other may be open on one side if that side is a private courtyard. </a:t>
            </a:r>
          </a:p>
          <a:p>
            <a:pPr>
              <a:buNone/>
            </a:pPr>
            <a:endParaRPr lang="en-IN"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FLOOR AREA</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buNone/>
            </a:pPr>
            <a:r>
              <a:rPr lang="en-US" b="1" dirty="0" smtClean="0">
                <a:solidFill>
                  <a:srgbClr val="FF0000"/>
                </a:solidFill>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FLOOR AREA:</a:t>
            </a:r>
            <a:r>
              <a:rPr lang="en-US" dirty="0" smtClean="0">
                <a:solidFill>
                  <a:srgbClr val="7030A0"/>
                </a:solidFill>
                <a:latin typeface="Times New Roman" pitchFamily="18" charset="0"/>
                <a:cs typeface="Times New Roman" pitchFamily="18" charset="0"/>
              </a:rPr>
              <a:t> </a:t>
            </a:r>
          </a:p>
          <a:p>
            <a:pPr lvl="0">
              <a:buFont typeface="Wingdings" pitchFamily="2" charset="2"/>
              <a:buChar char="Ø"/>
            </a:pPr>
            <a:r>
              <a:rPr lang="en-US" dirty="0" smtClean="0">
                <a:latin typeface="Times New Roman" pitchFamily="18" charset="0"/>
                <a:cs typeface="Times New Roman" pitchFamily="18" charset="0"/>
              </a:rPr>
              <a:t>The floor area of a living room should be at least 120 sq.ft for occupancy by more than one person and at least 100 sq.ft for occupancy by a single person. </a:t>
            </a:r>
          </a:p>
          <a:p>
            <a:pPr lvl="0">
              <a:buFont typeface="Wingdings" pitchFamily="2" charset="2"/>
              <a:buChar char="Ø"/>
            </a:pPr>
            <a:r>
              <a:rPr lang="en-US" dirty="0" smtClean="0">
                <a:latin typeface="Times New Roman" pitchFamily="18" charset="0"/>
                <a:cs typeface="Times New Roman" pitchFamily="18" charset="0"/>
              </a:rPr>
              <a:t>The floor area available in living rooms per person should not be less than 50 sq.ft; the optimum is 100 sq.ft.</a:t>
            </a:r>
          </a:p>
          <a:p>
            <a:endParaRPr lang="en-US" dirty="0" smtClean="0"/>
          </a:p>
          <a:p>
            <a:endParaRPr lang="en-IN"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dirty="0" smtClean="0">
                <a:solidFill>
                  <a:srgbClr val="FF0000"/>
                </a:solidFill>
                <a:latin typeface="Times New Roman" pitchFamily="18" charset="0"/>
                <a:cs typeface="Times New Roman" pitchFamily="18" charset="0"/>
              </a:rPr>
              <a:t>CUBIC SPACE</a:t>
            </a:r>
            <a:endParaRPr lang="en-IN" dirty="0"/>
          </a:p>
        </p:txBody>
      </p:sp>
      <p:sp>
        <p:nvSpPr>
          <p:cNvPr id="3" name="Content Placeholder 2"/>
          <p:cNvSpPr>
            <a:spLocks noGrp="1"/>
          </p:cNvSpPr>
          <p:nvPr>
            <p:ph idx="1"/>
          </p:nvPr>
        </p:nvSpPr>
        <p:spPr/>
        <p:txBody>
          <a:bodyPr/>
          <a:lstStyle/>
          <a:p>
            <a:pPr lvl="0">
              <a:buNone/>
            </a:pPr>
            <a:r>
              <a:rPr lang="en-US" b="1" dirty="0" smtClean="0">
                <a:solidFill>
                  <a:srgbClr val="FF0000"/>
                </a:solidFill>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CUBIC SPACE:</a:t>
            </a:r>
          </a:p>
          <a:p>
            <a:pPr lvl="0">
              <a:buFont typeface="Wingdings" pitchFamily="2" charset="2"/>
              <a:buChar char="Ø"/>
            </a:pPr>
            <a:r>
              <a:rPr lang="en-US" dirty="0" smtClean="0">
                <a:latin typeface="Times New Roman" pitchFamily="18" charset="0"/>
                <a:cs typeface="Times New Roman" pitchFamily="18" charset="0"/>
              </a:rPr>
              <a:t>  Air space of at least 500 cu. ft. per capita, preferably 1,000 cu. ft.</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FF0000"/>
                </a:solidFill>
              </a:rPr>
              <a:t> </a:t>
            </a:r>
            <a:r>
              <a:rPr lang="en-US" b="1" dirty="0" smtClean="0">
                <a:solidFill>
                  <a:srgbClr val="FF0000"/>
                </a:solidFill>
                <a:latin typeface="Times New Roman" pitchFamily="18" charset="0"/>
                <a:cs typeface="Times New Roman" pitchFamily="18" charset="0"/>
              </a:rPr>
              <a:t>WINDOWS</a:t>
            </a:r>
            <a:endParaRPr lang="en-US" dirty="0">
              <a:latin typeface="Times New Roman" pitchFamily="18" charset="0"/>
              <a:cs typeface="Times New Roman" pitchFamily="18" charset="0"/>
            </a:endParaRPr>
          </a:p>
        </p:txBody>
      </p:sp>
      <p:sp>
        <p:nvSpPr>
          <p:cNvPr id="4" name="Content Placeholder 3"/>
          <p:cNvSpPr>
            <a:spLocks noGrp="1"/>
          </p:cNvSpPr>
          <p:nvPr>
            <p:ph idx="1"/>
          </p:nvPr>
        </p:nvSpPr>
        <p:spPr/>
        <p:txBody>
          <a:bodyPr>
            <a:normAutofit fontScale="92500" lnSpcReduction="10000"/>
          </a:bodyPr>
          <a:lstStyle/>
          <a:p>
            <a:pPr lvl="0">
              <a:buNone/>
            </a:pPr>
            <a:r>
              <a:rPr lang="en-US" dirty="0" smtClean="0"/>
              <a:t>    </a:t>
            </a:r>
            <a:r>
              <a:rPr lang="en-US" dirty="0" smtClean="0">
                <a:solidFill>
                  <a:srgbClr val="7030A0"/>
                </a:solidFill>
              </a:rPr>
              <a:t> </a:t>
            </a:r>
            <a:r>
              <a:rPr lang="en-US" b="1" dirty="0" smtClean="0">
                <a:solidFill>
                  <a:srgbClr val="7030A0"/>
                </a:solidFill>
                <a:latin typeface="Times New Roman" pitchFamily="18" charset="0"/>
                <a:cs typeface="Times New Roman" pitchFamily="18" charset="0"/>
              </a:rPr>
              <a:t>WINDOWS:</a:t>
            </a:r>
          </a:p>
          <a:p>
            <a:pPr lvl="0">
              <a:buFont typeface="Wingdings" pitchFamily="2" charset="2"/>
              <a:buChar char="Ø"/>
            </a:pPr>
            <a:r>
              <a:rPr lang="en-US" dirty="0" smtClean="0">
                <a:latin typeface="Times New Roman" pitchFamily="18" charset="0"/>
                <a:cs typeface="Times New Roman" pitchFamily="18" charset="0"/>
              </a:rPr>
              <a:t> (a) Every living room should be provided with at least 2 windows, and at least one of them should open directly on to an open space,</a:t>
            </a:r>
          </a:p>
          <a:p>
            <a:pPr lvl="0">
              <a:buFont typeface="Wingdings" pitchFamily="2" charset="2"/>
              <a:buChar char="Ø"/>
            </a:pPr>
            <a:r>
              <a:rPr lang="en-US" dirty="0" smtClean="0">
                <a:latin typeface="Times New Roman" pitchFamily="18" charset="0"/>
                <a:cs typeface="Times New Roman" pitchFamily="18" charset="0"/>
              </a:rPr>
              <a:t> (b) The windows should be placed at a height of not more than 3 feet above the ground in living rooms </a:t>
            </a:r>
          </a:p>
          <a:p>
            <a:pPr lvl="0">
              <a:buFont typeface="Wingdings" pitchFamily="2" charset="2"/>
              <a:buChar char="Ø"/>
            </a:pPr>
            <a:r>
              <a:rPr lang="en-US" dirty="0" smtClean="0">
                <a:latin typeface="Times New Roman" pitchFamily="18" charset="0"/>
                <a:cs typeface="Times New Roman" pitchFamily="18" charset="0"/>
              </a:rPr>
              <a:t>(c) Window area should be 1/5th of the floor area. Doors and windows combined should have 2/5th the floor area.</a:t>
            </a:r>
          </a:p>
          <a:p>
            <a:pPr>
              <a:buFont typeface="Wingdings" pitchFamily="2" charset="2"/>
              <a:buChar char="Ø"/>
            </a:pPr>
            <a:endParaRPr lang="en-US"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LIGHTING</a:t>
            </a:r>
            <a:endParaRPr lang="en-US" dirty="0"/>
          </a:p>
        </p:txBody>
      </p:sp>
      <p:sp>
        <p:nvSpPr>
          <p:cNvPr id="3" name="Content Placeholder 2"/>
          <p:cNvSpPr>
            <a:spLocks noGrp="1"/>
          </p:cNvSpPr>
          <p:nvPr>
            <p:ph idx="1"/>
          </p:nvPr>
        </p:nvSpPr>
        <p:spPr/>
        <p:txBody>
          <a:bodyPr>
            <a:normAutofit/>
          </a:bodyPr>
          <a:lstStyle/>
          <a:p>
            <a:pPr>
              <a:buNone/>
            </a:pPr>
            <a:r>
              <a:rPr lang="en-US" b="1" dirty="0" smtClean="0">
                <a:solidFill>
                  <a:srgbClr val="FF0000"/>
                </a:solidFill>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 LIGHTING: </a:t>
            </a:r>
          </a:p>
          <a:p>
            <a:pPr>
              <a:buFont typeface="Wingdings" pitchFamily="2" charset="2"/>
              <a:buChar char="Ø"/>
            </a:pPr>
            <a:r>
              <a:rPr lang="en-US" dirty="0" smtClean="0">
                <a:latin typeface="Times New Roman" pitchFamily="18" charset="0"/>
                <a:cs typeface="Times New Roman" pitchFamily="18" charset="0"/>
              </a:rPr>
              <a:t>The daylight factor should exceed 1% over half the floor area.</a:t>
            </a: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KITCHEN</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152400" y="1600200"/>
            <a:ext cx="8991600" cy="5257800"/>
          </a:xfrm>
        </p:spPr>
        <p:txBody>
          <a:bodyPr>
            <a:normAutofit/>
          </a:bodyPr>
          <a:lstStyle/>
          <a:p>
            <a:pPr>
              <a:buNone/>
            </a:pPr>
            <a:r>
              <a:rPr lang="en-US" b="1" dirty="0" smtClean="0">
                <a:solidFill>
                  <a:srgbClr val="FF0000"/>
                </a:solidFill>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 KITCHEN: </a:t>
            </a:r>
          </a:p>
          <a:p>
            <a:pPr>
              <a:buFont typeface="Wingdings" pitchFamily="2" charset="2"/>
              <a:buChar char="Ø"/>
            </a:pPr>
            <a:r>
              <a:rPr lang="en-US" dirty="0" smtClean="0">
                <a:latin typeface="Times New Roman" pitchFamily="18" charset="0"/>
                <a:cs typeface="Times New Roman" pitchFamily="18" charset="0"/>
              </a:rPr>
              <a:t>Must have a separate kitchen.</a:t>
            </a:r>
          </a:p>
          <a:p>
            <a:pPr>
              <a:buFont typeface="Wingdings" pitchFamily="2" charset="2"/>
              <a:buChar char="Ø"/>
            </a:pPr>
            <a:r>
              <a:rPr lang="en-US" dirty="0" smtClean="0">
                <a:latin typeface="Times New Roman" pitchFamily="18" charset="0"/>
                <a:cs typeface="Times New Roman" pitchFamily="18" charset="0"/>
              </a:rPr>
              <a:t>Protected against dust and smoke.</a:t>
            </a:r>
          </a:p>
          <a:p>
            <a:pPr>
              <a:buFont typeface="Wingdings" pitchFamily="2" charset="2"/>
              <a:buChar char="Ø"/>
            </a:pPr>
            <a:r>
              <a:rPr lang="en-US" dirty="0" smtClean="0">
                <a:latin typeface="Times New Roman" pitchFamily="18" charset="0"/>
                <a:cs typeface="Times New Roman" pitchFamily="18" charset="0"/>
              </a:rPr>
              <a:t>Adequately lighted.</a:t>
            </a:r>
          </a:p>
          <a:p>
            <a:pPr>
              <a:buFont typeface="Wingdings" pitchFamily="2" charset="2"/>
              <a:buChar char="Ø"/>
            </a:pPr>
            <a:r>
              <a:rPr lang="en-US" dirty="0" smtClean="0">
                <a:latin typeface="Times New Roman" pitchFamily="18" charset="0"/>
                <a:cs typeface="Times New Roman" pitchFamily="18" charset="0"/>
              </a:rPr>
              <a:t>Arrangement for storing foods fuel and provisions.</a:t>
            </a:r>
          </a:p>
          <a:p>
            <a:pPr>
              <a:buFont typeface="Wingdings" pitchFamily="2" charset="2"/>
              <a:buChar char="Ø"/>
            </a:pPr>
            <a:r>
              <a:rPr lang="en-US" dirty="0" smtClean="0">
                <a:latin typeface="Times New Roman" pitchFamily="18" charset="0"/>
                <a:cs typeface="Times New Roman" pitchFamily="18" charset="0"/>
              </a:rPr>
              <a:t>Provided with water supply.</a:t>
            </a:r>
          </a:p>
          <a:p>
            <a:pPr>
              <a:buFont typeface="Wingdings" pitchFamily="2" charset="2"/>
              <a:buChar char="Ø"/>
            </a:pPr>
            <a:r>
              <a:rPr lang="en-US" dirty="0" smtClean="0">
                <a:latin typeface="Times New Roman" pitchFamily="18" charset="0"/>
                <a:cs typeface="Times New Roman" pitchFamily="18" charset="0"/>
              </a:rPr>
              <a:t>Provided with sink for washing utensils and fitted with arrangement for proper drainage.</a:t>
            </a:r>
          </a:p>
          <a:p>
            <a:pPr>
              <a:buFont typeface="Wingdings" pitchFamily="2" charset="2"/>
              <a:buChar char="Ø"/>
            </a:pPr>
            <a:r>
              <a:rPr lang="en-US" dirty="0" smtClean="0">
                <a:latin typeface="Times New Roman" pitchFamily="18" charset="0"/>
                <a:cs typeface="Times New Roman" pitchFamily="18" charset="0"/>
              </a:rPr>
              <a:t>Floor must be impervious.</a:t>
            </a:r>
          </a:p>
          <a:p>
            <a:endParaRPr lang="en-US" dirty="0" smtClean="0">
              <a:latin typeface="Times New Roman" pitchFamily="18" charset="0"/>
              <a:cs typeface="Times New Roman" pitchFamily="18" charset="0"/>
            </a:endParaRPr>
          </a:p>
          <a:p>
            <a:endParaRPr lang="en-IN"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PRIVY</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b="1" dirty="0" smtClean="0">
                <a:solidFill>
                  <a:srgbClr val="FF0000"/>
                </a:solidFill>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PRIVY :</a:t>
            </a:r>
          </a:p>
          <a:p>
            <a:pPr>
              <a:buFont typeface="Wingdings" pitchFamily="2" charset="2"/>
              <a:buChar char="Ø"/>
            </a:pPr>
            <a:r>
              <a:rPr lang="en-US" dirty="0" smtClean="0">
                <a:latin typeface="Times New Roman" pitchFamily="18" charset="0"/>
                <a:cs typeface="Times New Roman" pitchFamily="18" charset="0"/>
              </a:rPr>
              <a:t>a sanitary privy belonging exclusively to it and readily accessible.</a:t>
            </a:r>
          </a:p>
          <a:p>
            <a:pPr>
              <a:buFont typeface="Wingdings" pitchFamily="2" charset="2"/>
              <a:buChar char="Ø"/>
            </a:pPr>
            <a:r>
              <a:rPr lang="en-US" dirty="0" smtClean="0">
                <a:latin typeface="Times New Roman" pitchFamily="18" charset="0"/>
                <a:cs typeface="Times New Roman" pitchFamily="18" charset="0"/>
              </a:rPr>
              <a:t>May equipped with water carriage system.</a:t>
            </a:r>
          </a:p>
          <a:p>
            <a:endParaRPr lang="en-IN"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GARBAGE AND REFUSE</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b="1" dirty="0" smtClean="0">
                <a:solidFill>
                  <a:srgbClr val="FF0000"/>
                </a:solidFill>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 GARBAGE AND REFUSE:</a:t>
            </a:r>
            <a:r>
              <a:rPr lang="en-US"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Should be removed at least once daily.</a:t>
            </a:r>
          </a:p>
          <a:p>
            <a:pPr>
              <a:buFont typeface="Wingdings" pitchFamily="2" charset="2"/>
              <a:buChar char="Ø"/>
            </a:pPr>
            <a:r>
              <a:rPr lang="en-US" dirty="0" smtClean="0">
                <a:latin typeface="Times New Roman" pitchFamily="18" charset="0"/>
                <a:cs typeface="Times New Roman" pitchFamily="18" charset="0"/>
              </a:rPr>
              <a:t>Disposed of in a sanitary manner.</a:t>
            </a:r>
          </a:p>
          <a:p>
            <a:endParaRPr lang="en-IN"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BATHING AND WASHING</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b="1" dirty="0" smtClean="0">
                <a:solidFill>
                  <a:srgbClr val="FF0000"/>
                </a:solidFill>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BATHING AND WASHING:</a:t>
            </a:r>
          </a:p>
          <a:p>
            <a:pPr>
              <a:buFont typeface="Wingdings" pitchFamily="2" charset="2"/>
              <a:buChar char="Ø"/>
            </a:pPr>
            <a:r>
              <a:rPr lang="en-US" dirty="0" smtClean="0">
                <a:latin typeface="Times New Roman" pitchFamily="18" charset="0"/>
                <a:cs typeface="Times New Roman" pitchFamily="18" charset="0"/>
              </a:rPr>
              <a:t>Should have facilities for bathing and washing </a:t>
            </a:r>
            <a:r>
              <a:rPr lang="en-US" b="1" dirty="0" smtClean="0">
                <a:latin typeface="Times New Roman" pitchFamily="18" charset="0"/>
                <a:cs typeface="Times New Roman" pitchFamily="18" charset="0"/>
              </a:rPr>
              <a:t> </a:t>
            </a:r>
          </a:p>
          <a:p>
            <a:endParaRPr lang="en-US" dirty="0" smtClean="0">
              <a:latin typeface="Times New Roman" pitchFamily="18" charset="0"/>
              <a:cs typeface="Times New Roman" pitchFamily="18" charset="0"/>
            </a:endParaRPr>
          </a:p>
          <a:p>
            <a:endParaRPr lang="en-IN"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WATER SUPPLY</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b="1" dirty="0" smtClean="0">
                <a:solidFill>
                  <a:srgbClr val="FF0000"/>
                </a:solidFill>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  WATER SUPPLY:</a:t>
            </a:r>
          </a:p>
          <a:p>
            <a:pPr>
              <a:buFont typeface="Wingdings" pitchFamily="2" charset="2"/>
              <a:buChar char="Ø"/>
            </a:pPr>
            <a:r>
              <a:rPr lang="en-US" dirty="0" smtClean="0">
                <a:latin typeface="Times New Roman" pitchFamily="18" charset="0"/>
                <a:cs typeface="Times New Roman" pitchFamily="18" charset="0"/>
              </a:rPr>
              <a:t>Safe and adequate water supply.</a:t>
            </a:r>
            <a:endParaRPr lang="en-IN" dirty="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smtClean="0">
                <a:solidFill>
                  <a:srgbClr val="FF0000"/>
                </a:solidFill>
                <a:latin typeface="Times New Roman" pitchFamily="18" charset="0"/>
                <a:cs typeface="Times New Roman" pitchFamily="18" charset="0"/>
              </a:rPr>
              <a:t>Overcrowding  </a:t>
            </a:r>
            <a:r>
              <a:rPr lang="en-US" dirty="0" smtClean="0">
                <a:solidFill>
                  <a:srgbClr val="FF0000"/>
                </a:solidFill>
                <a:latin typeface="Times New Roman" pitchFamily="18" charset="0"/>
                <a:cs typeface="Times New Roman" pitchFamily="18" charset="0"/>
              </a:rPr>
              <a:t/>
            </a:r>
            <a:br>
              <a:rPr lang="en-US" dirty="0" smtClean="0">
                <a:solidFill>
                  <a:srgbClr val="FF0000"/>
                </a:solidFill>
                <a:latin typeface="Times New Roman" pitchFamily="18" charset="0"/>
                <a:cs typeface="Times New Roman" pitchFamily="18" charset="0"/>
              </a:rPr>
            </a:b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b="1" dirty="0" smtClean="0">
                <a:solidFill>
                  <a:srgbClr val="FF0000"/>
                </a:solidFill>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Overcrowding:</a:t>
            </a:r>
            <a:r>
              <a:rPr lang="en-US" b="1" dirty="0" smtClean="0">
                <a:solidFill>
                  <a:srgbClr val="FF0000"/>
                </a:solidFill>
                <a:latin typeface="Times New Roman" pitchFamily="18" charset="0"/>
                <a:cs typeface="Times New Roman" pitchFamily="18" charset="0"/>
              </a:rPr>
              <a:t> </a:t>
            </a:r>
          </a:p>
          <a:p>
            <a:pPr>
              <a:buFont typeface="Wingdings" pitchFamily="2" charset="2"/>
              <a:buChar char="Ø"/>
            </a:pPr>
            <a:r>
              <a:rPr lang="en-US" dirty="0" smtClean="0">
                <a:latin typeface="Times New Roman" pitchFamily="18" charset="0"/>
                <a:cs typeface="Times New Roman" pitchFamily="18" charset="0"/>
              </a:rPr>
              <a:t>Overcrowding refers to the situation in which more people are living within a single dwelling than there is space for, so that movement is restricted, privacy secluded, hygiene impossible, rest and sleep difficult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OVERCROWDING CONT..</a:t>
            </a:r>
            <a:endParaRPr lang="en-US" dirty="0"/>
          </a:p>
        </p:txBody>
      </p:sp>
      <p:sp>
        <p:nvSpPr>
          <p:cNvPr id="3" name="Content Placeholder 2"/>
          <p:cNvSpPr>
            <a:spLocks noGrp="1"/>
          </p:cNvSpPr>
          <p:nvPr>
            <p:ph idx="1"/>
          </p:nvPr>
        </p:nvSpPr>
        <p:spPr/>
        <p:txBody>
          <a:bodyPr>
            <a:normAutofit lnSpcReduction="10000"/>
          </a:bodyPr>
          <a:lstStyle/>
          <a:p>
            <a:pPr marL="514350" lvl="0" indent="-514350">
              <a:buFont typeface="+mj-lt"/>
              <a:buAutoNum type="arabicPeriod"/>
            </a:pPr>
            <a:r>
              <a:rPr lang="en-US" b="1" dirty="0" smtClean="0">
                <a:solidFill>
                  <a:srgbClr val="00B050"/>
                </a:solidFill>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OVERCROWDING</a:t>
            </a:r>
          </a:p>
          <a:p>
            <a:pPr marL="514350" lvl="0" indent="-514350">
              <a:buFont typeface="+mj-lt"/>
              <a:buAutoNum type="arabicPeriod"/>
            </a:pPr>
            <a:r>
              <a:rPr lang="en-US" b="1" dirty="0" smtClean="0">
                <a:solidFill>
                  <a:srgbClr val="00B050"/>
                </a:solidFill>
                <a:latin typeface="Times New Roman" pitchFamily="18" charset="0"/>
                <a:cs typeface="Times New Roman" pitchFamily="18" charset="0"/>
              </a:rPr>
              <a:t>(1) PERSONS PER ROOM</a:t>
            </a:r>
          </a:p>
          <a:p>
            <a:pPr marL="514350" lvl="0" indent="-514350">
              <a:buFont typeface="+mj-lt"/>
              <a:buAutoNum type="arabicPeriod"/>
            </a:pPr>
            <a:r>
              <a:rPr lang="en-US" dirty="0" smtClean="0">
                <a:latin typeface="Times New Roman" pitchFamily="18" charset="0"/>
                <a:cs typeface="Times New Roman" pitchFamily="18" charset="0"/>
              </a:rPr>
              <a:t>1 room – 2 persons </a:t>
            </a:r>
          </a:p>
          <a:p>
            <a:pPr marL="514350" lvl="0" indent="-514350">
              <a:buFont typeface="+mj-lt"/>
              <a:buAutoNum type="arabicPeriod"/>
            </a:pPr>
            <a:r>
              <a:rPr lang="en-US" dirty="0" smtClean="0">
                <a:latin typeface="Times New Roman" pitchFamily="18" charset="0"/>
                <a:cs typeface="Times New Roman" pitchFamily="18" charset="0"/>
              </a:rPr>
              <a:t>2 rooms – 3 persons </a:t>
            </a:r>
          </a:p>
          <a:p>
            <a:pPr marL="514350" lvl="0" indent="-514350">
              <a:buFont typeface="+mj-lt"/>
              <a:buAutoNum type="arabicPeriod"/>
            </a:pPr>
            <a:r>
              <a:rPr lang="en-US" dirty="0" smtClean="0">
                <a:latin typeface="Times New Roman" pitchFamily="18" charset="0"/>
                <a:cs typeface="Times New Roman" pitchFamily="18" charset="0"/>
              </a:rPr>
              <a:t>3 rooms – 5 persons </a:t>
            </a:r>
          </a:p>
          <a:p>
            <a:pPr marL="514350" lvl="0" indent="-514350">
              <a:buFont typeface="+mj-lt"/>
              <a:buAutoNum type="arabicPeriod"/>
            </a:pPr>
            <a:r>
              <a:rPr lang="en-US" dirty="0" smtClean="0">
                <a:latin typeface="Times New Roman" pitchFamily="18" charset="0"/>
                <a:cs typeface="Times New Roman" pitchFamily="18" charset="0"/>
              </a:rPr>
              <a:t>4 rooms - 7 persons</a:t>
            </a:r>
          </a:p>
          <a:p>
            <a:pPr marL="514350" indent="-514350">
              <a:buFont typeface="+mj-lt"/>
              <a:buAutoNum type="arabicPeriod"/>
            </a:pPr>
            <a:r>
              <a:rPr lang="en-US" dirty="0" smtClean="0">
                <a:latin typeface="Times New Roman" pitchFamily="18" charset="0"/>
                <a:cs typeface="Times New Roman" pitchFamily="18" charset="0"/>
              </a:rPr>
              <a:t>5 or more rooms – 10 persons (additional 2 for each further room)</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Times New Roman" pitchFamily="18" charset="0"/>
                <a:cs typeface="Times New Roman" pitchFamily="18" charset="0"/>
              </a:rPr>
              <a:t>OVERCROWDING CONT..</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lvl="0">
              <a:buNone/>
            </a:pPr>
            <a:r>
              <a:rPr lang="en-US" dirty="0" smtClean="0"/>
              <a:t>   </a:t>
            </a:r>
            <a:r>
              <a:rPr lang="en-US" dirty="0" smtClean="0">
                <a:solidFill>
                  <a:srgbClr val="00B050"/>
                </a:solidFill>
              </a:rPr>
              <a:t> </a:t>
            </a:r>
            <a:r>
              <a:rPr lang="en-US" dirty="0" smtClean="0">
                <a:solidFill>
                  <a:srgbClr val="00B050"/>
                </a:solidFill>
                <a:latin typeface="Times New Roman" pitchFamily="18" charset="0"/>
                <a:cs typeface="Times New Roman" pitchFamily="18" charset="0"/>
              </a:rPr>
              <a:t>(2) </a:t>
            </a:r>
            <a:r>
              <a:rPr lang="en-US" b="1" dirty="0" smtClean="0">
                <a:solidFill>
                  <a:srgbClr val="00B050"/>
                </a:solidFill>
                <a:latin typeface="Times New Roman" pitchFamily="18" charset="0"/>
                <a:cs typeface="Times New Roman" pitchFamily="18" charset="0"/>
              </a:rPr>
              <a:t>FLOOR SPACE:</a:t>
            </a:r>
          </a:p>
          <a:p>
            <a:pPr marL="514350" lvl="0" indent="-514350">
              <a:buFont typeface="+mj-lt"/>
              <a:buAutoNum type="arabicPeriod"/>
            </a:pPr>
            <a:r>
              <a:rPr lang="en-US" dirty="0" smtClean="0">
                <a:latin typeface="Times New Roman" pitchFamily="18" charset="0"/>
                <a:cs typeface="Times New Roman" pitchFamily="18" charset="0"/>
              </a:rPr>
              <a:t> The accepted standards are: </a:t>
            </a:r>
          </a:p>
          <a:p>
            <a:pPr marL="514350" lvl="0" indent="-514350">
              <a:buFont typeface="+mj-lt"/>
              <a:buAutoNum type="arabicPeriod"/>
            </a:pPr>
            <a:r>
              <a:rPr lang="en-US" dirty="0" smtClean="0">
                <a:latin typeface="Times New Roman" pitchFamily="18" charset="0"/>
                <a:cs typeface="Times New Roman" pitchFamily="18" charset="0"/>
              </a:rPr>
              <a:t>110 sq.ft. or more - 2 persons</a:t>
            </a:r>
          </a:p>
          <a:p>
            <a:pPr marL="514350" lvl="0" indent="-514350">
              <a:buFont typeface="+mj-lt"/>
              <a:buAutoNum type="arabicPeriod"/>
            </a:pPr>
            <a:r>
              <a:rPr lang="en-US" dirty="0" smtClean="0">
                <a:latin typeface="Times New Roman" pitchFamily="18" charset="0"/>
                <a:cs typeface="Times New Roman" pitchFamily="18" charset="0"/>
              </a:rPr>
              <a:t>90-100 sq.ft. – 1 1/2 persons</a:t>
            </a:r>
          </a:p>
          <a:p>
            <a:pPr marL="514350" lvl="0" indent="-514350">
              <a:buFont typeface="+mj-lt"/>
              <a:buAutoNum type="arabicPeriod"/>
            </a:pPr>
            <a:r>
              <a:rPr lang="en-US" dirty="0" smtClean="0">
                <a:latin typeface="Times New Roman" pitchFamily="18" charset="0"/>
                <a:cs typeface="Times New Roman" pitchFamily="18" charset="0"/>
              </a:rPr>
              <a:t>70-90 sq.ft. - 1 person</a:t>
            </a:r>
          </a:p>
          <a:p>
            <a:pPr marL="514350" lvl="0" indent="-514350">
              <a:buFont typeface="+mj-lt"/>
              <a:buAutoNum type="arabicPeriod"/>
            </a:pPr>
            <a:r>
              <a:rPr lang="en-US" dirty="0" smtClean="0">
                <a:latin typeface="Times New Roman" pitchFamily="18" charset="0"/>
                <a:cs typeface="Times New Roman" pitchFamily="18" charset="0"/>
              </a:rPr>
              <a:t>50-70 sq.ft. - 1/2 person</a:t>
            </a:r>
          </a:p>
          <a:p>
            <a:pPr marL="514350" lvl="0" indent="-514350">
              <a:buFont typeface="+mj-lt"/>
              <a:buAutoNum type="arabicPeriod"/>
            </a:pPr>
            <a:r>
              <a:rPr lang="en-US" dirty="0" smtClean="0">
                <a:latin typeface="Times New Roman" pitchFamily="18" charset="0"/>
                <a:cs typeface="Times New Roman" pitchFamily="18" charset="0"/>
              </a:rPr>
              <a:t>Under 50 sq.ft – nil</a:t>
            </a:r>
          </a:p>
          <a:p>
            <a:pPr lvl="0">
              <a:buFont typeface="Wingdings" pitchFamily="2" charset="2"/>
              <a:buChar char="Ø"/>
            </a:pPr>
            <a:r>
              <a:rPr lang="en-US" dirty="0" smtClean="0">
                <a:solidFill>
                  <a:srgbClr val="7030A0"/>
                </a:solidFill>
                <a:latin typeface="Times New Roman" pitchFamily="18" charset="0"/>
                <a:cs typeface="Times New Roman" pitchFamily="18" charset="0"/>
              </a:rPr>
              <a:t>(A baby under 12 months is not counted; children between 1 to 10 counted as half a unit).</a:t>
            </a:r>
          </a:p>
          <a:p>
            <a:pPr>
              <a:buFont typeface="Wingdings" pitchFamily="2" charset="2"/>
              <a:buChar char="Ø"/>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Times New Roman" pitchFamily="18" charset="0"/>
                <a:cs typeface="Times New Roman" pitchFamily="18" charset="0"/>
              </a:rPr>
              <a:t>OVERCROWDING CONT..</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buNone/>
            </a:pPr>
            <a:r>
              <a:rPr lang="en-US" dirty="0" smtClean="0"/>
              <a:t> </a:t>
            </a:r>
            <a:r>
              <a:rPr lang="en-US" b="1" dirty="0" smtClean="0">
                <a:solidFill>
                  <a:srgbClr val="00B050"/>
                </a:solidFill>
                <a:latin typeface="Times New Roman" pitchFamily="18" charset="0"/>
                <a:cs typeface="Times New Roman" pitchFamily="18" charset="0"/>
              </a:rPr>
              <a:t>SEX SEPERATION:</a:t>
            </a:r>
            <a:r>
              <a:rPr lang="en-US" dirty="0" smtClean="0">
                <a:latin typeface="Times New Roman" pitchFamily="18" charset="0"/>
                <a:cs typeface="Times New Roman" pitchFamily="18" charset="0"/>
              </a:rPr>
              <a:t> </a:t>
            </a:r>
          </a:p>
          <a:p>
            <a:pPr lvl="0">
              <a:buFont typeface="Wingdings" pitchFamily="2" charset="2"/>
              <a:buChar char="Ø"/>
            </a:pPr>
            <a:r>
              <a:rPr lang="en-US" dirty="0" smtClean="0">
                <a:latin typeface="Times New Roman" pitchFamily="18" charset="0"/>
                <a:cs typeface="Times New Roman" pitchFamily="18" charset="0"/>
              </a:rPr>
              <a:t>Overcrowding is considered to exist if 2 persons over 9 years of age, not husband and wife, of opposite sexes are obliged to sleep in the same room.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RURAL HOUSING</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Approved standards may be lower than in towns.</a:t>
            </a:r>
          </a:p>
          <a:p>
            <a:pPr>
              <a:buNone/>
            </a:pPr>
            <a:r>
              <a:rPr lang="en-US" dirty="0" smtClean="0">
                <a:latin typeface="Times New Roman" pitchFamily="18" charset="0"/>
                <a:cs typeface="Times New Roman" pitchFamily="18" charset="0"/>
              </a:rPr>
              <a:t>1) At-least 2 living rooms.</a:t>
            </a:r>
          </a:p>
          <a:p>
            <a:pPr>
              <a:buNone/>
            </a:pPr>
            <a:r>
              <a:rPr lang="en-US" dirty="0" smtClean="0">
                <a:latin typeface="Times New Roman" pitchFamily="18" charset="0"/>
                <a:cs typeface="Times New Roman" pitchFamily="18" charset="0"/>
              </a:rPr>
              <a:t>2) Ample verandah space</a:t>
            </a:r>
          </a:p>
          <a:p>
            <a:pPr>
              <a:buNone/>
            </a:pPr>
            <a:r>
              <a:rPr lang="en-US" dirty="0" smtClean="0">
                <a:latin typeface="Times New Roman" pitchFamily="18" charset="0"/>
                <a:cs typeface="Times New Roman" pitchFamily="18" charset="0"/>
              </a:rPr>
              <a:t>3) Built-up area not exceed 1/3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of total area.</a:t>
            </a:r>
          </a:p>
          <a:p>
            <a:pPr>
              <a:buNone/>
            </a:pPr>
            <a:r>
              <a:rPr lang="en-US" dirty="0" smtClean="0">
                <a:latin typeface="Times New Roman" pitchFamily="18" charset="0"/>
                <a:cs typeface="Times New Roman" pitchFamily="18" charset="0"/>
              </a:rPr>
              <a:t>4) Separate kitchen with a paved sink or platform for washing utensils.</a:t>
            </a: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solidFill>
                  <a:srgbClr val="FF0000"/>
                </a:solidFill>
                <a:latin typeface="Times New Roman" pitchFamily="18" charset="0"/>
                <a:cs typeface="Times New Roman" pitchFamily="18" charset="0"/>
              </a:rPr>
              <a:t>RURAL HOUSING Cont….</a:t>
            </a:r>
            <a:endParaRPr lang="en-IN">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5) a sanitary latrine.</a:t>
            </a:r>
          </a:p>
          <a:p>
            <a:pPr>
              <a:buNone/>
            </a:pPr>
            <a:r>
              <a:rPr lang="en-US" dirty="0" smtClean="0">
                <a:latin typeface="Times New Roman" pitchFamily="18" charset="0"/>
                <a:cs typeface="Times New Roman" pitchFamily="18" charset="0"/>
              </a:rPr>
              <a:t>6) Window area at-least 10% of floor area.</a:t>
            </a:r>
          </a:p>
          <a:p>
            <a:pPr>
              <a:buNone/>
            </a:pPr>
            <a:r>
              <a:rPr lang="en-US" dirty="0" smtClean="0">
                <a:latin typeface="Times New Roman" pitchFamily="18" charset="0"/>
                <a:cs typeface="Times New Roman" pitchFamily="18" charset="0"/>
              </a:rPr>
              <a:t>7) a sanitary well or tube-well within 1/4</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mile.</a:t>
            </a:r>
          </a:p>
          <a:p>
            <a:pPr>
              <a:buNone/>
            </a:pPr>
            <a:r>
              <a:rPr lang="en-US" dirty="0" smtClean="0">
                <a:latin typeface="Times New Roman" pitchFamily="18" charset="0"/>
                <a:cs typeface="Times New Roman" pitchFamily="18" charset="0"/>
              </a:rPr>
              <a:t>8) Cattle sheds at-least 25 ft. away, open on all sides, 8ft.X4ft. For each cattle.</a:t>
            </a:r>
          </a:p>
          <a:p>
            <a:pPr>
              <a:buNone/>
            </a:pPr>
            <a:r>
              <a:rPr lang="en-US" dirty="0" smtClean="0">
                <a:latin typeface="Times New Roman" pitchFamily="18" charset="0"/>
                <a:cs typeface="Times New Roman" pitchFamily="18" charset="0"/>
              </a:rPr>
              <a:t>9) Adequate arrangement for disposal of waste water, refuse and garbage. </a:t>
            </a:r>
            <a:endParaRPr lang="en-IN" dirty="0" smtClean="0">
              <a:latin typeface="Times New Roman" pitchFamily="18" charset="0"/>
              <a:cs typeface="Times New Roman" pitchFamily="18" charset="0"/>
            </a:endParaRPr>
          </a:p>
          <a:p>
            <a:pPr>
              <a:buNone/>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HOUSING AND HEALTH</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POOR HOUSING-</a:t>
            </a:r>
          </a:p>
          <a:p>
            <a:pPr>
              <a:buNone/>
            </a:pPr>
            <a:r>
              <a:rPr lang="en-US" b="1" dirty="0" smtClean="0">
                <a:solidFill>
                  <a:srgbClr val="7030A0"/>
                </a:solidFill>
                <a:latin typeface="Times New Roman" pitchFamily="18" charset="0"/>
                <a:cs typeface="Times New Roman" pitchFamily="18" charset="0"/>
              </a:rPr>
              <a:t>   1) RESPIRATORY INFECTIONS:</a:t>
            </a:r>
          </a:p>
          <a:p>
            <a:pPr>
              <a:buFont typeface="Wingdings" pitchFamily="2" charset="2"/>
              <a:buChar char="Ø"/>
            </a:pPr>
            <a:r>
              <a:rPr lang="en-US" dirty="0" smtClean="0">
                <a:latin typeface="Times New Roman" pitchFamily="18" charset="0"/>
                <a:cs typeface="Times New Roman" pitchFamily="18" charset="0"/>
              </a:rPr>
              <a:t>Common cold</a:t>
            </a:r>
          </a:p>
          <a:p>
            <a:pPr>
              <a:buFont typeface="Wingdings" pitchFamily="2" charset="2"/>
              <a:buChar char="Ø"/>
            </a:pPr>
            <a:r>
              <a:rPr lang="en-US" dirty="0" smtClean="0">
                <a:latin typeface="Times New Roman" pitchFamily="18" charset="0"/>
                <a:cs typeface="Times New Roman" pitchFamily="18" charset="0"/>
              </a:rPr>
              <a:t>Tuberculosis</a:t>
            </a:r>
          </a:p>
          <a:p>
            <a:pPr>
              <a:buFont typeface="Wingdings" pitchFamily="2" charset="2"/>
              <a:buChar char="Ø"/>
            </a:pPr>
            <a:r>
              <a:rPr lang="en-US" dirty="0" smtClean="0">
                <a:latin typeface="Times New Roman" pitchFamily="18" charset="0"/>
                <a:cs typeface="Times New Roman" pitchFamily="18" charset="0"/>
              </a:rPr>
              <a:t>Influenza</a:t>
            </a:r>
          </a:p>
          <a:p>
            <a:pPr>
              <a:buFont typeface="Wingdings" pitchFamily="2" charset="2"/>
              <a:buChar char="Ø"/>
            </a:pPr>
            <a:r>
              <a:rPr lang="en-US" dirty="0" smtClean="0">
                <a:latin typeface="Times New Roman" pitchFamily="18" charset="0"/>
                <a:cs typeface="Times New Roman" pitchFamily="18" charset="0"/>
              </a:rPr>
              <a:t>Diphtheria</a:t>
            </a:r>
          </a:p>
          <a:p>
            <a:pPr>
              <a:buFont typeface="Wingdings" pitchFamily="2" charset="2"/>
              <a:buChar char="Ø"/>
            </a:pPr>
            <a:r>
              <a:rPr lang="en-US" dirty="0" smtClean="0">
                <a:latin typeface="Times New Roman" pitchFamily="18" charset="0"/>
                <a:cs typeface="Times New Roman" pitchFamily="18" charset="0"/>
              </a:rPr>
              <a:t>Bronchitis</a:t>
            </a:r>
          </a:p>
          <a:p>
            <a:pPr>
              <a:buFont typeface="Wingdings" pitchFamily="2" charset="2"/>
              <a:buChar char="Ø"/>
            </a:pPr>
            <a:r>
              <a:rPr lang="en-US" dirty="0" smtClean="0">
                <a:latin typeface="Times New Roman" pitchFamily="18" charset="0"/>
                <a:cs typeface="Times New Roman" pitchFamily="18" charset="0"/>
              </a:rPr>
              <a:t>Measles</a:t>
            </a:r>
          </a:p>
          <a:p>
            <a:pPr>
              <a:buFont typeface="Wingdings" pitchFamily="2" charset="2"/>
              <a:buChar char="Ø"/>
            </a:pPr>
            <a:r>
              <a:rPr lang="en-US" dirty="0" smtClean="0">
                <a:latin typeface="Times New Roman" pitchFamily="18" charset="0"/>
                <a:cs typeface="Times New Roman" pitchFamily="18" charset="0"/>
              </a:rPr>
              <a:t>Whooping cough etc.</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SKIN INFECTIONS:</a:t>
            </a:r>
          </a:p>
          <a:p>
            <a:pPr>
              <a:buFont typeface="Wingdings" pitchFamily="2" charset="2"/>
              <a:buChar char="Ø"/>
            </a:pPr>
            <a:r>
              <a:rPr lang="en-US" dirty="0" smtClean="0">
                <a:latin typeface="Times New Roman" pitchFamily="18" charset="0"/>
                <a:cs typeface="Times New Roman" pitchFamily="18" charset="0"/>
              </a:rPr>
              <a:t>Scabies</a:t>
            </a:r>
          </a:p>
          <a:p>
            <a:pPr>
              <a:buFont typeface="Wingdings" pitchFamily="2" charset="2"/>
              <a:buChar char="Ø"/>
            </a:pPr>
            <a:r>
              <a:rPr lang="en-US" dirty="0" smtClean="0">
                <a:latin typeface="Times New Roman" pitchFamily="18" charset="0"/>
                <a:cs typeface="Times New Roman" pitchFamily="18" charset="0"/>
              </a:rPr>
              <a:t>Ringworm</a:t>
            </a:r>
          </a:p>
          <a:p>
            <a:pPr>
              <a:buFont typeface="Wingdings" pitchFamily="2" charset="2"/>
              <a:buChar char="Ø"/>
            </a:pPr>
            <a:r>
              <a:rPr lang="en-US" dirty="0" smtClean="0">
                <a:latin typeface="Times New Roman" pitchFamily="18" charset="0"/>
                <a:cs typeface="Times New Roman" pitchFamily="18" charset="0"/>
              </a:rPr>
              <a:t>Impetigo</a:t>
            </a:r>
          </a:p>
          <a:p>
            <a:pPr>
              <a:buFont typeface="Wingdings" pitchFamily="2" charset="2"/>
              <a:buChar char="Ø"/>
            </a:pPr>
            <a:r>
              <a:rPr lang="en-US" dirty="0" smtClean="0">
                <a:latin typeface="Times New Roman" pitchFamily="18" charset="0"/>
                <a:cs typeface="Times New Roman" pitchFamily="18" charset="0"/>
              </a:rPr>
              <a:t>Leprosy </a:t>
            </a:r>
          </a:p>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RAT INFESTATION:</a:t>
            </a:r>
          </a:p>
          <a:p>
            <a:pPr>
              <a:buFont typeface="Wingdings" pitchFamily="2" charset="2"/>
              <a:buChar char="Ø"/>
            </a:pPr>
            <a:r>
              <a:rPr lang="en-US" dirty="0" smtClean="0">
                <a:latin typeface="Times New Roman" pitchFamily="18" charset="0"/>
                <a:cs typeface="Times New Roman" pitchFamily="18" charset="0"/>
              </a:rPr>
              <a:t>Plague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ARTHROPODS:</a:t>
            </a:r>
          </a:p>
          <a:p>
            <a:pPr>
              <a:buFont typeface="Wingdings" pitchFamily="2" charset="2"/>
              <a:buChar char="Ø"/>
            </a:pPr>
            <a:r>
              <a:rPr lang="en-US" dirty="0" smtClean="0">
                <a:latin typeface="Times New Roman" pitchFamily="18" charset="0"/>
                <a:cs typeface="Times New Roman" pitchFamily="18" charset="0"/>
              </a:rPr>
              <a:t>Houseflies </a:t>
            </a:r>
          </a:p>
          <a:p>
            <a:pPr>
              <a:buFont typeface="Wingdings" pitchFamily="2" charset="2"/>
              <a:buChar char="Ø"/>
            </a:pPr>
            <a:r>
              <a:rPr lang="en-US" dirty="0" smtClean="0">
                <a:latin typeface="Times New Roman" pitchFamily="18" charset="0"/>
                <a:cs typeface="Times New Roman" pitchFamily="18" charset="0"/>
              </a:rPr>
              <a:t>Mosquitoes</a:t>
            </a:r>
          </a:p>
          <a:p>
            <a:pPr>
              <a:buFont typeface="Wingdings" pitchFamily="2" charset="2"/>
              <a:buChar char="Ø"/>
            </a:pPr>
            <a:r>
              <a:rPr lang="en-US" dirty="0" smtClean="0">
                <a:latin typeface="Times New Roman" pitchFamily="18" charset="0"/>
                <a:cs typeface="Times New Roman" pitchFamily="18" charset="0"/>
              </a:rPr>
              <a:t>Fleas and </a:t>
            </a:r>
          </a:p>
          <a:p>
            <a:pPr>
              <a:buFont typeface="Wingdings" pitchFamily="2" charset="2"/>
              <a:buChar char="Ø"/>
            </a:pPr>
            <a:r>
              <a:rPr lang="en-US" dirty="0" smtClean="0">
                <a:latin typeface="Times New Roman" pitchFamily="18" charset="0"/>
                <a:cs typeface="Times New Roman" pitchFamily="18" charset="0"/>
              </a:rPr>
              <a:t>Bugs</a:t>
            </a:r>
          </a:p>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ACCIDENTS:</a:t>
            </a:r>
          </a:p>
          <a:p>
            <a:pPr>
              <a:buFont typeface="Wingdings" pitchFamily="2" charset="2"/>
              <a:buChar char="Ø"/>
            </a:pPr>
            <a:r>
              <a:rPr lang="en-US" dirty="0" smtClean="0">
                <a:latin typeface="Times New Roman" pitchFamily="18" charset="0"/>
                <a:cs typeface="Times New Roman" pitchFamily="18" charset="0"/>
              </a:rPr>
              <a:t>Caused by some defect in home and its environments.</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MORBIDITY AND MORTALITY:</a:t>
            </a:r>
          </a:p>
          <a:p>
            <a:pPr>
              <a:buFont typeface="Wingdings" pitchFamily="2" charset="2"/>
              <a:buChar char="Ø"/>
            </a:pPr>
            <a:r>
              <a:rPr lang="en-US" dirty="0" smtClean="0">
                <a:latin typeface="Times New Roman" pitchFamily="18" charset="0"/>
                <a:cs typeface="Times New Roman" pitchFamily="18" charset="0"/>
              </a:rPr>
              <a:t>High morbidity and mortality in sub-standard housing conditions.</a:t>
            </a:r>
          </a:p>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PSYCHOLOGICAL EFFECTS:</a:t>
            </a:r>
          </a:p>
          <a:p>
            <a:pPr>
              <a:buFont typeface="Wingdings" pitchFamily="2" charset="2"/>
              <a:buChar char="Ø"/>
            </a:pPr>
            <a:r>
              <a:rPr lang="en-US" dirty="0" smtClean="0">
                <a:latin typeface="Times New Roman" pitchFamily="18" charset="0"/>
                <a:cs typeface="Times New Roman" pitchFamily="18" charset="0"/>
              </a:rPr>
              <a:t>Must not be overlooked. </a:t>
            </a:r>
          </a:p>
          <a:p>
            <a:pPr>
              <a:buFont typeface="Wingdings" pitchFamily="2" charset="2"/>
              <a:buChar char="Ø"/>
            </a:pPr>
            <a:r>
              <a:rPr lang="en-US" dirty="0" smtClean="0">
                <a:latin typeface="Times New Roman" pitchFamily="18" charset="0"/>
                <a:cs typeface="Times New Roman" pitchFamily="18" charset="0"/>
              </a:rPr>
              <a:t>Sense of isolation in persons living in upper floors, densely populated urban areas- leads to neurosis and behavior disorders.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INDICATORS OF HOUSING</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None/>
            </a:pPr>
            <a:r>
              <a:rPr lang="en-US" b="1" dirty="0" smtClean="0">
                <a:solidFill>
                  <a:srgbClr val="7030A0"/>
                </a:solidFill>
                <a:latin typeface="Times New Roman" pitchFamily="18" charset="0"/>
                <a:cs typeface="Times New Roman" pitchFamily="18" charset="0"/>
              </a:rPr>
              <a:t>    1) PHYSICAL:</a:t>
            </a:r>
          </a:p>
          <a:p>
            <a:pPr>
              <a:buFont typeface="Wingdings" pitchFamily="2" charset="2"/>
              <a:buChar char="Ø"/>
            </a:pPr>
            <a:r>
              <a:rPr lang="en-US" dirty="0" smtClean="0">
                <a:latin typeface="Times New Roman" pitchFamily="18" charset="0"/>
                <a:cs typeface="Times New Roman" pitchFamily="18" charset="0"/>
              </a:rPr>
              <a:t>Floor space</a:t>
            </a:r>
          </a:p>
          <a:p>
            <a:pPr>
              <a:buFont typeface="Wingdings" pitchFamily="2" charset="2"/>
              <a:buChar char="Ø"/>
            </a:pPr>
            <a:r>
              <a:rPr lang="en-US" dirty="0" smtClean="0">
                <a:latin typeface="Times New Roman" pitchFamily="18" charset="0"/>
                <a:cs typeface="Times New Roman" pitchFamily="18" charset="0"/>
              </a:rPr>
              <a:t>Cubic space</a:t>
            </a:r>
          </a:p>
          <a:p>
            <a:pPr>
              <a:buFont typeface="Wingdings" pitchFamily="2" charset="2"/>
              <a:buChar char="Ø"/>
            </a:pPr>
            <a:r>
              <a:rPr lang="en-US" dirty="0" smtClean="0">
                <a:latin typeface="Times New Roman" pitchFamily="18" charset="0"/>
                <a:cs typeface="Times New Roman" pitchFamily="18" charset="0"/>
              </a:rPr>
              <a:t>Room height</a:t>
            </a:r>
          </a:p>
          <a:p>
            <a:pPr>
              <a:buFont typeface="Wingdings" pitchFamily="2" charset="2"/>
              <a:buChar char="Ø"/>
            </a:pPr>
            <a:r>
              <a:rPr lang="en-US" dirty="0" smtClean="0">
                <a:latin typeface="Times New Roman" pitchFamily="18" charset="0"/>
                <a:cs typeface="Times New Roman" pitchFamily="18" charset="0"/>
              </a:rPr>
              <a:t>Persons per room</a:t>
            </a:r>
          </a:p>
          <a:p>
            <a:pPr>
              <a:buFont typeface="Wingdings" pitchFamily="2" charset="2"/>
              <a:buChar char="Ø"/>
            </a:pPr>
            <a:r>
              <a:rPr lang="en-US" dirty="0" smtClean="0">
                <a:latin typeface="Times New Roman" pitchFamily="18" charset="0"/>
                <a:cs typeface="Times New Roman" pitchFamily="18" charset="0"/>
              </a:rPr>
              <a:t>Rooms per dwelling</a:t>
            </a:r>
          </a:p>
          <a:p>
            <a:pPr>
              <a:buFont typeface="Wingdings" pitchFamily="2" charset="2"/>
              <a:buChar char="Ø"/>
            </a:pPr>
            <a:r>
              <a:rPr lang="en-US" dirty="0" smtClean="0">
                <a:latin typeface="Times New Roman" pitchFamily="18" charset="0"/>
                <a:cs typeface="Times New Roman" pitchFamily="18" charset="0"/>
              </a:rPr>
              <a:t>Environmental quality-air, light, water, noise, sewage disposal etc.</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2) ECONOMIC INDICATORS:</a:t>
            </a:r>
          </a:p>
          <a:p>
            <a:pPr>
              <a:buFont typeface="Wingdings" pitchFamily="2" charset="2"/>
              <a:buChar char="Ø"/>
            </a:pPr>
            <a:r>
              <a:rPr lang="en-US" dirty="0" smtClean="0">
                <a:latin typeface="Times New Roman" pitchFamily="18" charset="0"/>
                <a:cs typeface="Times New Roman" pitchFamily="18" charset="0"/>
              </a:rPr>
              <a:t>Cost of building</a:t>
            </a:r>
          </a:p>
          <a:p>
            <a:pPr>
              <a:buFont typeface="Wingdings" pitchFamily="2" charset="2"/>
              <a:buChar char="Ø"/>
            </a:pPr>
            <a:r>
              <a:rPr lang="en-US" dirty="0" smtClean="0">
                <a:latin typeface="Times New Roman" pitchFamily="18" charset="0"/>
                <a:cs typeface="Times New Roman" pitchFamily="18" charset="0"/>
              </a:rPr>
              <a:t>Rental levels</a:t>
            </a:r>
          </a:p>
          <a:p>
            <a:pPr>
              <a:buFont typeface="Wingdings" pitchFamily="2" charset="2"/>
              <a:buChar char="Ø"/>
            </a:pPr>
            <a:r>
              <a:rPr lang="en-US" dirty="0" smtClean="0">
                <a:latin typeface="Times New Roman" pitchFamily="18" charset="0"/>
                <a:cs typeface="Times New Roman" pitchFamily="18" charset="0"/>
              </a:rPr>
              <a:t>Taxes</a:t>
            </a:r>
          </a:p>
          <a:p>
            <a:pPr>
              <a:buFont typeface="Wingdings" pitchFamily="2" charset="2"/>
              <a:buChar char="Ø"/>
            </a:pPr>
            <a:r>
              <a:rPr lang="en-US" dirty="0" smtClean="0">
                <a:latin typeface="Times New Roman" pitchFamily="18" charset="0"/>
                <a:cs typeface="Times New Roman" pitchFamily="18" charset="0"/>
              </a:rPr>
              <a:t>Expenditure on housing etc.</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buNone/>
            </a:pPr>
            <a:r>
              <a:rPr lang="en-US" dirty="0" smtClean="0">
                <a:latin typeface="Times New Roman" pitchFamily="18" charset="0"/>
                <a:cs typeface="Times New Roman" pitchFamily="18" charset="0"/>
              </a:rPr>
              <a:t>   </a:t>
            </a:r>
            <a:r>
              <a:rPr lang="en-US" b="1" dirty="0" smtClean="0">
                <a:solidFill>
                  <a:srgbClr val="7030A0"/>
                </a:solidFill>
                <a:latin typeface="Times New Roman" pitchFamily="18" charset="0"/>
                <a:cs typeface="Times New Roman" pitchFamily="18" charset="0"/>
              </a:rPr>
              <a:t>3) SOCIAL INDICATORS:</a:t>
            </a:r>
          </a:p>
          <a:p>
            <a:pPr>
              <a:buNone/>
            </a:pPr>
            <a:r>
              <a:rPr lang="en-US" dirty="0" smtClean="0">
                <a:latin typeface="Times New Roman" pitchFamily="18" charset="0"/>
                <a:cs typeface="Times New Roman" pitchFamily="18" charset="0"/>
              </a:rPr>
              <a:t>  </a:t>
            </a:r>
            <a:r>
              <a:rPr lang="en-US" b="1" dirty="0" smtClean="0">
                <a:solidFill>
                  <a:srgbClr val="00B050"/>
                </a:solidFill>
                <a:latin typeface="Times New Roman" pitchFamily="18" charset="0"/>
                <a:cs typeface="Times New Roman" pitchFamily="18" charset="0"/>
              </a:rPr>
              <a:t>a) INDICATORS RELATED TO PREVENTION OF ILLNESS-</a:t>
            </a:r>
          </a:p>
          <a:p>
            <a:pPr>
              <a:buNone/>
            </a:pPr>
            <a:r>
              <a:rPr lang="en-US" dirty="0" smtClean="0">
                <a:latin typeface="Times New Roman" pitchFamily="18" charset="0"/>
                <a:cs typeface="Times New Roman" pitchFamily="18" charset="0"/>
              </a:rPr>
              <a:t>1) Frequency of illness due to inadequate sewage and garbage collection.</a:t>
            </a:r>
          </a:p>
          <a:p>
            <a:pPr>
              <a:buNone/>
            </a:pPr>
            <a:r>
              <a:rPr lang="en-US" dirty="0" smtClean="0">
                <a:latin typeface="Times New Roman" pitchFamily="18" charset="0"/>
                <a:cs typeface="Times New Roman" pitchFamily="18" charset="0"/>
              </a:rPr>
              <a:t>2) Frequency of illness associated with contaminated water source.</a:t>
            </a:r>
          </a:p>
          <a:p>
            <a:pPr>
              <a:buNone/>
            </a:pPr>
            <a:r>
              <a:rPr lang="en-US" dirty="0" smtClean="0">
                <a:latin typeface="Times New Roman" pitchFamily="18" charset="0"/>
                <a:cs typeface="Times New Roman" pitchFamily="18" charset="0"/>
              </a:rPr>
              <a:t>3) Frequency of insect borne diseases</a:t>
            </a:r>
          </a:p>
          <a:p>
            <a:pPr>
              <a:buNone/>
            </a:pPr>
            <a:r>
              <a:rPr lang="en-US" dirty="0" smtClean="0">
                <a:latin typeface="Times New Roman" pitchFamily="18" charset="0"/>
                <a:cs typeface="Times New Roman" pitchFamily="18" charset="0"/>
              </a:rPr>
              <a:t>4) Frequency of illness due to overcrowding.</a:t>
            </a:r>
          </a:p>
          <a:p>
            <a:pPr>
              <a:buNone/>
            </a:pPr>
            <a:r>
              <a:rPr lang="en-US" dirty="0" smtClean="0">
                <a:latin typeface="Times New Roman" pitchFamily="18" charset="0"/>
                <a:cs typeface="Times New Roman" pitchFamily="18" charset="0"/>
              </a:rPr>
              <a:t>5) Frequency of illness due to accidents</a:t>
            </a:r>
          </a:p>
          <a:p>
            <a:pPr>
              <a:buNone/>
            </a:pPr>
            <a:r>
              <a:rPr lang="en-US" dirty="0" smtClean="0">
                <a:latin typeface="Times New Roman" pitchFamily="18" charset="0"/>
                <a:cs typeface="Times New Roman" pitchFamily="18" charset="0"/>
              </a:rPr>
              <a:t>6) Frequency of illness due to proximity to animals</a:t>
            </a:r>
          </a:p>
          <a:p>
            <a:pPr>
              <a:buNone/>
            </a:pPr>
            <a:r>
              <a:rPr lang="en-US" dirty="0" smtClean="0">
                <a:latin typeface="Times New Roman" pitchFamily="18" charset="0"/>
                <a:cs typeface="Times New Roman" pitchFamily="18" charset="0"/>
              </a:rPr>
              <a:t>7) Access to medical facility</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lstStyle/>
          <a:p>
            <a:pPr>
              <a:buNone/>
            </a:pPr>
            <a:r>
              <a:rPr lang="en-US" b="1" dirty="0" smtClean="0">
                <a:solidFill>
                  <a:srgbClr val="00B050"/>
                </a:solidFill>
                <a:latin typeface="Times New Roman" pitchFamily="18" charset="0"/>
                <a:cs typeface="Times New Roman" pitchFamily="18" charset="0"/>
              </a:rPr>
              <a:t> b) INDICATORS RELATED TO COMFORT:</a:t>
            </a:r>
          </a:p>
          <a:p>
            <a:pPr>
              <a:buNone/>
            </a:pPr>
            <a:r>
              <a:rPr lang="en-US" dirty="0" smtClean="0">
                <a:latin typeface="Times New Roman" pitchFamily="18" charset="0"/>
                <a:cs typeface="Times New Roman" pitchFamily="18" charset="0"/>
              </a:rPr>
              <a:t>1) Thermal comfort</a:t>
            </a:r>
          </a:p>
          <a:p>
            <a:pPr>
              <a:buNone/>
            </a:pPr>
            <a:r>
              <a:rPr lang="en-US" dirty="0" smtClean="0">
                <a:latin typeface="Times New Roman" pitchFamily="18" charset="0"/>
                <a:cs typeface="Times New Roman" pitchFamily="18" charset="0"/>
              </a:rPr>
              <a:t>2) Acoustic comfort</a:t>
            </a:r>
          </a:p>
          <a:p>
            <a:pPr>
              <a:buNone/>
            </a:pPr>
            <a:r>
              <a:rPr lang="en-US" dirty="0" smtClean="0">
                <a:latin typeface="Times New Roman" pitchFamily="18" charset="0"/>
                <a:cs typeface="Times New Roman" pitchFamily="18" charset="0"/>
              </a:rPr>
              <a:t>3) Visual comfort</a:t>
            </a:r>
          </a:p>
          <a:p>
            <a:pPr>
              <a:buNone/>
            </a:pPr>
            <a:r>
              <a:rPr lang="en-US" dirty="0" smtClean="0">
                <a:latin typeface="Times New Roman" pitchFamily="18" charset="0"/>
                <a:cs typeface="Times New Roman" pitchFamily="18" charset="0"/>
              </a:rPr>
              <a:t>4) Spatial comfort</a:t>
            </a:r>
          </a:p>
          <a:p>
            <a:pPr>
              <a:buNone/>
            </a:pPr>
            <a:r>
              <a:rPr lang="en-US" b="1" dirty="0" smtClean="0">
                <a:solidFill>
                  <a:srgbClr val="00B050"/>
                </a:solidFill>
                <a:latin typeface="Times New Roman" pitchFamily="18" charset="0"/>
                <a:cs typeface="Times New Roman" pitchFamily="18" charset="0"/>
              </a:rPr>
              <a:t>   c) INDICATORS RELATED TO MENTAL HEALTH AND SOCIAL WELL-BEING:</a:t>
            </a:r>
          </a:p>
          <a:p>
            <a:pPr>
              <a:buNone/>
            </a:pPr>
            <a:r>
              <a:rPr lang="en-US" dirty="0" smtClean="0">
                <a:latin typeface="Times New Roman" pitchFamily="18" charset="0"/>
                <a:cs typeface="Times New Roman" pitchFamily="18" charset="0"/>
              </a:rPr>
              <a:t>1) Frequency of suicides in the neighborhood.</a:t>
            </a:r>
          </a:p>
          <a:p>
            <a:pPr>
              <a:buNone/>
            </a:pPr>
            <a:r>
              <a:rPr lang="en-US" dirty="0" smtClean="0">
                <a:latin typeface="Times New Roman" pitchFamily="18" charset="0"/>
                <a:cs typeface="Times New Roman" pitchFamily="18" charset="0"/>
              </a:rPr>
              <a:t>2) Neglected and abandoned youth in the neighborhood.</a:t>
            </a:r>
          </a:p>
          <a:p>
            <a:pPr>
              <a:buNone/>
            </a:pPr>
            <a:r>
              <a:rPr lang="en-US" dirty="0" smtClean="0">
                <a:latin typeface="Times New Roman" pitchFamily="18" charset="0"/>
                <a:cs typeface="Times New Roman" pitchFamily="18" charset="0"/>
              </a:rPr>
              <a:t>3) Drug abuse (including alcohol) in the neighborhood.</a:t>
            </a:r>
          </a:p>
          <a:p>
            <a:pPr>
              <a:buNone/>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HOUSING PROBLEMS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fontScale="92500" lnSpcReduction="10000"/>
          </a:bodyPr>
          <a:lstStyle/>
          <a:p>
            <a:pPr>
              <a:buFont typeface="Wingdings" pitchFamily="2" charset="2"/>
              <a:buChar char="Ø"/>
            </a:pPr>
            <a:r>
              <a:rPr lang="en-US" dirty="0" smtClean="0">
                <a:latin typeface="Times New Roman" pitchFamily="18" charset="0"/>
                <a:cs typeface="Times New Roman" pitchFamily="18" charset="0"/>
              </a:rPr>
              <a:t>In India housing problems due to population explosion, migration of population due to industrialization and urbanization, eruptions of slums, faulty  methods of construction of houses, lack of provision of protected water supply, disposal of refuse and excreta causes following problems:</a:t>
            </a:r>
          </a:p>
          <a:p>
            <a:pPr>
              <a:buNone/>
            </a:pPr>
            <a:r>
              <a:rPr lang="en-US" dirty="0" smtClean="0">
                <a:latin typeface="Times New Roman" pitchFamily="18" charset="0"/>
                <a:cs typeface="Times New Roman" pitchFamily="18" charset="0"/>
              </a:rPr>
              <a:t>1. Non-availability of houses.</a:t>
            </a:r>
          </a:p>
          <a:p>
            <a:pPr>
              <a:buNone/>
            </a:pPr>
            <a:r>
              <a:rPr lang="en-US" dirty="0" smtClean="0">
                <a:latin typeface="Times New Roman" pitchFamily="18" charset="0"/>
                <a:cs typeface="Times New Roman" pitchFamily="18" charset="0"/>
              </a:rPr>
              <a:t>2. Substandard houses and slums.</a:t>
            </a:r>
          </a:p>
          <a:p>
            <a:pPr>
              <a:buNone/>
            </a:pPr>
            <a:r>
              <a:rPr lang="en-US" dirty="0" smtClean="0">
                <a:latin typeface="Times New Roman" pitchFamily="18" charset="0"/>
                <a:cs typeface="Times New Roman" pitchFamily="18" charset="0"/>
              </a:rPr>
              <a:t>3.Dilapidated and crumbing houses</a:t>
            </a:r>
          </a:p>
          <a:p>
            <a:pPr>
              <a:buNone/>
            </a:pPr>
            <a:r>
              <a:rPr lang="en-US" dirty="0" smtClean="0">
                <a:latin typeface="Times New Roman" pitchFamily="18" charset="0"/>
                <a:cs typeface="Times New Roman" pitchFamily="18" charset="0"/>
              </a:rPr>
              <a:t>4. Good houses in bad surrounding.</a:t>
            </a:r>
          </a:p>
          <a:p>
            <a:pPr>
              <a:buNone/>
            </a:pPr>
            <a:r>
              <a:rPr lang="en-US" dirty="0" smtClean="0">
                <a:latin typeface="Times New Roman" pitchFamily="18" charset="0"/>
                <a:cs typeface="Times New Roman" pitchFamily="18" charset="0"/>
              </a:rPr>
              <a:t>5.House with bad social environment.</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MEASURE TO SOLVE HOUSING PROBLEM</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Provision of sites with loan on easy terms to landless poor.</a:t>
            </a:r>
          </a:p>
          <a:p>
            <a:pPr>
              <a:buFont typeface="Wingdings" pitchFamily="2" charset="2"/>
              <a:buChar char="Ø"/>
            </a:pPr>
            <a:r>
              <a:rPr lang="en-US" dirty="0" smtClean="0">
                <a:latin typeface="Times New Roman" pitchFamily="18" charset="0"/>
                <a:cs typeface="Times New Roman" pitchFamily="18" charset="0"/>
              </a:rPr>
              <a:t>Improvement of existing slums.</a:t>
            </a:r>
          </a:p>
          <a:p>
            <a:pPr>
              <a:buFont typeface="Wingdings" pitchFamily="2" charset="2"/>
              <a:buChar char="Ø"/>
            </a:pPr>
            <a:r>
              <a:rPr lang="en-US" dirty="0" smtClean="0">
                <a:latin typeface="Times New Roman" pitchFamily="18" charset="0"/>
                <a:cs typeface="Times New Roman" pitchFamily="18" charset="0"/>
              </a:rPr>
              <a:t>Encouragement of owner of large establishment to built quarters for employees.</a:t>
            </a:r>
          </a:p>
          <a:p>
            <a:pPr>
              <a:buFont typeface="Wingdings" pitchFamily="2" charset="2"/>
              <a:buChar char="Ø"/>
            </a:pPr>
            <a:r>
              <a:rPr lang="en-US" dirty="0" smtClean="0">
                <a:latin typeface="Times New Roman" pitchFamily="18" charset="0"/>
                <a:cs typeface="Times New Roman" pitchFamily="18" charset="0"/>
              </a:rPr>
              <a:t>Construction of shelters for street children.</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err="1" smtClean="0">
                <a:latin typeface="Times New Roman" pitchFamily="18" charset="0"/>
                <a:cs typeface="Times New Roman" pitchFamily="18" charset="0"/>
              </a:rPr>
              <a:t>Indira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Awas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Yojana</a:t>
            </a:r>
            <a:endParaRPr lang="en-US" dirty="0" smtClean="0">
              <a:latin typeface="Times New Roman" pitchFamily="18" charset="0"/>
              <a:cs typeface="Times New Roman" pitchFamily="18" charset="0"/>
            </a:endParaRPr>
          </a:p>
          <a:p>
            <a:pPr>
              <a:buFont typeface="Wingdings" pitchFamily="2" charset="2"/>
              <a:buChar char="Ø"/>
            </a:pPr>
            <a:r>
              <a:rPr lang="en-US" dirty="0" err="1" smtClean="0">
                <a:latin typeface="Times New Roman" pitchFamily="18" charset="0"/>
                <a:cs typeface="Times New Roman" pitchFamily="18" charset="0"/>
              </a:rPr>
              <a:t>Ashraya</a:t>
            </a:r>
            <a:r>
              <a:rPr lang="en-US" dirty="0" smtClean="0">
                <a:latin typeface="Times New Roman" pitchFamily="18" charset="0"/>
                <a:cs typeface="Times New Roman" pitchFamily="18" charset="0"/>
              </a:rPr>
              <a:t> Program</a:t>
            </a:r>
          </a:p>
          <a:p>
            <a:pPr>
              <a:buFont typeface="Wingdings" pitchFamily="2" charset="2"/>
              <a:buChar char="Ø"/>
            </a:pPr>
            <a:r>
              <a:rPr lang="en-US" dirty="0" err="1" smtClean="0">
                <a:latin typeface="Times New Roman" pitchFamily="18" charset="0"/>
                <a:cs typeface="Times New Roman" pitchFamily="18" charset="0"/>
              </a:rPr>
              <a:t>Nirman</a:t>
            </a:r>
            <a:r>
              <a:rPr lang="en-US" dirty="0" smtClean="0">
                <a:latin typeface="Times New Roman" pitchFamily="18" charset="0"/>
                <a:cs typeface="Times New Roman" pitchFamily="18" charset="0"/>
              </a:rPr>
              <a:t> Kendra</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US" b="1" dirty="0" smtClean="0">
                <a:solidFill>
                  <a:srgbClr val="FF0000"/>
                </a:solidFill>
                <a:latin typeface="Times New Roman" pitchFamily="18" charset="0"/>
                <a:cs typeface="Times New Roman" pitchFamily="18" charset="0"/>
              </a:rPr>
              <a:t>INDIRA AWAS YOJANA:</a:t>
            </a:r>
          </a:p>
          <a:p>
            <a:pPr>
              <a:buFont typeface="Wingdings" pitchFamily="2" charset="2"/>
              <a:buChar char="Ø"/>
            </a:pPr>
            <a:r>
              <a:rPr lang="en-US" dirty="0" smtClean="0">
                <a:latin typeface="Times New Roman" pitchFamily="18" charset="0"/>
                <a:cs typeface="Times New Roman" pitchFamily="18" charset="0"/>
              </a:rPr>
              <a:t>“Provision of Public Housing Assistance to all shelter less poor families”- is Basic Minimum Service (BMS).</a:t>
            </a:r>
          </a:p>
          <a:p>
            <a:pPr>
              <a:buFont typeface="Wingdings" pitchFamily="2" charset="2"/>
              <a:buChar char="Ø"/>
            </a:pPr>
            <a:r>
              <a:rPr lang="en-US" dirty="0" smtClean="0">
                <a:latin typeface="Times New Roman" pitchFamily="18" charset="0"/>
                <a:cs typeface="Times New Roman" pitchFamily="18" charset="0"/>
              </a:rPr>
              <a:t>Program part of 9</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five year plan.</a:t>
            </a:r>
          </a:p>
          <a:p>
            <a:pPr>
              <a:buFont typeface="Wingdings" pitchFamily="2" charset="2"/>
              <a:buChar char="Ø"/>
            </a:pPr>
            <a:r>
              <a:rPr lang="en-US" dirty="0" smtClean="0">
                <a:latin typeface="Times New Roman" pitchFamily="18" charset="0"/>
                <a:cs typeface="Times New Roman" pitchFamily="18" charset="0"/>
              </a:rPr>
              <a:t>Later National Housing and Habitat Policy 1998-ultimate goal to provide “Shelter to all”</a:t>
            </a:r>
          </a:p>
          <a:p>
            <a:pPr>
              <a:buFont typeface="Wingdings" pitchFamily="2" charset="2"/>
              <a:buChar char="Ø"/>
            </a:pPr>
            <a:r>
              <a:rPr lang="en-US" dirty="0" smtClean="0">
                <a:latin typeface="Times New Roman" pitchFamily="18" charset="0"/>
                <a:cs typeface="Times New Roman" pitchFamily="18" charset="0"/>
              </a:rPr>
              <a:t>Launched 1985-86</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Criteria for funds to the States and UTs-assigning 75% weightage to housing shortage and 25% to poverty ratio.</a:t>
            </a:r>
          </a:p>
          <a:p>
            <a:pPr>
              <a:buFont typeface="Wingdings" pitchFamily="2" charset="2"/>
              <a:buChar char="Ø"/>
            </a:pPr>
            <a:r>
              <a:rPr lang="en-US" dirty="0" smtClean="0">
                <a:latin typeface="Times New Roman" pitchFamily="18" charset="0"/>
                <a:cs typeface="Times New Roman" pitchFamily="18" charset="0"/>
              </a:rPr>
              <a:t>Allocation to SC/ST component.</a:t>
            </a:r>
          </a:p>
          <a:p>
            <a:pPr>
              <a:buFont typeface="Wingdings" pitchFamily="2" charset="2"/>
              <a:buChar char="Ø"/>
            </a:pPr>
            <a:r>
              <a:rPr lang="en-US" dirty="0" smtClean="0">
                <a:latin typeface="Times New Roman" pitchFamily="18" charset="0"/>
                <a:cs typeface="Times New Roman" pitchFamily="18" charset="0"/>
              </a:rPr>
              <a:t>60% for benefiting SC/ST families, 3% for physically handicapped and 15% for minorities.</a:t>
            </a:r>
          </a:p>
          <a:p>
            <a:pPr>
              <a:buFont typeface="Wingdings" pitchFamily="2" charset="2"/>
              <a:buChar char="Ø"/>
            </a:pPr>
            <a:r>
              <a:rPr lang="en-US" dirty="0" smtClean="0">
                <a:latin typeface="Times New Roman" pitchFamily="18" charset="0"/>
                <a:cs typeface="Times New Roman" pitchFamily="18" charset="0"/>
              </a:rPr>
              <a:t>45,000 /unit for plain areas and 48,000 for hilly/ difficult areas.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IN" dirty="0"/>
          </a:p>
        </p:txBody>
      </p:sp>
      <p:sp>
        <p:nvSpPr>
          <p:cNvPr id="3" name="Content Placeholder 2"/>
          <p:cNvSpPr>
            <a:spLocks noGrp="1"/>
          </p:cNvSpPr>
          <p:nvPr>
            <p:ph idx="1"/>
          </p:nvPr>
        </p:nvSpPr>
        <p:spPr>
          <a:xfrm>
            <a:off x="0" y="914400"/>
            <a:ext cx="9144000" cy="5211763"/>
          </a:xfrm>
        </p:spPr>
        <p:txBody>
          <a:bodyPr>
            <a:noAutofit/>
          </a:bodyPr>
          <a:lstStyle/>
          <a:p>
            <a:pPr>
              <a:buFont typeface="Wingdings" pitchFamily="2" charset="2"/>
              <a:buChar char="Ø"/>
            </a:pPr>
            <a:r>
              <a:rPr lang="en-US" dirty="0" smtClean="0">
                <a:latin typeface="Times New Roman" pitchFamily="18" charset="0"/>
                <a:cs typeface="Times New Roman" pitchFamily="18" charset="0"/>
              </a:rPr>
              <a:t>Further 20,000 top-up loan under Differential Rare of Interest (DRI Schemes) from any Nationalized Bank at a interest rate of 4%/ annum.</a:t>
            </a:r>
          </a:p>
          <a:p>
            <a:pPr>
              <a:buFont typeface="Wingdings" pitchFamily="2" charset="2"/>
              <a:buChar char="Ø"/>
            </a:pPr>
            <a:r>
              <a:rPr lang="en-US" dirty="0" smtClean="0">
                <a:latin typeface="Times New Roman" pitchFamily="18" charset="0"/>
                <a:cs typeface="Times New Roman" pitchFamily="18" charset="0"/>
              </a:rPr>
              <a:t>Govt. enhance unit assistance from Rs.45,000 to Rs.70,000 in plain areas and from 48,000 to 75,000 in hilly and difficult areas from April 2013.</a:t>
            </a:r>
          </a:p>
          <a:p>
            <a:pPr>
              <a:buFont typeface="Wingdings" pitchFamily="2" charset="2"/>
              <a:buChar char="Ø"/>
            </a:pPr>
            <a:r>
              <a:rPr lang="en-US" dirty="0" smtClean="0">
                <a:latin typeface="Times New Roman" pitchFamily="18" charset="0"/>
                <a:cs typeface="Times New Roman" pitchFamily="18" charset="0"/>
              </a:rPr>
              <a:t>Rs. 15,000 </a:t>
            </a:r>
            <a:r>
              <a:rPr lang="en-US" smtClean="0">
                <a:latin typeface="Times New Roman" pitchFamily="18" charset="0"/>
                <a:cs typeface="Times New Roman" pitchFamily="18" charset="0"/>
              </a:rPr>
              <a:t>for </a:t>
            </a:r>
            <a:r>
              <a:rPr lang="en-US" smtClean="0">
                <a:latin typeface="Times New Roman" pitchFamily="18" charset="0"/>
                <a:cs typeface="Times New Roman" pitchFamily="18" charset="0"/>
              </a:rPr>
              <a:t>up gradation </a:t>
            </a:r>
            <a:r>
              <a:rPr lang="en-US" dirty="0" smtClean="0">
                <a:latin typeface="Times New Roman" pitchFamily="18" charset="0"/>
                <a:cs typeface="Times New Roman" pitchFamily="18" charset="0"/>
              </a:rPr>
              <a:t>of dwelling unit.</a:t>
            </a:r>
          </a:p>
          <a:p>
            <a:pPr>
              <a:buFont typeface="Wingdings" pitchFamily="2" charset="2"/>
              <a:buChar char="Ø"/>
            </a:pPr>
            <a:r>
              <a:rPr lang="en-US" dirty="0" smtClean="0">
                <a:latin typeface="Times New Roman" pitchFamily="18" charset="0"/>
                <a:cs typeface="Times New Roman" pitchFamily="18" charset="0"/>
              </a:rPr>
              <a:t>Rs. 20,000 for purchase of homestead plots.</a:t>
            </a:r>
          </a:p>
          <a:p>
            <a:pPr>
              <a:buFont typeface="Wingdings" pitchFamily="2" charset="2"/>
              <a:buChar char="Ø"/>
            </a:pPr>
            <a:r>
              <a:rPr lang="en-US" dirty="0" smtClean="0">
                <a:latin typeface="Times New Roman" pitchFamily="18" charset="0"/>
                <a:cs typeface="Times New Roman" pitchFamily="18" charset="0"/>
              </a:rPr>
              <a:t>Funding shared by Center and State in ratio of 75:25</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5857</Words>
  <Application>Microsoft Office PowerPoint</Application>
  <PresentationFormat>On-screen Show (4:3)</PresentationFormat>
  <Paragraphs>789</Paragraphs>
  <Slides>149</Slides>
  <Notes>3</Notes>
  <HiddenSlides>0</HiddenSlides>
  <MMClips>0</MMClips>
  <ScaleCrop>false</ScaleCrop>
  <HeadingPairs>
    <vt:vector size="4" baseType="variant">
      <vt:variant>
        <vt:lpstr>Theme</vt:lpstr>
      </vt:variant>
      <vt:variant>
        <vt:i4>1</vt:i4>
      </vt:variant>
      <vt:variant>
        <vt:lpstr>Slide Titles</vt:lpstr>
      </vt:variant>
      <vt:variant>
        <vt:i4>149</vt:i4>
      </vt:variant>
    </vt:vector>
  </HeadingPairs>
  <TitlesOfParts>
    <vt:vector size="150" baseType="lpstr">
      <vt:lpstr>Office Theme</vt:lpstr>
      <vt:lpstr>PHYSICAL ENVIRONMENT LIGHT, VENTILATION AND OVERCROWDING</vt:lpstr>
      <vt:lpstr>LIGHT</vt:lpstr>
      <vt:lpstr>Slide 3</vt:lpstr>
      <vt:lpstr>LIGHT </vt:lpstr>
      <vt:lpstr>Slide 5</vt:lpstr>
      <vt:lpstr>Slide 6</vt:lpstr>
      <vt:lpstr>Slide 7</vt:lpstr>
      <vt:lpstr>Slide 8</vt:lpstr>
      <vt:lpstr>MEASUREMENT OF LIGHT</vt:lpstr>
      <vt:lpstr>Slide 10</vt:lpstr>
      <vt:lpstr>LIGHT MEASUREMENT UNITS</vt:lpstr>
      <vt:lpstr>NATURAL LIGHTING</vt:lpstr>
      <vt:lpstr>Slide 13</vt:lpstr>
      <vt:lpstr>MEASUREMENT OF DAYLIGHT</vt:lpstr>
      <vt:lpstr>Slide 15</vt:lpstr>
      <vt:lpstr>ARTIFICIAL LIGHTING</vt:lpstr>
      <vt:lpstr>Slide 17</vt:lpstr>
      <vt:lpstr>Slide 18</vt:lpstr>
      <vt:lpstr>LIGHTING STANDARDS</vt:lpstr>
      <vt:lpstr>RECOMMENDED ILLUMINATION (IES CODE)</vt:lpstr>
      <vt:lpstr>BIOLOGICAL EFFECTS OF LIGHT</vt:lpstr>
      <vt:lpstr>Slide 22</vt:lpstr>
      <vt:lpstr>Slide 23</vt:lpstr>
      <vt:lpstr>VENTILATION</vt:lpstr>
      <vt:lpstr>FRESH AIR SUPPLY</vt:lpstr>
      <vt:lpstr>Slide 26</vt:lpstr>
      <vt:lpstr>SYSTEMS OF VENTILATION</vt:lpstr>
      <vt:lpstr>Slide 28</vt:lpstr>
      <vt:lpstr>Slide 29</vt:lpstr>
      <vt:lpstr>Slide 30</vt:lpstr>
      <vt:lpstr>Slide 31</vt:lpstr>
      <vt:lpstr>ARTIFICIAL VENTILATION (MECHANICAL VENTILATION)</vt:lpstr>
      <vt:lpstr>Slide 33</vt:lpstr>
      <vt:lpstr>Slide 34</vt:lpstr>
      <vt:lpstr>Slide 35</vt:lpstr>
      <vt:lpstr>Slide 36</vt:lpstr>
      <vt:lpstr>Overcrowding   </vt:lpstr>
      <vt:lpstr>OVERCROWDING CONT..</vt:lpstr>
      <vt:lpstr>OVERCROWDING CONT..</vt:lpstr>
      <vt:lpstr>OVERCROWDING CONT..</vt:lpstr>
      <vt:lpstr>NOISE</vt:lpstr>
      <vt:lpstr>NOISE</vt:lpstr>
      <vt:lpstr>Slide 43</vt:lpstr>
      <vt:lpstr>Slide 44</vt:lpstr>
      <vt:lpstr>Slide 45</vt:lpstr>
      <vt:lpstr>NOISE LEVEL VALUES</vt:lpstr>
      <vt:lpstr>INSTRUMENTS USED IN THE STUDY OF NOISE</vt:lpstr>
      <vt:lpstr>Slide 48</vt:lpstr>
      <vt:lpstr>Slide 49</vt:lpstr>
      <vt:lpstr>Slide 50</vt:lpstr>
      <vt:lpstr>Slide 51</vt:lpstr>
      <vt:lpstr>Slide 52</vt:lpstr>
      <vt:lpstr>HAZARDS OF NOISE POLLUTION</vt:lpstr>
      <vt:lpstr>Slide 54</vt:lpstr>
      <vt:lpstr>Slide 55</vt:lpstr>
      <vt:lpstr>Slide 56</vt:lpstr>
      <vt:lpstr>Slide 57</vt:lpstr>
      <vt:lpstr>PREVENTION AND CONTROL OF NOISE POLLUTION</vt:lpstr>
      <vt:lpstr>Slide 59</vt:lpstr>
      <vt:lpstr>Slide 60</vt:lpstr>
      <vt:lpstr>Slide 61</vt:lpstr>
      <vt:lpstr>Slide 62</vt:lpstr>
      <vt:lpstr>RADIATION</vt:lpstr>
      <vt:lpstr>Slide 64</vt:lpstr>
      <vt:lpstr>Slide 65</vt:lpstr>
      <vt:lpstr>Slide 66</vt:lpstr>
      <vt:lpstr>SOURCES OF RADIATION EXPOSURE</vt:lpstr>
      <vt:lpstr>NATURAL SOURCES</vt:lpstr>
      <vt:lpstr>Slide 69</vt:lpstr>
      <vt:lpstr>Slide 70</vt:lpstr>
      <vt:lpstr>MAN-MADE SOURCES</vt:lpstr>
      <vt:lpstr>Slide 72</vt:lpstr>
      <vt:lpstr>Slide 73</vt:lpstr>
      <vt:lpstr>TYPES OF RADIATION</vt:lpstr>
      <vt:lpstr>Slide 75</vt:lpstr>
      <vt:lpstr>Slide 76</vt:lpstr>
      <vt:lpstr>SOME COMMON ENVIRONMENTAL RADIATIONS</vt:lpstr>
      <vt:lpstr>SOME COMMON ENVIRONMENTAL RADIATIONS</vt:lpstr>
      <vt:lpstr>Slide 79</vt:lpstr>
      <vt:lpstr>Slide 80</vt:lpstr>
      <vt:lpstr>Slide 81</vt:lpstr>
      <vt:lpstr>Slide 82</vt:lpstr>
      <vt:lpstr>Slide 83</vt:lpstr>
      <vt:lpstr>Slide 84</vt:lpstr>
      <vt:lpstr>Slide 85</vt:lpstr>
      <vt:lpstr>Slide 86</vt:lpstr>
      <vt:lpstr>BIOLOGICAL EFFECT OF RADIATION</vt:lpstr>
      <vt:lpstr>Slide 88</vt:lpstr>
      <vt:lpstr>Slide 89</vt:lpstr>
      <vt:lpstr>Slide 90</vt:lpstr>
      <vt:lpstr>Slide 91</vt:lpstr>
      <vt:lpstr>PREVENTION AND CONTROL OF RADIATION HAZARDS</vt:lpstr>
      <vt:lpstr>Slide 93</vt:lpstr>
      <vt:lpstr>Slide 94</vt:lpstr>
      <vt:lpstr>Slide 95</vt:lpstr>
      <vt:lpstr>Slide 96</vt:lpstr>
      <vt:lpstr>Slide 97</vt:lpstr>
      <vt:lpstr>Slide 98</vt:lpstr>
      <vt:lpstr>Slide 99</vt:lpstr>
      <vt:lpstr>Slide 100</vt:lpstr>
      <vt:lpstr>Slide 101</vt:lpstr>
      <vt:lpstr>Slide 102</vt:lpstr>
      <vt:lpstr> HOUSING </vt:lpstr>
      <vt:lpstr>Slide 104</vt:lpstr>
      <vt:lpstr>Slide 105</vt:lpstr>
      <vt:lpstr>Slide 106</vt:lpstr>
      <vt:lpstr>Slide 107</vt:lpstr>
      <vt:lpstr>Social goals of housing </vt:lpstr>
      <vt:lpstr>Slide 109</vt:lpstr>
      <vt:lpstr>Slide 110</vt:lpstr>
      <vt:lpstr>Slide 111</vt:lpstr>
      <vt:lpstr>Housing standards   </vt:lpstr>
      <vt:lpstr>Slide 113</vt:lpstr>
      <vt:lpstr>SET BACK</vt:lpstr>
      <vt:lpstr>FLOOR</vt:lpstr>
      <vt:lpstr>Slide 116</vt:lpstr>
      <vt:lpstr>WALLS</vt:lpstr>
      <vt:lpstr>Slide 118</vt:lpstr>
      <vt:lpstr>ROOF</vt:lpstr>
      <vt:lpstr>ROOMS</vt:lpstr>
      <vt:lpstr>FLOOR AREA</vt:lpstr>
      <vt:lpstr>CUBIC SPACE</vt:lpstr>
      <vt:lpstr> WINDOWS</vt:lpstr>
      <vt:lpstr>LIGHTING</vt:lpstr>
      <vt:lpstr>KITCHEN</vt:lpstr>
      <vt:lpstr>PRIVY</vt:lpstr>
      <vt:lpstr>GARBAGE AND REFUSE</vt:lpstr>
      <vt:lpstr>BATHING AND WASHING</vt:lpstr>
      <vt:lpstr>WATER SUPPLY</vt:lpstr>
      <vt:lpstr>Overcrowding   </vt:lpstr>
      <vt:lpstr>OVERCROWDING CONT..</vt:lpstr>
      <vt:lpstr>OVERCROWDING CONT..</vt:lpstr>
      <vt:lpstr>OVERCROWDING CONT..</vt:lpstr>
      <vt:lpstr>RURAL HOUSING</vt:lpstr>
      <vt:lpstr>RURAL HOUSING Cont….</vt:lpstr>
      <vt:lpstr>HOUSING AND HEALTH</vt:lpstr>
      <vt:lpstr>Slide 137</vt:lpstr>
      <vt:lpstr>Slide 138</vt:lpstr>
      <vt:lpstr>Slide 139</vt:lpstr>
      <vt:lpstr>INDICATORS OF HOUSING</vt:lpstr>
      <vt:lpstr>Slide 141</vt:lpstr>
      <vt:lpstr>Slide 142</vt:lpstr>
      <vt:lpstr>Slide 143</vt:lpstr>
      <vt:lpstr>HOUSING PROBLEMS</vt:lpstr>
      <vt:lpstr>MEASURE TO SOLVE HOUSING PROBLEM</vt:lpstr>
      <vt:lpstr>Slide 146</vt:lpstr>
      <vt:lpstr>Slide 147</vt:lpstr>
      <vt:lpstr>Slide 148</vt:lpstr>
      <vt:lpstr>Slide 149</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ENVIRONMENT LIGHT, VENTILATION AND OVERCROWDING</dc:title>
  <dc:creator>Dr.Ajay Agarwal</dc:creator>
  <cp:lastModifiedBy>Dr.Ajay Agarwal</cp:lastModifiedBy>
  <cp:revision>6</cp:revision>
  <dcterms:created xsi:type="dcterms:W3CDTF">2020-05-18T05:42:16Z</dcterms:created>
  <dcterms:modified xsi:type="dcterms:W3CDTF">2023-07-11T04:44:12Z</dcterms:modified>
</cp:coreProperties>
</file>