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6" r:id="rId11"/>
    <p:sldId id="268" r:id="rId12"/>
    <p:sldId id="269" r:id="rId13"/>
    <p:sldId id="270" r:id="rId14"/>
    <p:sldId id="271" r:id="rId15"/>
    <p:sldId id="272" r:id="rId16"/>
    <p:sldId id="273" r:id="rId17"/>
    <p:sldId id="274" r:id="rId18"/>
    <p:sldId id="275" r:id="rId19"/>
    <p:sldId id="276"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3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C995D7D-5E03-4ABD-93A4-5B8033A5ACDA}" type="datetimeFigureOut">
              <a:rPr lang="en-IN" smtClean="0"/>
              <a:t>08-09-2023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55573E4-952B-46CD-A740-FA9D9202DEA0}" type="slidenum">
              <a:rPr lang="en-IN" smtClean="0"/>
              <a:t>‹#›</a:t>
            </a:fld>
            <a:endParaRPr lang="en-IN"/>
          </a:p>
        </p:txBody>
      </p:sp>
    </p:spTree>
    <p:extLst>
      <p:ext uri="{BB962C8B-B14F-4D97-AF65-F5344CB8AC3E}">
        <p14:creationId xmlns:p14="http://schemas.microsoft.com/office/powerpoint/2010/main" val="76064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C995D7D-5E03-4ABD-93A4-5B8033A5ACDA}" type="datetimeFigureOut">
              <a:rPr lang="en-IN" smtClean="0"/>
              <a:t>08-09-2023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55573E4-952B-46CD-A740-FA9D9202DEA0}" type="slidenum">
              <a:rPr lang="en-IN" smtClean="0"/>
              <a:t>‹#›</a:t>
            </a:fld>
            <a:endParaRPr lang="en-IN"/>
          </a:p>
        </p:txBody>
      </p:sp>
    </p:spTree>
    <p:extLst>
      <p:ext uri="{BB962C8B-B14F-4D97-AF65-F5344CB8AC3E}">
        <p14:creationId xmlns:p14="http://schemas.microsoft.com/office/powerpoint/2010/main" val="596969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995D7D-5E03-4ABD-93A4-5B8033A5ACDA}" type="datetimeFigureOut">
              <a:rPr lang="en-IN" smtClean="0"/>
              <a:t>08-09-2023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55573E4-952B-46CD-A740-FA9D9202DEA0}" type="slidenum">
              <a:rPr lang="en-IN" smtClean="0"/>
              <a:t>‹#›</a:t>
            </a:fld>
            <a:endParaRPr lang="en-IN"/>
          </a:p>
        </p:txBody>
      </p:sp>
    </p:spTree>
    <p:extLst>
      <p:ext uri="{BB962C8B-B14F-4D97-AF65-F5344CB8AC3E}">
        <p14:creationId xmlns:p14="http://schemas.microsoft.com/office/powerpoint/2010/main" val="2751168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C995D7D-5E03-4ABD-93A4-5B8033A5ACDA}" type="datetimeFigureOut">
              <a:rPr lang="en-IN" smtClean="0"/>
              <a:t>08-09-2023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55573E4-952B-46CD-A740-FA9D9202DEA0}" type="slidenum">
              <a:rPr lang="en-IN" smtClean="0"/>
              <a:t>‹#›</a:t>
            </a:fld>
            <a:endParaRPr lang="en-IN"/>
          </a:p>
        </p:txBody>
      </p:sp>
    </p:spTree>
    <p:extLst>
      <p:ext uri="{BB962C8B-B14F-4D97-AF65-F5344CB8AC3E}">
        <p14:creationId xmlns:p14="http://schemas.microsoft.com/office/powerpoint/2010/main" val="3088714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C995D7D-5E03-4ABD-93A4-5B8033A5ACDA}" type="datetimeFigureOut">
              <a:rPr lang="en-IN" smtClean="0"/>
              <a:t>08-09-2023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55573E4-952B-46CD-A740-FA9D9202DEA0}" type="slidenum">
              <a:rPr lang="en-IN" smtClean="0"/>
              <a:t>‹#›</a:t>
            </a:fld>
            <a:endParaRPr lang="en-IN"/>
          </a:p>
        </p:txBody>
      </p:sp>
    </p:spTree>
    <p:extLst>
      <p:ext uri="{BB962C8B-B14F-4D97-AF65-F5344CB8AC3E}">
        <p14:creationId xmlns:p14="http://schemas.microsoft.com/office/powerpoint/2010/main" val="4003321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C995D7D-5E03-4ABD-93A4-5B8033A5ACDA}" type="datetimeFigureOut">
              <a:rPr lang="en-IN" smtClean="0"/>
              <a:t>08-09-2023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55573E4-952B-46CD-A740-FA9D9202DEA0}" type="slidenum">
              <a:rPr lang="en-IN" smtClean="0"/>
              <a:t>‹#›</a:t>
            </a:fld>
            <a:endParaRPr lang="en-IN"/>
          </a:p>
        </p:txBody>
      </p:sp>
    </p:spTree>
    <p:extLst>
      <p:ext uri="{BB962C8B-B14F-4D97-AF65-F5344CB8AC3E}">
        <p14:creationId xmlns:p14="http://schemas.microsoft.com/office/powerpoint/2010/main" val="1571282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995D7D-5E03-4ABD-93A4-5B8033A5ACDA}" type="datetimeFigureOut">
              <a:rPr lang="en-IN" smtClean="0"/>
              <a:t>08-09-2023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55573E4-952B-46CD-A740-FA9D9202DEA0}" type="slidenum">
              <a:rPr lang="en-IN" smtClean="0"/>
              <a:t>‹#›</a:t>
            </a:fld>
            <a:endParaRPr lang="en-IN"/>
          </a:p>
        </p:txBody>
      </p:sp>
    </p:spTree>
    <p:extLst>
      <p:ext uri="{BB962C8B-B14F-4D97-AF65-F5344CB8AC3E}">
        <p14:creationId xmlns:p14="http://schemas.microsoft.com/office/powerpoint/2010/main" val="251328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995D7D-5E03-4ABD-93A4-5B8033A5ACDA}" type="datetimeFigureOut">
              <a:rPr lang="en-IN" smtClean="0"/>
              <a:t>08-09-2023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55573E4-952B-46CD-A740-FA9D9202DEA0}" type="slidenum">
              <a:rPr lang="en-IN" smtClean="0"/>
              <a:t>‹#›</a:t>
            </a:fld>
            <a:endParaRPr lang="en-IN"/>
          </a:p>
        </p:txBody>
      </p:sp>
    </p:spTree>
    <p:extLst>
      <p:ext uri="{BB962C8B-B14F-4D97-AF65-F5344CB8AC3E}">
        <p14:creationId xmlns:p14="http://schemas.microsoft.com/office/powerpoint/2010/main" val="2510455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995D7D-5E03-4ABD-93A4-5B8033A5ACDA}" type="datetimeFigureOut">
              <a:rPr lang="en-IN" smtClean="0"/>
              <a:t>08-09-2023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55573E4-952B-46CD-A740-FA9D9202DEA0}" type="slidenum">
              <a:rPr lang="en-IN" smtClean="0"/>
              <a:t>‹#›</a:t>
            </a:fld>
            <a:endParaRPr lang="en-IN"/>
          </a:p>
        </p:txBody>
      </p:sp>
    </p:spTree>
    <p:extLst>
      <p:ext uri="{BB962C8B-B14F-4D97-AF65-F5344CB8AC3E}">
        <p14:creationId xmlns:p14="http://schemas.microsoft.com/office/powerpoint/2010/main" val="2571752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C995D7D-5E03-4ABD-93A4-5B8033A5ACDA}" type="datetimeFigureOut">
              <a:rPr lang="en-IN" smtClean="0"/>
              <a:t>08-09-2023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55573E4-952B-46CD-A740-FA9D9202DEA0}" type="slidenum">
              <a:rPr lang="en-IN" smtClean="0"/>
              <a:t>‹#›</a:t>
            </a:fld>
            <a:endParaRPr lang="en-IN"/>
          </a:p>
        </p:txBody>
      </p:sp>
    </p:spTree>
    <p:extLst>
      <p:ext uri="{BB962C8B-B14F-4D97-AF65-F5344CB8AC3E}">
        <p14:creationId xmlns:p14="http://schemas.microsoft.com/office/powerpoint/2010/main" val="2960347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C995D7D-5E03-4ABD-93A4-5B8033A5ACDA}" type="datetimeFigureOut">
              <a:rPr lang="en-IN" smtClean="0"/>
              <a:t>08-09-2023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55573E4-952B-46CD-A740-FA9D9202DEA0}" type="slidenum">
              <a:rPr lang="en-IN" smtClean="0"/>
              <a:t>‹#›</a:t>
            </a:fld>
            <a:endParaRPr lang="en-IN"/>
          </a:p>
        </p:txBody>
      </p:sp>
    </p:spTree>
    <p:extLst>
      <p:ext uri="{BB962C8B-B14F-4D97-AF65-F5344CB8AC3E}">
        <p14:creationId xmlns:p14="http://schemas.microsoft.com/office/powerpoint/2010/main" val="2615016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95D7D-5E03-4ABD-93A4-5B8033A5ACDA}" type="datetimeFigureOut">
              <a:rPr lang="en-IN" smtClean="0"/>
              <a:t>08-09-2023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5573E4-952B-46CD-A740-FA9D9202DEA0}" type="slidenum">
              <a:rPr lang="en-IN" smtClean="0"/>
              <a:t>‹#›</a:t>
            </a:fld>
            <a:endParaRPr lang="en-IN"/>
          </a:p>
        </p:txBody>
      </p:sp>
    </p:spTree>
    <p:extLst>
      <p:ext uri="{BB962C8B-B14F-4D97-AF65-F5344CB8AC3E}">
        <p14:creationId xmlns:p14="http://schemas.microsoft.com/office/powerpoint/2010/main" val="3067285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Pandemic module.</a:t>
            </a:r>
            <a:endParaRPr lang="en-IN" dirty="0"/>
          </a:p>
        </p:txBody>
      </p:sp>
      <p:sp>
        <p:nvSpPr>
          <p:cNvPr id="3" name="Subtitle 2"/>
          <p:cNvSpPr>
            <a:spLocks noGrp="1"/>
          </p:cNvSpPr>
          <p:nvPr>
            <p:ph type="subTitle" idx="1"/>
          </p:nvPr>
        </p:nvSpPr>
        <p:spPr/>
        <p:txBody>
          <a:bodyPr/>
          <a:lstStyle/>
          <a:p>
            <a:endParaRPr lang="en-IN" dirty="0"/>
          </a:p>
        </p:txBody>
      </p:sp>
    </p:spTree>
    <p:extLst>
      <p:ext uri="{BB962C8B-B14F-4D97-AF65-F5344CB8AC3E}">
        <p14:creationId xmlns:p14="http://schemas.microsoft.com/office/powerpoint/2010/main" val="2974357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solidFill>
                  <a:srgbClr val="FF0000"/>
                </a:solidFill>
              </a:rPr>
              <a:t>Emerging Infectious Disease (EID) </a:t>
            </a:r>
            <a:r>
              <a:rPr lang="en-US" dirty="0" smtClean="0"/>
              <a:t>are diseases that have been newly detected or were found only in restricted geographical locations with few cases, while  </a:t>
            </a:r>
            <a:r>
              <a:rPr lang="en-US" dirty="0" smtClean="0">
                <a:solidFill>
                  <a:srgbClr val="FF0000"/>
                </a:solidFill>
              </a:rPr>
              <a:t>Re-Emerging Infectious Diseases (REID) </a:t>
            </a:r>
            <a:r>
              <a:rPr lang="en-US" dirty="0" smtClean="0"/>
              <a:t>are diseases that were once major health problems and then their incidence declined to a great extent, but are again becoming health problems for a significant proportion of the population either globally or in a specific geographical location. </a:t>
            </a:r>
            <a:endParaRPr lang="en-IN" dirty="0"/>
          </a:p>
        </p:txBody>
      </p:sp>
    </p:spTree>
    <p:extLst>
      <p:ext uri="{BB962C8B-B14F-4D97-AF65-F5344CB8AC3E}">
        <p14:creationId xmlns:p14="http://schemas.microsoft.com/office/powerpoint/2010/main" val="968083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solidFill>
                  <a:srgbClr val="FF0000"/>
                </a:solidFill>
              </a:rPr>
              <a:t>Incidence</a:t>
            </a:r>
            <a:r>
              <a:rPr lang="en-US" dirty="0" smtClean="0"/>
              <a:t> of these Emerging and Re-Emerging infectious diseases is increasing and there are a large number of factors that contribute to the origin or spread of these diseases which can increase the risk of Outbreaks or Pandemics dramatically. These factors can be related to the microbial properties, environmental, socio-economic, and demographic factors. Majority of the EID and REID are Zoonotic in origin and signifies the role of cohabitation in evolution of these organisms. </a:t>
            </a:r>
            <a:endParaRPr lang="en-IN" dirty="0"/>
          </a:p>
        </p:txBody>
      </p:sp>
    </p:spTree>
    <p:extLst>
      <p:ext uri="{BB962C8B-B14F-4D97-AF65-F5344CB8AC3E}">
        <p14:creationId xmlns:p14="http://schemas.microsoft.com/office/powerpoint/2010/main" val="3940216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Outbreak management </a:t>
            </a:r>
            <a:endParaRPr lang="en-IN" dirty="0">
              <a:solidFill>
                <a:srgbClr val="FF0000"/>
              </a:solidFill>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Outbreak management is one of the most important duties for all health care providers concerned with public health. To manage outbreaks, first we must investigate the outbreak to find out answers to what, where, when and who are affected and also as far as possible trace the source which may help us to suggest control measures so that we can contain the outbreak.</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8537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What is outbreak ?</a:t>
            </a:r>
            <a:endParaRPr lang="en-IN" dirty="0">
              <a:solidFill>
                <a:srgbClr val="FF0000"/>
              </a:solidFill>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An outbreak or epidemic is defined as the occurrence in a community or region of cases of an illness clearly in excess of expected numbers. Usually an outbreak is limited to a small focal area, an epidemic covers large geographic area and has more than one focal point.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5410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Situation 1st</a:t>
            </a:r>
            <a:endParaRPr lang="en-IN" dirty="0">
              <a:solidFill>
                <a:srgbClr val="FF0000"/>
              </a:solidFill>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Mr. X, Medical Officer of a primary health </a:t>
            </a:r>
            <a:r>
              <a:rPr lang="en-US" dirty="0" err="1" smtClean="0">
                <a:latin typeface="Times New Roman" panose="02020603050405020304" pitchFamily="18" charset="0"/>
                <a:cs typeface="Times New Roman" panose="02020603050405020304" pitchFamily="18" charset="0"/>
              </a:rPr>
              <a:t>centre</a:t>
            </a:r>
            <a:r>
              <a:rPr lang="en-US" dirty="0" smtClean="0">
                <a:latin typeface="Times New Roman" panose="02020603050405020304" pitchFamily="18" charset="0"/>
                <a:cs typeface="Times New Roman" panose="02020603050405020304" pitchFamily="18" charset="0"/>
              </a:rPr>
              <a:t> noticed increased number of cases with symptoms of fever, sore throat and cough during third week of March. While taking detailed history one patient had a history of international travel 2 weeks back from a place where some of his friends also had similar illness. In the next week, one of the tertiary care hospitals in the city reported increased number of severe acute respiratory illness among admitted patients and two of them died due to this. As a Medical Officer or a member of a district health care team, how do you investigate this and manage the situation?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576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Times New Roman" panose="02020603050405020304" pitchFamily="18" charset="0"/>
                <a:cs typeface="Times New Roman" panose="02020603050405020304" pitchFamily="18" charset="0"/>
              </a:rPr>
              <a:t>How you detect epidemic / warning signs to detect an outbreak </a:t>
            </a:r>
            <a:endParaRPr lang="en-IN" sz="32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Clustering of cases or deaths in time and /or place,</a:t>
            </a:r>
          </a:p>
          <a:p>
            <a:r>
              <a:rPr lang="en-US" sz="2400" dirty="0" smtClean="0">
                <a:latin typeface="Times New Roman" panose="02020603050405020304" pitchFamily="18" charset="0"/>
                <a:cs typeface="Times New Roman" panose="02020603050405020304" pitchFamily="18" charset="0"/>
              </a:rPr>
              <a:t>Unusual increase in cases or deaths, </a:t>
            </a:r>
          </a:p>
          <a:p>
            <a:r>
              <a:rPr lang="en-US" sz="2400" dirty="0" smtClean="0">
                <a:latin typeface="Times New Roman" panose="02020603050405020304" pitchFamily="18" charset="0"/>
                <a:cs typeface="Times New Roman" panose="02020603050405020304" pitchFamily="18" charset="0"/>
              </a:rPr>
              <a:t>Even a single case of measles, AFP, Cholera, plague, dengue or JE, </a:t>
            </a:r>
          </a:p>
          <a:p>
            <a:r>
              <a:rPr lang="en-US" sz="2400" dirty="0" smtClean="0">
                <a:latin typeface="Times New Roman" panose="02020603050405020304" pitchFamily="18" charset="0"/>
                <a:cs typeface="Times New Roman" panose="02020603050405020304" pitchFamily="18" charset="0"/>
              </a:rPr>
              <a:t>Acute febrile illness of unknown origin, </a:t>
            </a:r>
          </a:p>
          <a:p>
            <a:r>
              <a:rPr lang="en-US" sz="2400" dirty="0" smtClean="0">
                <a:latin typeface="Times New Roman" panose="02020603050405020304" pitchFamily="18" charset="0"/>
                <a:cs typeface="Times New Roman" panose="02020603050405020304" pitchFamily="18" charset="0"/>
              </a:rPr>
              <a:t>Occurrence of two or more epidemiologically linked cases of meningitis, </a:t>
            </a:r>
          </a:p>
          <a:p>
            <a:r>
              <a:rPr lang="en-US" sz="2400" dirty="0" smtClean="0">
                <a:latin typeface="Times New Roman" panose="02020603050405020304" pitchFamily="18" charset="0"/>
                <a:cs typeface="Times New Roman" panose="02020603050405020304" pitchFamily="18" charset="0"/>
              </a:rPr>
              <a:t>Shifting age distribution of cases, </a:t>
            </a:r>
          </a:p>
          <a:p>
            <a:r>
              <a:rPr lang="en-US" sz="2400" dirty="0" smtClean="0">
                <a:latin typeface="Times New Roman" panose="02020603050405020304" pitchFamily="18" charset="0"/>
                <a:cs typeface="Times New Roman" panose="02020603050405020304" pitchFamily="18" charset="0"/>
              </a:rPr>
              <a:t>High or sudden increase in vector density,</a:t>
            </a:r>
          </a:p>
          <a:p>
            <a:r>
              <a:rPr lang="en-US" sz="2400" dirty="0" smtClean="0">
                <a:latin typeface="Times New Roman" panose="02020603050405020304" pitchFamily="18" charset="0"/>
                <a:cs typeface="Times New Roman" panose="02020603050405020304" pitchFamily="18" charset="0"/>
              </a:rPr>
              <a:t>Natural disaster.</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3704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Detecting an outbreak </a:t>
            </a:r>
            <a:r>
              <a:rPr lang="en-US" dirty="0"/>
              <a:t/>
            </a:r>
            <a:br>
              <a:rPr lang="en-US" dirty="0"/>
            </a:br>
            <a:endParaRPr lang="en-IN" dirty="0"/>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Rumour</a:t>
            </a:r>
            <a:r>
              <a:rPr lang="en-US" sz="2400" dirty="0">
                <a:latin typeface="Times New Roman" panose="02020603050405020304" pitchFamily="18" charset="0"/>
                <a:cs typeface="Times New Roman" panose="02020603050405020304" pitchFamily="18" charset="0"/>
              </a:rPr>
              <a:t> register: it has to be maintained in each public health facility for </a:t>
            </a:r>
          </a:p>
          <a:p>
            <a:r>
              <a:rPr lang="en-US" sz="2400" dirty="0">
                <a:latin typeface="Times New Roman" panose="02020603050405020304" pitchFamily="18" charset="0"/>
                <a:cs typeface="Times New Roman" panose="02020603050405020304" pitchFamily="18" charset="0"/>
              </a:rPr>
              <a:t>collecting information related to infectious diseases. There are key informants in </a:t>
            </a:r>
          </a:p>
          <a:p>
            <a:r>
              <a:rPr lang="en-US" sz="2400" dirty="0">
                <a:latin typeface="Times New Roman" panose="02020603050405020304" pitchFamily="18" charset="0"/>
                <a:cs typeface="Times New Roman" panose="02020603050405020304" pitchFamily="18" charset="0"/>
              </a:rPr>
              <a:t>the community like teachers, </a:t>
            </a:r>
            <a:r>
              <a:rPr lang="en-US" sz="2400" dirty="0" err="1">
                <a:latin typeface="Times New Roman" panose="02020603050405020304" pitchFamily="18" charset="0"/>
                <a:cs typeface="Times New Roman" panose="02020603050405020304" pitchFamily="18" charset="0"/>
              </a:rPr>
              <a:t>Anganwadi</a:t>
            </a:r>
            <a:r>
              <a:rPr lang="en-US" sz="2400" dirty="0">
                <a:latin typeface="Times New Roman" panose="02020603050405020304" pitchFamily="18" charset="0"/>
                <a:cs typeface="Times New Roman" panose="02020603050405020304" pitchFamily="18" charset="0"/>
              </a:rPr>
              <a:t> workers (AWW), ward members, Self</a:t>
            </a:r>
          </a:p>
          <a:p>
            <a:r>
              <a:rPr lang="en-US" sz="2400" dirty="0">
                <a:latin typeface="Times New Roman" panose="02020603050405020304" pitchFamily="18" charset="0"/>
                <a:cs typeface="Times New Roman" panose="02020603050405020304" pitchFamily="18" charset="0"/>
              </a:rPr>
              <a:t>help Group (SHG), Youth club leaders, etc. They are the eyes and ears of health </a:t>
            </a:r>
          </a:p>
          <a:p>
            <a:r>
              <a:rPr lang="en-US" sz="2400" dirty="0">
                <a:latin typeface="Times New Roman" panose="02020603050405020304" pitchFamily="18" charset="0"/>
                <a:cs typeface="Times New Roman" panose="02020603050405020304" pitchFamily="18" charset="0"/>
              </a:rPr>
              <a:t>services in the community </a:t>
            </a:r>
          </a:p>
          <a:p>
            <a:r>
              <a:rPr lang="en-US" sz="2400" dirty="0">
                <a:latin typeface="Times New Roman" panose="02020603050405020304" pitchFamily="18" charset="0"/>
                <a:cs typeface="Times New Roman" panose="02020603050405020304" pitchFamily="18" charset="0"/>
              </a:rPr>
              <a:t>2. Media – an important source of health information </a:t>
            </a:r>
          </a:p>
          <a:p>
            <a:r>
              <a:rPr lang="en-US" sz="2400" dirty="0">
                <a:latin typeface="Times New Roman" panose="02020603050405020304" pitchFamily="18" charset="0"/>
                <a:cs typeface="Times New Roman" panose="02020603050405020304" pitchFamily="18" charset="0"/>
              </a:rPr>
              <a:t>3. Review of routine data </a:t>
            </a:r>
          </a:p>
          <a:p>
            <a:r>
              <a:rPr lang="en-US" sz="2400" dirty="0">
                <a:latin typeface="Times New Roman" panose="02020603050405020304" pitchFamily="18" charset="0"/>
                <a:cs typeface="Times New Roman" panose="02020603050405020304" pitchFamily="18" charset="0"/>
              </a:rPr>
              <a:t>4. Through strict vigilance on warning signs of impending outbreak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8816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5887"/>
          </a:xfrm>
        </p:spPr>
        <p:txBody>
          <a:bodyPr>
            <a:normAutofit fontScale="90000"/>
          </a:bodyPr>
          <a:lstStyle/>
          <a:p>
            <a:r>
              <a:rPr lang="en-US" sz="3600" dirty="0">
                <a:solidFill>
                  <a:srgbClr val="FF0000"/>
                </a:solidFill>
              </a:rPr>
              <a:t>Steps of outbreak </a:t>
            </a:r>
            <a:r>
              <a:rPr lang="en-US" sz="3600" dirty="0" smtClean="0">
                <a:solidFill>
                  <a:srgbClr val="FF0000"/>
                </a:solidFill>
              </a:rPr>
              <a:t>investigation/investigations in epidemic</a:t>
            </a:r>
            <a:r>
              <a:rPr lang="en-US" dirty="0" smtClean="0"/>
              <a:t>:  </a:t>
            </a:r>
            <a:r>
              <a:rPr lang="en-US" dirty="0"/>
              <a:t/>
            </a:r>
            <a:br>
              <a:rPr lang="en-US" dirty="0"/>
            </a:br>
            <a:endParaRPr lang="en-IN" dirty="0"/>
          </a:p>
        </p:txBody>
      </p:sp>
      <p:sp>
        <p:nvSpPr>
          <p:cNvPr id="3" name="Content Placeholder 2"/>
          <p:cNvSpPr>
            <a:spLocks noGrp="1"/>
          </p:cNvSpPr>
          <p:nvPr>
            <p:ph idx="1"/>
          </p:nvPr>
        </p:nvSpPr>
        <p:spPr>
          <a:xfrm>
            <a:off x="838200" y="1401510"/>
            <a:ext cx="10515600" cy="4775453"/>
          </a:xfrm>
        </p:spPr>
        <p:txBody>
          <a:bodyPr>
            <a:normAutofit/>
          </a:bodyPr>
          <a:lstStyle/>
          <a:p>
            <a:pPr marL="0" indent="0">
              <a:buNone/>
            </a:pPr>
            <a:r>
              <a:rPr lang="en-US" dirty="0" smtClean="0">
                <a:solidFill>
                  <a:srgbClr val="FF0000"/>
                </a:solidFill>
              </a:rPr>
              <a:t>1</a:t>
            </a: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Verification of the diagnosis: </a:t>
            </a:r>
            <a:r>
              <a:rPr lang="en-US" sz="2400" dirty="0">
                <a:latin typeface="Times New Roman" panose="02020603050405020304" pitchFamily="18" charset="0"/>
                <a:cs typeface="Times New Roman" panose="02020603050405020304" pitchFamily="18" charset="0"/>
              </a:rPr>
              <a:t>The first and foremost step in outbreak </a:t>
            </a:r>
            <a:r>
              <a:rPr lang="en-US" sz="2400" dirty="0" smtClean="0">
                <a:latin typeface="Times New Roman" panose="02020603050405020304" pitchFamily="18" charset="0"/>
                <a:cs typeface="Times New Roman" panose="02020603050405020304" pitchFamily="18" charset="0"/>
              </a:rPr>
              <a:t>investigation </a:t>
            </a:r>
            <a:r>
              <a:rPr lang="en-US" sz="2400" dirty="0">
                <a:latin typeface="Times New Roman" panose="02020603050405020304" pitchFamily="18" charset="0"/>
                <a:cs typeface="Times New Roman" panose="02020603050405020304" pitchFamily="18" charset="0"/>
              </a:rPr>
              <a:t>would be to verify the diagnosis.  A clinical examination along with </a:t>
            </a:r>
            <a:r>
              <a:rPr lang="en-US" sz="2400" dirty="0" smtClean="0">
                <a:latin typeface="Times New Roman" panose="02020603050405020304" pitchFamily="18" charset="0"/>
                <a:cs typeface="Times New Roman" panose="02020603050405020304" pitchFamily="18" charset="0"/>
              </a:rPr>
              <a:t>laboratory </a:t>
            </a:r>
            <a:r>
              <a:rPr lang="en-US" sz="2400" dirty="0">
                <a:latin typeface="Times New Roman" panose="02020603050405020304" pitchFamily="18" charset="0"/>
                <a:cs typeface="Times New Roman" panose="02020603050405020304" pitchFamily="18" charset="0"/>
              </a:rPr>
              <a:t>investigations of a sample of cases may be sufficient for this, but the </a:t>
            </a:r>
            <a:r>
              <a:rPr lang="en-US" sz="2400" dirty="0" smtClean="0">
                <a:latin typeface="Times New Roman" panose="02020603050405020304" pitchFamily="18" charset="0"/>
                <a:cs typeface="Times New Roman" panose="02020603050405020304" pitchFamily="18" charset="0"/>
              </a:rPr>
              <a:t>epidemiological </a:t>
            </a:r>
            <a:r>
              <a:rPr lang="en-US" sz="2400" dirty="0">
                <a:latin typeface="Times New Roman" panose="02020603050405020304" pitchFamily="18" charset="0"/>
                <a:cs typeface="Times New Roman" panose="02020603050405020304" pitchFamily="18" charset="0"/>
              </a:rPr>
              <a:t>investigation should not be delayed until laboratory results are </a:t>
            </a:r>
            <a:r>
              <a:rPr lang="en-US" sz="2400" dirty="0" smtClean="0">
                <a:latin typeface="Times New Roman" panose="02020603050405020304" pitchFamily="18" charset="0"/>
                <a:cs typeface="Times New Roman" panose="02020603050405020304" pitchFamily="18" charset="0"/>
              </a:rPr>
              <a:t>available</a:t>
            </a:r>
            <a:r>
              <a:rPr lang="en-US" sz="2400" dirty="0">
                <a:latin typeface="Times New Roman" panose="02020603050405020304" pitchFamily="18" charset="0"/>
                <a:cs typeface="Times New Roman" panose="02020603050405020304" pitchFamily="18" charset="0"/>
              </a:rPr>
              <a:t>. </a:t>
            </a:r>
          </a:p>
          <a:p>
            <a:pPr marL="0" indent="0">
              <a:buNone/>
            </a:pPr>
            <a:r>
              <a:rPr lang="en-US" sz="2400" dirty="0">
                <a:solidFill>
                  <a:srgbClr val="FF0000"/>
                </a:solidFill>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Confirmation of existence of an outbreak</a:t>
            </a:r>
            <a:r>
              <a:rPr lang="en-US" sz="2400" dirty="0">
                <a:latin typeface="Times New Roman" panose="02020603050405020304" pitchFamily="18" charset="0"/>
                <a:cs typeface="Times New Roman" panose="02020603050405020304" pitchFamily="18" charset="0"/>
              </a:rPr>
              <a:t>: For this, Medical Officer should </a:t>
            </a:r>
            <a:r>
              <a:rPr lang="en-US" sz="2400" dirty="0" smtClean="0">
                <a:latin typeface="Times New Roman" panose="02020603050405020304" pitchFamily="18" charset="0"/>
                <a:cs typeface="Times New Roman" panose="02020603050405020304" pitchFamily="18" charset="0"/>
              </a:rPr>
              <a:t>check</a:t>
            </a:r>
          </a:p>
          <a:p>
            <a:pPr marL="0" indent="0">
              <a:buNone/>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If there is an abnormal increase in the number of cases, or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See there is clustering of cases, or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If the cases are epidemiologically linked, or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If some trigger events have occurred, or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If many deaths have occurred. </a:t>
            </a:r>
          </a:p>
        </p:txBody>
      </p:sp>
    </p:spTree>
    <p:extLst>
      <p:ext uri="{BB962C8B-B14F-4D97-AF65-F5344CB8AC3E}">
        <p14:creationId xmlns:p14="http://schemas.microsoft.com/office/powerpoint/2010/main" val="1822299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3- </a:t>
            </a:r>
            <a:r>
              <a:rPr lang="en-US" dirty="0">
                <a:solidFill>
                  <a:srgbClr val="FF0000"/>
                </a:solidFill>
                <a:latin typeface="Times New Roman" panose="02020603050405020304" pitchFamily="18" charset="0"/>
                <a:cs typeface="Times New Roman" panose="02020603050405020304" pitchFamily="18" charset="0"/>
              </a:rPr>
              <a:t>Defining population at risk</a:t>
            </a:r>
            <a:r>
              <a:rPr lang="en-US" dirty="0">
                <a:latin typeface="Times New Roman" panose="02020603050405020304" pitchFamily="18" charset="0"/>
                <a:cs typeface="Times New Roman" panose="02020603050405020304" pitchFamily="18" charset="0"/>
              </a:rPr>
              <a:t>: before starting investigation, it is necessary to have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attack rates. </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4- </a:t>
            </a:r>
            <a:r>
              <a:rPr lang="en-US" dirty="0">
                <a:solidFill>
                  <a:srgbClr val="FF0000"/>
                </a:solidFill>
                <a:latin typeface="Times New Roman" panose="02020603050405020304" pitchFamily="18" charset="0"/>
                <a:cs typeface="Times New Roman" panose="02020603050405020304" pitchFamily="18" charset="0"/>
              </a:rPr>
              <a:t>Rapid search area map and age gender distribution of entire population in </a:t>
            </a:r>
            <a:r>
              <a:rPr lang="en-US" dirty="0" smtClean="0">
                <a:solidFill>
                  <a:srgbClr val="FF0000"/>
                </a:solidFill>
                <a:latin typeface="Times New Roman" panose="02020603050405020304" pitchFamily="18" charset="0"/>
                <a:cs typeface="Times New Roman" panose="02020603050405020304" pitchFamily="18" charset="0"/>
              </a:rPr>
              <a:t>the </a:t>
            </a:r>
            <a:r>
              <a:rPr lang="en-US" dirty="0">
                <a:solidFill>
                  <a:srgbClr val="FF0000"/>
                </a:solidFill>
                <a:latin typeface="Times New Roman" panose="02020603050405020304" pitchFamily="18" charset="0"/>
                <a:cs typeface="Times New Roman" panose="02020603050405020304" pitchFamily="18" charset="0"/>
              </a:rPr>
              <a:t>area</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This </a:t>
            </a:r>
            <a:r>
              <a:rPr lang="en-US" dirty="0">
                <a:latin typeface="Times New Roman" panose="02020603050405020304" pitchFamily="18" charset="0"/>
                <a:cs typeface="Times New Roman" panose="02020603050405020304" pitchFamily="18" charset="0"/>
              </a:rPr>
              <a:t>is essential for calculating for all cases and their </a:t>
            </a:r>
            <a:r>
              <a:rPr lang="en-US" dirty="0" smtClean="0">
                <a:latin typeface="Times New Roman" panose="02020603050405020304" pitchFamily="18" charset="0"/>
                <a:cs typeface="Times New Roman" panose="02020603050405020304" pitchFamily="18" charset="0"/>
              </a:rPr>
              <a:t>characteristics</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his </a:t>
            </a:r>
            <a:r>
              <a:rPr lang="en-US" dirty="0">
                <a:latin typeface="Times New Roman" panose="02020603050405020304" pitchFamily="18" charset="0"/>
                <a:cs typeface="Times New Roman" panose="02020603050405020304" pitchFamily="18" charset="0"/>
              </a:rPr>
              <a:t>is to identify all cases including those who have not sought medical care and t</a:t>
            </a:r>
            <a:r>
              <a:rPr lang="en-US" dirty="0" smtClean="0">
                <a:latin typeface="Times New Roman" panose="02020603050405020304" pitchFamily="18" charset="0"/>
                <a:cs typeface="Times New Roman" panose="02020603050405020304" pitchFamily="18" charset="0"/>
              </a:rPr>
              <a:t>hose </a:t>
            </a:r>
            <a:r>
              <a:rPr lang="en-US" dirty="0">
                <a:latin typeface="Times New Roman" panose="02020603050405020304" pitchFamily="18" charset="0"/>
                <a:cs typeface="Times New Roman" panose="02020603050405020304" pitchFamily="18" charset="0"/>
              </a:rPr>
              <a:t>possibly exposed to the risk.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979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5</a:t>
            </a:r>
            <a:r>
              <a:rPr lang="en-US" dirty="0">
                <a:solidFill>
                  <a:srgbClr val="FF0000"/>
                </a:solidFill>
                <a:latin typeface="Times New Roman" panose="02020603050405020304" pitchFamily="18" charset="0"/>
                <a:cs typeface="Times New Roman" panose="02020603050405020304" pitchFamily="18" charset="0"/>
              </a:rPr>
              <a:t>. Data Analysis: </a:t>
            </a:r>
            <a:r>
              <a:rPr lang="en-US" dirty="0">
                <a:latin typeface="Times New Roman" panose="02020603050405020304" pitchFamily="18" charset="0"/>
                <a:cs typeface="Times New Roman" panose="02020603050405020304" pitchFamily="18" charset="0"/>
              </a:rPr>
              <a:t>Data collected should be </a:t>
            </a:r>
            <a:r>
              <a:rPr lang="en-US" dirty="0" err="1">
                <a:latin typeface="Times New Roman" panose="02020603050405020304" pitchFamily="18" charset="0"/>
                <a:cs typeface="Times New Roman" panose="02020603050405020304" pitchFamily="18" charset="0"/>
              </a:rPr>
              <a:t>analysed</a:t>
            </a:r>
            <a:r>
              <a:rPr lang="en-US" dirty="0">
                <a:latin typeface="Times New Roman" panose="02020603050405020304" pitchFamily="18" charset="0"/>
                <a:cs typeface="Times New Roman" panose="02020603050405020304" pitchFamily="18" charset="0"/>
              </a:rPr>
              <a:t> to identify common event or </a:t>
            </a:r>
            <a:r>
              <a:rPr lang="en-US" dirty="0" smtClean="0">
                <a:latin typeface="Times New Roman" panose="02020603050405020304" pitchFamily="18" charset="0"/>
                <a:cs typeface="Times New Roman" panose="02020603050405020304" pitchFamily="18" charset="0"/>
              </a:rPr>
              <a:t>experience </a:t>
            </a:r>
            <a:r>
              <a:rPr lang="en-US" dirty="0">
                <a:latin typeface="Times New Roman" panose="02020603050405020304" pitchFamily="18" charset="0"/>
                <a:cs typeface="Times New Roman" panose="02020603050405020304" pitchFamily="18" charset="0"/>
              </a:rPr>
              <a:t>using the epidemiological parameters like time, place and person. </a:t>
            </a:r>
            <a:endParaRPr lang="en-US" dirty="0" smtClean="0">
              <a:latin typeface="Times New Roman" panose="02020603050405020304" pitchFamily="18" charset="0"/>
              <a:cs typeface="Times New Roman" panose="02020603050405020304" pitchFamily="18" charset="0"/>
            </a:endParaRPr>
          </a:p>
          <a:p>
            <a:pPr marL="0" indent="0">
              <a:buNone/>
            </a:pPr>
            <a:r>
              <a:rPr lang="en-US" dirty="0">
                <a:solidFill>
                  <a:srgbClr val="FF0000"/>
                </a:solidFill>
                <a:latin typeface="Times New Roman" panose="02020603050405020304" pitchFamily="18" charset="0"/>
                <a:cs typeface="Times New Roman" panose="02020603050405020304" pitchFamily="18" charset="0"/>
              </a:rPr>
              <a:t>6-Formulation of hypothesis: </a:t>
            </a:r>
            <a:r>
              <a:rPr lang="en-US" dirty="0">
                <a:latin typeface="Times New Roman" panose="02020603050405020304" pitchFamily="18" charset="0"/>
                <a:cs typeface="Times New Roman" panose="02020603050405020304" pitchFamily="18" charset="0"/>
              </a:rPr>
              <a:t>on the basis of time, place and person analysis, </a:t>
            </a:r>
            <a:r>
              <a:rPr lang="en-US" dirty="0" smtClean="0">
                <a:latin typeface="Times New Roman" panose="02020603050405020304" pitchFamily="18" charset="0"/>
                <a:cs typeface="Times New Roman" panose="02020603050405020304" pitchFamily="18" charset="0"/>
              </a:rPr>
              <a:t>hypothesis </a:t>
            </a:r>
            <a:r>
              <a:rPr lang="en-US" dirty="0">
                <a:latin typeface="Times New Roman" panose="02020603050405020304" pitchFamily="18" charset="0"/>
                <a:cs typeface="Times New Roman" panose="02020603050405020304" pitchFamily="18" charset="0"/>
              </a:rPr>
              <a:t>is formulated to explain the epidemic in terms of possible source, </a:t>
            </a:r>
            <a:r>
              <a:rPr lang="en-US" dirty="0" smtClean="0">
                <a:latin typeface="Times New Roman" panose="02020603050405020304" pitchFamily="18" charset="0"/>
                <a:cs typeface="Times New Roman" panose="02020603050405020304" pitchFamily="18" charset="0"/>
              </a:rPr>
              <a:t>causative </a:t>
            </a:r>
            <a:r>
              <a:rPr lang="en-US" dirty="0">
                <a:latin typeface="Times New Roman" panose="02020603050405020304" pitchFamily="18" charset="0"/>
                <a:cs typeface="Times New Roman" panose="02020603050405020304" pitchFamily="18" charset="0"/>
              </a:rPr>
              <a:t>agent, possible modes of spread, people at risk and the environmental </a:t>
            </a:r>
            <a:r>
              <a:rPr lang="en-US" dirty="0" smtClean="0">
                <a:latin typeface="Times New Roman" panose="02020603050405020304" pitchFamily="18" charset="0"/>
                <a:cs typeface="Times New Roman" panose="02020603050405020304" pitchFamily="18" charset="0"/>
              </a:rPr>
              <a:t>factors.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273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7-Testing </a:t>
            </a:r>
            <a:r>
              <a:rPr lang="en-US" dirty="0">
                <a:solidFill>
                  <a:srgbClr val="FF0000"/>
                </a:solidFill>
                <a:latin typeface="Times New Roman" panose="02020603050405020304" pitchFamily="18" charset="0"/>
                <a:cs typeface="Times New Roman" panose="02020603050405020304" pitchFamily="18" charset="0"/>
              </a:rPr>
              <a:t>the hypothesis</a:t>
            </a:r>
            <a:r>
              <a:rPr lang="en-US" dirty="0">
                <a:latin typeface="Times New Roman" panose="02020603050405020304" pitchFamily="18" charset="0"/>
                <a:cs typeface="Times New Roman" panose="02020603050405020304" pitchFamily="18" charset="0"/>
              </a:rPr>
              <a:t>: If the hypothesis fits with the facts, response measures </a:t>
            </a:r>
            <a:r>
              <a:rPr lang="en-US" dirty="0" smtClean="0">
                <a:latin typeface="Times New Roman" panose="02020603050405020304" pitchFamily="18" charset="0"/>
                <a:cs typeface="Times New Roman" panose="02020603050405020304" pitchFamily="18" charset="0"/>
              </a:rPr>
              <a:t>can </a:t>
            </a:r>
            <a:r>
              <a:rPr lang="en-US" dirty="0">
                <a:latin typeface="Times New Roman" panose="02020603050405020304" pitchFamily="18" charset="0"/>
                <a:cs typeface="Times New Roman" panose="02020603050405020304" pitchFamily="18" charset="0"/>
              </a:rPr>
              <a:t>be initiated; otherwise, further analytical investigation in terms of case control </a:t>
            </a:r>
            <a:r>
              <a:rPr lang="en-US" dirty="0" smtClean="0">
                <a:latin typeface="Times New Roman" panose="02020603050405020304" pitchFamily="18" charset="0"/>
                <a:cs typeface="Times New Roman" panose="02020603050405020304" pitchFamily="18" charset="0"/>
              </a:rPr>
              <a:t>studies </a:t>
            </a:r>
            <a:r>
              <a:rPr lang="en-US" dirty="0">
                <a:latin typeface="Times New Roman" panose="02020603050405020304" pitchFamily="18" charset="0"/>
                <a:cs typeface="Times New Roman" panose="02020603050405020304" pitchFamily="18" charset="0"/>
              </a:rPr>
              <a:t>will need to be carried out. In the meantime, general control measures </a:t>
            </a:r>
            <a:r>
              <a:rPr lang="en-US" dirty="0" smtClean="0">
                <a:latin typeface="Times New Roman" panose="02020603050405020304" pitchFamily="18" charset="0"/>
                <a:cs typeface="Times New Roman" panose="02020603050405020304" pitchFamily="18" charset="0"/>
              </a:rPr>
              <a:t>are </a:t>
            </a:r>
            <a:r>
              <a:rPr lang="en-US" dirty="0">
                <a:latin typeface="Times New Roman" panose="02020603050405020304" pitchFamily="18" charset="0"/>
                <a:cs typeface="Times New Roman" panose="02020603050405020304" pitchFamily="18" charset="0"/>
              </a:rPr>
              <a:t>carried out. </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8-Evaluation </a:t>
            </a:r>
            <a:r>
              <a:rPr lang="en-US" dirty="0">
                <a:solidFill>
                  <a:srgbClr val="FF0000"/>
                </a:solidFill>
                <a:latin typeface="Times New Roman" panose="02020603050405020304" pitchFamily="18" charset="0"/>
                <a:cs typeface="Times New Roman" panose="02020603050405020304" pitchFamily="18" charset="0"/>
              </a:rPr>
              <a:t>of ecologic factors: </a:t>
            </a:r>
            <a:r>
              <a:rPr lang="en-US" dirty="0">
                <a:latin typeface="Times New Roman" panose="02020603050405020304" pitchFamily="18" charset="0"/>
                <a:cs typeface="Times New Roman" panose="02020603050405020304" pitchFamily="18" charset="0"/>
              </a:rPr>
              <a:t>This is to prevent further transmission of </a:t>
            </a:r>
            <a:r>
              <a:rPr lang="en-US" dirty="0" smtClean="0">
                <a:latin typeface="Times New Roman" panose="02020603050405020304" pitchFamily="18" charset="0"/>
                <a:cs typeface="Times New Roman" panose="02020603050405020304" pitchFamily="18" charset="0"/>
              </a:rPr>
              <a:t>disease</a:t>
            </a:r>
            <a:r>
              <a:rPr lang="en-US" dirty="0">
                <a:latin typeface="Times New Roman" panose="02020603050405020304" pitchFamily="18" charset="0"/>
                <a:cs typeface="Times New Roman" panose="02020603050405020304" pitchFamily="18" charset="0"/>
              </a:rPr>
              <a:t>. Ecologic factors include sanitary status of eating establishments, water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milk supply, break down in water supply, population movements, </a:t>
            </a:r>
            <a:r>
              <a:rPr lang="en-US" dirty="0" smtClean="0">
                <a:latin typeface="Times New Roman" panose="02020603050405020304" pitchFamily="18" charset="0"/>
                <a:cs typeface="Times New Roman" panose="02020603050405020304" pitchFamily="18" charset="0"/>
              </a:rPr>
              <a:t>atmospheric </a:t>
            </a:r>
            <a:r>
              <a:rPr lang="en-US" dirty="0">
                <a:latin typeface="Times New Roman" panose="02020603050405020304" pitchFamily="18" charset="0"/>
                <a:cs typeface="Times New Roman" panose="02020603050405020304" pitchFamily="18" charset="0"/>
              </a:rPr>
              <a:t>changes, population dynamics of insects and animal </a:t>
            </a:r>
            <a:r>
              <a:rPr lang="en-US" dirty="0" smtClean="0">
                <a:latin typeface="Times New Roman" panose="02020603050405020304" pitchFamily="18" charset="0"/>
                <a:cs typeface="Times New Roman" panose="02020603050405020304" pitchFamily="18" charset="0"/>
              </a:rPr>
              <a:t>reservoirs.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7039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Conti…</a:t>
            </a:r>
            <a:endParaRPr lang="en-IN" dirty="0"/>
          </a:p>
        </p:txBody>
      </p:sp>
      <p:sp>
        <p:nvSpPr>
          <p:cNvPr id="3" name="Content Placeholder 2"/>
          <p:cNvSpPr>
            <a:spLocks noGrp="1"/>
          </p:cNvSpPr>
          <p:nvPr>
            <p:ph idx="1"/>
          </p:nvPr>
        </p:nvSpPr>
        <p:spPr/>
        <p:txBody>
          <a:bodyPr>
            <a:normAutofit/>
          </a:bodyPr>
          <a:lstStyle/>
          <a:p>
            <a:pPr marL="0" indent="0">
              <a:buNone/>
            </a:pPr>
            <a:r>
              <a:rPr lang="en-US" sz="2400" dirty="0" smtClean="0">
                <a:solidFill>
                  <a:srgbClr val="FF0000"/>
                </a:solidFill>
                <a:latin typeface="Times New Roman" panose="02020603050405020304" pitchFamily="18" charset="0"/>
                <a:cs typeface="Times New Roman" panose="02020603050405020304" pitchFamily="18" charset="0"/>
              </a:rPr>
              <a:t>9. Further </a:t>
            </a:r>
            <a:r>
              <a:rPr lang="en-US" sz="2400" dirty="0">
                <a:solidFill>
                  <a:srgbClr val="FF0000"/>
                </a:solidFill>
                <a:latin typeface="Times New Roman" panose="02020603050405020304" pitchFamily="18" charset="0"/>
                <a:cs typeface="Times New Roman" panose="02020603050405020304" pitchFamily="18" charset="0"/>
              </a:rPr>
              <a:t>investigation of population at risk: </a:t>
            </a:r>
            <a:r>
              <a:rPr lang="en-US" sz="2400" dirty="0">
                <a:latin typeface="Times New Roman" panose="02020603050405020304" pitchFamily="18" charset="0"/>
                <a:cs typeface="Times New Roman" panose="02020603050405020304" pitchFamily="18" charset="0"/>
              </a:rPr>
              <a:t>To obtain additional information, </a:t>
            </a:r>
            <a:r>
              <a:rPr lang="en-US" sz="2400" dirty="0" smtClean="0">
                <a:latin typeface="Times New Roman" panose="02020603050405020304" pitchFamily="18" charset="0"/>
                <a:cs typeface="Times New Roman" panose="02020603050405020304" pitchFamily="18" charset="0"/>
              </a:rPr>
              <a:t>for </a:t>
            </a:r>
            <a:r>
              <a:rPr lang="en-US" sz="2400" dirty="0">
                <a:latin typeface="Times New Roman" panose="02020603050405020304" pitchFamily="18" charset="0"/>
                <a:cs typeface="Times New Roman" panose="02020603050405020304" pitchFamily="18" charset="0"/>
              </a:rPr>
              <a:t>e.g. serological study may reveal clinically in-apparent cases and throw light </a:t>
            </a:r>
            <a:r>
              <a:rPr lang="en-US" sz="2400" dirty="0" smtClean="0">
                <a:latin typeface="Times New Roman" panose="02020603050405020304" pitchFamily="18" charset="0"/>
                <a:cs typeface="Times New Roman" panose="02020603050405020304" pitchFamily="18" charset="0"/>
              </a:rPr>
              <a:t>on </a:t>
            </a:r>
            <a:r>
              <a:rPr lang="en-US" sz="2400" dirty="0">
                <a:latin typeface="Times New Roman" panose="02020603050405020304" pitchFamily="18" charset="0"/>
                <a:cs typeface="Times New Roman" panose="02020603050405020304" pitchFamily="18" charset="0"/>
              </a:rPr>
              <a:t>the pathogenesis of the condition. </a:t>
            </a:r>
          </a:p>
          <a:p>
            <a:r>
              <a:rPr lang="en-US" sz="2400" dirty="0">
                <a:solidFill>
                  <a:srgbClr val="FF0000"/>
                </a:solidFill>
                <a:latin typeface="Times New Roman" panose="02020603050405020304" pitchFamily="18" charset="0"/>
                <a:cs typeface="Times New Roman" panose="02020603050405020304" pitchFamily="18" charset="0"/>
              </a:rPr>
              <a:t>10. Writing the report: </a:t>
            </a:r>
            <a:r>
              <a:rPr lang="en-US" sz="2400" dirty="0">
                <a:latin typeface="Times New Roman" panose="02020603050405020304" pitchFamily="18" charset="0"/>
                <a:cs typeface="Times New Roman" panose="02020603050405020304" pitchFamily="18" charset="0"/>
              </a:rPr>
              <a:t>This can be an interim report which includes details of the </a:t>
            </a:r>
          </a:p>
          <a:p>
            <a:pPr marL="0" indent="0">
              <a:buNone/>
            </a:pPr>
            <a:r>
              <a:rPr lang="en-US" sz="2400" dirty="0">
                <a:latin typeface="Times New Roman" panose="02020603050405020304" pitchFamily="18" charset="0"/>
                <a:cs typeface="Times New Roman" panose="02020603050405020304" pitchFamily="18" charset="0"/>
              </a:rPr>
              <a:t>investigation, the diagnosis and control measures initiated. Once the outbreak is </a:t>
            </a:r>
            <a:r>
              <a:rPr lang="en-US" sz="2400" dirty="0" smtClean="0">
                <a:latin typeface="Times New Roman" panose="02020603050405020304" pitchFamily="18" charset="0"/>
                <a:cs typeface="Times New Roman" panose="02020603050405020304" pitchFamily="18" charset="0"/>
              </a:rPr>
              <a:t>coming </a:t>
            </a:r>
            <a:r>
              <a:rPr lang="en-US" sz="2400" dirty="0">
                <a:latin typeface="Times New Roman" panose="02020603050405020304" pitchFamily="18" charset="0"/>
                <a:cs typeface="Times New Roman" panose="02020603050405020304" pitchFamily="18" charset="0"/>
              </a:rPr>
              <a:t>under control, we should make follow up visits to see whether control </a:t>
            </a:r>
            <a:r>
              <a:rPr lang="en-US" sz="2400" dirty="0" smtClean="0">
                <a:latin typeface="Times New Roman" panose="02020603050405020304" pitchFamily="18" charset="0"/>
                <a:cs typeface="Times New Roman" panose="02020603050405020304" pitchFamily="18" charset="0"/>
              </a:rPr>
              <a:t>measures </a:t>
            </a:r>
            <a:r>
              <a:rPr lang="en-US" sz="2400" dirty="0">
                <a:latin typeface="Times New Roman" panose="02020603050405020304" pitchFamily="18" charset="0"/>
                <a:cs typeface="Times New Roman" panose="02020603050405020304" pitchFamily="18" charset="0"/>
              </a:rPr>
              <a:t>are implemented adequately and also help to collect new information </a:t>
            </a:r>
            <a:r>
              <a:rPr lang="en-US" sz="2400" dirty="0" smtClean="0">
                <a:latin typeface="Times New Roman" panose="02020603050405020304" pitchFamily="18" charset="0"/>
                <a:cs typeface="Times New Roman" panose="02020603050405020304" pitchFamily="18" charset="0"/>
              </a:rPr>
              <a:t>which </a:t>
            </a:r>
            <a:r>
              <a:rPr lang="en-US" sz="2400" dirty="0">
                <a:latin typeface="Times New Roman" panose="02020603050405020304" pitchFamily="18" charset="0"/>
                <a:cs typeface="Times New Roman" panose="02020603050405020304" pitchFamily="18" charset="0"/>
              </a:rPr>
              <a:t>was missed in the previous visits. The final report is given within 10 days </a:t>
            </a:r>
            <a:r>
              <a:rPr lang="en-US" sz="2400" dirty="0" smtClean="0">
                <a:latin typeface="Times New Roman" panose="02020603050405020304" pitchFamily="18" charset="0"/>
                <a:cs typeface="Times New Roman" panose="02020603050405020304" pitchFamily="18" charset="0"/>
              </a:rPr>
              <a:t>of </a:t>
            </a:r>
            <a:r>
              <a:rPr lang="en-US" sz="2400" dirty="0">
                <a:latin typeface="Times New Roman" panose="02020603050405020304" pitchFamily="18" charset="0"/>
                <a:cs typeface="Times New Roman" panose="02020603050405020304" pitchFamily="18" charset="0"/>
              </a:rPr>
              <a:t>the outbreak being declared to be over. The outbreak is declared over when </a:t>
            </a:r>
            <a:r>
              <a:rPr lang="en-US" sz="2400" dirty="0" smtClean="0">
                <a:latin typeface="Times New Roman" panose="02020603050405020304" pitchFamily="18" charset="0"/>
                <a:cs typeface="Times New Roman" panose="02020603050405020304" pitchFamily="18" charset="0"/>
              </a:rPr>
              <a:t>there </a:t>
            </a:r>
            <a:r>
              <a:rPr lang="en-US" sz="2400" dirty="0">
                <a:latin typeface="Times New Roman" panose="02020603050405020304" pitchFamily="18" charset="0"/>
                <a:cs typeface="Times New Roman" panose="02020603050405020304" pitchFamily="18" charset="0"/>
              </a:rPr>
              <a:t>are no new cases for a period of two incubation period since the onset of </a:t>
            </a:r>
            <a:r>
              <a:rPr lang="en-US" sz="2400" dirty="0" smtClean="0">
                <a:latin typeface="Times New Roman" panose="02020603050405020304" pitchFamily="18" charset="0"/>
                <a:cs typeface="Times New Roman" panose="02020603050405020304" pitchFamily="18" charset="0"/>
              </a:rPr>
              <a:t>last </a:t>
            </a:r>
            <a:r>
              <a:rPr lang="en-US" sz="2400" dirty="0">
                <a:latin typeface="Times New Roman" panose="02020603050405020304" pitchFamily="18" charset="0"/>
                <a:cs typeface="Times New Roman" panose="02020603050405020304" pitchFamily="18" charset="0"/>
              </a:rPr>
              <a:t>case.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2334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rgbClr val="FF0000"/>
                </a:solidFill>
              </a:rPr>
              <a:t>Responses to </a:t>
            </a:r>
            <a:r>
              <a:rPr lang="en-IN" dirty="0" smtClean="0">
                <a:solidFill>
                  <a:srgbClr val="FF0000"/>
                </a:solidFill>
              </a:rPr>
              <a:t>adopt during an </a:t>
            </a:r>
            <a:r>
              <a:rPr lang="en-IN" dirty="0">
                <a:solidFill>
                  <a:srgbClr val="FF0000"/>
                </a:solidFill>
              </a:rPr>
              <a:t>outbreak </a:t>
            </a:r>
          </a:p>
        </p:txBody>
      </p:sp>
      <p:sp>
        <p:nvSpPr>
          <p:cNvPr id="3" name="Content Placeholder 2"/>
          <p:cNvSpPr>
            <a:spLocks noGrp="1"/>
          </p:cNvSpPr>
          <p:nvPr>
            <p:ph idx="1"/>
          </p:nvPr>
        </p:nvSpPr>
        <p:spPr/>
        <p:txBody>
          <a:bodyPr>
            <a:normAutofit/>
          </a:bodyPr>
          <a:lstStyle/>
          <a:p>
            <a:r>
              <a:rPr lang="en-US" dirty="0"/>
              <a:t>1. </a:t>
            </a:r>
            <a:r>
              <a:rPr lang="en-US" dirty="0">
                <a:solidFill>
                  <a:srgbClr val="FF0000"/>
                </a:solidFill>
              </a:rPr>
              <a:t>General measures </a:t>
            </a:r>
            <a:r>
              <a:rPr lang="en-US" dirty="0"/>
              <a:t>is till the specific source and route of transmission is </a:t>
            </a:r>
            <a:r>
              <a:rPr lang="en-US" dirty="0" smtClean="0"/>
              <a:t>identified</a:t>
            </a:r>
            <a:r>
              <a:rPr lang="en-US" dirty="0"/>
              <a:t>. For example, if one is suspecting a droplet infection outbreak, start a </a:t>
            </a:r>
            <a:r>
              <a:rPr lang="en-US" dirty="0" smtClean="0"/>
              <a:t>campaign </a:t>
            </a:r>
            <a:r>
              <a:rPr lang="en-US" dirty="0"/>
              <a:t>requesting people to follow social distancing, use of mask and hand </a:t>
            </a:r>
            <a:r>
              <a:rPr lang="en-US" dirty="0" smtClean="0"/>
              <a:t>hygiene</a:t>
            </a:r>
            <a:r>
              <a:rPr lang="en-US" dirty="0"/>
              <a:t>. </a:t>
            </a:r>
          </a:p>
        </p:txBody>
      </p:sp>
    </p:spTree>
    <p:extLst>
      <p:ext uri="{BB962C8B-B14F-4D97-AF65-F5344CB8AC3E}">
        <p14:creationId xmlns:p14="http://schemas.microsoft.com/office/powerpoint/2010/main" val="188310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2. </a:t>
            </a:r>
            <a:r>
              <a:rPr lang="en-US" dirty="0">
                <a:solidFill>
                  <a:srgbClr val="FF0000"/>
                </a:solidFill>
                <a:latin typeface="Times New Roman" panose="02020603050405020304" pitchFamily="18" charset="0"/>
                <a:cs typeface="Times New Roman" panose="02020603050405020304" pitchFamily="18" charset="0"/>
              </a:rPr>
              <a:t>Specific measures </a:t>
            </a:r>
            <a:r>
              <a:rPr lang="en-US" dirty="0">
                <a:latin typeface="Times New Roman" panose="02020603050405020304" pitchFamily="18" charset="0"/>
                <a:cs typeface="Times New Roman" panose="02020603050405020304" pitchFamily="18" charset="0"/>
              </a:rPr>
              <a:t>depend on the causative agent. The broad steps are: </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Identification and nullification of the source of outbreak like chlorinating </a:t>
            </a:r>
            <a:r>
              <a:rPr lang="en-US" dirty="0" smtClean="0">
                <a:latin typeface="Times New Roman" panose="02020603050405020304" pitchFamily="18" charset="0"/>
                <a:cs typeface="Times New Roman" panose="02020603050405020304" pitchFamily="18" charset="0"/>
              </a:rPr>
              <a:t>wells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(if </a:t>
            </a:r>
            <a:r>
              <a:rPr lang="en-US" dirty="0" smtClean="0">
                <a:latin typeface="Times New Roman" panose="02020603050405020304" pitchFamily="18" charset="0"/>
                <a:cs typeface="Times New Roman" panose="02020603050405020304" pitchFamily="18" charset="0"/>
              </a:rPr>
              <a:t>diarrheal disease)</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Minimizing </a:t>
            </a:r>
            <a:r>
              <a:rPr lang="en-US" dirty="0">
                <a:latin typeface="Times New Roman" panose="02020603050405020304" pitchFamily="18" charset="0"/>
                <a:cs typeface="Times New Roman" panose="02020603050405020304" pitchFamily="18" charset="0"/>
              </a:rPr>
              <a:t>transmission to prevent further exposure: vector control, </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Protection of the host- immunization / chemoprophylaxis, </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Controlling the reservoir include early diagnosis, notification, isolation, treatment, quarantine. </a:t>
            </a:r>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497553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US" dirty="0">
                <a:solidFill>
                  <a:srgbClr val="FF0000"/>
                </a:solidFill>
                <a:latin typeface="Times New Roman" panose="02020603050405020304" pitchFamily="18" charset="0"/>
                <a:cs typeface="Times New Roman" panose="02020603050405020304" pitchFamily="18" charset="0"/>
              </a:rPr>
              <a:t>Isolation: </a:t>
            </a:r>
            <a:r>
              <a:rPr lang="en-US" dirty="0">
                <a:latin typeface="Times New Roman" panose="02020603050405020304" pitchFamily="18" charset="0"/>
                <a:cs typeface="Times New Roman" panose="02020603050405020304" pitchFamily="18" charset="0"/>
              </a:rPr>
              <a:t>Separation of infected persons or animals for the period of </a:t>
            </a:r>
          </a:p>
          <a:p>
            <a:pPr marL="0" indent="0">
              <a:buNone/>
            </a:pPr>
            <a:r>
              <a:rPr lang="en-US" dirty="0">
                <a:latin typeface="Times New Roman" panose="02020603050405020304" pitchFamily="18" charset="0"/>
                <a:cs typeface="Times New Roman" panose="02020603050405020304" pitchFamily="18" charset="0"/>
              </a:rPr>
              <a:t>communicability from others in such places and conditions as to prevent or limit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direct or indirect transmission of infectious agent from those infected to those </a:t>
            </a:r>
            <a:r>
              <a:rPr lang="en-US" dirty="0" smtClean="0">
                <a:latin typeface="Times New Roman" panose="02020603050405020304" pitchFamily="18" charset="0"/>
                <a:cs typeface="Times New Roman" panose="02020603050405020304" pitchFamily="18" charset="0"/>
              </a:rPr>
              <a:t>who </a:t>
            </a:r>
            <a:r>
              <a:rPr lang="en-US" dirty="0">
                <a:latin typeface="Times New Roman" panose="02020603050405020304" pitchFamily="18" charset="0"/>
                <a:cs typeface="Times New Roman" panose="02020603050405020304" pitchFamily="18" charset="0"/>
              </a:rPr>
              <a:t>are susceptible. Purpose is to protect the community by preventing transfer </a:t>
            </a:r>
            <a:r>
              <a:rPr lang="en-US" dirty="0"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infection from the reservoir to the possible susceptible host. </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3214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a:t> </a:t>
            </a:r>
            <a:r>
              <a:rPr lang="en-US" dirty="0" smtClean="0">
                <a:solidFill>
                  <a:srgbClr val="FF0000"/>
                </a:solidFill>
                <a:latin typeface="Times New Roman" panose="02020603050405020304" pitchFamily="18" charset="0"/>
                <a:cs typeface="Times New Roman" panose="02020603050405020304" pitchFamily="18" charset="0"/>
              </a:rPr>
              <a:t>Quarantine</a:t>
            </a:r>
            <a:r>
              <a:rPr lang="en-US" dirty="0">
                <a:solidFill>
                  <a:srgbClr val="FF000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Limitation of freedom of movement of healthy person or domestic </a:t>
            </a:r>
            <a:r>
              <a:rPr lang="en-US" dirty="0" smtClean="0">
                <a:latin typeface="Times New Roman" panose="02020603050405020304" pitchFamily="18" charset="0"/>
                <a:cs typeface="Times New Roman" panose="02020603050405020304" pitchFamily="18" charset="0"/>
              </a:rPr>
              <a:t>animals </a:t>
            </a:r>
            <a:r>
              <a:rPr lang="en-US" dirty="0">
                <a:latin typeface="Times New Roman" panose="02020603050405020304" pitchFamily="18" charset="0"/>
                <a:cs typeface="Times New Roman" panose="02020603050405020304" pitchFamily="18" charset="0"/>
              </a:rPr>
              <a:t>exposed to communicable disease for a period not longer than the </a:t>
            </a:r>
            <a:r>
              <a:rPr lang="en-US" dirty="0" smtClean="0">
                <a:latin typeface="Times New Roman" panose="02020603050405020304" pitchFamily="18" charset="0"/>
                <a:cs typeface="Times New Roman" panose="02020603050405020304" pitchFamily="18" charset="0"/>
              </a:rPr>
              <a:t>longest </a:t>
            </a:r>
            <a:r>
              <a:rPr lang="en-US" dirty="0">
                <a:latin typeface="Times New Roman" panose="02020603050405020304" pitchFamily="18" charset="0"/>
                <a:cs typeface="Times New Roman" panose="02020603050405020304" pitchFamily="18" charset="0"/>
              </a:rPr>
              <a:t>usual incubation period of the disease to prevent contact with those </a:t>
            </a:r>
            <a:r>
              <a:rPr lang="en-US" dirty="0" smtClean="0">
                <a:latin typeface="Times New Roman" panose="02020603050405020304" pitchFamily="18" charset="0"/>
                <a:cs typeface="Times New Roman" panose="02020603050405020304" pitchFamily="18" charset="0"/>
              </a:rPr>
              <a:t>not </a:t>
            </a:r>
            <a:r>
              <a:rPr lang="en-US" dirty="0">
                <a:latin typeface="Times New Roman" panose="02020603050405020304" pitchFamily="18" charset="0"/>
                <a:cs typeface="Times New Roman" panose="02020603050405020304" pitchFamily="18" charset="0"/>
              </a:rPr>
              <a:t>so exposed. </a:t>
            </a:r>
          </a:p>
          <a:p>
            <a:endParaRPr lang="en-IN" dirty="0"/>
          </a:p>
        </p:txBody>
      </p:sp>
    </p:spTree>
    <p:extLst>
      <p:ext uri="{BB962C8B-B14F-4D97-AF65-F5344CB8AC3E}">
        <p14:creationId xmlns:p14="http://schemas.microsoft.com/office/powerpoint/2010/main" val="4210358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a:solidFill>
                  <a:srgbClr val="FF0000"/>
                </a:solidFill>
                <a:latin typeface="Times New Roman" panose="02020603050405020304" pitchFamily="18" charset="0"/>
                <a:cs typeface="Times New Roman" panose="02020603050405020304" pitchFamily="18" charset="0"/>
              </a:rPr>
              <a:t>Contact tracing: </a:t>
            </a:r>
            <a:r>
              <a:rPr lang="en-US" dirty="0">
                <a:latin typeface="Times New Roman" panose="02020603050405020304" pitchFamily="18" charset="0"/>
                <a:cs typeface="Times New Roman" panose="02020603050405020304" pitchFamily="18" charset="0"/>
              </a:rPr>
              <a:t>The process of identifying, assessing and managing people </a:t>
            </a:r>
            <a:r>
              <a:rPr lang="en-US" dirty="0" smtClean="0">
                <a:latin typeface="Times New Roman" panose="02020603050405020304" pitchFamily="18" charset="0"/>
                <a:cs typeface="Times New Roman" panose="02020603050405020304" pitchFamily="18" charset="0"/>
              </a:rPr>
              <a:t>who </a:t>
            </a:r>
            <a:r>
              <a:rPr lang="en-US" dirty="0">
                <a:latin typeface="Times New Roman" panose="02020603050405020304" pitchFamily="18" charset="0"/>
                <a:cs typeface="Times New Roman" panose="02020603050405020304" pitchFamily="18" charset="0"/>
              </a:rPr>
              <a:t>have been exposed to a disease to prevent onward transmission. When </a:t>
            </a:r>
            <a:r>
              <a:rPr lang="en-US" dirty="0" smtClean="0">
                <a:latin typeface="Times New Roman" panose="02020603050405020304" pitchFamily="18" charset="0"/>
                <a:cs typeface="Times New Roman" panose="02020603050405020304" pitchFamily="18" charset="0"/>
              </a:rPr>
              <a:t>systematically </a:t>
            </a:r>
            <a:r>
              <a:rPr lang="en-US" dirty="0">
                <a:latin typeface="Times New Roman" panose="02020603050405020304" pitchFamily="18" charset="0"/>
                <a:cs typeface="Times New Roman" panose="02020603050405020304" pitchFamily="18" charset="0"/>
              </a:rPr>
              <a:t>applied, this will break the chain of transmission of an infectious </a:t>
            </a:r>
            <a:r>
              <a:rPr lang="en-US" dirty="0" smtClean="0">
                <a:latin typeface="Times New Roman" panose="02020603050405020304" pitchFamily="18" charset="0"/>
                <a:cs typeface="Times New Roman" panose="02020603050405020304" pitchFamily="18" charset="0"/>
              </a:rPr>
              <a:t>disease </a:t>
            </a:r>
            <a:r>
              <a:rPr lang="en-US" dirty="0">
                <a:latin typeface="Times New Roman" panose="02020603050405020304" pitchFamily="18" charset="0"/>
                <a:cs typeface="Times New Roman" panose="02020603050405020304" pitchFamily="18" charset="0"/>
              </a:rPr>
              <a:t>and is an effective tool in public health. This has to be explained </a:t>
            </a:r>
            <a:r>
              <a:rPr lang="en-US" dirty="0" smtClean="0">
                <a:latin typeface="Times New Roman" panose="02020603050405020304" pitchFamily="18" charset="0"/>
                <a:cs typeface="Times New Roman" panose="02020603050405020304" pitchFamily="18" charset="0"/>
              </a:rPr>
              <a:t>according </a:t>
            </a:r>
            <a:r>
              <a:rPr lang="en-US" dirty="0">
                <a:latin typeface="Times New Roman" panose="02020603050405020304" pitchFamily="18" charset="0"/>
                <a:cs typeface="Times New Roman" panose="02020603050405020304" pitchFamily="18" charset="0"/>
              </a:rPr>
              <a:t>to the scenario </a:t>
            </a:r>
            <a:r>
              <a:rPr lang="en-US" dirty="0" smtClean="0">
                <a:latin typeface="Times New Roman" panose="02020603050405020304" pitchFamily="18" charset="0"/>
                <a:cs typeface="Times New Roman" panose="02020603050405020304" pitchFamily="18" charset="0"/>
              </a:rPr>
              <a:t>provided.</a:t>
            </a:r>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387499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work </a:t>
            </a:r>
            <a:endParaRPr lang="en-IN" dirty="0"/>
          </a:p>
        </p:txBody>
      </p:sp>
      <p:sp>
        <p:nvSpPr>
          <p:cNvPr id="3" name="Content Placeholder 2"/>
          <p:cNvSpPr>
            <a:spLocks noGrp="1"/>
          </p:cNvSpPr>
          <p:nvPr>
            <p:ph idx="1"/>
          </p:nvPr>
        </p:nvSpPr>
        <p:spPr/>
        <p:txBody>
          <a:bodyPr>
            <a:normAutofit/>
          </a:bodyPr>
          <a:lstStyle/>
          <a:p>
            <a:r>
              <a:rPr lang="en-US" dirty="0"/>
              <a:t>Case scenario </a:t>
            </a:r>
            <a:r>
              <a:rPr lang="en-US" dirty="0" smtClean="0"/>
              <a:t>1 </a:t>
            </a:r>
            <a:endParaRPr lang="en-US" dirty="0"/>
          </a:p>
          <a:p>
            <a:pPr marL="0" indent="0">
              <a:buNone/>
            </a:pPr>
            <a:r>
              <a:rPr lang="en-US" dirty="0" smtClean="0"/>
              <a:t>Dr</a:t>
            </a:r>
            <a:r>
              <a:rPr lang="en-US" dirty="0"/>
              <a:t>. X was appointed as Medical Officer of the Primary Health Centre. One of his field </a:t>
            </a:r>
            <a:r>
              <a:rPr lang="en-US" dirty="0" smtClean="0"/>
              <a:t>staff </a:t>
            </a:r>
            <a:r>
              <a:rPr lang="en-US" dirty="0"/>
              <a:t>reported three cases of watery </a:t>
            </a:r>
            <a:r>
              <a:rPr lang="en-US" dirty="0" err="1"/>
              <a:t>diarrhoea</a:t>
            </a:r>
            <a:r>
              <a:rPr lang="en-US" dirty="0"/>
              <a:t> and dehydration (two mild and one </a:t>
            </a:r>
            <a:r>
              <a:rPr lang="en-US" dirty="0" smtClean="0"/>
              <a:t>severe</a:t>
            </a:r>
            <a:r>
              <a:rPr lang="en-US" dirty="0"/>
              <a:t>) in his field area and he referred them for admission to the hospital. </a:t>
            </a:r>
            <a:r>
              <a:rPr lang="en-US" dirty="0" smtClean="0"/>
              <a:t> As </a:t>
            </a:r>
            <a:r>
              <a:rPr lang="en-US" dirty="0"/>
              <a:t>a health professional what do you think about this episode and how do we proceed </a:t>
            </a:r>
            <a:r>
              <a:rPr lang="en-US" dirty="0" smtClean="0"/>
              <a:t>to </a:t>
            </a:r>
            <a:r>
              <a:rPr lang="en-US" dirty="0"/>
              <a:t>investigate and control the situation. </a:t>
            </a:r>
            <a:endParaRPr lang="en-US" dirty="0" smtClean="0"/>
          </a:p>
          <a:p>
            <a:pPr marL="0" indent="0">
              <a:buNone/>
            </a:pPr>
            <a:endParaRPr lang="en-US" dirty="0"/>
          </a:p>
        </p:txBody>
      </p:sp>
    </p:spTree>
    <p:extLst>
      <p:ext uri="{BB962C8B-B14F-4D97-AF65-F5344CB8AC3E}">
        <p14:creationId xmlns:p14="http://schemas.microsoft.com/office/powerpoint/2010/main" val="497494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rgbClr val="FF0000"/>
                </a:solidFill>
              </a:rPr>
              <a:t>Answer the following question -</a:t>
            </a:r>
            <a:r>
              <a:rPr lang="en-IN" dirty="0"/>
              <a:t/>
            </a:r>
            <a:br>
              <a:rPr lang="en-IN" dirty="0"/>
            </a:br>
            <a:endParaRPr lang="en-IN"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What is epidemic and  how is it differ from pandemic?</a:t>
            </a:r>
          </a:p>
          <a:p>
            <a:r>
              <a:rPr lang="en-US" dirty="0" smtClean="0">
                <a:latin typeface="Times New Roman" panose="02020603050405020304" pitchFamily="18" charset="0"/>
                <a:cs typeface="Times New Roman" panose="02020603050405020304" pitchFamily="18" charset="0"/>
              </a:rPr>
              <a:t>What are the investigation you will carried out to stop this epidemic occurs in case no. </a:t>
            </a:r>
            <a:r>
              <a:rPr lang="en-US" smtClean="0">
                <a:latin typeface="Times New Roman" panose="02020603050405020304" pitchFamily="18" charset="0"/>
                <a:cs typeface="Times New Roman" panose="02020603050405020304" pitchFamily="18" charset="0"/>
              </a:rPr>
              <a:t>01.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71076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TotalTime>
  <Words>1470</Words>
  <Application>Microsoft Office PowerPoint</Application>
  <PresentationFormat>Widescreen</PresentationFormat>
  <Paragraphs>64</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Pandemic module.</vt:lpstr>
      <vt:lpstr>PowerPoint Presentation</vt:lpstr>
      <vt:lpstr>PowerPoint Presentation</vt:lpstr>
      <vt:lpstr>Outbreak management </vt:lpstr>
      <vt:lpstr>What is outbreak ?</vt:lpstr>
      <vt:lpstr>Situation 1st</vt:lpstr>
      <vt:lpstr>How you detect epidemic / warning signs to detect an outbreak </vt:lpstr>
      <vt:lpstr>Detecting an outbreak  </vt:lpstr>
      <vt:lpstr>Steps of outbreak investigation/investigations in epidemic:   </vt:lpstr>
      <vt:lpstr>PowerPoint Presentation</vt:lpstr>
      <vt:lpstr>PowerPoint Presentation</vt:lpstr>
      <vt:lpstr>PowerPoint Presentation</vt:lpstr>
      <vt:lpstr>Conti…</vt:lpstr>
      <vt:lpstr>Responses to adopt during an outbreak </vt:lpstr>
      <vt:lpstr>PowerPoint Presentation</vt:lpstr>
      <vt:lpstr>PowerPoint Presentation</vt:lpstr>
      <vt:lpstr>PowerPoint Presentation</vt:lpstr>
      <vt:lpstr>PowerPoint Presentation</vt:lpstr>
      <vt:lpstr>Home work </vt:lpstr>
      <vt:lpstr>Answer the following question - </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Pandemic module.</dc:title>
  <dc:creator>HP</dc:creator>
  <cp:lastModifiedBy>HP</cp:lastModifiedBy>
  <cp:revision>10</cp:revision>
  <dcterms:created xsi:type="dcterms:W3CDTF">2022-12-22T07:29:19Z</dcterms:created>
  <dcterms:modified xsi:type="dcterms:W3CDTF">2023-09-08T03:10:41Z</dcterms:modified>
</cp:coreProperties>
</file>