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3" r:id="rId3"/>
    <p:sldId id="262" r:id="rId4"/>
    <p:sldId id="261" r:id="rId5"/>
    <p:sldId id="257" r:id="rId6"/>
    <p:sldId id="258" r:id="rId7"/>
    <p:sldId id="259" r:id="rId8"/>
    <p:sldId id="260"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595"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C165D8-F0DB-267B-C9E2-A852CFFBC36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xmlns="" id="{2E2E1112-0876-A958-86AC-8A820BBE885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xmlns="" id="{ED741004-AC5A-7B5D-6001-5B08F8BD7A04}"/>
              </a:ext>
            </a:extLst>
          </p:cNvPr>
          <p:cNvSpPr>
            <a:spLocks noGrp="1"/>
          </p:cNvSpPr>
          <p:nvPr>
            <p:ph type="dt" sz="half" idx="10"/>
          </p:nvPr>
        </p:nvSpPr>
        <p:spPr/>
        <p:txBody>
          <a:bodyPr/>
          <a:lstStyle/>
          <a:p>
            <a:fld id="{18B9ADEF-B8D7-49DD-88F6-0C798EF7BCB3}" type="datetimeFigureOut">
              <a:rPr lang="en-IN" smtClean="0"/>
              <a:t>10-02-2024</a:t>
            </a:fld>
            <a:endParaRPr lang="en-IN"/>
          </a:p>
        </p:txBody>
      </p:sp>
      <p:sp>
        <p:nvSpPr>
          <p:cNvPr id="5" name="Footer Placeholder 4">
            <a:extLst>
              <a:ext uri="{FF2B5EF4-FFF2-40B4-BE49-F238E27FC236}">
                <a16:creationId xmlns:a16="http://schemas.microsoft.com/office/drawing/2014/main" xmlns="" id="{CA2ED79D-7D22-CD21-E3BB-AD4653482F0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10625EB7-23E1-720E-BD7A-3C7676886F20}"/>
              </a:ext>
            </a:extLst>
          </p:cNvPr>
          <p:cNvSpPr>
            <a:spLocks noGrp="1"/>
          </p:cNvSpPr>
          <p:nvPr>
            <p:ph type="sldNum" sz="quarter" idx="12"/>
          </p:nvPr>
        </p:nvSpPr>
        <p:spPr/>
        <p:txBody>
          <a:bodyPr/>
          <a:lstStyle/>
          <a:p>
            <a:fld id="{6A73A01D-5CFF-42D8-A515-ED369AD68719}" type="slidenum">
              <a:rPr lang="en-IN" smtClean="0"/>
              <a:t>‹#›</a:t>
            </a:fld>
            <a:endParaRPr lang="en-IN"/>
          </a:p>
        </p:txBody>
      </p:sp>
    </p:spTree>
    <p:extLst>
      <p:ext uri="{BB962C8B-B14F-4D97-AF65-F5344CB8AC3E}">
        <p14:creationId xmlns:p14="http://schemas.microsoft.com/office/powerpoint/2010/main" val="33752974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D866A8-DB5B-54D7-F2A3-27AAF8B6A02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C0319E26-A125-8D2B-5BA9-933C0B407D1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FB53A988-B018-15EF-0692-C8CB3B5FA896}"/>
              </a:ext>
            </a:extLst>
          </p:cNvPr>
          <p:cNvSpPr>
            <a:spLocks noGrp="1"/>
          </p:cNvSpPr>
          <p:nvPr>
            <p:ph type="dt" sz="half" idx="10"/>
          </p:nvPr>
        </p:nvSpPr>
        <p:spPr/>
        <p:txBody>
          <a:bodyPr/>
          <a:lstStyle/>
          <a:p>
            <a:fld id="{18B9ADEF-B8D7-49DD-88F6-0C798EF7BCB3}" type="datetimeFigureOut">
              <a:rPr lang="en-IN" smtClean="0"/>
              <a:t>10-02-2024</a:t>
            </a:fld>
            <a:endParaRPr lang="en-IN"/>
          </a:p>
        </p:txBody>
      </p:sp>
      <p:sp>
        <p:nvSpPr>
          <p:cNvPr id="5" name="Footer Placeholder 4">
            <a:extLst>
              <a:ext uri="{FF2B5EF4-FFF2-40B4-BE49-F238E27FC236}">
                <a16:creationId xmlns:a16="http://schemas.microsoft.com/office/drawing/2014/main" xmlns="" id="{A4CEEB0E-C38E-1C33-D350-5F1FA27339B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BAE6792D-C9F8-6021-A0B8-4CF5A68DAFE7}"/>
              </a:ext>
            </a:extLst>
          </p:cNvPr>
          <p:cNvSpPr>
            <a:spLocks noGrp="1"/>
          </p:cNvSpPr>
          <p:nvPr>
            <p:ph type="sldNum" sz="quarter" idx="12"/>
          </p:nvPr>
        </p:nvSpPr>
        <p:spPr/>
        <p:txBody>
          <a:bodyPr/>
          <a:lstStyle/>
          <a:p>
            <a:fld id="{6A73A01D-5CFF-42D8-A515-ED369AD68719}" type="slidenum">
              <a:rPr lang="en-IN" smtClean="0"/>
              <a:t>‹#›</a:t>
            </a:fld>
            <a:endParaRPr lang="en-IN"/>
          </a:p>
        </p:txBody>
      </p:sp>
    </p:spTree>
    <p:extLst>
      <p:ext uri="{BB962C8B-B14F-4D97-AF65-F5344CB8AC3E}">
        <p14:creationId xmlns:p14="http://schemas.microsoft.com/office/powerpoint/2010/main" val="14771664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89949F-E465-B19C-9261-B1B26DF1E9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xmlns="" id="{ABA3563C-5AEE-73F8-C61D-050F1769564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CFBDD59A-B372-F048-91C2-D01AF2320A2D}"/>
              </a:ext>
            </a:extLst>
          </p:cNvPr>
          <p:cNvSpPr>
            <a:spLocks noGrp="1"/>
          </p:cNvSpPr>
          <p:nvPr>
            <p:ph type="dt" sz="half" idx="10"/>
          </p:nvPr>
        </p:nvSpPr>
        <p:spPr/>
        <p:txBody>
          <a:bodyPr/>
          <a:lstStyle/>
          <a:p>
            <a:fld id="{18B9ADEF-B8D7-49DD-88F6-0C798EF7BCB3}" type="datetimeFigureOut">
              <a:rPr lang="en-IN" smtClean="0"/>
              <a:t>10-02-2024</a:t>
            </a:fld>
            <a:endParaRPr lang="en-IN"/>
          </a:p>
        </p:txBody>
      </p:sp>
      <p:sp>
        <p:nvSpPr>
          <p:cNvPr id="5" name="Footer Placeholder 4">
            <a:extLst>
              <a:ext uri="{FF2B5EF4-FFF2-40B4-BE49-F238E27FC236}">
                <a16:creationId xmlns:a16="http://schemas.microsoft.com/office/drawing/2014/main" xmlns="" id="{0F52D273-D7F0-1E23-E39F-9B3A05B4903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7E1274FE-C75D-07C3-6A94-6000F438FF3C}"/>
              </a:ext>
            </a:extLst>
          </p:cNvPr>
          <p:cNvSpPr>
            <a:spLocks noGrp="1"/>
          </p:cNvSpPr>
          <p:nvPr>
            <p:ph type="sldNum" sz="quarter" idx="12"/>
          </p:nvPr>
        </p:nvSpPr>
        <p:spPr/>
        <p:txBody>
          <a:bodyPr/>
          <a:lstStyle/>
          <a:p>
            <a:fld id="{6A73A01D-5CFF-42D8-A515-ED369AD68719}" type="slidenum">
              <a:rPr lang="en-IN" smtClean="0"/>
              <a:t>‹#›</a:t>
            </a:fld>
            <a:endParaRPr lang="en-IN"/>
          </a:p>
        </p:txBody>
      </p:sp>
    </p:spTree>
    <p:extLst>
      <p:ext uri="{BB962C8B-B14F-4D97-AF65-F5344CB8AC3E}">
        <p14:creationId xmlns:p14="http://schemas.microsoft.com/office/powerpoint/2010/main" val="3977062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6CD8283-D09F-4DEE-284F-A71970468902}"/>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011DAF60-84D9-47C1-539A-940704350BC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xmlns="" id="{F49EBBF8-A875-1E88-59C5-26C398AD530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xmlns="" id="{896488EC-814E-79A4-06A9-D38B0D3F2484}"/>
              </a:ext>
            </a:extLst>
          </p:cNvPr>
          <p:cNvSpPr>
            <a:spLocks noGrp="1"/>
          </p:cNvSpPr>
          <p:nvPr>
            <p:ph type="dt" sz="half" idx="10"/>
          </p:nvPr>
        </p:nvSpPr>
        <p:spPr/>
        <p:txBody>
          <a:bodyPr/>
          <a:lstStyle/>
          <a:p>
            <a:fld id="{18B9ADEF-B8D7-49DD-88F6-0C798EF7BCB3}" type="datetimeFigureOut">
              <a:rPr lang="en-IN" smtClean="0"/>
              <a:t>10-02-2024</a:t>
            </a:fld>
            <a:endParaRPr lang="en-IN"/>
          </a:p>
        </p:txBody>
      </p:sp>
      <p:sp>
        <p:nvSpPr>
          <p:cNvPr id="6" name="Footer Placeholder 5">
            <a:extLst>
              <a:ext uri="{FF2B5EF4-FFF2-40B4-BE49-F238E27FC236}">
                <a16:creationId xmlns:a16="http://schemas.microsoft.com/office/drawing/2014/main" xmlns="" id="{EDF44EE2-A989-E0EA-9CC1-25CA9B6E749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8F26A6F5-AB76-0CB8-7493-EECB01C85FAF}"/>
              </a:ext>
            </a:extLst>
          </p:cNvPr>
          <p:cNvSpPr>
            <a:spLocks noGrp="1"/>
          </p:cNvSpPr>
          <p:nvPr>
            <p:ph type="sldNum" sz="quarter" idx="12"/>
          </p:nvPr>
        </p:nvSpPr>
        <p:spPr/>
        <p:txBody>
          <a:bodyPr/>
          <a:lstStyle/>
          <a:p>
            <a:fld id="{6A73A01D-5CFF-42D8-A515-ED369AD68719}" type="slidenum">
              <a:rPr lang="en-IN" smtClean="0"/>
              <a:t>‹#›</a:t>
            </a:fld>
            <a:endParaRPr lang="en-IN"/>
          </a:p>
        </p:txBody>
      </p:sp>
    </p:spTree>
    <p:extLst>
      <p:ext uri="{BB962C8B-B14F-4D97-AF65-F5344CB8AC3E}">
        <p14:creationId xmlns:p14="http://schemas.microsoft.com/office/powerpoint/2010/main" val="2198805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D2CEB2-6DB7-19F4-C3E5-6264E1E4E28F}"/>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72994FD1-C691-1C02-DCF5-77B7FE9711D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EC8C4A5B-1052-6898-96D8-8E4D5B28233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xmlns="" id="{0FD7C31D-DF7A-24EF-0EB9-CEE4079F3B4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896DF4F3-C5E9-8416-DD6E-DE091DDEBEF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xmlns="" id="{8C571B28-EE9B-9781-E06D-4468F7D341F3}"/>
              </a:ext>
            </a:extLst>
          </p:cNvPr>
          <p:cNvSpPr>
            <a:spLocks noGrp="1"/>
          </p:cNvSpPr>
          <p:nvPr>
            <p:ph type="dt" sz="half" idx="10"/>
          </p:nvPr>
        </p:nvSpPr>
        <p:spPr/>
        <p:txBody>
          <a:bodyPr/>
          <a:lstStyle/>
          <a:p>
            <a:fld id="{18B9ADEF-B8D7-49DD-88F6-0C798EF7BCB3}" type="datetimeFigureOut">
              <a:rPr lang="en-IN" smtClean="0"/>
              <a:t>10-02-2024</a:t>
            </a:fld>
            <a:endParaRPr lang="en-IN"/>
          </a:p>
        </p:txBody>
      </p:sp>
      <p:sp>
        <p:nvSpPr>
          <p:cNvPr id="8" name="Footer Placeholder 7">
            <a:extLst>
              <a:ext uri="{FF2B5EF4-FFF2-40B4-BE49-F238E27FC236}">
                <a16:creationId xmlns:a16="http://schemas.microsoft.com/office/drawing/2014/main" xmlns="" id="{C67E362E-5933-95AD-B7F9-DBEB2A8F9A1C}"/>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xmlns="" id="{E23D8DA9-811D-4242-1B20-6191C4E5B0B1}"/>
              </a:ext>
            </a:extLst>
          </p:cNvPr>
          <p:cNvSpPr>
            <a:spLocks noGrp="1"/>
          </p:cNvSpPr>
          <p:nvPr>
            <p:ph type="sldNum" sz="quarter" idx="12"/>
          </p:nvPr>
        </p:nvSpPr>
        <p:spPr/>
        <p:txBody>
          <a:bodyPr/>
          <a:lstStyle/>
          <a:p>
            <a:fld id="{6A73A01D-5CFF-42D8-A515-ED369AD68719}" type="slidenum">
              <a:rPr lang="en-IN" smtClean="0"/>
              <a:t>‹#›</a:t>
            </a:fld>
            <a:endParaRPr lang="en-IN"/>
          </a:p>
        </p:txBody>
      </p:sp>
    </p:spTree>
    <p:extLst>
      <p:ext uri="{BB962C8B-B14F-4D97-AF65-F5344CB8AC3E}">
        <p14:creationId xmlns:p14="http://schemas.microsoft.com/office/powerpoint/2010/main" val="4078627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769E5C-2CC2-9C3F-442C-0196B3AE4ADA}"/>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xmlns="" id="{3F50ED06-8FAF-F866-37E4-D45C0518E77C}"/>
              </a:ext>
            </a:extLst>
          </p:cNvPr>
          <p:cNvSpPr>
            <a:spLocks noGrp="1"/>
          </p:cNvSpPr>
          <p:nvPr>
            <p:ph type="dt" sz="half" idx="10"/>
          </p:nvPr>
        </p:nvSpPr>
        <p:spPr/>
        <p:txBody>
          <a:bodyPr/>
          <a:lstStyle/>
          <a:p>
            <a:fld id="{18B9ADEF-B8D7-49DD-88F6-0C798EF7BCB3}" type="datetimeFigureOut">
              <a:rPr lang="en-IN" smtClean="0"/>
              <a:t>10-02-2024</a:t>
            </a:fld>
            <a:endParaRPr lang="en-IN"/>
          </a:p>
        </p:txBody>
      </p:sp>
      <p:sp>
        <p:nvSpPr>
          <p:cNvPr id="4" name="Footer Placeholder 3">
            <a:extLst>
              <a:ext uri="{FF2B5EF4-FFF2-40B4-BE49-F238E27FC236}">
                <a16:creationId xmlns:a16="http://schemas.microsoft.com/office/drawing/2014/main" xmlns="" id="{605B5106-6164-12E7-C0FB-8DB2B62125E5}"/>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xmlns="" id="{CE8AF0AD-4CD0-211F-628C-29C40A12CF2F}"/>
              </a:ext>
            </a:extLst>
          </p:cNvPr>
          <p:cNvSpPr>
            <a:spLocks noGrp="1"/>
          </p:cNvSpPr>
          <p:nvPr>
            <p:ph type="sldNum" sz="quarter" idx="12"/>
          </p:nvPr>
        </p:nvSpPr>
        <p:spPr/>
        <p:txBody>
          <a:bodyPr/>
          <a:lstStyle/>
          <a:p>
            <a:fld id="{6A73A01D-5CFF-42D8-A515-ED369AD68719}" type="slidenum">
              <a:rPr lang="en-IN" smtClean="0"/>
              <a:t>‹#›</a:t>
            </a:fld>
            <a:endParaRPr lang="en-IN"/>
          </a:p>
        </p:txBody>
      </p:sp>
    </p:spTree>
    <p:extLst>
      <p:ext uri="{BB962C8B-B14F-4D97-AF65-F5344CB8AC3E}">
        <p14:creationId xmlns:p14="http://schemas.microsoft.com/office/powerpoint/2010/main" val="4008411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74245332-DC60-96C0-D14C-38FD4586FC0D}"/>
              </a:ext>
            </a:extLst>
          </p:cNvPr>
          <p:cNvSpPr>
            <a:spLocks noGrp="1"/>
          </p:cNvSpPr>
          <p:nvPr>
            <p:ph type="dt" sz="half" idx="10"/>
          </p:nvPr>
        </p:nvSpPr>
        <p:spPr/>
        <p:txBody>
          <a:bodyPr/>
          <a:lstStyle/>
          <a:p>
            <a:fld id="{18B9ADEF-B8D7-49DD-88F6-0C798EF7BCB3}" type="datetimeFigureOut">
              <a:rPr lang="en-IN" smtClean="0"/>
              <a:t>10-02-2024</a:t>
            </a:fld>
            <a:endParaRPr lang="en-IN"/>
          </a:p>
        </p:txBody>
      </p:sp>
      <p:sp>
        <p:nvSpPr>
          <p:cNvPr id="3" name="Footer Placeholder 2">
            <a:extLst>
              <a:ext uri="{FF2B5EF4-FFF2-40B4-BE49-F238E27FC236}">
                <a16:creationId xmlns:a16="http://schemas.microsoft.com/office/drawing/2014/main" xmlns="" id="{8232EF98-28F5-4CD8-E257-4F56C51E08B1}"/>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xmlns="" id="{797EFE7E-4D61-D6D1-DC14-3998162A640A}"/>
              </a:ext>
            </a:extLst>
          </p:cNvPr>
          <p:cNvSpPr>
            <a:spLocks noGrp="1"/>
          </p:cNvSpPr>
          <p:nvPr>
            <p:ph type="sldNum" sz="quarter" idx="12"/>
          </p:nvPr>
        </p:nvSpPr>
        <p:spPr/>
        <p:txBody>
          <a:bodyPr/>
          <a:lstStyle/>
          <a:p>
            <a:fld id="{6A73A01D-5CFF-42D8-A515-ED369AD68719}" type="slidenum">
              <a:rPr lang="en-IN" smtClean="0"/>
              <a:t>‹#›</a:t>
            </a:fld>
            <a:endParaRPr lang="en-IN"/>
          </a:p>
        </p:txBody>
      </p:sp>
    </p:spTree>
    <p:extLst>
      <p:ext uri="{BB962C8B-B14F-4D97-AF65-F5344CB8AC3E}">
        <p14:creationId xmlns:p14="http://schemas.microsoft.com/office/powerpoint/2010/main" val="3536175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C911E5D-DA3F-B7A0-38DE-F5FC1AFF66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789053AB-66B8-D2A3-EC6A-005212D3B64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xmlns="" id="{1CA3EAC9-27BE-FA6D-414E-36BB4C1E1D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80B87540-E58A-F529-5C30-C63D51DB2C0C}"/>
              </a:ext>
            </a:extLst>
          </p:cNvPr>
          <p:cNvSpPr>
            <a:spLocks noGrp="1"/>
          </p:cNvSpPr>
          <p:nvPr>
            <p:ph type="dt" sz="half" idx="10"/>
          </p:nvPr>
        </p:nvSpPr>
        <p:spPr/>
        <p:txBody>
          <a:bodyPr/>
          <a:lstStyle/>
          <a:p>
            <a:fld id="{18B9ADEF-B8D7-49DD-88F6-0C798EF7BCB3}" type="datetimeFigureOut">
              <a:rPr lang="en-IN" smtClean="0"/>
              <a:t>10-02-2024</a:t>
            </a:fld>
            <a:endParaRPr lang="en-IN"/>
          </a:p>
        </p:txBody>
      </p:sp>
      <p:sp>
        <p:nvSpPr>
          <p:cNvPr id="6" name="Footer Placeholder 5">
            <a:extLst>
              <a:ext uri="{FF2B5EF4-FFF2-40B4-BE49-F238E27FC236}">
                <a16:creationId xmlns:a16="http://schemas.microsoft.com/office/drawing/2014/main" xmlns="" id="{AD219331-7A93-8EAF-051D-94F78E18C3D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7EB77497-E4EC-54A0-6B6E-EB43DED23699}"/>
              </a:ext>
            </a:extLst>
          </p:cNvPr>
          <p:cNvSpPr>
            <a:spLocks noGrp="1"/>
          </p:cNvSpPr>
          <p:nvPr>
            <p:ph type="sldNum" sz="quarter" idx="12"/>
          </p:nvPr>
        </p:nvSpPr>
        <p:spPr/>
        <p:txBody>
          <a:bodyPr/>
          <a:lstStyle/>
          <a:p>
            <a:fld id="{6A73A01D-5CFF-42D8-A515-ED369AD68719}" type="slidenum">
              <a:rPr lang="en-IN" smtClean="0"/>
              <a:t>‹#›</a:t>
            </a:fld>
            <a:endParaRPr lang="en-IN"/>
          </a:p>
        </p:txBody>
      </p:sp>
    </p:spTree>
    <p:extLst>
      <p:ext uri="{BB962C8B-B14F-4D97-AF65-F5344CB8AC3E}">
        <p14:creationId xmlns:p14="http://schemas.microsoft.com/office/powerpoint/2010/main" val="2644311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A0C638-6B73-98B1-3304-98D8CA17B5D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xmlns="" id="{20E56017-E35F-5288-7BAD-C8B90B0B198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xmlns="" id="{37464D5B-9A58-C43A-7B44-4EF352CB30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77CF0994-29E1-6C01-311C-27A0C07212FA}"/>
              </a:ext>
            </a:extLst>
          </p:cNvPr>
          <p:cNvSpPr>
            <a:spLocks noGrp="1"/>
          </p:cNvSpPr>
          <p:nvPr>
            <p:ph type="dt" sz="half" idx="10"/>
          </p:nvPr>
        </p:nvSpPr>
        <p:spPr/>
        <p:txBody>
          <a:bodyPr/>
          <a:lstStyle/>
          <a:p>
            <a:fld id="{18B9ADEF-B8D7-49DD-88F6-0C798EF7BCB3}" type="datetimeFigureOut">
              <a:rPr lang="en-IN" smtClean="0"/>
              <a:t>10-02-2024</a:t>
            </a:fld>
            <a:endParaRPr lang="en-IN"/>
          </a:p>
        </p:txBody>
      </p:sp>
      <p:sp>
        <p:nvSpPr>
          <p:cNvPr id="6" name="Footer Placeholder 5">
            <a:extLst>
              <a:ext uri="{FF2B5EF4-FFF2-40B4-BE49-F238E27FC236}">
                <a16:creationId xmlns:a16="http://schemas.microsoft.com/office/drawing/2014/main" xmlns="" id="{EB375B6E-61E5-8EA7-E606-8C3187404AB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B40C41D2-144D-2FF9-8814-32E6FCCC9B20}"/>
              </a:ext>
            </a:extLst>
          </p:cNvPr>
          <p:cNvSpPr>
            <a:spLocks noGrp="1"/>
          </p:cNvSpPr>
          <p:nvPr>
            <p:ph type="sldNum" sz="quarter" idx="12"/>
          </p:nvPr>
        </p:nvSpPr>
        <p:spPr/>
        <p:txBody>
          <a:bodyPr/>
          <a:lstStyle/>
          <a:p>
            <a:fld id="{6A73A01D-5CFF-42D8-A515-ED369AD68719}" type="slidenum">
              <a:rPr lang="en-IN" smtClean="0"/>
              <a:t>‹#›</a:t>
            </a:fld>
            <a:endParaRPr lang="en-IN"/>
          </a:p>
        </p:txBody>
      </p:sp>
    </p:spTree>
    <p:extLst>
      <p:ext uri="{BB962C8B-B14F-4D97-AF65-F5344CB8AC3E}">
        <p14:creationId xmlns:p14="http://schemas.microsoft.com/office/powerpoint/2010/main" val="34740204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201018-8487-C853-1692-2BE1E6455D56}"/>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D7976BD6-869C-AF00-A70F-161EEFE2F35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FEFE5FF3-7353-575E-8D36-4327F10A9EBD}"/>
              </a:ext>
            </a:extLst>
          </p:cNvPr>
          <p:cNvSpPr>
            <a:spLocks noGrp="1"/>
          </p:cNvSpPr>
          <p:nvPr>
            <p:ph type="dt" sz="half" idx="10"/>
          </p:nvPr>
        </p:nvSpPr>
        <p:spPr/>
        <p:txBody>
          <a:bodyPr/>
          <a:lstStyle/>
          <a:p>
            <a:fld id="{18B9ADEF-B8D7-49DD-88F6-0C798EF7BCB3}" type="datetimeFigureOut">
              <a:rPr lang="en-IN" smtClean="0"/>
              <a:t>10-02-2024</a:t>
            </a:fld>
            <a:endParaRPr lang="en-IN"/>
          </a:p>
        </p:txBody>
      </p:sp>
      <p:sp>
        <p:nvSpPr>
          <p:cNvPr id="5" name="Footer Placeholder 4">
            <a:extLst>
              <a:ext uri="{FF2B5EF4-FFF2-40B4-BE49-F238E27FC236}">
                <a16:creationId xmlns:a16="http://schemas.microsoft.com/office/drawing/2014/main" xmlns="" id="{2CD224D4-3E76-06CC-0BE4-7A145D7CB98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33CDFD61-9324-E52E-431F-8E8E4B058BAB}"/>
              </a:ext>
            </a:extLst>
          </p:cNvPr>
          <p:cNvSpPr>
            <a:spLocks noGrp="1"/>
          </p:cNvSpPr>
          <p:nvPr>
            <p:ph type="sldNum" sz="quarter" idx="12"/>
          </p:nvPr>
        </p:nvSpPr>
        <p:spPr/>
        <p:txBody>
          <a:bodyPr/>
          <a:lstStyle/>
          <a:p>
            <a:fld id="{6A73A01D-5CFF-42D8-A515-ED369AD68719}" type="slidenum">
              <a:rPr lang="en-IN" smtClean="0"/>
              <a:t>‹#›</a:t>
            </a:fld>
            <a:endParaRPr lang="en-IN"/>
          </a:p>
        </p:txBody>
      </p:sp>
    </p:spTree>
    <p:extLst>
      <p:ext uri="{BB962C8B-B14F-4D97-AF65-F5344CB8AC3E}">
        <p14:creationId xmlns:p14="http://schemas.microsoft.com/office/powerpoint/2010/main" val="4542618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E30D49F1-523F-CB4C-9A39-DF8F92088BA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EB5AC845-EA55-7051-027D-045368869E5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FD9BB586-FB68-5D8C-D124-878D66D8BD4B}"/>
              </a:ext>
            </a:extLst>
          </p:cNvPr>
          <p:cNvSpPr>
            <a:spLocks noGrp="1"/>
          </p:cNvSpPr>
          <p:nvPr>
            <p:ph type="dt" sz="half" idx="10"/>
          </p:nvPr>
        </p:nvSpPr>
        <p:spPr/>
        <p:txBody>
          <a:bodyPr/>
          <a:lstStyle/>
          <a:p>
            <a:fld id="{18B9ADEF-B8D7-49DD-88F6-0C798EF7BCB3}" type="datetimeFigureOut">
              <a:rPr lang="en-IN" smtClean="0"/>
              <a:t>10-02-2024</a:t>
            </a:fld>
            <a:endParaRPr lang="en-IN"/>
          </a:p>
        </p:txBody>
      </p:sp>
      <p:sp>
        <p:nvSpPr>
          <p:cNvPr id="5" name="Footer Placeholder 4">
            <a:extLst>
              <a:ext uri="{FF2B5EF4-FFF2-40B4-BE49-F238E27FC236}">
                <a16:creationId xmlns:a16="http://schemas.microsoft.com/office/drawing/2014/main" xmlns="" id="{7F4F7FCB-A1FC-CB5D-8BFF-E1B9223EE2C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2EB7EE69-5010-C556-F3A5-F99B483F8069}"/>
              </a:ext>
            </a:extLst>
          </p:cNvPr>
          <p:cNvSpPr>
            <a:spLocks noGrp="1"/>
          </p:cNvSpPr>
          <p:nvPr>
            <p:ph type="sldNum" sz="quarter" idx="12"/>
          </p:nvPr>
        </p:nvSpPr>
        <p:spPr/>
        <p:txBody>
          <a:bodyPr/>
          <a:lstStyle/>
          <a:p>
            <a:fld id="{6A73A01D-5CFF-42D8-A515-ED369AD68719}" type="slidenum">
              <a:rPr lang="en-IN" smtClean="0"/>
              <a:t>‹#›</a:t>
            </a:fld>
            <a:endParaRPr lang="en-IN"/>
          </a:p>
        </p:txBody>
      </p:sp>
    </p:spTree>
    <p:extLst>
      <p:ext uri="{BB962C8B-B14F-4D97-AF65-F5344CB8AC3E}">
        <p14:creationId xmlns:p14="http://schemas.microsoft.com/office/powerpoint/2010/main" val="1432985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AEE60661-D2A9-ABA6-D5CF-2D184EBB59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8507A168-7582-68A3-4CCD-F8DC16D048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D6A9775C-B211-6BDA-44A4-78568013C4A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B9ADEF-B8D7-49DD-88F6-0C798EF7BCB3}" type="datetimeFigureOut">
              <a:rPr lang="en-IN" smtClean="0"/>
              <a:t>10-02-2024</a:t>
            </a:fld>
            <a:endParaRPr lang="en-IN"/>
          </a:p>
        </p:txBody>
      </p:sp>
      <p:sp>
        <p:nvSpPr>
          <p:cNvPr id="5" name="Footer Placeholder 4">
            <a:extLst>
              <a:ext uri="{FF2B5EF4-FFF2-40B4-BE49-F238E27FC236}">
                <a16:creationId xmlns:a16="http://schemas.microsoft.com/office/drawing/2014/main" xmlns="" id="{330620F9-2824-7B8E-0CD1-2E4C09C2C3C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xmlns="" id="{6B4FA0C9-7E0E-30EF-76E2-6339A362D7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73A01D-5CFF-42D8-A515-ED369AD68719}" type="slidenum">
              <a:rPr lang="en-IN" smtClean="0"/>
              <a:t>‹#›</a:t>
            </a:fld>
            <a:endParaRPr lang="en-IN"/>
          </a:p>
        </p:txBody>
      </p:sp>
    </p:spTree>
    <p:extLst>
      <p:ext uri="{BB962C8B-B14F-4D97-AF65-F5344CB8AC3E}">
        <p14:creationId xmlns:p14="http://schemas.microsoft.com/office/powerpoint/2010/main" val="35808366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9C5BBD-9C34-180A-4F4C-652CD2249394}"/>
              </a:ext>
            </a:extLst>
          </p:cNvPr>
          <p:cNvSpPr>
            <a:spLocks noGrp="1"/>
          </p:cNvSpPr>
          <p:nvPr>
            <p:ph type="ctrTitle"/>
          </p:nvPr>
        </p:nvSpPr>
        <p:spPr/>
        <p:txBody>
          <a:bodyPr>
            <a:normAutofit fontScale="90000"/>
          </a:bodyPr>
          <a:lstStyle/>
          <a:p>
            <a:r>
              <a:rPr lang="en-US" sz="4400" dirty="0">
                <a:solidFill>
                  <a:srgbClr val="000000"/>
                </a:solidFill>
                <a:effectLst/>
                <a:latin typeface="Calibri" panose="020F0502020204030204" pitchFamily="34" charset="0"/>
                <a:ea typeface="Times New Roman" panose="02020603050405020304" pitchFamily="18" charset="0"/>
              </a:rPr>
              <a:t>Outbreak Management including Quarantine, Isolation, Contact Tracing</a:t>
            </a:r>
            <a:br>
              <a:rPr lang="en-US" sz="4400" dirty="0">
                <a:solidFill>
                  <a:srgbClr val="000000"/>
                </a:solidFill>
                <a:effectLst/>
                <a:latin typeface="Calibri" panose="020F0502020204030204" pitchFamily="34" charset="0"/>
                <a:ea typeface="Times New Roman" panose="02020603050405020304" pitchFamily="18" charset="0"/>
              </a:rPr>
            </a:br>
            <a:r>
              <a:rPr lang="en-US" sz="4400" b="1" dirty="0">
                <a:solidFill>
                  <a:srgbClr val="000000"/>
                </a:solidFill>
                <a:effectLst/>
                <a:latin typeface="Calibri" panose="020F0502020204030204" pitchFamily="34" charset="0"/>
                <a:ea typeface="Times New Roman" panose="02020603050405020304" pitchFamily="18" charset="0"/>
              </a:rPr>
              <a:t>Pandemic Module 3.1</a:t>
            </a:r>
            <a:r>
              <a:rPr lang="en-US" sz="4400" dirty="0">
                <a:solidFill>
                  <a:srgbClr val="000000"/>
                </a:solidFill>
                <a:effectLst/>
                <a:latin typeface="Calibri" panose="020F0502020204030204" pitchFamily="34" charset="0"/>
                <a:ea typeface="Times New Roman" panose="02020603050405020304" pitchFamily="18" charset="0"/>
              </a:rPr>
              <a:t/>
            </a:r>
            <a:br>
              <a:rPr lang="en-US" sz="4400" dirty="0">
                <a:solidFill>
                  <a:srgbClr val="000000"/>
                </a:solidFill>
                <a:effectLst/>
                <a:latin typeface="Calibri" panose="020F0502020204030204" pitchFamily="34" charset="0"/>
                <a:ea typeface="Times New Roman" panose="02020603050405020304" pitchFamily="18" charset="0"/>
              </a:rPr>
            </a:br>
            <a:endParaRPr lang="en-IN" sz="4400" dirty="0"/>
          </a:p>
        </p:txBody>
      </p:sp>
      <p:sp>
        <p:nvSpPr>
          <p:cNvPr id="3" name="Subtitle 2">
            <a:extLst>
              <a:ext uri="{FF2B5EF4-FFF2-40B4-BE49-F238E27FC236}">
                <a16:creationId xmlns:a16="http://schemas.microsoft.com/office/drawing/2014/main" xmlns="" id="{8EC313E1-FA4B-9D21-F987-983FFBC15510}"/>
              </a:ext>
            </a:extLst>
          </p:cNvPr>
          <p:cNvSpPr>
            <a:spLocks noGrp="1"/>
          </p:cNvSpPr>
          <p:nvPr>
            <p:ph type="subTitle" idx="1"/>
          </p:nvPr>
        </p:nvSpPr>
        <p:spPr/>
        <p:txBody>
          <a:bodyPr>
            <a:normAutofit/>
          </a:bodyPr>
          <a:lstStyle/>
          <a:p>
            <a:r>
              <a:rPr lang="en-US" sz="4200" b="1" dirty="0"/>
              <a:t>Dr. </a:t>
            </a:r>
            <a:r>
              <a:rPr lang="en-US" sz="4200" b="1" dirty="0" smtClean="0"/>
              <a:t>Swati Khan</a:t>
            </a:r>
            <a:endParaRPr lang="en-US" sz="4200" b="1" dirty="0"/>
          </a:p>
          <a:p>
            <a:r>
              <a:rPr lang="en-US" sz="4200" b="1" dirty="0"/>
              <a:t>Community Medicine</a:t>
            </a:r>
            <a:endParaRPr lang="en-IN" sz="4200" b="1" dirty="0"/>
          </a:p>
        </p:txBody>
      </p:sp>
    </p:spTree>
    <p:extLst>
      <p:ext uri="{BB962C8B-B14F-4D97-AF65-F5344CB8AC3E}">
        <p14:creationId xmlns:p14="http://schemas.microsoft.com/office/powerpoint/2010/main" val="2389225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1EBC6E-58A0-15DD-5495-592963A9B4E6}"/>
              </a:ext>
            </a:extLst>
          </p:cNvPr>
          <p:cNvSpPr>
            <a:spLocks noGrp="1"/>
          </p:cNvSpPr>
          <p:nvPr>
            <p:ph type="title"/>
          </p:nvPr>
        </p:nvSpPr>
        <p:spPr/>
        <p:txBody>
          <a:bodyPr/>
          <a:lstStyle/>
          <a:p>
            <a:r>
              <a:rPr lang="en-US" b="1" dirty="0"/>
              <a:t>Competency addressed</a:t>
            </a:r>
            <a:endParaRPr lang="en-IN" b="1" dirty="0"/>
          </a:p>
        </p:txBody>
      </p:sp>
      <p:sp>
        <p:nvSpPr>
          <p:cNvPr id="3" name="Content Placeholder 2">
            <a:extLst>
              <a:ext uri="{FF2B5EF4-FFF2-40B4-BE49-F238E27FC236}">
                <a16:creationId xmlns:a16="http://schemas.microsoft.com/office/drawing/2014/main" xmlns="" id="{A5F52739-BBC5-94BA-8B80-430E0F9C0101}"/>
              </a:ext>
            </a:extLst>
          </p:cNvPr>
          <p:cNvSpPr>
            <a:spLocks noGrp="1"/>
          </p:cNvSpPr>
          <p:nvPr>
            <p:ph idx="1"/>
          </p:nvPr>
        </p:nvSpPr>
        <p:spPr/>
        <p:txBody>
          <a:bodyPr/>
          <a:lstStyle/>
          <a:p>
            <a:r>
              <a:rPr lang="en-US" dirty="0"/>
              <a:t>The student should be able to:  Level (SH)</a:t>
            </a:r>
          </a:p>
          <a:p>
            <a:endParaRPr lang="en-US" dirty="0"/>
          </a:p>
          <a:p>
            <a:r>
              <a:rPr lang="en-US" dirty="0"/>
              <a:t>Demonstrate the ability to conduct various epidemiological investigation related to pandemics - Level ( or in a simulated environment) </a:t>
            </a:r>
          </a:p>
        </p:txBody>
      </p:sp>
    </p:spTree>
    <p:extLst>
      <p:ext uri="{BB962C8B-B14F-4D97-AF65-F5344CB8AC3E}">
        <p14:creationId xmlns:p14="http://schemas.microsoft.com/office/powerpoint/2010/main" val="520676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FE66C5B-AF6E-4E37-97CD-A5D7B7CC3458}"/>
              </a:ext>
            </a:extLst>
          </p:cNvPr>
          <p:cNvSpPr>
            <a:spLocks noGrp="1"/>
          </p:cNvSpPr>
          <p:nvPr>
            <p:ph type="title"/>
          </p:nvPr>
        </p:nvSpPr>
        <p:spPr/>
        <p:txBody>
          <a:bodyPr/>
          <a:lstStyle/>
          <a:p>
            <a:r>
              <a:rPr lang="en-US" sz="4400" b="1" dirty="0">
                <a:solidFill>
                  <a:srgbClr val="000000"/>
                </a:solidFill>
                <a:effectLst/>
                <a:latin typeface="Calibri" panose="020F0502020204030204" pitchFamily="34" charset="0"/>
                <a:ea typeface="Times New Roman" panose="02020603050405020304" pitchFamily="18" charset="0"/>
              </a:rPr>
              <a:t>Pandemic Module 3.1</a:t>
            </a:r>
            <a:endParaRPr lang="en-IN" dirty="0"/>
          </a:p>
        </p:txBody>
      </p:sp>
      <p:sp>
        <p:nvSpPr>
          <p:cNvPr id="3" name="Content Placeholder 2">
            <a:extLst>
              <a:ext uri="{FF2B5EF4-FFF2-40B4-BE49-F238E27FC236}">
                <a16:creationId xmlns:a16="http://schemas.microsoft.com/office/drawing/2014/main" xmlns="" id="{2384E895-FE27-B07D-B683-F922AEA21C19}"/>
              </a:ext>
            </a:extLst>
          </p:cNvPr>
          <p:cNvSpPr>
            <a:spLocks noGrp="1"/>
          </p:cNvSpPr>
          <p:nvPr>
            <p:ph idx="1"/>
          </p:nvPr>
        </p:nvSpPr>
        <p:spPr/>
        <p:txBody>
          <a:bodyPr/>
          <a:lstStyle/>
          <a:p>
            <a:pPr marL="0" indent="0">
              <a:buNone/>
            </a:pPr>
            <a:r>
              <a:rPr lang="en-US" dirty="0"/>
              <a:t>Year of study: professional Year 3 </a:t>
            </a:r>
          </a:p>
          <a:p>
            <a:pPr marL="0" indent="0">
              <a:buNone/>
            </a:pPr>
            <a:r>
              <a:rPr lang="en-US" dirty="0"/>
              <a:t>1. Introduction of case scenarios (4) -1 hour </a:t>
            </a:r>
          </a:p>
          <a:p>
            <a:pPr marL="0" indent="0">
              <a:buNone/>
            </a:pPr>
            <a:r>
              <a:rPr lang="en-US" dirty="0"/>
              <a:t>2. Self-directed learning -1 hour </a:t>
            </a:r>
          </a:p>
          <a:p>
            <a:pPr marL="0" indent="0">
              <a:buNone/>
            </a:pPr>
            <a:r>
              <a:rPr lang="en-US" dirty="0"/>
              <a:t>3. Interactive Lecture – 1 hour </a:t>
            </a:r>
          </a:p>
          <a:p>
            <a:pPr marL="0" indent="0">
              <a:buNone/>
            </a:pPr>
            <a:r>
              <a:rPr lang="en-US" dirty="0"/>
              <a:t>4. Preparation of epidemic curve, spot map and calculating attack rate from a given data - 1 hour </a:t>
            </a:r>
          </a:p>
          <a:p>
            <a:pPr marL="0" indent="0">
              <a:buNone/>
            </a:pPr>
            <a:r>
              <a:rPr lang="en-US" dirty="0"/>
              <a:t>5. Discussion and closure- 1 hour</a:t>
            </a:r>
          </a:p>
          <a:p>
            <a:endParaRPr lang="en-IN" dirty="0"/>
          </a:p>
        </p:txBody>
      </p:sp>
    </p:spTree>
    <p:extLst>
      <p:ext uri="{BB962C8B-B14F-4D97-AF65-F5344CB8AC3E}">
        <p14:creationId xmlns:p14="http://schemas.microsoft.com/office/powerpoint/2010/main" val="809285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432B6DC-8DBD-8303-A500-1493C4523266}"/>
              </a:ext>
            </a:extLst>
          </p:cNvPr>
          <p:cNvSpPr>
            <a:spLocks noGrp="1"/>
          </p:cNvSpPr>
          <p:nvPr>
            <p:ph type="title"/>
          </p:nvPr>
        </p:nvSpPr>
        <p:spPr/>
        <p:txBody>
          <a:bodyPr/>
          <a:lstStyle/>
          <a:p>
            <a:r>
              <a:rPr lang="en-US" b="1" dirty="0"/>
              <a:t>Contents</a:t>
            </a:r>
            <a:endParaRPr lang="en-IN" b="1" dirty="0"/>
          </a:p>
        </p:txBody>
      </p:sp>
      <p:sp>
        <p:nvSpPr>
          <p:cNvPr id="3" name="Content Placeholder 2">
            <a:extLst>
              <a:ext uri="{FF2B5EF4-FFF2-40B4-BE49-F238E27FC236}">
                <a16:creationId xmlns:a16="http://schemas.microsoft.com/office/drawing/2014/main" xmlns="" id="{CCAE2985-4F23-79C2-32B7-05FB84A956BD}"/>
              </a:ext>
            </a:extLst>
          </p:cNvPr>
          <p:cNvSpPr>
            <a:spLocks noGrp="1"/>
          </p:cNvSpPr>
          <p:nvPr>
            <p:ph idx="1"/>
          </p:nvPr>
        </p:nvSpPr>
        <p:spPr/>
        <p:txBody>
          <a:bodyPr>
            <a:normAutofit fontScale="92500" lnSpcReduction="20000"/>
          </a:bodyPr>
          <a:lstStyle/>
          <a:p>
            <a:pPr marL="0" indent="0">
              <a:buNone/>
            </a:pPr>
            <a:r>
              <a:rPr lang="en-US" dirty="0"/>
              <a:t>a. Define terms: outbreak, epidemic, pandemic. </a:t>
            </a:r>
          </a:p>
          <a:p>
            <a:pPr marL="0" indent="0">
              <a:buNone/>
            </a:pPr>
            <a:r>
              <a:rPr lang="en-US" dirty="0"/>
              <a:t>b. How to detect / recognize an outbreak- warning signs of an impending outbreak - Steps of outbreak investigation </a:t>
            </a:r>
          </a:p>
          <a:p>
            <a:pPr marL="0" indent="0">
              <a:buNone/>
            </a:pPr>
            <a:r>
              <a:rPr lang="en-US" dirty="0"/>
              <a:t>c. Describing the event in terms of time, place and person and importance of epidemic curve, spot map and attack rate.</a:t>
            </a:r>
          </a:p>
          <a:p>
            <a:pPr marL="0" indent="0">
              <a:buNone/>
            </a:pPr>
            <a:r>
              <a:rPr lang="en-US" dirty="0"/>
              <a:t>d. Responses at different levels – general and specific measures include reservoir control, breaking the chain of transmission and protecting the at-risk group. </a:t>
            </a:r>
          </a:p>
          <a:p>
            <a:pPr marL="0" indent="0">
              <a:buNone/>
            </a:pPr>
            <a:r>
              <a:rPr lang="en-US" dirty="0"/>
              <a:t>e. Differentiate between isolation and quarantine. </a:t>
            </a:r>
          </a:p>
          <a:p>
            <a:pPr marL="0" indent="0">
              <a:buNone/>
            </a:pPr>
            <a:r>
              <a:rPr lang="en-US" dirty="0"/>
              <a:t>f. Role of contact tracing in outbreak control. </a:t>
            </a:r>
          </a:p>
          <a:p>
            <a:pPr marL="0" indent="0">
              <a:buNone/>
            </a:pPr>
            <a:r>
              <a:rPr lang="en-US" dirty="0"/>
              <a:t>g. If it is a new disease, gaps will be there, so to fill the gap research activity is required.</a:t>
            </a:r>
            <a:endParaRPr lang="en-IN" dirty="0"/>
          </a:p>
        </p:txBody>
      </p:sp>
    </p:spTree>
    <p:extLst>
      <p:ext uri="{BB962C8B-B14F-4D97-AF65-F5344CB8AC3E}">
        <p14:creationId xmlns:p14="http://schemas.microsoft.com/office/powerpoint/2010/main" val="31393458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BFB05AA-C281-6BA8-4D07-174D26D3C3CA}"/>
              </a:ext>
            </a:extLst>
          </p:cNvPr>
          <p:cNvSpPr>
            <a:spLocks noGrp="1"/>
          </p:cNvSpPr>
          <p:nvPr>
            <p:ph type="title"/>
          </p:nvPr>
        </p:nvSpPr>
        <p:spPr/>
        <p:txBody>
          <a:bodyPr/>
          <a:lstStyle/>
          <a:p>
            <a:r>
              <a:rPr lang="en-US" b="1" dirty="0"/>
              <a:t>Introduction of case scenarios (4) -1 hour</a:t>
            </a:r>
            <a:endParaRPr lang="en-IN" b="1" dirty="0"/>
          </a:p>
        </p:txBody>
      </p:sp>
      <p:sp>
        <p:nvSpPr>
          <p:cNvPr id="3" name="Content Placeholder 2">
            <a:extLst>
              <a:ext uri="{FF2B5EF4-FFF2-40B4-BE49-F238E27FC236}">
                <a16:creationId xmlns:a16="http://schemas.microsoft.com/office/drawing/2014/main" xmlns="" id="{C5E10BFB-0F1A-0D70-471E-D97D87DB2555}"/>
              </a:ext>
            </a:extLst>
          </p:cNvPr>
          <p:cNvSpPr>
            <a:spLocks noGrp="1"/>
          </p:cNvSpPr>
          <p:nvPr>
            <p:ph idx="1"/>
          </p:nvPr>
        </p:nvSpPr>
        <p:spPr/>
        <p:txBody>
          <a:bodyPr>
            <a:normAutofit lnSpcReduction="10000"/>
          </a:bodyPr>
          <a:lstStyle/>
          <a:p>
            <a:pPr marL="0" indent="0">
              <a:buNone/>
            </a:pPr>
            <a:r>
              <a:rPr lang="en-US" b="1" dirty="0"/>
              <a:t>Case scenario 1 </a:t>
            </a:r>
          </a:p>
          <a:p>
            <a:r>
              <a:rPr lang="en-US" dirty="0"/>
              <a:t>Mr. X, Medical Officer of a primary health </a:t>
            </a:r>
            <a:r>
              <a:rPr lang="en-US" dirty="0" err="1"/>
              <a:t>centre</a:t>
            </a:r>
            <a:r>
              <a:rPr lang="en-US" dirty="0"/>
              <a:t> noticed increased number of cases with symptoms of fever, sore throat and cough during third week of March. While taking detailed history one patient had a history of international travel 2 weeks back from a place where some of his friends also had similar illness. In the next week, one of the tertiary care hospitals in the city reported increased number of severe acute respiratory illness among admitted patients and two of them died due to this. </a:t>
            </a:r>
          </a:p>
          <a:p>
            <a:r>
              <a:rPr lang="en-US" dirty="0"/>
              <a:t>As a Medical Officer or a member of a district health care team, how do you investigate this and manage the situation?</a:t>
            </a:r>
            <a:endParaRPr lang="en-IN" dirty="0"/>
          </a:p>
        </p:txBody>
      </p:sp>
    </p:spTree>
    <p:extLst>
      <p:ext uri="{BB962C8B-B14F-4D97-AF65-F5344CB8AC3E}">
        <p14:creationId xmlns:p14="http://schemas.microsoft.com/office/powerpoint/2010/main" val="27711626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6A54B1-8D5A-74FF-723B-5F6B1A9DE992}"/>
              </a:ext>
            </a:extLst>
          </p:cNvPr>
          <p:cNvSpPr>
            <a:spLocks noGrp="1"/>
          </p:cNvSpPr>
          <p:nvPr>
            <p:ph type="title"/>
          </p:nvPr>
        </p:nvSpPr>
        <p:spPr/>
        <p:txBody>
          <a:bodyPr/>
          <a:lstStyle/>
          <a:p>
            <a:r>
              <a:rPr lang="en-US" b="1" dirty="0"/>
              <a:t>Case scenario 2</a:t>
            </a:r>
            <a:endParaRPr lang="en-IN" b="1" dirty="0"/>
          </a:p>
        </p:txBody>
      </p:sp>
      <p:sp>
        <p:nvSpPr>
          <p:cNvPr id="3" name="Content Placeholder 2">
            <a:extLst>
              <a:ext uri="{FF2B5EF4-FFF2-40B4-BE49-F238E27FC236}">
                <a16:creationId xmlns:a16="http://schemas.microsoft.com/office/drawing/2014/main" xmlns="" id="{E68CD891-CAAA-DAF0-CBA6-09822D9FC2DD}"/>
              </a:ext>
            </a:extLst>
          </p:cNvPr>
          <p:cNvSpPr>
            <a:spLocks noGrp="1"/>
          </p:cNvSpPr>
          <p:nvPr>
            <p:ph idx="1"/>
          </p:nvPr>
        </p:nvSpPr>
        <p:spPr/>
        <p:txBody>
          <a:bodyPr/>
          <a:lstStyle/>
          <a:p>
            <a:r>
              <a:rPr lang="en-US" dirty="0"/>
              <a:t>Dr. X was appointed as Medical Officer of the Primary Health Centre. One of his field staff reported three cases of watery </a:t>
            </a:r>
            <a:r>
              <a:rPr lang="en-US" dirty="0" err="1"/>
              <a:t>diarrhoea</a:t>
            </a:r>
            <a:r>
              <a:rPr lang="en-US" dirty="0"/>
              <a:t> and dehydration (two mild and one severe) in his field area and he referred them for admission to the hospital. </a:t>
            </a:r>
          </a:p>
          <a:p>
            <a:endParaRPr lang="en-US" dirty="0"/>
          </a:p>
          <a:p>
            <a:r>
              <a:rPr lang="en-US" dirty="0"/>
              <a:t>As a health professional what do you think about this episode and how do we proceed to investigate and control the situation.</a:t>
            </a:r>
            <a:endParaRPr lang="en-IN" dirty="0"/>
          </a:p>
        </p:txBody>
      </p:sp>
    </p:spTree>
    <p:extLst>
      <p:ext uri="{BB962C8B-B14F-4D97-AF65-F5344CB8AC3E}">
        <p14:creationId xmlns:p14="http://schemas.microsoft.com/office/powerpoint/2010/main" val="42465562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6EA6A7-14CA-8AA8-85E7-A0F9C91CA232}"/>
              </a:ext>
            </a:extLst>
          </p:cNvPr>
          <p:cNvSpPr>
            <a:spLocks noGrp="1"/>
          </p:cNvSpPr>
          <p:nvPr>
            <p:ph type="title"/>
          </p:nvPr>
        </p:nvSpPr>
        <p:spPr/>
        <p:txBody>
          <a:bodyPr/>
          <a:lstStyle/>
          <a:p>
            <a:r>
              <a:rPr lang="en-US" dirty="0"/>
              <a:t>Case scenario 3</a:t>
            </a:r>
            <a:endParaRPr lang="en-IN" dirty="0"/>
          </a:p>
        </p:txBody>
      </p:sp>
      <p:sp>
        <p:nvSpPr>
          <p:cNvPr id="3" name="Content Placeholder 2">
            <a:extLst>
              <a:ext uri="{FF2B5EF4-FFF2-40B4-BE49-F238E27FC236}">
                <a16:creationId xmlns:a16="http://schemas.microsoft.com/office/drawing/2014/main" xmlns="" id="{58D4DD38-44E0-5587-D6DA-9AEF32814CA4}"/>
              </a:ext>
            </a:extLst>
          </p:cNvPr>
          <p:cNvSpPr>
            <a:spLocks noGrp="1"/>
          </p:cNvSpPr>
          <p:nvPr>
            <p:ph idx="1"/>
          </p:nvPr>
        </p:nvSpPr>
        <p:spPr/>
        <p:txBody>
          <a:bodyPr>
            <a:normAutofit lnSpcReduction="10000"/>
          </a:bodyPr>
          <a:lstStyle/>
          <a:p>
            <a:r>
              <a:rPr lang="en-US" dirty="0"/>
              <a:t>Dr. X was on casualty duty that day. Mr. Y, 49 years old, presented to Medicine casualty with high grade fever (3 days), retro-orbital pain, myalgia and rash. While eliciting detailed history from the patient, he revealed that there was history of fever and body ache for his brother and brother’s wife one week back for which they took treatment in a private hospital. Mr. Y and his four brothers lived in nearby houses in the same compound (within 300 </a:t>
            </a:r>
            <a:r>
              <a:rPr lang="en-US" dirty="0" err="1"/>
              <a:t>metres</a:t>
            </a:r>
            <a:r>
              <a:rPr lang="en-US" dirty="0"/>
              <a:t>). He took paracetamol on the first two days of fever thinking that he was feverish as he walked in the rain the previous day. </a:t>
            </a:r>
          </a:p>
          <a:p>
            <a:r>
              <a:rPr lang="en-US" dirty="0"/>
              <a:t>As a health professional what do you think about this episode and how do we proceed to investigate and manage the situation.</a:t>
            </a:r>
            <a:endParaRPr lang="en-IN" dirty="0"/>
          </a:p>
        </p:txBody>
      </p:sp>
    </p:spTree>
    <p:extLst>
      <p:ext uri="{BB962C8B-B14F-4D97-AF65-F5344CB8AC3E}">
        <p14:creationId xmlns:p14="http://schemas.microsoft.com/office/powerpoint/2010/main" val="16345415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DD17EC7-730B-1688-2F2D-EA4CB0480C37}"/>
              </a:ext>
            </a:extLst>
          </p:cNvPr>
          <p:cNvSpPr>
            <a:spLocks noGrp="1"/>
          </p:cNvSpPr>
          <p:nvPr>
            <p:ph type="title"/>
          </p:nvPr>
        </p:nvSpPr>
        <p:spPr/>
        <p:txBody>
          <a:bodyPr/>
          <a:lstStyle/>
          <a:p>
            <a:r>
              <a:rPr lang="en-US" dirty="0"/>
              <a:t>Case scenario 4</a:t>
            </a:r>
            <a:endParaRPr lang="en-IN" dirty="0"/>
          </a:p>
        </p:txBody>
      </p:sp>
      <p:sp>
        <p:nvSpPr>
          <p:cNvPr id="3" name="Content Placeholder 2">
            <a:extLst>
              <a:ext uri="{FF2B5EF4-FFF2-40B4-BE49-F238E27FC236}">
                <a16:creationId xmlns:a16="http://schemas.microsoft.com/office/drawing/2014/main" xmlns="" id="{EFDE567B-3B62-0CDF-1FF7-6D7275E66FD9}"/>
              </a:ext>
            </a:extLst>
          </p:cNvPr>
          <p:cNvSpPr>
            <a:spLocks noGrp="1"/>
          </p:cNvSpPr>
          <p:nvPr>
            <p:ph idx="1"/>
          </p:nvPr>
        </p:nvSpPr>
        <p:spPr/>
        <p:txBody>
          <a:bodyPr/>
          <a:lstStyle/>
          <a:p>
            <a:r>
              <a:rPr lang="en-US" dirty="0"/>
              <a:t>Mr. A,17 years old, was brought to Medicine casualty with history of headache, myalgia and vomiting in the past 2 days. He reached home only 4 days back after a tour along with 13 friends. The day after he came home, he had mild fever and body ache. He thought it might be due to tedious travel and took rest at home. But last night his friend phoned him and said that one of their friends was taken to hospital following fever, vomiting and loss of consciousness. </a:t>
            </a:r>
          </a:p>
          <a:p>
            <a:r>
              <a:rPr lang="en-US" dirty="0"/>
              <a:t>As a health professional what do you think about this episode and how do we proceed to investigate and manage the situation.</a:t>
            </a:r>
            <a:endParaRPr lang="en-IN" dirty="0"/>
          </a:p>
        </p:txBody>
      </p:sp>
    </p:spTree>
    <p:extLst>
      <p:ext uri="{BB962C8B-B14F-4D97-AF65-F5344CB8AC3E}">
        <p14:creationId xmlns:p14="http://schemas.microsoft.com/office/powerpoint/2010/main" val="30048595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99A5D9-9EED-3C6F-5216-520AF450CE89}"/>
              </a:ext>
            </a:extLst>
          </p:cNvPr>
          <p:cNvSpPr>
            <a:spLocks noGrp="1"/>
          </p:cNvSpPr>
          <p:nvPr>
            <p:ph type="title"/>
          </p:nvPr>
        </p:nvSpPr>
        <p:spPr/>
        <p:txBody>
          <a:bodyPr/>
          <a:lstStyle/>
          <a:p>
            <a:r>
              <a:rPr lang="en-US" b="1" dirty="0"/>
              <a:t>Outbreak or Epidemic</a:t>
            </a:r>
            <a:endParaRPr lang="en-IN" b="1" dirty="0"/>
          </a:p>
        </p:txBody>
      </p:sp>
      <p:sp>
        <p:nvSpPr>
          <p:cNvPr id="3" name="Content Placeholder 2">
            <a:extLst>
              <a:ext uri="{FF2B5EF4-FFF2-40B4-BE49-F238E27FC236}">
                <a16:creationId xmlns:a16="http://schemas.microsoft.com/office/drawing/2014/main" xmlns="" id="{3209BF73-20E7-1F1E-40D0-07EE7D8D9609}"/>
              </a:ext>
            </a:extLst>
          </p:cNvPr>
          <p:cNvSpPr>
            <a:spLocks noGrp="1"/>
          </p:cNvSpPr>
          <p:nvPr>
            <p:ph idx="1"/>
          </p:nvPr>
        </p:nvSpPr>
        <p:spPr/>
        <p:txBody>
          <a:bodyPr>
            <a:normAutofit lnSpcReduction="10000"/>
          </a:bodyPr>
          <a:lstStyle/>
          <a:p>
            <a:r>
              <a:rPr lang="en-US" b="1" dirty="0"/>
              <a:t>An outbreak or epidemic </a:t>
            </a:r>
            <a:r>
              <a:rPr lang="en-US" dirty="0"/>
              <a:t>is defined as the occurrence in a community or region of cases of an illness clearly in excess of expected numbers. </a:t>
            </a:r>
          </a:p>
          <a:p>
            <a:endParaRPr lang="en-US" dirty="0"/>
          </a:p>
          <a:p>
            <a:r>
              <a:rPr lang="en-US" b="1" dirty="0"/>
              <a:t>Usually an outbreak is limited to a small focal area</a:t>
            </a:r>
            <a:r>
              <a:rPr lang="en-US" dirty="0"/>
              <a:t>, an epidemic covers large geographic area and has more than one focal point. </a:t>
            </a:r>
          </a:p>
          <a:p>
            <a:endParaRPr lang="en-US" dirty="0"/>
          </a:p>
          <a:p>
            <a:r>
              <a:rPr lang="en-US" b="1" dirty="0"/>
              <a:t>Pandemic is defined as an epidemic occurring world-wide </a:t>
            </a:r>
            <a:r>
              <a:rPr lang="en-US" dirty="0"/>
              <a:t>or over a very wide area crossing international boundaries and usually affects a large number of people.</a:t>
            </a:r>
            <a:endParaRPr lang="en-IN" dirty="0"/>
          </a:p>
        </p:txBody>
      </p:sp>
    </p:spTree>
    <p:extLst>
      <p:ext uri="{BB962C8B-B14F-4D97-AF65-F5344CB8AC3E}">
        <p14:creationId xmlns:p14="http://schemas.microsoft.com/office/powerpoint/2010/main" val="2063006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7E9BF98-F5D0-9FD9-21B7-FF5E7D29DD22}"/>
              </a:ext>
            </a:extLst>
          </p:cNvPr>
          <p:cNvSpPr>
            <a:spLocks noGrp="1"/>
          </p:cNvSpPr>
          <p:nvPr>
            <p:ph type="title"/>
          </p:nvPr>
        </p:nvSpPr>
        <p:spPr/>
        <p:txBody>
          <a:bodyPr/>
          <a:lstStyle/>
          <a:p>
            <a:r>
              <a:rPr lang="en-US" b="1" dirty="0"/>
              <a:t>Warning signs of an impending outbreak</a:t>
            </a:r>
            <a:endParaRPr lang="en-IN" b="1" dirty="0"/>
          </a:p>
        </p:txBody>
      </p:sp>
      <p:sp>
        <p:nvSpPr>
          <p:cNvPr id="3" name="Content Placeholder 2">
            <a:extLst>
              <a:ext uri="{FF2B5EF4-FFF2-40B4-BE49-F238E27FC236}">
                <a16:creationId xmlns:a16="http://schemas.microsoft.com/office/drawing/2014/main" xmlns="" id="{78B20E61-8EC0-D363-9201-FE0B5EFDBB88}"/>
              </a:ext>
            </a:extLst>
          </p:cNvPr>
          <p:cNvSpPr>
            <a:spLocks noGrp="1"/>
          </p:cNvSpPr>
          <p:nvPr>
            <p:ph idx="1"/>
          </p:nvPr>
        </p:nvSpPr>
        <p:spPr/>
        <p:txBody>
          <a:bodyPr>
            <a:normAutofit lnSpcReduction="10000"/>
          </a:bodyPr>
          <a:lstStyle/>
          <a:p>
            <a:pPr marL="0" indent="0">
              <a:buNone/>
            </a:pPr>
            <a:r>
              <a:rPr lang="en-US" dirty="0"/>
              <a:t>● </a:t>
            </a:r>
            <a:r>
              <a:rPr lang="en-US" b="1" dirty="0"/>
              <a:t>Clustering of cases or deaths </a:t>
            </a:r>
            <a:r>
              <a:rPr lang="en-US" dirty="0"/>
              <a:t>in time and /or place, </a:t>
            </a:r>
          </a:p>
          <a:p>
            <a:pPr marL="0" indent="0">
              <a:buNone/>
            </a:pPr>
            <a:r>
              <a:rPr lang="en-US" dirty="0"/>
              <a:t>● </a:t>
            </a:r>
            <a:r>
              <a:rPr lang="en-US" b="1" dirty="0"/>
              <a:t>Unusual increase </a:t>
            </a:r>
            <a:r>
              <a:rPr lang="en-US" dirty="0"/>
              <a:t>in cases or deaths, </a:t>
            </a:r>
          </a:p>
          <a:p>
            <a:pPr marL="0" indent="0">
              <a:buNone/>
            </a:pPr>
            <a:r>
              <a:rPr lang="en-US" dirty="0"/>
              <a:t>● </a:t>
            </a:r>
            <a:r>
              <a:rPr lang="en-US" b="1" dirty="0"/>
              <a:t>Even a single case </a:t>
            </a:r>
            <a:r>
              <a:rPr lang="en-US" dirty="0"/>
              <a:t>of measles, AFP, Cholera, plague, dengue or JE, </a:t>
            </a:r>
          </a:p>
          <a:p>
            <a:pPr marL="0" indent="0">
              <a:buNone/>
            </a:pPr>
            <a:r>
              <a:rPr lang="en-US" dirty="0"/>
              <a:t>● </a:t>
            </a:r>
            <a:r>
              <a:rPr lang="en-US" b="1" dirty="0"/>
              <a:t>Acute febrile illness </a:t>
            </a:r>
            <a:r>
              <a:rPr lang="en-US" dirty="0"/>
              <a:t>of unknown </a:t>
            </a:r>
            <a:r>
              <a:rPr lang="en-US" dirty="0" err="1"/>
              <a:t>aetiology</a:t>
            </a:r>
            <a:r>
              <a:rPr lang="en-US" dirty="0"/>
              <a:t>, </a:t>
            </a:r>
          </a:p>
          <a:p>
            <a:pPr marL="0" indent="0">
              <a:buNone/>
            </a:pPr>
            <a:r>
              <a:rPr lang="en-US" dirty="0"/>
              <a:t>● </a:t>
            </a:r>
            <a:r>
              <a:rPr lang="en-US" b="1" dirty="0"/>
              <a:t>Occurrence of two or more </a:t>
            </a:r>
            <a:r>
              <a:rPr lang="en-US" dirty="0"/>
              <a:t>epidemiologically linked cases of meningitis, </a:t>
            </a:r>
          </a:p>
          <a:p>
            <a:pPr marL="0" indent="0">
              <a:buNone/>
            </a:pPr>
            <a:r>
              <a:rPr lang="en-US" dirty="0"/>
              <a:t>● </a:t>
            </a:r>
            <a:r>
              <a:rPr lang="en-US" b="1" dirty="0"/>
              <a:t>Shifting age </a:t>
            </a:r>
            <a:r>
              <a:rPr lang="en-US" dirty="0"/>
              <a:t>distribution of cases, </a:t>
            </a:r>
          </a:p>
          <a:p>
            <a:pPr marL="0" indent="0">
              <a:buNone/>
            </a:pPr>
            <a:r>
              <a:rPr lang="en-US" b="1" dirty="0"/>
              <a:t>● High or sudden increase </a:t>
            </a:r>
            <a:r>
              <a:rPr lang="en-US" dirty="0"/>
              <a:t>in vector density, </a:t>
            </a:r>
          </a:p>
          <a:p>
            <a:pPr marL="0" indent="0">
              <a:buNone/>
            </a:pPr>
            <a:r>
              <a:rPr lang="en-US" dirty="0"/>
              <a:t>● </a:t>
            </a:r>
            <a:r>
              <a:rPr lang="en-US" b="1" dirty="0"/>
              <a:t>Natural disasters</a:t>
            </a:r>
            <a:r>
              <a:rPr lang="en-US" dirty="0"/>
              <a:t>.</a:t>
            </a:r>
            <a:endParaRPr lang="en-IN" dirty="0"/>
          </a:p>
        </p:txBody>
      </p:sp>
    </p:spTree>
    <p:extLst>
      <p:ext uri="{BB962C8B-B14F-4D97-AF65-F5344CB8AC3E}">
        <p14:creationId xmlns:p14="http://schemas.microsoft.com/office/powerpoint/2010/main" val="28728072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42951BB-A1EA-2CC3-5D25-B47AB22CE17C}"/>
              </a:ext>
            </a:extLst>
          </p:cNvPr>
          <p:cNvSpPr>
            <a:spLocks noGrp="1"/>
          </p:cNvSpPr>
          <p:nvPr>
            <p:ph type="title"/>
          </p:nvPr>
        </p:nvSpPr>
        <p:spPr/>
        <p:txBody>
          <a:bodyPr/>
          <a:lstStyle/>
          <a:p>
            <a:r>
              <a:rPr lang="en-US" b="1" dirty="0"/>
              <a:t>Detecting an outbreak</a:t>
            </a:r>
            <a:endParaRPr lang="en-IN" b="1" dirty="0"/>
          </a:p>
        </p:txBody>
      </p:sp>
      <p:sp>
        <p:nvSpPr>
          <p:cNvPr id="3" name="Content Placeholder 2">
            <a:extLst>
              <a:ext uri="{FF2B5EF4-FFF2-40B4-BE49-F238E27FC236}">
                <a16:creationId xmlns:a16="http://schemas.microsoft.com/office/drawing/2014/main" xmlns="" id="{DC119EAC-86B5-97F1-B85A-2A7EF582A813}"/>
              </a:ext>
            </a:extLst>
          </p:cNvPr>
          <p:cNvSpPr>
            <a:spLocks noGrp="1"/>
          </p:cNvSpPr>
          <p:nvPr>
            <p:ph idx="1"/>
          </p:nvPr>
        </p:nvSpPr>
        <p:spPr/>
        <p:txBody>
          <a:bodyPr/>
          <a:lstStyle/>
          <a:p>
            <a:pPr marL="0" indent="0">
              <a:buNone/>
            </a:pPr>
            <a:r>
              <a:rPr lang="en-US" b="1" dirty="0"/>
              <a:t>1. </a:t>
            </a:r>
            <a:r>
              <a:rPr lang="en-US" b="1" dirty="0" err="1"/>
              <a:t>Rumour</a:t>
            </a:r>
            <a:r>
              <a:rPr lang="en-US" b="1" dirty="0"/>
              <a:t> register: </a:t>
            </a:r>
            <a:r>
              <a:rPr lang="en-US" dirty="0"/>
              <a:t>it has to be maintained in each public health facility for collecting information related to infectious diseases. There are key informants in the community like teachers, Anganwadi workers (AWW), ward members, Self help Group (SHG), Youth club leaders, etc. They are the eyes and ears of health services in the community </a:t>
            </a:r>
          </a:p>
          <a:p>
            <a:pPr marL="0" indent="0">
              <a:buNone/>
            </a:pPr>
            <a:r>
              <a:rPr lang="en-US" b="1" dirty="0"/>
              <a:t>2. Media – </a:t>
            </a:r>
            <a:r>
              <a:rPr lang="en-US" dirty="0"/>
              <a:t>an important source of health information </a:t>
            </a:r>
          </a:p>
          <a:p>
            <a:pPr marL="0" indent="0">
              <a:buNone/>
            </a:pPr>
            <a:r>
              <a:rPr lang="en-US" b="1" dirty="0"/>
              <a:t>3. Review </a:t>
            </a:r>
            <a:r>
              <a:rPr lang="en-US" dirty="0"/>
              <a:t>of routine data </a:t>
            </a:r>
          </a:p>
          <a:p>
            <a:pPr marL="0" indent="0">
              <a:buNone/>
            </a:pPr>
            <a:r>
              <a:rPr lang="en-US" dirty="0"/>
              <a:t>4. </a:t>
            </a:r>
            <a:r>
              <a:rPr lang="en-US" b="1" dirty="0"/>
              <a:t>Through strict vigilance </a:t>
            </a:r>
            <a:r>
              <a:rPr lang="en-US" dirty="0"/>
              <a:t>on warning signs of impending outbreak</a:t>
            </a:r>
            <a:endParaRPr lang="en-IN" dirty="0"/>
          </a:p>
        </p:txBody>
      </p:sp>
    </p:spTree>
    <p:extLst>
      <p:ext uri="{BB962C8B-B14F-4D97-AF65-F5344CB8AC3E}">
        <p14:creationId xmlns:p14="http://schemas.microsoft.com/office/powerpoint/2010/main" val="395768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C3B6EB-C79D-2FE2-1D44-63A604DD6B6B}"/>
              </a:ext>
            </a:extLst>
          </p:cNvPr>
          <p:cNvSpPr>
            <a:spLocks noGrp="1"/>
          </p:cNvSpPr>
          <p:nvPr>
            <p:ph type="title"/>
          </p:nvPr>
        </p:nvSpPr>
        <p:spPr/>
        <p:txBody>
          <a:bodyPr/>
          <a:lstStyle/>
          <a:p>
            <a:r>
              <a:rPr lang="en-IN" b="1" dirty="0"/>
              <a:t>Steps of outbreak investigation:</a:t>
            </a:r>
          </a:p>
        </p:txBody>
      </p:sp>
      <p:sp>
        <p:nvSpPr>
          <p:cNvPr id="3" name="Content Placeholder 2">
            <a:extLst>
              <a:ext uri="{FF2B5EF4-FFF2-40B4-BE49-F238E27FC236}">
                <a16:creationId xmlns:a16="http://schemas.microsoft.com/office/drawing/2014/main" xmlns="" id="{32A2C6AC-253F-E102-DE19-A21CAF0A4CFB}"/>
              </a:ext>
            </a:extLst>
          </p:cNvPr>
          <p:cNvSpPr>
            <a:spLocks noGrp="1"/>
          </p:cNvSpPr>
          <p:nvPr>
            <p:ph idx="1"/>
          </p:nvPr>
        </p:nvSpPr>
        <p:spPr/>
        <p:txBody>
          <a:bodyPr/>
          <a:lstStyle/>
          <a:p>
            <a:r>
              <a:rPr lang="en-US" b="1" dirty="0"/>
              <a:t>Verification of the diagnosis: </a:t>
            </a:r>
          </a:p>
          <a:p>
            <a:r>
              <a:rPr lang="en-US" dirty="0"/>
              <a:t>The first and foremost step in outbreak investigation would be to </a:t>
            </a:r>
            <a:r>
              <a:rPr lang="en-US" b="1" dirty="0"/>
              <a:t>verify the diagnosis</a:t>
            </a:r>
            <a:r>
              <a:rPr lang="en-US" dirty="0"/>
              <a:t>. </a:t>
            </a:r>
          </a:p>
          <a:p>
            <a:r>
              <a:rPr lang="en-US" dirty="0"/>
              <a:t>A clinical examination along with laboratory investigations of a sample of cases may be sufficient for this, but the epidemiological investigation should not be delayed until laboratory results are available.</a:t>
            </a:r>
            <a:endParaRPr lang="en-IN" dirty="0"/>
          </a:p>
        </p:txBody>
      </p:sp>
    </p:spTree>
    <p:extLst>
      <p:ext uri="{BB962C8B-B14F-4D97-AF65-F5344CB8AC3E}">
        <p14:creationId xmlns:p14="http://schemas.microsoft.com/office/powerpoint/2010/main" val="35901551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53FD28-E04D-F706-8B69-1A62310802C1}"/>
              </a:ext>
            </a:extLst>
          </p:cNvPr>
          <p:cNvSpPr>
            <a:spLocks noGrp="1"/>
          </p:cNvSpPr>
          <p:nvPr>
            <p:ph type="title"/>
          </p:nvPr>
        </p:nvSpPr>
        <p:spPr/>
        <p:txBody>
          <a:bodyPr/>
          <a:lstStyle/>
          <a:p>
            <a:r>
              <a:rPr lang="en-US" b="1" dirty="0"/>
              <a:t>Confirmation of existence of an outbreak:</a:t>
            </a:r>
            <a:endParaRPr lang="en-IN" b="1" dirty="0"/>
          </a:p>
        </p:txBody>
      </p:sp>
      <p:sp>
        <p:nvSpPr>
          <p:cNvPr id="3" name="Content Placeholder 2">
            <a:extLst>
              <a:ext uri="{FF2B5EF4-FFF2-40B4-BE49-F238E27FC236}">
                <a16:creationId xmlns:a16="http://schemas.microsoft.com/office/drawing/2014/main" xmlns="" id="{618750F7-E117-3466-1179-D3CB95F8851F}"/>
              </a:ext>
            </a:extLst>
          </p:cNvPr>
          <p:cNvSpPr>
            <a:spLocks noGrp="1"/>
          </p:cNvSpPr>
          <p:nvPr>
            <p:ph idx="1"/>
          </p:nvPr>
        </p:nvSpPr>
        <p:spPr/>
        <p:txBody>
          <a:bodyPr/>
          <a:lstStyle/>
          <a:p>
            <a:pPr marL="0" indent="0">
              <a:buNone/>
            </a:pPr>
            <a:r>
              <a:rPr lang="en-US" dirty="0"/>
              <a:t>For this, Medical Officer should check </a:t>
            </a:r>
          </a:p>
          <a:p>
            <a:pPr marL="0" indent="0">
              <a:buNone/>
            </a:pPr>
            <a:r>
              <a:rPr lang="en-US" dirty="0"/>
              <a:t>● If there is an abnormal increase in the number of cases, or </a:t>
            </a:r>
          </a:p>
          <a:p>
            <a:pPr marL="0" indent="0">
              <a:buNone/>
            </a:pPr>
            <a:r>
              <a:rPr lang="en-US" dirty="0"/>
              <a:t>● See there is clustering of cases, or </a:t>
            </a:r>
          </a:p>
          <a:p>
            <a:pPr marL="0" indent="0">
              <a:buNone/>
            </a:pPr>
            <a:r>
              <a:rPr lang="en-US" dirty="0"/>
              <a:t>● If the cases are epidemiologically linked, or </a:t>
            </a:r>
          </a:p>
          <a:p>
            <a:pPr marL="0" indent="0">
              <a:buNone/>
            </a:pPr>
            <a:r>
              <a:rPr lang="en-US" dirty="0"/>
              <a:t>● If some trigger events have occurred, or </a:t>
            </a:r>
          </a:p>
          <a:p>
            <a:pPr marL="0" indent="0">
              <a:buNone/>
            </a:pPr>
            <a:r>
              <a:rPr lang="en-US" dirty="0"/>
              <a:t>● If many deaths have occurred.</a:t>
            </a:r>
            <a:endParaRPr lang="en-IN" dirty="0"/>
          </a:p>
        </p:txBody>
      </p:sp>
    </p:spTree>
    <p:extLst>
      <p:ext uri="{BB962C8B-B14F-4D97-AF65-F5344CB8AC3E}">
        <p14:creationId xmlns:p14="http://schemas.microsoft.com/office/powerpoint/2010/main" val="3004726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AAD09C-FDD1-9199-4D71-C9B8B77669F1}"/>
              </a:ext>
            </a:extLst>
          </p:cNvPr>
          <p:cNvSpPr>
            <a:spLocks noGrp="1"/>
          </p:cNvSpPr>
          <p:nvPr>
            <p:ph type="title"/>
          </p:nvPr>
        </p:nvSpPr>
        <p:spPr/>
        <p:txBody>
          <a:bodyPr/>
          <a:lstStyle/>
          <a:p>
            <a:r>
              <a:rPr lang="en-US" b="1" dirty="0"/>
              <a:t>The Rapid Response Team (RRT)</a:t>
            </a:r>
            <a:endParaRPr lang="en-IN" b="1" dirty="0"/>
          </a:p>
        </p:txBody>
      </p:sp>
      <p:sp>
        <p:nvSpPr>
          <p:cNvPr id="3" name="Content Placeholder 2">
            <a:extLst>
              <a:ext uri="{FF2B5EF4-FFF2-40B4-BE49-F238E27FC236}">
                <a16:creationId xmlns:a16="http://schemas.microsoft.com/office/drawing/2014/main" xmlns="" id="{3AFF6C7A-C38E-4A0E-EF9C-E41899B5FAB9}"/>
              </a:ext>
            </a:extLst>
          </p:cNvPr>
          <p:cNvSpPr>
            <a:spLocks noGrp="1"/>
          </p:cNvSpPr>
          <p:nvPr>
            <p:ph idx="1"/>
          </p:nvPr>
        </p:nvSpPr>
        <p:spPr/>
        <p:txBody>
          <a:bodyPr>
            <a:normAutofit fontScale="92500" lnSpcReduction="10000"/>
          </a:bodyPr>
          <a:lstStyle/>
          <a:p>
            <a:r>
              <a:rPr lang="en-US" dirty="0"/>
              <a:t>An arbitrary limit of </a:t>
            </a:r>
            <a:r>
              <a:rPr lang="en-US" dirty="0">
                <a:solidFill>
                  <a:srgbClr val="FF0000"/>
                </a:solidFill>
              </a:rPr>
              <a:t>two standard errors </a:t>
            </a:r>
            <a:r>
              <a:rPr lang="en-US" dirty="0"/>
              <a:t>from the endemic occurrence is used to define epidemic threshold for common diseases like influenza.</a:t>
            </a:r>
          </a:p>
          <a:p>
            <a:r>
              <a:rPr lang="en-US" dirty="0"/>
              <a:t>If there is evidence of an outbreak, and if the </a:t>
            </a:r>
            <a:r>
              <a:rPr lang="en-US" dirty="0" err="1"/>
              <a:t>aetiology</a:t>
            </a:r>
            <a:r>
              <a:rPr lang="en-US" dirty="0"/>
              <a:t>, source and route of transmission are </a:t>
            </a:r>
            <a:r>
              <a:rPr lang="en-US" dirty="0">
                <a:solidFill>
                  <a:srgbClr val="FF0000"/>
                </a:solidFill>
              </a:rPr>
              <a:t>known</a:t>
            </a:r>
            <a:r>
              <a:rPr lang="en-US" dirty="0"/>
              <a:t>, </a:t>
            </a:r>
            <a:r>
              <a:rPr lang="en-US" b="1" dirty="0"/>
              <a:t>specific control measures</a:t>
            </a:r>
            <a:r>
              <a:rPr lang="en-US" dirty="0"/>
              <a:t> need to be initiated immediately. </a:t>
            </a:r>
          </a:p>
          <a:p>
            <a:r>
              <a:rPr lang="en-US" dirty="0"/>
              <a:t>If anyone of the above is unknown, the outbreak must be investigated to identify the specific cause. </a:t>
            </a:r>
          </a:p>
          <a:p>
            <a:r>
              <a:rPr lang="en-US" dirty="0">
                <a:solidFill>
                  <a:srgbClr val="FF0000"/>
                </a:solidFill>
              </a:rPr>
              <a:t>The Rapid Response Team (RRT)</a:t>
            </a:r>
            <a:r>
              <a:rPr lang="en-US" dirty="0"/>
              <a:t> which was formed during the phase of epidemic preparedness should be alerted and requested to further  investigate the outbreak. At the same time general control measures should be started.</a:t>
            </a:r>
            <a:endParaRPr lang="en-IN" dirty="0"/>
          </a:p>
        </p:txBody>
      </p:sp>
    </p:spTree>
    <p:extLst>
      <p:ext uri="{BB962C8B-B14F-4D97-AF65-F5344CB8AC3E}">
        <p14:creationId xmlns:p14="http://schemas.microsoft.com/office/powerpoint/2010/main" val="18697345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F79B79-3B32-C070-70F5-0A0ACA0CBD05}"/>
              </a:ext>
            </a:extLst>
          </p:cNvPr>
          <p:cNvSpPr>
            <a:spLocks noGrp="1"/>
          </p:cNvSpPr>
          <p:nvPr>
            <p:ph type="title"/>
          </p:nvPr>
        </p:nvSpPr>
        <p:spPr/>
        <p:txBody>
          <a:bodyPr/>
          <a:lstStyle/>
          <a:p>
            <a:r>
              <a:rPr lang="en-US" b="1" dirty="0"/>
              <a:t>Defining population at risk</a:t>
            </a:r>
            <a:endParaRPr lang="en-IN" b="1" dirty="0"/>
          </a:p>
        </p:txBody>
      </p:sp>
      <p:sp>
        <p:nvSpPr>
          <p:cNvPr id="3" name="Content Placeholder 2">
            <a:extLst>
              <a:ext uri="{FF2B5EF4-FFF2-40B4-BE49-F238E27FC236}">
                <a16:creationId xmlns:a16="http://schemas.microsoft.com/office/drawing/2014/main" xmlns="" id="{C0EFD278-4C5C-DBCA-2091-F0B727B13566}"/>
              </a:ext>
            </a:extLst>
          </p:cNvPr>
          <p:cNvSpPr>
            <a:spLocks noGrp="1"/>
          </p:cNvSpPr>
          <p:nvPr>
            <p:ph idx="1"/>
          </p:nvPr>
        </p:nvSpPr>
        <p:spPr/>
        <p:txBody>
          <a:bodyPr/>
          <a:lstStyle/>
          <a:p>
            <a:r>
              <a:rPr lang="en-US" dirty="0">
                <a:solidFill>
                  <a:srgbClr val="FF0000"/>
                </a:solidFill>
              </a:rPr>
              <a:t>Defining population at risk: </a:t>
            </a:r>
            <a:r>
              <a:rPr lang="en-US" dirty="0"/>
              <a:t>before starting investigation, it is necessary to have the attack rates.</a:t>
            </a:r>
            <a:endParaRPr lang="en-IN" dirty="0"/>
          </a:p>
        </p:txBody>
      </p:sp>
    </p:spTree>
    <p:extLst>
      <p:ext uri="{BB962C8B-B14F-4D97-AF65-F5344CB8AC3E}">
        <p14:creationId xmlns:p14="http://schemas.microsoft.com/office/powerpoint/2010/main" val="28055022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8FAB59-B996-BED5-DBC6-C9CB0A32D36E}"/>
              </a:ext>
            </a:extLst>
          </p:cNvPr>
          <p:cNvSpPr>
            <a:spLocks noGrp="1"/>
          </p:cNvSpPr>
          <p:nvPr>
            <p:ph type="title"/>
          </p:nvPr>
        </p:nvSpPr>
        <p:spPr/>
        <p:txBody>
          <a:bodyPr/>
          <a:lstStyle/>
          <a:p>
            <a:r>
              <a:rPr lang="en-US" b="1" dirty="0"/>
              <a:t>Rapid search area map</a:t>
            </a:r>
            <a:endParaRPr lang="en-IN" b="1" dirty="0"/>
          </a:p>
        </p:txBody>
      </p:sp>
      <p:sp>
        <p:nvSpPr>
          <p:cNvPr id="3" name="Content Placeholder 2">
            <a:extLst>
              <a:ext uri="{FF2B5EF4-FFF2-40B4-BE49-F238E27FC236}">
                <a16:creationId xmlns:a16="http://schemas.microsoft.com/office/drawing/2014/main" xmlns="" id="{6907DBF0-CADC-249C-2C6A-4F4DCF3D2B6C}"/>
              </a:ext>
            </a:extLst>
          </p:cNvPr>
          <p:cNvSpPr>
            <a:spLocks noGrp="1"/>
          </p:cNvSpPr>
          <p:nvPr>
            <p:ph idx="1"/>
          </p:nvPr>
        </p:nvSpPr>
        <p:spPr/>
        <p:txBody>
          <a:bodyPr/>
          <a:lstStyle/>
          <a:p>
            <a:r>
              <a:rPr lang="en-US" dirty="0">
                <a:solidFill>
                  <a:srgbClr val="FF0000"/>
                </a:solidFill>
              </a:rPr>
              <a:t>Rapid search area map and age gender distribution </a:t>
            </a:r>
            <a:r>
              <a:rPr lang="en-US" dirty="0"/>
              <a:t>of entire population in the area. </a:t>
            </a:r>
          </a:p>
          <a:p>
            <a:r>
              <a:rPr lang="en-US" dirty="0"/>
              <a:t>This is essential for calculating for all cases and their characteristics: this is to identify all cases including those who have not sought medical care and those possibly exposed to the risk. </a:t>
            </a:r>
            <a:endParaRPr lang="en-IN" dirty="0"/>
          </a:p>
        </p:txBody>
      </p:sp>
    </p:spTree>
    <p:extLst>
      <p:ext uri="{BB962C8B-B14F-4D97-AF65-F5344CB8AC3E}">
        <p14:creationId xmlns:p14="http://schemas.microsoft.com/office/powerpoint/2010/main" val="42609281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FE74DCD-8588-9DF9-4BD0-F0259F55AADA}"/>
              </a:ext>
            </a:extLst>
          </p:cNvPr>
          <p:cNvSpPr>
            <a:spLocks noGrp="1"/>
          </p:cNvSpPr>
          <p:nvPr>
            <p:ph type="title"/>
          </p:nvPr>
        </p:nvSpPr>
        <p:spPr/>
        <p:txBody>
          <a:bodyPr/>
          <a:lstStyle/>
          <a:p>
            <a:r>
              <a:rPr lang="en-US" b="1" dirty="0"/>
              <a:t>Epidemiological case sheet.</a:t>
            </a:r>
            <a:endParaRPr lang="en-IN" b="1" dirty="0"/>
          </a:p>
        </p:txBody>
      </p:sp>
      <p:sp>
        <p:nvSpPr>
          <p:cNvPr id="3" name="Content Placeholder 2">
            <a:extLst>
              <a:ext uri="{FF2B5EF4-FFF2-40B4-BE49-F238E27FC236}">
                <a16:creationId xmlns:a16="http://schemas.microsoft.com/office/drawing/2014/main" xmlns="" id="{C40E4FBF-B801-C9FB-778C-D99FD70AA2E2}"/>
              </a:ext>
            </a:extLst>
          </p:cNvPr>
          <p:cNvSpPr>
            <a:spLocks noGrp="1"/>
          </p:cNvSpPr>
          <p:nvPr>
            <p:ph idx="1"/>
          </p:nvPr>
        </p:nvSpPr>
        <p:spPr/>
        <p:txBody>
          <a:bodyPr/>
          <a:lstStyle/>
          <a:p>
            <a:r>
              <a:rPr lang="en-US" dirty="0"/>
              <a:t>For this, we can use a carefully </a:t>
            </a:r>
            <a:r>
              <a:rPr lang="en-US" dirty="0">
                <a:solidFill>
                  <a:srgbClr val="FF0000"/>
                </a:solidFill>
              </a:rPr>
              <a:t>designed epidemiological case sheet</a:t>
            </a:r>
            <a:r>
              <a:rPr lang="en-US" dirty="0"/>
              <a:t>. The information collected should be relevant to the disease under study. </a:t>
            </a:r>
          </a:p>
          <a:p>
            <a:r>
              <a:rPr lang="en-US" dirty="0"/>
              <a:t>Based on the information collected from the affected ones, </a:t>
            </a:r>
            <a:r>
              <a:rPr lang="en-US" dirty="0">
                <a:solidFill>
                  <a:srgbClr val="FF0000"/>
                </a:solidFill>
              </a:rPr>
              <a:t>search for more cases and their contacts </a:t>
            </a:r>
            <a:r>
              <a:rPr lang="en-US" dirty="0"/>
              <a:t>should be continued. Laboratory investigations are done with the help of microbiologist. </a:t>
            </a:r>
          </a:p>
          <a:p>
            <a:r>
              <a:rPr lang="en-US" dirty="0"/>
              <a:t>Microbiologist may advise on what samples are required, mode of collection and transport and also the laboratory to which these are to be sent. Entomological investigation should also be done if the outbreak warrants it.</a:t>
            </a:r>
            <a:endParaRPr lang="en-IN" dirty="0"/>
          </a:p>
        </p:txBody>
      </p:sp>
    </p:spTree>
    <p:extLst>
      <p:ext uri="{BB962C8B-B14F-4D97-AF65-F5344CB8AC3E}">
        <p14:creationId xmlns:p14="http://schemas.microsoft.com/office/powerpoint/2010/main" val="1644202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4B1C5A-AAFF-D137-9522-9970242D9C5B}"/>
              </a:ext>
            </a:extLst>
          </p:cNvPr>
          <p:cNvSpPr>
            <a:spLocks noGrp="1"/>
          </p:cNvSpPr>
          <p:nvPr>
            <p:ph type="title"/>
          </p:nvPr>
        </p:nvSpPr>
        <p:spPr/>
        <p:txBody>
          <a:bodyPr/>
          <a:lstStyle/>
          <a:p>
            <a:r>
              <a:rPr lang="en-US" b="1" dirty="0"/>
              <a:t>Data Analysis</a:t>
            </a:r>
            <a:endParaRPr lang="en-IN" b="1" dirty="0"/>
          </a:p>
        </p:txBody>
      </p:sp>
      <p:sp>
        <p:nvSpPr>
          <p:cNvPr id="3" name="Content Placeholder 2">
            <a:extLst>
              <a:ext uri="{FF2B5EF4-FFF2-40B4-BE49-F238E27FC236}">
                <a16:creationId xmlns:a16="http://schemas.microsoft.com/office/drawing/2014/main" xmlns="" id="{93A48E13-F210-F152-EA0C-72F11A12CD1F}"/>
              </a:ext>
            </a:extLst>
          </p:cNvPr>
          <p:cNvSpPr>
            <a:spLocks noGrp="1"/>
          </p:cNvSpPr>
          <p:nvPr>
            <p:ph idx="1"/>
          </p:nvPr>
        </p:nvSpPr>
        <p:spPr/>
        <p:txBody>
          <a:bodyPr>
            <a:normAutofit fontScale="92500" lnSpcReduction="20000"/>
          </a:bodyPr>
          <a:lstStyle/>
          <a:p>
            <a:r>
              <a:rPr lang="en-US" b="1" dirty="0"/>
              <a:t>Data Analysis: </a:t>
            </a:r>
          </a:p>
          <a:p>
            <a:r>
              <a:rPr lang="en-US" b="1" dirty="0"/>
              <a:t>Data collected </a:t>
            </a:r>
            <a:r>
              <a:rPr lang="en-US" dirty="0"/>
              <a:t>should be </a:t>
            </a:r>
            <a:r>
              <a:rPr lang="en-US" dirty="0" err="1"/>
              <a:t>analysed</a:t>
            </a:r>
            <a:r>
              <a:rPr lang="en-US" dirty="0"/>
              <a:t> to identify common event or experience using the epidemiological parameters like time, place and person. </a:t>
            </a:r>
          </a:p>
          <a:p>
            <a:r>
              <a:rPr lang="en-US" b="1" dirty="0">
                <a:solidFill>
                  <a:srgbClr val="FF0000"/>
                </a:solidFill>
              </a:rPr>
              <a:t>Time: </a:t>
            </a:r>
            <a:r>
              <a:rPr lang="en-US" dirty="0">
                <a:solidFill>
                  <a:srgbClr val="FF0000"/>
                </a:solidFill>
              </a:rPr>
              <a:t>Epidemic curve </a:t>
            </a:r>
            <a:r>
              <a:rPr lang="en-US" dirty="0"/>
              <a:t>can be constructed based on chronological distribution of dates of onset and number of cases. </a:t>
            </a:r>
          </a:p>
          <a:p>
            <a:r>
              <a:rPr lang="en-US" dirty="0"/>
              <a:t>It may suggest a time relationship with exposure to a suspected source, whether it is a common source or propagated epidemic, whether it is of a seasonal or cyclic pattern. </a:t>
            </a:r>
          </a:p>
          <a:p>
            <a:r>
              <a:rPr lang="en-US" b="1" dirty="0">
                <a:solidFill>
                  <a:srgbClr val="FF0000"/>
                </a:solidFill>
              </a:rPr>
              <a:t>Place:</a:t>
            </a:r>
            <a:r>
              <a:rPr lang="en-US" dirty="0">
                <a:solidFill>
                  <a:srgbClr val="FF0000"/>
                </a:solidFill>
              </a:rPr>
              <a:t> A spot map</a:t>
            </a:r>
            <a:r>
              <a:rPr lang="en-US" dirty="0"/>
              <a:t> is prepared with cases in relation to possible source of infection. Clustering may suggest common source of infection. </a:t>
            </a:r>
          </a:p>
          <a:p>
            <a:r>
              <a:rPr lang="en-US" b="1" dirty="0">
                <a:solidFill>
                  <a:srgbClr val="FF0000"/>
                </a:solidFill>
              </a:rPr>
              <a:t>Person:</a:t>
            </a:r>
            <a:r>
              <a:rPr lang="en-US" dirty="0">
                <a:solidFill>
                  <a:srgbClr val="FF0000"/>
                </a:solidFill>
              </a:rPr>
              <a:t> Analyze the data by age, sex, occupation</a:t>
            </a:r>
            <a:r>
              <a:rPr lang="en-US" dirty="0"/>
              <a:t>, and other risk factors. Find out attack rates/ case fatality rates for those exposed and not exposed. In food borne epidemic, food specific attack rates are calculated</a:t>
            </a:r>
            <a:endParaRPr lang="en-IN" dirty="0"/>
          </a:p>
        </p:txBody>
      </p:sp>
    </p:spTree>
    <p:extLst>
      <p:ext uri="{BB962C8B-B14F-4D97-AF65-F5344CB8AC3E}">
        <p14:creationId xmlns:p14="http://schemas.microsoft.com/office/powerpoint/2010/main" val="38874313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25A695-0C8B-EDCF-6C67-3DAC71D650AB}"/>
              </a:ext>
            </a:extLst>
          </p:cNvPr>
          <p:cNvSpPr>
            <a:spLocks noGrp="1"/>
          </p:cNvSpPr>
          <p:nvPr>
            <p:ph type="title"/>
          </p:nvPr>
        </p:nvSpPr>
        <p:spPr/>
        <p:txBody>
          <a:bodyPr/>
          <a:lstStyle/>
          <a:p>
            <a:r>
              <a:rPr lang="en-US" b="1" dirty="0"/>
              <a:t>Formulation of hypothesis:</a:t>
            </a:r>
            <a:endParaRPr lang="en-IN" b="1" dirty="0"/>
          </a:p>
        </p:txBody>
      </p:sp>
      <p:sp>
        <p:nvSpPr>
          <p:cNvPr id="3" name="Content Placeholder 2">
            <a:extLst>
              <a:ext uri="{FF2B5EF4-FFF2-40B4-BE49-F238E27FC236}">
                <a16:creationId xmlns:a16="http://schemas.microsoft.com/office/drawing/2014/main" xmlns="" id="{FA121074-C7CB-3A3A-57CB-85751B499183}"/>
              </a:ext>
            </a:extLst>
          </p:cNvPr>
          <p:cNvSpPr>
            <a:spLocks noGrp="1"/>
          </p:cNvSpPr>
          <p:nvPr>
            <p:ph idx="1"/>
          </p:nvPr>
        </p:nvSpPr>
        <p:spPr/>
        <p:txBody>
          <a:bodyPr/>
          <a:lstStyle/>
          <a:p>
            <a:r>
              <a:rPr lang="en-US" b="1" dirty="0"/>
              <a:t>Formulation of hypothesis: </a:t>
            </a:r>
            <a:r>
              <a:rPr lang="en-US" dirty="0"/>
              <a:t>on the basis of time, place and person analysis, hypothesis is formulated to explain the epidemic in terms of </a:t>
            </a:r>
            <a:r>
              <a:rPr lang="en-US" dirty="0">
                <a:solidFill>
                  <a:srgbClr val="FF0000"/>
                </a:solidFill>
              </a:rPr>
              <a:t>possible source, causative agent, possible modes of spread, people at risk and the environmental factors</a:t>
            </a:r>
            <a:endParaRPr lang="en-IN" dirty="0">
              <a:solidFill>
                <a:srgbClr val="FF0000"/>
              </a:solidFill>
            </a:endParaRPr>
          </a:p>
        </p:txBody>
      </p:sp>
    </p:spTree>
    <p:extLst>
      <p:ext uri="{BB962C8B-B14F-4D97-AF65-F5344CB8AC3E}">
        <p14:creationId xmlns:p14="http://schemas.microsoft.com/office/powerpoint/2010/main" val="13874422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7EDBFB3-4478-8FBD-B874-238441FCB68B}"/>
              </a:ext>
            </a:extLst>
          </p:cNvPr>
          <p:cNvSpPr>
            <a:spLocks noGrp="1"/>
          </p:cNvSpPr>
          <p:nvPr>
            <p:ph type="title"/>
          </p:nvPr>
        </p:nvSpPr>
        <p:spPr/>
        <p:txBody>
          <a:bodyPr/>
          <a:lstStyle/>
          <a:p>
            <a:r>
              <a:rPr lang="en-US" b="1" dirty="0"/>
              <a:t>Testing the hypothesis:</a:t>
            </a:r>
            <a:endParaRPr lang="en-IN" b="1" dirty="0"/>
          </a:p>
        </p:txBody>
      </p:sp>
      <p:sp>
        <p:nvSpPr>
          <p:cNvPr id="3" name="Content Placeholder 2">
            <a:extLst>
              <a:ext uri="{FF2B5EF4-FFF2-40B4-BE49-F238E27FC236}">
                <a16:creationId xmlns:a16="http://schemas.microsoft.com/office/drawing/2014/main" xmlns="" id="{AF73B99F-B6B4-AA85-6E8A-4E4D514813E8}"/>
              </a:ext>
            </a:extLst>
          </p:cNvPr>
          <p:cNvSpPr>
            <a:spLocks noGrp="1"/>
          </p:cNvSpPr>
          <p:nvPr>
            <p:ph idx="1"/>
          </p:nvPr>
        </p:nvSpPr>
        <p:spPr/>
        <p:txBody>
          <a:bodyPr/>
          <a:lstStyle/>
          <a:p>
            <a:r>
              <a:rPr lang="en-US" b="1" dirty="0"/>
              <a:t>Testing the hypothesis: </a:t>
            </a:r>
            <a:r>
              <a:rPr lang="en-US" dirty="0"/>
              <a:t>If the hypothesis fits with the facts, response measures can be initiated; otherwise, further analytical investigation in terms of </a:t>
            </a:r>
            <a:r>
              <a:rPr lang="en-US" dirty="0">
                <a:solidFill>
                  <a:srgbClr val="FF0000"/>
                </a:solidFill>
              </a:rPr>
              <a:t>case control studies will need to be carried out</a:t>
            </a:r>
            <a:r>
              <a:rPr lang="en-US" dirty="0"/>
              <a:t>. In the meantime, general control measures are carried out.</a:t>
            </a:r>
            <a:endParaRPr lang="en-IN" dirty="0"/>
          </a:p>
        </p:txBody>
      </p:sp>
    </p:spTree>
    <p:extLst>
      <p:ext uri="{BB962C8B-B14F-4D97-AF65-F5344CB8AC3E}">
        <p14:creationId xmlns:p14="http://schemas.microsoft.com/office/powerpoint/2010/main" val="41448817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ABAB3F-5192-CA2A-BB3C-2BB0D0359842}"/>
              </a:ext>
            </a:extLst>
          </p:cNvPr>
          <p:cNvSpPr>
            <a:spLocks noGrp="1"/>
          </p:cNvSpPr>
          <p:nvPr>
            <p:ph type="title"/>
          </p:nvPr>
        </p:nvSpPr>
        <p:spPr/>
        <p:txBody>
          <a:bodyPr/>
          <a:lstStyle/>
          <a:p>
            <a:r>
              <a:rPr lang="en-US" b="1" dirty="0"/>
              <a:t>Evaluation of ecologic factors:</a:t>
            </a:r>
            <a:endParaRPr lang="en-IN" b="1" dirty="0"/>
          </a:p>
        </p:txBody>
      </p:sp>
      <p:sp>
        <p:nvSpPr>
          <p:cNvPr id="3" name="Content Placeholder 2">
            <a:extLst>
              <a:ext uri="{FF2B5EF4-FFF2-40B4-BE49-F238E27FC236}">
                <a16:creationId xmlns:a16="http://schemas.microsoft.com/office/drawing/2014/main" xmlns="" id="{C7673A5F-EBB0-91F7-4C2C-B957C678D573}"/>
              </a:ext>
            </a:extLst>
          </p:cNvPr>
          <p:cNvSpPr>
            <a:spLocks noGrp="1"/>
          </p:cNvSpPr>
          <p:nvPr>
            <p:ph idx="1"/>
          </p:nvPr>
        </p:nvSpPr>
        <p:spPr/>
        <p:txBody>
          <a:bodyPr/>
          <a:lstStyle/>
          <a:p>
            <a:r>
              <a:rPr lang="en-US" dirty="0"/>
              <a:t>Evaluation of ecologic factors: </a:t>
            </a:r>
          </a:p>
          <a:p>
            <a:r>
              <a:rPr lang="en-US" dirty="0"/>
              <a:t>This is to prevent further transmission of disease. </a:t>
            </a:r>
          </a:p>
          <a:p>
            <a:r>
              <a:rPr lang="en-US" dirty="0"/>
              <a:t>Ecologic factors include </a:t>
            </a:r>
            <a:r>
              <a:rPr lang="en-US" dirty="0">
                <a:solidFill>
                  <a:srgbClr val="FF0000"/>
                </a:solidFill>
              </a:rPr>
              <a:t>sanitary status of eating establishments, water and milk supply,</a:t>
            </a:r>
            <a:r>
              <a:rPr lang="en-US" dirty="0"/>
              <a:t> break down in water supply, population movements, atmospheric changes, population dynamics of insects and animal reservoirs.</a:t>
            </a:r>
            <a:endParaRPr lang="en-IN" dirty="0"/>
          </a:p>
        </p:txBody>
      </p:sp>
    </p:spTree>
    <p:extLst>
      <p:ext uri="{BB962C8B-B14F-4D97-AF65-F5344CB8AC3E}">
        <p14:creationId xmlns:p14="http://schemas.microsoft.com/office/powerpoint/2010/main" val="38465028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6A7C8F-C4AC-F87B-B504-C6406E470808}"/>
              </a:ext>
            </a:extLst>
          </p:cNvPr>
          <p:cNvSpPr>
            <a:spLocks noGrp="1"/>
          </p:cNvSpPr>
          <p:nvPr>
            <p:ph type="title"/>
          </p:nvPr>
        </p:nvSpPr>
        <p:spPr/>
        <p:txBody>
          <a:bodyPr/>
          <a:lstStyle/>
          <a:p>
            <a:r>
              <a:rPr lang="en-US" b="1" dirty="0"/>
              <a:t>Further investigation of population at risk:</a:t>
            </a:r>
            <a:endParaRPr lang="en-IN" b="1" dirty="0"/>
          </a:p>
        </p:txBody>
      </p:sp>
      <p:sp>
        <p:nvSpPr>
          <p:cNvPr id="3" name="Content Placeholder 2">
            <a:extLst>
              <a:ext uri="{FF2B5EF4-FFF2-40B4-BE49-F238E27FC236}">
                <a16:creationId xmlns:a16="http://schemas.microsoft.com/office/drawing/2014/main" xmlns="" id="{4BFD32B5-E8C8-968B-DE78-AB976D26A28D}"/>
              </a:ext>
            </a:extLst>
          </p:cNvPr>
          <p:cNvSpPr>
            <a:spLocks noGrp="1"/>
          </p:cNvSpPr>
          <p:nvPr>
            <p:ph idx="1"/>
          </p:nvPr>
        </p:nvSpPr>
        <p:spPr/>
        <p:txBody>
          <a:bodyPr/>
          <a:lstStyle/>
          <a:p>
            <a:r>
              <a:rPr lang="en-US" b="1" dirty="0"/>
              <a:t>Further investigation of population at risk: </a:t>
            </a:r>
            <a:r>
              <a:rPr lang="en-US" dirty="0"/>
              <a:t>To obtain additional information, for e.g. </a:t>
            </a:r>
            <a:r>
              <a:rPr lang="en-US" dirty="0">
                <a:solidFill>
                  <a:srgbClr val="FF0000"/>
                </a:solidFill>
              </a:rPr>
              <a:t>serological study may reveal clinically in-apparent cases </a:t>
            </a:r>
            <a:r>
              <a:rPr lang="en-US" dirty="0"/>
              <a:t>and throw light on the pathogenesis of the condition. </a:t>
            </a:r>
            <a:endParaRPr lang="en-IN" dirty="0"/>
          </a:p>
        </p:txBody>
      </p:sp>
    </p:spTree>
    <p:extLst>
      <p:ext uri="{BB962C8B-B14F-4D97-AF65-F5344CB8AC3E}">
        <p14:creationId xmlns:p14="http://schemas.microsoft.com/office/powerpoint/2010/main" val="33912329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EE4C94C-3060-0020-E241-1492FE8C4BEE}"/>
              </a:ext>
            </a:extLst>
          </p:cNvPr>
          <p:cNvSpPr>
            <a:spLocks noGrp="1"/>
          </p:cNvSpPr>
          <p:nvPr>
            <p:ph type="title"/>
          </p:nvPr>
        </p:nvSpPr>
        <p:spPr/>
        <p:txBody>
          <a:bodyPr/>
          <a:lstStyle/>
          <a:p>
            <a:r>
              <a:rPr lang="en-US" b="1" dirty="0"/>
              <a:t>Writing the report:</a:t>
            </a:r>
            <a:endParaRPr lang="en-IN" b="1" dirty="0"/>
          </a:p>
        </p:txBody>
      </p:sp>
      <p:sp>
        <p:nvSpPr>
          <p:cNvPr id="3" name="Content Placeholder 2">
            <a:extLst>
              <a:ext uri="{FF2B5EF4-FFF2-40B4-BE49-F238E27FC236}">
                <a16:creationId xmlns:a16="http://schemas.microsoft.com/office/drawing/2014/main" xmlns="" id="{708297A1-C673-F838-23E9-B1D812A3CA8A}"/>
              </a:ext>
            </a:extLst>
          </p:cNvPr>
          <p:cNvSpPr>
            <a:spLocks noGrp="1"/>
          </p:cNvSpPr>
          <p:nvPr>
            <p:ph idx="1"/>
          </p:nvPr>
        </p:nvSpPr>
        <p:spPr/>
        <p:txBody>
          <a:bodyPr/>
          <a:lstStyle/>
          <a:p>
            <a:r>
              <a:rPr lang="en-US" b="1" dirty="0"/>
              <a:t>Writing the report: </a:t>
            </a:r>
            <a:r>
              <a:rPr lang="en-US" dirty="0"/>
              <a:t>This can be an interim report which includes </a:t>
            </a:r>
            <a:r>
              <a:rPr lang="en-US" dirty="0">
                <a:solidFill>
                  <a:srgbClr val="FF0000"/>
                </a:solidFill>
              </a:rPr>
              <a:t>details of the investigation, the diagnosis and control measures initiated. </a:t>
            </a:r>
            <a:r>
              <a:rPr lang="en-US" dirty="0"/>
              <a:t>Once the outbreak is coming under control, we should make follow up visits to see whether control measures are implemented adequately and also help to collect new information which was missed in the previous visits. The final report is given within 10 days of the outbreak being declared to be over. The outbreak is declared over when there are no new cases for a period of two incubation period since the onset of last case. </a:t>
            </a:r>
            <a:endParaRPr lang="en-IN" dirty="0"/>
          </a:p>
        </p:txBody>
      </p:sp>
    </p:spTree>
    <p:extLst>
      <p:ext uri="{BB962C8B-B14F-4D97-AF65-F5344CB8AC3E}">
        <p14:creationId xmlns:p14="http://schemas.microsoft.com/office/powerpoint/2010/main" val="4792057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23C822-213F-58E6-DCBB-5DA60D88C1EE}"/>
              </a:ext>
            </a:extLst>
          </p:cNvPr>
          <p:cNvSpPr>
            <a:spLocks noGrp="1"/>
          </p:cNvSpPr>
          <p:nvPr>
            <p:ph type="title"/>
          </p:nvPr>
        </p:nvSpPr>
        <p:spPr/>
        <p:txBody>
          <a:bodyPr/>
          <a:lstStyle/>
          <a:p>
            <a:r>
              <a:rPr lang="en-US" b="1" dirty="0"/>
              <a:t>Responses to an outbreak</a:t>
            </a:r>
            <a:endParaRPr lang="en-IN" b="1" dirty="0"/>
          </a:p>
        </p:txBody>
      </p:sp>
      <p:sp>
        <p:nvSpPr>
          <p:cNvPr id="3" name="Content Placeholder 2">
            <a:extLst>
              <a:ext uri="{FF2B5EF4-FFF2-40B4-BE49-F238E27FC236}">
                <a16:creationId xmlns:a16="http://schemas.microsoft.com/office/drawing/2014/main" xmlns="" id="{557712CE-2D83-A030-F166-34D82FBCF84B}"/>
              </a:ext>
            </a:extLst>
          </p:cNvPr>
          <p:cNvSpPr>
            <a:spLocks noGrp="1"/>
          </p:cNvSpPr>
          <p:nvPr>
            <p:ph idx="1"/>
          </p:nvPr>
        </p:nvSpPr>
        <p:spPr/>
        <p:txBody>
          <a:bodyPr/>
          <a:lstStyle/>
          <a:p>
            <a:r>
              <a:rPr lang="en-US" b="1" dirty="0"/>
              <a:t>Responses to an outbreak </a:t>
            </a:r>
          </a:p>
          <a:p>
            <a:r>
              <a:rPr lang="en-US" dirty="0"/>
              <a:t>1. </a:t>
            </a:r>
            <a:r>
              <a:rPr lang="en-US" dirty="0">
                <a:solidFill>
                  <a:srgbClr val="FF0000"/>
                </a:solidFill>
              </a:rPr>
              <a:t>General measures is till the specific source and route of transmission is identified</a:t>
            </a:r>
            <a:r>
              <a:rPr lang="en-US" dirty="0"/>
              <a:t>. </a:t>
            </a:r>
          </a:p>
          <a:p>
            <a:r>
              <a:rPr lang="en-US" dirty="0"/>
              <a:t>For example, if one is suspecting a droplet infection outbreak, start a campaign requesting people to follow social distancing, use of mask and hand hygiene.</a:t>
            </a:r>
            <a:endParaRPr lang="en-IN" dirty="0"/>
          </a:p>
        </p:txBody>
      </p:sp>
    </p:spTree>
    <p:extLst>
      <p:ext uri="{BB962C8B-B14F-4D97-AF65-F5344CB8AC3E}">
        <p14:creationId xmlns:p14="http://schemas.microsoft.com/office/powerpoint/2010/main" val="37969810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57FC7B0-9C57-EBC1-ADFA-202A4DF00AEC}"/>
              </a:ext>
            </a:extLst>
          </p:cNvPr>
          <p:cNvSpPr>
            <a:spLocks noGrp="1"/>
          </p:cNvSpPr>
          <p:nvPr>
            <p:ph type="title"/>
          </p:nvPr>
        </p:nvSpPr>
        <p:spPr/>
        <p:txBody>
          <a:bodyPr/>
          <a:lstStyle/>
          <a:p>
            <a:r>
              <a:rPr lang="en-US" b="1" dirty="0"/>
              <a:t>Specific measures</a:t>
            </a:r>
            <a:endParaRPr lang="en-IN" b="1" dirty="0"/>
          </a:p>
        </p:txBody>
      </p:sp>
      <p:sp>
        <p:nvSpPr>
          <p:cNvPr id="3" name="Content Placeholder 2">
            <a:extLst>
              <a:ext uri="{FF2B5EF4-FFF2-40B4-BE49-F238E27FC236}">
                <a16:creationId xmlns:a16="http://schemas.microsoft.com/office/drawing/2014/main" xmlns="" id="{682252D2-E544-53E6-EFB0-E00C9277D992}"/>
              </a:ext>
            </a:extLst>
          </p:cNvPr>
          <p:cNvSpPr>
            <a:spLocks noGrp="1"/>
          </p:cNvSpPr>
          <p:nvPr>
            <p:ph idx="1"/>
          </p:nvPr>
        </p:nvSpPr>
        <p:spPr/>
        <p:txBody>
          <a:bodyPr/>
          <a:lstStyle/>
          <a:p>
            <a:pPr marL="0" indent="0">
              <a:buNone/>
            </a:pPr>
            <a:r>
              <a:rPr lang="en-US" b="1" dirty="0"/>
              <a:t>Specific measures depend on the causative agent. </a:t>
            </a:r>
          </a:p>
          <a:p>
            <a:pPr marL="0" indent="0">
              <a:buNone/>
            </a:pPr>
            <a:r>
              <a:rPr lang="en-US" b="1" dirty="0"/>
              <a:t>The broad steps are: </a:t>
            </a:r>
          </a:p>
          <a:p>
            <a:pPr marL="0" indent="0">
              <a:buNone/>
            </a:pPr>
            <a:r>
              <a:rPr lang="en-US" dirty="0">
                <a:solidFill>
                  <a:srgbClr val="FF0000"/>
                </a:solidFill>
              </a:rPr>
              <a:t>● Identification and nullification </a:t>
            </a:r>
            <a:r>
              <a:rPr lang="en-US" dirty="0"/>
              <a:t>of the source of outbreak like chlorinating wells, </a:t>
            </a:r>
          </a:p>
          <a:p>
            <a:pPr marL="0" indent="0">
              <a:buNone/>
            </a:pPr>
            <a:r>
              <a:rPr lang="en-US" dirty="0"/>
              <a:t>● </a:t>
            </a:r>
            <a:r>
              <a:rPr lang="en-US" dirty="0">
                <a:solidFill>
                  <a:srgbClr val="FF0000"/>
                </a:solidFill>
              </a:rPr>
              <a:t>Minimizing transmission </a:t>
            </a:r>
            <a:r>
              <a:rPr lang="en-US" dirty="0"/>
              <a:t>to prevent further exposure: vector control, </a:t>
            </a:r>
          </a:p>
          <a:p>
            <a:pPr marL="0" indent="0">
              <a:buNone/>
            </a:pPr>
            <a:r>
              <a:rPr lang="en-US" dirty="0"/>
              <a:t>● </a:t>
            </a:r>
            <a:r>
              <a:rPr lang="en-US" dirty="0">
                <a:solidFill>
                  <a:srgbClr val="FF0000"/>
                </a:solidFill>
              </a:rPr>
              <a:t>Protection of the host- immunization </a:t>
            </a:r>
            <a:r>
              <a:rPr lang="en-US" dirty="0"/>
              <a:t>/ chemoprophylaxis, </a:t>
            </a:r>
          </a:p>
          <a:p>
            <a:pPr marL="0" indent="0">
              <a:buNone/>
            </a:pPr>
            <a:r>
              <a:rPr lang="en-US" dirty="0"/>
              <a:t>● </a:t>
            </a:r>
            <a:r>
              <a:rPr lang="en-US" dirty="0">
                <a:solidFill>
                  <a:srgbClr val="FF0000"/>
                </a:solidFill>
              </a:rPr>
              <a:t>Controlling the reservoir </a:t>
            </a:r>
            <a:r>
              <a:rPr lang="en-US" dirty="0"/>
              <a:t>include early diagnosis, notification, isolation, treatment, quarantine</a:t>
            </a:r>
            <a:endParaRPr lang="en-IN" dirty="0"/>
          </a:p>
        </p:txBody>
      </p:sp>
    </p:spTree>
    <p:extLst>
      <p:ext uri="{BB962C8B-B14F-4D97-AF65-F5344CB8AC3E}">
        <p14:creationId xmlns:p14="http://schemas.microsoft.com/office/powerpoint/2010/main" val="5486146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271566-3C66-9942-D584-C280FA446D9F}"/>
              </a:ext>
            </a:extLst>
          </p:cNvPr>
          <p:cNvSpPr>
            <a:spLocks noGrp="1"/>
          </p:cNvSpPr>
          <p:nvPr>
            <p:ph type="title"/>
          </p:nvPr>
        </p:nvSpPr>
        <p:spPr/>
        <p:txBody>
          <a:bodyPr/>
          <a:lstStyle/>
          <a:p>
            <a:r>
              <a:rPr lang="en-US" b="1" dirty="0"/>
              <a:t>Isolation:</a:t>
            </a:r>
            <a:endParaRPr lang="en-IN" b="1" dirty="0"/>
          </a:p>
        </p:txBody>
      </p:sp>
      <p:sp>
        <p:nvSpPr>
          <p:cNvPr id="3" name="Content Placeholder 2">
            <a:extLst>
              <a:ext uri="{FF2B5EF4-FFF2-40B4-BE49-F238E27FC236}">
                <a16:creationId xmlns:a16="http://schemas.microsoft.com/office/drawing/2014/main" xmlns="" id="{3F9930E3-492C-2F91-A661-1BB39018E963}"/>
              </a:ext>
            </a:extLst>
          </p:cNvPr>
          <p:cNvSpPr>
            <a:spLocks noGrp="1"/>
          </p:cNvSpPr>
          <p:nvPr>
            <p:ph idx="1"/>
          </p:nvPr>
        </p:nvSpPr>
        <p:spPr/>
        <p:txBody>
          <a:bodyPr/>
          <a:lstStyle/>
          <a:p>
            <a:r>
              <a:rPr lang="en-US" b="1" dirty="0"/>
              <a:t>Isolation: </a:t>
            </a:r>
          </a:p>
          <a:p>
            <a:r>
              <a:rPr lang="en-US" dirty="0"/>
              <a:t>Separation of infected persons or animals for the period of communicability from others in such places and conditions as to prevent or limit the direct or indirect transmission of infectious agent from those infected to those who are susceptible. </a:t>
            </a:r>
          </a:p>
          <a:p>
            <a:r>
              <a:rPr lang="en-US" dirty="0"/>
              <a:t>Purpose is to protect the community by preventing transfer of infection from the reservoir to the possible susceptible host. </a:t>
            </a:r>
            <a:endParaRPr lang="en-IN" dirty="0"/>
          </a:p>
        </p:txBody>
      </p:sp>
    </p:spTree>
    <p:extLst>
      <p:ext uri="{BB962C8B-B14F-4D97-AF65-F5344CB8AC3E}">
        <p14:creationId xmlns:p14="http://schemas.microsoft.com/office/powerpoint/2010/main" val="9009677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BB07CC4-5AAD-D99F-6C76-6FCC8EF5A991}"/>
              </a:ext>
            </a:extLst>
          </p:cNvPr>
          <p:cNvSpPr>
            <a:spLocks noGrp="1"/>
          </p:cNvSpPr>
          <p:nvPr>
            <p:ph type="title"/>
          </p:nvPr>
        </p:nvSpPr>
        <p:spPr/>
        <p:txBody>
          <a:bodyPr/>
          <a:lstStyle/>
          <a:p>
            <a:r>
              <a:rPr lang="en-US" b="1" dirty="0"/>
              <a:t>Quarantine: </a:t>
            </a:r>
            <a:endParaRPr lang="en-IN" b="1" dirty="0"/>
          </a:p>
        </p:txBody>
      </p:sp>
      <p:sp>
        <p:nvSpPr>
          <p:cNvPr id="3" name="Content Placeholder 2">
            <a:extLst>
              <a:ext uri="{FF2B5EF4-FFF2-40B4-BE49-F238E27FC236}">
                <a16:creationId xmlns:a16="http://schemas.microsoft.com/office/drawing/2014/main" xmlns="" id="{EACE7402-3E1D-1E43-08CA-050AF4D39985}"/>
              </a:ext>
            </a:extLst>
          </p:cNvPr>
          <p:cNvSpPr>
            <a:spLocks noGrp="1"/>
          </p:cNvSpPr>
          <p:nvPr>
            <p:ph idx="1"/>
          </p:nvPr>
        </p:nvSpPr>
        <p:spPr/>
        <p:txBody>
          <a:bodyPr/>
          <a:lstStyle/>
          <a:p>
            <a:r>
              <a:rPr lang="en-US" b="1" dirty="0"/>
              <a:t>Quarantine: </a:t>
            </a:r>
          </a:p>
          <a:p>
            <a:r>
              <a:rPr lang="en-US" dirty="0"/>
              <a:t>Limitation of freedom of movement of healthy person or domestic animals exposed to communicable disease for a period not longer than the longest usual incubation period of the disease to prevent contact with those not so exposed.</a:t>
            </a:r>
            <a:endParaRPr lang="en-IN" dirty="0"/>
          </a:p>
        </p:txBody>
      </p:sp>
    </p:spTree>
    <p:extLst>
      <p:ext uri="{BB962C8B-B14F-4D97-AF65-F5344CB8AC3E}">
        <p14:creationId xmlns:p14="http://schemas.microsoft.com/office/powerpoint/2010/main" val="41162855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6CF623-2A6B-93C3-2225-2DF6593B7E1D}"/>
              </a:ext>
            </a:extLst>
          </p:cNvPr>
          <p:cNvSpPr>
            <a:spLocks noGrp="1"/>
          </p:cNvSpPr>
          <p:nvPr>
            <p:ph type="title"/>
          </p:nvPr>
        </p:nvSpPr>
        <p:spPr/>
        <p:txBody>
          <a:bodyPr/>
          <a:lstStyle/>
          <a:p>
            <a:r>
              <a:rPr lang="en-US" b="1" dirty="0"/>
              <a:t>Contact tracing:</a:t>
            </a:r>
            <a:endParaRPr lang="en-IN" b="1" dirty="0"/>
          </a:p>
        </p:txBody>
      </p:sp>
      <p:sp>
        <p:nvSpPr>
          <p:cNvPr id="3" name="Content Placeholder 2">
            <a:extLst>
              <a:ext uri="{FF2B5EF4-FFF2-40B4-BE49-F238E27FC236}">
                <a16:creationId xmlns:a16="http://schemas.microsoft.com/office/drawing/2014/main" xmlns="" id="{473876B7-2231-A9C2-A8F6-80BFB80A6FF2}"/>
              </a:ext>
            </a:extLst>
          </p:cNvPr>
          <p:cNvSpPr>
            <a:spLocks noGrp="1"/>
          </p:cNvSpPr>
          <p:nvPr>
            <p:ph idx="1"/>
          </p:nvPr>
        </p:nvSpPr>
        <p:spPr/>
        <p:txBody>
          <a:bodyPr/>
          <a:lstStyle/>
          <a:p>
            <a:r>
              <a:rPr lang="en-US" b="1" dirty="0"/>
              <a:t>Contact tracing: </a:t>
            </a:r>
          </a:p>
          <a:p>
            <a:r>
              <a:rPr lang="en-US" dirty="0"/>
              <a:t>The process of identifying, assessing and managing people who have been exposed to a disease to prevent onward transmission. When systematically applied, this will break the chain of transmission of an infectious disease and is an effective tool in public health. This has to be explained according to the scenario provided.</a:t>
            </a:r>
            <a:endParaRPr lang="en-IN" dirty="0"/>
          </a:p>
        </p:txBody>
      </p:sp>
    </p:spTree>
    <p:extLst>
      <p:ext uri="{BB962C8B-B14F-4D97-AF65-F5344CB8AC3E}">
        <p14:creationId xmlns:p14="http://schemas.microsoft.com/office/powerpoint/2010/main" val="28340002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274</TotalTime>
  <Words>2107</Words>
  <Application>Microsoft Office PowerPoint</Application>
  <PresentationFormat>Widescreen</PresentationFormat>
  <Paragraphs>121</Paragraphs>
  <Slides>28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Calibri Light</vt:lpstr>
      <vt:lpstr>Times New Roman</vt:lpstr>
      <vt:lpstr>Office Theme</vt:lpstr>
      <vt:lpstr>Outbreak Management including Quarantine, Isolation, Contact Tracing Pandemic Module 3.1 </vt:lpstr>
      <vt:lpstr>Competency addressed</vt:lpstr>
      <vt:lpstr>Pandemic Module 3.1</vt:lpstr>
      <vt:lpstr>Contents</vt:lpstr>
      <vt:lpstr>Introduction of case scenarios (4) -1 hour</vt:lpstr>
      <vt:lpstr>Case scenario 2</vt:lpstr>
      <vt:lpstr>Case scenario 3</vt:lpstr>
      <vt:lpstr>Case scenario 4</vt:lpstr>
      <vt:lpstr>Outbreak or Epidemic</vt:lpstr>
      <vt:lpstr>Warning signs of an impending outbreak</vt:lpstr>
      <vt:lpstr>Detecting an outbreak</vt:lpstr>
      <vt:lpstr>Steps of outbreak investigation:</vt:lpstr>
      <vt:lpstr>Confirmation of existence of an outbreak:</vt:lpstr>
      <vt:lpstr>The Rapid Response Team (RRT)</vt:lpstr>
      <vt:lpstr>Defining population at risk</vt:lpstr>
      <vt:lpstr>Rapid search area map</vt:lpstr>
      <vt:lpstr>Epidemiological case sheet.</vt:lpstr>
      <vt:lpstr>Data Analysis</vt:lpstr>
      <vt:lpstr>Formulation of hypothesis:</vt:lpstr>
      <vt:lpstr>Testing the hypothesis:</vt:lpstr>
      <vt:lpstr>Evaluation of ecologic factors:</vt:lpstr>
      <vt:lpstr>Further investigation of population at risk:</vt:lpstr>
      <vt:lpstr>Writing the report:</vt:lpstr>
      <vt:lpstr>Responses to an outbreak</vt:lpstr>
      <vt:lpstr>Specific measures</vt:lpstr>
      <vt:lpstr>Isolation:</vt:lpstr>
      <vt:lpstr>Quarantine: </vt:lpstr>
      <vt:lpstr>Contact tracing:</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Outbreak Management including Quarantine, Isolation, Contact Tracing Pandemic Module 3.1</dc:title>
  <dc:creator>Arun Singh</dc:creator>
  <cp:lastModifiedBy>HP</cp:lastModifiedBy>
  <cp:revision>31</cp:revision>
  <dcterms:created xsi:type="dcterms:W3CDTF">2023-01-27T09:35:07Z</dcterms:created>
  <dcterms:modified xsi:type="dcterms:W3CDTF">2024-02-10T04:50:24Z</dcterms:modified>
</cp:coreProperties>
</file>