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304" r:id="rId3"/>
    <p:sldId id="305" r:id="rId4"/>
    <p:sldId id="266" r:id="rId5"/>
    <p:sldId id="267" r:id="rId6"/>
    <p:sldId id="268" r:id="rId7"/>
    <p:sldId id="367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21" r:id="rId17"/>
    <p:sldId id="322" r:id="rId18"/>
    <p:sldId id="323" r:id="rId19"/>
    <p:sldId id="324" r:id="rId20"/>
    <p:sldId id="325" r:id="rId21"/>
    <p:sldId id="328" r:id="rId22"/>
    <p:sldId id="262" r:id="rId23"/>
    <p:sldId id="329" r:id="rId24"/>
    <p:sldId id="330" r:id="rId25"/>
    <p:sldId id="264" r:id="rId26"/>
    <p:sldId id="332" r:id="rId27"/>
    <p:sldId id="333" r:id="rId28"/>
    <p:sldId id="334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365" r:id="rId38"/>
    <p:sldId id="366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68" r:id="rId66"/>
    <p:sldId id="369" r:id="rId67"/>
    <p:sldId id="370" r:id="rId68"/>
    <p:sldId id="371" r:id="rId69"/>
    <p:sldId id="372" r:id="rId70"/>
    <p:sldId id="373" r:id="rId71"/>
    <p:sldId id="374" r:id="rId72"/>
    <p:sldId id="375" r:id="rId73"/>
  </p:sldIdLst>
  <p:sldSz cx="6076950" cy="42957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115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1772444" y="0"/>
            <a:ext cx="4304506" cy="4295775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9271" tIns="29636" rIns="59271" bIns="2963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375444" y="2147888"/>
            <a:ext cx="4295775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59271" tIns="29636" rIns="59271" bIns="29636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237564" y="334116"/>
            <a:ext cx="3392964" cy="1796589"/>
          </a:xfrm>
        </p:spPr>
        <p:txBody>
          <a:bodyPr lIns="29636" tIns="0" rIns="29636">
            <a:noAutofit/>
          </a:bodyPr>
          <a:lstStyle>
            <a:lvl1pPr algn="r">
              <a:defRPr sz="2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2229306" y="2217331"/>
            <a:ext cx="3399196" cy="689810"/>
          </a:xfrm>
        </p:spPr>
        <p:txBody>
          <a:bodyPr lIns="29636" tIns="0" rIns="29636" bIns="0"/>
          <a:lstStyle>
            <a:lvl1pPr marL="0" indent="0" algn="r">
              <a:buNone/>
              <a:defRPr sz="1400">
                <a:solidFill>
                  <a:srgbClr val="FFFFFF"/>
                </a:solidFill>
                <a:effectLst/>
              </a:defRPr>
            </a:lvl1pPr>
            <a:lvl2pPr marL="296357" indent="0" algn="ctr">
              <a:buNone/>
            </a:lvl2pPr>
            <a:lvl3pPr marL="592714" indent="0" algn="ctr">
              <a:buNone/>
            </a:lvl3pPr>
            <a:lvl4pPr marL="889071" indent="0" algn="ctr">
              <a:buNone/>
            </a:lvl4pPr>
            <a:lvl5pPr marL="1185428" indent="0" algn="ctr">
              <a:buNone/>
            </a:lvl5pPr>
            <a:lvl6pPr marL="1481785" indent="0" algn="ctr">
              <a:buNone/>
            </a:lvl6pPr>
            <a:lvl7pPr marL="1778142" indent="0" algn="ctr">
              <a:buNone/>
            </a:lvl7pPr>
            <a:lvl8pPr marL="2074499" indent="0" algn="ctr">
              <a:buNone/>
            </a:lvl8pPr>
            <a:lvl9pPr marL="2370856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3901918" y="4107824"/>
            <a:ext cx="1330804" cy="142129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1873726" y="4107824"/>
            <a:ext cx="1945715" cy="143193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237504" y="4106761"/>
            <a:ext cx="390998" cy="143193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978" y="1767567"/>
            <a:ext cx="4157293" cy="853189"/>
          </a:xfrm>
        </p:spPr>
        <p:txBody>
          <a:bodyPr tIns="0" anchor="t"/>
          <a:lstStyle>
            <a:lvl1pPr algn="r">
              <a:buNone/>
              <a:defRPr sz="27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978" y="1193271"/>
            <a:ext cx="4157293" cy="465725"/>
          </a:xfrm>
        </p:spPr>
        <p:txBody>
          <a:bodyPr anchor="b"/>
          <a:lstStyle>
            <a:lvl1pPr marL="0" indent="0" algn="r">
              <a:buNone/>
              <a:defRPr sz="1300">
                <a:solidFill>
                  <a:schemeClr val="tx1"/>
                </a:solidFill>
                <a:effectLst/>
              </a:defRPr>
            </a:lvl1pPr>
            <a:lvl2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139650" y="4107113"/>
            <a:ext cx="1330804" cy="142129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53290" y="4107113"/>
            <a:ext cx="1924368" cy="143193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75272" y="4106049"/>
            <a:ext cx="390998" cy="143193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8" y="200469"/>
            <a:ext cx="4812944" cy="715963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847" y="1002348"/>
            <a:ext cx="2339626" cy="2835013"/>
          </a:xfrm>
        </p:spPr>
        <p:txBody>
          <a:bodyPr anchor="t"/>
          <a:lstStyle>
            <a:lvl1pPr>
              <a:defRPr sz="18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7166" y="1002348"/>
            <a:ext cx="2339626" cy="2835013"/>
          </a:xfrm>
        </p:spPr>
        <p:txBody>
          <a:bodyPr anchor="t"/>
          <a:lstStyle>
            <a:lvl1pPr>
              <a:defRPr sz="18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8" y="200469"/>
            <a:ext cx="4812944" cy="715963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847" y="3675274"/>
            <a:ext cx="2339626" cy="286385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  <a:effectLst/>
              </a:defRPr>
            </a:lvl1pPr>
            <a:lvl2pPr>
              <a:buNone/>
              <a:defRPr sz="1300" b="1"/>
            </a:lvl2pPr>
            <a:lvl3pPr>
              <a:buNone/>
              <a:defRPr sz="1200" b="1"/>
            </a:lvl3pPr>
            <a:lvl4pPr>
              <a:buNone/>
              <a:defRPr sz="1000" b="1"/>
            </a:lvl4pPr>
            <a:lvl5pPr>
              <a:buNone/>
              <a:defRPr sz="10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2777166" y="3675274"/>
            <a:ext cx="2339626" cy="286385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  <a:effectLst/>
              </a:defRPr>
            </a:lvl1pPr>
            <a:lvl2pPr>
              <a:buNone/>
              <a:defRPr sz="1300" b="1"/>
            </a:lvl2pPr>
            <a:lvl3pPr>
              <a:buNone/>
              <a:defRPr sz="1200" b="1"/>
            </a:lvl3pPr>
            <a:lvl4pPr>
              <a:buNone/>
              <a:defRPr sz="1000" b="1"/>
            </a:lvl4pPr>
            <a:lvl5pPr>
              <a:buNone/>
              <a:defRPr sz="10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03847" y="1072278"/>
            <a:ext cx="2339626" cy="2577465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77166" y="1072278"/>
            <a:ext cx="2339626" cy="2577465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8" y="200469"/>
            <a:ext cx="4812944" cy="715963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7" y="143192"/>
            <a:ext cx="3919633" cy="735055"/>
          </a:xfrm>
        </p:spPr>
        <p:txBody>
          <a:bodyPr wrap="square" anchor="b"/>
          <a:lstStyle>
            <a:lvl1pPr algn="l">
              <a:buNone/>
              <a:defRPr lang="en-US" sz="16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3847" y="937965"/>
            <a:ext cx="3919633" cy="377407"/>
          </a:xfrm>
        </p:spPr>
        <p:txBody>
          <a:bodyPr rot="0" spcFirstLastPara="0" vertOverflow="overflow" horzOverflow="overflow" vert="horz" wrap="square" lIns="29636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>
              <a:buNone/>
              <a:defRPr sz="800"/>
            </a:lvl2pPr>
            <a:lvl3pPr>
              <a:buNone/>
              <a:defRPr sz="600"/>
            </a:lvl3pPr>
            <a:lvl4pPr>
              <a:buNone/>
              <a:defRPr sz="600"/>
            </a:lvl4pPr>
            <a:lvl5pPr>
              <a:buNone/>
              <a:defRPr sz="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3847" y="1336463"/>
            <a:ext cx="4810919" cy="27384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397400" y="629313"/>
            <a:ext cx="2870686" cy="2701348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271" tIns="29636" rIns="59271" bIns="2963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396561" y="625647"/>
            <a:ext cx="2870686" cy="2701348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271" tIns="29636" rIns="59271" bIns="29636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505" y="715962"/>
            <a:ext cx="2278856" cy="1288733"/>
          </a:xfrm>
        </p:spPr>
        <p:txBody>
          <a:bodyPr vert="horz" anchor="b"/>
          <a:lstStyle>
            <a:lvl1pPr algn="l">
              <a:buNone/>
              <a:defRPr sz="19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1505" y="2056832"/>
            <a:ext cx="2278856" cy="1202817"/>
          </a:xfrm>
        </p:spPr>
        <p:txBody>
          <a:bodyPr rot="0" spcFirstLastPara="0" vertOverflow="overflow" horzOverflow="overflow" vert="horz" wrap="square" lIns="53344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00" baseline="0">
                <a:solidFill>
                  <a:schemeClr val="tx1"/>
                </a:solidFill>
              </a:defRPr>
            </a:lvl1pPr>
            <a:lvl2pPr>
              <a:defRPr sz="8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441072" y="652072"/>
            <a:ext cx="2795397" cy="2634742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21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55148" y="172229"/>
            <a:ext cx="1012825" cy="3665330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3847" y="172033"/>
            <a:ext cx="4000659" cy="366533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19705" y="4107824"/>
            <a:ext cx="1330804" cy="142129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848" y="4106761"/>
            <a:ext cx="2430780" cy="143193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56634" y="4104851"/>
            <a:ext cx="390998" cy="1431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5418614" y="0"/>
            <a:ext cx="658336" cy="4295775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9271" tIns="29636" rIns="59271" bIns="2963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303847" y="200469"/>
            <a:ext cx="4810919" cy="715963"/>
          </a:xfrm>
          <a:prstGeom prst="rect">
            <a:avLst/>
          </a:prstGeom>
        </p:spPr>
        <p:txBody>
          <a:bodyPr vert="horz" lIns="29636" tIns="0" rIns="29636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303847" y="1008120"/>
            <a:ext cx="4810919" cy="3035681"/>
          </a:xfrm>
          <a:prstGeom prst="rect">
            <a:avLst/>
          </a:prstGeom>
        </p:spPr>
        <p:txBody>
          <a:bodyPr vert="horz" lIns="59271" tIns="29636" rIns="59271" bIns="29636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2821778" y="4107824"/>
            <a:ext cx="1330804" cy="142129"/>
          </a:xfrm>
          <a:prstGeom prst="rect">
            <a:avLst/>
          </a:prstGeom>
        </p:spPr>
        <p:txBody>
          <a:bodyPr vert="horz" lIns="59271" tIns="0" rIns="59271" bIns="0" anchor="b"/>
          <a:lstStyle>
            <a:lvl1pPr algn="l" eaLnBrk="1" latinLnBrk="0" hangingPunct="1">
              <a:defRPr kumimoji="0" sz="6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29-07-2023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03848" y="4107824"/>
            <a:ext cx="2430780" cy="143193"/>
          </a:xfrm>
          <a:prstGeom prst="rect">
            <a:avLst/>
          </a:prstGeom>
        </p:spPr>
        <p:txBody>
          <a:bodyPr vert="horz" lIns="59271" tIns="0" rIns="59271" bIns="0" anchor="b"/>
          <a:lstStyle>
            <a:lvl1pPr algn="r" eaLnBrk="1" latinLnBrk="0" hangingPunct="1">
              <a:defRPr kumimoji="0" sz="6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4154608" y="4106761"/>
            <a:ext cx="390998" cy="14319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7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25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177814" indent="-177814" algn="l" rtl="0" eaLnBrk="1" latinLnBrk="0" hangingPunct="1">
        <a:spcBef>
          <a:spcPts val="389"/>
        </a:spcBef>
        <a:buClr>
          <a:schemeClr val="tx2"/>
        </a:buClr>
        <a:buSzPct val="73000"/>
        <a:buFont typeface="Wingdings 2"/>
        <a:buChar char="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37847" indent="-148179" algn="l" rtl="0" eaLnBrk="1" latinLnBrk="0" hangingPunct="1">
        <a:spcBef>
          <a:spcPts val="324"/>
        </a:spcBef>
        <a:buClr>
          <a:schemeClr val="accent4"/>
        </a:buClr>
        <a:buSzPct val="80000"/>
        <a:buFont typeface="Wingdings 2"/>
        <a:buChar char=""/>
        <a:defRPr kumimoji="0" sz="15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491953" indent="-148179" algn="l" rtl="0" eaLnBrk="1" latinLnBrk="0" hangingPunct="1">
        <a:spcBef>
          <a:spcPts val="259"/>
        </a:spcBef>
        <a:buClr>
          <a:schemeClr val="accent4"/>
        </a:buClr>
        <a:buSzPct val="60000"/>
        <a:buFont typeface="Wingdings"/>
        <a:buChar char="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651985" indent="-148179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1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829800" indent="-148179" algn="l" rtl="0" eaLnBrk="1" latinLnBrk="0" hangingPunct="1">
        <a:spcBef>
          <a:spcPts val="259"/>
        </a:spcBef>
        <a:buClr>
          <a:schemeClr val="accent4"/>
        </a:buClr>
        <a:buSzPct val="70000"/>
        <a:buFont typeface="Wingdings"/>
        <a:buChar char="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54270" indent="-118543" algn="l" rtl="0" eaLnBrk="1" latinLnBrk="0" hangingPunct="1">
        <a:spcBef>
          <a:spcPts val="259"/>
        </a:spcBef>
        <a:buClr>
          <a:schemeClr val="accent4"/>
        </a:buClr>
        <a:buSzPct val="80000"/>
        <a:buFont typeface="Wingdings 2"/>
        <a:buChar char=""/>
        <a:defRPr kumimoji="0" sz="12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084667" indent="-118543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197282" indent="-118543" algn="l" rtl="0" eaLnBrk="1" latinLnBrk="0" hangingPunct="1">
        <a:spcBef>
          <a:spcPts val="194"/>
        </a:spcBef>
        <a:buClr>
          <a:schemeClr val="accent4"/>
        </a:buClr>
        <a:buSzPct val="100000"/>
        <a:buChar char="•"/>
        <a:defRPr kumimoji="0" sz="10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1333607" indent="-118543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963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5927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1854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4817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7781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07449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37085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Nutrition </a:t>
            </a:r>
            <a:r>
              <a:rPr lang="en-US" dirty="0" err="1" smtClean="0"/>
              <a:t>programme</a:t>
            </a:r>
            <a:r>
              <a:rPr lang="en-US" dirty="0" smtClean="0"/>
              <a:t> in </a:t>
            </a:r>
            <a:r>
              <a:rPr lang="en-US" dirty="0" err="1" smtClean="0"/>
              <a:t>india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Vitamin A Prophylaxis Program</a:t>
            </a:r>
          </a:p>
          <a:p>
            <a:pPr marL="342900" indent="-342900"/>
            <a:r>
              <a:rPr lang="en-US" dirty="0" smtClean="0"/>
              <a:t>Covering Program: national program for control of blindness 1976,MOHFW</a:t>
            </a:r>
          </a:p>
          <a:p>
            <a:pPr marL="342900" indent="-342900"/>
            <a:r>
              <a:rPr lang="en-US" dirty="0" smtClean="0"/>
              <a:t>Strategy: Single massive dose of </a:t>
            </a:r>
            <a:r>
              <a:rPr lang="en-US" dirty="0" err="1" smtClean="0"/>
              <a:t>Vit</a:t>
            </a:r>
            <a:r>
              <a:rPr lang="en-US" dirty="0" smtClean="0"/>
              <a:t> A ( 2000,000 IU) every 6 months to pre-school children.</a:t>
            </a:r>
          </a:p>
          <a:p>
            <a:pPr marL="342900" indent="-34290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7" y="475307"/>
            <a:ext cx="4810919" cy="7159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 National Immunization Schedule 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Covering Program: Reproductive and Child Health ( RCH)  </a:t>
            </a:r>
            <a:r>
              <a:rPr lang="en-US" b="1" dirty="0" err="1" smtClean="0"/>
              <a:t>Programme</a:t>
            </a:r>
            <a:r>
              <a:rPr lang="en-US" b="1" dirty="0" smtClean="0"/>
              <a:t> 1997,MOHFW</a:t>
            </a:r>
          </a:p>
          <a:p>
            <a:r>
              <a:rPr lang="en-US" b="1" dirty="0" smtClean="0"/>
              <a:t>Strategy …………..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Integrated child development services ( </a:t>
            </a:r>
            <a:r>
              <a:rPr lang="en-US" dirty="0" err="1" smtClean="0"/>
              <a:t>icds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4" name="Content Placeholder 3" descr="ima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504" y="1027568"/>
            <a:ext cx="4879262" cy="290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National nutritional anemia control </a:t>
            </a:r>
            <a:r>
              <a:rPr lang="en-US" dirty="0" err="1" smtClean="0"/>
              <a:t>programme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Objective : Significantly decrease incidence and prevalence of anemia in: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Reproductive age group women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Pregnant and lactating women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Preschool children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Adolescent girls</a:t>
            </a:r>
          </a:p>
          <a:p>
            <a:r>
              <a:rPr lang="en-US" dirty="0" smtClean="0"/>
              <a:t>Strategies-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Promotion of regular consumption of iron rich foods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Provision of iron and </a:t>
            </a:r>
            <a:r>
              <a:rPr lang="en-US" dirty="0" err="1" smtClean="0"/>
              <a:t>folate</a:t>
            </a:r>
            <a:r>
              <a:rPr lang="en-US" dirty="0" smtClean="0"/>
              <a:t> supplements to high risk groups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Identification and treatment of severe anemia cases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Implementation of program:</a:t>
            </a:r>
          </a:p>
          <a:p>
            <a:r>
              <a:rPr lang="en-US" dirty="0" smtClean="0"/>
              <a:t>PHC and </a:t>
            </a:r>
            <a:r>
              <a:rPr lang="en-US" dirty="0" err="1" smtClean="0"/>
              <a:t>subcentres</a:t>
            </a:r>
            <a:r>
              <a:rPr lang="en-US" dirty="0" smtClean="0"/>
              <a:t> : Multipurpose workers distribute supplementation tablets </a:t>
            </a:r>
          </a:p>
          <a:p>
            <a:r>
              <a:rPr lang="en-US" dirty="0" smtClean="0"/>
              <a:t>ICDS :</a:t>
            </a:r>
            <a:r>
              <a:rPr lang="en-US" dirty="0" err="1" smtClean="0"/>
              <a:t>Anganwadi</a:t>
            </a:r>
            <a:r>
              <a:rPr lang="en-US" dirty="0" smtClean="0"/>
              <a:t> workers promote nutritious food consumption </a:t>
            </a:r>
          </a:p>
          <a:p>
            <a:r>
              <a:rPr lang="en-US" dirty="0" err="1" smtClean="0"/>
              <a:t>Vandemataram</a:t>
            </a:r>
            <a:r>
              <a:rPr lang="en-US" dirty="0" smtClean="0"/>
              <a:t> scheme : involvement of private practitioners under NRHM ( RCH component) to provide free obstetric services include IFA distribution.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77279" cy="3212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8032</TotalTime>
  <Words>160</Words>
  <Application>Microsoft Macintosh PowerPoint</Application>
  <PresentationFormat>Custom</PresentationFormat>
  <Paragraphs>22</Paragraphs>
  <Slides>72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Opulent</vt:lpstr>
      <vt:lpstr>Slide 1</vt:lpstr>
      <vt:lpstr>Nutrition programme in india</vt:lpstr>
      <vt:lpstr>2. National Immunization Schedule  </vt:lpstr>
      <vt:lpstr>Slide 4</vt:lpstr>
      <vt:lpstr>Slide 5</vt:lpstr>
      <vt:lpstr>Slide 6</vt:lpstr>
      <vt:lpstr>Integrated child development services ( icds)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National nutritional anemia control programme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Lenovo</cp:lastModifiedBy>
  <cp:revision>61</cp:revision>
  <dcterms:created xsi:type="dcterms:W3CDTF">2013-01-27T09:14:16Z</dcterms:created>
  <dcterms:modified xsi:type="dcterms:W3CDTF">2023-07-31T06:30:35Z</dcterms:modified>
  <cp:category/>
</cp:coreProperties>
</file>