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handoutMasterIdLst>
    <p:handoutMasterId r:id="rId82"/>
  </p:handoutMasterIdLst>
  <p:sldIdLst>
    <p:sldId id="256" r:id="rId2"/>
    <p:sldId id="309" r:id="rId3"/>
    <p:sldId id="310" r:id="rId4"/>
    <p:sldId id="311" r:id="rId5"/>
    <p:sldId id="312" r:id="rId6"/>
    <p:sldId id="313" r:id="rId7"/>
    <p:sldId id="387" r:id="rId8"/>
    <p:sldId id="378" r:id="rId9"/>
    <p:sldId id="379" r:id="rId10"/>
    <p:sldId id="380" r:id="rId11"/>
    <p:sldId id="381" r:id="rId12"/>
    <p:sldId id="383" r:id="rId13"/>
    <p:sldId id="314" r:id="rId14"/>
    <p:sldId id="315" r:id="rId15"/>
    <p:sldId id="316" r:id="rId16"/>
    <p:sldId id="322" r:id="rId17"/>
    <p:sldId id="317" r:id="rId18"/>
    <p:sldId id="318" r:id="rId19"/>
    <p:sldId id="319" r:id="rId20"/>
    <p:sldId id="320" r:id="rId21"/>
    <p:sldId id="321" r:id="rId22"/>
    <p:sldId id="323" r:id="rId23"/>
    <p:sldId id="324" r:id="rId24"/>
    <p:sldId id="325" r:id="rId25"/>
    <p:sldId id="326" r:id="rId26"/>
    <p:sldId id="327" r:id="rId27"/>
    <p:sldId id="328" r:id="rId28"/>
    <p:sldId id="329" r:id="rId29"/>
    <p:sldId id="330" r:id="rId30"/>
    <p:sldId id="331" r:id="rId31"/>
    <p:sldId id="332" r:id="rId32"/>
    <p:sldId id="333" r:id="rId33"/>
    <p:sldId id="334" r:id="rId34"/>
    <p:sldId id="335" r:id="rId35"/>
    <p:sldId id="336" r:id="rId36"/>
    <p:sldId id="337" r:id="rId37"/>
    <p:sldId id="338" r:id="rId38"/>
    <p:sldId id="339" r:id="rId39"/>
    <p:sldId id="340" r:id="rId40"/>
    <p:sldId id="341" r:id="rId41"/>
    <p:sldId id="342" r:id="rId42"/>
    <p:sldId id="343" r:id="rId43"/>
    <p:sldId id="344" r:id="rId44"/>
    <p:sldId id="345" r:id="rId45"/>
    <p:sldId id="346" r:id="rId46"/>
    <p:sldId id="376" r:id="rId47"/>
    <p:sldId id="347" r:id="rId48"/>
    <p:sldId id="348" r:id="rId49"/>
    <p:sldId id="349" r:id="rId50"/>
    <p:sldId id="350" r:id="rId51"/>
    <p:sldId id="351" r:id="rId52"/>
    <p:sldId id="352" r:id="rId53"/>
    <p:sldId id="353" r:id="rId54"/>
    <p:sldId id="354" r:id="rId55"/>
    <p:sldId id="355" r:id="rId56"/>
    <p:sldId id="356" r:id="rId57"/>
    <p:sldId id="357" r:id="rId58"/>
    <p:sldId id="358" r:id="rId59"/>
    <p:sldId id="359" r:id="rId60"/>
    <p:sldId id="360" r:id="rId61"/>
    <p:sldId id="361" r:id="rId62"/>
    <p:sldId id="362" r:id="rId63"/>
    <p:sldId id="363" r:id="rId64"/>
    <p:sldId id="364" r:id="rId65"/>
    <p:sldId id="365" r:id="rId66"/>
    <p:sldId id="366" r:id="rId67"/>
    <p:sldId id="367" r:id="rId68"/>
    <p:sldId id="368" r:id="rId69"/>
    <p:sldId id="369" r:id="rId70"/>
    <p:sldId id="370" r:id="rId71"/>
    <p:sldId id="375" r:id="rId72"/>
    <p:sldId id="371" r:id="rId73"/>
    <p:sldId id="372" r:id="rId74"/>
    <p:sldId id="373" r:id="rId75"/>
    <p:sldId id="374" r:id="rId76"/>
    <p:sldId id="384" r:id="rId77"/>
    <p:sldId id="385" r:id="rId78"/>
    <p:sldId id="386" r:id="rId79"/>
    <p:sldId id="308" r:id="rId8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15" autoAdjust="0"/>
  </p:normalViewPr>
  <p:slideViewPr>
    <p:cSldViewPr>
      <p:cViewPr>
        <p:scale>
          <a:sx n="70" d="100"/>
          <a:sy n="70" d="100"/>
        </p:scale>
        <p:origin x="-1386" y="-90"/>
      </p:cViewPr>
      <p:guideLst>
        <p:guide orient="horz" pos="2160"/>
        <p:guide pos="2880"/>
      </p:guideLst>
    </p:cSldViewPr>
  </p:slideViewPr>
  <p:outlineViewPr>
    <p:cViewPr>
      <p:scale>
        <a:sx n="33" d="100"/>
        <a:sy n="33" d="100"/>
      </p:scale>
      <p:origin x="48" y="3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FE34749-82C5-4888-86B3-F2B0A253E28A}" type="datetimeFigureOut">
              <a:rPr lang="en-US" smtClean="0"/>
              <a:pPr/>
              <a:t>4/1/2009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C919B73-38DB-48F7-B08F-5A6268CBCFA9}" type="slidenum">
              <a:rPr lang="en-US" smtClean="0"/>
              <a:pPr/>
              <a:t>‹#›</a:t>
            </a:fld>
            <a:endParaRPr lang="en-US" dirty="0"/>
          </a:p>
        </p:txBody>
      </p:sp>
    </p:spTree>
    <p:extLst>
      <p:ext uri="{BB962C8B-B14F-4D97-AF65-F5344CB8AC3E}">
        <p14:creationId xmlns:p14="http://schemas.microsoft.com/office/powerpoint/2010/main" val="4256422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08C01F-E8EC-4EFF-B8AB-0365A5578AD6}" type="datetimeFigureOut">
              <a:rPr lang="en-US" smtClean="0"/>
              <a:pPr/>
              <a:t>4/1/2009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614806-52A7-46BE-9CAB-9B981C27E938}" type="slidenum">
              <a:rPr lang="en-US" smtClean="0"/>
              <a:pPr/>
              <a:t>‹#›</a:t>
            </a:fld>
            <a:endParaRPr lang="en-US" dirty="0"/>
          </a:p>
        </p:txBody>
      </p:sp>
    </p:spTree>
    <p:extLst>
      <p:ext uri="{BB962C8B-B14F-4D97-AF65-F5344CB8AC3E}">
        <p14:creationId xmlns:p14="http://schemas.microsoft.com/office/powerpoint/2010/main" val="3622580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75614806-52A7-46BE-9CAB-9B981C27E938}" type="slidenum">
              <a:rPr lang="en-US" smtClean="0"/>
              <a:pPr/>
              <a:t>53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24C192C-1A74-4D14-9DF4-B73BE5625DC9}" type="datetimeFigureOut">
              <a:rPr lang="en-US" smtClean="0"/>
              <a:pPr/>
              <a:t>4/1/2009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9616E7-3EBB-4D4A-B0A8-E5D26DE14F8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4C192C-1A74-4D14-9DF4-B73BE5625DC9}" type="datetimeFigureOut">
              <a:rPr lang="en-US" smtClean="0"/>
              <a:pPr/>
              <a:t>4/1/2009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9616E7-3EBB-4D4A-B0A8-E5D26DE14F8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4C192C-1A74-4D14-9DF4-B73BE5625DC9}" type="datetimeFigureOut">
              <a:rPr lang="en-US" smtClean="0"/>
              <a:pPr/>
              <a:t>4/1/2009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9616E7-3EBB-4D4A-B0A8-E5D26DE14F8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24C192C-1A74-4D14-9DF4-B73BE5625DC9}" type="datetimeFigureOut">
              <a:rPr lang="en-US" smtClean="0"/>
              <a:pPr/>
              <a:t>4/1/2009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D9616E7-3EBB-4D4A-B0A8-E5D26DE14F8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4C192C-1A74-4D14-9DF4-B73BE5625DC9}" type="datetimeFigureOut">
              <a:rPr lang="en-US" smtClean="0"/>
              <a:pPr/>
              <a:t>4/1/2009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D9616E7-3EBB-4D4A-B0A8-E5D26DE14F8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24C192C-1A74-4D14-9DF4-B73BE5625DC9}" type="datetimeFigureOut">
              <a:rPr lang="en-US" smtClean="0"/>
              <a:pPr/>
              <a:t>4/1/2009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D9616E7-3EBB-4D4A-B0A8-E5D26DE14F8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4C192C-1A74-4D14-9DF4-B73BE5625DC9}" type="datetimeFigureOut">
              <a:rPr lang="en-US" smtClean="0"/>
              <a:pPr/>
              <a:t>4/1/2009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D9616E7-3EBB-4D4A-B0A8-E5D26DE14F8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4C192C-1A74-4D14-9DF4-B73BE5625DC9}" type="datetimeFigureOut">
              <a:rPr lang="en-US" smtClean="0"/>
              <a:pPr/>
              <a:t>4/1/2009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D9616E7-3EBB-4D4A-B0A8-E5D26DE14F8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4C192C-1A74-4D14-9DF4-B73BE5625DC9}" type="datetimeFigureOut">
              <a:rPr lang="en-US" smtClean="0"/>
              <a:pPr/>
              <a:t>4/1/2009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D9616E7-3EBB-4D4A-B0A8-E5D26DE14F8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4C192C-1A74-4D14-9DF4-B73BE5625DC9}" type="datetimeFigureOut">
              <a:rPr lang="en-US" smtClean="0"/>
              <a:pPr/>
              <a:t>4/1/2009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9616E7-3EBB-4D4A-B0A8-E5D26DE14F8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4C192C-1A74-4D14-9DF4-B73BE5625DC9}" type="datetimeFigureOut">
              <a:rPr lang="en-US" smtClean="0"/>
              <a:pPr/>
              <a:t>4/1/2009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9616E7-3EBB-4D4A-B0A8-E5D26DE14F8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20000"/>
            <a:lum/>
          </a:blip>
          <a:srcRect/>
          <a:stretch>
            <a:fillRect l="-15000" r="-1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4C192C-1A74-4D14-9DF4-B73BE5625DC9}" type="datetimeFigureOut">
              <a:rPr lang="en-US" smtClean="0"/>
              <a:pPr/>
              <a:t>4/1/2009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9616E7-3EBB-4D4A-B0A8-E5D26DE14F8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0"/>
            <a:ext cx="7772400" cy="1470025"/>
          </a:xfrm>
        </p:spPr>
        <p:txBody>
          <a:bodyP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US" sz="66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Nutrition</a:t>
            </a:r>
            <a:endParaRPr lang="en-US" sz="66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endParaRPr>
          </a:p>
        </p:txBody>
      </p:sp>
      <p:sp>
        <p:nvSpPr>
          <p:cNvPr id="3" name="Subtitle 2"/>
          <p:cNvSpPr>
            <a:spLocks noGrp="1"/>
          </p:cNvSpPr>
          <p:nvPr>
            <p:ph type="subTitle" idx="1"/>
          </p:nvPr>
        </p:nvSpPr>
        <p:spPr>
          <a:xfrm>
            <a:off x="533400" y="4191000"/>
            <a:ext cx="7924800" cy="1752600"/>
          </a:xfrm>
        </p:spPr>
        <p:txBody>
          <a:bodyPr>
            <a:normAutofit/>
          </a:bodyPr>
          <a:lstStyle/>
          <a:p>
            <a:pPr algn="r"/>
            <a:endParaRPr lang="en-US" dirty="0" smtClean="0">
              <a:solidFill>
                <a:srgbClr val="FF000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COMMUNITY NUTRITION PROGRAMME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Under-nutrition most important single cause of illness and death globally.</a:t>
            </a:r>
          </a:p>
          <a:p>
            <a:pPr>
              <a:buFont typeface="Wingdings" pitchFamily="2" charset="2"/>
              <a:buChar char="Ø"/>
            </a:pPr>
            <a:r>
              <a:rPr lang="en-US" dirty="0" smtClean="0">
                <a:latin typeface="Times New Roman" pitchFamily="18" charset="0"/>
                <a:cs typeface="Times New Roman" pitchFamily="18" charset="0"/>
              </a:rPr>
              <a:t>12% of all deaths and 16% DALY (disability-adjusted life years) lost.</a:t>
            </a:r>
          </a:p>
          <a:p>
            <a:pPr>
              <a:buFont typeface="Wingdings" pitchFamily="2" charset="2"/>
              <a:buChar char="Ø"/>
            </a:pPr>
            <a:r>
              <a:rPr lang="en-US" dirty="0" smtClean="0">
                <a:latin typeface="Times New Roman" pitchFamily="18" charset="0"/>
                <a:cs typeface="Times New Roman" pitchFamily="18" charset="0"/>
              </a:rPr>
              <a:t>Even mild to moderate under-nutrition in the womb reduces cognitive development.</a:t>
            </a:r>
          </a:p>
          <a:p>
            <a:pPr>
              <a:buFont typeface="Wingdings" pitchFamily="2" charset="2"/>
              <a:buChar char="Ø"/>
            </a:pPr>
            <a:r>
              <a:rPr lang="en-US" dirty="0" smtClean="0">
                <a:latin typeface="Times New Roman" pitchFamily="18" charset="0"/>
                <a:cs typeface="Times New Roman" pitchFamily="18" charset="0"/>
              </a:rPr>
              <a:t>Number of people suffering from food insecurity and hunger is growing-even though food production doubled in last 40 years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18% of world population- hungry.</a:t>
            </a:r>
          </a:p>
          <a:p>
            <a:pPr>
              <a:buFont typeface="Wingdings" pitchFamily="2" charset="2"/>
              <a:buChar char="Ø"/>
            </a:pPr>
            <a:r>
              <a:rPr lang="en-US" dirty="0" smtClean="0">
                <a:latin typeface="Times New Roman" pitchFamily="18" charset="0"/>
                <a:cs typeface="Times New Roman" pitchFamily="18" charset="0"/>
              </a:rPr>
              <a:t>In S.E. Asia 1out of 4 persons-hungry.</a:t>
            </a:r>
          </a:p>
          <a:p>
            <a:pPr>
              <a:buFont typeface="Wingdings" pitchFamily="2" charset="2"/>
              <a:buChar char="Ø"/>
            </a:pPr>
            <a:r>
              <a:rPr lang="en-US" dirty="0" smtClean="0">
                <a:latin typeface="Times New Roman" pitchFamily="18" charset="0"/>
                <a:cs typeface="Times New Roman" pitchFamily="18" charset="0"/>
              </a:rPr>
              <a:t>In Sub-Saharan Africa 1 out of 3 persons- hungry.</a:t>
            </a:r>
          </a:p>
          <a:p>
            <a:pPr>
              <a:buFont typeface="Wingdings" pitchFamily="2" charset="2"/>
              <a:buChar char="Ø"/>
            </a:pPr>
            <a:r>
              <a:rPr lang="en-US" dirty="0" smtClean="0">
                <a:latin typeface="Times New Roman" pitchFamily="18" charset="0"/>
                <a:cs typeface="Times New Roman" pitchFamily="18" charset="0"/>
              </a:rPr>
              <a:t>1/3</a:t>
            </a:r>
            <a:r>
              <a:rPr lang="en-US" baseline="30000" dirty="0" smtClean="0">
                <a:latin typeface="Times New Roman" pitchFamily="18" charset="0"/>
                <a:cs typeface="Times New Roman" pitchFamily="18" charset="0"/>
              </a:rPr>
              <a:t>rd</a:t>
            </a:r>
            <a:r>
              <a:rPr lang="en-US" dirty="0" smtClean="0">
                <a:latin typeface="Times New Roman" pitchFamily="18" charset="0"/>
                <a:cs typeface="Times New Roman" pitchFamily="18" charset="0"/>
              </a:rPr>
              <a:t> preschool children stunted.</a:t>
            </a:r>
          </a:p>
          <a:p>
            <a:pPr>
              <a:buFont typeface="Wingdings" pitchFamily="2" charset="2"/>
              <a:buChar char="Ø"/>
            </a:pPr>
            <a:r>
              <a:rPr lang="en-US" dirty="0" smtClean="0">
                <a:latin typeface="Times New Roman" pitchFamily="18" charset="0"/>
                <a:cs typeface="Times New Roman" pitchFamily="18" charset="0"/>
              </a:rPr>
              <a:t>16% babies born are LBW.</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lgn="ctr">
              <a:buNone/>
            </a:pPr>
            <a:r>
              <a:rPr lang="en-US" b="1" dirty="0" smtClean="0">
                <a:solidFill>
                  <a:srgbClr val="FF0000"/>
                </a:solidFill>
                <a:latin typeface="Times New Roman" pitchFamily="18" charset="0"/>
                <a:cs typeface="Times New Roman" pitchFamily="18" charset="0"/>
              </a:rPr>
              <a:t>CAUSES OF MALNUTRITION-</a:t>
            </a:r>
          </a:p>
          <a:p>
            <a:pPr>
              <a:buFont typeface="Wingdings" pitchFamily="2" charset="2"/>
              <a:buChar char="Ø"/>
            </a:pPr>
            <a:r>
              <a:rPr lang="en-US" dirty="0" smtClean="0">
                <a:latin typeface="Times New Roman" pitchFamily="18" charset="0"/>
                <a:cs typeface="Times New Roman" pitchFamily="18" charset="0"/>
              </a:rPr>
              <a:t>Strongly linked with poverty.</a:t>
            </a:r>
          </a:p>
          <a:p>
            <a:pPr>
              <a:buFont typeface="Wingdings" pitchFamily="2" charset="2"/>
              <a:buChar char="Ø"/>
            </a:pPr>
            <a:r>
              <a:rPr lang="en-US" dirty="0" smtClean="0">
                <a:latin typeface="Times New Roman" pitchFamily="18" charset="0"/>
                <a:cs typeface="Times New Roman" pitchFamily="18" charset="0"/>
              </a:rPr>
              <a:t>Environment – safe water or sanitation.</a:t>
            </a:r>
          </a:p>
          <a:p>
            <a:pPr>
              <a:buFont typeface="Wingdings" pitchFamily="2" charset="2"/>
              <a:buChar char="Ø"/>
            </a:pPr>
            <a:r>
              <a:rPr lang="en-US" dirty="0" smtClean="0">
                <a:latin typeface="Times New Roman" pitchFamily="18" charset="0"/>
                <a:cs typeface="Times New Roman" pitchFamily="18" charset="0"/>
              </a:rPr>
              <a:t>Indoor air pollution- wood or animal dung used for cooking and heating along with poor ventilation.</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46237"/>
            <a:ext cx="8229600" cy="4525963"/>
          </a:xfrm>
        </p:spPr>
        <p:txBody>
          <a:bodyPr/>
          <a:lstStyle/>
          <a:p>
            <a:pPr>
              <a:buFont typeface="Wingdings" pitchFamily="2" charset="2"/>
              <a:buChar char="Ø"/>
            </a:pPr>
            <a:r>
              <a:rPr lang="en-US" dirty="0" smtClean="0">
                <a:latin typeface="Times New Roman" pitchFamily="18" charset="0"/>
                <a:cs typeface="Times New Roman" pitchFamily="18" charset="0"/>
              </a:rPr>
              <a:t>GOI initiated several large scale supplementary feeding programmes.</a:t>
            </a:r>
          </a:p>
          <a:p>
            <a:pPr>
              <a:buFont typeface="Wingdings" pitchFamily="2" charset="2"/>
              <a:buChar char="Ø"/>
            </a:pPr>
            <a:r>
              <a:rPr lang="en-US" dirty="0" smtClean="0">
                <a:latin typeface="Times New Roman" pitchFamily="18" charset="0"/>
                <a:cs typeface="Times New Roman" pitchFamily="18" charset="0"/>
              </a:rPr>
              <a:t>Programmes aiming at overcoming specific deficiency diseases through various ministries to combat malnutrition.</a:t>
            </a:r>
          </a:p>
          <a:p>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NUTRITION PROGRAMMES IN INDIA</a:t>
            </a:r>
            <a:r>
              <a:rPr lang="en-US"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152400" y="1600200"/>
          <a:ext cx="8991600" cy="5105397"/>
        </p:xfrm>
        <a:graphic>
          <a:graphicData uri="http://schemas.openxmlformats.org/drawingml/2006/table">
            <a:tbl>
              <a:tblPr firstRow="1" bandRow="1">
                <a:tableStyleId>{5C22544A-7EE6-4342-B048-85BDC9FD1C3A}</a:tableStyleId>
              </a:tblPr>
              <a:tblGrid>
                <a:gridCol w="4495800"/>
                <a:gridCol w="4495800"/>
              </a:tblGrid>
              <a:tr h="524921">
                <a:tc>
                  <a:txBody>
                    <a:bodyPr/>
                    <a:lstStyle/>
                    <a:p>
                      <a:r>
                        <a:rPr lang="en-US" sz="2200" dirty="0" smtClean="0">
                          <a:latin typeface="Times New Roman" pitchFamily="18" charset="0"/>
                          <a:cs typeface="Times New Roman" pitchFamily="18" charset="0"/>
                        </a:rPr>
                        <a:t>PROGRAMME</a:t>
                      </a:r>
                      <a:endParaRPr lang="en-IN"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MINISTRY</a:t>
                      </a:r>
                      <a:endParaRPr lang="en-IN" sz="2200" dirty="0">
                        <a:latin typeface="Times New Roman" pitchFamily="18" charset="0"/>
                        <a:cs typeface="Times New Roman" pitchFamily="18" charset="0"/>
                      </a:endParaRPr>
                    </a:p>
                  </a:txBody>
                  <a:tcPr/>
                </a:tc>
              </a:tr>
              <a:tr h="524921">
                <a:tc>
                  <a:txBody>
                    <a:bodyPr/>
                    <a:lstStyle/>
                    <a:p>
                      <a:r>
                        <a:rPr lang="en-US" sz="2200" dirty="0" smtClean="0">
                          <a:latin typeface="Times New Roman" pitchFamily="18" charset="0"/>
                          <a:cs typeface="Times New Roman" pitchFamily="18" charset="0"/>
                        </a:rPr>
                        <a:t>1.Vitamin A prophylaxis programme</a:t>
                      </a:r>
                      <a:endParaRPr lang="en-IN"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Ministry of Health &amp; Family Welfare</a:t>
                      </a:r>
                      <a:endParaRPr lang="en-IN" sz="2200" dirty="0">
                        <a:latin typeface="Times New Roman" pitchFamily="18" charset="0"/>
                        <a:cs typeface="Times New Roman" pitchFamily="18" charset="0"/>
                      </a:endParaRPr>
                    </a:p>
                  </a:txBody>
                  <a:tcPr/>
                </a:tc>
              </a:tr>
              <a:tr h="524921">
                <a:tc>
                  <a:txBody>
                    <a:bodyPr/>
                    <a:lstStyle/>
                    <a:p>
                      <a:r>
                        <a:rPr lang="en-US" sz="2200" dirty="0" smtClean="0">
                          <a:latin typeface="Times New Roman" pitchFamily="18" charset="0"/>
                          <a:cs typeface="Times New Roman" pitchFamily="18" charset="0"/>
                        </a:rPr>
                        <a:t>2.</a:t>
                      </a:r>
                      <a:r>
                        <a:rPr lang="en-US" sz="2200" baseline="0" dirty="0" smtClean="0">
                          <a:latin typeface="Times New Roman" pitchFamily="18" charset="0"/>
                          <a:cs typeface="Times New Roman" pitchFamily="18" charset="0"/>
                        </a:rPr>
                        <a:t> Prophylaxis against anemia </a:t>
                      </a:r>
                      <a:endParaRPr lang="en-IN" sz="22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latin typeface="Times New Roman" pitchFamily="18" charset="0"/>
                          <a:cs typeface="Times New Roman" pitchFamily="18" charset="0"/>
                        </a:rPr>
                        <a:t>Ministry of Health &amp; Family Welfare</a:t>
                      </a:r>
                      <a:endParaRPr lang="en-IN" sz="2200" dirty="0" smtClean="0">
                        <a:latin typeface="Times New Roman" pitchFamily="18" charset="0"/>
                        <a:cs typeface="Times New Roman" pitchFamily="18" charset="0"/>
                      </a:endParaRPr>
                    </a:p>
                  </a:txBody>
                  <a:tcPr/>
                </a:tc>
              </a:tr>
              <a:tr h="524921">
                <a:tc>
                  <a:txBody>
                    <a:bodyPr/>
                    <a:lstStyle/>
                    <a:p>
                      <a:r>
                        <a:rPr lang="en-US" sz="2200" dirty="0" smtClean="0">
                          <a:latin typeface="Times New Roman" pitchFamily="18" charset="0"/>
                          <a:cs typeface="Times New Roman" pitchFamily="18" charset="0"/>
                        </a:rPr>
                        <a:t>3. IDD control programme</a:t>
                      </a:r>
                      <a:endParaRPr lang="en-IN" sz="22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latin typeface="Times New Roman" pitchFamily="18" charset="0"/>
                          <a:cs typeface="Times New Roman" pitchFamily="18" charset="0"/>
                        </a:rPr>
                        <a:t>Ministry of Health &amp; Family Welfare</a:t>
                      </a:r>
                      <a:endParaRPr lang="en-IN" sz="2200" dirty="0" smtClean="0">
                        <a:latin typeface="Times New Roman" pitchFamily="18" charset="0"/>
                        <a:cs typeface="Times New Roman" pitchFamily="18" charset="0"/>
                      </a:endParaRPr>
                    </a:p>
                  </a:txBody>
                  <a:tcPr/>
                </a:tc>
              </a:tr>
              <a:tr h="524921">
                <a:tc>
                  <a:txBody>
                    <a:bodyPr/>
                    <a:lstStyle/>
                    <a:p>
                      <a:r>
                        <a:rPr lang="en-US" sz="2200" dirty="0" smtClean="0">
                          <a:latin typeface="Times New Roman" pitchFamily="18" charset="0"/>
                          <a:cs typeface="Times New Roman" pitchFamily="18" charset="0"/>
                        </a:rPr>
                        <a:t>4. Special nutrition programme</a:t>
                      </a:r>
                      <a:endParaRPr lang="en-IN"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Ministry of Social Welfare</a:t>
                      </a:r>
                      <a:endParaRPr lang="en-IN" sz="2200" dirty="0">
                        <a:latin typeface="Times New Roman" pitchFamily="18" charset="0"/>
                        <a:cs typeface="Times New Roman" pitchFamily="18" charset="0"/>
                      </a:endParaRPr>
                    </a:p>
                  </a:txBody>
                  <a:tcPr/>
                </a:tc>
              </a:tr>
              <a:tr h="524921">
                <a:tc>
                  <a:txBody>
                    <a:bodyPr/>
                    <a:lstStyle/>
                    <a:p>
                      <a:r>
                        <a:rPr lang="en-US" sz="2200" dirty="0" smtClean="0">
                          <a:latin typeface="Times New Roman" pitchFamily="18" charset="0"/>
                          <a:cs typeface="Times New Roman" pitchFamily="18" charset="0"/>
                        </a:rPr>
                        <a:t>5.Balwadi</a:t>
                      </a:r>
                      <a:r>
                        <a:rPr lang="en-US" sz="2200" baseline="0" dirty="0" smtClean="0">
                          <a:latin typeface="Times New Roman" pitchFamily="18" charset="0"/>
                          <a:cs typeface="Times New Roman" pitchFamily="18" charset="0"/>
                        </a:rPr>
                        <a:t> nutrition programme</a:t>
                      </a:r>
                      <a:endParaRPr lang="en-IN"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Ministry of Social Welfare</a:t>
                      </a:r>
                      <a:endParaRPr lang="en-IN" sz="2200" dirty="0">
                        <a:latin typeface="Times New Roman" pitchFamily="18" charset="0"/>
                        <a:cs typeface="Times New Roman" pitchFamily="18" charset="0"/>
                      </a:endParaRPr>
                    </a:p>
                  </a:txBody>
                  <a:tcPr/>
                </a:tc>
              </a:tr>
              <a:tr h="524921">
                <a:tc>
                  <a:txBody>
                    <a:bodyPr/>
                    <a:lstStyle/>
                    <a:p>
                      <a:r>
                        <a:rPr lang="en-US" sz="2200" dirty="0" smtClean="0">
                          <a:latin typeface="Times New Roman" pitchFamily="18" charset="0"/>
                          <a:cs typeface="Times New Roman" pitchFamily="18" charset="0"/>
                        </a:rPr>
                        <a:t>6. ICDS programme</a:t>
                      </a:r>
                      <a:endParaRPr lang="en-IN"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Ministry of Social Welfare</a:t>
                      </a:r>
                      <a:endParaRPr lang="en-IN" sz="2200" dirty="0">
                        <a:latin typeface="Times New Roman" pitchFamily="18" charset="0"/>
                        <a:cs typeface="Times New Roman" pitchFamily="18" charset="0"/>
                      </a:endParaRPr>
                    </a:p>
                  </a:txBody>
                  <a:tcPr/>
                </a:tc>
              </a:tr>
              <a:tr h="524921">
                <a:tc>
                  <a:txBody>
                    <a:bodyPr/>
                    <a:lstStyle/>
                    <a:p>
                      <a:r>
                        <a:rPr lang="en-US" sz="2200" dirty="0" smtClean="0">
                          <a:latin typeface="Times New Roman" pitchFamily="18" charset="0"/>
                          <a:cs typeface="Times New Roman" pitchFamily="18" charset="0"/>
                        </a:rPr>
                        <a:t>7. Mid-day meal programme</a:t>
                      </a:r>
                      <a:endParaRPr lang="en-IN"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Ministry of Education</a:t>
                      </a:r>
                      <a:endParaRPr lang="en-IN" sz="2200" dirty="0">
                        <a:latin typeface="Times New Roman" pitchFamily="18" charset="0"/>
                        <a:cs typeface="Times New Roman" pitchFamily="18" charset="0"/>
                      </a:endParaRPr>
                    </a:p>
                  </a:txBody>
                  <a:tcPr/>
                </a:tc>
              </a:tr>
              <a:tr h="906029">
                <a:tc>
                  <a:txBody>
                    <a:bodyPr/>
                    <a:lstStyle/>
                    <a:p>
                      <a:r>
                        <a:rPr lang="en-US" sz="2200" dirty="0" smtClean="0">
                          <a:latin typeface="Times New Roman" pitchFamily="18" charset="0"/>
                          <a:cs typeface="Times New Roman" pitchFamily="18" charset="0"/>
                        </a:rPr>
                        <a:t>8. Mid-day meal scheme</a:t>
                      </a:r>
                      <a:endParaRPr lang="en-IN"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Ministry of Human Resources Development</a:t>
                      </a:r>
                      <a:endParaRPr lang="en-IN" sz="22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fontScale="90000"/>
          </a:bodyPr>
          <a:lstStyle/>
          <a:p>
            <a:r>
              <a:rPr lang="en-US" b="1" dirty="0" smtClean="0">
                <a:solidFill>
                  <a:srgbClr val="FF0000"/>
                </a:solidFill>
                <a:latin typeface="Times New Roman" pitchFamily="18" charset="0"/>
                <a:cs typeface="Times New Roman" pitchFamily="18" charset="0"/>
              </a:rPr>
              <a:t>NUTRITIONAL PROGRAM IN INDIA</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762000"/>
            <a:ext cx="9144000" cy="6096000"/>
          </a:xfrm>
        </p:spPr>
        <p:txBody>
          <a:bodyPr>
            <a:normAutofit fontScale="85000" lnSpcReduction="10000"/>
          </a:bodyPr>
          <a:lstStyle/>
          <a:p>
            <a:pPr marL="0" indent="0" algn="ctr">
              <a:buNone/>
            </a:pPr>
            <a:r>
              <a:rPr lang="en-US" b="1" dirty="0" smtClean="0">
                <a:solidFill>
                  <a:srgbClr val="FF0000"/>
                </a:solidFill>
                <a:latin typeface="Times New Roman" pitchFamily="18" charset="0"/>
                <a:cs typeface="Times New Roman" pitchFamily="18" charset="0"/>
              </a:rPr>
              <a:t>MINISTRY OF RURAL DEVELOPMENT</a:t>
            </a:r>
          </a:p>
          <a:p>
            <a:pPr>
              <a:buFont typeface="Wingdings" pitchFamily="2" charset="2"/>
              <a:buChar char="Ø"/>
            </a:pPr>
            <a:r>
              <a:rPr lang="en-US" dirty="0" smtClean="0">
                <a:latin typeface="Times New Roman" pitchFamily="18" charset="0"/>
                <a:cs typeface="Times New Roman" pitchFamily="18" charset="0"/>
              </a:rPr>
              <a:t>Applied nutrition programme</a:t>
            </a:r>
          </a:p>
          <a:p>
            <a:pPr marL="0" indent="0" algn="ctr">
              <a:buNone/>
            </a:pPr>
            <a:r>
              <a:rPr lang="en-US" b="1" dirty="0" smtClean="0">
                <a:solidFill>
                  <a:srgbClr val="FF0000"/>
                </a:solidFill>
                <a:latin typeface="Times New Roman" pitchFamily="18" charset="0"/>
                <a:cs typeface="Times New Roman" pitchFamily="18" charset="0"/>
              </a:rPr>
              <a:t>MINISTRY OF SOCIAL WELFARE</a:t>
            </a:r>
          </a:p>
          <a:p>
            <a:pPr>
              <a:buFont typeface="Wingdings" pitchFamily="2" charset="2"/>
              <a:buChar char="Ø"/>
            </a:pPr>
            <a:r>
              <a:rPr lang="en-US" dirty="0" smtClean="0">
                <a:latin typeface="Times New Roman" pitchFamily="18" charset="0"/>
                <a:cs typeface="Times New Roman" pitchFamily="18" charset="0"/>
              </a:rPr>
              <a:t>Integrated Child Development Services Scheme</a:t>
            </a:r>
          </a:p>
          <a:p>
            <a:pPr>
              <a:buFont typeface="Wingdings" pitchFamily="2" charset="2"/>
              <a:buChar char="Ø"/>
            </a:pPr>
            <a:r>
              <a:rPr lang="en-US" dirty="0" err="1" smtClean="0">
                <a:latin typeface="Times New Roman" pitchFamily="18" charset="0"/>
                <a:cs typeface="Times New Roman" pitchFamily="18" charset="0"/>
              </a:rPr>
              <a:t>Balwadi</a:t>
            </a:r>
            <a:r>
              <a:rPr lang="en-US" dirty="0" smtClean="0">
                <a:latin typeface="Times New Roman" pitchFamily="18" charset="0"/>
                <a:cs typeface="Times New Roman" pitchFamily="18" charset="0"/>
              </a:rPr>
              <a:t> Nutrition Programme</a:t>
            </a:r>
          </a:p>
          <a:p>
            <a:pPr>
              <a:buFont typeface="Wingdings" pitchFamily="2" charset="2"/>
              <a:buChar char="Ø"/>
            </a:pPr>
            <a:r>
              <a:rPr lang="en-US" dirty="0" smtClean="0">
                <a:latin typeface="Times New Roman" pitchFamily="18" charset="0"/>
                <a:cs typeface="Times New Roman" pitchFamily="18" charset="0"/>
              </a:rPr>
              <a:t>Special Nutrition Programme</a:t>
            </a:r>
          </a:p>
          <a:p>
            <a:pPr marL="0" indent="0" algn="ctr">
              <a:buNone/>
            </a:pPr>
            <a:r>
              <a:rPr lang="en-US" b="1" dirty="0" smtClean="0">
                <a:solidFill>
                  <a:srgbClr val="FF0000"/>
                </a:solidFill>
                <a:latin typeface="Times New Roman" pitchFamily="18" charset="0"/>
                <a:cs typeface="Times New Roman" pitchFamily="18" charset="0"/>
              </a:rPr>
              <a:t>MINISTRY OF HEALTH AND FAMILY WELFARE</a:t>
            </a:r>
          </a:p>
          <a:p>
            <a:pPr>
              <a:buFont typeface="Wingdings" pitchFamily="2" charset="2"/>
              <a:buChar char="Ø"/>
            </a:pPr>
            <a:r>
              <a:rPr lang="en-US" dirty="0" smtClean="0">
                <a:latin typeface="Times New Roman" pitchFamily="18" charset="0"/>
                <a:cs typeface="Times New Roman" pitchFamily="18" charset="0"/>
              </a:rPr>
              <a:t>National Nutrition Anemia Prophylaxis Programme</a:t>
            </a:r>
          </a:p>
          <a:p>
            <a:pPr>
              <a:buFont typeface="Wingdings" pitchFamily="2" charset="2"/>
              <a:buChar char="Ø"/>
            </a:pPr>
            <a:r>
              <a:rPr lang="en-US" dirty="0" smtClean="0">
                <a:latin typeface="Times New Roman" pitchFamily="18" charset="0"/>
                <a:cs typeface="Times New Roman" pitchFamily="18" charset="0"/>
              </a:rPr>
              <a:t> National Prophylaxis Programme For Prevention of blindness due to Deficiency of Vitamin A</a:t>
            </a:r>
          </a:p>
          <a:p>
            <a:pPr>
              <a:buFont typeface="Wingdings" pitchFamily="2" charset="2"/>
              <a:buChar char="Ø"/>
            </a:pPr>
            <a:r>
              <a:rPr lang="en-US" dirty="0" smtClean="0">
                <a:latin typeface="Times New Roman" pitchFamily="18" charset="0"/>
                <a:cs typeface="Times New Roman" pitchFamily="18" charset="0"/>
              </a:rPr>
              <a:t>National Iodine Deficiency Disorder Control Programme</a:t>
            </a:r>
          </a:p>
          <a:p>
            <a:pPr marL="0" indent="0" algn="ctr">
              <a:buNone/>
            </a:pPr>
            <a:r>
              <a:rPr lang="en-US" b="1" dirty="0" smtClean="0">
                <a:solidFill>
                  <a:srgbClr val="FF0000"/>
                </a:solidFill>
                <a:latin typeface="Times New Roman" pitchFamily="18" charset="0"/>
                <a:cs typeface="Times New Roman" pitchFamily="18" charset="0"/>
              </a:rPr>
              <a:t>MINISTRY OF EDUCATION</a:t>
            </a:r>
          </a:p>
          <a:p>
            <a:pPr>
              <a:buFont typeface="Wingdings" pitchFamily="2" charset="2"/>
              <a:buChar char="Ø"/>
            </a:pPr>
            <a:r>
              <a:rPr lang="en-US" dirty="0" smtClean="0">
                <a:latin typeface="Times New Roman" pitchFamily="18" charset="0"/>
                <a:cs typeface="Times New Roman" pitchFamily="18" charset="0"/>
              </a:rPr>
              <a:t>Mid Day Meal Programme</a:t>
            </a:r>
          </a:p>
          <a:p>
            <a:pPr>
              <a:buFont typeface="Wingdings" pitchFamily="2" charset="2"/>
              <a:buChar char="Ø"/>
            </a:pPr>
            <a:endParaRPr lang="en-US" dirty="0" smtClean="0">
              <a:latin typeface="Times New Roman" pitchFamily="18" charset="0"/>
              <a:cs typeface="Times New Roman" pitchFamily="18" charset="0"/>
            </a:endParaRPr>
          </a:p>
          <a:p>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val="2693134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normAutofit fontScale="90000"/>
          </a:bodyPr>
          <a:lstStyle/>
          <a:p>
            <a:r>
              <a:rPr lang="en-US" b="1" dirty="0" smtClean="0">
                <a:solidFill>
                  <a:srgbClr val="FF0000"/>
                </a:solidFill>
                <a:latin typeface="Times New Roman" pitchFamily="18" charset="0"/>
                <a:cs typeface="Times New Roman" pitchFamily="18" charset="0"/>
              </a:rPr>
              <a:t>VITAMIN AND MINERAL DEFICIENCY</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latin typeface="Times New Roman" pitchFamily="18" charset="0"/>
                <a:cs typeface="Times New Roman" pitchFamily="18" charset="0"/>
              </a:rPr>
              <a:t>Iodine deficiency-lowered intellectual capacity-10-15%</a:t>
            </a:r>
          </a:p>
          <a:p>
            <a:pPr marL="514350" indent="-514350">
              <a:buFont typeface="+mj-lt"/>
              <a:buAutoNum type="arabicPeriod"/>
            </a:pPr>
            <a:r>
              <a:rPr lang="en-US" dirty="0" smtClean="0">
                <a:latin typeface="Times New Roman" pitchFamily="18" charset="0"/>
                <a:cs typeface="Times New Roman" pitchFamily="18" charset="0"/>
              </a:rPr>
              <a:t>Iron deficiency in 6-24 months-impairing mental development, 40-60% of developing world children.</a:t>
            </a:r>
          </a:p>
          <a:p>
            <a:pPr marL="514350" indent="-514350">
              <a:buFont typeface="+mj-lt"/>
              <a:buAutoNum type="arabicPeriod"/>
            </a:pPr>
            <a:r>
              <a:rPr lang="en-US" dirty="0" smtClean="0">
                <a:latin typeface="Times New Roman" pitchFamily="18" charset="0"/>
                <a:cs typeface="Times New Roman" pitchFamily="18" charset="0"/>
              </a:rPr>
              <a:t>Severe iron deficiency anemia-deaths of 50,000 young pregnant women/year in pregnancy and childbirth.</a:t>
            </a:r>
          </a:p>
          <a:p>
            <a:pPr marL="514350" indent="-514350">
              <a:buFont typeface="+mj-lt"/>
              <a:buAutoNum type="arabicPeriod"/>
            </a:pPr>
            <a:r>
              <a:rPr lang="en-US" dirty="0" smtClean="0">
                <a:latin typeface="Times New Roman" pitchFamily="18" charset="0"/>
                <a:cs typeface="Times New Roman" pitchFamily="18" charset="0"/>
              </a:rPr>
              <a:t>Iron deficiency in adults-losses of 2% GDP.</a:t>
            </a:r>
          </a:p>
          <a:p>
            <a:pPr marL="514350" indent="-514350">
              <a:buFont typeface="+mj-lt"/>
              <a:buAutoNum type="arabicPeriod"/>
            </a:pP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IN" dirty="0"/>
          </a:p>
        </p:txBody>
      </p:sp>
      <p:sp>
        <p:nvSpPr>
          <p:cNvPr id="3" name="Content Placeholder 2"/>
          <p:cNvSpPr>
            <a:spLocks noGrp="1"/>
          </p:cNvSpPr>
          <p:nvPr>
            <p:ph idx="1"/>
          </p:nvPr>
        </p:nvSpPr>
        <p:spPr>
          <a:xfrm>
            <a:off x="0" y="838200"/>
            <a:ext cx="9144000" cy="6019800"/>
          </a:xfrm>
        </p:spPr>
        <p:txBody>
          <a:bodyPr>
            <a:normAutofit/>
          </a:bodyPr>
          <a:lstStyle/>
          <a:p>
            <a:pPr>
              <a:buNone/>
            </a:pPr>
            <a:r>
              <a:rPr lang="en-US" dirty="0" smtClean="0">
                <a:latin typeface="Times New Roman" pitchFamily="18" charset="0"/>
                <a:cs typeface="Times New Roman" pitchFamily="18" charset="0"/>
              </a:rPr>
              <a:t>5</a:t>
            </a:r>
            <a:r>
              <a:rPr lang="en-US" dirty="0" smtClean="0"/>
              <a:t>.</a:t>
            </a:r>
            <a:r>
              <a:rPr lang="en-US" dirty="0" smtClean="0">
                <a:latin typeface="Times New Roman" pitchFamily="18" charset="0"/>
                <a:cs typeface="Times New Roman" pitchFamily="18" charset="0"/>
              </a:rPr>
              <a:t> Vitamin A deficiency-compromising immune systems-40% of developing world’s under-fives-1 million deaths of young children/year.</a:t>
            </a:r>
          </a:p>
          <a:p>
            <a:pPr>
              <a:buNone/>
            </a:pPr>
            <a:r>
              <a:rPr lang="en-US" dirty="0" smtClean="0">
                <a:latin typeface="Times New Roman" pitchFamily="18" charset="0"/>
                <a:cs typeface="Times New Roman" pitchFamily="18" charset="0"/>
              </a:rPr>
              <a:t>6. Iodine deficiency in pregnancy-20 million mentally impaired babies/year.</a:t>
            </a:r>
          </a:p>
          <a:p>
            <a:pPr>
              <a:buNone/>
            </a:pPr>
            <a:r>
              <a:rPr lang="en-US" dirty="0" smtClean="0">
                <a:latin typeface="Times New Roman" pitchFamily="18" charset="0"/>
                <a:cs typeface="Times New Roman" pitchFamily="18" charset="0"/>
              </a:rPr>
              <a:t>7. Folate deficiency-200,000 severe birth defects/year and associated 1 in every 10 adults deaths from heart disease.</a:t>
            </a:r>
          </a:p>
          <a:p>
            <a:pPr>
              <a:buNone/>
            </a:pPr>
            <a:r>
              <a:rPr lang="en-US" dirty="0" smtClean="0">
                <a:latin typeface="Times New Roman" pitchFamily="18" charset="0"/>
                <a:cs typeface="Times New Roman" pitchFamily="18" charset="0"/>
              </a:rPr>
              <a:t>8. Half children with Vitamin Mineral Deficiency-immeasurable burden on individuals, health services, education systems.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SOLUTION</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latin typeface="Times New Roman" pitchFamily="18" charset="0"/>
                <a:cs typeface="Times New Roman" pitchFamily="18" charset="0"/>
              </a:rPr>
              <a:t>Fortification</a:t>
            </a:r>
          </a:p>
          <a:p>
            <a:pPr marL="514350" indent="-514350">
              <a:buFont typeface="+mj-lt"/>
              <a:buAutoNum type="arabicPeriod"/>
            </a:pPr>
            <a:r>
              <a:rPr lang="en-US" dirty="0" smtClean="0">
                <a:latin typeface="Times New Roman" pitchFamily="18" charset="0"/>
                <a:cs typeface="Times New Roman" pitchFamily="18" charset="0"/>
              </a:rPr>
              <a:t>Supplementation</a:t>
            </a:r>
          </a:p>
          <a:p>
            <a:pPr marL="514350" indent="-514350">
              <a:buFont typeface="+mj-lt"/>
              <a:buAutoNum type="arabicPeriod"/>
            </a:pPr>
            <a:r>
              <a:rPr lang="en-US" dirty="0" smtClean="0">
                <a:latin typeface="Times New Roman" pitchFamily="18" charset="0"/>
                <a:cs typeface="Times New Roman" pitchFamily="18" charset="0"/>
              </a:rPr>
              <a:t>Education</a:t>
            </a:r>
          </a:p>
          <a:p>
            <a:pPr marL="514350" indent="-514350">
              <a:buFont typeface="+mj-lt"/>
              <a:buAutoNum type="arabicPeriod"/>
            </a:pPr>
            <a:r>
              <a:rPr lang="en-US" dirty="0" smtClean="0">
                <a:latin typeface="Times New Roman" pitchFamily="18" charset="0"/>
                <a:cs typeface="Times New Roman" pitchFamily="18" charset="0"/>
              </a:rPr>
              <a:t>Disease control</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FF0000"/>
                </a:solidFill>
                <a:latin typeface="Times New Roman" pitchFamily="18" charset="0"/>
                <a:cs typeface="Times New Roman" pitchFamily="18" charset="0"/>
              </a:rPr>
              <a:t>PILOT PROJECT AGAINST MICRONUTRIENT MALNUTRITION</a:t>
            </a:r>
            <a:endParaRPr lang="en-IN"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lnSpcReduction="10000"/>
          </a:bodyPr>
          <a:lstStyle/>
          <a:p>
            <a:pPr marL="0" indent="0" algn="ctr">
              <a:buNone/>
            </a:pPr>
            <a:r>
              <a:rPr lang="en-US" b="1" dirty="0" smtClean="0">
                <a:solidFill>
                  <a:srgbClr val="FF0000"/>
                </a:solidFill>
                <a:latin typeface="Times New Roman" pitchFamily="18" charset="0"/>
                <a:cs typeface="Times New Roman" pitchFamily="18" charset="0"/>
              </a:rPr>
              <a:t>OBJECTIVES</a:t>
            </a:r>
          </a:p>
          <a:p>
            <a:pPr marL="514350" indent="-514350">
              <a:buFont typeface="+mj-lt"/>
              <a:buAutoNum type="arabicPeriod"/>
            </a:pPr>
            <a:r>
              <a:rPr lang="en-US" dirty="0" smtClean="0">
                <a:latin typeface="Times New Roman" pitchFamily="18" charset="0"/>
                <a:cs typeface="Times New Roman" pitchFamily="18" charset="0"/>
              </a:rPr>
              <a:t>Assess magnitude of fluorosis and dental carries, iron and vitamin A deficiency.</a:t>
            </a:r>
          </a:p>
          <a:p>
            <a:pPr marL="514350" indent="-514350">
              <a:buFont typeface="+mj-lt"/>
              <a:buAutoNum type="arabicPeriod"/>
            </a:pPr>
            <a:r>
              <a:rPr lang="en-US" dirty="0" smtClean="0">
                <a:latin typeface="Times New Roman" pitchFamily="18" charset="0"/>
                <a:cs typeface="Times New Roman" pitchFamily="18" charset="0"/>
              </a:rPr>
              <a:t>Assess and improve vitamin A status in school going children, adolescent boys and girls, non-pregnant women, adult male and geriatrics.</a:t>
            </a:r>
          </a:p>
          <a:p>
            <a:pPr marL="514350" indent="-514350">
              <a:buFont typeface="+mj-lt"/>
              <a:buAutoNum type="arabicPeriod"/>
            </a:pPr>
            <a:r>
              <a:rPr lang="en-US" dirty="0" smtClean="0">
                <a:latin typeface="Times New Roman" pitchFamily="18" charset="0"/>
                <a:cs typeface="Times New Roman" pitchFamily="18" charset="0"/>
              </a:rPr>
              <a:t>Launch IEC</a:t>
            </a:r>
          </a:p>
          <a:p>
            <a:pPr marL="514350" indent="-514350">
              <a:buFont typeface="+mj-lt"/>
              <a:buAutoNum type="arabicPeriod"/>
            </a:pPr>
            <a:r>
              <a:rPr lang="en-US" dirty="0" smtClean="0">
                <a:latin typeface="Times New Roman" pitchFamily="18" charset="0"/>
                <a:cs typeface="Times New Roman" pitchFamily="18" charset="0"/>
              </a:rPr>
              <a:t>Zinc level in food products and soil</a:t>
            </a:r>
          </a:p>
          <a:p>
            <a:pPr marL="514350" indent="-514350">
              <a:buFont typeface="+mj-lt"/>
              <a:buAutoNum type="arabicPeriod"/>
            </a:pPr>
            <a:r>
              <a:rPr lang="en-US" dirty="0" smtClean="0">
                <a:latin typeface="Times New Roman" pitchFamily="18" charset="0"/>
                <a:cs typeface="Times New Roman" pitchFamily="18" charset="0"/>
              </a:rPr>
              <a:t>Coordinate with similar programme.</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NUTRITIONAL REHABITILATION CENTER</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Unit in District Health Facility, children with severe acute malnutrition (SAM) enrolled, admission and provided medical and nutritional therapeutic care, curative care-timely, adequate and appropriate feeding</a:t>
            </a:r>
          </a:p>
          <a:p>
            <a:pPr>
              <a:buFont typeface="Wingdings" pitchFamily="2" charset="2"/>
              <a:buChar char="Ø"/>
            </a:pPr>
            <a:r>
              <a:rPr lang="en-US" dirty="0" smtClean="0">
                <a:latin typeface="Times New Roman" pitchFamily="18" charset="0"/>
                <a:cs typeface="Times New Roman" pitchFamily="18" charset="0"/>
              </a:rPr>
              <a:t>Gujarat Govt.”Mission </a:t>
            </a:r>
            <a:r>
              <a:rPr lang="en-US" dirty="0" err="1" smtClean="0">
                <a:latin typeface="Times New Roman" pitchFamily="18" charset="0"/>
                <a:cs typeface="Times New Roman" pitchFamily="18" charset="0"/>
              </a:rPr>
              <a:t>Balam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Sukham</a:t>
            </a:r>
            <a:r>
              <a:rPr lang="en-US" dirty="0" smtClean="0">
                <a:latin typeface="Times New Roman" pitchFamily="18" charset="0"/>
                <a:cs typeface="Times New Roman" pitchFamily="18" charset="0"/>
              </a:rPr>
              <a:t>” in 2012.</a:t>
            </a:r>
          </a:p>
          <a:p>
            <a:pPr>
              <a:buFont typeface="Wingdings" pitchFamily="2" charset="2"/>
              <a:buChar char="Ø"/>
            </a:pPr>
            <a:r>
              <a:rPr lang="en-US" dirty="0" smtClean="0">
                <a:latin typeface="Times New Roman" pitchFamily="18" charset="0"/>
                <a:cs typeface="Times New Roman" pitchFamily="18" charset="0"/>
              </a:rPr>
              <a:t>Mobile Nutritional Rehabilitation Center (NRC) </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1.Vitamin A prophylaxis programme</a:t>
            </a: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dirty="0" smtClean="0">
                <a:latin typeface="Times New Roman" pitchFamily="18" charset="0"/>
                <a:cs typeface="Times New Roman" pitchFamily="18" charset="0"/>
              </a:rPr>
              <a:t>Under the National Program for Prophylaxis against Blindness in Children caused due to Vitamin A deficiency.</a:t>
            </a:r>
          </a:p>
          <a:p>
            <a:pPr>
              <a:buFont typeface="Wingdings" pitchFamily="2" charset="2"/>
              <a:buChar char="Ø"/>
            </a:pPr>
            <a:r>
              <a:rPr lang="en-US" dirty="0" smtClean="0">
                <a:latin typeface="Times New Roman" pitchFamily="18" charset="0"/>
                <a:cs typeface="Times New Roman" pitchFamily="18" charset="0"/>
              </a:rPr>
              <a:t>Every child given a dose of 1,00,000 I.U. of vitamin A at age of 9 months than at 16 months and every 6</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monthly up to age of 5 years through peripheral health worker.</a:t>
            </a:r>
          </a:p>
          <a:p>
            <a:pPr>
              <a:buFont typeface="Wingdings" pitchFamily="2" charset="2"/>
              <a:buChar char="Ø"/>
            </a:pPr>
            <a:r>
              <a:rPr lang="en-US" dirty="0" smtClean="0">
                <a:latin typeface="Times New Roman" pitchFamily="18" charset="0"/>
                <a:cs typeface="Times New Roman" pitchFamily="18" charset="0"/>
              </a:rPr>
              <a:t>Program was launched by MOH&amp;FW in 1970 on the basis oh technology developed by National Institute of nutrition, Hyderabad.</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Evaluation of program revealed a reduction in vitamin A deficiency in children.</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2.</a:t>
            </a: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PROPHYLAXIS AGAINST ANEMIA</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dirty="0" smtClean="0">
                <a:latin typeface="Times New Roman" pitchFamily="18" charset="0"/>
                <a:cs typeface="Times New Roman" pitchFamily="18" charset="0"/>
              </a:rPr>
              <a:t>Programme was launched by GOI in 1970, during 4</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five year plan to prevent nutritional anemia in mothers and children.</a:t>
            </a:r>
          </a:p>
          <a:p>
            <a:pPr>
              <a:buFont typeface="Wingdings" pitchFamily="2" charset="2"/>
              <a:buChar char="Ø"/>
            </a:pPr>
            <a:r>
              <a:rPr lang="en-US" dirty="0" smtClean="0">
                <a:latin typeface="Times New Roman" pitchFamily="18" charset="0"/>
                <a:cs typeface="Times New Roman" pitchFamily="18" charset="0"/>
              </a:rPr>
              <a:t>The expected and nursing mothers as well as acceptors of F.P.- one tablet of IFA 60 mg elementary iron raised to 100 mg elemental iron and 0.5 mg of folic acid and children in age group 1-5 years one tablet of IFA containing 20 mg elemental iron and 0.1 mg folic acid daily for a period of 100 days.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0" y="1066800"/>
            <a:ext cx="9144000" cy="5791200"/>
          </a:xfrm>
        </p:spPr>
        <p:txBody>
          <a:bodyPr>
            <a:normAutofit lnSpcReduction="10000"/>
          </a:bodyPr>
          <a:lstStyle/>
          <a:p>
            <a:pPr marL="0" indent="0" algn="ctr">
              <a:buNone/>
            </a:pPr>
            <a:r>
              <a:rPr lang="en-US" b="1" dirty="0" smtClean="0">
                <a:solidFill>
                  <a:srgbClr val="FF0000"/>
                </a:solidFill>
                <a:latin typeface="Times New Roman" pitchFamily="18" charset="0"/>
                <a:cs typeface="Times New Roman" pitchFamily="18" charset="0"/>
              </a:rPr>
              <a:t>IRON DEFICIENCY-</a:t>
            </a:r>
          </a:p>
          <a:p>
            <a:pPr marL="0" indent="0">
              <a:buNone/>
            </a:pPr>
            <a:r>
              <a:rPr lang="en-US" b="1" dirty="0" smtClean="0">
                <a:solidFill>
                  <a:srgbClr val="FF0000"/>
                </a:solidFill>
                <a:latin typeface="Times New Roman" pitchFamily="18" charset="0"/>
                <a:cs typeface="Times New Roman" pitchFamily="18" charset="0"/>
              </a:rPr>
              <a:t>        THREE STAGE</a:t>
            </a:r>
          </a:p>
          <a:p>
            <a:pPr>
              <a:buFont typeface="Wingdings" pitchFamily="2" charset="2"/>
              <a:buChar char="Ø"/>
            </a:pPr>
            <a:r>
              <a:rPr lang="en-US" dirty="0" smtClean="0">
                <a:latin typeface="Times New Roman" pitchFamily="18" charset="0"/>
                <a:cs typeface="Times New Roman" pitchFamily="18" charset="0"/>
              </a:rPr>
              <a:t>1-Decrease</a:t>
            </a:r>
            <a:r>
              <a:rPr lang="en-US" b="1" dirty="0" smtClean="0">
                <a:solidFill>
                  <a:srgbClr val="7030A0"/>
                </a:solidFill>
                <a:latin typeface="Times New Roman" pitchFamily="18" charset="0"/>
                <a:cs typeface="Times New Roman" pitchFamily="18" charset="0"/>
              </a:rPr>
              <a:t> storage of iron</a:t>
            </a:r>
            <a:r>
              <a:rPr lang="en-US" dirty="0" smtClean="0">
                <a:latin typeface="Times New Roman" pitchFamily="18" charset="0"/>
                <a:cs typeface="Times New Roman" pitchFamily="18" charset="0"/>
              </a:rPr>
              <a:t> without any detectable abnormalities.</a:t>
            </a:r>
          </a:p>
          <a:p>
            <a:pPr>
              <a:buFont typeface="Wingdings" pitchFamily="2" charset="2"/>
              <a:buChar char="Ø"/>
            </a:pPr>
            <a:r>
              <a:rPr lang="en-US" dirty="0" smtClean="0">
                <a:latin typeface="Times New Roman" pitchFamily="18" charset="0"/>
                <a:cs typeface="Times New Roman" pitchFamily="18" charset="0"/>
              </a:rPr>
              <a:t>2-An </a:t>
            </a:r>
            <a:r>
              <a:rPr lang="en-US" b="1" dirty="0" smtClean="0">
                <a:solidFill>
                  <a:srgbClr val="7030A0"/>
                </a:solidFill>
                <a:latin typeface="Times New Roman" pitchFamily="18" charset="0"/>
                <a:cs typeface="Times New Roman" pitchFamily="18" charset="0"/>
              </a:rPr>
              <a:t>intermediate stage</a:t>
            </a:r>
            <a:r>
              <a:rPr lang="en-US" dirty="0" smtClean="0">
                <a:latin typeface="Times New Roman" pitchFamily="18" charset="0"/>
                <a:cs typeface="Times New Roman" pitchFamily="18" charset="0"/>
              </a:rPr>
              <a:t>- “latent iron deficiency” i.e. iron stores are exhausted, but anemia does not occur yet recognized by</a:t>
            </a:r>
            <a:r>
              <a:rPr lang="en-US" b="1" dirty="0" smtClean="0">
                <a:solidFill>
                  <a:srgbClr val="7030A0"/>
                </a:solidFill>
                <a:latin typeface="Times New Roman" pitchFamily="18" charset="0"/>
                <a:cs typeface="Times New Roman" pitchFamily="18" charset="0"/>
              </a:rPr>
              <a:t> serum ferritin levels.</a:t>
            </a:r>
            <a:r>
              <a:rPr lang="en-US" dirty="0" smtClean="0">
                <a:latin typeface="Times New Roman" pitchFamily="18" charset="0"/>
                <a:cs typeface="Times New Roman" pitchFamily="18" charset="0"/>
              </a:rPr>
              <a:t> Percentage of saturation of transferrin falls from normal value of 30% to 15%</a:t>
            </a:r>
          </a:p>
          <a:p>
            <a:pPr>
              <a:buFont typeface="Wingdings" pitchFamily="2" charset="2"/>
              <a:buChar char="Ø"/>
            </a:pPr>
            <a:r>
              <a:rPr lang="en-US" dirty="0" smtClean="0">
                <a:latin typeface="Times New Roman" pitchFamily="18" charset="0"/>
                <a:cs typeface="Times New Roman" pitchFamily="18" charset="0"/>
              </a:rPr>
              <a:t>3- decrease in </a:t>
            </a:r>
            <a:r>
              <a:rPr lang="en-US" b="1" dirty="0" smtClean="0">
                <a:solidFill>
                  <a:srgbClr val="7030A0"/>
                </a:solidFill>
                <a:latin typeface="Times New Roman" pitchFamily="18" charset="0"/>
                <a:cs typeface="Times New Roman" pitchFamily="18" charset="0"/>
              </a:rPr>
              <a:t>concentration of circulating hemoglobin. </a:t>
            </a:r>
            <a:endParaRPr lang="en-IN" b="1" dirty="0">
              <a:solidFill>
                <a:srgbClr val="7030A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a:bodyPr>
          <a:lstStyle/>
          <a:p>
            <a:pPr marL="0" indent="0" algn="ctr">
              <a:buNone/>
            </a:pPr>
            <a:r>
              <a:rPr lang="en-US" b="1" dirty="0" smtClean="0">
                <a:solidFill>
                  <a:srgbClr val="FF0000"/>
                </a:solidFill>
                <a:latin typeface="Times New Roman" pitchFamily="18" charset="0"/>
                <a:cs typeface="Times New Roman" pitchFamily="18" charset="0"/>
              </a:rPr>
              <a:t>HEMOGLOBIN LEVEL</a:t>
            </a:r>
          </a:p>
          <a:p>
            <a:pPr>
              <a:buFont typeface="Wingdings" pitchFamily="2" charset="2"/>
              <a:buChar char="Ø"/>
            </a:pPr>
            <a:r>
              <a:rPr lang="en-US" b="1" dirty="0" smtClean="0">
                <a:solidFill>
                  <a:srgbClr val="FF0000"/>
                </a:solidFill>
                <a:latin typeface="Times New Roman" pitchFamily="18" charset="0"/>
                <a:cs typeface="Times New Roman" pitchFamily="18" charset="0"/>
              </a:rPr>
              <a:t>MILD </a:t>
            </a:r>
            <a:r>
              <a:rPr lang="en-US" dirty="0" smtClean="0">
                <a:latin typeface="Times New Roman" pitchFamily="18" charset="0"/>
                <a:cs typeface="Times New Roman" pitchFamily="18" charset="0"/>
              </a:rPr>
              <a:t>– 10.0-10.9 gm/dl</a:t>
            </a:r>
          </a:p>
          <a:p>
            <a:pPr>
              <a:buFont typeface="Wingdings" pitchFamily="2" charset="2"/>
              <a:buChar char="Ø"/>
            </a:pPr>
            <a:r>
              <a:rPr lang="en-US" b="1" dirty="0" smtClean="0">
                <a:solidFill>
                  <a:srgbClr val="FF0000"/>
                </a:solidFill>
                <a:latin typeface="Times New Roman" pitchFamily="18" charset="0"/>
                <a:cs typeface="Times New Roman" pitchFamily="18" charset="0"/>
              </a:rPr>
              <a:t>MODERATE </a:t>
            </a:r>
            <a:r>
              <a:rPr lang="en-US" dirty="0" smtClean="0">
                <a:latin typeface="Times New Roman" pitchFamily="18" charset="0"/>
                <a:cs typeface="Times New Roman" pitchFamily="18" charset="0"/>
              </a:rPr>
              <a:t>– 8.0-9.9 gm/dl</a:t>
            </a:r>
          </a:p>
          <a:p>
            <a:pPr>
              <a:buFont typeface="Wingdings" pitchFamily="2" charset="2"/>
              <a:buChar char="Ø"/>
            </a:pPr>
            <a:r>
              <a:rPr lang="en-US" b="1" dirty="0" smtClean="0">
                <a:solidFill>
                  <a:srgbClr val="FF0000"/>
                </a:solidFill>
                <a:latin typeface="Times New Roman" pitchFamily="18" charset="0"/>
                <a:cs typeface="Times New Roman" pitchFamily="18" charset="0"/>
              </a:rPr>
              <a:t>SEVERE </a:t>
            </a:r>
            <a:r>
              <a:rPr lang="en-US" dirty="0" smtClean="0">
                <a:latin typeface="Times New Roman" pitchFamily="18" charset="0"/>
                <a:cs typeface="Times New Roman" pitchFamily="18" charset="0"/>
              </a:rPr>
              <a:t>-  &lt; than 8 gm/dl</a:t>
            </a:r>
          </a:p>
          <a:p>
            <a:pPr>
              <a:buFont typeface="Wingdings" pitchFamily="2" charset="2"/>
              <a:buChar char="Ø"/>
            </a:pPr>
            <a:r>
              <a:rPr lang="en-US" dirty="0" smtClean="0">
                <a:latin typeface="Times New Roman" pitchFamily="18" charset="0"/>
                <a:cs typeface="Times New Roman" pitchFamily="18" charset="0"/>
              </a:rPr>
              <a:t>Anemic children(6-35 months) in 1998-99 : 74%</a:t>
            </a:r>
          </a:p>
          <a:p>
            <a:pPr marL="0" indent="0">
              <a:buNone/>
            </a:pPr>
            <a:r>
              <a:rPr lang="en-US" dirty="0" smtClean="0">
                <a:latin typeface="Times New Roman" pitchFamily="18" charset="0"/>
                <a:cs typeface="Times New Roman" pitchFamily="18" charset="0"/>
              </a:rPr>
              <a:t>                                                       2005-06 : 79%</a:t>
            </a:r>
          </a:p>
          <a:p>
            <a:pPr>
              <a:buFont typeface="Wingdings" pitchFamily="2" charset="2"/>
              <a:buChar char="Ø"/>
            </a:pPr>
            <a:r>
              <a:rPr lang="en-US" dirty="0" smtClean="0">
                <a:latin typeface="Times New Roman" pitchFamily="18" charset="0"/>
                <a:cs typeface="Times New Roman" pitchFamily="18" charset="0"/>
              </a:rPr>
              <a:t>Increase in both rural as well as urban.</a:t>
            </a:r>
          </a:p>
          <a:p>
            <a:pPr>
              <a:buFont typeface="Wingdings" pitchFamily="2" charset="2"/>
              <a:buChar char="Ø"/>
            </a:pPr>
            <a:r>
              <a:rPr lang="en-US" dirty="0" smtClean="0">
                <a:latin typeface="Times New Roman" pitchFamily="18" charset="0"/>
                <a:cs typeface="Times New Roman" pitchFamily="18" charset="0"/>
              </a:rPr>
              <a:t>Higher in rural than urban area.</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46237"/>
            <a:ext cx="8229600" cy="4525963"/>
          </a:xfrm>
        </p:spPr>
        <p:txBody>
          <a:bodyPr/>
          <a:lstStyle/>
          <a:p>
            <a:pPr>
              <a:buFont typeface="Wingdings" pitchFamily="2" charset="2"/>
              <a:buChar char="Ø"/>
            </a:pPr>
            <a:r>
              <a:rPr lang="en-US" dirty="0" smtClean="0">
                <a:latin typeface="Times New Roman" pitchFamily="18" charset="0"/>
                <a:cs typeface="Times New Roman" pitchFamily="18" charset="0"/>
              </a:rPr>
              <a:t>Anemic children (6-35 months)</a:t>
            </a:r>
          </a:p>
          <a:p>
            <a:pPr>
              <a:buFont typeface="Wingdings" pitchFamily="2" charset="2"/>
              <a:buChar char="Ø"/>
            </a:pPr>
            <a:r>
              <a:rPr lang="en-US" dirty="0" smtClean="0">
                <a:latin typeface="Times New Roman" pitchFamily="18" charset="0"/>
                <a:cs typeface="Times New Roman" pitchFamily="18" charset="0"/>
              </a:rPr>
              <a:t>Kerala                   - 56%</a:t>
            </a:r>
          </a:p>
          <a:p>
            <a:pPr>
              <a:buFont typeface="Wingdings" pitchFamily="2" charset="2"/>
              <a:buChar char="Ø"/>
            </a:pPr>
            <a:r>
              <a:rPr lang="en-US" dirty="0" smtClean="0">
                <a:latin typeface="Times New Roman" pitchFamily="18" charset="0"/>
                <a:cs typeface="Times New Roman" pitchFamily="18" charset="0"/>
              </a:rPr>
              <a:t>Himachal Pradesh – 59%</a:t>
            </a:r>
          </a:p>
          <a:p>
            <a:pPr>
              <a:buFont typeface="Wingdings" pitchFamily="2" charset="2"/>
              <a:buChar char="Ø"/>
            </a:pPr>
            <a:r>
              <a:rPr lang="en-US" dirty="0" smtClean="0">
                <a:latin typeface="Times New Roman" pitchFamily="18" charset="0"/>
                <a:cs typeface="Times New Roman" pitchFamily="18" charset="0"/>
              </a:rPr>
              <a:t>Uttar Pradesh        -  85%</a:t>
            </a:r>
          </a:p>
          <a:p>
            <a:pPr>
              <a:buFont typeface="Wingdings" pitchFamily="2" charset="2"/>
              <a:buChar char="Ø"/>
            </a:pPr>
            <a:r>
              <a:rPr lang="en-US" dirty="0" smtClean="0">
                <a:latin typeface="Times New Roman" pitchFamily="18" charset="0"/>
                <a:cs typeface="Times New Roman" pitchFamily="18" charset="0"/>
              </a:rPr>
              <a:t>Bihar                     -  88%</a:t>
            </a:r>
          </a:p>
          <a:p>
            <a:pPr>
              <a:buFont typeface="Wingdings" pitchFamily="2" charset="2"/>
              <a:buChar char="Ø"/>
            </a:pPr>
            <a:r>
              <a:rPr lang="en-US" dirty="0" smtClean="0">
                <a:latin typeface="Times New Roman" pitchFamily="18" charset="0"/>
                <a:cs typeface="Times New Roman" pitchFamily="18" charset="0"/>
              </a:rPr>
              <a:t>Rural-urban difference widens from 4% in 1998 to 8% in 2005-06</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Infants and toddlers - 65%</a:t>
            </a:r>
          </a:p>
          <a:p>
            <a:pPr>
              <a:buFont typeface="Wingdings" pitchFamily="2" charset="2"/>
              <a:buChar char="Ø"/>
            </a:pPr>
            <a:r>
              <a:rPr lang="en-US" dirty="0" smtClean="0">
                <a:latin typeface="Times New Roman" pitchFamily="18" charset="0"/>
                <a:cs typeface="Times New Roman" pitchFamily="18" charset="0"/>
              </a:rPr>
              <a:t>1-6 years of age       - 60%</a:t>
            </a:r>
          </a:p>
          <a:p>
            <a:pPr>
              <a:buFont typeface="Wingdings" pitchFamily="2" charset="2"/>
              <a:buChar char="Ø"/>
            </a:pPr>
            <a:r>
              <a:rPr lang="en-US" dirty="0" smtClean="0">
                <a:latin typeface="Times New Roman" pitchFamily="18" charset="0"/>
                <a:cs typeface="Times New Roman" pitchFamily="18" charset="0"/>
              </a:rPr>
              <a:t>Adolescents girls </a:t>
            </a:r>
            <a:r>
              <a:rPr lang="en-US" sz="2400" dirty="0" smtClean="0">
                <a:latin typeface="Times New Roman" pitchFamily="18" charset="0"/>
                <a:cs typeface="Times New Roman" pitchFamily="18" charset="0"/>
              </a:rPr>
              <a:t>    - 88% (3.3% hemoglobin &lt; 7gm/dl)</a:t>
            </a:r>
          </a:p>
          <a:p>
            <a:pPr>
              <a:buFont typeface="Wingdings" pitchFamily="2" charset="2"/>
              <a:buChar char="Ø"/>
            </a:pPr>
            <a:r>
              <a:rPr lang="en-US" dirty="0" smtClean="0">
                <a:latin typeface="Times New Roman" pitchFamily="18" charset="0"/>
                <a:cs typeface="Times New Roman" pitchFamily="18" charset="0"/>
              </a:rPr>
              <a:t>Pregnant women</a:t>
            </a:r>
            <a:r>
              <a:rPr lang="en-US" sz="2400" dirty="0" smtClean="0">
                <a:latin typeface="Times New Roman" pitchFamily="18" charset="0"/>
                <a:cs typeface="Times New Roman" pitchFamily="18" charset="0"/>
              </a:rPr>
              <a:t>      - </a:t>
            </a:r>
            <a:r>
              <a:rPr lang="en-US" sz="2800" dirty="0" smtClean="0">
                <a:latin typeface="Times New Roman" pitchFamily="18" charset="0"/>
                <a:cs typeface="Times New Roman" pitchFamily="18" charset="0"/>
              </a:rPr>
              <a:t>85% (9.9 % severe anemia)</a:t>
            </a:r>
            <a:r>
              <a:rPr lang="en-US" sz="2400" dirty="0" smtClean="0">
                <a:latin typeface="Times New Roman" pitchFamily="18" charset="0"/>
                <a:cs typeface="Times New Roman" pitchFamily="18" charset="0"/>
              </a:rPr>
              <a:t>  </a:t>
            </a:r>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Autofit/>
          </a:bodyPr>
          <a:lstStyle/>
          <a:p>
            <a:r>
              <a:rPr lang="en-US" sz="2600" b="1" dirty="0" smtClean="0">
                <a:solidFill>
                  <a:srgbClr val="FF0000"/>
                </a:solidFill>
                <a:latin typeface="Times New Roman" pitchFamily="18" charset="0"/>
                <a:cs typeface="Times New Roman" pitchFamily="18" charset="0"/>
              </a:rPr>
              <a:t>PREVALENCE OF IRON DEFICIENCY ANEMIA IN INDIA</a:t>
            </a:r>
            <a:endParaRPr lang="en-IN" sz="2600"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0" y="838200"/>
          <a:ext cx="9144000" cy="7223760"/>
        </p:xfrm>
        <a:graphic>
          <a:graphicData uri="http://schemas.openxmlformats.org/drawingml/2006/table">
            <a:tbl>
              <a:tblPr firstRow="1" bandRow="1">
                <a:tableStyleId>{5C22544A-7EE6-4342-B048-85BDC9FD1C3A}</a:tableStyleId>
              </a:tblPr>
              <a:tblGrid>
                <a:gridCol w="5867400"/>
                <a:gridCol w="3276600"/>
              </a:tblGrid>
              <a:tr h="443696">
                <a:tc>
                  <a:txBody>
                    <a:bodyPr/>
                    <a:lstStyle/>
                    <a:p>
                      <a:r>
                        <a:rPr lang="en-US" sz="2400" dirty="0" smtClean="0">
                          <a:latin typeface="Times New Roman" pitchFamily="18" charset="0"/>
                          <a:cs typeface="Times New Roman" pitchFamily="18" charset="0"/>
                        </a:rPr>
                        <a:t>Iron deficiency anemia</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Percentage</a:t>
                      </a:r>
                      <a:endParaRPr lang="en-IN" sz="2400" dirty="0">
                        <a:latin typeface="Times New Roman" pitchFamily="18" charset="0"/>
                        <a:cs typeface="Times New Roman" pitchFamily="18" charset="0"/>
                      </a:endParaRPr>
                    </a:p>
                  </a:txBody>
                  <a:tcPr/>
                </a:tc>
              </a:tr>
              <a:tr h="443696">
                <a:tc>
                  <a:txBody>
                    <a:bodyPr/>
                    <a:lstStyle/>
                    <a:p>
                      <a:r>
                        <a:rPr lang="en-US" sz="2400" dirty="0" smtClean="0">
                          <a:latin typeface="Times New Roman" pitchFamily="18" charset="0"/>
                          <a:cs typeface="Times New Roman" pitchFamily="18" charset="0"/>
                        </a:rPr>
                        <a:t>Children (6-35 months)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79  (NFHS-3)</a:t>
                      </a:r>
                      <a:endParaRPr lang="en-IN" sz="2400" dirty="0">
                        <a:latin typeface="Times New Roman" pitchFamily="18" charset="0"/>
                        <a:cs typeface="Times New Roman" pitchFamily="18" charset="0"/>
                      </a:endParaRPr>
                    </a:p>
                  </a:txBody>
                  <a:tcPr/>
                </a:tc>
              </a:tr>
              <a:tr h="443696">
                <a:tc>
                  <a:txBody>
                    <a:bodyPr/>
                    <a:lstStyle/>
                    <a:p>
                      <a:r>
                        <a:rPr lang="en-US" sz="2400" dirty="0" smtClean="0">
                          <a:latin typeface="Times New Roman" pitchFamily="18" charset="0"/>
                          <a:cs typeface="Times New Roman" pitchFamily="18" charset="0"/>
                        </a:rPr>
                        <a:t>               6-11 months </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71.7-80</a:t>
                      </a:r>
                      <a:endParaRPr lang="en-IN" sz="2400" dirty="0">
                        <a:latin typeface="Times New Roman" pitchFamily="18" charset="0"/>
                        <a:cs typeface="Times New Roman" pitchFamily="18" charset="0"/>
                      </a:endParaRPr>
                    </a:p>
                  </a:txBody>
                  <a:tcPr/>
                </a:tc>
              </a:tr>
              <a:tr h="443696">
                <a:tc>
                  <a:txBody>
                    <a:bodyPr/>
                    <a:lstStyle/>
                    <a:p>
                      <a:r>
                        <a:rPr lang="en-US" sz="2400" dirty="0" smtClean="0">
                          <a:latin typeface="Times New Roman" pitchFamily="18" charset="0"/>
                          <a:cs typeface="Times New Roman" pitchFamily="18" charset="0"/>
                        </a:rPr>
                        <a:t>               12-23 months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77.7-78</a:t>
                      </a:r>
                      <a:endParaRPr lang="en-IN" sz="2400" dirty="0">
                        <a:latin typeface="Times New Roman" pitchFamily="18" charset="0"/>
                        <a:cs typeface="Times New Roman" pitchFamily="18" charset="0"/>
                      </a:endParaRPr>
                    </a:p>
                  </a:txBody>
                  <a:tcPr/>
                </a:tc>
              </a:tr>
              <a:tr h="443696">
                <a:tc>
                  <a:txBody>
                    <a:bodyPr/>
                    <a:lstStyle/>
                    <a:p>
                      <a:r>
                        <a:rPr lang="en-US" sz="2400" dirty="0" smtClean="0">
                          <a:latin typeface="Times New Roman" pitchFamily="18" charset="0"/>
                          <a:cs typeface="Times New Roman" pitchFamily="18" charset="0"/>
                        </a:rPr>
                        <a:t>               24-35</a:t>
                      </a:r>
                      <a:r>
                        <a:rPr lang="en-US" sz="2400" baseline="0" dirty="0" smtClean="0">
                          <a:latin typeface="Times New Roman" pitchFamily="18" charset="0"/>
                          <a:cs typeface="Times New Roman" pitchFamily="18" charset="0"/>
                        </a:rPr>
                        <a:t> months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72</a:t>
                      </a:r>
                      <a:endParaRPr lang="en-IN" sz="2400" dirty="0">
                        <a:latin typeface="Times New Roman" pitchFamily="18" charset="0"/>
                        <a:cs typeface="Times New Roman" pitchFamily="18" charset="0"/>
                      </a:endParaRPr>
                    </a:p>
                  </a:txBody>
                  <a:tcPr/>
                </a:tc>
              </a:tr>
              <a:tr h="443696">
                <a:tc>
                  <a:txBody>
                    <a:bodyPr/>
                    <a:lstStyle/>
                    <a:p>
                      <a:r>
                        <a:rPr lang="en-US" sz="2400" dirty="0" smtClean="0">
                          <a:latin typeface="Times New Roman" pitchFamily="18" charset="0"/>
                          <a:cs typeface="Times New Roman" pitchFamily="18" charset="0"/>
                        </a:rPr>
                        <a:t>              &lt;6months-6</a:t>
                      </a:r>
                      <a:r>
                        <a:rPr lang="en-US" sz="2400" baseline="0" dirty="0" smtClean="0">
                          <a:latin typeface="Times New Roman" pitchFamily="18" charset="0"/>
                          <a:cs typeface="Times New Roman" pitchFamily="18" charset="0"/>
                        </a:rPr>
                        <a:t> yrs (&lt;11g/dl)</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70</a:t>
                      </a:r>
                      <a:endParaRPr lang="en-IN" sz="2400" dirty="0">
                        <a:latin typeface="Times New Roman" pitchFamily="18" charset="0"/>
                        <a:cs typeface="Times New Roman" pitchFamily="18" charset="0"/>
                      </a:endParaRPr>
                    </a:p>
                  </a:txBody>
                  <a:tcPr/>
                </a:tc>
              </a:tr>
              <a:tr h="443696">
                <a:tc>
                  <a:txBody>
                    <a:bodyPr/>
                    <a:lstStyle/>
                    <a:p>
                      <a:r>
                        <a:rPr lang="en-US" sz="2400" dirty="0" smtClean="0">
                          <a:latin typeface="Times New Roman" pitchFamily="18" charset="0"/>
                          <a:cs typeface="Times New Roman" pitchFamily="18" charset="0"/>
                        </a:rPr>
                        <a:t>              5-11</a:t>
                      </a:r>
                      <a:r>
                        <a:rPr lang="en-US" sz="2400" baseline="0" dirty="0" smtClean="0">
                          <a:latin typeface="Times New Roman" pitchFamily="18" charset="0"/>
                          <a:cs typeface="Times New Roman" pitchFamily="18" charset="0"/>
                        </a:rPr>
                        <a:t> yrs </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73</a:t>
                      </a:r>
                      <a:endParaRPr lang="en-IN" sz="2400" dirty="0">
                        <a:latin typeface="Times New Roman" pitchFamily="18" charset="0"/>
                        <a:cs typeface="Times New Roman" pitchFamily="18" charset="0"/>
                      </a:endParaRPr>
                    </a:p>
                  </a:txBody>
                  <a:tcPr/>
                </a:tc>
              </a:tr>
              <a:tr h="443696">
                <a:tc>
                  <a:txBody>
                    <a:bodyPr/>
                    <a:lstStyle/>
                    <a:p>
                      <a:r>
                        <a:rPr lang="en-US" sz="2400" dirty="0" smtClean="0">
                          <a:latin typeface="Times New Roman" pitchFamily="18" charset="0"/>
                          <a:cs typeface="Times New Roman" pitchFamily="18" charset="0"/>
                        </a:rPr>
                        <a:t>Adolescent girls(&lt;12g/dl)</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52-88</a:t>
                      </a:r>
                      <a:endParaRPr lang="en-IN" sz="2400" dirty="0">
                        <a:latin typeface="Times New Roman" pitchFamily="18" charset="0"/>
                        <a:cs typeface="Times New Roman" pitchFamily="18" charset="0"/>
                      </a:endParaRPr>
                    </a:p>
                  </a:txBody>
                  <a:tcPr/>
                </a:tc>
              </a:tr>
              <a:tr h="443696">
                <a:tc>
                  <a:txBody>
                    <a:bodyPr/>
                    <a:lstStyle/>
                    <a:p>
                      <a:r>
                        <a:rPr lang="en-US" sz="2400" dirty="0" smtClean="0">
                          <a:latin typeface="Times New Roman" pitchFamily="18" charset="0"/>
                          <a:cs typeface="Times New Roman" pitchFamily="18" charset="0"/>
                        </a:rPr>
                        <a:t>             Mild</a:t>
                      </a:r>
                      <a:r>
                        <a:rPr lang="en-US" sz="2400" baseline="0" dirty="0" smtClean="0">
                          <a:latin typeface="Times New Roman" pitchFamily="18" charset="0"/>
                          <a:cs typeface="Times New Roman" pitchFamily="18" charset="0"/>
                        </a:rPr>
                        <a:t> anemia</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34</a:t>
                      </a:r>
                      <a:endParaRPr lang="en-IN" sz="2400" dirty="0">
                        <a:latin typeface="Times New Roman" pitchFamily="18" charset="0"/>
                        <a:cs typeface="Times New Roman" pitchFamily="18" charset="0"/>
                      </a:endParaRPr>
                    </a:p>
                  </a:txBody>
                  <a:tcPr/>
                </a:tc>
              </a:tr>
              <a:tr h="443696">
                <a:tc>
                  <a:txBody>
                    <a:bodyPr/>
                    <a:lstStyle/>
                    <a:p>
                      <a:r>
                        <a:rPr lang="en-US" sz="2400" dirty="0" smtClean="0">
                          <a:latin typeface="Times New Roman" pitchFamily="18" charset="0"/>
                          <a:cs typeface="Times New Roman" pitchFamily="18" charset="0"/>
                        </a:rPr>
                        <a:t>             Moderate anemia</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15.7</a:t>
                      </a:r>
                      <a:endParaRPr lang="en-IN" sz="2400" dirty="0">
                        <a:latin typeface="Times New Roman" pitchFamily="18" charset="0"/>
                        <a:cs typeface="Times New Roman" pitchFamily="18" charset="0"/>
                      </a:endParaRPr>
                    </a:p>
                  </a:txBody>
                  <a:tcPr/>
                </a:tc>
              </a:tr>
              <a:tr h="443696">
                <a:tc>
                  <a:txBody>
                    <a:bodyPr/>
                    <a:lstStyle/>
                    <a:p>
                      <a:r>
                        <a:rPr lang="en-US" sz="2400" dirty="0" smtClean="0">
                          <a:latin typeface="Times New Roman" pitchFamily="18" charset="0"/>
                          <a:cs typeface="Times New Roman" pitchFamily="18" charset="0"/>
                        </a:rPr>
                        <a:t>             severe anemia</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1.8</a:t>
                      </a:r>
                      <a:endParaRPr lang="en-IN" sz="2400" dirty="0">
                        <a:latin typeface="Times New Roman" pitchFamily="18" charset="0"/>
                        <a:cs typeface="Times New Roman" pitchFamily="18" charset="0"/>
                      </a:endParaRPr>
                    </a:p>
                  </a:txBody>
                  <a:tcPr/>
                </a:tc>
              </a:tr>
              <a:tr h="443696">
                <a:tc>
                  <a:txBody>
                    <a:bodyPr/>
                    <a:lstStyle/>
                    <a:p>
                      <a:r>
                        <a:rPr lang="en-US" sz="2400" dirty="0" smtClean="0">
                          <a:latin typeface="Times New Roman" pitchFamily="18" charset="0"/>
                          <a:cs typeface="Times New Roman" pitchFamily="18" charset="0"/>
                        </a:rPr>
                        <a:t>Adolescent girls in Urban slum of Delhi</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46.6</a:t>
                      </a:r>
                      <a:endParaRPr lang="en-IN" sz="2400" dirty="0">
                        <a:latin typeface="Times New Roman" pitchFamily="18" charset="0"/>
                        <a:cs typeface="Times New Roman" pitchFamily="18" charset="0"/>
                      </a:endParaRPr>
                    </a:p>
                  </a:txBody>
                  <a:tcPr/>
                </a:tc>
              </a:tr>
              <a:tr h="798653">
                <a:tc>
                  <a:txBody>
                    <a:bodyPr/>
                    <a:lstStyle/>
                    <a:p>
                      <a:r>
                        <a:rPr lang="en-US" sz="2400" dirty="0" smtClean="0">
                          <a:latin typeface="Times New Roman" pitchFamily="18" charset="0"/>
                          <a:cs typeface="Times New Roman" pitchFamily="18" charset="0"/>
                        </a:rPr>
                        <a:t>Pregnant and Lactating women (&lt;11g/dl)</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58 (NFHS-3)</a:t>
                      </a:r>
                    </a:p>
                    <a:p>
                      <a:r>
                        <a:rPr lang="en-US" sz="2400" dirty="0" smtClean="0">
                          <a:latin typeface="Times New Roman" pitchFamily="18" charset="0"/>
                          <a:cs typeface="Times New Roman" pitchFamily="18" charset="0"/>
                        </a:rPr>
                        <a:t>81.7 (ICMR)</a:t>
                      </a:r>
                      <a:endParaRPr lang="en-IN" sz="2400" dirty="0">
                        <a:latin typeface="Times New Roman" pitchFamily="18" charset="0"/>
                        <a:cs typeface="Times New Roman" pitchFamily="18" charset="0"/>
                      </a:endParaRPr>
                    </a:p>
                  </a:txBody>
                  <a:tcPr/>
                </a:tc>
              </a:tr>
              <a:tr h="443696">
                <a:tc>
                  <a:txBody>
                    <a:bodyPr/>
                    <a:lstStyle/>
                    <a:p>
                      <a:r>
                        <a:rPr lang="en-US" sz="2400" dirty="0" smtClean="0">
                          <a:latin typeface="Times New Roman" pitchFamily="18" charset="0"/>
                          <a:cs typeface="Times New Roman" pitchFamily="18" charset="0"/>
                        </a:rPr>
                        <a:t>Women 15-49 years ever married </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56(NFHS-3)</a:t>
                      </a:r>
                      <a:endParaRPr lang="en-IN" sz="2400" dirty="0">
                        <a:latin typeface="Times New Roman" pitchFamily="18" charset="0"/>
                        <a:cs typeface="Times New Roman" pitchFamily="18" charset="0"/>
                      </a:endParaRPr>
                    </a:p>
                  </a:txBody>
                  <a:tcPr/>
                </a:tc>
              </a:tr>
              <a:tr h="443696">
                <a:tc>
                  <a:txBody>
                    <a:bodyPr/>
                    <a:lstStyle/>
                    <a:p>
                      <a:r>
                        <a:rPr lang="en-US" sz="2400" dirty="0" smtClean="0">
                          <a:latin typeface="Times New Roman" pitchFamily="18" charset="0"/>
                          <a:cs typeface="Times New Roman" pitchFamily="18" charset="0"/>
                        </a:rPr>
                        <a:t>Adult Male (&lt;13g/dl)</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24 (NFHS-3)</a:t>
                      </a:r>
                      <a:endParaRPr lang="en-IN" sz="24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RECOMMENDATIONS (GOI 2007)</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Infants 6-12 months included.</a:t>
            </a:r>
          </a:p>
          <a:p>
            <a:pPr>
              <a:buFont typeface="Wingdings" pitchFamily="2" charset="2"/>
              <a:buChar char="Ø"/>
            </a:pPr>
            <a:r>
              <a:rPr lang="en-US" dirty="0" smtClean="0">
                <a:latin typeface="Times New Roman" pitchFamily="18" charset="0"/>
                <a:cs typeface="Times New Roman" pitchFamily="18" charset="0"/>
              </a:rPr>
              <a:t>Children between 6-60 months given 20 mg elemental iron and 100 microgram folic acid/ day.</a:t>
            </a:r>
          </a:p>
          <a:p>
            <a:pPr>
              <a:buFont typeface="Wingdings" pitchFamily="2" charset="2"/>
              <a:buChar char="Ø"/>
            </a:pPr>
            <a:r>
              <a:rPr lang="en-US" dirty="0" smtClean="0">
                <a:latin typeface="Times New Roman" pitchFamily="18" charset="0"/>
                <a:cs typeface="Times New Roman" pitchFamily="18" charset="0"/>
              </a:rPr>
              <a:t>National IMNCI guidelines to be followed</a:t>
            </a:r>
          </a:p>
          <a:p>
            <a:pPr>
              <a:buFont typeface="Wingdings" pitchFamily="2" charset="2"/>
              <a:buChar char="Ø"/>
            </a:pPr>
            <a:r>
              <a:rPr lang="en-US" dirty="0" smtClean="0">
                <a:latin typeface="Times New Roman" pitchFamily="18" charset="0"/>
                <a:cs typeface="Times New Roman" pitchFamily="18" charset="0"/>
              </a:rPr>
              <a:t>For 6-60 months children 20mg elemental iron and 100 microgram folic acid/ml</a:t>
            </a:r>
          </a:p>
          <a:p>
            <a:pPr>
              <a:buFont typeface="Wingdings" pitchFamily="2" charset="2"/>
              <a:buChar char="Ø"/>
            </a:pPr>
            <a:r>
              <a:rPr lang="en-US" dirty="0" smtClean="0">
                <a:latin typeface="Times New Roman" pitchFamily="18" charset="0"/>
                <a:cs typeface="Times New Roman" pitchFamily="18" charset="0"/>
              </a:rPr>
              <a:t>Dispersible tablet prefer over liquid formulations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Recommendations for pregnant and lactating women 1 tablet/day for 100 days of 100 mg elemental iron and 500 microgram folic acid.</a:t>
            </a:r>
          </a:p>
          <a:p>
            <a:pPr>
              <a:buFont typeface="Wingdings" pitchFamily="2" charset="2"/>
              <a:buChar char="Ø"/>
            </a:pPr>
            <a:r>
              <a:rPr lang="en-US" dirty="0" smtClean="0">
                <a:latin typeface="Times New Roman" pitchFamily="18" charset="0"/>
                <a:cs typeface="Times New Roman" pitchFamily="18" charset="0"/>
              </a:rPr>
              <a:t>School children 6-10 years old 30 mg elemental iron and 250 microgram folic acid and adolescents 11-18 years old given same dose as adult included in NNAPP.</a:t>
            </a:r>
          </a:p>
          <a:p>
            <a:pPr>
              <a:buFont typeface="Wingdings" pitchFamily="2" charset="2"/>
              <a:buChar char="Ø"/>
            </a:pPr>
            <a:r>
              <a:rPr lang="en-US" dirty="0" smtClean="0">
                <a:latin typeface="Times New Roman" pitchFamily="18" charset="0"/>
                <a:cs typeface="Times New Roman" pitchFamily="18" charset="0"/>
              </a:rPr>
              <a:t>Multiple channels and strategies </a:t>
            </a:r>
          </a:p>
          <a:p>
            <a:pPr>
              <a:buFont typeface="Wingdings" pitchFamily="2" charset="2"/>
              <a:buChar char="Ø"/>
            </a:pPr>
            <a:r>
              <a:rPr lang="en-US" dirty="0" smtClean="0">
                <a:latin typeface="Times New Roman" pitchFamily="18" charset="0"/>
                <a:cs typeface="Times New Roman" pitchFamily="18" charset="0"/>
              </a:rPr>
              <a:t>Double fortified salt/sprinklers/ultra-rice and other micronutrient candidates or fortified candidates.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lgn="ctr">
              <a:buNone/>
            </a:pPr>
            <a:r>
              <a:rPr lang="en-US" b="1" dirty="0" smtClean="0">
                <a:solidFill>
                  <a:srgbClr val="FF0000"/>
                </a:solidFill>
                <a:latin typeface="Times New Roman" pitchFamily="18" charset="0"/>
                <a:cs typeface="Times New Roman" pitchFamily="18" charset="0"/>
              </a:rPr>
              <a:t>Programme by Maternal and Child Health (MCH) Division of MOH&amp;FW.</a:t>
            </a:r>
          </a:p>
          <a:p>
            <a:pPr>
              <a:buFont typeface="Wingdings" pitchFamily="2" charset="2"/>
              <a:buChar char="Ø"/>
            </a:pPr>
            <a:r>
              <a:rPr lang="en-US" dirty="0" smtClean="0">
                <a:latin typeface="Times New Roman" pitchFamily="18" charset="0"/>
                <a:cs typeface="Times New Roman" pitchFamily="18" charset="0"/>
              </a:rPr>
              <a:t>Now part of RCH</a:t>
            </a:r>
          </a:p>
          <a:p>
            <a:pPr>
              <a:buFont typeface="Wingdings" pitchFamily="2" charset="2"/>
              <a:buChar char="Ø"/>
            </a:pPr>
            <a:r>
              <a:rPr lang="en-US" dirty="0" smtClean="0">
                <a:latin typeface="Times New Roman" pitchFamily="18" charset="0"/>
                <a:cs typeface="Times New Roman" pitchFamily="18" charset="0"/>
              </a:rPr>
              <a:t>Nutrition education to improves dietary intake.</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lgn="ctr">
              <a:buNone/>
            </a:pPr>
            <a:r>
              <a:rPr lang="en-US" b="1" dirty="0" smtClean="0">
                <a:solidFill>
                  <a:srgbClr val="FF0000"/>
                </a:solidFill>
                <a:latin typeface="Times New Roman" pitchFamily="18" charset="0"/>
                <a:cs typeface="Times New Roman" pitchFamily="18" charset="0"/>
              </a:rPr>
              <a:t>STATEGIES </a:t>
            </a:r>
          </a:p>
          <a:p>
            <a:pPr>
              <a:buFont typeface="Wingdings" pitchFamily="2" charset="2"/>
              <a:buChar char="Ø"/>
            </a:pPr>
            <a:r>
              <a:rPr lang="en-US" dirty="0" smtClean="0">
                <a:latin typeface="Times New Roman" pitchFamily="18" charset="0"/>
                <a:cs typeface="Times New Roman" pitchFamily="18" charset="0"/>
              </a:rPr>
              <a:t>Use traditional food processing techniques to increase bioavailability of iron.</a:t>
            </a:r>
          </a:p>
          <a:p>
            <a:pPr>
              <a:buFont typeface="Wingdings" pitchFamily="2" charset="2"/>
              <a:buChar char="Ø"/>
            </a:pPr>
            <a:r>
              <a:rPr lang="en-US" dirty="0" smtClean="0">
                <a:latin typeface="Times New Roman" pitchFamily="18" charset="0"/>
                <a:cs typeface="Times New Roman" pitchFamily="18" charset="0"/>
              </a:rPr>
              <a:t>Dietary behavior through nutrition education.</a:t>
            </a:r>
          </a:p>
          <a:p>
            <a:pPr>
              <a:buFont typeface="Wingdings" pitchFamily="2" charset="2"/>
              <a:buChar char="Ø"/>
            </a:pPr>
            <a:r>
              <a:rPr lang="en-US" dirty="0" smtClean="0">
                <a:latin typeface="Times New Roman" pitchFamily="18" charset="0"/>
                <a:cs typeface="Times New Roman" pitchFamily="18" charset="0"/>
              </a:rPr>
              <a:t>Consume iron-fortified processed complementary foods.</a:t>
            </a:r>
          </a:p>
          <a:p>
            <a:pPr>
              <a:buFont typeface="Wingdings" pitchFamily="2" charset="2"/>
              <a:buChar char="Ø"/>
            </a:pPr>
            <a:r>
              <a:rPr lang="en-US" dirty="0" smtClean="0">
                <a:latin typeface="Times New Roman" pitchFamily="18" charset="0"/>
                <a:cs typeface="Times New Roman" pitchFamily="18" charset="0"/>
              </a:rPr>
              <a:t>Supplement infants and young children.</a:t>
            </a:r>
          </a:p>
          <a:p>
            <a:pPr>
              <a:buFont typeface="Wingdings" pitchFamily="2" charset="2"/>
              <a:buChar char="Ø"/>
            </a:pPr>
            <a:r>
              <a:rPr lang="en-US" dirty="0" smtClean="0">
                <a:latin typeface="Times New Roman" pitchFamily="18" charset="0"/>
                <a:cs typeface="Times New Roman" pitchFamily="18" charset="0"/>
              </a:rPr>
              <a:t>Combinations of above strategies.</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12-by-12 INITIATIVE FOR ANEMIA CONTROL</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Launched at AIIMS on April 24,2007 with a view to ensure that every child should have hemoglobin 12gm by age of 12</a:t>
            </a:r>
          </a:p>
          <a:p>
            <a:pPr>
              <a:buFont typeface="Wingdings" pitchFamily="2" charset="2"/>
              <a:buChar char="Ø"/>
            </a:pPr>
            <a:r>
              <a:rPr lang="en-US" dirty="0" smtClean="0">
                <a:latin typeface="Times New Roman" pitchFamily="18" charset="0"/>
                <a:cs typeface="Times New Roman" pitchFamily="18" charset="0"/>
              </a:rPr>
              <a:t>By jointly MOH&amp;FW, GOI, WHO, FOGSI (The Federation of Obstetrics and Gynecology Societies of India) and UNICEF along with other partners.</a:t>
            </a:r>
          </a:p>
          <a:p>
            <a:pPr>
              <a:buFont typeface="Wingdings" pitchFamily="2" charset="2"/>
              <a:buChar char="Ø"/>
            </a:pPr>
            <a:r>
              <a:rPr lang="en-US" dirty="0" smtClean="0">
                <a:latin typeface="Times New Roman" pitchFamily="18" charset="0"/>
                <a:cs typeface="Times New Roman" pitchFamily="18" charset="0"/>
              </a:rPr>
              <a:t>Controlling adolescent anemia is an effective and sustainable nation building exercise.</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46237"/>
            <a:ext cx="8229600" cy="4525963"/>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All partners agencies work in their areas like adoption of few schools and creating public awareness by giving advise on dietary pattern.</a:t>
            </a:r>
          </a:p>
          <a:p>
            <a:pPr>
              <a:buFont typeface="Wingdings" pitchFamily="2" charset="2"/>
              <a:buChar char="Ø"/>
            </a:pPr>
            <a:r>
              <a:rPr lang="en-US" dirty="0" smtClean="0">
                <a:latin typeface="Times New Roman" pitchFamily="18" charset="0"/>
                <a:cs typeface="Times New Roman" pitchFamily="18" charset="0"/>
              </a:rPr>
              <a:t>Workshops in rural and slum areas.</a:t>
            </a:r>
          </a:p>
          <a:p>
            <a:pPr>
              <a:buFont typeface="Wingdings" pitchFamily="2" charset="2"/>
              <a:buChar char="Ø"/>
            </a:pPr>
            <a:r>
              <a:rPr lang="en-US" dirty="0" smtClean="0">
                <a:latin typeface="Times New Roman" pitchFamily="18" charset="0"/>
                <a:cs typeface="Times New Roman" pitchFamily="18" charset="0"/>
              </a:rPr>
              <a:t>Children 10-14 years screened and if hemoglobin &lt;12 gm., iron supplements given.</a:t>
            </a:r>
          </a:p>
          <a:p>
            <a:pPr>
              <a:buFont typeface="Wingdings" pitchFamily="2" charset="2"/>
              <a:buChar char="Ø"/>
            </a:pPr>
            <a:r>
              <a:rPr lang="en-US" dirty="0" smtClean="0">
                <a:latin typeface="Times New Roman" pitchFamily="18" charset="0"/>
                <a:cs typeface="Times New Roman" pitchFamily="18" charset="0"/>
              </a:rPr>
              <a:t>In adopted schools, in Iron Day-students educated about issue and dietary pattern corrected.</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12 by 12 focuses on increasing iron intake of children, controlling worm infestations and other infections and improving overall nutrition by changing dietary pattern to make iron more bio-available.</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3. IDD CONTROL PROGRAMME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Programme launched by GOI in 1962 National Goiter Control Program (NGCP) in conventional goiter belt in Himalayan region with objective of identification of goiter endemic areas to supply iodized salt in place of common salt and to assess impact of goiter control measures over a period of time.</a:t>
            </a:r>
          </a:p>
          <a:p>
            <a:pPr>
              <a:buFont typeface="Wingdings" pitchFamily="2" charset="2"/>
              <a:buChar char="Ø"/>
            </a:pPr>
            <a:r>
              <a:rPr lang="en-US" dirty="0" smtClean="0">
                <a:latin typeface="Times New Roman" pitchFamily="18" charset="0"/>
                <a:cs typeface="Times New Roman" pitchFamily="18" charset="0"/>
              </a:rPr>
              <a:t>In 1992 renamed as National Iodine Deficiency Control Program (NIDDCP)</a:t>
            </a:r>
          </a:p>
          <a:p>
            <a:pPr>
              <a:buFont typeface="Wingdings" pitchFamily="2" charset="2"/>
              <a:buChar char="Ø"/>
            </a:pPr>
            <a:r>
              <a:rPr lang="en-US" dirty="0" smtClean="0">
                <a:latin typeface="Times New Roman" pitchFamily="18" charset="0"/>
                <a:cs typeface="Times New Roman" pitchFamily="18" charset="0"/>
              </a:rPr>
              <a:t>IDD affects all ages, both sexes and  different SE Status </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8229600" cy="6126163"/>
          </a:xfrm>
        </p:spPr>
        <p:txBody>
          <a:bodyPr/>
          <a:lstStyle/>
          <a:p>
            <a:pPr>
              <a:buNone/>
            </a:pPr>
            <a:r>
              <a:rPr lang="en-US" dirty="0" smtClean="0">
                <a:latin typeface="Times New Roman" pitchFamily="18" charset="0"/>
                <a:cs typeface="Times New Roman" pitchFamily="18" charset="0"/>
              </a:rPr>
              <a:t>       Iodine deficiency during pregnancy</a:t>
            </a:r>
          </a:p>
          <a:p>
            <a:pPr>
              <a:buNone/>
            </a:pPr>
            <a:r>
              <a:rPr lang="en-US" dirty="0" smtClean="0">
                <a:latin typeface="Times New Roman" pitchFamily="18" charset="0"/>
                <a:cs typeface="Times New Roman" pitchFamily="18" charset="0"/>
              </a:rPr>
              <a:t>                           </a:t>
            </a:r>
          </a:p>
          <a:p>
            <a:pPr>
              <a:buNone/>
            </a:pPr>
            <a:r>
              <a:rPr lang="en-US" dirty="0" smtClean="0">
                <a:latin typeface="Times New Roman" pitchFamily="18" charset="0"/>
                <a:cs typeface="Times New Roman" pitchFamily="18" charset="0"/>
              </a:rPr>
              <a:t>      Decreased availability of iodine to foetus</a:t>
            </a:r>
          </a:p>
          <a:p>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Decreased synthesis of thyroxine </a:t>
            </a:r>
            <a:endParaRPr lang="en-IN" dirty="0">
              <a:latin typeface="Times New Roman" pitchFamily="18" charset="0"/>
              <a:cs typeface="Times New Roman" pitchFamily="18" charset="0"/>
            </a:endParaRPr>
          </a:p>
        </p:txBody>
      </p:sp>
      <p:cxnSp>
        <p:nvCxnSpPr>
          <p:cNvPr id="5" name="Straight Arrow Connector 4"/>
          <p:cNvCxnSpPr/>
          <p:nvPr/>
        </p:nvCxnSpPr>
        <p:spPr>
          <a:xfrm>
            <a:off x="3733800" y="533400"/>
            <a:ext cx="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733800" y="1752600"/>
            <a:ext cx="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886200" y="2819400"/>
            <a:ext cx="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219201" y="3352800"/>
            <a:ext cx="53340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Prevents normal development of foetal brain and body</a:t>
            </a:r>
            <a:endParaRPr lang="en-IN" dirty="0">
              <a:latin typeface="Times New Roman" pitchFamily="18" charset="0"/>
              <a:cs typeface="Times New Roman" pitchFamily="18" charset="0"/>
            </a:endParaRPr>
          </a:p>
        </p:txBody>
      </p:sp>
      <p:sp>
        <p:nvSpPr>
          <p:cNvPr id="18" name="TextBox 17"/>
          <p:cNvSpPr txBox="1"/>
          <p:nvPr/>
        </p:nvSpPr>
        <p:spPr>
          <a:xfrm>
            <a:off x="1676400" y="4267200"/>
            <a:ext cx="4230645" cy="369332"/>
          </a:xfrm>
          <a:prstGeom prst="rect">
            <a:avLst/>
          </a:prstGeom>
          <a:noFill/>
        </p:spPr>
        <p:txBody>
          <a:bodyPr wrap="none" rtlCol="0">
            <a:spAutoFit/>
          </a:bodyPr>
          <a:lstStyle/>
          <a:p>
            <a:r>
              <a:rPr lang="en-US" dirty="0" smtClean="0">
                <a:latin typeface="Times New Roman" pitchFamily="18" charset="0"/>
                <a:cs typeface="Times New Roman" pitchFamily="18" charset="0"/>
              </a:rPr>
              <a:t>Neonatal Chemical Hypothyroidism (NCH)</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0" y="0"/>
          <a:ext cx="9144000" cy="6857999"/>
        </p:xfrm>
        <a:graphic>
          <a:graphicData uri="http://schemas.openxmlformats.org/drawingml/2006/table">
            <a:tbl>
              <a:tblPr firstRow="1" bandRow="1">
                <a:tableStyleId>{5C22544A-7EE6-4342-B048-85BDC9FD1C3A}</a:tableStyleId>
              </a:tblPr>
              <a:tblGrid>
                <a:gridCol w="4572000"/>
                <a:gridCol w="4572000"/>
              </a:tblGrid>
              <a:tr h="436507">
                <a:tc>
                  <a:txBody>
                    <a:bodyPr/>
                    <a:lstStyle/>
                    <a:p>
                      <a:r>
                        <a:rPr lang="en-US" sz="2000" dirty="0" smtClean="0">
                          <a:latin typeface="Times New Roman" pitchFamily="18" charset="0"/>
                          <a:cs typeface="Times New Roman" pitchFamily="18" charset="0"/>
                        </a:rPr>
                        <a:t>LIFE STAGE</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EFFECT</a:t>
                      </a:r>
                      <a:endParaRPr lang="en-IN" sz="2000" dirty="0">
                        <a:latin typeface="Times New Roman" pitchFamily="18" charset="0"/>
                        <a:cs typeface="Times New Roman" pitchFamily="18" charset="0"/>
                      </a:endParaRPr>
                    </a:p>
                  </a:txBody>
                  <a:tcPr/>
                </a:tc>
              </a:tr>
              <a:tr h="2941428">
                <a:tc>
                  <a:txBody>
                    <a:bodyPr/>
                    <a:lstStyle/>
                    <a:p>
                      <a:r>
                        <a:rPr lang="en-US" sz="2000" dirty="0" smtClean="0">
                          <a:latin typeface="Times New Roman" pitchFamily="18" charset="0"/>
                          <a:cs typeface="Times New Roman" pitchFamily="18" charset="0"/>
                        </a:rPr>
                        <a:t>Fetus</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Abortion</a:t>
                      </a:r>
                    </a:p>
                    <a:p>
                      <a:r>
                        <a:rPr lang="en-US" sz="2000" dirty="0" smtClean="0">
                          <a:latin typeface="Times New Roman" pitchFamily="18" charset="0"/>
                          <a:cs typeface="Times New Roman" pitchFamily="18" charset="0"/>
                        </a:rPr>
                        <a:t>Stillbirths</a:t>
                      </a:r>
                    </a:p>
                    <a:p>
                      <a:r>
                        <a:rPr lang="en-US" sz="2000" dirty="0" smtClean="0">
                          <a:latin typeface="Times New Roman" pitchFamily="18" charset="0"/>
                          <a:cs typeface="Times New Roman" pitchFamily="18" charset="0"/>
                        </a:rPr>
                        <a:t>Congenital Anomalies</a:t>
                      </a:r>
                    </a:p>
                    <a:p>
                      <a:r>
                        <a:rPr lang="en-US" sz="2000" dirty="0" smtClean="0">
                          <a:latin typeface="Times New Roman" pitchFamily="18" charset="0"/>
                          <a:cs typeface="Times New Roman" pitchFamily="18" charset="0"/>
                        </a:rPr>
                        <a:t>Increased</a:t>
                      </a:r>
                      <a:r>
                        <a:rPr lang="en-US" sz="2000" baseline="0" dirty="0" smtClean="0">
                          <a:latin typeface="Times New Roman" pitchFamily="18" charset="0"/>
                          <a:cs typeface="Times New Roman" pitchFamily="18" charset="0"/>
                        </a:rPr>
                        <a:t> Perinatal Mortality</a:t>
                      </a:r>
                    </a:p>
                    <a:p>
                      <a:r>
                        <a:rPr lang="en-US" sz="2000" baseline="0" dirty="0" smtClean="0">
                          <a:latin typeface="Times New Roman" pitchFamily="18" charset="0"/>
                          <a:cs typeface="Times New Roman" pitchFamily="18" charset="0"/>
                        </a:rPr>
                        <a:t>Increased Infant Mortality</a:t>
                      </a:r>
                    </a:p>
                    <a:p>
                      <a:r>
                        <a:rPr lang="en-US" sz="2000" baseline="0" dirty="0" smtClean="0">
                          <a:latin typeface="Times New Roman" pitchFamily="18" charset="0"/>
                          <a:cs typeface="Times New Roman" pitchFamily="18" charset="0"/>
                        </a:rPr>
                        <a:t>Neurological Cretinism</a:t>
                      </a:r>
                    </a:p>
                    <a:p>
                      <a:r>
                        <a:rPr lang="en-US" sz="2000" baseline="0" dirty="0" smtClean="0">
                          <a:latin typeface="Times New Roman" pitchFamily="18" charset="0"/>
                          <a:cs typeface="Times New Roman" pitchFamily="18" charset="0"/>
                        </a:rPr>
                        <a:t>Mental deficiency, Deaf, </a:t>
                      </a:r>
                      <a:r>
                        <a:rPr lang="en-US" sz="2000" baseline="0" dirty="0" err="1" smtClean="0">
                          <a:latin typeface="Times New Roman" pitchFamily="18" charset="0"/>
                          <a:cs typeface="Times New Roman" pitchFamily="18" charset="0"/>
                        </a:rPr>
                        <a:t>Mutism</a:t>
                      </a:r>
                      <a:endParaRPr lang="en-US" sz="2000" baseline="0" dirty="0" smtClean="0">
                        <a:latin typeface="Times New Roman" pitchFamily="18" charset="0"/>
                        <a:cs typeface="Times New Roman" pitchFamily="18" charset="0"/>
                      </a:endParaRPr>
                    </a:p>
                    <a:p>
                      <a:r>
                        <a:rPr lang="en-US" sz="2000" baseline="0" dirty="0" smtClean="0">
                          <a:latin typeface="Times New Roman" pitchFamily="18" charset="0"/>
                          <a:cs typeface="Times New Roman" pitchFamily="18" charset="0"/>
                        </a:rPr>
                        <a:t>Dwarfism mental deficiency Psychomotor defects</a:t>
                      </a:r>
                      <a:endParaRPr lang="en-IN" sz="2000" dirty="0">
                        <a:latin typeface="Times New Roman" pitchFamily="18" charset="0"/>
                        <a:cs typeface="Times New Roman" pitchFamily="18" charset="0"/>
                      </a:endParaRPr>
                    </a:p>
                  </a:txBody>
                  <a:tcPr/>
                </a:tc>
              </a:tr>
              <a:tr h="727449">
                <a:tc>
                  <a:txBody>
                    <a:bodyPr/>
                    <a:lstStyle/>
                    <a:p>
                      <a:r>
                        <a:rPr lang="en-US" sz="2000" dirty="0" smtClean="0">
                          <a:latin typeface="Times New Roman" pitchFamily="18" charset="0"/>
                          <a:cs typeface="Times New Roman" pitchFamily="18" charset="0"/>
                        </a:rPr>
                        <a:t>Neonate </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Neonatal goiter</a:t>
                      </a:r>
                    </a:p>
                    <a:p>
                      <a:r>
                        <a:rPr lang="en-US" sz="2000" dirty="0" smtClean="0">
                          <a:latin typeface="Times New Roman" pitchFamily="18" charset="0"/>
                          <a:cs typeface="Times New Roman" pitchFamily="18" charset="0"/>
                        </a:rPr>
                        <a:t>Neonatal hypothyroidism</a:t>
                      </a:r>
                      <a:endParaRPr lang="en-IN" sz="2000" dirty="0">
                        <a:latin typeface="Times New Roman" pitchFamily="18" charset="0"/>
                        <a:cs typeface="Times New Roman" pitchFamily="18" charset="0"/>
                      </a:endParaRPr>
                    </a:p>
                  </a:txBody>
                  <a:tcPr/>
                </a:tc>
              </a:tr>
              <a:tr h="1676298">
                <a:tc>
                  <a:txBody>
                    <a:bodyPr/>
                    <a:lstStyle/>
                    <a:p>
                      <a:r>
                        <a:rPr lang="en-US" sz="2000" dirty="0" smtClean="0">
                          <a:latin typeface="Times New Roman" pitchFamily="18" charset="0"/>
                          <a:cs typeface="Times New Roman" pitchFamily="18" charset="0"/>
                        </a:rPr>
                        <a:t>Child</a:t>
                      </a:r>
                      <a:r>
                        <a:rPr lang="en-US" sz="2000" baseline="0" dirty="0" smtClean="0">
                          <a:latin typeface="Times New Roman" pitchFamily="18" charset="0"/>
                          <a:cs typeface="Times New Roman" pitchFamily="18" charset="0"/>
                        </a:rPr>
                        <a:t> and adolescent</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Goiter</a:t>
                      </a:r>
                    </a:p>
                    <a:p>
                      <a:r>
                        <a:rPr lang="en-US" sz="2000" dirty="0" smtClean="0">
                          <a:latin typeface="Times New Roman" pitchFamily="18" charset="0"/>
                          <a:cs typeface="Times New Roman" pitchFamily="18" charset="0"/>
                        </a:rPr>
                        <a:t>Juvenile Hypothyroidism</a:t>
                      </a:r>
                    </a:p>
                    <a:p>
                      <a:r>
                        <a:rPr lang="en-US" sz="2000" dirty="0" smtClean="0">
                          <a:latin typeface="Times New Roman" pitchFamily="18" charset="0"/>
                          <a:cs typeface="Times New Roman" pitchFamily="18" charset="0"/>
                        </a:rPr>
                        <a:t>Impaired mental function</a:t>
                      </a:r>
                    </a:p>
                    <a:p>
                      <a:r>
                        <a:rPr lang="en-US" sz="2000" dirty="0" smtClean="0">
                          <a:latin typeface="Times New Roman" pitchFamily="18" charset="0"/>
                          <a:cs typeface="Times New Roman" pitchFamily="18" charset="0"/>
                        </a:rPr>
                        <a:t>Retarded</a:t>
                      </a:r>
                      <a:r>
                        <a:rPr lang="en-US" sz="2000" baseline="0" dirty="0" smtClean="0">
                          <a:latin typeface="Times New Roman" pitchFamily="18" charset="0"/>
                          <a:cs typeface="Times New Roman" pitchFamily="18" charset="0"/>
                        </a:rPr>
                        <a:t> physical function</a:t>
                      </a:r>
                    </a:p>
                    <a:p>
                      <a:r>
                        <a:rPr lang="en-US" sz="2000" dirty="0" smtClean="0">
                          <a:latin typeface="Times New Roman" pitchFamily="18" charset="0"/>
                          <a:cs typeface="Times New Roman" pitchFamily="18" charset="0"/>
                        </a:rPr>
                        <a:t>Retarded</a:t>
                      </a:r>
                      <a:r>
                        <a:rPr lang="en-US" sz="2000" baseline="0" dirty="0" smtClean="0">
                          <a:latin typeface="Times New Roman" pitchFamily="18" charset="0"/>
                          <a:cs typeface="Times New Roman" pitchFamily="18" charset="0"/>
                        </a:rPr>
                        <a:t> physical development</a:t>
                      </a:r>
                      <a:endParaRPr lang="en-IN" sz="2000" dirty="0">
                        <a:latin typeface="Times New Roman" pitchFamily="18" charset="0"/>
                        <a:cs typeface="Times New Roman" pitchFamily="18" charset="0"/>
                      </a:endParaRPr>
                    </a:p>
                  </a:txBody>
                  <a:tcPr/>
                </a:tc>
              </a:tr>
              <a:tr h="1076317">
                <a:tc>
                  <a:txBody>
                    <a:bodyPr/>
                    <a:lstStyle/>
                    <a:p>
                      <a:r>
                        <a:rPr lang="en-US" sz="2000" dirty="0" smtClean="0">
                          <a:latin typeface="Times New Roman" pitchFamily="18" charset="0"/>
                          <a:cs typeface="Times New Roman" pitchFamily="18" charset="0"/>
                        </a:rPr>
                        <a:t>Adult</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Goiter with its complication</a:t>
                      </a:r>
                    </a:p>
                    <a:p>
                      <a:r>
                        <a:rPr lang="en-US" sz="2000" dirty="0" smtClean="0">
                          <a:latin typeface="Times New Roman" pitchFamily="18" charset="0"/>
                          <a:cs typeface="Times New Roman" pitchFamily="18" charset="0"/>
                        </a:rPr>
                        <a:t>Hypothyroidism</a:t>
                      </a:r>
                    </a:p>
                    <a:p>
                      <a:r>
                        <a:rPr lang="en-US" sz="2000" dirty="0" smtClean="0">
                          <a:latin typeface="Times New Roman" pitchFamily="18" charset="0"/>
                          <a:cs typeface="Times New Roman" pitchFamily="18" charset="0"/>
                        </a:rPr>
                        <a:t>Impaired mental function</a:t>
                      </a:r>
                      <a:endParaRPr lang="en-IN" sz="20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lgn="ctr">
              <a:buNone/>
            </a:pPr>
            <a:r>
              <a:rPr lang="en-US" b="1" dirty="0" smtClean="0">
                <a:solidFill>
                  <a:srgbClr val="FF0000"/>
                </a:solidFill>
                <a:latin typeface="Times New Roman" pitchFamily="18" charset="0"/>
                <a:cs typeface="Times New Roman" pitchFamily="18" charset="0"/>
              </a:rPr>
              <a:t>NATIONAL IODINE DEFICIENCY CONTROL PROGRAM (NIDDCP)-</a:t>
            </a:r>
            <a:endParaRPr lang="en-US" b="1" dirty="0" smtClean="0">
              <a:solidFill>
                <a:srgbClr val="7030A0"/>
              </a:solidFill>
              <a:latin typeface="Times New Roman" pitchFamily="18" charset="0"/>
              <a:cs typeface="Times New Roman" pitchFamily="18" charset="0"/>
            </a:endParaRPr>
          </a:p>
          <a:p>
            <a:pPr marL="0" indent="0">
              <a:buNone/>
            </a:pPr>
            <a:r>
              <a:rPr lang="en-US" b="1" dirty="0" smtClean="0">
                <a:solidFill>
                  <a:srgbClr val="7030A0"/>
                </a:solidFill>
                <a:latin typeface="Times New Roman" pitchFamily="18" charset="0"/>
                <a:cs typeface="Times New Roman" pitchFamily="18" charset="0"/>
              </a:rPr>
              <a:t>    GOAL-</a:t>
            </a:r>
          </a:p>
          <a:p>
            <a:pPr>
              <a:buFont typeface="Wingdings" pitchFamily="2" charset="2"/>
              <a:buChar char="Ø"/>
            </a:pPr>
            <a:r>
              <a:rPr lang="en-US" dirty="0" smtClean="0">
                <a:latin typeface="Times New Roman" pitchFamily="18" charset="0"/>
                <a:cs typeface="Times New Roman" pitchFamily="18" charset="0"/>
              </a:rPr>
              <a:t>Reduce prevalence of IDD &lt; 10% in entire country by 2012 A.D.</a:t>
            </a:r>
          </a:p>
          <a:p>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a:t>
            </a:r>
            <a:r>
              <a:rPr lang="en-US" b="1" u="sng" dirty="0" smtClean="0">
                <a:solidFill>
                  <a:srgbClr val="7030A0"/>
                </a:solidFill>
                <a:latin typeface="Times New Roman" pitchFamily="18" charset="0"/>
                <a:cs typeface="Times New Roman" pitchFamily="18" charset="0"/>
              </a:rPr>
              <a:t>OBJECTIVES</a:t>
            </a:r>
          </a:p>
          <a:p>
            <a:pPr marL="0" indent="0">
              <a:buNone/>
            </a:pPr>
            <a:r>
              <a:rPr lang="en-US" dirty="0" smtClean="0">
                <a:latin typeface="Times New Roman" pitchFamily="18" charset="0"/>
                <a:cs typeface="Times New Roman" pitchFamily="18" charset="0"/>
              </a:rPr>
              <a:t>1. Surveys to assess magnitude of IDD </a:t>
            </a:r>
          </a:p>
          <a:p>
            <a:pPr marL="0" indent="0">
              <a:buNone/>
            </a:pPr>
            <a:r>
              <a:rPr lang="en-US" dirty="0" smtClean="0">
                <a:latin typeface="Times New Roman" pitchFamily="18" charset="0"/>
                <a:cs typeface="Times New Roman" pitchFamily="18" charset="0"/>
              </a:rPr>
              <a:t>2. Supply of iodized salt </a:t>
            </a:r>
          </a:p>
          <a:p>
            <a:pPr marL="0" indent="0">
              <a:buNone/>
            </a:pPr>
            <a:r>
              <a:rPr lang="en-US" dirty="0" smtClean="0">
                <a:latin typeface="Times New Roman" pitchFamily="18" charset="0"/>
                <a:cs typeface="Times New Roman" pitchFamily="18" charset="0"/>
              </a:rPr>
              <a:t>3. Resurvey after every 5 years to assess the extent of IDD and impact of iodized salt.</a:t>
            </a:r>
          </a:p>
          <a:p>
            <a:pPr marL="0" indent="0">
              <a:buNone/>
            </a:pPr>
            <a:r>
              <a:rPr lang="en-US" dirty="0" smtClean="0">
                <a:latin typeface="Times New Roman" pitchFamily="18" charset="0"/>
                <a:cs typeface="Times New Roman" pitchFamily="18" charset="0"/>
              </a:rPr>
              <a:t>4. Laboratory monitoring of iodated salt and urinary iodine excretion.</a:t>
            </a:r>
          </a:p>
          <a:p>
            <a:pPr marL="0" indent="0">
              <a:buNone/>
            </a:pPr>
            <a:r>
              <a:rPr lang="en-US" dirty="0" smtClean="0">
                <a:latin typeface="Times New Roman" pitchFamily="18" charset="0"/>
                <a:cs typeface="Times New Roman" pitchFamily="18" charset="0"/>
              </a:rPr>
              <a:t>5. Health education &amp; Publicity.</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buNone/>
            </a:pPr>
            <a:r>
              <a:rPr lang="en-US" dirty="0" smtClean="0">
                <a:latin typeface="Times New Roman" pitchFamily="18" charset="0"/>
                <a:cs typeface="Times New Roman" pitchFamily="18" charset="0"/>
              </a:rPr>
              <a:t>    </a:t>
            </a:r>
            <a:r>
              <a:rPr lang="en-US" dirty="0" smtClean="0">
                <a:solidFill>
                  <a:srgbClr val="7030A0"/>
                </a:solidFill>
                <a:latin typeface="Times New Roman" pitchFamily="18" charset="0"/>
                <a:cs typeface="Times New Roman" pitchFamily="18" charset="0"/>
              </a:rPr>
              <a:t> </a:t>
            </a:r>
            <a:r>
              <a:rPr lang="en-US" b="1" u="sng" dirty="0" smtClean="0">
                <a:solidFill>
                  <a:srgbClr val="7030A0"/>
                </a:solidFill>
                <a:latin typeface="Times New Roman" pitchFamily="18" charset="0"/>
                <a:cs typeface="Times New Roman" pitchFamily="18" charset="0"/>
              </a:rPr>
              <a:t>POLICY-</a:t>
            </a:r>
          </a:p>
          <a:p>
            <a:pPr>
              <a:buFont typeface="Wingdings" pitchFamily="2" charset="2"/>
              <a:buChar char="Ø"/>
            </a:pPr>
            <a:r>
              <a:rPr lang="en-US" dirty="0" smtClean="0">
                <a:latin typeface="Times New Roman" pitchFamily="18" charset="0"/>
                <a:cs typeface="Times New Roman" pitchFamily="18" charset="0"/>
              </a:rPr>
              <a:t>Consumption of iodized salt best and simplest way to control IDD.</a:t>
            </a:r>
          </a:p>
          <a:p>
            <a:pPr>
              <a:buFont typeface="Wingdings" pitchFamily="2" charset="2"/>
              <a:buChar char="Ø"/>
            </a:pPr>
            <a:r>
              <a:rPr lang="en-US" dirty="0" smtClean="0">
                <a:latin typeface="Times New Roman" pitchFamily="18" charset="0"/>
                <a:cs typeface="Times New Roman" pitchFamily="18" charset="0"/>
              </a:rPr>
              <a:t>On recommendation of Central Council of Health 1984, GOI decide to iodate the entire edible salt in the country by 1992.</a:t>
            </a:r>
          </a:p>
          <a:p>
            <a:pPr>
              <a:buFont typeface="Wingdings" pitchFamily="2" charset="2"/>
              <a:buChar char="Ø"/>
            </a:pPr>
            <a:r>
              <a:rPr lang="en-US" dirty="0" smtClean="0">
                <a:latin typeface="Times New Roman" pitchFamily="18" charset="0"/>
                <a:cs typeface="Times New Roman" pitchFamily="18" charset="0"/>
              </a:rPr>
              <a:t>Program commenced in phrased manner in April 1986.</a:t>
            </a:r>
          </a:p>
          <a:p>
            <a:pPr>
              <a:buFont typeface="Wingdings" pitchFamily="2" charset="2"/>
              <a:buChar char="Ø"/>
            </a:pPr>
            <a:r>
              <a:rPr lang="en-US" dirty="0" smtClean="0">
                <a:latin typeface="Times New Roman" pitchFamily="18" charset="0"/>
                <a:cs typeface="Times New Roman" pitchFamily="18" charset="0"/>
              </a:rPr>
              <a:t>GOI banned sale of non-iodized salt from 17</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May,2006 under Prevention of Food Adulteration Act 1954.</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b="1" dirty="0" smtClean="0">
                <a:solidFill>
                  <a:srgbClr val="FF0000"/>
                </a:solidFill>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NODAL MINISTRY-</a:t>
            </a:r>
          </a:p>
          <a:p>
            <a:pPr>
              <a:buFont typeface="Wingdings" pitchFamily="2" charset="2"/>
              <a:buChar char="Ø"/>
            </a:pPr>
            <a:r>
              <a:rPr lang="en-US" dirty="0" smtClean="0">
                <a:latin typeface="Times New Roman" pitchFamily="18" charset="0"/>
                <a:cs typeface="Times New Roman" pitchFamily="18" charset="0"/>
              </a:rPr>
              <a:t>MOH&amp;HW.</a:t>
            </a:r>
          </a:p>
          <a:p>
            <a:pPr marL="0" indent="0" algn="ctr">
              <a:buNone/>
            </a:pPr>
            <a:r>
              <a:rPr lang="en-US" b="1" dirty="0" smtClean="0">
                <a:solidFill>
                  <a:srgbClr val="FF0000"/>
                </a:solidFill>
                <a:latin typeface="Times New Roman" pitchFamily="18" charset="0"/>
                <a:cs typeface="Times New Roman" pitchFamily="18" charset="0"/>
              </a:rPr>
              <a:t>STANDARD FOR IODATED SALT-</a:t>
            </a:r>
          </a:p>
          <a:p>
            <a:pPr>
              <a:buFont typeface="Wingdings" pitchFamily="2" charset="2"/>
              <a:buChar char="Ø"/>
            </a:pPr>
            <a:r>
              <a:rPr lang="en-US" dirty="0" smtClean="0">
                <a:latin typeface="Times New Roman" pitchFamily="18" charset="0"/>
                <a:cs typeface="Times New Roman" pitchFamily="18" charset="0"/>
              </a:rPr>
              <a:t>At production and consumption levels at least 30 and 15 </a:t>
            </a:r>
            <a:r>
              <a:rPr lang="en-US" dirty="0" err="1" smtClean="0">
                <a:latin typeface="Times New Roman" pitchFamily="18" charset="0"/>
                <a:cs typeface="Times New Roman" pitchFamily="18" charset="0"/>
              </a:rPr>
              <a:t>ppm</a:t>
            </a:r>
            <a:r>
              <a:rPr lang="en-US" dirty="0" smtClean="0">
                <a:latin typeface="Times New Roman" pitchFamily="18" charset="0"/>
                <a:cs typeface="Times New Roman" pitchFamily="18" charset="0"/>
              </a:rPr>
              <a:t> respectively.</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3800" b="1" dirty="0" smtClean="0">
                <a:solidFill>
                  <a:srgbClr val="FF0000"/>
                </a:solidFill>
                <a:latin typeface="Times New Roman" pitchFamily="18" charset="0"/>
                <a:cs typeface="Times New Roman" pitchFamily="18" charset="0"/>
              </a:rPr>
              <a:t>4. SPECIAL NUTRITION PROGRAMME</a:t>
            </a:r>
            <a:endParaRPr lang="en-IN" sz="3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a:buFont typeface="Wingdings" pitchFamily="2" charset="2"/>
              <a:buChar char="Ø"/>
            </a:pPr>
            <a:r>
              <a:rPr lang="en-US" dirty="0" smtClean="0">
                <a:latin typeface="Times New Roman" pitchFamily="18" charset="0"/>
                <a:cs typeface="Times New Roman" pitchFamily="18" charset="0"/>
              </a:rPr>
              <a:t>Stared in 1970 for children below 6 years , pregnant &amp; nursing mothers and in urban slums, tribal areas and backward rural areas.</a:t>
            </a:r>
          </a:p>
          <a:p>
            <a:pPr>
              <a:buFont typeface="Wingdings" pitchFamily="2" charset="2"/>
              <a:buChar char="Ø"/>
            </a:pPr>
            <a:r>
              <a:rPr lang="en-US" dirty="0" smtClean="0">
                <a:latin typeface="Times New Roman" pitchFamily="18" charset="0"/>
                <a:cs typeface="Times New Roman" pitchFamily="18" charset="0"/>
              </a:rPr>
              <a:t>Supplementary food supply 300 kcal and 10-12 gr. Protein/children/day and for mothers 500 kcal and 25 gm. Protein/mother/day for 300 days/year.</a:t>
            </a:r>
          </a:p>
          <a:p>
            <a:pPr>
              <a:buFont typeface="Wingdings" pitchFamily="2" charset="2"/>
              <a:buChar char="Ø"/>
            </a:pPr>
            <a:r>
              <a:rPr lang="en-US" dirty="0" smtClean="0">
                <a:latin typeface="Times New Roman" pitchFamily="18" charset="0"/>
                <a:cs typeface="Times New Roman" pitchFamily="18" charset="0"/>
              </a:rPr>
              <a:t>Originally launched as central program and transferred to state in </a:t>
            </a:r>
            <a:r>
              <a:rPr lang="en-US" dirty="0" err="1" smtClean="0">
                <a:latin typeface="Times New Roman" pitchFamily="18" charset="0"/>
                <a:cs typeface="Times New Roman" pitchFamily="18" charset="0"/>
              </a:rPr>
              <a:t>V</a:t>
            </a:r>
            <a:r>
              <a:rPr lang="en-US" baseline="30000" dirty="0" err="1" smtClean="0">
                <a:latin typeface="Times New Roman" pitchFamily="18" charset="0"/>
                <a:cs typeface="Times New Roman" pitchFamily="18" charset="0"/>
              </a:rPr>
              <a:t>th</a:t>
            </a:r>
            <a:r>
              <a:rPr lang="en-US" baseline="3000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five year program part of minimum needs program.  </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lgn="ctr">
              <a:buNone/>
            </a:pPr>
            <a:r>
              <a:rPr lang="en-US" b="1" dirty="0" smtClean="0">
                <a:solidFill>
                  <a:srgbClr val="FF0000"/>
                </a:solidFill>
                <a:latin typeface="Times New Roman" pitchFamily="18" charset="0"/>
                <a:cs typeface="Times New Roman" pitchFamily="18" charset="0"/>
              </a:rPr>
              <a:t>MAIN AIM OF PROGRAM</a:t>
            </a:r>
            <a:r>
              <a:rPr lang="en-US" dirty="0" smtClean="0">
                <a:latin typeface="Times New Roman" pitchFamily="18" charset="0"/>
                <a:cs typeface="Times New Roman" pitchFamily="18" charset="0"/>
              </a:rPr>
              <a:t>-</a:t>
            </a:r>
          </a:p>
          <a:p>
            <a:pPr>
              <a:buFont typeface="Wingdings" pitchFamily="2" charset="2"/>
              <a:buChar char="Ø"/>
            </a:pPr>
            <a:r>
              <a:rPr lang="en-US" dirty="0" smtClean="0">
                <a:latin typeface="Times New Roman" pitchFamily="18" charset="0"/>
                <a:cs typeface="Times New Roman" pitchFamily="18" charset="0"/>
              </a:rPr>
              <a:t> improve nutritional status of target group.</a:t>
            </a:r>
          </a:p>
          <a:p>
            <a:pPr>
              <a:buFont typeface="Wingdings" pitchFamily="2" charset="2"/>
              <a:buChar char="Ø"/>
            </a:pPr>
            <a:r>
              <a:rPr lang="en-US" dirty="0" smtClean="0">
                <a:latin typeface="Times New Roman" pitchFamily="18" charset="0"/>
                <a:cs typeface="Times New Roman" pitchFamily="18" charset="0"/>
              </a:rPr>
              <a:t>Merged into ICDS programme.</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800" b="1" dirty="0" smtClean="0">
                <a:solidFill>
                  <a:srgbClr val="FF0000"/>
                </a:solidFill>
                <a:latin typeface="Times New Roman" pitchFamily="18" charset="0"/>
                <a:cs typeface="Times New Roman" pitchFamily="18" charset="0"/>
              </a:rPr>
              <a:t>5.BALWADI NUTRITION PROGRAMME</a:t>
            </a:r>
            <a:endParaRPr lang="en-IN" sz="3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Stared in 1970 for children aged 3-6 years in rural areas by ministry of Social Welfare.</a:t>
            </a:r>
          </a:p>
          <a:p>
            <a:pPr>
              <a:buFont typeface="Wingdings" pitchFamily="2" charset="2"/>
              <a:buChar char="Ø"/>
            </a:pPr>
            <a:r>
              <a:rPr lang="en-US" dirty="0" smtClean="0">
                <a:latin typeface="Times New Roman" pitchFamily="18" charset="0"/>
                <a:cs typeface="Times New Roman" pitchFamily="18" charset="0"/>
              </a:rPr>
              <a:t>Funds given to voluntary organizations.</a:t>
            </a:r>
          </a:p>
          <a:p>
            <a:pPr>
              <a:buFont typeface="Wingdings" pitchFamily="2" charset="2"/>
              <a:buChar char="Ø"/>
            </a:pPr>
            <a:r>
              <a:rPr lang="en-US" dirty="0" smtClean="0">
                <a:latin typeface="Times New Roman" pitchFamily="18" charset="0"/>
                <a:cs typeface="Times New Roman" pitchFamily="18" charset="0"/>
              </a:rPr>
              <a:t>Through </a:t>
            </a:r>
            <a:r>
              <a:rPr lang="en-US" b="1" dirty="0" smtClean="0">
                <a:solidFill>
                  <a:srgbClr val="00B050"/>
                </a:solidFill>
                <a:latin typeface="Times New Roman" pitchFamily="18" charset="0"/>
                <a:cs typeface="Times New Roman" pitchFamily="18" charset="0"/>
              </a:rPr>
              <a:t>BALWADIS</a:t>
            </a:r>
            <a:r>
              <a:rPr lang="en-US" dirty="0" smtClean="0">
                <a:latin typeface="Times New Roman" pitchFamily="18" charset="0"/>
                <a:cs typeface="Times New Roman" pitchFamily="18" charset="0"/>
              </a:rPr>
              <a:t> which also provide pre-primary education to these children.</a:t>
            </a:r>
          </a:p>
          <a:p>
            <a:pPr>
              <a:buFont typeface="Wingdings" pitchFamily="2" charset="2"/>
              <a:buChar char="Ø"/>
            </a:pPr>
            <a:r>
              <a:rPr lang="en-US" dirty="0" smtClean="0">
                <a:latin typeface="Times New Roman" pitchFamily="18" charset="0"/>
                <a:cs typeface="Times New Roman" pitchFamily="18" charset="0"/>
              </a:rPr>
              <a:t>Provide 300 kcal and 10 gm. Protein/child/day.</a:t>
            </a:r>
          </a:p>
          <a:p>
            <a:pPr>
              <a:buFont typeface="Wingdings" pitchFamily="2" charset="2"/>
              <a:buChar char="Ø"/>
            </a:pPr>
            <a:r>
              <a:rPr lang="en-US" dirty="0" smtClean="0">
                <a:latin typeface="Times New Roman" pitchFamily="18" charset="0"/>
                <a:cs typeface="Times New Roman" pitchFamily="18" charset="0"/>
              </a:rPr>
              <a:t>Phased out in ICDS. </a:t>
            </a:r>
          </a:p>
          <a:p>
            <a:endParaRPr lang="en-US" dirty="0" smtClean="0">
              <a:latin typeface="Times New Roman" pitchFamily="18" charset="0"/>
              <a:cs typeface="Times New Roman" pitchFamily="18" charset="0"/>
            </a:endParaRPr>
          </a:p>
          <a:p>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b="1" dirty="0" smtClean="0">
                <a:solidFill>
                  <a:srgbClr val="FF0000"/>
                </a:solidFill>
                <a:latin typeface="Times New Roman" pitchFamily="18" charset="0"/>
                <a:cs typeface="Times New Roman" pitchFamily="18" charset="0"/>
              </a:rPr>
              <a:t>6. ICDS PROGRAMME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90600"/>
            <a:ext cx="9144000" cy="5867400"/>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Launched on Oct. 2</a:t>
            </a:r>
            <a:r>
              <a:rPr lang="en-US" baseline="30000" dirty="0" smtClean="0">
                <a:latin typeface="Times New Roman" pitchFamily="18" charset="0"/>
                <a:cs typeface="Times New Roman" pitchFamily="18" charset="0"/>
              </a:rPr>
              <a:t>nd</a:t>
            </a:r>
            <a:r>
              <a:rPr lang="en-US" dirty="0" smtClean="0">
                <a:latin typeface="Times New Roman" pitchFamily="18" charset="0"/>
                <a:cs typeface="Times New Roman" pitchFamily="18" charset="0"/>
              </a:rPr>
              <a:t> 1975 (5</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five year plan) in pursuance of National Policy for children in 33 experimental blocks.</a:t>
            </a:r>
          </a:p>
          <a:p>
            <a:pPr>
              <a:buFont typeface="Wingdings" pitchFamily="2" charset="2"/>
              <a:buChar char="Ø"/>
            </a:pPr>
            <a:r>
              <a:rPr lang="en-US" dirty="0" smtClean="0">
                <a:latin typeface="Times New Roman" pitchFamily="18" charset="0"/>
                <a:cs typeface="Times New Roman" pitchFamily="18" charset="0"/>
              </a:rPr>
              <a:t>Network consists of 5659 projects in rural and urban pockets.</a:t>
            </a:r>
          </a:p>
          <a:p>
            <a:pPr>
              <a:buFont typeface="Wingdings" pitchFamily="2" charset="2"/>
              <a:buChar char="Ø"/>
            </a:pPr>
            <a:r>
              <a:rPr lang="en-US" dirty="0" smtClean="0">
                <a:latin typeface="Times New Roman" pitchFamily="18" charset="0"/>
                <a:cs typeface="Times New Roman" pitchFamily="18" charset="0"/>
              </a:rPr>
              <a:t>Goal is universalization throughout the country.</a:t>
            </a:r>
          </a:p>
          <a:p>
            <a:pPr>
              <a:buFont typeface="Wingdings" pitchFamily="2" charset="2"/>
              <a:buChar char="Ø"/>
            </a:pPr>
            <a:r>
              <a:rPr lang="en-US" dirty="0" smtClean="0">
                <a:latin typeface="Times New Roman" pitchFamily="18" charset="0"/>
                <a:cs typeface="Times New Roman" pitchFamily="18" charset="0"/>
              </a:rPr>
              <a:t>Through Women and Child Development, Ministry of Human Resources development and nodal Department of State-Social Welfare, Rural Development, Tribal Welfare, Health and Family Welfare or Woman &amp; Child Development.</a:t>
            </a:r>
          </a:p>
          <a:p>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lgn="ctr">
              <a:buNone/>
            </a:pPr>
            <a:r>
              <a:rPr lang="en-US" b="1" u="sng" dirty="0" smtClean="0">
                <a:solidFill>
                  <a:srgbClr val="FF0000"/>
                </a:solidFill>
                <a:latin typeface="Times New Roman" pitchFamily="18" charset="0"/>
                <a:cs typeface="Times New Roman" pitchFamily="18" charset="0"/>
              </a:rPr>
              <a:t>BENICIERIES-</a:t>
            </a:r>
          </a:p>
          <a:p>
            <a:pPr>
              <a:buFont typeface="Wingdings" pitchFamily="2" charset="2"/>
              <a:buChar char="Ø"/>
            </a:pPr>
            <a:r>
              <a:rPr lang="en-US" dirty="0" smtClean="0">
                <a:latin typeface="Times New Roman" pitchFamily="18" charset="0"/>
                <a:cs typeface="Times New Roman" pitchFamily="18" charset="0"/>
              </a:rPr>
              <a:t>Children below 6 years.</a:t>
            </a:r>
          </a:p>
          <a:p>
            <a:pPr>
              <a:buFont typeface="Wingdings" pitchFamily="2" charset="2"/>
              <a:buChar char="Ø"/>
            </a:pPr>
            <a:r>
              <a:rPr lang="en-US" dirty="0" smtClean="0">
                <a:latin typeface="Times New Roman" pitchFamily="18" charset="0"/>
                <a:cs typeface="Times New Roman" pitchFamily="18" charset="0"/>
              </a:rPr>
              <a:t>Pregnant and lactating women.</a:t>
            </a:r>
          </a:p>
          <a:p>
            <a:pPr>
              <a:buFont typeface="Wingdings" pitchFamily="2" charset="2"/>
              <a:buChar char="Ø"/>
            </a:pPr>
            <a:r>
              <a:rPr lang="en-US" dirty="0" smtClean="0">
                <a:latin typeface="Times New Roman" pitchFamily="18" charset="0"/>
                <a:cs typeface="Times New Roman" pitchFamily="18" charset="0"/>
              </a:rPr>
              <a:t>Women in age group of 15-45 years.</a:t>
            </a:r>
          </a:p>
          <a:p>
            <a:pPr>
              <a:buFont typeface="Wingdings" pitchFamily="2" charset="2"/>
              <a:buChar char="Ø"/>
            </a:pPr>
            <a:r>
              <a:rPr lang="en-US" dirty="0" smtClean="0">
                <a:latin typeface="Times New Roman" pitchFamily="18" charset="0"/>
                <a:cs typeface="Times New Roman" pitchFamily="18" charset="0"/>
              </a:rPr>
              <a:t>Adolescents girls in selected blocks.</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lgn="ctr">
              <a:buNone/>
            </a:pPr>
            <a:r>
              <a:rPr lang="en-US" b="1" u="sng" dirty="0" smtClean="0">
                <a:solidFill>
                  <a:srgbClr val="FF0000"/>
                </a:solidFill>
                <a:latin typeface="Times New Roman" pitchFamily="18" charset="0"/>
                <a:cs typeface="Times New Roman" pitchFamily="18" charset="0"/>
              </a:rPr>
              <a:t>OBJECTIVES of ICDS-</a:t>
            </a:r>
          </a:p>
          <a:p>
            <a:pPr>
              <a:buFont typeface="Wingdings" pitchFamily="2" charset="2"/>
              <a:buChar char="Ø"/>
            </a:pPr>
            <a:r>
              <a:rPr lang="en-US" dirty="0" smtClean="0">
                <a:latin typeface="Times New Roman" pitchFamily="18" charset="0"/>
                <a:cs typeface="Times New Roman" pitchFamily="18" charset="0"/>
              </a:rPr>
              <a:t>To improve nutritional and health status of preschool children in age group 0-6 years.</a:t>
            </a:r>
          </a:p>
          <a:p>
            <a:pPr>
              <a:buFont typeface="Wingdings" pitchFamily="2" charset="2"/>
              <a:buChar char="Ø"/>
            </a:pPr>
            <a:r>
              <a:rPr lang="en-US" dirty="0" smtClean="0">
                <a:latin typeface="Times New Roman" pitchFamily="18" charset="0"/>
                <a:cs typeface="Times New Roman" pitchFamily="18" charset="0"/>
              </a:rPr>
              <a:t>To lay the foundation of proper psychological development of the child.</a:t>
            </a:r>
          </a:p>
          <a:p>
            <a:pPr>
              <a:buFont typeface="Wingdings" pitchFamily="2" charset="2"/>
              <a:buChar char="Ø"/>
            </a:pPr>
            <a:r>
              <a:rPr lang="en-US" dirty="0" smtClean="0">
                <a:latin typeface="Times New Roman" pitchFamily="18" charset="0"/>
                <a:cs typeface="Times New Roman" pitchFamily="18" charset="0"/>
              </a:rPr>
              <a:t>To reduce the incidence of mortality, morbidity, malnutrition and school dropout.</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To achieve effective coordination of policy and implementation amongst various departments to promote child development.</a:t>
            </a:r>
          </a:p>
          <a:p>
            <a:pPr>
              <a:buFont typeface="Wingdings" pitchFamily="2" charset="2"/>
              <a:buChar char="Ø"/>
            </a:pPr>
            <a:r>
              <a:rPr lang="en-US" dirty="0" smtClean="0">
                <a:latin typeface="Times New Roman" pitchFamily="18" charset="0"/>
                <a:cs typeface="Times New Roman" pitchFamily="18" charset="0"/>
              </a:rPr>
              <a:t>To enhance capacity of mother to look after the normal health and nutritional needs of the child through nutrition and health education.</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ORGANIZATION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a:bodyPr>
          <a:lstStyle/>
          <a:p>
            <a:pPr marL="0" indent="0" algn="ctr">
              <a:buNone/>
            </a:pPr>
            <a:r>
              <a:rPr lang="en-US" b="1" u="sng" dirty="0" smtClean="0">
                <a:solidFill>
                  <a:srgbClr val="FF0000"/>
                </a:solidFill>
                <a:latin typeface="Times New Roman" pitchFamily="18" charset="0"/>
                <a:cs typeface="Times New Roman" pitchFamily="18" charset="0"/>
              </a:rPr>
              <a:t>THE ANGANWADI-</a:t>
            </a:r>
          </a:p>
          <a:p>
            <a:pPr>
              <a:buFont typeface="Wingdings" pitchFamily="2" charset="2"/>
              <a:buChar char="Ø"/>
            </a:pPr>
            <a:r>
              <a:rPr lang="en-US" dirty="0" smtClean="0">
                <a:latin typeface="Times New Roman" pitchFamily="18" charset="0"/>
                <a:cs typeface="Times New Roman" pitchFamily="18" charset="0"/>
              </a:rPr>
              <a:t>Located within </a:t>
            </a:r>
            <a:r>
              <a:rPr lang="en-US" b="1" dirty="0" smtClean="0">
                <a:solidFill>
                  <a:srgbClr val="7030A0"/>
                </a:solidFill>
                <a:latin typeface="Times New Roman" pitchFamily="18" charset="0"/>
                <a:cs typeface="Times New Roman" pitchFamily="18" charset="0"/>
              </a:rPr>
              <a:t>village</a:t>
            </a:r>
            <a:r>
              <a:rPr lang="en-US" dirty="0" smtClean="0">
                <a:latin typeface="Times New Roman" pitchFamily="18" charset="0"/>
                <a:cs typeface="Times New Roman" pitchFamily="18" charset="0"/>
              </a:rPr>
              <a:t> or </a:t>
            </a:r>
            <a:r>
              <a:rPr lang="en-US" b="1" dirty="0" smtClean="0">
                <a:solidFill>
                  <a:srgbClr val="7030A0"/>
                </a:solidFill>
                <a:latin typeface="Times New Roman" pitchFamily="18" charset="0"/>
                <a:cs typeface="Times New Roman" pitchFamily="18" charset="0"/>
              </a:rPr>
              <a:t>slum area.</a:t>
            </a:r>
          </a:p>
          <a:p>
            <a:pPr>
              <a:buFont typeface="Wingdings" pitchFamily="2" charset="2"/>
              <a:buChar char="Ø"/>
            </a:pPr>
            <a:r>
              <a:rPr lang="en-US" dirty="0" smtClean="0">
                <a:latin typeface="Times New Roman" pitchFamily="18" charset="0"/>
                <a:cs typeface="Times New Roman" pitchFamily="18" charset="0"/>
              </a:rPr>
              <a:t>Focal point for delivery of services at community levels to </a:t>
            </a:r>
            <a:r>
              <a:rPr lang="en-US" b="1" dirty="0" smtClean="0">
                <a:solidFill>
                  <a:srgbClr val="00B050"/>
                </a:solidFill>
                <a:latin typeface="Times New Roman" pitchFamily="18" charset="0"/>
                <a:cs typeface="Times New Roman" pitchFamily="18" charset="0"/>
              </a:rPr>
              <a:t>children below 6 years, pregnant women, lactating mother </a:t>
            </a:r>
            <a:r>
              <a:rPr lang="en-US" dirty="0" smtClean="0">
                <a:latin typeface="Times New Roman" pitchFamily="18" charset="0"/>
                <a:cs typeface="Times New Roman" pitchFamily="18" charset="0"/>
              </a:rPr>
              <a:t>and </a:t>
            </a:r>
            <a:r>
              <a:rPr lang="en-US" b="1" dirty="0" smtClean="0">
                <a:solidFill>
                  <a:srgbClr val="00B050"/>
                </a:solidFill>
                <a:latin typeface="Times New Roman" pitchFamily="18" charset="0"/>
                <a:cs typeface="Times New Roman" pitchFamily="18" charset="0"/>
              </a:rPr>
              <a:t>adolescent girls.</a:t>
            </a:r>
          </a:p>
          <a:p>
            <a:pPr>
              <a:buFont typeface="Wingdings" pitchFamily="2" charset="2"/>
              <a:buChar char="Ø"/>
            </a:pPr>
            <a:r>
              <a:rPr lang="en-US" dirty="0" smtClean="0">
                <a:latin typeface="Times New Roman" pitchFamily="18" charset="0"/>
                <a:cs typeface="Times New Roman" pitchFamily="18" charset="0"/>
              </a:rPr>
              <a:t>Meeting ground for women, mothers and other social health workers for discussion, awareness program, joint action for child development and women empowerment.</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46237"/>
            <a:ext cx="8229600" cy="4525963"/>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Run by anganwari worker (AWW) supported by helper.</a:t>
            </a:r>
          </a:p>
          <a:p>
            <a:pPr>
              <a:buFont typeface="Wingdings" pitchFamily="2" charset="2"/>
              <a:buChar char="Ø"/>
            </a:pPr>
            <a:r>
              <a:rPr lang="en-US" dirty="0" smtClean="0">
                <a:latin typeface="Times New Roman" pitchFamily="18" charset="0"/>
                <a:cs typeface="Times New Roman" pitchFamily="18" charset="0"/>
              </a:rPr>
              <a:t>Each anganwari covers </a:t>
            </a:r>
            <a:r>
              <a:rPr lang="en-US" b="1" dirty="0" smtClean="0">
                <a:solidFill>
                  <a:srgbClr val="00B050"/>
                </a:solidFill>
                <a:latin typeface="Times New Roman" pitchFamily="18" charset="0"/>
                <a:cs typeface="Times New Roman" pitchFamily="18" charset="0"/>
              </a:rPr>
              <a:t>1000</a:t>
            </a:r>
            <a:r>
              <a:rPr lang="en-US" dirty="0" smtClean="0">
                <a:latin typeface="Times New Roman" pitchFamily="18" charset="0"/>
                <a:cs typeface="Times New Roman" pitchFamily="18" charset="0"/>
              </a:rPr>
              <a:t> population in rural and urban area.</a:t>
            </a:r>
          </a:p>
          <a:p>
            <a:pPr>
              <a:buFont typeface="Wingdings" pitchFamily="2" charset="2"/>
              <a:buChar char="Ø"/>
            </a:pPr>
            <a:r>
              <a:rPr lang="en-US" dirty="0" smtClean="0">
                <a:latin typeface="Times New Roman" pitchFamily="18" charset="0"/>
                <a:cs typeface="Times New Roman" pitchFamily="18" charset="0"/>
              </a:rPr>
              <a:t>Mini-Anganwari covers remote and low populated hamlets/villages in tribal blocks.</a:t>
            </a:r>
          </a:p>
          <a:p>
            <a:pPr>
              <a:buFont typeface="Wingdings" pitchFamily="2" charset="2"/>
              <a:buChar char="Ø"/>
            </a:pPr>
            <a:r>
              <a:rPr lang="en-US" dirty="0" smtClean="0">
                <a:latin typeface="Times New Roman" pitchFamily="18" charset="0"/>
                <a:cs typeface="Times New Roman" pitchFamily="18" charset="0"/>
              </a:rPr>
              <a:t>Cover </a:t>
            </a:r>
            <a:r>
              <a:rPr lang="en-US" b="1" dirty="0" smtClean="0">
                <a:solidFill>
                  <a:srgbClr val="00B050"/>
                </a:solidFill>
                <a:latin typeface="Times New Roman" pitchFamily="18" charset="0"/>
                <a:cs typeface="Times New Roman" pitchFamily="18" charset="0"/>
              </a:rPr>
              <a:t>150-500</a:t>
            </a:r>
            <a:r>
              <a:rPr lang="en-US" dirty="0" smtClean="0">
                <a:latin typeface="Times New Roman" pitchFamily="18" charset="0"/>
                <a:cs typeface="Times New Roman" pitchFamily="18" charset="0"/>
              </a:rPr>
              <a:t> population in </a:t>
            </a:r>
            <a:r>
              <a:rPr lang="en-US" b="1" dirty="0" smtClean="0">
                <a:solidFill>
                  <a:srgbClr val="002060"/>
                </a:solidFill>
                <a:latin typeface="Times New Roman" pitchFamily="18" charset="0"/>
                <a:cs typeface="Times New Roman" pitchFamily="18" charset="0"/>
              </a:rPr>
              <a:t>rural area</a:t>
            </a:r>
            <a:r>
              <a:rPr lang="en-US" dirty="0" smtClean="0">
                <a:latin typeface="Times New Roman" pitchFamily="18" charset="0"/>
                <a:cs typeface="Times New Roman" pitchFamily="18" charset="0"/>
              </a:rPr>
              <a:t>,</a:t>
            </a:r>
            <a:r>
              <a:rPr lang="en-US" b="1" dirty="0" smtClean="0">
                <a:solidFill>
                  <a:srgbClr val="00B050"/>
                </a:solidFill>
                <a:latin typeface="Times New Roman" pitchFamily="18" charset="0"/>
                <a:cs typeface="Times New Roman" pitchFamily="18" charset="0"/>
              </a:rPr>
              <a:t> 500-1500 </a:t>
            </a:r>
            <a:r>
              <a:rPr lang="en-US" dirty="0" smtClean="0">
                <a:latin typeface="Times New Roman" pitchFamily="18" charset="0"/>
                <a:cs typeface="Times New Roman" pitchFamily="18" charset="0"/>
              </a:rPr>
              <a:t>population in </a:t>
            </a:r>
            <a:r>
              <a:rPr lang="en-US" b="1" dirty="0" smtClean="0">
                <a:solidFill>
                  <a:srgbClr val="002060"/>
                </a:solidFill>
                <a:latin typeface="Times New Roman" pitchFamily="18" charset="0"/>
                <a:cs typeface="Times New Roman" pitchFamily="18" charset="0"/>
              </a:rPr>
              <a:t>urban area</a:t>
            </a:r>
            <a:r>
              <a:rPr lang="en-US" dirty="0" smtClean="0">
                <a:latin typeface="Times New Roman" pitchFamily="18" charset="0"/>
                <a:cs typeface="Times New Roman" pitchFamily="18" charset="0"/>
              </a:rPr>
              <a:t> and </a:t>
            </a:r>
            <a:r>
              <a:rPr lang="en-US" b="1" dirty="0" smtClean="0">
                <a:solidFill>
                  <a:srgbClr val="00B050"/>
                </a:solidFill>
                <a:latin typeface="Times New Roman" pitchFamily="18" charset="0"/>
                <a:cs typeface="Times New Roman" pitchFamily="18" charset="0"/>
              </a:rPr>
              <a:t>150-300 </a:t>
            </a:r>
            <a:r>
              <a:rPr lang="en-US" dirty="0" smtClean="0">
                <a:latin typeface="Times New Roman" pitchFamily="18" charset="0"/>
                <a:cs typeface="Times New Roman" pitchFamily="18" charset="0"/>
              </a:rPr>
              <a:t>population in </a:t>
            </a:r>
            <a:r>
              <a:rPr lang="en-US" b="1" dirty="0" smtClean="0">
                <a:solidFill>
                  <a:srgbClr val="002060"/>
                </a:solidFill>
                <a:latin typeface="Times New Roman" pitchFamily="18" charset="0"/>
                <a:cs typeface="Times New Roman" pitchFamily="18" charset="0"/>
              </a:rPr>
              <a:t>tribal area</a:t>
            </a:r>
            <a:endParaRPr lang="en-IN"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Free nutritional food (2009)</a:t>
            </a:r>
          </a:p>
          <a:p>
            <a:pPr>
              <a:buFont typeface="Wingdings" pitchFamily="2" charset="2"/>
              <a:buChar char="Ø"/>
            </a:pPr>
            <a:r>
              <a:rPr lang="en-US" dirty="0" smtClean="0">
                <a:latin typeface="Times New Roman" pitchFamily="18" charset="0"/>
                <a:cs typeface="Times New Roman" pitchFamily="18" charset="0"/>
              </a:rPr>
              <a:t>Rs. </a:t>
            </a:r>
            <a:r>
              <a:rPr lang="en-US" b="1" dirty="0" smtClean="0">
                <a:solidFill>
                  <a:srgbClr val="002060"/>
                </a:solidFill>
                <a:latin typeface="Times New Roman" pitchFamily="18" charset="0"/>
                <a:cs typeface="Times New Roman" pitchFamily="18" charset="0"/>
              </a:rPr>
              <a:t>4/child/day</a:t>
            </a: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500 kcal, protein 12-15 gm.</a:t>
            </a:r>
          </a:p>
          <a:p>
            <a:pPr>
              <a:buFont typeface="Wingdings" pitchFamily="2" charset="2"/>
              <a:buChar char="Ø"/>
            </a:pPr>
            <a:r>
              <a:rPr lang="en-US" dirty="0" smtClean="0">
                <a:latin typeface="Times New Roman" pitchFamily="18" charset="0"/>
                <a:cs typeface="Times New Roman" pitchFamily="18" charset="0"/>
              </a:rPr>
              <a:t>Rs, </a:t>
            </a:r>
            <a:r>
              <a:rPr lang="en-US" b="1" dirty="0" smtClean="0">
                <a:solidFill>
                  <a:srgbClr val="002060"/>
                </a:solidFill>
                <a:latin typeface="Times New Roman" pitchFamily="18" charset="0"/>
                <a:cs typeface="Times New Roman" pitchFamily="18" charset="0"/>
              </a:rPr>
              <a:t>6/child/day</a:t>
            </a:r>
            <a:r>
              <a:rPr lang="en-US" dirty="0" smtClean="0">
                <a:latin typeface="Times New Roman" pitchFamily="18" charset="0"/>
                <a:cs typeface="Times New Roman" pitchFamily="18" charset="0"/>
              </a:rPr>
              <a:t> for </a:t>
            </a:r>
            <a:r>
              <a:rPr lang="en-US" b="1" dirty="0" smtClean="0">
                <a:solidFill>
                  <a:srgbClr val="00B050"/>
                </a:solidFill>
                <a:latin typeface="Times New Roman" pitchFamily="18" charset="0"/>
                <a:cs typeface="Times New Roman" pitchFamily="18" charset="0"/>
              </a:rPr>
              <a:t>severely malnourished</a:t>
            </a: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800 kcal, protein 20-25 gm.</a:t>
            </a:r>
          </a:p>
          <a:p>
            <a:pPr>
              <a:buFont typeface="Wingdings" pitchFamily="2" charset="2"/>
              <a:buChar char="Ø"/>
            </a:pPr>
            <a:r>
              <a:rPr lang="en-US" dirty="0" smtClean="0">
                <a:latin typeface="Times New Roman" pitchFamily="18" charset="0"/>
                <a:cs typeface="Times New Roman" pitchFamily="18" charset="0"/>
              </a:rPr>
              <a:t>Rs.</a:t>
            </a:r>
            <a:r>
              <a:rPr lang="en-US" b="1" dirty="0" smtClean="0">
                <a:solidFill>
                  <a:srgbClr val="002060"/>
                </a:solidFill>
                <a:latin typeface="Times New Roman" pitchFamily="18" charset="0"/>
                <a:cs typeface="Times New Roman" pitchFamily="18" charset="0"/>
              </a:rPr>
              <a:t> 5 </a:t>
            </a:r>
            <a:r>
              <a:rPr lang="en-US" dirty="0" smtClean="0">
                <a:latin typeface="Times New Roman" pitchFamily="18" charset="0"/>
                <a:cs typeface="Times New Roman" pitchFamily="18" charset="0"/>
              </a:rPr>
              <a:t>/</a:t>
            </a:r>
            <a:r>
              <a:rPr lang="en-US" b="1" dirty="0" smtClean="0">
                <a:solidFill>
                  <a:srgbClr val="00B050"/>
                </a:solidFill>
                <a:latin typeface="Times New Roman" pitchFamily="18" charset="0"/>
                <a:cs typeface="Times New Roman" pitchFamily="18" charset="0"/>
              </a:rPr>
              <a:t>pregnant/lactating mothers</a:t>
            </a:r>
            <a:r>
              <a:rPr lang="en-US" dirty="0" smtClean="0">
                <a:latin typeface="Times New Roman" pitchFamily="18" charset="0"/>
                <a:cs typeface="Times New Roman" pitchFamily="18" charset="0"/>
              </a:rPr>
              <a:t>/day, </a:t>
            </a:r>
            <a:r>
              <a:rPr lang="en-US" b="1" dirty="0" smtClean="0">
                <a:solidFill>
                  <a:srgbClr val="7030A0"/>
                </a:solidFill>
                <a:latin typeface="Times New Roman" pitchFamily="18" charset="0"/>
                <a:cs typeface="Times New Roman" pitchFamily="18" charset="0"/>
              </a:rPr>
              <a:t>500kcal, protein 18-20 gm.</a:t>
            </a:r>
            <a:r>
              <a:rPr lang="en-US"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457200" y="685800"/>
            <a:ext cx="8229600" cy="6172200"/>
          </a:xfrm>
        </p:spPr>
        <p:txBody>
          <a:bodyPr>
            <a:normAutofit/>
          </a:bodyPr>
          <a:lstStyle/>
          <a:p>
            <a:pPr algn="ctr">
              <a:buNone/>
            </a:pPr>
            <a:r>
              <a:rPr lang="en-US" b="1" dirty="0" smtClean="0">
                <a:solidFill>
                  <a:srgbClr val="FF0000"/>
                </a:solidFill>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SERVICES –</a:t>
            </a:r>
          </a:p>
          <a:p>
            <a:pPr marL="0" indent="0">
              <a:buNone/>
            </a:pPr>
            <a:r>
              <a:rPr lang="en-US" b="1" dirty="0" smtClean="0">
                <a:solidFill>
                  <a:srgbClr val="00B050"/>
                </a:solidFill>
                <a:latin typeface="Times New Roman" pitchFamily="18" charset="0"/>
                <a:cs typeface="Times New Roman" pitchFamily="18" charset="0"/>
              </a:rPr>
              <a:t>       HEALTH-</a:t>
            </a:r>
          </a:p>
          <a:p>
            <a:pPr>
              <a:buFont typeface="Wingdings" pitchFamily="2" charset="2"/>
              <a:buChar char="Ø"/>
            </a:pPr>
            <a:r>
              <a:rPr lang="en-US" dirty="0" smtClean="0">
                <a:latin typeface="Times New Roman" pitchFamily="18" charset="0"/>
                <a:cs typeface="Times New Roman" pitchFamily="18" charset="0"/>
              </a:rPr>
              <a:t>Immunization</a:t>
            </a:r>
          </a:p>
          <a:p>
            <a:pPr>
              <a:buFont typeface="Wingdings" pitchFamily="2" charset="2"/>
              <a:buChar char="Ø"/>
            </a:pPr>
            <a:r>
              <a:rPr lang="en-US" dirty="0" smtClean="0">
                <a:latin typeface="Times New Roman" pitchFamily="18" charset="0"/>
                <a:cs typeface="Times New Roman" pitchFamily="18" charset="0"/>
              </a:rPr>
              <a:t>Health checkup</a:t>
            </a:r>
          </a:p>
          <a:p>
            <a:pPr>
              <a:buFont typeface="Wingdings" pitchFamily="2" charset="2"/>
              <a:buChar char="Ø"/>
            </a:pPr>
            <a:r>
              <a:rPr lang="en-US" dirty="0" smtClean="0">
                <a:latin typeface="Times New Roman" pitchFamily="18" charset="0"/>
                <a:cs typeface="Times New Roman" pitchFamily="18" charset="0"/>
              </a:rPr>
              <a:t>Referral services</a:t>
            </a:r>
          </a:p>
          <a:p>
            <a:pPr>
              <a:buFont typeface="Wingdings" pitchFamily="2" charset="2"/>
              <a:buChar char="Ø"/>
            </a:pPr>
            <a:r>
              <a:rPr lang="en-US" dirty="0" smtClean="0">
                <a:latin typeface="Times New Roman" pitchFamily="18" charset="0"/>
                <a:cs typeface="Times New Roman" pitchFamily="18" charset="0"/>
              </a:rPr>
              <a:t>Treatment of minor illness.</a:t>
            </a:r>
          </a:p>
          <a:p>
            <a:pPr marL="0" indent="0">
              <a:buNone/>
            </a:pPr>
            <a:r>
              <a:rPr lang="en-US" b="1" dirty="0" smtClean="0">
                <a:solidFill>
                  <a:srgbClr val="00B050"/>
                </a:solidFill>
                <a:latin typeface="Times New Roman" pitchFamily="18" charset="0"/>
                <a:cs typeface="Times New Roman" pitchFamily="18" charset="0"/>
              </a:rPr>
              <a:t>      NUTRITION-</a:t>
            </a:r>
          </a:p>
          <a:p>
            <a:pPr>
              <a:buFont typeface="Wingdings" pitchFamily="2" charset="2"/>
              <a:buChar char="Ø"/>
            </a:pPr>
            <a:r>
              <a:rPr lang="en-US" dirty="0" smtClean="0">
                <a:latin typeface="Times New Roman" pitchFamily="18" charset="0"/>
                <a:cs typeface="Times New Roman" pitchFamily="18" charset="0"/>
              </a:rPr>
              <a:t>Supplementary Nutrition</a:t>
            </a:r>
          </a:p>
          <a:p>
            <a:pPr>
              <a:buFont typeface="Wingdings" pitchFamily="2" charset="2"/>
              <a:buChar char="Ø"/>
            </a:pPr>
            <a:r>
              <a:rPr lang="en-US" dirty="0" smtClean="0">
                <a:latin typeface="Times New Roman" pitchFamily="18" charset="0"/>
                <a:cs typeface="Times New Roman" pitchFamily="18" charset="0"/>
              </a:rPr>
              <a:t>Growth monitoring and promotion</a:t>
            </a:r>
          </a:p>
          <a:p>
            <a:pPr>
              <a:buFont typeface="Wingdings" pitchFamily="2" charset="2"/>
              <a:buChar char="Ø"/>
            </a:pPr>
            <a:r>
              <a:rPr lang="en-US" dirty="0" smtClean="0">
                <a:latin typeface="Times New Roman" pitchFamily="18" charset="0"/>
                <a:cs typeface="Times New Roman" pitchFamily="18" charset="0"/>
              </a:rPr>
              <a:t>Nutrition and health education </a:t>
            </a:r>
          </a:p>
          <a:p>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50" name="Picture 2" descr="G:\images.jpg"/>
          <p:cNvPicPr>
            <a:picLocks noGrp="1" noChangeAspect="1" noChangeArrowheads="1"/>
          </p:cNvPicPr>
          <p:nvPr>
            <p:ph idx="1"/>
          </p:nvPr>
        </p:nvPicPr>
        <p:blipFill>
          <a:blip r:embed="rId2" cstate="print"/>
          <a:srcRect/>
          <a:stretch>
            <a:fillRect/>
          </a:stretch>
        </p:blipFill>
        <p:spPr bwMode="auto">
          <a:xfrm>
            <a:off x="457200" y="304800"/>
            <a:ext cx="8305800" cy="6400800"/>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Early childhood care and Pre-School Education to children of 3-6 years</a:t>
            </a:r>
          </a:p>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CONVERGENCE-</a:t>
            </a:r>
          </a:p>
          <a:p>
            <a:pPr>
              <a:buFont typeface="Wingdings" pitchFamily="2" charset="2"/>
              <a:buChar char="Ø"/>
            </a:pPr>
            <a:r>
              <a:rPr lang="en-US" dirty="0" smtClean="0">
                <a:latin typeface="Times New Roman" pitchFamily="18" charset="0"/>
                <a:cs typeface="Times New Roman" pitchFamily="18" charset="0"/>
              </a:rPr>
              <a:t>Of other supportive services-safe drinking water, environmental sanitation, women’s empowerment programs, non-formal education and adult literacy. </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CALORIES AND PROTEIN GIVEN IN ICDS</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0" y="1600200"/>
          <a:ext cx="9144000" cy="5257800"/>
        </p:xfrm>
        <a:graphic>
          <a:graphicData uri="http://schemas.openxmlformats.org/drawingml/2006/table">
            <a:tbl>
              <a:tblPr firstRow="1" bandRow="1">
                <a:tableStyleId>{5C22544A-7EE6-4342-B048-85BDC9FD1C3A}</a:tableStyleId>
              </a:tblPr>
              <a:tblGrid>
                <a:gridCol w="4191000"/>
                <a:gridCol w="1447800"/>
                <a:gridCol w="2819400"/>
                <a:gridCol w="685800"/>
              </a:tblGrid>
              <a:tr h="1051560">
                <a:tc>
                  <a:txBody>
                    <a:bodyPr/>
                    <a:lstStyle/>
                    <a:p>
                      <a:r>
                        <a:rPr lang="en-US" sz="2800" dirty="0" smtClean="0">
                          <a:latin typeface="Times New Roman" pitchFamily="18" charset="0"/>
                          <a:cs typeface="Times New Roman" pitchFamily="18" charset="0"/>
                        </a:rPr>
                        <a:t>Recipients</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Calories</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Grams of protein</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Rs.</a:t>
                      </a:r>
                      <a:endParaRPr lang="en-IN" sz="2800" dirty="0">
                        <a:latin typeface="Times New Roman" pitchFamily="18" charset="0"/>
                        <a:cs typeface="Times New Roman" pitchFamily="18" charset="0"/>
                      </a:endParaRPr>
                    </a:p>
                  </a:txBody>
                  <a:tcPr/>
                </a:tc>
              </a:tr>
              <a:tr h="1051560">
                <a:tc>
                  <a:txBody>
                    <a:bodyPr/>
                    <a:lstStyle/>
                    <a:p>
                      <a:r>
                        <a:rPr lang="en-US" sz="2800" dirty="0" smtClean="0">
                          <a:latin typeface="Times New Roman" pitchFamily="18" charset="0"/>
                          <a:cs typeface="Times New Roman" pitchFamily="18" charset="0"/>
                        </a:rPr>
                        <a:t>1. Child up to 6-72 months</a:t>
                      </a:r>
                      <a:endParaRPr lang="en-IN" sz="2800" dirty="0">
                        <a:latin typeface="Times New Roman" pitchFamily="18" charset="0"/>
                        <a:cs typeface="Times New Roman" pitchFamily="18" charset="0"/>
                      </a:endParaRPr>
                    </a:p>
                  </a:txBody>
                  <a:tcPr/>
                </a:tc>
                <a:tc>
                  <a:txBody>
                    <a:bodyPr/>
                    <a:lstStyle/>
                    <a:p>
                      <a:r>
                        <a:rPr lang="en-US" sz="2800" b="1" dirty="0" smtClean="0">
                          <a:solidFill>
                            <a:srgbClr val="002060"/>
                          </a:solidFill>
                          <a:latin typeface="Times New Roman" pitchFamily="18" charset="0"/>
                          <a:cs typeface="Times New Roman" pitchFamily="18" charset="0"/>
                        </a:rPr>
                        <a:t>500</a:t>
                      </a:r>
                      <a:endParaRPr lang="en-IN" sz="2800" b="1" dirty="0">
                        <a:solidFill>
                          <a:srgbClr val="002060"/>
                        </a:solidFill>
                        <a:latin typeface="Times New Roman" pitchFamily="18" charset="0"/>
                        <a:cs typeface="Times New Roman" pitchFamily="18" charset="0"/>
                      </a:endParaRPr>
                    </a:p>
                  </a:txBody>
                  <a:tcPr/>
                </a:tc>
                <a:tc>
                  <a:txBody>
                    <a:bodyPr/>
                    <a:lstStyle/>
                    <a:p>
                      <a:r>
                        <a:rPr lang="en-US" sz="2800" b="1" dirty="0" smtClean="0">
                          <a:solidFill>
                            <a:srgbClr val="7030A0"/>
                          </a:solidFill>
                          <a:latin typeface="Times New Roman" pitchFamily="18" charset="0"/>
                          <a:cs typeface="Times New Roman" pitchFamily="18" charset="0"/>
                        </a:rPr>
                        <a:t>12-15</a:t>
                      </a:r>
                      <a:endParaRPr lang="en-IN" sz="2800" b="1" dirty="0">
                        <a:solidFill>
                          <a:srgbClr val="7030A0"/>
                        </a:solidFill>
                        <a:latin typeface="Times New Roman" pitchFamily="18" charset="0"/>
                        <a:cs typeface="Times New Roman" pitchFamily="18" charset="0"/>
                      </a:endParaRPr>
                    </a:p>
                  </a:txBody>
                  <a:tcPr/>
                </a:tc>
                <a:tc>
                  <a:txBody>
                    <a:bodyPr/>
                    <a:lstStyle/>
                    <a:p>
                      <a:r>
                        <a:rPr lang="en-US" sz="2800" b="1" dirty="0" smtClean="0">
                          <a:solidFill>
                            <a:srgbClr val="FF0000"/>
                          </a:solidFill>
                          <a:latin typeface="Times New Roman" pitchFamily="18" charset="0"/>
                          <a:cs typeface="Times New Roman" pitchFamily="18" charset="0"/>
                        </a:rPr>
                        <a:t>4</a:t>
                      </a:r>
                      <a:endParaRPr lang="en-IN" sz="2800" b="1" dirty="0">
                        <a:solidFill>
                          <a:srgbClr val="FF0000"/>
                        </a:solidFill>
                        <a:latin typeface="Times New Roman" pitchFamily="18" charset="0"/>
                        <a:cs typeface="Times New Roman" pitchFamily="18" charset="0"/>
                      </a:endParaRPr>
                    </a:p>
                  </a:txBody>
                  <a:tcPr/>
                </a:tc>
              </a:tr>
              <a:tr h="1051560">
                <a:tc>
                  <a:txBody>
                    <a:bodyPr/>
                    <a:lstStyle/>
                    <a:p>
                      <a:r>
                        <a:rPr lang="en-US" sz="2800" dirty="0" smtClean="0">
                          <a:latin typeface="Times New Roman" pitchFamily="18" charset="0"/>
                          <a:cs typeface="Times New Roman" pitchFamily="18" charset="0"/>
                        </a:rPr>
                        <a:t>2. Adolescent girls</a:t>
                      </a:r>
                      <a:endParaRPr lang="en-IN" sz="2800" dirty="0">
                        <a:latin typeface="Times New Roman" pitchFamily="18" charset="0"/>
                        <a:cs typeface="Times New Roman" pitchFamily="18" charset="0"/>
                      </a:endParaRPr>
                    </a:p>
                  </a:txBody>
                  <a:tcPr/>
                </a:tc>
                <a:tc>
                  <a:txBody>
                    <a:bodyPr/>
                    <a:lstStyle/>
                    <a:p>
                      <a:r>
                        <a:rPr lang="en-US" sz="2800" b="1" dirty="0" smtClean="0">
                          <a:solidFill>
                            <a:srgbClr val="002060"/>
                          </a:solidFill>
                          <a:latin typeface="Times New Roman" pitchFamily="18" charset="0"/>
                          <a:cs typeface="Times New Roman" pitchFamily="18" charset="0"/>
                        </a:rPr>
                        <a:t>500</a:t>
                      </a:r>
                      <a:endParaRPr lang="en-IN" sz="2800" b="1" dirty="0">
                        <a:solidFill>
                          <a:srgbClr val="002060"/>
                        </a:solidFill>
                        <a:latin typeface="Times New Roman" pitchFamily="18" charset="0"/>
                        <a:cs typeface="Times New Roman" pitchFamily="18" charset="0"/>
                      </a:endParaRPr>
                    </a:p>
                  </a:txBody>
                  <a:tcPr/>
                </a:tc>
                <a:tc>
                  <a:txBody>
                    <a:bodyPr/>
                    <a:lstStyle/>
                    <a:p>
                      <a:r>
                        <a:rPr lang="en-US" sz="2800" b="1" dirty="0" smtClean="0">
                          <a:solidFill>
                            <a:srgbClr val="7030A0"/>
                          </a:solidFill>
                          <a:latin typeface="Times New Roman" pitchFamily="18" charset="0"/>
                          <a:cs typeface="Times New Roman" pitchFamily="18" charset="0"/>
                        </a:rPr>
                        <a:t>20-25</a:t>
                      </a:r>
                      <a:endParaRPr lang="en-IN" sz="2800" b="1" dirty="0">
                        <a:solidFill>
                          <a:srgbClr val="7030A0"/>
                        </a:solidFill>
                        <a:latin typeface="Times New Roman" pitchFamily="18" charset="0"/>
                        <a:cs typeface="Times New Roman" pitchFamily="18" charset="0"/>
                      </a:endParaRPr>
                    </a:p>
                  </a:txBody>
                  <a:tcPr/>
                </a:tc>
                <a:tc>
                  <a:txBody>
                    <a:bodyPr/>
                    <a:lstStyle/>
                    <a:p>
                      <a:r>
                        <a:rPr lang="en-US" sz="2800" b="1" dirty="0" smtClean="0">
                          <a:solidFill>
                            <a:srgbClr val="FF0000"/>
                          </a:solidFill>
                          <a:latin typeface="Times New Roman" pitchFamily="18" charset="0"/>
                          <a:cs typeface="Times New Roman" pitchFamily="18" charset="0"/>
                        </a:rPr>
                        <a:t>4</a:t>
                      </a:r>
                      <a:endParaRPr lang="en-IN" sz="2800" b="1" dirty="0">
                        <a:solidFill>
                          <a:srgbClr val="FF0000"/>
                        </a:solidFill>
                        <a:latin typeface="Times New Roman" pitchFamily="18" charset="0"/>
                        <a:cs typeface="Times New Roman" pitchFamily="18" charset="0"/>
                      </a:endParaRPr>
                    </a:p>
                  </a:txBody>
                  <a:tcPr/>
                </a:tc>
              </a:tr>
              <a:tr h="1051560">
                <a:tc>
                  <a:txBody>
                    <a:bodyPr/>
                    <a:lstStyle/>
                    <a:p>
                      <a:r>
                        <a:rPr lang="en-US" sz="2800" dirty="0" smtClean="0">
                          <a:latin typeface="Times New Roman" pitchFamily="18" charset="0"/>
                          <a:cs typeface="Times New Roman" pitchFamily="18" charset="0"/>
                        </a:rPr>
                        <a:t>3. Pregnant and lactating Mothers</a:t>
                      </a:r>
                      <a:endParaRPr lang="en-IN" sz="2800" dirty="0">
                        <a:latin typeface="Times New Roman" pitchFamily="18" charset="0"/>
                        <a:cs typeface="Times New Roman" pitchFamily="18" charset="0"/>
                      </a:endParaRPr>
                    </a:p>
                  </a:txBody>
                  <a:tcPr/>
                </a:tc>
                <a:tc>
                  <a:txBody>
                    <a:bodyPr/>
                    <a:lstStyle/>
                    <a:p>
                      <a:r>
                        <a:rPr lang="en-US" sz="2800" b="1" dirty="0" smtClean="0">
                          <a:solidFill>
                            <a:srgbClr val="002060"/>
                          </a:solidFill>
                          <a:latin typeface="Times New Roman" pitchFamily="18" charset="0"/>
                          <a:cs typeface="Times New Roman" pitchFamily="18" charset="0"/>
                        </a:rPr>
                        <a:t>600</a:t>
                      </a:r>
                      <a:endParaRPr lang="en-IN" sz="2800" b="1" dirty="0">
                        <a:solidFill>
                          <a:srgbClr val="002060"/>
                        </a:solidFill>
                        <a:latin typeface="Times New Roman" pitchFamily="18" charset="0"/>
                        <a:cs typeface="Times New Roman" pitchFamily="18" charset="0"/>
                      </a:endParaRPr>
                    </a:p>
                  </a:txBody>
                  <a:tcPr/>
                </a:tc>
                <a:tc>
                  <a:txBody>
                    <a:bodyPr/>
                    <a:lstStyle/>
                    <a:p>
                      <a:r>
                        <a:rPr lang="en-US" sz="2800" b="1" dirty="0" smtClean="0">
                          <a:solidFill>
                            <a:srgbClr val="7030A0"/>
                          </a:solidFill>
                          <a:latin typeface="Times New Roman" pitchFamily="18" charset="0"/>
                          <a:cs typeface="Times New Roman" pitchFamily="18" charset="0"/>
                        </a:rPr>
                        <a:t>18-20</a:t>
                      </a:r>
                      <a:endParaRPr lang="en-IN" sz="2800" b="1" dirty="0">
                        <a:solidFill>
                          <a:srgbClr val="7030A0"/>
                        </a:solidFill>
                        <a:latin typeface="Times New Roman" pitchFamily="18" charset="0"/>
                        <a:cs typeface="Times New Roman" pitchFamily="18" charset="0"/>
                      </a:endParaRPr>
                    </a:p>
                  </a:txBody>
                  <a:tcPr/>
                </a:tc>
                <a:tc>
                  <a:txBody>
                    <a:bodyPr/>
                    <a:lstStyle/>
                    <a:p>
                      <a:r>
                        <a:rPr lang="en-US" sz="2800" b="1" dirty="0" smtClean="0">
                          <a:solidFill>
                            <a:srgbClr val="FF0000"/>
                          </a:solidFill>
                          <a:latin typeface="Times New Roman" pitchFamily="18" charset="0"/>
                          <a:cs typeface="Times New Roman" pitchFamily="18" charset="0"/>
                        </a:rPr>
                        <a:t>5</a:t>
                      </a:r>
                      <a:endParaRPr lang="en-IN" sz="2800" b="1" dirty="0">
                        <a:solidFill>
                          <a:srgbClr val="FF0000"/>
                        </a:solidFill>
                        <a:latin typeface="Times New Roman" pitchFamily="18" charset="0"/>
                        <a:cs typeface="Times New Roman" pitchFamily="18" charset="0"/>
                      </a:endParaRPr>
                    </a:p>
                  </a:txBody>
                  <a:tcPr/>
                </a:tc>
              </a:tr>
              <a:tr h="1051560">
                <a:tc>
                  <a:txBody>
                    <a:bodyPr/>
                    <a:lstStyle/>
                    <a:p>
                      <a:r>
                        <a:rPr lang="en-US" sz="2800" dirty="0" smtClean="0">
                          <a:latin typeface="Times New Roman" pitchFamily="18" charset="0"/>
                          <a:cs typeface="Times New Roman" pitchFamily="18" charset="0"/>
                        </a:rPr>
                        <a:t>Malnourished children</a:t>
                      </a:r>
                      <a:endParaRPr lang="en-IN" sz="2800" dirty="0">
                        <a:latin typeface="Times New Roman" pitchFamily="18" charset="0"/>
                        <a:cs typeface="Times New Roman" pitchFamily="18" charset="0"/>
                      </a:endParaRPr>
                    </a:p>
                  </a:txBody>
                  <a:tcPr/>
                </a:tc>
                <a:tc>
                  <a:txBody>
                    <a:bodyPr/>
                    <a:lstStyle/>
                    <a:p>
                      <a:r>
                        <a:rPr lang="en-US" sz="2800" b="1" dirty="0" smtClean="0">
                          <a:solidFill>
                            <a:srgbClr val="002060"/>
                          </a:solidFill>
                          <a:latin typeface="Times New Roman" pitchFamily="18" charset="0"/>
                          <a:cs typeface="Times New Roman" pitchFamily="18" charset="0"/>
                        </a:rPr>
                        <a:t>800</a:t>
                      </a:r>
                      <a:endParaRPr lang="en-IN" sz="2800" b="1" dirty="0">
                        <a:solidFill>
                          <a:srgbClr val="002060"/>
                        </a:solidFill>
                        <a:latin typeface="Times New Roman" pitchFamily="18" charset="0"/>
                        <a:cs typeface="Times New Roman" pitchFamily="18" charset="0"/>
                      </a:endParaRPr>
                    </a:p>
                  </a:txBody>
                  <a:tcPr/>
                </a:tc>
                <a:tc>
                  <a:txBody>
                    <a:bodyPr/>
                    <a:lstStyle/>
                    <a:p>
                      <a:r>
                        <a:rPr lang="en-US" sz="2800" b="1" dirty="0" smtClean="0">
                          <a:solidFill>
                            <a:srgbClr val="7030A0"/>
                          </a:solidFill>
                          <a:latin typeface="Times New Roman" pitchFamily="18" charset="0"/>
                          <a:cs typeface="Times New Roman" pitchFamily="18" charset="0"/>
                        </a:rPr>
                        <a:t>20-25</a:t>
                      </a:r>
                      <a:endParaRPr lang="en-IN" sz="2800" b="1" dirty="0">
                        <a:solidFill>
                          <a:srgbClr val="7030A0"/>
                        </a:solidFill>
                        <a:latin typeface="Times New Roman" pitchFamily="18" charset="0"/>
                        <a:cs typeface="Times New Roman" pitchFamily="18" charset="0"/>
                      </a:endParaRPr>
                    </a:p>
                  </a:txBody>
                  <a:tcPr/>
                </a:tc>
                <a:tc>
                  <a:txBody>
                    <a:bodyPr/>
                    <a:lstStyle/>
                    <a:p>
                      <a:r>
                        <a:rPr lang="en-US" sz="2800" b="1" dirty="0" smtClean="0">
                          <a:solidFill>
                            <a:srgbClr val="FF0000"/>
                          </a:solidFill>
                          <a:latin typeface="Times New Roman" pitchFamily="18" charset="0"/>
                          <a:cs typeface="Times New Roman" pitchFamily="18" charset="0"/>
                        </a:rPr>
                        <a:t>6</a:t>
                      </a:r>
                      <a:endParaRPr lang="en-IN" sz="2800" b="1" dirty="0">
                        <a:solidFill>
                          <a:srgbClr val="FF0000"/>
                        </a:solidFill>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lnSpcReduction="10000"/>
          </a:bodyPr>
          <a:lstStyle/>
          <a:p>
            <a:pPr algn="ctr">
              <a:buNone/>
            </a:pPr>
            <a:r>
              <a:rPr lang="en-US" b="1" dirty="0" smtClean="0">
                <a:solidFill>
                  <a:srgbClr val="FF0000"/>
                </a:solidFill>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ANGANWARI WORKER-</a:t>
            </a:r>
          </a:p>
          <a:p>
            <a:pPr>
              <a:buFont typeface="Wingdings" pitchFamily="2" charset="2"/>
              <a:buChar char="Ø"/>
            </a:pPr>
            <a:r>
              <a:rPr lang="en-US" dirty="0" smtClean="0">
                <a:latin typeface="Times New Roman" pitchFamily="18" charset="0"/>
                <a:cs typeface="Times New Roman" pitchFamily="18" charset="0"/>
              </a:rPr>
              <a:t>Part time trained voluntary worker.</a:t>
            </a:r>
          </a:p>
          <a:p>
            <a:pPr>
              <a:buFont typeface="Wingdings" pitchFamily="2" charset="2"/>
              <a:buChar char="Ø"/>
            </a:pPr>
            <a:r>
              <a:rPr lang="en-US" dirty="0" smtClean="0">
                <a:latin typeface="Times New Roman" pitchFamily="18" charset="0"/>
                <a:cs typeface="Times New Roman" pitchFamily="18" charset="0"/>
              </a:rPr>
              <a:t>Receives honorarium of </a:t>
            </a:r>
            <a:r>
              <a:rPr lang="en-US" b="1" dirty="0" smtClean="0">
                <a:solidFill>
                  <a:srgbClr val="00B050"/>
                </a:solidFill>
                <a:latin typeface="Times New Roman" pitchFamily="18" charset="0"/>
                <a:cs typeface="Times New Roman" pitchFamily="18" charset="0"/>
              </a:rPr>
              <a:t>Rs. 3000</a:t>
            </a:r>
            <a:r>
              <a:rPr lang="en-US" dirty="0" smtClean="0">
                <a:latin typeface="Times New Roman" pitchFamily="18" charset="0"/>
                <a:cs typeface="Times New Roman" pitchFamily="18" charset="0"/>
              </a:rPr>
              <a:t>/month.</a:t>
            </a:r>
          </a:p>
          <a:p>
            <a:pPr>
              <a:buFont typeface="Wingdings" pitchFamily="2" charset="2"/>
              <a:buChar char="Ø"/>
            </a:pPr>
            <a:r>
              <a:rPr lang="en-US" dirty="0" smtClean="0">
                <a:latin typeface="Times New Roman" pitchFamily="18" charset="0"/>
                <a:cs typeface="Times New Roman" pitchFamily="18" charset="0"/>
              </a:rPr>
              <a:t>Assisted by helper paid honorarium of </a:t>
            </a:r>
            <a:r>
              <a:rPr lang="en-US" b="1" dirty="0" smtClean="0">
                <a:solidFill>
                  <a:srgbClr val="00B050"/>
                </a:solidFill>
                <a:latin typeface="Times New Roman" pitchFamily="18" charset="0"/>
                <a:cs typeface="Times New Roman" pitchFamily="18" charset="0"/>
              </a:rPr>
              <a:t>1500</a:t>
            </a:r>
            <a:r>
              <a:rPr lang="en-US" dirty="0" smtClean="0">
                <a:latin typeface="Times New Roman" pitchFamily="18" charset="0"/>
                <a:cs typeface="Times New Roman" pitchFamily="18" charset="0"/>
              </a:rPr>
              <a:t>/month</a:t>
            </a:r>
          </a:p>
          <a:p>
            <a:pPr>
              <a:buFont typeface="Wingdings" pitchFamily="2" charset="2"/>
              <a:buChar char="Ø"/>
            </a:pPr>
            <a:r>
              <a:rPr lang="en-US" dirty="0" smtClean="0">
                <a:latin typeface="Times New Roman" pitchFamily="18" charset="0"/>
                <a:cs typeface="Times New Roman" pitchFamily="18" charset="0"/>
              </a:rPr>
              <a:t>Maintain growth chart of every child and weigh each child every month.</a:t>
            </a:r>
          </a:p>
          <a:p>
            <a:pPr>
              <a:buFont typeface="Wingdings" pitchFamily="2" charset="2"/>
              <a:buChar char="Ø"/>
            </a:pPr>
            <a:r>
              <a:rPr lang="en-US" dirty="0" smtClean="0">
                <a:latin typeface="Times New Roman" pitchFamily="18" charset="0"/>
                <a:cs typeface="Times New Roman" pitchFamily="18" charset="0"/>
              </a:rPr>
              <a:t>Children above 3 years assessed by UMAC .</a:t>
            </a:r>
          </a:p>
          <a:p>
            <a:pPr>
              <a:buFont typeface="Wingdings" pitchFamily="2" charset="2"/>
              <a:buChar char="Ø"/>
            </a:pPr>
            <a:r>
              <a:rPr lang="en-US" dirty="0" smtClean="0">
                <a:latin typeface="Times New Roman" pitchFamily="18" charset="0"/>
                <a:cs typeface="Times New Roman" pitchFamily="18" charset="0"/>
              </a:rPr>
              <a:t>If child’s UMAC &lt; than 13.5 than weigh every month.</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0" y="762000"/>
            <a:ext cx="9144000" cy="60960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Non-formal education for children of 3-6 years.</a:t>
            </a:r>
          </a:p>
          <a:p>
            <a:pPr>
              <a:buFont typeface="Wingdings" pitchFamily="2" charset="2"/>
              <a:buChar char="Ø"/>
            </a:pPr>
            <a:r>
              <a:rPr lang="en-US" dirty="0" smtClean="0">
                <a:latin typeface="Times New Roman" pitchFamily="18" charset="0"/>
                <a:cs typeface="Times New Roman" pitchFamily="18" charset="0"/>
              </a:rPr>
              <a:t>Educate mother on health and nutrition.</a:t>
            </a:r>
          </a:p>
          <a:p>
            <a:pPr>
              <a:buFont typeface="Wingdings" pitchFamily="2" charset="2"/>
              <a:buChar char="Ø"/>
            </a:pPr>
            <a:r>
              <a:rPr lang="en-US" dirty="0" smtClean="0">
                <a:latin typeface="Times New Roman" pitchFamily="18" charset="0"/>
                <a:cs typeface="Times New Roman" pitchFamily="18" charset="0"/>
              </a:rPr>
              <a:t>Coordinate with PHC staff for health check-up.</a:t>
            </a:r>
          </a:p>
          <a:p>
            <a:pPr>
              <a:buFont typeface="Wingdings" pitchFamily="2" charset="2"/>
              <a:buChar char="Ø"/>
            </a:pPr>
            <a:r>
              <a:rPr lang="en-US" dirty="0" smtClean="0">
                <a:latin typeface="Times New Roman" pitchFamily="18" charset="0"/>
                <a:cs typeface="Times New Roman" pitchFamily="18" charset="0"/>
              </a:rPr>
              <a:t>Immunization and referral of suffering child.</a:t>
            </a:r>
          </a:p>
          <a:p>
            <a:pPr>
              <a:buFont typeface="Wingdings" pitchFamily="2" charset="2"/>
              <a:buChar char="Ø"/>
            </a:pPr>
            <a:r>
              <a:rPr lang="en-US" dirty="0" smtClean="0">
                <a:latin typeface="Times New Roman" pitchFamily="18" charset="0"/>
                <a:cs typeface="Times New Roman" pitchFamily="18" charset="0"/>
              </a:rPr>
              <a:t>Treatment of minor illness.</a:t>
            </a:r>
          </a:p>
          <a:p>
            <a:pPr>
              <a:buFont typeface="Wingdings" pitchFamily="2" charset="2"/>
              <a:buChar char="Ø"/>
            </a:pPr>
            <a:r>
              <a:rPr lang="en-US" dirty="0" smtClean="0">
                <a:latin typeface="Times New Roman" pitchFamily="18" charset="0"/>
                <a:cs typeface="Times New Roman" pitchFamily="18" charset="0"/>
              </a:rPr>
              <a:t>Maintain all files and records of services provided and growth of the children and submit report monthly to </a:t>
            </a:r>
            <a:r>
              <a:rPr lang="en-US" b="1" dirty="0" smtClean="0">
                <a:solidFill>
                  <a:srgbClr val="FF0000"/>
                </a:solidFill>
                <a:latin typeface="Times New Roman" pitchFamily="18" charset="0"/>
                <a:cs typeface="Times New Roman" pitchFamily="18" charset="0"/>
              </a:rPr>
              <a:t>MUKHYA SEVIKA.</a:t>
            </a:r>
          </a:p>
          <a:p>
            <a:pPr>
              <a:buFont typeface="Wingdings" pitchFamily="2" charset="2"/>
              <a:buChar char="Ø"/>
            </a:pPr>
            <a:r>
              <a:rPr lang="en-US" dirty="0" smtClean="0">
                <a:latin typeface="Times New Roman" pitchFamily="18" charset="0"/>
                <a:cs typeface="Times New Roman" pitchFamily="18" charset="0"/>
              </a:rPr>
              <a:t>Supplementary nutrition feeding for children (0-6 years) and expectant and lactating mothers.</a:t>
            </a:r>
          </a:p>
          <a:p>
            <a:pPr>
              <a:buFont typeface="Wingdings" pitchFamily="2" charset="2"/>
              <a:buChar char="Ø"/>
            </a:pPr>
            <a:r>
              <a:rPr lang="en-US" dirty="0" smtClean="0">
                <a:latin typeface="Times New Roman" pitchFamily="18" charset="0"/>
                <a:cs typeface="Times New Roman" pitchFamily="18" charset="0"/>
              </a:rPr>
              <a:t>Sample survey to find out total beneficiaries.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b="1" dirty="0" smtClean="0">
                <a:solidFill>
                  <a:srgbClr val="FF0000"/>
                </a:solidFill>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MUKHYA SEVIKA (MS)-</a:t>
            </a:r>
          </a:p>
          <a:p>
            <a:pPr>
              <a:buFont typeface="Wingdings" pitchFamily="2" charset="2"/>
              <a:buChar char="Ø"/>
            </a:pPr>
            <a:r>
              <a:rPr lang="en-US" dirty="0" smtClean="0">
                <a:latin typeface="Times New Roman" pitchFamily="18" charset="0"/>
                <a:cs typeface="Times New Roman" pitchFamily="18" charset="0"/>
              </a:rPr>
              <a:t>Full time worker supervises work of 20,25 and 17 AWWs in urban, rural and tribal projects respectively.</a:t>
            </a:r>
          </a:p>
          <a:p>
            <a:pPr>
              <a:buFont typeface="Wingdings" pitchFamily="2" charset="2"/>
              <a:buChar char="Ø"/>
            </a:pPr>
            <a:r>
              <a:rPr lang="en-US" dirty="0" smtClean="0">
                <a:latin typeface="Times New Roman" pitchFamily="18" charset="0"/>
                <a:cs typeface="Times New Roman" pitchFamily="18" charset="0"/>
              </a:rPr>
              <a:t>Visit anganwari once a month.</a:t>
            </a:r>
          </a:p>
          <a:p>
            <a:pPr>
              <a:buFont typeface="Wingdings" pitchFamily="2" charset="2"/>
              <a:buChar char="Ø"/>
            </a:pPr>
            <a:r>
              <a:rPr lang="en-US" dirty="0" smtClean="0">
                <a:latin typeface="Times New Roman" pitchFamily="18" charset="0"/>
                <a:cs typeface="Times New Roman" pitchFamily="18" charset="0"/>
              </a:rPr>
              <a:t>Coordinate with LHV in nutritional and health activities.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gn="ctr">
              <a:buNone/>
            </a:pPr>
            <a:r>
              <a:rPr lang="en-US" b="1" dirty="0" smtClean="0">
                <a:solidFill>
                  <a:srgbClr val="FF0000"/>
                </a:solidFill>
                <a:latin typeface="Times New Roman" pitchFamily="18" charset="0"/>
                <a:cs typeface="Times New Roman" pitchFamily="18" charset="0"/>
              </a:rPr>
              <a:t>    CHILD DEVELOPMENT PROJECT OFFICER (CDPO)-</a:t>
            </a:r>
          </a:p>
          <a:p>
            <a:pPr>
              <a:buFont typeface="Wingdings" pitchFamily="2" charset="2"/>
              <a:buChar char="Ø"/>
            </a:pPr>
            <a:r>
              <a:rPr lang="en-US" dirty="0" smtClean="0">
                <a:latin typeface="Times New Roman" pitchFamily="18" charset="0"/>
                <a:cs typeface="Times New Roman" pitchFamily="18" charset="0"/>
              </a:rPr>
              <a:t>For each project one CDPO.</a:t>
            </a:r>
          </a:p>
          <a:p>
            <a:pPr>
              <a:buFont typeface="Wingdings" pitchFamily="2" charset="2"/>
              <a:buChar char="Ø"/>
            </a:pPr>
            <a:r>
              <a:rPr lang="en-US" dirty="0" smtClean="0">
                <a:latin typeface="Times New Roman" pitchFamily="18" charset="0"/>
                <a:cs typeface="Times New Roman" pitchFamily="18" charset="0"/>
              </a:rPr>
              <a:t>Covers community development block having a population </a:t>
            </a:r>
            <a:r>
              <a:rPr lang="en-US" b="1" dirty="0" smtClean="0">
                <a:solidFill>
                  <a:srgbClr val="00B050"/>
                </a:solidFill>
                <a:latin typeface="Times New Roman" pitchFamily="18" charset="0"/>
                <a:cs typeface="Times New Roman" pitchFamily="18" charset="0"/>
              </a:rPr>
              <a:t>80,000-120,000</a:t>
            </a:r>
            <a:r>
              <a:rPr lang="en-US" dirty="0" smtClean="0">
                <a:latin typeface="Times New Roman" pitchFamily="18" charset="0"/>
                <a:cs typeface="Times New Roman" pitchFamily="18" charset="0"/>
              </a:rPr>
              <a:t>.</a:t>
            </a:r>
          </a:p>
          <a:p>
            <a:pPr>
              <a:buFont typeface="Wingdings" pitchFamily="2" charset="2"/>
              <a:buChar char="Ø"/>
            </a:pPr>
            <a:r>
              <a:rPr lang="en-US" dirty="0" smtClean="0">
                <a:latin typeface="Times New Roman" pitchFamily="18" charset="0"/>
                <a:cs typeface="Times New Roman" pitchFamily="18" charset="0"/>
              </a:rPr>
              <a:t>S(h)e supervises, coordinate and guides the work of entire ICDS project as an in-charge and supervises </a:t>
            </a:r>
            <a:r>
              <a:rPr lang="en-US" b="1" dirty="0" smtClean="0">
                <a:solidFill>
                  <a:srgbClr val="00B050"/>
                </a:solidFill>
                <a:latin typeface="Times New Roman" pitchFamily="18" charset="0"/>
                <a:cs typeface="Times New Roman" pitchFamily="18" charset="0"/>
              </a:rPr>
              <a:t>4-5 </a:t>
            </a:r>
            <a:r>
              <a:rPr lang="en-US" dirty="0" smtClean="0">
                <a:latin typeface="Times New Roman" pitchFamily="18" charset="0"/>
                <a:cs typeface="Times New Roman" pitchFamily="18" charset="0"/>
              </a:rPr>
              <a:t>MS.</a:t>
            </a:r>
          </a:p>
          <a:p>
            <a:pPr>
              <a:buFont typeface="Wingdings" pitchFamily="2" charset="2"/>
              <a:buChar char="Ø"/>
            </a:pPr>
            <a:r>
              <a:rPr lang="en-US" dirty="0" smtClean="0">
                <a:latin typeface="Times New Roman" pitchFamily="18" charset="0"/>
                <a:cs typeface="Times New Roman" pitchFamily="18" charset="0"/>
              </a:rPr>
              <a:t>Assisted by assistant CDPO.</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b="1" dirty="0" smtClean="0">
                <a:solidFill>
                  <a:srgbClr val="FF0000"/>
                </a:solidFill>
                <a:latin typeface="Times New Roman" pitchFamily="18" charset="0"/>
                <a:cs typeface="Times New Roman" pitchFamily="18" charset="0"/>
              </a:rPr>
              <a:t>   INDICATORS FOR ANALYSIS OF IDCS-</a:t>
            </a:r>
          </a:p>
          <a:p>
            <a:pPr>
              <a:buNone/>
            </a:pPr>
            <a:r>
              <a:rPr lang="en-US" dirty="0" smtClean="0">
                <a:latin typeface="Times New Roman" pitchFamily="18" charset="0"/>
                <a:cs typeface="Times New Roman" pitchFamily="18" charset="0"/>
              </a:rPr>
              <a:t>   </a:t>
            </a:r>
            <a:r>
              <a:rPr lang="en-US" b="1" dirty="0" smtClean="0">
                <a:solidFill>
                  <a:srgbClr val="00B050"/>
                </a:solidFill>
                <a:latin typeface="Times New Roman" pitchFamily="18" charset="0"/>
                <a:cs typeface="Times New Roman" pitchFamily="18" charset="0"/>
              </a:rPr>
              <a:t>1.ENROLLMENT EFFICIENCY AT THE AWCs</a:t>
            </a:r>
          </a:p>
          <a:p>
            <a:pPr>
              <a:buFont typeface="Wingdings" pitchFamily="2" charset="2"/>
              <a:buChar char="Ø"/>
            </a:pPr>
            <a:r>
              <a:rPr lang="en-US" dirty="0" smtClean="0">
                <a:latin typeface="Times New Roman" pitchFamily="18" charset="0"/>
                <a:cs typeface="Times New Roman" pitchFamily="18" charset="0"/>
              </a:rPr>
              <a:t>Optimize enrollment of targeted group.</a:t>
            </a:r>
          </a:p>
          <a:p>
            <a:pPr>
              <a:buFont typeface="Wingdings" pitchFamily="2" charset="2"/>
              <a:buChar char="Ø"/>
            </a:pPr>
            <a:r>
              <a:rPr lang="en-US" dirty="0" smtClean="0">
                <a:latin typeface="Times New Roman" pitchFamily="18" charset="0"/>
                <a:cs typeface="Times New Roman" pitchFamily="18" charset="0"/>
              </a:rPr>
              <a:t>Improve coverage.</a:t>
            </a:r>
          </a:p>
          <a:p>
            <a:pPr>
              <a:buFont typeface="Wingdings" pitchFamily="2" charset="2"/>
              <a:buChar char="Ø"/>
            </a:pPr>
            <a:r>
              <a:rPr lang="en-US" sz="2800" dirty="0" smtClean="0">
                <a:latin typeface="Times New Roman" pitchFamily="18" charset="0"/>
                <a:cs typeface="Times New Roman" pitchFamily="18" charset="0"/>
              </a:rPr>
              <a:t>Enrollment efficiency=</a:t>
            </a:r>
            <a:endParaRPr lang="en-US" dirty="0" smtClean="0">
              <a:latin typeface="Times New Roman" pitchFamily="18" charset="0"/>
              <a:cs typeface="Times New Roman" pitchFamily="18" charset="0"/>
            </a:endParaRPr>
          </a:p>
          <a:p>
            <a:pPr marL="0" indent="0">
              <a:buNone/>
            </a:pPr>
            <a:r>
              <a:rPr lang="en-US" sz="2800" dirty="0" smtClean="0">
                <a:latin typeface="Times New Roman" pitchFamily="18" charset="0"/>
                <a:cs typeface="Times New Roman" pitchFamily="18" charset="0"/>
              </a:rPr>
              <a:t>                                   </a:t>
            </a:r>
            <a:r>
              <a:rPr lang="en-US" sz="2800" u="sng" dirty="0" smtClean="0">
                <a:latin typeface="Times New Roman" pitchFamily="18" charset="0"/>
                <a:cs typeface="Times New Roman" pitchFamily="18" charset="0"/>
              </a:rPr>
              <a:t> No. of children 0-6 years  </a:t>
            </a:r>
            <a:r>
              <a:rPr lang="en-US" sz="2800" dirty="0" smtClean="0">
                <a:latin typeface="Times New Roman" pitchFamily="18" charset="0"/>
                <a:cs typeface="Times New Roman" pitchFamily="18" charset="0"/>
              </a:rPr>
              <a:t>X100</a:t>
            </a:r>
          </a:p>
          <a:p>
            <a:pPr>
              <a:buNone/>
            </a:pPr>
            <a:r>
              <a:rPr lang="en-US"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Total no. of children 0-6 years</a:t>
            </a:r>
          </a:p>
          <a:p>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gn="ctr">
              <a:buNone/>
            </a:pPr>
            <a:r>
              <a:rPr lang="en-US" dirty="0" smtClean="0">
                <a:latin typeface="Times New Roman" pitchFamily="18" charset="0"/>
                <a:cs typeface="Times New Roman" pitchFamily="18" charset="0"/>
              </a:rPr>
              <a:t>    </a:t>
            </a:r>
            <a:r>
              <a:rPr lang="en-US" b="1" dirty="0" smtClean="0">
                <a:solidFill>
                  <a:srgbClr val="00B050"/>
                </a:solidFill>
                <a:latin typeface="Times New Roman" pitchFamily="18" charset="0"/>
                <a:cs typeface="Times New Roman" pitchFamily="18" charset="0"/>
              </a:rPr>
              <a:t>2. WEIGHMENT EFFICACY-</a:t>
            </a:r>
          </a:p>
          <a:p>
            <a:pPr>
              <a:buFont typeface="Wingdings" pitchFamily="2" charset="2"/>
              <a:buChar char="Ø"/>
            </a:pPr>
            <a:r>
              <a:rPr lang="en-US" dirty="0" smtClean="0">
                <a:latin typeface="Times New Roman" pitchFamily="18" charset="0"/>
                <a:cs typeface="Times New Roman" pitchFamily="18" charset="0"/>
              </a:rPr>
              <a:t>Weighment efficacy =</a:t>
            </a:r>
          </a:p>
          <a:p>
            <a:pPr>
              <a:buNone/>
            </a:pPr>
            <a:r>
              <a:rPr lang="en-US"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en-US" sz="2800" u="sng" dirty="0" smtClean="0">
                <a:latin typeface="Times New Roman" pitchFamily="18" charset="0"/>
                <a:cs typeface="Times New Roman" pitchFamily="18" charset="0"/>
              </a:rPr>
              <a:t>No. of children 0-6 years weighed</a:t>
            </a:r>
            <a:r>
              <a:rPr lang="en-US" sz="2800" dirty="0" smtClean="0">
                <a:latin typeface="Times New Roman" pitchFamily="18" charset="0"/>
                <a:cs typeface="Times New Roman" pitchFamily="18" charset="0"/>
              </a:rPr>
              <a:t>        X100</a:t>
            </a:r>
          </a:p>
          <a:p>
            <a:pPr>
              <a:buNone/>
            </a:pPr>
            <a:r>
              <a:rPr lang="en-US" sz="2800" dirty="0" smtClean="0">
                <a:latin typeface="Times New Roman" pitchFamily="18" charset="0"/>
                <a:cs typeface="Times New Roman" pitchFamily="18" charset="0"/>
              </a:rPr>
              <a:t>           Total no. of children 0-6 years in the area</a:t>
            </a:r>
          </a:p>
          <a:p>
            <a:pPr>
              <a:buNone/>
            </a:pPr>
            <a:r>
              <a:rPr lang="en-US" sz="2800" b="1" dirty="0" smtClean="0">
                <a:solidFill>
                  <a:srgbClr val="7030A0"/>
                </a:solidFill>
                <a:latin typeface="Times New Roman" pitchFamily="18" charset="0"/>
                <a:cs typeface="Times New Roman" pitchFamily="18" charset="0"/>
              </a:rPr>
              <a:t>RATE OF MODERATE OR SEVERE MALNUTRITION-</a:t>
            </a:r>
          </a:p>
          <a:p>
            <a:pPr>
              <a:buNone/>
            </a:pPr>
            <a:r>
              <a:rPr lang="en-US" sz="2800" dirty="0" smtClean="0">
                <a:latin typeface="Times New Roman" pitchFamily="18" charset="0"/>
                <a:cs typeface="Times New Roman" pitchFamily="18" charset="0"/>
              </a:rPr>
              <a:t>Rate of Moderate or malnutrition =</a:t>
            </a:r>
          </a:p>
          <a:p>
            <a:pPr>
              <a:buNone/>
            </a:pPr>
            <a:r>
              <a:rPr lang="en-US" sz="2800" dirty="0" smtClean="0">
                <a:latin typeface="Times New Roman" pitchFamily="18" charset="0"/>
                <a:cs typeface="Times New Roman" pitchFamily="18" charset="0"/>
              </a:rPr>
              <a:t>       </a:t>
            </a:r>
            <a:r>
              <a:rPr lang="en-US" sz="2800" u="sng" dirty="0" smtClean="0">
                <a:latin typeface="Times New Roman" pitchFamily="18" charset="0"/>
                <a:cs typeface="Times New Roman" pitchFamily="18" charset="0"/>
              </a:rPr>
              <a:t>No. of children  in Grade I &amp; II</a:t>
            </a:r>
            <a:r>
              <a:rPr lang="en-US" sz="2800" dirty="0" smtClean="0">
                <a:latin typeface="Times New Roman" pitchFamily="18" charset="0"/>
                <a:cs typeface="Times New Roman" pitchFamily="18" charset="0"/>
              </a:rPr>
              <a:t>  X 100</a:t>
            </a:r>
          </a:p>
          <a:p>
            <a:pPr>
              <a:buNone/>
            </a:pPr>
            <a:r>
              <a:rPr lang="en-US" sz="2800" dirty="0" smtClean="0">
                <a:latin typeface="Times New Roman" pitchFamily="18" charset="0"/>
                <a:cs typeface="Times New Roman" pitchFamily="18" charset="0"/>
              </a:rPr>
              <a:t>       Total no. of children weighed   </a:t>
            </a:r>
          </a:p>
          <a:p>
            <a:pPr>
              <a:buNone/>
            </a:pP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Rate of Severe malnutrition =</a:t>
            </a:r>
          </a:p>
          <a:p>
            <a:pPr>
              <a:buNone/>
            </a:pPr>
            <a:r>
              <a:rPr lang="en-US" dirty="0" smtClean="0">
                <a:latin typeface="Times New Roman" pitchFamily="18" charset="0"/>
                <a:cs typeface="Times New Roman" pitchFamily="18" charset="0"/>
              </a:rPr>
              <a:t>       </a:t>
            </a:r>
            <a:r>
              <a:rPr lang="en-US" u="sng" dirty="0" smtClean="0">
                <a:latin typeface="Times New Roman" pitchFamily="18" charset="0"/>
                <a:cs typeface="Times New Roman" pitchFamily="18" charset="0"/>
              </a:rPr>
              <a:t>No. of children  in Grade III &amp; IV</a:t>
            </a:r>
            <a:r>
              <a:rPr lang="en-US" dirty="0" smtClean="0">
                <a:latin typeface="Times New Roman" pitchFamily="18" charset="0"/>
                <a:cs typeface="Times New Roman" pitchFamily="18" charset="0"/>
              </a:rPr>
              <a:t>  X 100</a:t>
            </a:r>
          </a:p>
          <a:p>
            <a:pPr>
              <a:buNone/>
            </a:pPr>
            <a:r>
              <a:rPr lang="en-US" dirty="0" smtClean="0">
                <a:latin typeface="Times New Roman" pitchFamily="18" charset="0"/>
                <a:cs typeface="Times New Roman" pitchFamily="18" charset="0"/>
              </a:rPr>
              <a:t>       Total no. of children weighed   </a:t>
            </a:r>
          </a:p>
          <a:p>
            <a:pPr>
              <a:buFont typeface="Wingdings" pitchFamily="2" charset="2"/>
              <a:buChar char="Ø"/>
            </a:pPr>
            <a:r>
              <a:rPr lang="en-US" dirty="0" smtClean="0">
                <a:latin typeface="Times New Roman" pitchFamily="18" charset="0"/>
                <a:cs typeface="Times New Roman" pitchFamily="18" charset="0"/>
              </a:rPr>
              <a:t>Sum of rate of moderate and severe malnutrition is total rate of malnutrition.</a:t>
            </a:r>
          </a:p>
          <a:p>
            <a:pPr>
              <a:buFont typeface="Wingdings" pitchFamily="2" charset="2"/>
              <a:buChar char="Ø"/>
            </a:pPr>
            <a:r>
              <a:rPr lang="en-US" dirty="0" smtClean="0">
                <a:latin typeface="Times New Roman" pitchFamily="18" charset="0"/>
                <a:cs typeface="Times New Roman" pitchFamily="18" charset="0"/>
              </a:rPr>
              <a:t>Projects and AWCs ; operational </a:t>
            </a:r>
            <a:r>
              <a:rPr lang="en-US" dirty="0" err="1" smtClean="0">
                <a:latin typeface="Times New Roman" pitchFamily="18" charset="0"/>
                <a:cs typeface="Times New Roman" pitchFamily="18" charset="0"/>
              </a:rPr>
              <a:t>vs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Santioned</a:t>
            </a:r>
            <a:endParaRPr lang="en-US" dirty="0" smtClean="0">
              <a:latin typeface="Times New Roman" pitchFamily="18" charset="0"/>
              <a:cs typeface="Times New Roman" pitchFamily="18" charset="0"/>
            </a:endParaRPr>
          </a:p>
          <a:p>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itchFamily="18" charset="0"/>
                <a:cs typeface="Times New Roman" pitchFamily="18" charset="0"/>
              </a:rPr>
              <a:t>5. % of children fully immunized (children given 1</a:t>
            </a:r>
            <a:r>
              <a:rPr lang="en-US" baseline="30000" dirty="0" smtClean="0">
                <a:latin typeface="Times New Roman" pitchFamily="18" charset="0"/>
                <a:cs typeface="Times New Roman" pitchFamily="18" charset="0"/>
              </a:rPr>
              <a:t>st</a:t>
            </a:r>
            <a:r>
              <a:rPr lang="en-US" dirty="0" smtClean="0">
                <a:latin typeface="Times New Roman" pitchFamily="18" charset="0"/>
                <a:cs typeface="Times New Roman" pitchFamily="18" charset="0"/>
              </a:rPr>
              <a:t> dose of OPV and BCG in 1</a:t>
            </a:r>
            <a:r>
              <a:rPr lang="en-US" baseline="30000" dirty="0" smtClean="0">
                <a:latin typeface="Times New Roman" pitchFamily="18" charset="0"/>
                <a:cs typeface="Times New Roman" pitchFamily="18" charset="0"/>
              </a:rPr>
              <a:t>st</a:t>
            </a:r>
            <a:r>
              <a:rPr lang="en-US" dirty="0" smtClean="0">
                <a:latin typeface="Times New Roman" pitchFamily="18" charset="0"/>
                <a:cs typeface="Times New Roman" pitchFamily="18" charset="0"/>
              </a:rPr>
              <a:t> month) and reasons of partly immunization.</a:t>
            </a:r>
          </a:p>
          <a:p>
            <a:pPr marL="0" indent="0">
              <a:buNone/>
            </a:pPr>
            <a:r>
              <a:rPr lang="en-US" dirty="0" smtClean="0">
                <a:latin typeface="Times New Roman" pitchFamily="18" charset="0"/>
                <a:cs typeface="Times New Roman" pitchFamily="18" charset="0"/>
              </a:rPr>
              <a:t>6. % of AWC that provided supplementary nutrition for 300 days in a year.</a:t>
            </a:r>
          </a:p>
          <a:p>
            <a:pPr marL="0" indent="0">
              <a:buNone/>
            </a:pPr>
            <a:r>
              <a:rPr lang="en-US" dirty="0" smtClean="0">
                <a:latin typeface="Times New Roman" pitchFamily="18" charset="0"/>
                <a:cs typeface="Times New Roman" pitchFamily="18" charset="0"/>
              </a:rPr>
              <a:t>7. % 0f AWC housed in own building </a:t>
            </a:r>
            <a:r>
              <a:rPr lang="en-US" dirty="0" err="1" smtClean="0">
                <a:latin typeface="Times New Roman" pitchFamily="18" charset="0"/>
                <a:cs typeface="Times New Roman" pitchFamily="18" charset="0"/>
              </a:rPr>
              <a:t>vs</a:t>
            </a:r>
            <a:r>
              <a:rPr lang="en-US" dirty="0" smtClean="0">
                <a:latin typeface="Times New Roman" pitchFamily="18" charset="0"/>
                <a:cs typeface="Times New Roman" pitchFamily="18" charset="0"/>
              </a:rPr>
              <a:t> rented </a:t>
            </a:r>
            <a:r>
              <a:rPr lang="en-US" dirty="0" err="1" smtClean="0">
                <a:latin typeface="Times New Roman" pitchFamily="18" charset="0"/>
                <a:cs typeface="Times New Roman" pitchFamily="18" charset="0"/>
              </a:rPr>
              <a:t>vs</a:t>
            </a:r>
            <a:r>
              <a:rPr lang="en-US" dirty="0" smtClean="0">
                <a:latin typeface="Times New Roman" pitchFamily="18" charset="0"/>
                <a:cs typeface="Times New Roman" pitchFamily="18" charset="0"/>
              </a:rPr>
              <a:t> others (AWW’s house, Helper’s house, </a:t>
            </a:r>
            <a:r>
              <a:rPr lang="en-US" dirty="0" err="1" smtClean="0">
                <a:latin typeface="Times New Roman" pitchFamily="18" charset="0"/>
                <a:cs typeface="Times New Roman" pitchFamily="18" charset="0"/>
              </a:rPr>
              <a:t>panchayat’s</a:t>
            </a:r>
            <a:r>
              <a:rPr lang="en-US" dirty="0" smtClean="0">
                <a:latin typeface="Times New Roman" pitchFamily="18" charset="0"/>
                <a:cs typeface="Times New Roman" pitchFamily="18" charset="0"/>
              </a:rPr>
              <a:t> house, in primary school etc.)</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itchFamily="18" charset="0"/>
                <a:cs typeface="Times New Roman" pitchFamily="18" charset="0"/>
              </a:rPr>
              <a:t>8. % operational AWC </a:t>
            </a:r>
            <a:r>
              <a:rPr lang="en-US" dirty="0" err="1" smtClean="0">
                <a:latin typeface="Times New Roman" pitchFamily="18" charset="0"/>
                <a:cs typeface="Times New Roman" pitchFamily="18" charset="0"/>
              </a:rPr>
              <a:t>vs</a:t>
            </a:r>
            <a:r>
              <a:rPr lang="en-US" dirty="0" smtClean="0">
                <a:latin typeface="Times New Roman" pitchFamily="18" charset="0"/>
                <a:cs typeface="Times New Roman" pitchFamily="18" charset="0"/>
              </a:rPr>
              <a:t> AWC with toilet facility and/or drinking water facility.</a:t>
            </a:r>
          </a:p>
          <a:p>
            <a:pPr marL="0" indent="0">
              <a:buNone/>
            </a:pPr>
            <a:r>
              <a:rPr lang="en-US" dirty="0" smtClean="0">
                <a:latin typeface="Times New Roman" pitchFamily="18" charset="0"/>
                <a:cs typeface="Times New Roman" pitchFamily="18" charset="0"/>
              </a:rPr>
              <a:t>9. % of children who left AWC and enrolled at primary school i.e. enrollment efficiency.</a:t>
            </a:r>
          </a:p>
          <a:p>
            <a:pPr marL="0" indent="0">
              <a:buNone/>
            </a:pPr>
            <a:r>
              <a:rPr lang="en-US" dirty="0" smtClean="0">
                <a:latin typeface="Times New Roman" pitchFamily="18" charset="0"/>
                <a:cs typeface="Times New Roman" pitchFamily="18" charset="0"/>
              </a:rPr>
              <a:t>10. % of children under various degrees of malnutrition.</a:t>
            </a:r>
          </a:p>
          <a:p>
            <a:pPr marL="0" indent="0">
              <a:buNone/>
            </a:pPr>
            <a:r>
              <a:rPr lang="en-US" dirty="0" smtClean="0">
                <a:latin typeface="Times New Roman" pitchFamily="18" charset="0"/>
                <a:cs typeface="Times New Roman" pitchFamily="18" charset="0"/>
              </a:rPr>
              <a:t>11. Trend analysis of normal, moderate to severe malnourished children and vice versa.</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itchFamily="18" charset="0"/>
                <a:cs typeface="Times New Roman" pitchFamily="18" charset="0"/>
              </a:rPr>
              <a:t>12. % children with  LBW.</a:t>
            </a:r>
          </a:p>
          <a:p>
            <a:pPr marL="0" indent="0">
              <a:buNone/>
            </a:pPr>
            <a:r>
              <a:rPr lang="en-US" dirty="0" smtClean="0">
                <a:latin typeface="Times New Roman" pitchFamily="18" charset="0"/>
                <a:cs typeface="Times New Roman" pitchFamily="18" charset="0"/>
              </a:rPr>
              <a:t>13. % children with breastfed with </a:t>
            </a:r>
            <a:r>
              <a:rPr lang="en-US" dirty="0" err="1" smtClean="0">
                <a:latin typeface="Times New Roman" pitchFamily="18" charset="0"/>
                <a:cs typeface="Times New Roman" pitchFamily="18" charset="0"/>
              </a:rPr>
              <a:t>colostrum</a:t>
            </a:r>
            <a:r>
              <a:rPr lang="en-US" dirty="0" smtClean="0">
                <a:latin typeface="Times New Roman" pitchFamily="18" charset="0"/>
                <a:cs typeface="Times New Roman" pitchFamily="18" charset="0"/>
              </a:rPr>
              <a:t> and % children (&lt;0-6 m0nths) exclusively breastfed for first 6 months.</a:t>
            </a:r>
          </a:p>
          <a:p>
            <a:pPr marL="0" indent="0">
              <a:buNone/>
            </a:pPr>
            <a:r>
              <a:rPr lang="en-US" dirty="0" smtClean="0">
                <a:latin typeface="Times New Roman" pitchFamily="18" charset="0"/>
                <a:cs typeface="Times New Roman" pitchFamily="18" charset="0"/>
              </a:rPr>
              <a:t>14. average number of AWCs visited by supervisor in a year/month.</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ACHIEVEMENTS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a:bodyPr>
          <a:lstStyle/>
          <a:p>
            <a:pPr marL="0" indent="0" algn="ctr">
              <a:buNone/>
            </a:pPr>
            <a:r>
              <a:rPr lang="en-US" b="1" dirty="0" smtClean="0">
                <a:solidFill>
                  <a:srgbClr val="FF0000"/>
                </a:solidFill>
                <a:latin typeface="Times New Roman" pitchFamily="18" charset="0"/>
                <a:cs typeface="Times New Roman" pitchFamily="18" charset="0"/>
              </a:rPr>
              <a:t>Expenditure on program</a:t>
            </a:r>
          </a:p>
          <a:p>
            <a:pPr>
              <a:buFont typeface="Wingdings" pitchFamily="2" charset="2"/>
              <a:buChar char="Ø"/>
            </a:pPr>
            <a:r>
              <a:rPr lang="en-US" b="1" dirty="0" smtClean="0">
                <a:solidFill>
                  <a:srgbClr val="7030A0"/>
                </a:solidFill>
                <a:latin typeface="Times New Roman" pitchFamily="18" charset="0"/>
                <a:cs typeface="Times New Roman" pitchFamily="18" charset="0"/>
              </a:rPr>
              <a:t>3,103.08</a:t>
            </a:r>
            <a:r>
              <a:rPr lang="en-US" dirty="0" smtClean="0">
                <a:latin typeface="Times New Roman" pitchFamily="18" charset="0"/>
                <a:cs typeface="Times New Roman" pitchFamily="18" charset="0"/>
              </a:rPr>
              <a:t> crores-</a:t>
            </a:r>
            <a:r>
              <a:rPr lang="en-US" b="1" dirty="0" smtClean="0">
                <a:solidFill>
                  <a:srgbClr val="00B050"/>
                </a:solidFill>
                <a:latin typeface="Times New Roman" pitchFamily="18" charset="0"/>
                <a:cs typeface="Times New Roman" pitchFamily="18" charset="0"/>
              </a:rPr>
              <a:t>2007-08</a:t>
            </a:r>
          </a:p>
          <a:p>
            <a:pPr>
              <a:buFont typeface="Wingdings" pitchFamily="2" charset="2"/>
              <a:buChar char="Ø"/>
            </a:pPr>
            <a:r>
              <a:rPr lang="en-US" b="1" dirty="0" smtClean="0">
                <a:solidFill>
                  <a:srgbClr val="7030A0"/>
                </a:solidFill>
                <a:latin typeface="Times New Roman" pitchFamily="18" charset="0"/>
                <a:cs typeface="Times New Roman" pitchFamily="18" charset="0"/>
              </a:rPr>
              <a:t>4,306.82</a:t>
            </a:r>
            <a:r>
              <a:rPr lang="en-US" dirty="0" smtClean="0">
                <a:latin typeface="Times New Roman" pitchFamily="18" charset="0"/>
                <a:cs typeface="Times New Roman" pitchFamily="18" charset="0"/>
              </a:rPr>
              <a:t> crores- </a:t>
            </a:r>
            <a:r>
              <a:rPr lang="en-US" b="1" dirty="0" smtClean="0">
                <a:solidFill>
                  <a:srgbClr val="00B050"/>
                </a:solidFill>
                <a:latin typeface="Times New Roman" pitchFamily="18" charset="0"/>
                <a:cs typeface="Times New Roman" pitchFamily="18" charset="0"/>
              </a:rPr>
              <a:t>2009-10</a:t>
            </a:r>
          </a:p>
          <a:p>
            <a:pPr>
              <a:buFont typeface="Wingdings" pitchFamily="2" charset="2"/>
              <a:buChar char="Ø"/>
            </a:pPr>
            <a:r>
              <a:rPr lang="en-US" dirty="0" smtClean="0">
                <a:latin typeface="Times New Roman" pitchFamily="18" charset="0"/>
                <a:cs typeface="Times New Roman" pitchFamily="18" charset="0"/>
              </a:rPr>
              <a:t>5659 ICDS in community development blocks and major urban slums.</a:t>
            </a:r>
          </a:p>
          <a:p>
            <a:pPr>
              <a:buFont typeface="Wingdings" pitchFamily="2" charset="2"/>
              <a:buChar char="Ø"/>
            </a:pPr>
            <a:r>
              <a:rPr lang="en-US" b="1" dirty="0" smtClean="0">
                <a:solidFill>
                  <a:srgbClr val="7030A0"/>
                </a:solidFill>
                <a:latin typeface="Times New Roman" pitchFamily="18" charset="0"/>
                <a:cs typeface="Times New Roman" pitchFamily="18" charset="0"/>
              </a:rPr>
              <a:t>2.27 </a:t>
            </a:r>
            <a:r>
              <a:rPr lang="en-US" dirty="0" smtClean="0">
                <a:latin typeface="Times New Roman" pitchFamily="18" charset="0"/>
                <a:cs typeface="Times New Roman" pitchFamily="18" charset="0"/>
              </a:rPr>
              <a:t>crores beneficiaries in </a:t>
            </a:r>
            <a:r>
              <a:rPr lang="en-US" b="1" dirty="0" smtClean="0">
                <a:solidFill>
                  <a:srgbClr val="00B050"/>
                </a:solidFill>
                <a:latin typeface="Times New Roman" pitchFamily="18" charset="0"/>
                <a:cs typeface="Times New Roman" pitchFamily="18" charset="0"/>
              </a:rPr>
              <a:t>1997</a:t>
            </a:r>
            <a:r>
              <a:rPr lang="en-US" dirty="0" smtClean="0">
                <a:latin typeface="Times New Roman" pitchFamily="18" charset="0"/>
                <a:cs typeface="Times New Roman" pitchFamily="18" charset="0"/>
              </a:rPr>
              <a:t> children &lt;6 years.</a:t>
            </a:r>
          </a:p>
          <a:p>
            <a:pPr>
              <a:buFont typeface="Wingdings" pitchFamily="2" charset="2"/>
              <a:buChar char="Ø"/>
            </a:pPr>
            <a:r>
              <a:rPr lang="en-US" b="1" dirty="0" smtClean="0">
                <a:solidFill>
                  <a:srgbClr val="7030A0"/>
                </a:solidFill>
                <a:latin typeface="Times New Roman" pitchFamily="18" charset="0"/>
                <a:cs typeface="Times New Roman" pitchFamily="18" charset="0"/>
              </a:rPr>
              <a:t>7.95</a:t>
            </a:r>
            <a:r>
              <a:rPr lang="en-US" dirty="0" smtClean="0">
                <a:latin typeface="Times New Roman" pitchFamily="18" charset="0"/>
                <a:cs typeface="Times New Roman" pitchFamily="18" charset="0"/>
              </a:rPr>
              <a:t> crores beneficiaries in </a:t>
            </a:r>
            <a:r>
              <a:rPr lang="en-US" b="1" dirty="0" smtClean="0">
                <a:solidFill>
                  <a:srgbClr val="00B050"/>
                </a:solidFill>
                <a:latin typeface="Times New Roman" pitchFamily="18" charset="0"/>
                <a:cs typeface="Times New Roman" pitchFamily="18" charset="0"/>
              </a:rPr>
              <a:t>2011</a:t>
            </a:r>
            <a:r>
              <a:rPr lang="en-US" dirty="0" smtClean="0">
                <a:latin typeface="Times New Roman" pitchFamily="18" charset="0"/>
                <a:cs typeface="Times New Roman" pitchFamily="18" charset="0"/>
              </a:rPr>
              <a:t> children &lt;6 years.</a:t>
            </a:r>
          </a:p>
          <a:p>
            <a:pPr>
              <a:buFont typeface="Wingdings" pitchFamily="2" charset="2"/>
              <a:buChar char="Ø"/>
            </a:pPr>
            <a:r>
              <a:rPr lang="en-US" b="1" dirty="0" smtClean="0">
                <a:solidFill>
                  <a:srgbClr val="7030A0"/>
                </a:solidFill>
                <a:latin typeface="Times New Roman" pitchFamily="18" charset="0"/>
                <a:cs typeface="Times New Roman" pitchFamily="18" charset="0"/>
              </a:rPr>
              <a:t>1.84</a:t>
            </a:r>
            <a:r>
              <a:rPr lang="en-US" dirty="0" smtClean="0">
                <a:latin typeface="Times New Roman" pitchFamily="18" charset="0"/>
                <a:cs typeface="Times New Roman" pitchFamily="18" charset="0"/>
              </a:rPr>
              <a:t> crores beneficiaries in </a:t>
            </a:r>
            <a:r>
              <a:rPr lang="en-US" b="1" dirty="0" smtClean="0">
                <a:solidFill>
                  <a:srgbClr val="00B050"/>
                </a:solidFill>
                <a:latin typeface="Times New Roman" pitchFamily="18" charset="0"/>
                <a:cs typeface="Times New Roman" pitchFamily="18" charset="0"/>
              </a:rPr>
              <a:t>2011</a:t>
            </a:r>
            <a:r>
              <a:rPr lang="en-US" dirty="0" smtClean="0">
                <a:latin typeface="Times New Roman" pitchFamily="18" charset="0"/>
                <a:cs typeface="Times New Roman" pitchFamily="18" charset="0"/>
              </a:rPr>
              <a:t> pregnant and lactating mothers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b="1" dirty="0" smtClean="0">
                <a:solidFill>
                  <a:srgbClr val="7030A0"/>
                </a:solidFill>
                <a:latin typeface="Times New Roman" pitchFamily="18" charset="0"/>
                <a:cs typeface="Times New Roman" pitchFamily="18" charset="0"/>
              </a:rPr>
              <a:t>12.86</a:t>
            </a:r>
            <a:r>
              <a:rPr lang="en-US" dirty="0" smtClean="0">
                <a:latin typeface="Times New Roman" pitchFamily="18" charset="0"/>
                <a:cs typeface="Times New Roman" pitchFamily="18" charset="0"/>
              </a:rPr>
              <a:t> lakhs AWCs operational and up to </a:t>
            </a:r>
            <a:r>
              <a:rPr lang="en-US" b="1" dirty="0" smtClean="0">
                <a:solidFill>
                  <a:srgbClr val="7030A0"/>
                </a:solidFill>
                <a:latin typeface="Times New Roman" pitchFamily="18" charset="0"/>
                <a:cs typeface="Times New Roman" pitchFamily="18" charset="0"/>
              </a:rPr>
              <a:t>1.2</a:t>
            </a:r>
            <a:r>
              <a:rPr lang="en-US" dirty="0" smtClean="0">
                <a:latin typeface="Times New Roman" pitchFamily="18" charset="0"/>
                <a:cs typeface="Times New Roman" pitchFamily="18" charset="0"/>
              </a:rPr>
              <a:t> lakhs AWCs more being set up.</a:t>
            </a:r>
          </a:p>
          <a:p>
            <a:pPr>
              <a:buFont typeface="Wingdings" pitchFamily="2" charset="2"/>
              <a:buChar char="Ø"/>
            </a:pPr>
            <a:r>
              <a:rPr lang="en-US" dirty="0" smtClean="0">
                <a:latin typeface="Times New Roman" pitchFamily="18" charset="0"/>
                <a:cs typeface="Times New Roman" pitchFamily="18" charset="0"/>
              </a:rPr>
              <a:t>Implementations closely monitored at regular intervals.</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ctr">
              <a:buNone/>
            </a:pP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REASONS FOR LACK OF NUTRITION-</a:t>
            </a:r>
          </a:p>
          <a:p>
            <a:pPr marL="0" indent="0">
              <a:buNone/>
            </a:pPr>
            <a:r>
              <a:rPr lang="en-US" dirty="0" smtClean="0">
                <a:latin typeface="Times New Roman" pitchFamily="18" charset="0"/>
                <a:cs typeface="Times New Roman" pitchFamily="18" charset="0"/>
              </a:rPr>
              <a:t>1.Inadequate coverage of children below 3 years. Pregnant and lactating mothers hardly benefited.</a:t>
            </a:r>
          </a:p>
          <a:p>
            <a:pPr marL="0" indent="0">
              <a:buNone/>
            </a:pPr>
            <a:r>
              <a:rPr lang="en-US" dirty="0" smtClean="0">
                <a:latin typeface="Times New Roman" pitchFamily="18" charset="0"/>
                <a:cs typeface="Times New Roman" pitchFamily="18" charset="0"/>
              </a:rPr>
              <a:t>2. Irregularity of food deliveries to anganwadis and hence irregular feeding and inadequate rations.</a:t>
            </a:r>
          </a:p>
          <a:p>
            <a:pPr marL="0" indent="0">
              <a:buNone/>
            </a:pPr>
            <a:r>
              <a:rPr lang="en-US" dirty="0" smtClean="0">
                <a:latin typeface="Times New Roman" pitchFamily="18" charset="0"/>
                <a:cs typeface="Times New Roman" pitchFamily="18" charset="0"/>
              </a:rPr>
              <a:t>3.Poor nutrition education to improve feeding practices at home.</a:t>
            </a:r>
            <a:endParaRPr lang="en-IN"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itchFamily="18" charset="0"/>
                <a:cs typeface="Times New Roman" pitchFamily="18" charset="0"/>
              </a:rPr>
              <a:t>4. Inadequate training of workers in nutrition, growth monitoring and communication.</a:t>
            </a:r>
          </a:p>
          <a:p>
            <a:pPr marL="0" indent="0">
              <a:buNone/>
            </a:pPr>
            <a:r>
              <a:rPr lang="en-US" dirty="0" smtClean="0">
                <a:latin typeface="Times New Roman" pitchFamily="18" charset="0"/>
                <a:cs typeface="Times New Roman" pitchFamily="18" charset="0"/>
              </a:rPr>
              <a:t>5. Poor supervision.</a:t>
            </a:r>
          </a:p>
          <a:p>
            <a:pPr marL="0" indent="0">
              <a:buNone/>
            </a:pPr>
            <a:r>
              <a:rPr lang="en-US" dirty="0" smtClean="0">
                <a:latin typeface="Times New Roman" pitchFamily="18" charset="0"/>
                <a:cs typeface="Times New Roman" pitchFamily="18" charset="0"/>
              </a:rPr>
              <a:t>6. poor coordination and linkage with health workers.</a:t>
            </a:r>
          </a:p>
          <a:p>
            <a:pPr marL="0" indent="0">
              <a:buNone/>
            </a:pPr>
            <a:r>
              <a:rPr lang="en-US" dirty="0" smtClean="0">
                <a:latin typeface="Times New Roman" pitchFamily="18" charset="0"/>
                <a:cs typeface="Times New Roman" pitchFamily="18" charset="0"/>
              </a:rPr>
              <a:t>7. Lack of community ownership.</a:t>
            </a:r>
          </a:p>
          <a:p>
            <a:pPr marL="0" indent="0">
              <a:buNone/>
            </a:pPr>
            <a:r>
              <a:rPr lang="en-US" dirty="0" smtClean="0">
                <a:latin typeface="Times New Roman" pitchFamily="18" charset="0"/>
                <a:cs typeface="Times New Roman" pitchFamily="18" charset="0"/>
              </a:rPr>
              <a:t>8. poor quality of feed which is not accepted by majority of children.</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7. MID-DAY MEAL PROGRAMME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105400"/>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Also known as school lunch programme.</a:t>
            </a:r>
          </a:p>
          <a:p>
            <a:pPr>
              <a:buFont typeface="Wingdings" pitchFamily="2" charset="2"/>
              <a:buChar char="Ø"/>
            </a:pPr>
            <a:r>
              <a:rPr lang="en-US" dirty="0" smtClean="0">
                <a:latin typeface="Times New Roman" pitchFamily="18" charset="0"/>
                <a:cs typeface="Times New Roman" pitchFamily="18" charset="0"/>
              </a:rPr>
              <a:t>Madras presidency provide cooked meals to children in corporation schools in the Madras city in 1923.</a:t>
            </a:r>
          </a:p>
          <a:p>
            <a:pPr>
              <a:buFont typeface="Wingdings" pitchFamily="2" charset="2"/>
              <a:buChar char="Ø"/>
            </a:pPr>
            <a:r>
              <a:rPr lang="en-US" dirty="0" smtClean="0">
                <a:latin typeface="Times New Roman" pitchFamily="18" charset="0"/>
                <a:cs typeface="Times New Roman" pitchFamily="18" charset="0"/>
              </a:rPr>
              <a:t>Introduced in large scale in 1961 </a:t>
            </a:r>
            <a:r>
              <a:rPr lang="en-US" b="1" dirty="0" smtClean="0">
                <a:solidFill>
                  <a:srgbClr val="FF0000"/>
                </a:solidFill>
                <a:latin typeface="Times New Roman" pitchFamily="18" charset="0"/>
                <a:cs typeface="Times New Roman" pitchFamily="18" charset="0"/>
              </a:rPr>
              <a:t>OBJECTIVES –</a:t>
            </a:r>
          </a:p>
          <a:p>
            <a:pPr marL="0" indent="0">
              <a:buNone/>
            </a:pPr>
            <a:r>
              <a:rPr lang="en-US" dirty="0" smtClean="0">
                <a:latin typeface="Times New Roman" pitchFamily="18" charset="0"/>
                <a:cs typeface="Times New Roman" pitchFamily="18" charset="0"/>
              </a:rPr>
              <a:t>1. School attendance</a:t>
            </a:r>
          </a:p>
          <a:p>
            <a:pPr marL="0" indent="0">
              <a:buNone/>
            </a:pPr>
            <a:r>
              <a:rPr lang="en-US" dirty="0" smtClean="0">
                <a:latin typeface="Times New Roman" pitchFamily="18" charset="0"/>
                <a:cs typeface="Times New Roman" pitchFamily="18" charset="0"/>
              </a:rPr>
              <a:t>2. Reduced dropouts</a:t>
            </a:r>
          </a:p>
          <a:p>
            <a:pPr marL="0" indent="0">
              <a:buNone/>
            </a:pPr>
            <a:r>
              <a:rPr lang="en-US" dirty="0" smtClean="0">
                <a:latin typeface="Times New Roman" pitchFamily="18" charset="0"/>
                <a:cs typeface="Times New Roman" pitchFamily="18" charset="0"/>
              </a:rPr>
              <a:t>3. A beneficial impact on children’s nutrition</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a:bodyPr>
          <a:lstStyle/>
          <a:p>
            <a:pPr marL="0" indent="0" algn="ctr">
              <a:buNone/>
            </a:pPr>
            <a:r>
              <a:rPr lang="en-US" b="1" u="sng" dirty="0" smtClean="0">
                <a:solidFill>
                  <a:srgbClr val="FF0000"/>
                </a:solidFill>
                <a:latin typeface="Times New Roman" pitchFamily="18" charset="0"/>
                <a:cs typeface="Times New Roman" pitchFamily="18" charset="0"/>
              </a:rPr>
              <a:t>PRINCIPALS IN FORMULATING  MDM-</a:t>
            </a:r>
          </a:p>
          <a:p>
            <a:pPr marL="0" indent="0">
              <a:buNone/>
            </a:pPr>
            <a:r>
              <a:rPr lang="en-US" dirty="0" smtClean="0">
                <a:latin typeface="Times New Roman" pitchFamily="18" charset="0"/>
                <a:cs typeface="Times New Roman" pitchFamily="18" charset="0"/>
              </a:rPr>
              <a:t>1- Should be supplement and not a substitute to home diet.</a:t>
            </a:r>
          </a:p>
          <a:p>
            <a:pPr marL="0" indent="0">
              <a:buNone/>
            </a:pPr>
            <a:r>
              <a:rPr lang="en-US" dirty="0" smtClean="0">
                <a:latin typeface="Times New Roman" pitchFamily="18" charset="0"/>
                <a:cs typeface="Times New Roman" pitchFamily="18" charset="0"/>
              </a:rPr>
              <a:t>2. Should supply at least 1/3</a:t>
            </a:r>
            <a:r>
              <a:rPr lang="en-US" baseline="30000" dirty="0" smtClean="0">
                <a:latin typeface="Times New Roman" pitchFamily="18" charset="0"/>
                <a:cs typeface="Times New Roman" pitchFamily="18" charset="0"/>
              </a:rPr>
              <a:t>rd </a:t>
            </a:r>
            <a:r>
              <a:rPr lang="en-US" dirty="0" smtClean="0">
                <a:latin typeface="Times New Roman" pitchFamily="18" charset="0"/>
                <a:cs typeface="Times New Roman" pitchFamily="18" charset="0"/>
              </a:rPr>
              <a:t> of energy requirement and 1/2</a:t>
            </a:r>
            <a:r>
              <a:rPr lang="en-US" baseline="30000" dirty="0" smtClean="0">
                <a:latin typeface="Times New Roman" pitchFamily="18" charset="0"/>
                <a:cs typeface="Times New Roman" pitchFamily="18" charset="0"/>
              </a:rPr>
              <a:t>nd</a:t>
            </a:r>
            <a:r>
              <a:rPr lang="en-US" dirty="0" smtClean="0">
                <a:latin typeface="Times New Roman" pitchFamily="18" charset="0"/>
                <a:cs typeface="Times New Roman" pitchFamily="18" charset="0"/>
              </a:rPr>
              <a:t> of protein need.</a:t>
            </a:r>
          </a:p>
          <a:p>
            <a:pPr marL="0" indent="0">
              <a:buNone/>
            </a:pPr>
            <a:r>
              <a:rPr lang="en-US" dirty="0" smtClean="0">
                <a:latin typeface="Times New Roman" pitchFamily="18" charset="0"/>
                <a:cs typeface="Times New Roman" pitchFamily="18" charset="0"/>
              </a:rPr>
              <a:t>3. Cost should be reasonably low.</a:t>
            </a:r>
          </a:p>
          <a:p>
            <a:pPr marL="0" indent="0">
              <a:buNone/>
            </a:pPr>
            <a:r>
              <a:rPr lang="en-US" dirty="0" smtClean="0">
                <a:latin typeface="Times New Roman" pitchFamily="18" charset="0"/>
                <a:cs typeface="Times New Roman" pitchFamily="18" charset="0"/>
              </a:rPr>
              <a:t>4. Should be easily prepared in school.</a:t>
            </a:r>
          </a:p>
          <a:p>
            <a:pPr marL="0" indent="0">
              <a:buNone/>
            </a:pPr>
            <a:r>
              <a:rPr lang="en-US" dirty="0" smtClean="0">
                <a:latin typeface="Times New Roman" pitchFamily="18" charset="0"/>
                <a:cs typeface="Times New Roman" pitchFamily="18" charset="0"/>
              </a:rPr>
              <a:t>5. Locally available food used.</a:t>
            </a:r>
          </a:p>
          <a:p>
            <a:pPr marL="0" indent="0">
              <a:buNone/>
            </a:pPr>
            <a:r>
              <a:rPr lang="en-US" dirty="0" smtClean="0">
                <a:latin typeface="Times New Roman" pitchFamily="18" charset="0"/>
                <a:cs typeface="Times New Roman" pitchFamily="18" charset="0"/>
              </a:rPr>
              <a:t>6. Menu changed to avoid monotony. </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MODEL MENU</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5105400"/>
        </p:xfrm>
        <a:graphic>
          <a:graphicData uri="http://schemas.openxmlformats.org/drawingml/2006/table">
            <a:tbl>
              <a:tblPr firstRow="1" bandRow="1">
                <a:tableStyleId>{5C22544A-7EE6-4342-B048-85BDC9FD1C3A}</a:tableStyleId>
              </a:tblPr>
              <a:tblGrid>
                <a:gridCol w="4114800"/>
                <a:gridCol w="4114800"/>
              </a:tblGrid>
              <a:tr h="850900">
                <a:tc>
                  <a:txBody>
                    <a:bodyPr/>
                    <a:lstStyle/>
                    <a:p>
                      <a:r>
                        <a:rPr lang="en-US" sz="3200" dirty="0" smtClean="0">
                          <a:latin typeface="Times New Roman" pitchFamily="18" charset="0"/>
                          <a:cs typeface="Times New Roman" pitchFamily="18" charset="0"/>
                        </a:rPr>
                        <a:t>Food stuff</a:t>
                      </a:r>
                      <a:endParaRPr lang="en-IN"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g/day/child</a:t>
                      </a:r>
                      <a:endParaRPr lang="en-IN" sz="3200" dirty="0">
                        <a:latin typeface="Times New Roman" pitchFamily="18" charset="0"/>
                        <a:cs typeface="Times New Roman" pitchFamily="18" charset="0"/>
                      </a:endParaRPr>
                    </a:p>
                  </a:txBody>
                  <a:tcPr/>
                </a:tc>
              </a:tr>
              <a:tr h="850900">
                <a:tc>
                  <a:txBody>
                    <a:bodyPr/>
                    <a:lstStyle/>
                    <a:p>
                      <a:r>
                        <a:rPr lang="en-US" sz="3200" dirty="0" smtClean="0">
                          <a:latin typeface="Times New Roman" pitchFamily="18" charset="0"/>
                          <a:cs typeface="Times New Roman" pitchFamily="18" charset="0"/>
                        </a:rPr>
                        <a:t>Cereals and millets</a:t>
                      </a:r>
                      <a:endParaRPr lang="en-IN"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75</a:t>
                      </a:r>
                      <a:endParaRPr lang="en-IN" sz="3200" dirty="0">
                        <a:latin typeface="Times New Roman" pitchFamily="18" charset="0"/>
                        <a:cs typeface="Times New Roman" pitchFamily="18" charset="0"/>
                      </a:endParaRPr>
                    </a:p>
                  </a:txBody>
                  <a:tcPr/>
                </a:tc>
              </a:tr>
              <a:tr h="850900">
                <a:tc>
                  <a:txBody>
                    <a:bodyPr/>
                    <a:lstStyle/>
                    <a:p>
                      <a:r>
                        <a:rPr lang="en-US" sz="3200" dirty="0" smtClean="0">
                          <a:latin typeface="Times New Roman" pitchFamily="18" charset="0"/>
                          <a:cs typeface="Times New Roman" pitchFamily="18" charset="0"/>
                        </a:rPr>
                        <a:t>Pulses</a:t>
                      </a:r>
                      <a:endParaRPr lang="en-IN"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30</a:t>
                      </a:r>
                      <a:endParaRPr lang="en-IN" sz="3200" dirty="0">
                        <a:latin typeface="Times New Roman" pitchFamily="18" charset="0"/>
                        <a:cs typeface="Times New Roman" pitchFamily="18" charset="0"/>
                      </a:endParaRPr>
                    </a:p>
                  </a:txBody>
                  <a:tcPr/>
                </a:tc>
              </a:tr>
              <a:tr h="850900">
                <a:tc>
                  <a:txBody>
                    <a:bodyPr/>
                    <a:lstStyle/>
                    <a:p>
                      <a:r>
                        <a:rPr lang="en-US" sz="3200" dirty="0" smtClean="0">
                          <a:latin typeface="Times New Roman" pitchFamily="18" charset="0"/>
                          <a:cs typeface="Times New Roman" pitchFamily="18" charset="0"/>
                        </a:rPr>
                        <a:t>Oils and fats </a:t>
                      </a:r>
                      <a:endParaRPr lang="en-IN"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8</a:t>
                      </a:r>
                      <a:endParaRPr lang="en-IN" sz="3200" dirty="0">
                        <a:latin typeface="Times New Roman" pitchFamily="18" charset="0"/>
                        <a:cs typeface="Times New Roman" pitchFamily="18" charset="0"/>
                      </a:endParaRPr>
                    </a:p>
                  </a:txBody>
                  <a:tcPr/>
                </a:tc>
              </a:tr>
              <a:tr h="850900">
                <a:tc>
                  <a:txBody>
                    <a:bodyPr/>
                    <a:lstStyle/>
                    <a:p>
                      <a:r>
                        <a:rPr lang="en-US" sz="3200" dirty="0" smtClean="0">
                          <a:latin typeface="Times New Roman" pitchFamily="18" charset="0"/>
                          <a:cs typeface="Times New Roman" pitchFamily="18" charset="0"/>
                        </a:rPr>
                        <a:t>Leafy vegetables </a:t>
                      </a:r>
                      <a:endParaRPr lang="en-IN"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30 </a:t>
                      </a:r>
                      <a:endParaRPr lang="en-IN" sz="3200" dirty="0">
                        <a:latin typeface="Times New Roman" pitchFamily="18" charset="0"/>
                        <a:cs typeface="Times New Roman" pitchFamily="18" charset="0"/>
                      </a:endParaRPr>
                    </a:p>
                  </a:txBody>
                  <a:tcPr/>
                </a:tc>
              </a:tr>
              <a:tr h="850900">
                <a:tc>
                  <a:txBody>
                    <a:bodyPr/>
                    <a:lstStyle/>
                    <a:p>
                      <a:r>
                        <a:rPr lang="en-US" sz="3200" dirty="0" smtClean="0">
                          <a:latin typeface="Times New Roman" pitchFamily="18" charset="0"/>
                          <a:cs typeface="Times New Roman" pitchFamily="18" charset="0"/>
                        </a:rPr>
                        <a:t>Non-leafy vegetables</a:t>
                      </a:r>
                      <a:endParaRPr lang="en-IN"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30</a:t>
                      </a:r>
                      <a:endParaRPr lang="en-IN" sz="32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Minimum numbers of feeding days in a year should be more than 250 days.</a:t>
            </a:r>
          </a:p>
          <a:p>
            <a:pPr>
              <a:buFont typeface="Wingdings" pitchFamily="2" charset="2"/>
              <a:buChar char="Ø"/>
            </a:pPr>
            <a:r>
              <a:rPr lang="en-US" dirty="0" smtClean="0">
                <a:latin typeface="Times New Roman" pitchFamily="18" charset="0"/>
                <a:cs typeface="Times New Roman" pitchFamily="18" charset="0"/>
              </a:rPr>
              <a:t>Along with-</a:t>
            </a:r>
          </a:p>
          <a:p>
            <a:pPr>
              <a:buFont typeface="Wingdings" pitchFamily="2" charset="2"/>
              <a:buChar char="Ø"/>
            </a:pPr>
            <a:r>
              <a:rPr lang="en-US" dirty="0" smtClean="0">
                <a:latin typeface="Times New Roman" pitchFamily="18" charset="0"/>
                <a:cs typeface="Times New Roman" pitchFamily="18" charset="0"/>
              </a:rPr>
              <a:t>1- Reorientation of feeding habits.</a:t>
            </a:r>
          </a:p>
          <a:p>
            <a:pPr>
              <a:buFont typeface="Wingdings" pitchFamily="2" charset="2"/>
              <a:buChar char="Ø"/>
            </a:pPr>
            <a:r>
              <a:rPr lang="en-US" dirty="0" smtClean="0">
                <a:latin typeface="Times New Roman" pitchFamily="18" charset="0"/>
                <a:cs typeface="Times New Roman" pitchFamily="18" charset="0"/>
              </a:rPr>
              <a:t>2. Incorporating nutritional education.</a:t>
            </a:r>
          </a:p>
          <a:p>
            <a:pPr>
              <a:buFont typeface="Wingdings" pitchFamily="2" charset="2"/>
              <a:buChar char="Ø"/>
            </a:pPr>
            <a:r>
              <a:rPr lang="en-US" dirty="0" smtClean="0">
                <a:latin typeface="Times New Roman" pitchFamily="18" charset="0"/>
                <a:cs typeface="Times New Roman" pitchFamily="18" charset="0"/>
              </a:rPr>
              <a:t>3. Encouraging use of local commodities.</a:t>
            </a:r>
          </a:p>
          <a:p>
            <a:pPr>
              <a:buFont typeface="Wingdings" pitchFamily="2" charset="2"/>
              <a:buChar char="Ø"/>
            </a:pPr>
            <a:r>
              <a:rPr lang="en-US" dirty="0" smtClean="0">
                <a:latin typeface="Times New Roman" pitchFamily="18" charset="0"/>
                <a:cs typeface="Times New Roman" pitchFamily="18" charset="0"/>
              </a:rPr>
              <a:t>4. Improving school attendance as well as educational performance. </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Becomes part of minimum needs programme in 5</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five year plan.</a:t>
            </a:r>
          </a:p>
          <a:p>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8. MID-DAY MEAL SCHEME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NATIONAL PROGRAMME OF NUTRITIONAL SUPPORT TO PRIMARY EDUCATION-</a:t>
            </a:r>
          </a:p>
          <a:p>
            <a:pPr>
              <a:buFont typeface="Wingdings" pitchFamily="2" charset="2"/>
              <a:buChar char="Ø"/>
            </a:pPr>
            <a:r>
              <a:rPr lang="en-US" dirty="0" smtClean="0">
                <a:latin typeface="Times New Roman" pitchFamily="18" charset="0"/>
                <a:cs typeface="Times New Roman" pitchFamily="18" charset="0"/>
              </a:rPr>
              <a:t>Launched as a centrally sponsored scheme on 15</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August 1995 revised in 2004.</a:t>
            </a:r>
          </a:p>
          <a:p>
            <a:pPr marL="0" indent="0" algn="ctr">
              <a:buNone/>
            </a:pP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OBJECTIVES –</a:t>
            </a:r>
          </a:p>
          <a:p>
            <a:pPr marL="0" indent="0">
              <a:buNone/>
            </a:pPr>
            <a:r>
              <a:rPr lang="en-US" dirty="0" smtClean="0">
                <a:latin typeface="Times New Roman" pitchFamily="18" charset="0"/>
                <a:cs typeface="Times New Roman" pitchFamily="18" charset="0"/>
              </a:rPr>
              <a:t>1. School attendance</a:t>
            </a:r>
          </a:p>
          <a:p>
            <a:pPr marL="0" indent="0">
              <a:buNone/>
            </a:pPr>
            <a:r>
              <a:rPr lang="en-US" dirty="0" smtClean="0">
                <a:latin typeface="Times New Roman" pitchFamily="18" charset="0"/>
                <a:cs typeface="Times New Roman" pitchFamily="18" charset="0"/>
              </a:rPr>
              <a:t>2. Reduced dropouts</a:t>
            </a:r>
          </a:p>
          <a:p>
            <a:pPr marL="0" indent="0">
              <a:buNone/>
            </a:pPr>
            <a:r>
              <a:rPr lang="en-US" dirty="0" smtClean="0">
                <a:latin typeface="Times New Roman" pitchFamily="18" charset="0"/>
                <a:cs typeface="Times New Roman" pitchFamily="18" charset="0"/>
              </a:rPr>
              <a:t>3. A beneficial impact on children’s nutrition</a:t>
            </a:r>
            <a:endParaRPr lang="en-IN" dirty="0" smtClean="0">
              <a:latin typeface="Times New Roman" pitchFamily="18" charset="0"/>
              <a:cs typeface="Times New Roman" pitchFamily="18" charset="0"/>
            </a:endParaRPr>
          </a:p>
          <a:p>
            <a:pPr marL="0" indent="0">
              <a:buNone/>
            </a:pP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Initially in 2,408 blocks covered whole country in phased manner by 1997-98.</a:t>
            </a:r>
          </a:p>
          <a:p>
            <a:pPr>
              <a:buFont typeface="Wingdings" pitchFamily="2" charset="2"/>
              <a:buChar char="Ø"/>
            </a:pPr>
            <a:r>
              <a:rPr lang="en-US" dirty="0" smtClean="0">
                <a:latin typeface="Times New Roman" pitchFamily="18" charset="0"/>
                <a:cs typeface="Times New Roman" pitchFamily="18" charset="0"/>
              </a:rPr>
              <a:t>Originally covered children of primary stage (classes I-V) in government, local body and government aided schools.</a:t>
            </a:r>
          </a:p>
          <a:p>
            <a:pPr>
              <a:buFont typeface="Wingdings" pitchFamily="2" charset="2"/>
              <a:buChar char="Ø"/>
            </a:pPr>
            <a:r>
              <a:rPr lang="en-US" dirty="0" smtClean="0">
                <a:latin typeface="Times New Roman" pitchFamily="18" charset="0"/>
                <a:cs typeface="Times New Roman" pitchFamily="18" charset="0"/>
              </a:rPr>
              <a:t>Extended in Oct. 2002 to cover children in Education Guarantee Scheme and Alternative and Innovative Education </a:t>
            </a:r>
            <a:r>
              <a:rPr lang="en-US" dirty="0" err="1" smtClean="0">
                <a:latin typeface="Times New Roman" pitchFamily="18" charset="0"/>
                <a:cs typeface="Times New Roman" pitchFamily="18" charset="0"/>
              </a:rPr>
              <a:t>Cenres</a:t>
            </a:r>
            <a:r>
              <a:rPr lang="en-US" dirty="0" smtClean="0">
                <a:latin typeface="Times New Roman" pitchFamily="18" charset="0"/>
                <a:cs typeface="Times New Roman" pitchFamily="18" charset="0"/>
              </a:rPr>
              <a:t> also.</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lgn="ctr">
              <a:buNone/>
            </a:pPr>
            <a:r>
              <a:rPr lang="en-US" b="1" dirty="0" smtClean="0">
                <a:solidFill>
                  <a:srgbClr val="FF0000"/>
                </a:solidFill>
                <a:latin typeface="Times New Roman" pitchFamily="18" charset="0"/>
                <a:cs typeface="Times New Roman" pitchFamily="18" charset="0"/>
              </a:rPr>
              <a:t>Center assistance to State-</a:t>
            </a:r>
          </a:p>
          <a:p>
            <a:pPr>
              <a:buFont typeface="Wingdings" pitchFamily="2" charset="2"/>
              <a:buChar char="Ø"/>
            </a:pPr>
            <a:r>
              <a:rPr lang="en-US" dirty="0" smtClean="0">
                <a:latin typeface="Times New Roman" pitchFamily="18" charset="0"/>
                <a:cs typeface="Times New Roman" pitchFamily="18" charset="0"/>
              </a:rPr>
              <a:t>Supply of food grain from nearest FCI godown 100 g/children/day with subsidiary for transport.</a:t>
            </a:r>
          </a:p>
          <a:p>
            <a:pPr marL="0" indent="0" algn="ctr">
              <a:buNone/>
            </a:pPr>
            <a:r>
              <a:rPr lang="en-US" b="1" dirty="0" smtClean="0">
                <a:solidFill>
                  <a:srgbClr val="FF0000"/>
                </a:solidFill>
                <a:latin typeface="Times New Roman" pitchFamily="18" charset="0"/>
                <a:cs typeface="Times New Roman" pitchFamily="18" charset="0"/>
              </a:rPr>
              <a:t>To achieve objectives-</a:t>
            </a:r>
          </a:p>
          <a:p>
            <a:pPr>
              <a:buFont typeface="Wingdings" pitchFamily="2" charset="2"/>
              <a:buChar char="Ø"/>
            </a:pPr>
            <a:r>
              <a:rPr lang="en-US" dirty="0" smtClean="0">
                <a:latin typeface="Times New Roman" pitchFamily="18" charset="0"/>
                <a:cs typeface="Times New Roman" pitchFamily="18" charset="0"/>
              </a:rPr>
              <a:t>Cooked mid day meal with minimum 300 calories and 8-12 g protein to all children of class I-V.</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descr="G:\global-alliance-for-improved-nutrition.jpg"/>
          <p:cNvPicPr>
            <a:picLocks noGrp="1" noChangeAspect="1" noChangeArrowheads="1"/>
          </p:cNvPicPr>
          <p:nvPr>
            <p:ph idx="1"/>
          </p:nvPr>
        </p:nvPicPr>
        <p:blipFill>
          <a:blip r:embed="rId2" cstate="print"/>
          <a:srcRect/>
          <a:stretch>
            <a:fillRect/>
          </a:stretch>
        </p:blipFill>
        <p:spPr bwMode="auto">
          <a:xfrm>
            <a:off x="228600" y="152400"/>
            <a:ext cx="8686800" cy="6248400"/>
          </a:xfrm>
          <a:prstGeom prst="rect">
            <a:avLst/>
          </a:prstGeom>
          <a:noFill/>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SUGGESTIONS FOR PREPARATION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itchFamily="18" charset="0"/>
                <a:cs typeface="Times New Roman" pitchFamily="18" charset="0"/>
              </a:rPr>
              <a:t>1. Food grains stored away from moisture, in air tight container/bins.</a:t>
            </a:r>
          </a:p>
          <a:p>
            <a:pPr marL="0" indent="0">
              <a:buNone/>
            </a:pPr>
            <a:r>
              <a:rPr lang="en-US" dirty="0" smtClean="0">
                <a:latin typeface="Times New Roman" pitchFamily="18" charset="0"/>
                <a:cs typeface="Times New Roman" pitchFamily="18" charset="0"/>
              </a:rPr>
              <a:t>2. Use whole wheat or broken wheat (Dalia).</a:t>
            </a:r>
          </a:p>
          <a:p>
            <a:pPr marL="0" indent="0">
              <a:buNone/>
            </a:pPr>
            <a:r>
              <a:rPr lang="en-US" dirty="0" smtClean="0">
                <a:latin typeface="Times New Roman" pitchFamily="18" charset="0"/>
                <a:cs typeface="Times New Roman" pitchFamily="18" charset="0"/>
              </a:rPr>
              <a:t>3. Rice parboiled or unpolished.</a:t>
            </a:r>
          </a:p>
          <a:p>
            <a:pPr marL="0" indent="0">
              <a:buNone/>
            </a:pPr>
            <a:r>
              <a:rPr lang="en-US" dirty="0" smtClean="0">
                <a:latin typeface="Times New Roman" pitchFamily="18" charset="0"/>
                <a:cs typeface="Times New Roman" pitchFamily="18" charset="0"/>
              </a:rPr>
              <a:t>4. “A single dish meal” using broken wheat or rice incorporating some pulse or </a:t>
            </a:r>
            <a:r>
              <a:rPr lang="en-US" dirty="0" err="1" smtClean="0">
                <a:latin typeface="Times New Roman" pitchFamily="18" charset="0"/>
                <a:cs typeface="Times New Roman" pitchFamily="18" charset="0"/>
              </a:rPr>
              <a:t>soyabean</a:t>
            </a:r>
            <a:r>
              <a:rPr lang="en-US" dirty="0" smtClean="0">
                <a:latin typeface="Times New Roman" pitchFamily="18" charset="0"/>
                <a:cs typeface="Times New Roman" pitchFamily="18" charset="0"/>
              </a:rPr>
              <a:t>, a seasonal vegetable/green leafy vegetable, some oil.</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0" indent="0">
              <a:buNone/>
            </a:pPr>
            <a:r>
              <a:rPr lang="en-US" dirty="0" smtClean="0">
                <a:latin typeface="Times New Roman" pitchFamily="18" charset="0"/>
                <a:cs typeface="Times New Roman" pitchFamily="18" charset="0"/>
              </a:rPr>
              <a:t>5. Cereal pulse combination to have good quality protein. Ratio range from 3:1-5:1.</a:t>
            </a:r>
          </a:p>
          <a:p>
            <a:pPr marL="0" indent="0">
              <a:buNone/>
            </a:pPr>
            <a:r>
              <a:rPr lang="en-US" dirty="0" smtClean="0">
                <a:latin typeface="Times New Roman" pitchFamily="18" charset="0"/>
                <a:cs typeface="Times New Roman" pitchFamily="18" charset="0"/>
              </a:rPr>
              <a:t>6. Sprouted pulses</a:t>
            </a:r>
          </a:p>
          <a:p>
            <a:pPr marL="0" indent="0">
              <a:buNone/>
            </a:pPr>
            <a:r>
              <a:rPr lang="en-US" dirty="0" smtClean="0">
                <a:latin typeface="Times New Roman" pitchFamily="18" charset="0"/>
                <a:cs typeface="Times New Roman" pitchFamily="18" charset="0"/>
              </a:rPr>
              <a:t>7. Leafy vegetables thoroughly washed before cutting.</a:t>
            </a:r>
          </a:p>
          <a:p>
            <a:pPr marL="0" indent="0">
              <a:buNone/>
            </a:pPr>
            <a:r>
              <a:rPr lang="en-US" dirty="0" smtClean="0">
                <a:latin typeface="Times New Roman" pitchFamily="18" charset="0"/>
                <a:cs typeface="Times New Roman" pitchFamily="18" charset="0"/>
              </a:rPr>
              <a:t>8. Soaking of rice, </a:t>
            </a:r>
            <a:r>
              <a:rPr lang="en-US" dirty="0" err="1" smtClean="0">
                <a:latin typeface="Times New Roman" pitchFamily="18" charset="0"/>
                <a:cs typeface="Times New Roman" pitchFamily="18" charset="0"/>
              </a:rPr>
              <a:t>dal</a:t>
            </a:r>
            <a:r>
              <a:rPr lang="en-US" dirty="0" smtClean="0">
                <a:latin typeface="Times New Roman" pitchFamily="18" charset="0"/>
                <a:cs typeface="Times New Roman" pitchFamily="18" charset="0"/>
              </a:rPr>
              <a:t>, etc. reduces cooking time.</a:t>
            </a:r>
          </a:p>
          <a:p>
            <a:pPr marL="0" indent="0">
              <a:buNone/>
            </a:pPr>
            <a:r>
              <a:rPr lang="en-US" dirty="0" smtClean="0">
                <a:latin typeface="Times New Roman" pitchFamily="18" charset="0"/>
                <a:cs typeface="Times New Roman" pitchFamily="18" charset="0"/>
              </a:rPr>
              <a:t>9. Rice water if left after cooking mixed with </a:t>
            </a:r>
            <a:r>
              <a:rPr lang="en-US" dirty="0" err="1" smtClean="0">
                <a:latin typeface="Times New Roman" pitchFamily="18" charset="0"/>
                <a:cs typeface="Times New Roman" pitchFamily="18" charset="0"/>
              </a:rPr>
              <a:t>dal</a:t>
            </a:r>
            <a:r>
              <a:rPr lang="en-US"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itchFamily="18" charset="0"/>
                <a:cs typeface="Times New Roman" pitchFamily="18" charset="0"/>
              </a:rPr>
              <a:t>10. Fermentation improves nutritive value.</a:t>
            </a:r>
          </a:p>
          <a:p>
            <a:pPr marL="0" indent="0">
              <a:buNone/>
            </a:pPr>
            <a:r>
              <a:rPr lang="en-US" dirty="0" smtClean="0">
                <a:latin typeface="Times New Roman" pitchFamily="18" charset="0"/>
                <a:cs typeface="Times New Roman" pitchFamily="18" charset="0"/>
              </a:rPr>
              <a:t>11. Cooking must be done with lid on to avoid loss of nutrients.</a:t>
            </a:r>
          </a:p>
          <a:p>
            <a:pPr marL="0" indent="0">
              <a:buNone/>
            </a:pPr>
            <a:r>
              <a:rPr lang="en-US" dirty="0" smtClean="0">
                <a:latin typeface="Times New Roman" pitchFamily="18" charset="0"/>
                <a:cs typeface="Times New Roman" pitchFamily="18" charset="0"/>
              </a:rPr>
              <a:t>12. Over cooking should be avoided.</a:t>
            </a:r>
          </a:p>
          <a:p>
            <a:pPr marL="0" indent="0">
              <a:buNone/>
            </a:pPr>
            <a:r>
              <a:rPr lang="en-US" dirty="0" smtClean="0">
                <a:latin typeface="Times New Roman" pitchFamily="18" charset="0"/>
                <a:cs typeface="Times New Roman" pitchFamily="18" charset="0"/>
              </a:rPr>
              <a:t>13. Reheating of oil not done.</a:t>
            </a:r>
          </a:p>
          <a:p>
            <a:pPr marL="0" indent="0">
              <a:buNone/>
            </a:pPr>
            <a:r>
              <a:rPr lang="en-US" dirty="0" smtClean="0">
                <a:latin typeface="Times New Roman" pitchFamily="18" charset="0"/>
                <a:cs typeface="Times New Roman" pitchFamily="18" charset="0"/>
              </a:rPr>
              <a:t>14. Leafy tops of carrots, radish, turnips etc. should not be thrown out but utilized.</a:t>
            </a:r>
          </a:p>
          <a:p>
            <a:pPr marL="0" indent="0">
              <a:buNone/>
            </a:pPr>
            <a:r>
              <a:rPr lang="en-US" dirty="0" smtClean="0">
                <a:latin typeface="Times New Roman" pitchFamily="18" charset="0"/>
                <a:cs typeface="Times New Roman" pitchFamily="18" charset="0"/>
              </a:rPr>
              <a:t>15. Only “iodized salt” used.</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4000" b="1" dirty="0" smtClean="0">
                <a:solidFill>
                  <a:srgbClr val="FF0000"/>
                </a:solidFill>
                <a:latin typeface="Times New Roman" pitchFamily="18" charset="0"/>
                <a:cs typeface="Times New Roman" pitchFamily="18" charset="0"/>
              </a:rPr>
              <a:t>MONITORING AND EVALUATION OF NUTRITION PROGRAMME</a:t>
            </a:r>
            <a:endParaRPr lang="en-IN" sz="40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Unethical to launched without built-in monitoring, evaluation and feed-back.</a:t>
            </a:r>
          </a:p>
          <a:p>
            <a:r>
              <a:rPr lang="en-US" dirty="0" smtClean="0">
                <a:latin typeface="Times New Roman" pitchFamily="18" charset="0"/>
                <a:cs typeface="Times New Roman" pitchFamily="18" charset="0"/>
              </a:rPr>
              <a:t>Improvement of family diet will improve nutrition of child.</a:t>
            </a:r>
          </a:p>
          <a:p>
            <a:r>
              <a:rPr lang="en-US" dirty="0" smtClean="0">
                <a:latin typeface="Times New Roman" pitchFamily="18" charset="0"/>
                <a:cs typeface="Times New Roman" pitchFamily="18" charset="0"/>
              </a:rPr>
              <a:t>How long 100 million children without any </a:t>
            </a:r>
            <a:r>
              <a:rPr lang="en-US" smtClean="0">
                <a:latin typeface="Times New Roman" pitchFamily="18" charset="0"/>
                <a:cs typeface="Times New Roman" pitchFamily="18" charset="0"/>
              </a:rPr>
              <a:t>socio-economic improvement?</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WORLD FOOD PROGRAMME (WFP)</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Largest international food aid organization-serving 80 countries</a:t>
            </a:r>
          </a:p>
          <a:p>
            <a:pPr marL="0" indent="0" algn="ctr">
              <a:buNone/>
            </a:pPr>
            <a:r>
              <a:rPr lang="en-US" b="1" dirty="0" smtClean="0">
                <a:solidFill>
                  <a:srgbClr val="FF0000"/>
                </a:solidFill>
                <a:latin typeface="Times New Roman" pitchFamily="18" charset="0"/>
                <a:cs typeface="Times New Roman" pitchFamily="18" charset="0"/>
              </a:rPr>
              <a:t>GOAL:</a:t>
            </a:r>
          </a:p>
          <a:p>
            <a:pPr>
              <a:buFont typeface="Wingdings" pitchFamily="2" charset="2"/>
              <a:buChar char="Ø"/>
            </a:pPr>
            <a:r>
              <a:rPr lang="en-US" dirty="0" smtClean="0">
                <a:latin typeface="Times New Roman" pitchFamily="18" charset="0"/>
                <a:cs typeface="Times New Roman" pitchFamily="18" charset="0"/>
              </a:rPr>
              <a:t>“A world in which every man, women and child has access at all times to the food needed for an active and healthy life, without food there can be no sustainable peace, no democracy and no development”</a:t>
            </a:r>
          </a:p>
          <a:p>
            <a:pPr>
              <a:buFont typeface="Wingdings" pitchFamily="2" charset="2"/>
              <a:buChar char="Ø"/>
            </a:pPr>
            <a:r>
              <a:rPr lang="en-US" dirty="0" smtClean="0">
                <a:latin typeface="Times New Roman" pitchFamily="18" charset="0"/>
                <a:cs typeface="Times New Roman" pitchFamily="18" charset="0"/>
              </a:rPr>
              <a:t>1963-food aid arm in UN, after Rome declaration on World Food Safety 1996</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WFP IN INDIA</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latin typeface="Times New Roman" pitchFamily="18" charset="0"/>
                <a:cs typeface="Times New Roman" pitchFamily="18" charset="0"/>
              </a:rPr>
              <a:t>Food delivery phased out in 2012 under new Country Strategic Plan 2015-18, WFP supporting Government in strengthening the efficacy and effectiveness under National Food Security Act (NFSA).</a:t>
            </a:r>
          </a:p>
          <a:p>
            <a:pPr>
              <a:buFont typeface="Wingdings" pitchFamily="2" charset="2"/>
              <a:buChar char="Ø"/>
            </a:pPr>
            <a:r>
              <a:rPr lang="en-US" dirty="0" smtClean="0">
                <a:latin typeface="Times New Roman" pitchFamily="18" charset="0"/>
                <a:cs typeface="Times New Roman" pitchFamily="18" charset="0"/>
              </a:rPr>
              <a:t>Targeted Public Distribution System(TPDS), ICDS and Mid Day Meal (MDM)</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Fortification of foods-served to children via MDM-rice fortified with iron</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416175"/>
            <a:ext cx="7772400" cy="1470025"/>
          </a:xfrm>
        </p:spPr>
        <p:txBody>
          <a:bodyPr>
            <a:normAutofit/>
          </a:bodyPr>
          <a:lstStyle/>
          <a:p>
            <a:r>
              <a:rPr lang="en-US" sz="2800" b="1" dirty="0" smtClean="0">
                <a:effectLst>
                  <a:outerShdw blurRad="38100" dist="38100" dir="2700000" algn="tl">
                    <a:srgbClr val="000000">
                      <a:alpha val="43137"/>
                    </a:srgbClr>
                  </a:outerShdw>
                </a:effectLst>
                <a:latin typeface="Comic Sans MS" pitchFamily="66" charset="0"/>
              </a:rPr>
              <a:t>Thank You</a:t>
            </a:r>
            <a:endParaRPr lang="en-US" sz="2800" b="1" dirty="0">
              <a:effectLst>
                <a:outerShdw blurRad="38100" dist="38100" dir="2700000" algn="tl">
                  <a:srgbClr val="000000">
                    <a:alpha val="43137"/>
                  </a:srgbClr>
                </a:outerShdw>
              </a:effectLst>
              <a:latin typeface="Comic Sans MS" pitchFamily="66"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y theme">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Theme25</Template>
  <TotalTime>2804</TotalTime>
  <Words>3639</Words>
  <Application>Microsoft Office PowerPoint</Application>
  <PresentationFormat>On-screen Show (4:3)</PresentationFormat>
  <Paragraphs>446</Paragraphs>
  <Slides>79</Slides>
  <Notes>1</Notes>
  <HiddenSlides>0</HiddenSlides>
  <MMClips>0</MMClips>
  <ScaleCrop>false</ScaleCrop>
  <HeadingPairs>
    <vt:vector size="4" baseType="variant">
      <vt:variant>
        <vt:lpstr>Theme</vt:lpstr>
      </vt:variant>
      <vt:variant>
        <vt:i4>1</vt:i4>
      </vt:variant>
      <vt:variant>
        <vt:lpstr>Slide Titles</vt:lpstr>
      </vt:variant>
      <vt:variant>
        <vt:i4>79</vt:i4>
      </vt:variant>
    </vt:vector>
  </HeadingPairs>
  <TitlesOfParts>
    <vt:vector size="80" baseType="lpstr">
      <vt:lpstr>Office Theme</vt:lpstr>
      <vt:lpstr>Nutrition</vt:lpstr>
      <vt:lpstr>COMMUNITY NUTRITION PROGRAMME</vt:lpstr>
      <vt:lpstr>PowerPoint Presentation</vt:lpstr>
      <vt:lpstr>PowerPoint Presentation</vt:lpstr>
      <vt:lpstr>PowerPoint Presentation</vt:lpstr>
      <vt:lpstr>NUTRITION PROGRAMMES IN INDIA </vt:lpstr>
      <vt:lpstr>NUTRITIONAL PROGRAM IN INDIA</vt:lpstr>
      <vt:lpstr>VITAMIN AND MINERAL DEFICIENCY</vt:lpstr>
      <vt:lpstr>PowerPoint Presentation</vt:lpstr>
      <vt:lpstr>SOLUTION</vt:lpstr>
      <vt:lpstr>PILOT PROJECT AGAINST MICRONUTRIENT MALNUTRITION</vt:lpstr>
      <vt:lpstr>NUTRITIONAL REHABITILATION CENTER</vt:lpstr>
      <vt:lpstr>1.Vitamin A prophylaxis programme </vt:lpstr>
      <vt:lpstr>PowerPoint Presentation</vt:lpstr>
      <vt:lpstr>2. PROPHYLAXIS AGAINST ANEMIA</vt:lpstr>
      <vt:lpstr>PowerPoint Presentation</vt:lpstr>
      <vt:lpstr>PowerPoint Presentation</vt:lpstr>
      <vt:lpstr>PowerPoint Presentation</vt:lpstr>
      <vt:lpstr>PowerPoint Presentation</vt:lpstr>
      <vt:lpstr>PREVALENCE OF IRON DEFICIENCY ANEMIA IN INDIA</vt:lpstr>
      <vt:lpstr>RECOMMENDATIONS (GOI 2007)</vt:lpstr>
      <vt:lpstr>PowerPoint Presentation</vt:lpstr>
      <vt:lpstr>PowerPoint Presentation</vt:lpstr>
      <vt:lpstr>PowerPoint Presentation</vt:lpstr>
      <vt:lpstr>12-by-12 INITIATIVE FOR ANEMIA CONTROL</vt:lpstr>
      <vt:lpstr>PowerPoint Presentation</vt:lpstr>
      <vt:lpstr>PowerPoint Presentation</vt:lpstr>
      <vt:lpstr>3. IDD CONTROL PROGRAMME</vt:lpstr>
      <vt:lpstr>PowerPoint Presentation</vt:lpstr>
      <vt:lpstr>PowerPoint Presentation</vt:lpstr>
      <vt:lpstr>PowerPoint Presentation</vt:lpstr>
      <vt:lpstr>PowerPoint Presentation</vt:lpstr>
      <vt:lpstr>PowerPoint Presentation</vt:lpstr>
      <vt:lpstr>PowerPoint Presentation</vt:lpstr>
      <vt:lpstr>4. SPECIAL NUTRITION PROGRAMME</vt:lpstr>
      <vt:lpstr>PowerPoint Presentation</vt:lpstr>
      <vt:lpstr>5.BALWADI NUTRITION PROGRAMME</vt:lpstr>
      <vt:lpstr>6. ICDS PROGRAMME</vt:lpstr>
      <vt:lpstr>PowerPoint Presentation</vt:lpstr>
      <vt:lpstr>PowerPoint Presentation</vt:lpstr>
      <vt:lpstr>PowerPoint Presentation</vt:lpstr>
      <vt:lpstr>ORGANIZATION</vt:lpstr>
      <vt:lpstr>PowerPoint Presentation</vt:lpstr>
      <vt:lpstr>PowerPoint Presentation</vt:lpstr>
      <vt:lpstr>PowerPoint Presentation</vt:lpstr>
      <vt:lpstr>PowerPoint Presentation</vt:lpstr>
      <vt:lpstr>PowerPoint Presentation</vt:lpstr>
      <vt:lpstr>CALORIES AND PROTEIN GIVEN IN ICDS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ACHIEVEMENTS</vt:lpstr>
      <vt:lpstr>PowerPoint Presentation</vt:lpstr>
      <vt:lpstr>PowerPoint Presentation</vt:lpstr>
      <vt:lpstr>PowerPoint Presentation</vt:lpstr>
      <vt:lpstr>7. MID-DAY MEAL PROGRAMME</vt:lpstr>
      <vt:lpstr>PowerPoint Presentation</vt:lpstr>
      <vt:lpstr>MODEL MENU</vt:lpstr>
      <vt:lpstr>PowerPoint Presentation</vt:lpstr>
      <vt:lpstr>PowerPoint Presentation</vt:lpstr>
      <vt:lpstr>8. MID-DAY MEAL SCHEME</vt:lpstr>
      <vt:lpstr>PowerPoint Presentation</vt:lpstr>
      <vt:lpstr>PowerPoint Presentation</vt:lpstr>
      <vt:lpstr>PowerPoint Presentation</vt:lpstr>
      <vt:lpstr>SUGGESTIONS FOR PREPARATION</vt:lpstr>
      <vt:lpstr>PowerPoint Presentation</vt:lpstr>
      <vt:lpstr>PowerPoint Presentation</vt:lpstr>
      <vt:lpstr>MONITORING AND EVALUATION OF NUTRITION PROGRAMME</vt:lpstr>
      <vt:lpstr>WORLD FOOD PROGRAMME (WFP)</vt:lpstr>
      <vt:lpstr>WFP IN INDIA</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dc:title>
  <dc:creator>immaculate</dc:creator>
  <cp:lastModifiedBy>SPM</cp:lastModifiedBy>
  <cp:revision>180</cp:revision>
  <dcterms:created xsi:type="dcterms:W3CDTF">2011-07-10T08:07:21Z</dcterms:created>
  <dcterms:modified xsi:type="dcterms:W3CDTF">2009-03-31T21:21:51Z</dcterms:modified>
</cp:coreProperties>
</file>