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handoutMasterIdLst>
    <p:handoutMasterId r:id="rId63"/>
  </p:handoutMasterIdLst>
  <p:sldIdLst>
    <p:sldId id="348" r:id="rId2"/>
    <p:sldId id="340" r:id="rId3"/>
    <p:sldId id="338" r:id="rId4"/>
    <p:sldId id="258" r:id="rId5"/>
    <p:sldId id="259" r:id="rId6"/>
    <p:sldId id="313" r:id="rId7"/>
    <p:sldId id="352" r:id="rId8"/>
    <p:sldId id="314" r:id="rId9"/>
    <p:sldId id="315" r:id="rId10"/>
    <p:sldId id="349" r:id="rId11"/>
    <p:sldId id="350" r:id="rId12"/>
    <p:sldId id="354" r:id="rId13"/>
    <p:sldId id="316" r:id="rId14"/>
    <p:sldId id="317" r:id="rId15"/>
    <p:sldId id="318" r:id="rId16"/>
    <p:sldId id="319" r:id="rId17"/>
    <p:sldId id="320" r:id="rId18"/>
    <p:sldId id="321" r:id="rId19"/>
    <p:sldId id="322" r:id="rId20"/>
    <p:sldId id="323" r:id="rId21"/>
    <p:sldId id="324" r:id="rId22"/>
    <p:sldId id="325" r:id="rId23"/>
    <p:sldId id="327" r:id="rId24"/>
    <p:sldId id="328" r:id="rId25"/>
    <p:sldId id="330" r:id="rId26"/>
    <p:sldId id="331" r:id="rId27"/>
    <p:sldId id="332" r:id="rId28"/>
    <p:sldId id="334" r:id="rId29"/>
    <p:sldId id="335" r:id="rId30"/>
    <p:sldId id="341" r:id="rId31"/>
    <p:sldId id="269" r:id="rId32"/>
    <p:sldId id="270" r:id="rId33"/>
    <p:sldId id="271" r:id="rId34"/>
    <p:sldId id="272" r:id="rId35"/>
    <p:sldId id="273" r:id="rId36"/>
    <p:sldId id="274" r:id="rId37"/>
    <p:sldId id="343" r:id="rId38"/>
    <p:sldId id="342" r:id="rId39"/>
    <p:sldId id="277" r:id="rId40"/>
    <p:sldId id="278" r:id="rId41"/>
    <p:sldId id="337"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10" r:id="rId56"/>
    <p:sldId id="311" r:id="rId57"/>
    <p:sldId id="344" r:id="rId58"/>
    <p:sldId id="345" r:id="rId59"/>
    <p:sldId id="346" r:id="rId60"/>
    <p:sldId id="312"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341"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image" Target="../media/image2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596" cy="45676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5404" y="0"/>
            <a:ext cx="2971003" cy="456764"/>
          </a:xfrm>
          <a:prstGeom prst="rect">
            <a:avLst/>
          </a:prstGeom>
        </p:spPr>
        <p:txBody>
          <a:bodyPr vert="horz" lIns="91440" tIns="45720" rIns="91440" bIns="45720" rtlCol="0"/>
          <a:lstStyle>
            <a:lvl1pPr algn="r">
              <a:defRPr sz="1200"/>
            </a:lvl1pPr>
          </a:lstStyle>
          <a:p>
            <a:fld id="{C0F66868-96FE-444A-B00F-8D26B370CBFF}" type="datetimeFigureOut">
              <a:rPr lang="en-US" smtClean="0"/>
              <a:pPr/>
              <a:t>5/27/2024</a:t>
            </a:fld>
            <a:endParaRPr lang="en-US" dirty="0"/>
          </a:p>
        </p:txBody>
      </p:sp>
      <p:sp>
        <p:nvSpPr>
          <p:cNvPr id="4" name="Footer Placeholder 3"/>
          <p:cNvSpPr>
            <a:spLocks noGrp="1"/>
          </p:cNvSpPr>
          <p:nvPr>
            <p:ph type="ftr" sz="quarter" idx="2"/>
          </p:nvPr>
        </p:nvSpPr>
        <p:spPr>
          <a:xfrm>
            <a:off x="1" y="8685782"/>
            <a:ext cx="2972596" cy="456764"/>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5404" y="8685782"/>
            <a:ext cx="2971003" cy="456764"/>
          </a:xfrm>
          <a:prstGeom prst="rect">
            <a:avLst/>
          </a:prstGeom>
        </p:spPr>
        <p:txBody>
          <a:bodyPr vert="horz" lIns="91440" tIns="45720" rIns="91440" bIns="45720" rtlCol="0" anchor="b"/>
          <a:lstStyle>
            <a:lvl1pPr algn="r">
              <a:defRPr sz="1200"/>
            </a:lvl1pPr>
          </a:lstStyle>
          <a:p>
            <a:fld id="{2565F331-6A76-4392-AFB8-324D1D844C1D}" type="slidenum">
              <a:rPr lang="en-US" smtClean="0"/>
              <a:pPr/>
              <a:t>‹#›</a:t>
            </a:fld>
            <a:endParaRPr lang="en-US" dirty="0"/>
          </a:p>
        </p:txBody>
      </p:sp>
    </p:spTree>
    <p:extLst>
      <p:ext uri="{BB962C8B-B14F-4D97-AF65-F5344CB8AC3E}">
        <p14:creationId xmlns:p14="http://schemas.microsoft.com/office/powerpoint/2010/main" val="7808882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70A863-DB13-40FB-B873-E25AFEBC7E65}" type="datetimeFigureOut">
              <a:rPr lang="en-US" smtClean="0"/>
              <a:pPr/>
              <a:t>5/27/2024</a:t>
            </a:fld>
            <a:endParaRPr lang="en-US" dirty="0"/>
          </a:p>
        </p:txBody>
      </p:sp>
      <p:sp>
        <p:nvSpPr>
          <p:cNvPr id="4" name="Slide Image Placeholder 3"/>
          <p:cNvSpPr>
            <a:spLocks noGrp="1" noRot="1" noChangeAspect="1"/>
          </p:cNvSpPr>
          <p:nvPr>
            <p:ph type="sldImg" idx="2"/>
          </p:nvPr>
        </p:nvSpPr>
        <p:spPr>
          <a:xfrm>
            <a:off x="1143000" y="685800"/>
            <a:ext cx="4573588"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4"/>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4"/>
            <a:ext cx="2971800" cy="457200"/>
          </a:xfrm>
          <a:prstGeom prst="rect">
            <a:avLst/>
          </a:prstGeom>
        </p:spPr>
        <p:txBody>
          <a:bodyPr vert="horz" lIns="91440" tIns="45720" rIns="91440" bIns="45720" rtlCol="0" anchor="b"/>
          <a:lstStyle>
            <a:lvl1pPr algn="r">
              <a:defRPr sz="1200"/>
            </a:lvl1pPr>
          </a:lstStyle>
          <a:p>
            <a:fld id="{BC47450B-5630-4383-8CD4-CAADC253F63D}" type="slidenum">
              <a:rPr lang="en-US" smtClean="0"/>
              <a:pPr/>
              <a:t>‹#›</a:t>
            </a:fld>
            <a:endParaRPr lang="en-US" dirty="0"/>
          </a:p>
        </p:txBody>
      </p:sp>
    </p:spTree>
    <p:extLst>
      <p:ext uri="{BB962C8B-B14F-4D97-AF65-F5344CB8AC3E}">
        <p14:creationId xmlns:p14="http://schemas.microsoft.com/office/powerpoint/2010/main" val="4227525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AD82F4-F857-4D95-A77D-E1EB4E8238B3}" type="slidenum">
              <a:rPr lang="en-US" altLang="en-US"/>
              <a:pPr/>
              <a:t>44</a:t>
            </a:fld>
            <a:endParaRPr lang="en-US" altLang="en-US" dirty="0"/>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r>
              <a:rPr lang="en-US" altLang="en-US" dirty="0"/>
              <a:t>The  Food guide pyramid helps us choose a healthy diet. </a:t>
            </a:r>
          </a:p>
          <a:p>
            <a:r>
              <a:rPr lang="en-US" altLang="en-US" dirty="0"/>
              <a:t>Why do you suppose it’s important to have a healthy diet?</a:t>
            </a:r>
          </a:p>
          <a:p>
            <a:r>
              <a:rPr lang="en-US" altLang="en-US" dirty="0"/>
              <a:t>Researchers have found that when you eat the right foods you  are less likely to get sick. Your body can fight off diseases because it’s been getting all  the nutrients to keep it strong..</a:t>
            </a:r>
          </a:p>
          <a:p>
            <a:r>
              <a:rPr lang="en-US" altLang="en-US" dirty="0"/>
              <a:t>The food pyramid is split into 6 groups.</a:t>
            </a:r>
          </a:p>
          <a:p>
            <a:r>
              <a:rPr lang="en-US" altLang="en-US" dirty="0"/>
              <a:t>The base of the pyramid is the group that we need the most servings of.</a:t>
            </a:r>
          </a:p>
          <a:p>
            <a:r>
              <a:rPr lang="en-US" altLang="en-US" dirty="0"/>
              <a:t>What is that group? The breads, grains and cereals. How many servings does it say we need?</a:t>
            </a:r>
          </a:p>
          <a:p>
            <a:r>
              <a:rPr lang="en-US" altLang="en-US" dirty="0"/>
              <a:t>The next layer up is the fruits and vegetables.</a:t>
            </a:r>
          </a:p>
          <a:p>
            <a:r>
              <a:rPr lang="en-US" altLang="en-US" dirty="0"/>
              <a:t>The next layer is the dairy product group. They’re especially rich in the mineral called calcium which  makes our bones strong.. And The protein rich foods.</a:t>
            </a:r>
          </a:p>
          <a:p>
            <a:r>
              <a:rPr lang="en-US" altLang="en-US" dirty="0"/>
              <a:t>The top layer some people don’t even consider it a group. It is the very smallest. It has the sweets, fats, and salt. You wouldn’t even need to try to get anything from this group because if you ate things from the other 5 groups you would already get enough of these foods.</a:t>
            </a:r>
          </a:p>
        </p:txBody>
      </p:sp>
    </p:spTree>
    <p:extLst>
      <p:ext uri="{BB962C8B-B14F-4D97-AF65-F5344CB8AC3E}">
        <p14:creationId xmlns:p14="http://schemas.microsoft.com/office/powerpoint/2010/main" val="1079361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5872A1-FB6A-4067-8BA9-368D58B1E866}" type="datetimeFigureOut">
              <a:rPr lang="en-US" smtClean="0"/>
              <a:pPr/>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93BFD1-DFCD-4F9C-A075-9FB9D843EFE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5872A1-FB6A-4067-8BA9-368D58B1E866}" type="datetimeFigureOut">
              <a:rPr lang="en-US" smtClean="0"/>
              <a:pPr/>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93BFD1-DFCD-4F9C-A075-9FB9D843EFE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5872A1-FB6A-4067-8BA9-368D58B1E866}" type="datetimeFigureOut">
              <a:rPr lang="en-US" smtClean="0"/>
              <a:pPr/>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93BFD1-DFCD-4F9C-A075-9FB9D843EFE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5872A1-FB6A-4067-8BA9-368D58B1E866}" type="datetimeFigureOut">
              <a:rPr lang="en-US" smtClean="0"/>
              <a:pPr/>
              <a:t>5/27/2024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93BFD1-DFCD-4F9C-A075-9FB9D843EFE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5872A1-FB6A-4067-8BA9-368D58B1E866}" type="datetimeFigureOut">
              <a:rPr lang="en-US" smtClean="0"/>
              <a:pPr/>
              <a:t>5/27/2024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F93BFD1-DFCD-4F9C-A075-9FB9D843EFE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5872A1-FB6A-4067-8BA9-368D58B1E866}" type="datetimeFigureOut">
              <a:rPr lang="en-US" smtClean="0"/>
              <a:pPr/>
              <a:t>5/27/2024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F93BFD1-DFCD-4F9C-A075-9FB9D843EFE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5872A1-FB6A-4067-8BA9-368D58B1E866}" type="datetimeFigureOut">
              <a:rPr lang="en-US" smtClean="0"/>
              <a:pPr/>
              <a:t>5/27/2024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F93BFD1-DFCD-4F9C-A075-9FB9D843EFE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5872A1-FB6A-4067-8BA9-368D58B1E866}" type="datetimeFigureOut">
              <a:rPr lang="en-US" smtClean="0"/>
              <a:pPr/>
              <a:t>5/27/2024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93BFD1-DFCD-4F9C-A075-9FB9D843EFE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5872A1-FB6A-4067-8BA9-368D58B1E866}" type="datetimeFigureOut">
              <a:rPr lang="en-US" smtClean="0"/>
              <a:pPr/>
              <a:t>5/27/2024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93BFD1-DFCD-4F9C-A075-9FB9D843EFE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5872A1-FB6A-4067-8BA9-368D58B1E866}" type="datetimeFigureOut">
              <a:rPr lang="en-US" smtClean="0"/>
              <a:pPr/>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93BFD1-DFCD-4F9C-A075-9FB9D843EFE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5872A1-FB6A-4067-8BA9-368D58B1E866}" type="datetimeFigureOut">
              <a:rPr lang="en-US" smtClean="0"/>
              <a:pPr/>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93BFD1-DFCD-4F9C-A075-9FB9D843EFE7}"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52400" y="1066800"/>
            <a:ext cx="43053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066800"/>
            <a:ext cx="43053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60400" y="6689725"/>
            <a:ext cx="1778000" cy="168275"/>
          </a:xfrm>
        </p:spPr>
        <p:txBody>
          <a:bodyPr/>
          <a:lstStyle>
            <a:lvl1pPr>
              <a:defRPr/>
            </a:lvl1pPr>
          </a:lstStyle>
          <a:p>
            <a:endParaRPr lang="en-US" dirty="0"/>
          </a:p>
        </p:txBody>
      </p:sp>
      <p:sp>
        <p:nvSpPr>
          <p:cNvPr id="6" name="Footer Placeholder 5"/>
          <p:cNvSpPr>
            <a:spLocks noGrp="1"/>
          </p:cNvSpPr>
          <p:nvPr>
            <p:ph type="ftr" sz="quarter" idx="11"/>
          </p:nvPr>
        </p:nvSpPr>
        <p:spPr>
          <a:xfrm>
            <a:off x="3606800" y="6689725"/>
            <a:ext cx="2413000" cy="168275"/>
          </a:xfrm>
        </p:spPr>
        <p:txBody>
          <a:bodyPr/>
          <a:lstStyle>
            <a:lvl1pPr>
              <a:defRPr/>
            </a:lvl1pPr>
          </a:lstStyle>
          <a:p>
            <a:endParaRPr lang="en-US" dirty="0"/>
          </a:p>
        </p:txBody>
      </p:sp>
      <p:sp>
        <p:nvSpPr>
          <p:cNvPr id="7" name="Slide Number Placeholder 6"/>
          <p:cNvSpPr>
            <a:spLocks noGrp="1"/>
          </p:cNvSpPr>
          <p:nvPr>
            <p:ph type="sldNum" sz="quarter" idx="12"/>
          </p:nvPr>
        </p:nvSpPr>
        <p:spPr>
          <a:xfrm>
            <a:off x="7061200" y="6689725"/>
            <a:ext cx="1778000" cy="168275"/>
          </a:xfrm>
        </p:spPr>
        <p:txBody>
          <a:bodyPr/>
          <a:lstStyle>
            <a:lvl1pPr>
              <a:defRPr/>
            </a:lvl1pPr>
          </a:lstStyle>
          <a:p>
            <a:fld id="{CEDCDBCD-C51D-4DE1-96A1-2A4EBDD8B86F}" type="slidenum">
              <a:rPr lang="en-US"/>
              <a:pPr/>
              <a:t>‹#›</a:t>
            </a:fld>
            <a:endParaRPr lang="en-US" dirty="0"/>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5872A1-FB6A-4067-8BA9-368D58B1E866}" type="datetimeFigureOut">
              <a:rPr lang="en-US" smtClean="0"/>
              <a:pPr/>
              <a:t>5/27/2024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93BFD1-DFCD-4F9C-A075-9FB9D843EFE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1.png"/></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22.png"/></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23.png"/></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24.png"/></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26.png"/><Relationship Id="rId5" Type="http://schemas.openxmlformats.org/officeDocument/2006/relationships/oleObject" Target="../embeddings/oleObject6.bin"/><Relationship Id="rId4" Type="http://schemas.openxmlformats.org/officeDocument/2006/relationships/image" Target="../media/image2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marL="0" indent="0">
              <a:buNone/>
            </a:pPr>
            <a:r>
              <a:rPr lang="en-US" dirty="0" smtClean="0">
                <a:solidFill>
                  <a:srgbClr val="FF0000"/>
                </a:solidFill>
              </a:rPr>
              <a:t>Nutritional assessment of children in India.</a:t>
            </a:r>
          </a:p>
          <a:p>
            <a:pPr marL="0" indent="0">
              <a:buNone/>
            </a:pPr>
            <a:endParaRPr lang="en-US" dirty="0"/>
          </a:p>
          <a:p>
            <a:pPr marL="0" indent="0">
              <a:buNone/>
            </a:pPr>
            <a:r>
              <a:rPr lang="en-US" dirty="0" smtClean="0"/>
              <a:t>                                           </a:t>
            </a:r>
          </a:p>
          <a:p>
            <a:pPr marL="0" indent="0">
              <a:buNone/>
            </a:pPr>
            <a:endParaRPr lang="en-US" dirty="0"/>
          </a:p>
          <a:p>
            <a:pPr marL="0" indent="0">
              <a:buNone/>
            </a:pPr>
            <a:r>
              <a:rPr lang="en-US" smtClean="0"/>
              <a:t>                                  </a:t>
            </a:r>
            <a:endParaRPr lang="en-US" dirty="0" smtClean="0"/>
          </a:p>
          <a:p>
            <a:pPr marL="0" indent="0">
              <a:buNone/>
            </a:pPr>
            <a:r>
              <a:rPr lang="en-US" dirty="0"/>
              <a:t> </a:t>
            </a:r>
            <a:r>
              <a:rPr lang="en-US" dirty="0" smtClean="0"/>
              <a:t>                         </a:t>
            </a:r>
            <a:endParaRPr lang="en-IN" dirty="0"/>
          </a:p>
        </p:txBody>
      </p:sp>
    </p:spTree>
    <p:extLst>
      <p:ext uri="{BB962C8B-B14F-4D97-AF65-F5344CB8AC3E}">
        <p14:creationId xmlns:p14="http://schemas.microsoft.com/office/powerpoint/2010/main" val="1323301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Learning objectives</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150000"/>
              </a:lnSpc>
              <a:buFont typeface="Wingdings" pitchFamily="2" charset="2"/>
              <a:buChar char="Ø"/>
            </a:pPr>
            <a:r>
              <a:rPr lang="en-US" dirty="0" smtClean="0">
                <a:latin typeface="Times New Roman" pitchFamily="18" charset="0"/>
                <a:cs typeface="Times New Roman" pitchFamily="18" charset="0"/>
              </a:rPr>
              <a:t>Nutritional assessment of family</a:t>
            </a:r>
          </a:p>
          <a:p>
            <a:pPr>
              <a:lnSpc>
                <a:spcPct val="150000"/>
              </a:lnSpc>
              <a:buFont typeface="Wingdings" pitchFamily="2" charset="2"/>
              <a:buChar char="Ø"/>
            </a:pPr>
            <a:r>
              <a:rPr lang="en-US" dirty="0" smtClean="0">
                <a:latin typeface="Times New Roman" pitchFamily="18" charset="0"/>
                <a:cs typeface="Times New Roman" pitchFamily="18" charset="0"/>
              </a:rPr>
              <a:t>Nutritional assessment of individual</a:t>
            </a:r>
          </a:p>
          <a:p>
            <a:pPr>
              <a:lnSpc>
                <a:spcPct val="150000"/>
              </a:lnSpc>
              <a:buFont typeface="Wingdings" pitchFamily="2" charset="2"/>
              <a:buChar char="Ø"/>
            </a:pPr>
            <a:r>
              <a:rPr lang="en-US" dirty="0" smtClean="0">
                <a:latin typeface="Times New Roman" pitchFamily="18" charset="0"/>
                <a:cs typeface="Times New Roman" pitchFamily="18" charset="0"/>
              </a:rPr>
              <a:t>Dietary advice for individual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4000" b="1" dirty="0" smtClean="0">
                <a:solidFill>
                  <a:srgbClr val="FF0000"/>
                </a:solidFill>
                <a:latin typeface="Times New Roman" pitchFamily="18" charset="0"/>
                <a:cs typeface="Times New Roman" pitchFamily="18" charset="0"/>
              </a:rPr>
              <a:t>NUTRITIONAL PROFILE OF INDIA</a:t>
            </a:r>
            <a:endParaRPr lang="en-US" sz="4000"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5181600"/>
        </p:xfrm>
        <a:graphic>
          <a:graphicData uri="http://schemas.openxmlformats.org/drawingml/2006/table">
            <a:tbl>
              <a:tblPr firstRow="1" bandRow="1">
                <a:tableStyleId>{5940675A-B579-460E-94D1-54222C63F5DA}</a:tableStyleId>
              </a:tblPr>
              <a:tblGrid>
                <a:gridCol w="4114800"/>
                <a:gridCol w="4114800"/>
              </a:tblGrid>
              <a:tr h="370840">
                <a:tc>
                  <a:txBody>
                    <a:bodyPr/>
                    <a:lstStyle/>
                    <a:p>
                      <a:r>
                        <a:rPr lang="en-US" sz="2000" dirty="0" smtClean="0">
                          <a:latin typeface="Times New Roman" pitchFamily="18" charset="0"/>
                          <a:cs typeface="Times New Roman" pitchFamily="18" charset="0"/>
                        </a:rPr>
                        <a:t>Under 5 children Stunted</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48%</a:t>
                      </a:r>
                      <a:endParaRPr lang="en-US" sz="2000" dirty="0">
                        <a:latin typeface="Times New Roman" pitchFamily="18" charset="0"/>
                        <a:cs typeface="Times New Roman" pitchFamily="18" charset="0"/>
                      </a:endParaRPr>
                    </a:p>
                  </a:txBody>
                  <a:tcPr/>
                </a:tc>
              </a:tr>
              <a:tr h="370840">
                <a:tc>
                  <a:txBody>
                    <a:bodyPr/>
                    <a:lstStyle/>
                    <a:p>
                      <a:r>
                        <a:rPr lang="en-US" sz="2000" dirty="0" smtClean="0">
                          <a:latin typeface="Times New Roman" pitchFamily="18" charset="0"/>
                          <a:cs typeface="Times New Roman" pitchFamily="18" charset="0"/>
                        </a:rPr>
                        <a:t>Under 5 children Wasted</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19.8%</a:t>
                      </a:r>
                      <a:endParaRPr lang="en-US" sz="2000" dirty="0">
                        <a:latin typeface="Times New Roman" pitchFamily="18" charset="0"/>
                        <a:cs typeface="Times New Roman" pitchFamily="18" charset="0"/>
                      </a:endParaRPr>
                    </a:p>
                  </a:txBody>
                  <a:tcPr/>
                </a:tc>
              </a:tr>
              <a:tr h="370840">
                <a:tc>
                  <a:txBody>
                    <a:bodyPr/>
                    <a:lstStyle/>
                    <a:p>
                      <a:r>
                        <a:rPr lang="en-US" sz="2000" dirty="0" smtClean="0">
                          <a:latin typeface="Times New Roman" pitchFamily="18" charset="0"/>
                          <a:cs typeface="Times New Roman" pitchFamily="18" charset="0"/>
                        </a:rPr>
                        <a:t>Under 5 children Underweight</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43%</a:t>
                      </a:r>
                      <a:endParaRPr lang="en-US" sz="2000" dirty="0">
                        <a:latin typeface="Times New Roman" pitchFamily="18" charset="0"/>
                        <a:cs typeface="Times New Roman" pitchFamily="18" charset="0"/>
                      </a:endParaRPr>
                    </a:p>
                  </a:txBody>
                  <a:tcPr/>
                </a:tc>
              </a:tr>
              <a:tr h="370840">
                <a:tc>
                  <a:txBody>
                    <a:bodyPr/>
                    <a:lstStyle/>
                    <a:p>
                      <a:r>
                        <a:rPr lang="en-US" sz="2000" dirty="0" smtClean="0">
                          <a:latin typeface="Times New Roman" pitchFamily="18" charset="0"/>
                          <a:cs typeface="Times New Roman" pitchFamily="18" charset="0"/>
                        </a:rPr>
                        <a:t>Underweight  children  in  the  lowest  wealth  index  category</a:t>
                      </a:r>
                      <a:endParaRPr lang="en-US"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56.6%</a:t>
                      </a:r>
                      <a:endParaRPr lang="en-US" sz="2000" dirty="0">
                        <a:latin typeface="Times New Roman" pitchFamily="18" charset="0"/>
                        <a:cs typeface="Times New Roman" pitchFamily="18"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Underweight  children  in  the  highest  wealth  index  category</a:t>
                      </a:r>
                    </a:p>
                  </a:txBody>
                  <a:tcPr/>
                </a:tc>
                <a:tc>
                  <a:txBody>
                    <a:bodyPr/>
                    <a:lstStyle/>
                    <a:p>
                      <a:r>
                        <a:rPr lang="en-US" sz="2000" dirty="0" smtClean="0">
                          <a:latin typeface="Times New Roman" pitchFamily="18" charset="0"/>
                          <a:cs typeface="Times New Roman" pitchFamily="18" charset="0"/>
                        </a:rPr>
                        <a:t>19.7%</a:t>
                      </a:r>
                      <a:endParaRPr lang="en-US" sz="2000" dirty="0">
                        <a:latin typeface="Times New Roman" pitchFamily="18" charset="0"/>
                        <a:cs typeface="Times New Roman" pitchFamily="18"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Male children (6 – 59</a:t>
                      </a:r>
                      <a:r>
                        <a:rPr lang="en-US" sz="2000" baseline="0" dirty="0" smtClean="0">
                          <a:latin typeface="Times New Roman" pitchFamily="18" charset="0"/>
                          <a:cs typeface="Times New Roman" pitchFamily="18" charset="0"/>
                        </a:rPr>
                        <a:t> months)</a:t>
                      </a:r>
                      <a:r>
                        <a:rPr lang="en-US" sz="2000" dirty="0" smtClean="0">
                          <a:latin typeface="Times New Roman" pitchFamily="18" charset="0"/>
                          <a:cs typeface="Times New Roman" pitchFamily="18" charset="0"/>
                        </a:rPr>
                        <a:t> with </a:t>
                      </a:r>
                    </a:p>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any anemia</a:t>
                      </a:r>
                    </a:p>
                  </a:txBody>
                  <a:tcPr/>
                </a:tc>
                <a:tc>
                  <a:txBody>
                    <a:bodyPr/>
                    <a:lstStyle/>
                    <a:p>
                      <a:r>
                        <a:rPr lang="en-US" sz="2000" dirty="0" smtClean="0">
                          <a:latin typeface="Times New Roman" pitchFamily="18" charset="0"/>
                          <a:cs typeface="Times New Roman" pitchFamily="18" charset="0"/>
                        </a:rPr>
                        <a:t>69%</a:t>
                      </a:r>
                      <a:endParaRPr lang="en-US" sz="2000" dirty="0">
                        <a:latin typeface="Times New Roman" pitchFamily="18" charset="0"/>
                        <a:cs typeface="Times New Roman" pitchFamily="18"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Female children (6 – 59</a:t>
                      </a:r>
                      <a:r>
                        <a:rPr lang="en-US" sz="2000" baseline="0" dirty="0" smtClean="0">
                          <a:latin typeface="Times New Roman" pitchFamily="18" charset="0"/>
                          <a:cs typeface="Times New Roman" pitchFamily="18" charset="0"/>
                        </a:rPr>
                        <a:t> months)</a:t>
                      </a:r>
                      <a:r>
                        <a:rPr lang="en-US" sz="2000" dirty="0" smtClean="0">
                          <a:latin typeface="Times New Roman" pitchFamily="18" charset="0"/>
                          <a:cs typeface="Times New Roman" pitchFamily="18" charset="0"/>
                        </a:rPr>
                        <a:t> with </a:t>
                      </a:r>
                    </a:p>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any anemia</a:t>
                      </a:r>
                    </a:p>
                  </a:txBody>
                  <a:tcPr/>
                </a:tc>
                <a:tc>
                  <a:txBody>
                    <a:bodyPr/>
                    <a:lstStyle/>
                    <a:p>
                      <a:r>
                        <a:rPr lang="en-US" sz="2000" dirty="0" smtClean="0">
                          <a:latin typeface="Times New Roman" pitchFamily="18" charset="0"/>
                          <a:cs typeface="Times New Roman" pitchFamily="18" charset="0"/>
                        </a:rPr>
                        <a:t>69.9%</a:t>
                      </a:r>
                      <a:endParaRPr lang="en-US" sz="2000" dirty="0">
                        <a:latin typeface="Times New Roman" pitchFamily="18" charset="0"/>
                        <a:cs typeface="Times New Roman" pitchFamily="18"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Pregnant women with anemia</a:t>
                      </a:r>
                    </a:p>
                  </a:txBody>
                  <a:tcPr/>
                </a:tc>
                <a:tc>
                  <a:txBody>
                    <a:bodyPr/>
                    <a:lstStyle/>
                    <a:p>
                      <a:r>
                        <a:rPr lang="en-US" sz="2000" dirty="0" smtClean="0">
                          <a:latin typeface="Times New Roman" pitchFamily="18" charset="0"/>
                          <a:cs typeface="Times New Roman" pitchFamily="18" charset="0"/>
                        </a:rPr>
                        <a:t>57.9%</a:t>
                      </a:r>
                      <a:endParaRPr lang="en-US" sz="2000" dirty="0">
                        <a:latin typeface="Times New Roman" pitchFamily="18" charset="0"/>
                        <a:cs typeface="Times New Roman" pitchFamily="18"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Lactating women</a:t>
                      </a:r>
                      <a:r>
                        <a:rPr lang="en-US" sz="2000" baseline="0" dirty="0" smtClean="0">
                          <a:latin typeface="Times New Roman" pitchFamily="18" charset="0"/>
                          <a:cs typeface="Times New Roman" pitchFamily="18" charset="0"/>
                        </a:rPr>
                        <a:t> with anemia</a:t>
                      </a:r>
                      <a:endParaRPr lang="en-US" sz="2000" dirty="0" smtClean="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56.4%</a:t>
                      </a:r>
                      <a:endParaRPr lang="en-US" sz="2000" dirty="0">
                        <a:latin typeface="Times New Roman" pitchFamily="18" charset="0"/>
                        <a:cs typeface="Times New Roman" pitchFamily="18"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Adolescent girls </a:t>
                      </a:r>
                      <a:r>
                        <a:rPr lang="en-US" sz="2000" baseline="0" dirty="0" smtClean="0">
                          <a:latin typeface="Times New Roman" pitchFamily="18" charset="0"/>
                          <a:cs typeface="Times New Roman" pitchFamily="18" charset="0"/>
                        </a:rPr>
                        <a:t>with anemia</a:t>
                      </a:r>
                      <a:endParaRPr lang="en-US" sz="2000" dirty="0" smtClean="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90%</a:t>
                      </a:r>
                      <a:endParaRPr lang="en-US" sz="20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381000" y="152400"/>
            <a:ext cx="8839200" cy="914400"/>
          </a:xfrm>
        </p:spPr>
        <p:txBody>
          <a:bodyPr/>
          <a:lstStyle/>
          <a:p>
            <a:r>
              <a:rPr lang="en-US" b="1" dirty="0">
                <a:solidFill>
                  <a:srgbClr val="FF0000"/>
                </a:solidFill>
                <a:effectLst>
                  <a:outerShdw blurRad="38100" dist="38100" dir="2700000" algn="tl">
                    <a:srgbClr val="C0C0C0"/>
                  </a:outerShdw>
                </a:effectLst>
                <a:latin typeface="Times New Roman" pitchFamily="18" charset="0"/>
                <a:cs typeface="Times New Roman" pitchFamily="18" charset="0"/>
              </a:rPr>
              <a:t>A Healthy Diet and Our Body</a:t>
            </a:r>
            <a:endParaRPr lang="en-US" b="1" dirty="0">
              <a:solidFill>
                <a:srgbClr val="FF0000"/>
              </a:solidFill>
              <a:latin typeface="Times New Roman" pitchFamily="18" charset="0"/>
              <a:cs typeface="Times New Roman" pitchFamily="18" charset="0"/>
            </a:endParaRPr>
          </a:p>
        </p:txBody>
      </p:sp>
      <p:sp>
        <p:nvSpPr>
          <p:cNvPr id="128003" name="Rectangle 3"/>
          <p:cNvSpPr>
            <a:spLocks noGrp="1" noChangeArrowheads="1"/>
          </p:cNvSpPr>
          <p:nvPr>
            <p:ph type="body" sz="half" idx="1"/>
          </p:nvPr>
        </p:nvSpPr>
        <p:spPr>
          <a:xfrm>
            <a:off x="0" y="1066800"/>
            <a:ext cx="6324600" cy="5791200"/>
          </a:xfrm>
        </p:spPr>
        <p:txBody>
          <a:bodyPr>
            <a:noAutofit/>
          </a:bodyPr>
          <a:lstStyle/>
          <a:p>
            <a:pPr marL="0" indent="0">
              <a:buFont typeface="Wingdings" pitchFamily="2" charset="2"/>
              <a:buChar char="Ø"/>
            </a:pPr>
            <a:r>
              <a:rPr lang="en-US" sz="2600" dirty="0">
                <a:latin typeface="Times New Roman" pitchFamily="18" charset="0"/>
                <a:cs typeface="Times New Roman" pitchFamily="18" charset="0"/>
              </a:rPr>
              <a:t>If our bodies are human machines </a:t>
            </a:r>
            <a:r>
              <a:rPr lang="en-US" sz="2600" dirty="0">
                <a:solidFill>
                  <a:srgbClr val="FF0000"/>
                </a:solidFill>
                <a:latin typeface="Times New Roman" pitchFamily="18" charset="0"/>
                <a:cs typeface="Times New Roman" pitchFamily="18" charset="0"/>
              </a:rPr>
              <a:t>food is our fuel</a:t>
            </a:r>
            <a:r>
              <a:rPr lang="en-US" sz="2600" dirty="0">
                <a:latin typeface="Times New Roman" pitchFamily="18" charset="0"/>
                <a:cs typeface="Times New Roman" pitchFamily="18" charset="0"/>
              </a:rPr>
              <a:t>.   How well we eat, affects how well our bodies work, and how long we </a:t>
            </a:r>
            <a:r>
              <a:rPr lang="en-US" sz="2600" dirty="0" smtClean="0">
                <a:latin typeface="Times New Roman" pitchFamily="18" charset="0"/>
                <a:cs typeface="Times New Roman" pitchFamily="18" charset="0"/>
              </a:rPr>
              <a:t>live.</a:t>
            </a:r>
            <a:endParaRPr lang="en-US" sz="2600" dirty="0">
              <a:latin typeface="Times New Roman" pitchFamily="18" charset="0"/>
              <a:cs typeface="Times New Roman" pitchFamily="18" charset="0"/>
            </a:endParaRPr>
          </a:p>
          <a:p>
            <a:pPr marL="0" indent="0">
              <a:buFont typeface="Wingdings" pitchFamily="2" charset="2"/>
              <a:buChar char="Ø"/>
            </a:pPr>
            <a:r>
              <a:rPr lang="en-US" sz="2600" dirty="0">
                <a:latin typeface="Times New Roman" pitchFamily="18" charset="0"/>
                <a:cs typeface="Times New Roman" pitchFamily="18" charset="0"/>
              </a:rPr>
              <a:t>It is especially important that we eat </a:t>
            </a:r>
            <a:r>
              <a:rPr lang="en-US" sz="2600" dirty="0" smtClean="0">
                <a:latin typeface="Times New Roman" pitchFamily="18" charset="0"/>
                <a:cs typeface="Times New Roman" pitchFamily="18" charset="0"/>
              </a:rPr>
              <a:t>healthily </a:t>
            </a:r>
            <a:r>
              <a:rPr lang="en-US" sz="2600" dirty="0">
                <a:latin typeface="Times New Roman" pitchFamily="18" charset="0"/>
                <a:cs typeface="Times New Roman" pitchFamily="18" charset="0"/>
              </a:rPr>
              <a:t>as children, as we are still </a:t>
            </a:r>
            <a:r>
              <a:rPr lang="en-US" sz="2600" dirty="0">
                <a:solidFill>
                  <a:srgbClr val="FF0000"/>
                </a:solidFill>
                <a:latin typeface="Times New Roman" pitchFamily="18" charset="0"/>
                <a:cs typeface="Times New Roman" pitchFamily="18" charset="0"/>
              </a:rPr>
              <a:t>growing and developing</a:t>
            </a:r>
            <a:r>
              <a:rPr lang="en-US" sz="2600" dirty="0">
                <a:latin typeface="Times New Roman" pitchFamily="18" charset="0"/>
                <a:cs typeface="Times New Roman" pitchFamily="18" charset="0"/>
              </a:rPr>
              <a:t>; a young plant not given proper nutrients grows up to be a poor specimen </a:t>
            </a:r>
            <a:r>
              <a:rPr lang="en-US" sz="2600" dirty="0">
                <a:solidFill>
                  <a:srgbClr val="FF0000"/>
                </a:solidFill>
                <a:latin typeface="Times New Roman" pitchFamily="18" charset="0"/>
                <a:cs typeface="Times New Roman" pitchFamily="18" charset="0"/>
                <a:sym typeface="Wingdings" pitchFamily="2" charset="2"/>
              </a:rPr>
              <a:t></a:t>
            </a:r>
            <a:r>
              <a:rPr lang="en-US" sz="2600" dirty="0" smtClean="0">
                <a:latin typeface="Times New Roman" pitchFamily="18" charset="0"/>
                <a:cs typeface="Times New Roman" pitchFamily="18" charset="0"/>
                <a:sym typeface="Wingdings" pitchFamily="2" charset="2"/>
              </a:rPr>
              <a:t>.</a:t>
            </a:r>
            <a:endParaRPr lang="en-US" sz="2600" dirty="0">
              <a:latin typeface="Times New Roman" pitchFamily="18" charset="0"/>
              <a:cs typeface="Times New Roman" pitchFamily="18" charset="0"/>
            </a:endParaRPr>
          </a:p>
          <a:p>
            <a:pPr marL="0" indent="0">
              <a:buFont typeface="Wingdings" pitchFamily="2" charset="2"/>
              <a:buChar char="Ø"/>
            </a:pPr>
            <a:r>
              <a:rPr lang="en-US" sz="2600" dirty="0">
                <a:latin typeface="Times New Roman" pitchFamily="18" charset="0"/>
                <a:cs typeface="Times New Roman" pitchFamily="18" charset="0"/>
              </a:rPr>
              <a:t>A healthy diet is sometimes called a </a:t>
            </a:r>
            <a:r>
              <a:rPr lang="en-US" sz="2600" dirty="0">
                <a:solidFill>
                  <a:srgbClr val="FF0000"/>
                </a:solidFill>
                <a:latin typeface="Times New Roman" pitchFamily="18" charset="0"/>
                <a:cs typeface="Times New Roman" pitchFamily="18" charset="0"/>
              </a:rPr>
              <a:t>balanced diet </a:t>
            </a:r>
            <a:r>
              <a:rPr lang="en-US" sz="2600" dirty="0">
                <a:latin typeface="Times New Roman" pitchFamily="18" charset="0"/>
                <a:cs typeface="Times New Roman" pitchFamily="18" charset="0"/>
              </a:rPr>
              <a:t>as it needs to consist of </a:t>
            </a:r>
            <a:r>
              <a:rPr lang="en-US" sz="2600" i="1" dirty="0">
                <a:latin typeface="Times New Roman" pitchFamily="18" charset="0"/>
                <a:cs typeface="Times New Roman" pitchFamily="18" charset="0"/>
              </a:rPr>
              <a:t>different </a:t>
            </a:r>
            <a:r>
              <a:rPr lang="en-US" sz="2600" dirty="0">
                <a:latin typeface="Times New Roman" pitchFamily="18" charset="0"/>
                <a:cs typeface="Times New Roman" pitchFamily="18" charset="0"/>
              </a:rPr>
              <a:t>types of foods</a:t>
            </a:r>
            <a:r>
              <a:rPr lang="en-US" sz="2600" dirty="0" smtClean="0">
                <a:latin typeface="Times New Roman" pitchFamily="18" charset="0"/>
                <a:cs typeface="Times New Roman" pitchFamily="18" charset="0"/>
              </a:rPr>
              <a:t>.</a:t>
            </a:r>
            <a:endParaRPr lang="en-US" sz="2600" dirty="0">
              <a:latin typeface="Times New Roman" pitchFamily="18" charset="0"/>
              <a:cs typeface="Times New Roman" pitchFamily="18" charset="0"/>
            </a:endParaRPr>
          </a:p>
          <a:p>
            <a:pPr marL="0" indent="0">
              <a:buFont typeface="Wingdings" pitchFamily="2" charset="2"/>
              <a:buChar char="Ø"/>
            </a:pPr>
            <a:r>
              <a:rPr lang="en-US" sz="2600" dirty="0">
                <a:solidFill>
                  <a:srgbClr val="FF0000"/>
                </a:solidFill>
                <a:latin typeface="Times New Roman" pitchFamily="18" charset="0"/>
                <a:cs typeface="Times New Roman" pitchFamily="18" charset="0"/>
              </a:rPr>
              <a:t>Eating properly and regularly </a:t>
            </a:r>
            <a:r>
              <a:rPr lang="en-US" sz="2600" dirty="0">
                <a:latin typeface="Times New Roman" pitchFamily="18" charset="0"/>
                <a:cs typeface="Times New Roman" pitchFamily="18" charset="0"/>
              </a:rPr>
              <a:t>is really important; what we eat and drink now, affects our health in the future.  </a:t>
            </a:r>
          </a:p>
        </p:txBody>
      </p:sp>
      <p:pic>
        <p:nvPicPr>
          <p:cNvPr id="128004" name="Picture 4" descr="standing"/>
          <p:cNvPicPr>
            <a:picLocks noGrp="1" noChangeAspect="1" noChangeArrowheads="1"/>
          </p:cNvPicPr>
          <p:nvPr>
            <p:ph sz="half" idx="2"/>
          </p:nvPr>
        </p:nvPicPr>
        <p:blipFill>
          <a:blip r:embed="rId2" cstate="print"/>
          <a:srcRect/>
          <a:stretch>
            <a:fillRect/>
          </a:stretch>
        </p:blipFill>
        <p:spPr>
          <a:xfrm>
            <a:off x="7031037" y="404812"/>
            <a:ext cx="1960563" cy="2338388"/>
          </a:xfrm>
          <a:noFill/>
          <a:ln/>
        </p:spPr>
      </p:pic>
      <p:grpSp>
        <p:nvGrpSpPr>
          <p:cNvPr id="2" name="Group 6"/>
          <p:cNvGrpSpPr>
            <a:grpSpLocks/>
          </p:cNvGrpSpPr>
          <p:nvPr/>
        </p:nvGrpSpPr>
        <p:grpSpPr bwMode="auto">
          <a:xfrm>
            <a:off x="6317456" y="2971800"/>
            <a:ext cx="2750344" cy="2819400"/>
            <a:chOff x="3499" y="1440"/>
            <a:chExt cx="1925" cy="1584"/>
          </a:xfrm>
        </p:grpSpPr>
        <p:sp>
          <p:nvSpPr>
            <p:cNvPr id="128007" name="Oval 7"/>
            <p:cNvSpPr>
              <a:spLocks noChangeArrowheads="1"/>
            </p:cNvSpPr>
            <p:nvPr/>
          </p:nvSpPr>
          <p:spPr bwMode="auto">
            <a:xfrm>
              <a:off x="3552" y="1440"/>
              <a:ext cx="1872" cy="1584"/>
            </a:xfrm>
            <a:prstGeom prst="ellipse">
              <a:avLst/>
            </a:prstGeom>
            <a:solidFill>
              <a:srgbClr val="000099"/>
            </a:solidFill>
            <a:ln w="9525">
              <a:solidFill>
                <a:schemeClr val="tx1"/>
              </a:solidFill>
              <a:round/>
              <a:headEnd/>
              <a:tailEnd/>
            </a:ln>
            <a:effectLst/>
          </p:spPr>
          <p:txBody>
            <a:bodyPr wrap="none" anchor="ctr"/>
            <a:lstStyle/>
            <a:p>
              <a:endParaRPr lang="en-US" dirty="0"/>
            </a:p>
          </p:txBody>
        </p:sp>
        <p:sp>
          <p:nvSpPr>
            <p:cNvPr id="128008" name="Text Box 8"/>
            <p:cNvSpPr txBox="1">
              <a:spLocks noChangeArrowheads="1"/>
            </p:cNvSpPr>
            <p:nvPr/>
          </p:nvSpPr>
          <p:spPr bwMode="auto">
            <a:xfrm>
              <a:off x="3499" y="1697"/>
              <a:ext cx="1920" cy="1152"/>
            </a:xfrm>
            <a:prstGeom prst="rect">
              <a:avLst/>
            </a:prstGeom>
            <a:noFill/>
            <a:ln w="9525">
              <a:noFill/>
              <a:miter lim="800000"/>
              <a:headEnd/>
              <a:tailEnd/>
            </a:ln>
            <a:effectLst/>
          </p:spPr>
          <p:txBody>
            <a:bodyPr wrap="square">
              <a:spAutoFit/>
            </a:bodyPr>
            <a:lstStyle/>
            <a:p>
              <a:pPr algn="ctr">
                <a:spcBef>
                  <a:spcPct val="50000"/>
                </a:spcBef>
              </a:pPr>
              <a:r>
                <a:rPr lang="en-GB" sz="3600" dirty="0">
                  <a:solidFill>
                    <a:srgbClr val="FFFF00"/>
                  </a:solidFill>
                  <a:latin typeface="Times New Roman" pitchFamily="18" charset="0"/>
                  <a:cs typeface="Times New Roman" pitchFamily="18" charset="0"/>
                </a:rPr>
                <a:t>Foodie fact</a:t>
              </a:r>
            </a:p>
            <a:p>
              <a:pPr algn="ctr">
                <a:lnSpc>
                  <a:spcPct val="90000"/>
                </a:lnSpc>
                <a:spcBef>
                  <a:spcPct val="20000"/>
                </a:spcBef>
                <a:buSzPct val="300000"/>
              </a:pPr>
              <a:r>
                <a:rPr lang="en-US" sz="2400" b="1" dirty="0">
                  <a:solidFill>
                    <a:schemeClr val="bg1"/>
                  </a:solidFill>
                  <a:latin typeface="Times New Roman" pitchFamily="18" charset="0"/>
                  <a:cs typeface="Times New Roman" pitchFamily="18" charset="0"/>
                </a:rPr>
                <a:t>Children that eat breakfast get better scores in tests than children that don’t</a:t>
              </a:r>
              <a:r>
                <a:rPr lang="en-US" sz="2400" dirty="0">
                  <a:solidFill>
                    <a:schemeClr val="bg1"/>
                  </a:solidFill>
                  <a:latin typeface="Times New Roman" pitchFamily="18" charset="0"/>
                  <a:cs typeface="Times New Roman" pitchFamily="18" charset="0"/>
                </a:rPr>
                <a:t>!</a:t>
              </a:r>
              <a:endParaRPr lang="en-GB" sz="2400" dirty="0">
                <a:solidFill>
                  <a:schemeClr val="bg1"/>
                </a:solidFill>
                <a:latin typeface="Times New Roman" pitchFamily="18" charset="0"/>
                <a:cs typeface="Times New Roman" pitchFamily="18"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2800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12800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12800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128003">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128003">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128003">
                                            <p:txEl>
                                              <p:pRg st="3" end="3"/>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dissolve">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2" grpId="0" autoUpdateAnimBg="0"/>
      <p:bldP spid="128003"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1325562"/>
          </a:xfrm>
        </p:spPr>
        <p:txBody>
          <a:bodyPr>
            <a:normAutofit/>
          </a:bodyPr>
          <a:lstStyle/>
          <a:p>
            <a:r>
              <a:rPr lang="en-US" sz="3600" b="1" dirty="0" smtClean="0">
                <a:solidFill>
                  <a:srgbClr val="FF0000"/>
                </a:solidFill>
                <a:latin typeface="Times New Roman" pitchFamily="18" charset="0"/>
                <a:cs typeface="Times New Roman" pitchFamily="18" charset="0"/>
              </a:rPr>
              <a:t>RECOMMENDED DIETARY ALLOWANCES(RDA)</a:t>
            </a:r>
            <a:endParaRPr lang="en-US" sz="36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a:latin typeface="Times New Roman" pitchFamily="18" charset="0"/>
                <a:cs typeface="Times New Roman" pitchFamily="18" charset="0"/>
              </a:rPr>
              <a:t>The RDA of a nutrient is the amount (of that nutrient) </a:t>
            </a:r>
            <a:r>
              <a:rPr lang="en-US" dirty="0" smtClean="0">
                <a:latin typeface="Times New Roman" pitchFamily="18" charset="0"/>
                <a:cs typeface="Times New Roman" pitchFamily="18" charset="0"/>
              </a:rPr>
              <a:t>sufficient for </a:t>
            </a:r>
            <a:r>
              <a:rPr lang="en-US" dirty="0">
                <a:latin typeface="Times New Roman" pitchFamily="18" charset="0"/>
                <a:cs typeface="Times New Roman" pitchFamily="18" charset="0"/>
              </a:rPr>
              <a:t>the maintenance of health in nearly all </a:t>
            </a:r>
            <a:r>
              <a:rPr lang="en-US" dirty="0" smtClean="0">
                <a:latin typeface="Times New Roman" pitchFamily="18" charset="0"/>
                <a:cs typeface="Times New Roman" pitchFamily="18" charset="0"/>
              </a:rPr>
              <a:t>people</a:t>
            </a:r>
          </a:p>
          <a:p>
            <a:pPr>
              <a:buFont typeface="Wingdings" pitchFamily="2" charset="2"/>
              <a:buChar char="Ø"/>
            </a:pPr>
            <a:r>
              <a:rPr lang="en-US" dirty="0">
                <a:latin typeface="Times New Roman" pitchFamily="18" charset="0"/>
                <a:cs typeface="Times New Roman" pitchFamily="18" charset="0"/>
              </a:rPr>
              <a:t>It covers the requirement of 97.5% </a:t>
            </a:r>
            <a:r>
              <a:rPr lang="en-US" dirty="0" smtClean="0">
                <a:latin typeface="Times New Roman" pitchFamily="18" charset="0"/>
                <a:cs typeface="Times New Roman" pitchFamily="18" charset="0"/>
              </a:rPr>
              <a:t>of the population</a:t>
            </a:r>
          </a:p>
          <a:p>
            <a:pPr>
              <a:buFont typeface="Wingdings" pitchFamily="2" charset="2"/>
              <a:buChar char="Ø"/>
            </a:pPr>
            <a:endParaRPr lang="en-US" dirty="0" smtClean="0">
              <a:latin typeface="Times New Roman" pitchFamily="18" charset="0"/>
              <a:cs typeface="Times New Roman" pitchFamily="18" charset="0"/>
            </a:endParaRPr>
          </a:p>
          <a:p>
            <a:pPr>
              <a:buFont typeface="Wingdings" pitchFamily="2" charset="2"/>
              <a:buChar char="Ø"/>
            </a:pPr>
            <a:endParaRPr lang="en-US"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NUTRITIONAL STATUS ASSESSMENT</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800600"/>
          </a:xfrm>
        </p:spPr>
        <p:txBody>
          <a:bodyPr>
            <a:noAutofit/>
          </a:bodyPr>
          <a:lstStyle/>
          <a:p>
            <a:pPr algn="ctr">
              <a:buNone/>
            </a:pPr>
            <a:r>
              <a:rPr lang="en-US" b="1" dirty="0" smtClean="0">
                <a:solidFill>
                  <a:srgbClr val="FF0000"/>
                </a:solidFill>
                <a:latin typeface="Times New Roman" pitchFamily="18" charset="0"/>
                <a:cs typeface="Times New Roman" pitchFamily="18" charset="0"/>
              </a:rPr>
              <a:t>Done by</a:t>
            </a:r>
          </a:p>
          <a:p>
            <a:pPr marL="971550" lvl="1" indent="-514350">
              <a:buFont typeface="+mj-lt"/>
              <a:buAutoNum type="arabicPeriod"/>
            </a:pPr>
            <a:r>
              <a:rPr lang="en-US" sz="3200" b="1" dirty="0" smtClean="0">
                <a:solidFill>
                  <a:schemeClr val="tx1"/>
                </a:solidFill>
                <a:latin typeface="Times New Roman" pitchFamily="18" charset="0"/>
                <a:cs typeface="Times New Roman" pitchFamily="18" charset="0"/>
              </a:rPr>
              <a:t>A</a:t>
            </a:r>
            <a:r>
              <a:rPr lang="en-US" sz="3200" dirty="0" smtClean="0">
                <a:solidFill>
                  <a:schemeClr val="tx1"/>
                </a:solidFill>
                <a:latin typeface="Times New Roman" pitchFamily="18" charset="0"/>
                <a:cs typeface="Times New Roman" pitchFamily="18" charset="0"/>
              </a:rPr>
              <a:t>nthropometry</a:t>
            </a:r>
            <a:endParaRPr lang="en-US" sz="3200" dirty="0">
              <a:solidFill>
                <a:schemeClr val="tx1"/>
              </a:solidFill>
              <a:latin typeface="Times New Roman" pitchFamily="18" charset="0"/>
              <a:cs typeface="Times New Roman" pitchFamily="18" charset="0"/>
            </a:endParaRPr>
          </a:p>
          <a:p>
            <a:pPr marL="971550" lvl="1" indent="-514350">
              <a:buFont typeface="+mj-lt"/>
              <a:buAutoNum type="arabicPeriod"/>
            </a:pPr>
            <a:endParaRPr lang="en-US" sz="3200" b="1" dirty="0" smtClean="0">
              <a:solidFill>
                <a:schemeClr val="tx1"/>
              </a:solidFill>
              <a:latin typeface="Times New Roman" pitchFamily="18" charset="0"/>
              <a:cs typeface="Times New Roman" pitchFamily="18" charset="0"/>
            </a:endParaRPr>
          </a:p>
          <a:p>
            <a:pPr marL="971550" lvl="1" indent="-514350">
              <a:buFont typeface="+mj-lt"/>
              <a:buAutoNum type="arabicPeriod"/>
            </a:pPr>
            <a:r>
              <a:rPr lang="en-US" sz="3200" b="1" dirty="0" smtClean="0">
                <a:solidFill>
                  <a:schemeClr val="tx1"/>
                </a:solidFill>
                <a:latin typeface="Times New Roman" pitchFamily="18" charset="0"/>
                <a:cs typeface="Times New Roman" pitchFamily="18" charset="0"/>
              </a:rPr>
              <a:t>B</a:t>
            </a:r>
            <a:r>
              <a:rPr lang="en-US" sz="3200" dirty="0" smtClean="0">
                <a:solidFill>
                  <a:schemeClr val="tx1"/>
                </a:solidFill>
                <a:latin typeface="Times New Roman" pitchFamily="18" charset="0"/>
                <a:cs typeface="Times New Roman" pitchFamily="18" charset="0"/>
              </a:rPr>
              <a:t>iochemical </a:t>
            </a:r>
            <a:r>
              <a:rPr lang="en-US" sz="3200" dirty="0">
                <a:solidFill>
                  <a:schemeClr val="tx1"/>
                </a:solidFill>
                <a:latin typeface="Times New Roman" pitchFamily="18" charset="0"/>
                <a:cs typeface="Times New Roman" pitchFamily="18" charset="0"/>
              </a:rPr>
              <a:t>&amp; lab methods</a:t>
            </a:r>
          </a:p>
          <a:p>
            <a:pPr marL="971550" lvl="1" indent="-514350">
              <a:buFont typeface="+mj-lt"/>
              <a:buAutoNum type="arabicPeriod"/>
            </a:pPr>
            <a:endParaRPr lang="en-US" sz="3200" b="1" dirty="0" smtClean="0">
              <a:solidFill>
                <a:schemeClr val="tx1"/>
              </a:solidFill>
              <a:latin typeface="Times New Roman" pitchFamily="18" charset="0"/>
              <a:cs typeface="Times New Roman" pitchFamily="18" charset="0"/>
            </a:endParaRPr>
          </a:p>
          <a:p>
            <a:pPr marL="971550" lvl="1" indent="-514350">
              <a:buFont typeface="+mj-lt"/>
              <a:buAutoNum type="arabicPeriod"/>
            </a:pPr>
            <a:r>
              <a:rPr lang="en-US" sz="3200" b="1" dirty="0" smtClean="0">
                <a:solidFill>
                  <a:schemeClr val="tx1"/>
                </a:solidFill>
                <a:latin typeface="Times New Roman" pitchFamily="18" charset="0"/>
                <a:cs typeface="Times New Roman" pitchFamily="18" charset="0"/>
              </a:rPr>
              <a:t>C</a:t>
            </a:r>
            <a:r>
              <a:rPr lang="en-US" sz="3200" dirty="0" smtClean="0">
                <a:solidFill>
                  <a:schemeClr val="tx1"/>
                </a:solidFill>
                <a:latin typeface="Times New Roman" pitchFamily="18" charset="0"/>
                <a:cs typeface="Times New Roman" pitchFamily="18" charset="0"/>
              </a:rPr>
              <a:t>linical </a:t>
            </a:r>
            <a:r>
              <a:rPr lang="en-US" sz="3200" dirty="0">
                <a:solidFill>
                  <a:schemeClr val="tx1"/>
                </a:solidFill>
                <a:latin typeface="Times New Roman" pitchFamily="18" charset="0"/>
                <a:cs typeface="Times New Roman" pitchFamily="18" charset="0"/>
              </a:rPr>
              <a:t>assessment</a:t>
            </a:r>
          </a:p>
          <a:p>
            <a:pPr marL="971550" lvl="1" indent="-514350">
              <a:buFont typeface="+mj-lt"/>
              <a:buAutoNum type="arabicPeriod"/>
            </a:pPr>
            <a:endParaRPr lang="en-US" sz="3200" b="1" dirty="0" smtClean="0">
              <a:solidFill>
                <a:schemeClr val="tx1"/>
              </a:solidFill>
              <a:latin typeface="Times New Roman" pitchFamily="18" charset="0"/>
              <a:cs typeface="Times New Roman" pitchFamily="18" charset="0"/>
            </a:endParaRPr>
          </a:p>
          <a:p>
            <a:pPr marL="971550" lvl="1" indent="-514350">
              <a:buFont typeface="+mj-lt"/>
              <a:buAutoNum type="arabicPeriod"/>
            </a:pPr>
            <a:r>
              <a:rPr lang="en-US" sz="3200" b="1" dirty="0" smtClean="0">
                <a:solidFill>
                  <a:schemeClr val="tx1"/>
                </a:solidFill>
                <a:latin typeface="Times New Roman" pitchFamily="18" charset="0"/>
                <a:cs typeface="Times New Roman" pitchFamily="18" charset="0"/>
              </a:rPr>
              <a:t>D</a:t>
            </a:r>
            <a:r>
              <a:rPr lang="en-US" sz="3200" dirty="0" smtClean="0">
                <a:solidFill>
                  <a:schemeClr val="tx1"/>
                </a:solidFill>
                <a:latin typeface="Times New Roman" pitchFamily="18" charset="0"/>
                <a:cs typeface="Times New Roman" pitchFamily="18" charset="0"/>
              </a:rPr>
              <a:t>iet survey</a:t>
            </a:r>
            <a:endParaRPr lang="en-US" sz="32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Clinical assessment-</a:t>
            </a:r>
            <a:endParaRPr lang="en-IN" dirty="0"/>
          </a:p>
        </p:txBody>
      </p:sp>
      <p:sp>
        <p:nvSpPr>
          <p:cNvPr id="3" name="Content Placeholder 2"/>
          <p:cNvSpPr>
            <a:spLocks noGrp="1"/>
          </p:cNvSpPr>
          <p:nvPr>
            <p:ph idx="1"/>
          </p:nvPr>
        </p:nvSpPr>
        <p:spPr/>
        <p:txBody>
          <a:bodyPr/>
          <a:lstStyle/>
          <a:p>
            <a:r>
              <a:rPr lang="en-IN" dirty="0" smtClean="0"/>
              <a:t>There are many clinical signs ,some specific and many non specific , known to be associated with state of malnutrition. </a:t>
            </a:r>
          </a:p>
          <a:p>
            <a:r>
              <a:rPr lang="en-IN" dirty="0" smtClean="0"/>
              <a:t>Like – angular stomatitis, </a:t>
            </a:r>
            <a:r>
              <a:rPr lang="en-IN" dirty="0" err="1" smtClean="0"/>
              <a:t>bitot’s</a:t>
            </a:r>
            <a:r>
              <a:rPr lang="en-IN" dirty="0" smtClean="0"/>
              <a:t> spot , calf tenderness , absence of knee , ankle jerks (</a:t>
            </a:r>
            <a:r>
              <a:rPr lang="en-IN" dirty="0" err="1" smtClean="0"/>
              <a:t>beri-beri</a:t>
            </a:r>
            <a:r>
              <a:rPr lang="en-IN" dirty="0" smtClean="0"/>
              <a:t>), enlargement of thyroid (endemic goitre)</a:t>
            </a:r>
            <a:endParaRPr lang="en-IN" dirty="0"/>
          </a:p>
        </p:txBody>
      </p:sp>
    </p:spTree>
    <p:extLst>
      <p:ext uri="{BB962C8B-B14F-4D97-AF65-F5344CB8AC3E}">
        <p14:creationId xmlns:p14="http://schemas.microsoft.com/office/powerpoint/2010/main" val="2713607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solidFill>
                  <a:srgbClr val="FF0000"/>
                </a:solidFill>
                <a:latin typeface="Times New Roman" pitchFamily="18" charset="0"/>
                <a:cs typeface="Times New Roman" pitchFamily="18" charset="0"/>
              </a:rPr>
              <a:t>ASSESSMENT OF NUTRITIONAL STATUS THROUGH ANTHROPOMETRY</a:t>
            </a:r>
            <a:endParaRPr lang="en-US" sz="32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953000"/>
          </a:xfrm>
        </p:spPr>
        <p:txBody>
          <a:bodyPr>
            <a:noAutofit/>
          </a:bodyPr>
          <a:lstStyle/>
          <a:p>
            <a:pPr>
              <a:buFont typeface="Wingdings" pitchFamily="2" charset="2"/>
              <a:buChar char="Ø"/>
            </a:pPr>
            <a:r>
              <a:rPr lang="en-US" dirty="0">
                <a:solidFill>
                  <a:schemeClr val="tx1"/>
                </a:solidFill>
                <a:latin typeface="Times New Roman" pitchFamily="18" charset="0"/>
                <a:cs typeface="Times New Roman" pitchFamily="18" charset="0"/>
              </a:rPr>
              <a:t>The commonly used methods are </a:t>
            </a:r>
            <a:endParaRPr lang="en-US" dirty="0" smtClean="0">
              <a:solidFill>
                <a:schemeClr val="tx1"/>
              </a:solidFill>
              <a:latin typeface="Times New Roman" pitchFamily="18" charset="0"/>
              <a:cs typeface="Times New Roman" pitchFamily="18" charset="0"/>
            </a:endParaRPr>
          </a:p>
          <a:p>
            <a:pPr lvl="1"/>
            <a:r>
              <a:rPr lang="en-US" sz="3200" dirty="0" smtClean="0">
                <a:solidFill>
                  <a:schemeClr val="tx1"/>
                </a:solidFill>
                <a:latin typeface="Times New Roman" pitchFamily="18" charset="0"/>
                <a:cs typeface="Times New Roman" pitchFamily="18" charset="0"/>
              </a:rPr>
              <a:t>Height</a:t>
            </a:r>
          </a:p>
          <a:p>
            <a:pPr lvl="1"/>
            <a:r>
              <a:rPr lang="en-US" sz="3200" dirty="0" smtClean="0">
                <a:solidFill>
                  <a:schemeClr val="tx1"/>
                </a:solidFill>
                <a:latin typeface="Times New Roman" pitchFamily="18" charset="0"/>
                <a:cs typeface="Times New Roman" pitchFamily="18" charset="0"/>
              </a:rPr>
              <a:t>Crown-heel length(for Infants)</a:t>
            </a:r>
          </a:p>
          <a:p>
            <a:pPr lvl="1"/>
            <a:r>
              <a:rPr lang="en-US" sz="3200" dirty="0" smtClean="0">
                <a:solidFill>
                  <a:schemeClr val="tx1"/>
                </a:solidFill>
                <a:latin typeface="Times New Roman" pitchFamily="18" charset="0"/>
                <a:cs typeface="Times New Roman" pitchFamily="18" charset="0"/>
              </a:rPr>
              <a:t>Body weight</a:t>
            </a:r>
          </a:p>
          <a:p>
            <a:pPr lvl="1"/>
            <a:r>
              <a:rPr lang="en-US" sz="3200" dirty="0" smtClean="0">
                <a:solidFill>
                  <a:schemeClr val="tx1"/>
                </a:solidFill>
                <a:latin typeface="Times New Roman" pitchFamily="18" charset="0"/>
                <a:cs typeface="Times New Roman" pitchFamily="18" charset="0"/>
              </a:rPr>
              <a:t>Mid upper arm circumference</a:t>
            </a:r>
          </a:p>
          <a:p>
            <a:pPr lvl="1"/>
            <a:r>
              <a:rPr lang="en-US" sz="3200" dirty="0" smtClean="0">
                <a:solidFill>
                  <a:schemeClr val="tx1"/>
                </a:solidFill>
                <a:latin typeface="Times New Roman" pitchFamily="18" charset="0"/>
                <a:cs typeface="Times New Roman" pitchFamily="18" charset="0"/>
              </a:rPr>
              <a:t>Fat fold thickness</a:t>
            </a:r>
          </a:p>
          <a:p>
            <a:pPr lvl="1"/>
            <a:r>
              <a:rPr lang="en-US" sz="3200" dirty="0" smtClean="0">
                <a:solidFill>
                  <a:schemeClr val="tx1"/>
                </a:solidFill>
                <a:latin typeface="Times New Roman" pitchFamily="18" charset="0"/>
                <a:cs typeface="Times New Roman" pitchFamily="18" charset="0"/>
              </a:rPr>
              <a:t>Head </a:t>
            </a:r>
            <a:r>
              <a:rPr lang="en-US" sz="3200" dirty="0">
                <a:solidFill>
                  <a:schemeClr val="tx1"/>
                </a:solidFill>
                <a:latin typeface="Times New Roman" pitchFamily="18" charset="0"/>
                <a:cs typeface="Times New Roman" pitchFamily="18" charset="0"/>
              </a:rPr>
              <a:t>and chest </a:t>
            </a:r>
            <a:r>
              <a:rPr lang="en-US" sz="3200" dirty="0" smtClean="0">
                <a:solidFill>
                  <a:schemeClr val="tx1"/>
                </a:solidFill>
                <a:latin typeface="Times New Roman" pitchFamily="18" charset="0"/>
                <a:cs typeface="Times New Roman" pitchFamily="18" charset="0"/>
              </a:rPr>
              <a:t>circumference (children </a:t>
            </a:r>
            <a:r>
              <a:rPr lang="en-US" sz="3200" dirty="0">
                <a:solidFill>
                  <a:schemeClr val="tx1"/>
                </a:solidFill>
                <a:latin typeface="Times New Roman" pitchFamily="18" charset="0"/>
                <a:cs typeface="Times New Roman" pitchFamily="18" charset="0"/>
              </a:rPr>
              <a:t>under five years of </a:t>
            </a:r>
            <a:r>
              <a:rPr lang="en-US" sz="3200" dirty="0" smtClean="0">
                <a:solidFill>
                  <a:schemeClr val="tx1"/>
                </a:solidFill>
                <a:latin typeface="Times New Roman" pitchFamily="18" charset="0"/>
                <a:cs typeface="Times New Roman" pitchFamily="18" charset="0"/>
              </a:rPr>
              <a:t>age)</a:t>
            </a:r>
            <a:endParaRPr lang="en-US" sz="32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sz="3200" b="1" dirty="0" smtClean="0">
                <a:solidFill>
                  <a:srgbClr val="FF0000"/>
                </a:solidFill>
                <a:latin typeface="Times New Roman" pitchFamily="18" charset="0"/>
                <a:cs typeface="Times New Roman" pitchFamily="18" charset="0"/>
              </a:rPr>
              <a:t>CLASSIFICATION OF NUTRITIONAL STATUS BASED ON WEIGHT &amp; HEIGHT</a:t>
            </a:r>
            <a:endParaRPr lang="en-US" sz="32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381000" y="1295400"/>
            <a:ext cx="8458200" cy="4830763"/>
          </a:xfrm>
        </p:spPr>
        <p:txBody>
          <a:bodyPr>
            <a:normAutofit/>
          </a:bodyPr>
          <a:lstStyle/>
          <a:p>
            <a:pPr lvl="0">
              <a:buFont typeface="Wingdings" pitchFamily="2" charset="2"/>
              <a:buChar char="Ø"/>
            </a:pPr>
            <a:r>
              <a:rPr lang="en-US" sz="2400" dirty="0">
                <a:solidFill>
                  <a:schemeClr val="tx1"/>
                </a:solidFill>
                <a:latin typeface="Times New Roman" pitchFamily="18" charset="0"/>
                <a:cs typeface="Times New Roman" pitchFamily="18" charset="0"/>
              </a:rPr>
              <a:t>Malnutrition grade according to </a:t>
            </a:r>
            <a:r>
              <a:rPr lang="en-US" sz="2400" dirty="0" smtClean="0">
                <a:solidFill>
                  <a:srgbClr val="FF0000"/>
                </a:solidFill>
                <a:latin typeface="Times New Roman" pitchFamily="18" charset="0"/>
                <a:cs typeface="Times New Roman" pitchFamily="18" charset="0"/>
              </a:rPr>
              <a:t>Weight/Age ( Gomaz Classification), </a:t>
            </a:r>
            <a:r>
              <a:rPr lang="en-US" sz="2400" dirty="0" smtClean="0">
                <a:solidFill>
                  <a:schemeClr val="tx1">
                    <a:lumMod val="95000"/>
                    <a:lumOff val="5000"/>
                  </a:schemeClr>
                </a:solidFill>
                <a:latin typeface="Times New Roman" pitchFamily="18" charset="0"/>
                <a:cs typeface="Times New Roman" pitchFamily="18" charset="0"/>
              </a:rPr>
              <a:t>(without edema)</a:t>
            </a:r>
            <a:endParaRPr lang="en-US" sz="2400" dirty="0">
              <a:solidFill>
                <a:schemeClr val="tx1">
                  <a:lumMod val="95000"/>
                  <a:lumOff val="5000"/>
                </a:schemeClr>
              </a:solidFill>
              <a:latin typeface="Times New Roman" pitchFamily="18" charset="0"/>
              <a:cs typeface="Times New Roman" pitchFamily="18" charset="0"/>
            </a:endParaRPr>
          </a:p>
          <a:p>
            <a:pPr lvl="1">
              <a:buFont typeface="Wingdings" pitchFamily="2" charset="2"/>
              <a:buChar char="Ø"/>
            </a:pPr>
            <a:r>
              <a:rPr lang="en-US" sz="2400" dirty="0">
                <a:solidFill>
                  <a:schemeClr val="tx1"/>
                </a:solidFill>
                <a:latin typeface="Times New Roman" pitchFamily="18" charset="0"/>
                <a:ea typeface="+mn-ea"/>
                <a:cs typeface="Times New Roman" pitchFamily="18" charset="0"/>
              </a:rPr>
              <a:t>Normal =  &gt;90%</a:t>
            </a:r>
          </a:p>
          <a:p>
            <a:pPr lvl="1">
              <a:buFont typeface="Wingdings" pitchFamily="2" charset="2"/>
              <a:buChar char="Ø"/>
            </a:pPr>
            <a:r>
              <a:rPr lang="en-US" sz="2400" dirty="0">
                <a:solidFill>
                  <a:schemeClr val="tx1"/>
                </a:solidFill>
                <a:latin typeface="Times New Roman" pitchFamily="18" charset="0"/>
                <a:ea typeface="+mn-ea"/>
                <a:cs typeface="Times New Roman" pitchFamily="18" charset="0"/>
              </a:rPr>
              <a:t>Grade I (Mild) =  75 – 89 %</a:t>
            </a:r>
          </a:p>
          <a:p>
            <a:pPr lvl="1">
              <a:buFont typeface="Wingdings" pitchFamily="2" charset="2"/>
              <a:buChar char="Ø"/>
            </a:pPr>
            <a:r>
              <a:rPr lang="en-US" sz="2400" dirty="0">
                <a:solidFill>
                  <a:schemeClr val="tx1"/>
                </a:solidFill>
                <a:latin typeface="Times New Roman" pitchFamily="18" charset="0"/>
                <a:ea typeface="+mn-ea"/>
                <a:cs typeface="Times New Roman" pitchFamily="18" charset="0"/>
              </a:rPr>
              <a:t>Grade II (Moderate) =  60 – 74 %</a:t>
            </a:r>
          </a:p>
          <a:p>
            <a:pPr lvl="1">
              <a:buFont typeface="Wingdings" pitchFamily="2" charset="2"/>
              <a:buChar char="Ø"/>
            </a:pPr>
            <a:r>
              <a:rPr lang="en-US" sz="2400" dirty="0">
                <a:solidFill>
                  <a:schemeClr val="tx1"/>
                </a:solidFill>
                <a:latin typeface="Times New Roman" pitchFamily="18" charset="0"/>
                <a:ea typeface="+mn-ea"/>
                <a:cs typeface="Times New Roman" pitchFamily="18" charset="0"/>
              </a:rPr>
              <a:t>Grade III (Severe)  = &lt; 60 </a:t>
            </a:r>
            <a:r>
              <a:rPr lang="en-US" sz="2400" dirty="0" smtClean="0">
                <a:solidFill>
                  <a:schemeClr val="tx1"/>
                </a:solidFill>
                <a:latin typeface="Times New Roman" pitchFamily="18" charset="0"/>
                <a:ea typeface="+mn-ea"/>
                <a:cs typeface="Times New Roman" pitchFamily="18" charset="0"/>
              </a:rPr>
              <a:t>%</a:t>
            </a:r>
            <a:endParaRPr lang="en-US" sz="2400" dirty="0" smtClean="0">
              <a:solidFill>
                <a:schemeClr val="tx1"/>
              </a:solidFill>
              <a:latin typeface="Times New Roman" pitchFamily="18" charset="0"/>
              <a:cs typeface="Times New Roman" pitchFamily="18" charset="0"/>
            </a:endParaRPr>
          </a:p>
          <a:p>
            <a:pPr>
              <a:buNone/>
            </a:pPr>
            <a:endParaRPr lang="en-US" sz="24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err="1"/>
              <a:t>Waterlow’s</a:t>
            </a:r>
            <a:r>
              <a:rPr lang="en-US" dirty="0"/>
              <a:t> </a:t>
            </a:r>
            <a:r>
              <a:rPr lang="en-US" dirty="0" smtClean="0"/>
              <a:t>classification </a:t>
            </a:r>
            <a:r>
              <a:rPr lang="en-US" dirty="0" smtClean="0">
                <a:solidFill>
                  <a:srgbClr val="FF0000"/>
                </a:solidFill>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THIS IS BASED ON THE WEIGHT OF THE CHILD AND PRESENCE OF  OEDEMA , THE WEIGHT IN KG COMPARED WITH REFERNECE WEIGHT FOR AGE . </a:t>
            </a:r>
          </a:p>
          <a:p>
            <a:endParaRPr lang="en-US" sz="2000" dirty="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WEIGHT FOR AGE (%)= </a:t>
            </a:r>
            <a:r>
              <a:rPr lang="en-US" sz="2000" u="sng" dirty="0">
                <a:latin typeface="Times New Roman" panose="02020603050405020304" pitchFamily="18" charset="0"/>
                <a:cs typeface="Times New Roman" panose="02020603050405020304" pitchFamily="18" charset="0"/>
              </a:rPr>
              <a:t>CURRENT WEIGHT OF THE CHILD </a:t>
            </a:r>
            <a:r>
              <a:rPr lang="en-US" sz="2000" dirty="0">
                <a:latin typeface="Times New Roman" panose="02020603050405020304" pitchFamily="18" charset="0"/>
                <a:cs typeface="Times New Roman" panose="02020603050405020304" pitchFamily="18" charset="0"/>
              </a:rPr>
              <a:t> X100</a:t>
            </a:r>
          </a:p>
          <a:p>
            <a:pPr marL="0" indent="0">
              <a:buNone/>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EXPECTED </a:t>
            </a:r>
            <a:r>
              <a:rPr lang="en-US" sz="2000" dirty="0">
                <a:latin typeface="Times New Roman" panose="02020603050405020304" pitchFamily="18" charset="0"/>
                <a:cs typeface="Times New Roman" panose="02020603050405020304" pitchFamily="18" charset="0"/>
              </a:rPr>
              <a:t>WEIGHT OF THE CHILD FOR THAT AGE</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3253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752600"/>
          </a:xfrm>
        </p:spPr>
        <p:txBody>
          <a:bodyPr>
            <a:normAutofit/>
          </a:bodyPr>
          <a:lstStyle/>
          <a:p>
            <a:pPr lvl="0"/>
            <a:r>
              <a:rPr lang="en-US" sz="3200" dirty="0">
                <a:latin typeface="Times New Roman" pitchFamily="18" charset="0"/>
                <a:cs typeface="Times New Roman" pitchFamily="18" charset="0"/>
              </a:rPr>
              <a:t>Malnutrition according to </a:t>
            </a:r>
            <a:r>
              <a:rPr lang="en-US" sz="3200" dirty="0">
                <a:solidFill>
                  <a:srgbClr val="FF0000"/>
                </a:solidFill>
                <a:latin typeface="Times New Roman" pitchFamily="18" charset="0"/>
                <a:cs typeface="Times New Roman" pitchFamily="18" charset="0"/>
              </a:rPr>
              <a:t>height &amp; weight in relation to age</a:t>
            </a:r>
            <a:br>
              <a:rPr lang="en-US" sz="3200" dirty="0">
                <a:solidFill>
                  <a:srgbClr val="FF0000"/>
                </a:solidFill>
                <a:latin typeface="Times New Roman" pitchFamily="18" charset="0"/>
                <a:cs typeface="Times New Roman" pitchFamily="18" charset="0"/>
              </a:rPr>
            </a:br>
            <a:endParaRPr lang="en-IN" sz="3200" dirty="0"/>
          </a:p>
        </p:txBody>
      </p:sp>
      <p:pic>
        <p:nvPicPr>
          <p:cNvPr id="4" name="Content Placeholder 3"/>
          <p:cNvPicPr>
            <a:picLocks noGrp="1"/>
          </p:cNvPicPr>
          <p:nvPr>
            <p:ph idx="1"/>
          </p:nvPr>
        </p:nvPicPr>
        <p:blipFill>
          <a:blip r:embed="rId2" cstate="print"/>
          <a:srcRect/>
          <a:stretch>
            <a:fillRect/>
          </a:stretch>
        </p:blipFill>
        <p:spPr bwMode="auto">
          <a:xfrm>
            <a:off x="1066800" y="1981201"/>
            <a:ext cx="6376029" cy="3006208"/>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668807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8001000" cy="6858000"/>
          </a:xfrm>
        </p:spPr>
        <p:txBody>
          <a:bodyPr/>
          <a:lstStyle/>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LABORATORY:</a:t>
            </a:r>
          </a:p>
          <a:p>
            <a:r>
              <a:rPr lang="en-US" dirty="0" smtClean="0">
                <a:latin typeface="Times New Roman" pitchFamily="18" charset="0"/>
                <a:cs typeface="Times New Roman" pitchFamily="18" charset="0"/>
              </a:rPr>
              <a:t>1. Hemoglobin, RBC count, Hematocrit, PCV</a:t>
            </a:r>
            <a:r>
              <a:rPr lang="en-US" dirty="0">
                <a:latin typeface="Times New Roman" pitchFamily="18" charset="0"/>
                <a:cs typeface="Times New Roman" pitchFamily="18" charset="0"/>
              </a:rPr>
              <a:t>, Blood </a:t>
            </a:r>
            <a:r>
              <a:rPr lang="en-US" dirty="0" smtClean="0">
                <a:latin typeface="Times New Roman" pitchFamily="18" charset="0"/>
                <a:cs typeface="Times New Roman" pitchFamily="18" charset="0"/>
              </a:rPr>
              <a:t>smear.</a:t>
            </a:r>
          </a:p>
          <a:p>
            <a:r>
              <a:rPr lang="en-US" dirty="0" smtClean="0">
                <a:latin typeface="Times New Roman" pitchFamily="18" charset="0"/>
                <a:cs typeface="Times New Roman" pitchFamily="18" charset="0"/>
              </a:rPr>
              <a:t>2. Stool </a:t>
            </a:r>
          </a:p>
          <a:p>
            <a:r>
              <a:rPr lang="en-US" dirty="0" smtClean="0">
                <a:latin typeface="Times New Roman" pitchFamily="18" charset="0"/>
                <a:cs typeface="Times New Roman" pitchFamily="18" charset="0"/>
              </a:rPr>
              <a:t>3. urine</a:t>
            </a:r>
          </a:p>
          <a:p>
            <a:r>
              <a:rPr lang="en-US" dirty="0" smtClean="0">
                <a:latin typeface="Times New Roman" pitchFamily="18" charset="0"/>
                <a:cs typeface="Times New Roman" pitchFamily="18" charset="0"/>
              </a:rPr>
              <a:t>Biochemical-transferrin saturation, iron studies, sr. folic acid ,vitamin B12 levels, serum albumin, </a:t>
            </a:r>
            <a:r>
              <a:rPr lang="en-US" dirty="0" err="1" smtClean="0">
                <a:latin typeface="Times New Roman" pitchFamily="18" charset="0"/>
                <a:cs typeface="Times New Roman" pitchFamily="18" charset="0"/>
              </a:rPr>
              <a:t>Prothrombin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time,etc</a:t>
            </a:r>
            <a:r>
              <a:rPr lang="en-US" dirty="0" smtClean="0">
                <a:latin typeface="Times New Roman" pitchFamily="18" charset="0"/>
                <a:cs typeface="Times New Roman" pitchFamily="18" charset="0"/>
              </a:rPr>
              <a:t>.</a:t>
            </a:r>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val="3099188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endParaRPr lang="en-US" dirty="0"/>
          </a:p>
        </p:txBody>
      </p:sp>
      <p:sp>
        <p:nvSpPr>
          <p:cNvPr id="3" name="Content Placeholder 2"/>
          <p:cNvSpPr>
            <a:spLocks noGrp="1"/>
          </p:cNvSpPr>
          <p:nvPr>
            <p:ph idx="1"/>
          </p:nvPr>
        </p:nvSpPr>
        <p:spPr>
          <a:xfrm>
            <a:off x="457200" y="1143000"/>
            <a:ext cx="8229600" cy="4983163"/>
          </a:xfrm>
        </p:spPr>
        <p:txBody>
          <a:bodyPr/>
          <a:lstStyle/>
          <a:p>
            <a:pPr lvl="0">
              <a:buFont typeface="Wingdings" pitchFamily="2" charset="2"/>
              <a:buChar char="Ø"/>
            </a:pPr>
            <a:r>
              <a:rPr lang="en-US" dirty="0">
                <a:solidFill>
                  <a:schemeClr val="tx1"/>
                </a:solidFill>
                <a:latin typeface="Times New Roman" pitchFamily="18" charset="0"/>
                <a:cs typeface="Times New Roman" pitchFamily="18" charset="0"/>
              </a:rPr>
              <a:t>Malnutrition according to various anthropological parameters</a:t>
            </a:r>
          </a:p>
          <a:p>
            <a:pPr lvl="1"/>
            <a:r>
              <a:rPr lang="en-US"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Body Mass Index</a:t>
            </a:r>
          </a:p>
          <a:p>
            <a:endParaRPr lang="en-US" dirty="0">
              <a:latin typeface="Times New Roman" pitchFamily="18" charset="0"/>
              <a:cs typeface="Times New Roman" pitchFamily="18" charset="0"/>
            </a:endParaRPr>
          </a:p>
        </p:txBody>
      </p:sp>
      <p:pic>
        <p:nvPicPr>
          <p:cNvPr id="4" name="Picture 3"/>
          <p:cNvPicPr/>
          <p:nvPr/>
        </p:nvPicPr>
        <p:blipFill>
          <a:blip r:embed="rId2" cstate="print"/>
          <a:srcRect/>
          <a:stretch>
            <a:fillRect/>
          </a:stretch>
        </p:blipFill>
        <p:spPr bwMode="auto">
          <a:xfrm>
            <a:off x="1143000" y="2819400"/>
            <a:ext cx="7086600" cy="3581400"/>
          </a:xfrm>
          <a:prstGeom prst="rect">
            <a:avLst/>
          </a:prstGeom>
          <a:noFill/>
          <a:ln w="12700">
            <a:solidFill>
              <a:schemeClr val="tx1"/>
            </a:solid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ACCORDING TO NEW GUIDELINES FOR INDIANS</a:t>
            </a:r>
            <a:endParaRPr lang="en-US"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3474720"/>
        </p:xfrm>
        <a:graphic>
          <a:graphicData uri="http://schemas.openxmlformats.org/drawingml/2006/table">
            <a:tbl>
              <a:tblPr firstRow="1" bandRow="1">
                <a:tableStyleId>{5940675A-B579-460E-94D1-54222C63F5DA}</a:tableStyleId>
              </a:tblPr>
              <a:tblGrid>
                <a:gridCol w="4114800"/>
                <a:gridCol w="4114800"/>
              </a:tblGrid>
              <a:tr h="370840">
                <a:tc>
                  <a:txBody>
                    <a:bodyPr/>
                    <a:lstStyle/>
                    <a:p>
                      <a:pPr algn="ctr"/>
                      <a:r>
                        <a:rPr lang="en-US" sz="3200" dirty="0" smtClean="0">
                          <a:latin typeface="Times New Roman" pitchFamily="18" charset="0"/>
                          <a:cs typeface="Times New Roman" pitchFamily="18" charset="0"/>
                        </a:rPr>
                        <a:t>&lt; 18</a:t>
                      </a:r>
                      <a:endParaRPr lang="en-US" sz="3200" dirty="0">
                        <a:latin typeface="Times New Roman" pitchFamily="18" charset="0"/>
                        <a:cs typeface="Times New Roman" pitchFamily="18" charset="0"/>
                      </a:endParaRPr>
                    </a:p>
                  </a:txBody>
                  <a:tcPr/>
                </a:tc>
                <a:tc>
                  <a:txBody>
                    <a:bodyPr/>
                    <a:lstStyle/>
                    <a:p>
                      <a:pPr algn="ctr"/>
                      <a:r>
                        <a:rPr lang="en-US" sz="3200" dirty="0" smtClean="0">
                          <a:latin typeface="Times New Roman" pitchFamily="18" charset="0"/>
                          <a:cs typeface="Times New Roman" pitchFamily="18" charset="0"/>
                        </a:rPr>
                        <a:t>Underweight</a:t>
                      </a:r>
                      <a:endParaRPr lang="en-US" sz="3200" dirty="0">
                        <a:latin typeface="Times New Roman" pitchFamily="18" charset="0"/>
                        <a:cs typeface="Times New Roman" pitchFamily="18" charset="0"/>
                      </a:endParaRPr>
                    </a:p>
                  </a:txBody>
                  <a:tcPr/>
                </a:tc>
              </a:tr>
              <a:tr h="370840">
                <a:tc>
                  <a:txBody>
                    <a:bodyPr/>
                    <a:lstStyle/>
                    <a:p>
                      <a:pPr algn="ctr"/>
                      <a:r>
                        <a:rPr lang="en-US" sz="3200" dirty="0" smtClean="0">
                          <a:latin typeface="Times New Roman" pitchFamily="18" charset="0"/>
                          <a:cs typeface="Times New Roman" pitchFamily="18" charset="0"/>
                        </a:rPr>
                        <a:t>18 – 22.9</a:t>
                      </a:r>
                      <a:endParaRPr lang="en-US" sz="3200" dirty="0">
                        <a:latin typeface="Times New Roman" pitchFamily="18" charset="0"/>
                        <a:cs typeface="Times New Roman" pitchFamily="18" charset="0"/>
                      </a:endParaRPr>
                    </a:p>
                  </a:txBody>
                  <a:tcPr/>
                </a:tc>
                <a:tc>
                  <a:txBody>
                    <a:bodyPr/>
                    <a:lstStyle/>
                    <a:p>
                      <a:pPr algn="ctr"/>
                      <a:r>
                        <a:rPr lang="en-US" sz="3200" dirty="0" smtClean="0">
                          <a:latin typeface="Times New Roman" pitchFamily="18" charset="0"/>
                          <a:cs typeface="Times New Roman" pitchFamily="18" charset="0"/>
                        </a:rPr>
                        <a:t>Normal</a:t>
                      </a:r>
                      <a:endParaRPr lang="en-US" sz="3200" dirty="0">
                        <a:latin typeface="Times New Roman" pitchFamily="18" charset="0"/>
                        <a:cs typeface="Times New Roman" pitchFamily="18" charset="0"/>
                      </a:endParaRPr>
                    </a:p>
                  </a:txBody>
                  <a:tcPr/>
                </a:tc>
              </a:tr>
              <a:tr h="370840">
                <a:tc>
                  <a:txBody>
                    <a:bodyPr/>
                    <a:lstStyle/>
                    <a:p>
                      <a:pPr algn="ctr"/>
                      <a:r>
                        <a:rPr lang="en-US" sz="3200" dirty="0" smtClean="0">
                          <a:latin typeface="Times New Roman" pitchFamily="18" charset="0"/>
                          <a:cs typeface="Times New Roman" pitchFamily="18" charset="0"/>
                        </a:rPr>
                        <a:t>23 – 24.9</a:t>
                      </a:r>
                      <a:endParaRPr lang="en-US" sz="3200" dirty="0">
                        <a:latin typeface="Times New Roman" pitchFamily="18" charset="0"/>
                        <a:cs typeface="Times New Roman" pitchFamily="18" charset="0"/>
                      </a:endParaRPr>
                    </a:p>
                  </a:txBody>
                  <a:tcPr/>
                </a:tc>
                <a:tc>
                  <a:txBody>
                    <a:bodyPr/>
                    <a:lstStyle/>
                    <a:p>
                      <a:pPr algn="ctr"/>
                      <a:r>
                        <a:rPr lang="en-US" sz="3200" dirty="0" smtClean="0">
                          <a:latin typeface="Times New Roman" pitchFamily="18" charset="0"/>
                          <a:cs typeface="Times New Roman" pitchFamily="18" charset="0"/>
                        </a:rPr>
                        <a:t>Overweight</a:t>
                      </a:r>
                      <a:endParaRPr lang="en-US" sz="3200" dirty="0">
                        <a:latin typeface="Times New Roman" pitchFamily="18" charset="0"/>
                        <a:cs typeface="Times New Roman" pitchFamily="18" charset="0"/>
                      </a:endParaRPr>
                    </a:p>
                  </a:txBody>
                  <a:tcPr/>
                </a:tc>
              </a:tr>
              <a:tr h="370840">
                <a:tc>
                  <a:txBody>
                    <a:bodyPr/>
                    <a:lstStyle/>
                    <a:p>
                      <a:pPr algn="ctr"/>
                      <a:r>
                        <a:rPr lang="en-US" sz="3200" dirty="0" smtClean="0">
                          <a:latin typeface="Times New Roman" pitchFamily="18" charset="0"/>
                          <a:cs typeface="Times New Roman" pitchFamily="18" charset="0"/>
                        </a:rPr>
                        <a:t>25 – 29.9</a:t>
                      </a:r>
                      <a:endParaRPr lang="en-US" sz="3200" dirty="0">
                        <a:latin typeface="Times New Roman" pitchFamily="18" charset="0"/>
                        <a:cs typeface="Times New Roman" pitchFamily="18" charset="0"/>
                      </a:endParaRPr>
                    </a:p>
                  </a:txBody>
                  <a:tcPr/>
                </a:tc>
                <a:tc>
                  <a:txBody>
                    <a:bodyPr/>
                    <a:lstStyle/>
                    <a:p>
                      <a:pPr algn="ctr"/>
                      <a:r>
                        <a:rPr lang="en-US" sz="3200" dirty="0" smtClean="0">
                          <a:latin typeface="Times New Roman" pitchFamily="18" charset="0"/>
                          <a:cs typeface="Times New Roman" pitchFamily="18" charset="0"/>
                        </a:rPr>
                        <a:t>Obesity I</a:t>
                      </a:r>
                      <a:endParaRPr lang="en-US" sz="3200" dirty="0">
                        <a:latin typeface="Times New Roman" pitchFamily="18" charset="0"/>
                        <a:cs typeface="Times New Roman" pitchFamily="18" charset="0"/>
                      </a:endParaRPr>
                    </a:p>
                  </a:txBody>
                  <a:tcPr/>
                </a:tc>
              </a:tr>
              <a:tr h="370840">
                <a:tc>
                  <a:txBody>
                    <a:bodyPr/>
                    <a:lstStyle/>
                    <a:p>
                      <a:pPr algn="ctr"/>
                      <a:r>
                        <a:rPr lang="en-US" sz="3200" dirty="0" smtClean="0">
                          <a:latin typeface="Times New Roman" pitchFamily="18" charset="0"/>
                          <a:cs typeface="Times New Roman" pitchFamily="18" charset="0"/>
                        </a:rPr>
                        <a:t>30 – 31.9</a:t>
                      </a:r>
                      <a:endParaRPr lang="en-US" sz="3200" dirty="0">
                        <a:latin typeface="Times New Roman" pitchFamily="18" charset="0"/>
                        <a:cs typeface="Times New Roman" pitchFamily="18" charset="0"/>
                      </a:endParaRPr>
                    </a:p>
                  </a:txBody>
                  <a:tcPr/>
                </a:tc>
                <a:tc>
                  <a:txBody>
                    <a:bodyPr/>
                    <a:lstStyle/>
                    <a:p>
                      <a:pPr algn="ctr"/>
                      <a:r>
                        <a:rPr lang="en-US" sz="3200" dirty="0" smtClean="0">
                          <a:latin typeface="Times New Roman" pitchFamily="18" charset="0"/>
                          <a:cs typeface="Times New Roman" pitchFamily="18" charset="0"/>
                        </a:rPr>
                        <a:t>Obesity II</a:t>
                      </a:r>
                      <a:endParaRPr lang="en-US" sz="3200" dirty="0">
                        <a:latin typeface="Times New Roman" pitchFamily="18" charset="0"/>
                        <a:cs typeface="Times New Roman" pitchFamily="18" charset="0"/>
                      </a:endParaRPr>
                    </a:p>
                  </a:txBody>
                  <a:tcPr/>
                </a:tc>
              </a:tr>
              <a:tr h="370840">
                <a:tc>
                  <a:txBody>
                    <a:bodyPr/>
                    <a:lstStyle/>
                    <a:p>
                      <a:pPr algn="ctr"/>
                      <a:r>
                        <a:rPr lang="en-US" sz="3200" dirty="0" smtClean="0">
                          <a:latin typeface="Times New Roman" pitchFamily="18" charset="0"/>
                          <a:cs typeface="Times New Roman" pitchFamily="18" charset="0"/>
                        </a:rPr>
                        <a:t>≥ 32</a:t>
                      </a:r>
                      <a:endParaRPr lang="en-US" sz="3200" dirty="0">
                        <a:latin typeface="Times New Roman" pitchFamily="18" charset="0"/>
                        <a:cs typeface="Times New Roman" pitchFamily="18" charset="0"/>
                      </a:endParaRPr>
                    </a:p>
                  </a:txBody>
                  <a:tcPr/>
                </a:tc>
                <a:tc>
                  <a:txBody>
                    <a:bodyPr/>
                    <a:lstStyle/>
                    <a:p>
                      <a:pPr algn="ctr"/>
                      <a:r>
                        <a:rPr lang="en-US" sz="3200" dirty="0" smtClean="0">
                          <a:latin typeface="Times New Roman" pitchFamily="18" charset="0"/>
                          <a:cs typeface="Times New Roman" pitchFamily="18" charset="0"/>
                        </a:rPr>
                        <a:t>Obesity</a:t>
                      </a:r>
                      <a:r>
                        <a:rPr lang="en-US" sz="3200" baseline="0" dirty="0" smtClean="0">
                          <a:latin typeface="Times New Roman" pitchFamily="18" charset="0"/>
                          <a:cs typeface="Times New Roman" pitchFamily="18" charset="0"/>
                        </a:rPr>
                        <a:t> III</a:t>
                      </a:r>
                      <a:endParaRPr lang="en-US" sz="32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solidFill>
                  <a:srgbClr val="FF0000"/>
                </a:solidFill>
                <a:latin typeface="Times New Roman" pitchFamily="18" charset="0"/>
                <a:cs typeface="Times New Roman" pitchFamily="18" charset="0"/>
              </a:rPr>
              <a:t>Waist circumference</a:t>
            </a:r>
            <a:br>
              <a:rPr lang="en-US" b="1" dirty="0" smtClean="0">
                <a:solidFill>
                  <a:srgbClr val="FF0000"/>
                </a:solidFill>
                <a:latin typeface="Times New Roman" pitchFamily="18" charset="0"/>
                <a:cs typeface="Times New Roman" pitchFamily="18" charset="0"/>
              </a:rPr>
            </a:b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371600"/>
            <a:ext cx="9144000" cy="5257800"/>
          </a:xfrm>
        </p:spPr>
        <p:txBody>
          <a:bodyPr>
            <a:noAutofit/>
          </a:bodyPr>
          <a:lstStyle/>
          <a:p>
            <a:pPr algn="ctr">
              <a:buNone/>
            </a:pPr>
            <a:r>
              <a:rPr lang="en-US" b="1" dirty="0" smtClean="0">
                <a:solidFill>
                  <a:srgbClr val="FF0000"/>
                </a:solidFill>
                <a:latin typeface="Times New Roman" pitchFamily="18" charset="0"/>
                <a:cs typeface="Times New Roman" pitchFamily="18" charset="0"/>
              </a:rPr>
              <a:t>METHODOLOGY 	</a:t>
            </a:r>
          </a:p>
          <a:p>
            <a:pPr lvl="1">
              <a:buNone/>
            </a:pPr>
            <a:r>
              <a:rPr lang="en-US" sz="3200" dirty="0" smtClean="0">
                <a:latin typeface="Times New Roman" pitchFamily="18" charset="0"/>
                <a:cs typeface="Times New Roman" pitchFamily="18" charset="0"/>
              </a:rPr>
              <a:t>	WC should be measured using </a:t>
            </a:r>
            <a:r>
              <a:rPr lang="en-US" sz="32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non-stretchable flexible tape</a:t>
            </a:r>
            <a:r>
              <a:rPr lang="en-US" sz="3200" dirty="0" smtClean="0">
                <a:latin typeface="Times New Roman" pitchFamily="18" charset="0"/>
                <a:cs typeface="Times New Roman" pitchFamily="18" charset="0"/>
              </a:rPr>
              <a:t> in </a:t>
            </a:r>
            <a:r>
              <a:rPr lang="en-US" sz="32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horizontal</a:t>
            </a:r>
            <a:r>
              <a:rPr lang="en-US" sz="3200" dirty="0" smtClean="0">
                <a:latin typeface="Times New Roman" pitchFamily="18" charset="0"/>
                <a:cs typeface="Times New Roman" pitchFamily="18" charset="0"/>
              </a:rPr>
              <a:t> position, </a:t>
            </a:r>
            <a:r>
              <a:rPr lang="en-US" sz="32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just above the iliac crest</a:t>
            </a:r>
            <a:r>
              <a:rPr lang="en-US" sz="3200" dirty="0" smtClean="0">
                <a:latin typeface="Times New Roman" pitchFamily="18" charset="0"/>
                <a:cs typeface="Times New Roman" pitchFamily="18" charset="0"/>
              </a:rPr>
              <a:t>, at the end of normal </a:t>
            </a:r>
            <a:r>
              <a:rPr lang="en-US" sz="32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expiration</a:t>
            </a:r>
            <a:r>
              <a:rPr lang="en-US" sz="3200" dirty="0" smtClean="0">
                <a:latin typeface="Times New Roman" pitchFamily="18" charset="0"/>
                <a:cs typeface="Times New Roman" pitchFamily="18" charset="0"/>
              </a:rPr>
              <a:t>, in the </a:t>
            </a:r>
            <a:r>
              <a:rPr lang="en-US" sz="32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fasting state</a:t>
            </a:r>
            <a:r>
              <a:rPr lang="en-US" sz="3200" dirty="0" smtClean="0">
                <a:latin typeface="Times New Roman" pitchFamily="18" charset="0"/>
                <a:cs typeface="Times New Roman" pitchFamily="18" charset="0"/>
              </a:rPr>
              <a:t>, with the subject standing erect and looking straight forward and </a:t>
            </a:r>
            <a:r>
              <a:rPr lang="en-US" sz="32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observer sitting in front</a:t>
            </a:r>
            <a:r>
              <a:rPr lang="en-US" sz="3200" dirty="0" smtClean="0">
                <a:latin typeface="Times New Roman" pitchFamily="18" charset="0"/>
                <a:cs typeface="Times New Roman" pitchFamily="18" charset="0"/>
              </a:rPr>
              <a:t> of the subject.</a:t>
            </a:r>
          </a:p>
          <a:p>
            <a:pPr>
              <a:buFont typeface="Wingdings" pitchFamily="2" charset="2"/>
              <a:buChar char="Ø"/>
            </a:pPr>
            <a:r>
              <a:rPr lang="en-US" dirty="0" smtClean="0">
                <a:latin typeface="Times New Roman" pitchFamily="18" charset="0"/>
                <a:cs typeface="Times New Roman" pitchFamily="18" charset="0"/>
              </a:rPr>
              <a:t>Both BMI and WC should be used together (with equal importance) for population and clinic-based risk stratification.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600" b="1" dirty="0" smtClean="0">
                <a:solidFill>
                  <a:srgbClr val="FF0000"/>
                </a:solidFill>
                <a:latin typeface="Times New Roman" pitchFamily="18" charset="0"/>
                <a:cs typeface="Times New Roman" pitchFamily="18" charset="0"/>
              </a:rPr>
              <a:t>WAIST CIRCUMFERENCE CUT-OFFS FOR INDIANS</a:t>
            </a:r>
            <a:endParaRPr lang="en-US" sz="36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219200"/>
            <a:ext cx="9144000" cy="5638800"/>
          </a:xfrm>
        </p:spPr>
        <p:txBody>
          <a:bodyPr>
            <a:noAutofit/>
          </a:bodyPr>
          <a:lstStyle/>
          <a:p>
            <a:pPr algn="ctr">
              <a:buNone/>
            </a:pPr>
            <a:r>
              <a:rPr lang="en-US" sz="2800" b="1" dirty="0" smtClean="0">
                <a:solidFill>
                  <a:srgbClr val="002060"/>
                </a:solidFill>
                <a:latin typeface="Times New Roman" pitchFamily="18" charset="0"/>
                <a:cs typeface="Times New Roman" pitchFamily="18" charset="0"/>
              </a:rPr>
              <a:t>ACTION LEVEL 1 </a:t>
            </a:r>
          </a:p>
          <a:p>
            <a:pPr lvl="1" algn="just">
              <a:buFont typeface="Wingdings" pitchFamily="2" charset="2"/>
              <a:buChar char="Ø"/>
            </a:pPr>
            <a:r>
              <a:rPr lang="en-US" dirty="0" smtClean="0">
                <a:latin typeface="Times New Roman" pitchFamily="18" charset="0"/>
                <a:cs typeface="Times New Roman" pitchFamily="18" charset="0"/>
              </a:rPr>
              <a:t>Men: 78 cm</a:t>
            </a:r>
          </a:p>
          <a:p>
            <a:pPr lvl="1" algn="just">
              <a:buFont typeface="Wingdings" pitchFamily="2" charset="2"/>
              <a:buChar char="Ø"/>
            </a:pPr>
            <a:r>
              <a:rPr lang="en-US" dirty="0" smtClean="0">
                <a:latin typeface="Times New Roman" pitchFamily="18" charset="0"/>
                <a:cs typeface="Times New Roman" pitchFamily="18" charset="0"/>
              </a:rPr>
              <a:t>Women : 72 cm </a:t>
            </a:r>
          </a:p>
          <a:p>
            <a:pPr algn="just">
              <a:buNone/>
            </a:pPr>
            <a:r>
              <a:rPr lang="en-US" sz="2800" dirty="0" smtClean="0">
                <a:latin typeface="Times New Roman" pitchFamily="18" charset="0"/>
                <a:cs typeface="Times New Roman" pitchFamily="18" charset="0"/>
              </a:rPr>
              <a:t>	Any person with WC </a:t>
            </a:r>
            <a:r>
              <a:rPr lang="en-US" sz="28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above</a:t>
            </a:r>
            <a:r>
              <a:rPr lang="en-US" sz="2800" dirty="0" smtClean="0">
                <a:latin typeface="Times New Roman" pitchFamily="18" charset="0"/>
                <a:cs typeface="Times New Roman" pitchFamily="18" charset="0"/>
              </a:rPr>
              <a:t> these levels should </a:t>
            </a:r>
            <a:r>
              <a:rPr lang="en-US" sz="28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avoid gaining weight </a:t>
            </a:r>
            <a:r>
              <a:rPr lang="en-US" sz="2800" dirty="0" smtClean="0">
                <a:latin typeface="Times New Roman" pitchFamily="18" charset="0"/>
                <a:cs typeface="Times New Roman" pitchFamily="18" charset="0"/>
              </a:rPr>
              <a:t>and</a:t>
            </a:r>
            <a:r>
              <a:rPr lang="en-US" sz="28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maintain physical activity</a:t>
            </a:r>
            <a:r>
              <a:rPr lang="en-US" sz="2800" dirty="0" smtClean="0">
                <a:latin typeface="Times New Roman" pitchFamily="18" charset="0"/>
                <a:cs typeface="Times New Roman" pitchFamily="18" charset="0"/>
              </a:rPr>
              <a:t> to avoid acquiring any of the cardiovascular risk factor.</a:t>
            </a:r>
          </a:p>
          <a:p>
            <a:pPr algn="ctr">
              <a:buNone/>
            </a:pPr>
            <a:r>
              <a:rPr lang="en-US" sz="2800" b="1" dirty="0" smtClean="0">
                <a:solidFill>
                  <a:srgbClr val="FF0000"/>
                </a:solidFill>
                <a:latin typeface="Times New Roman" pitchFamily="18" charset="0"/>
                <a:cs typeface="Times New Roman" pitchFamily="18" charset="0"/>
              </a:rPr>
              <a:t>ACTION  LEVEL  2 </a:t>
            </a:r>
          </a:p>
          <a:p>
            <a:pPr lvl="1" algn="just">
              <a:buFont typeface="Wingdings" pitchFamily="2" charset="2"/>
              <a:buChar char="Ø"/>
            </a:pPr>
            <a:r>
              <a:rPr lang="en-US" dirty="0" smtClean="0">
                <a:latin typeface="Times New Roman" pitchFamily="18" charset="0"/>
                <a:cs typeface="Times New Roman" pitchFamily="18" charset="0"/>
              </a:rPr>
              <a:t>Men:  90  cm  </a:t>
            </a:r>
          </a:p>
          <a:p>
            <a:pPr lvl="1" algn="just">
              <a:buFont typeface="Wingdings" pitchFamily="2" charset="2"/>
              <a:buChar char="Ø"/>
            </a:pPr>
            <a:r>
              <a:rPr lang="en-US" dirty="0" smtClean="0">
                <a:latin typeface="Times New Roman" pitchFamily="18" charset="0"/>
                <a:cs typeface="Times New Roman" pitchFamily="18" charset="0"/>
              </a:rPr>
              <a:t>Women :  80  cm </a:t>
            </a:r>
          </a:p>
          <a:p>
            <a:pPr algn="just">
              <a:buNone/>
            </a:pPr>
            <a:r>
              <a:rPr lang="en-US" sz="2800" dirty="0" smtClean="0">
                <a:latin typeface="Times New Roman" pitchFamily="18" charset="0"/>
                <a:cs typeface="Times New Roman" pitchFamily="18" charset="0"/>
              </a:rPr>
              <a:t>	Subject with WC </a:t>
            </a:r>
            <a:r>
              <a:rPr lang="en-US" sz="28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above</a:t>
            </a:r>
            <a:r>
              <a:rPr lang="en-US" sz="2800" dirty="0" smtClean="0">
                <a:latin typeface="Times New Roman" pitchFamily="18" charset="0"/>
                <a:cs typeface="Times New Roman" pitchFamily="18" charset="0"/>
              </a:rPr>
              <a:t> this should </a:t>
            </a:r>
            <a:r>
              <a:rPr lang="en-US" sz="28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seek medical help </a:t>
            </a:r>
            <a:r>
              <a:rPr lang="en-US" sz="2800" dirty="0" smtClean="0">
                <a:latin typeface="Times New Roman" pitchFamily="18" charset="0"/>
                <a:cs typeface="Times New Roman" pitchFamily="18" charset="0"/>
              </a:rPr>
              <a:t>so that obesity-related risk factors could be investigated and managed.</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MID UPPER ARM CIRCUMFERENCE(MUAC)</a:t>
            </a:r>
            <a:endParaRPr lang="en-US" sz="3600" b="1" dirty="0">
              <a:solidFill>
                <a:srgbClr val="FF0000"/>
              </a:solidFill>
            </a:endParaRPr>
          </a:p>
        </p:txBody>
      </p:sp>
      <p:sp>
        <p:nvSpPr>
          <p:cNvPr id="3" name="Content Placeholder 2"/>
          <p:cNvSpPr>
            <a:spLocks noGrp="1"/>
          </p:cNvSpPr>
          <p:nvPr>
            <p:ph idx="1"/>
          </p:nvPr>
        </p:nvSpPr>
        <p:spPr>
          <a:xfrm>
            <a:off x="0" y="1447800"/>
            <a:ext cx="9144000" cy="5410200"/>
          </a:xfrm>
        </p:spPr>
        <p:txBody>
          <a:bodyPr>
            <a:normAutofit fontScale="92500" lnSpcReduction="10000"/>
          </a:bodyPr>
          <a:lstStyle/>
          <a:p>
            <a:pPr>
              <a:buFont typeface="Wingdings" pitchFamily="2" charset="2"/>
              <a:buChar char="Ø"/>
            </a:pPr>
            <a:r>
              <a:rPr lang="en-US" dirty="0" smtClean="0">
                <a:solidFill>
                  <a:schemeClr val="tx1"/>
                </a:solidFill>
                <a:latin typeface="Times New Roman" pitchFamily="18" charset="0"/>
                <a:ea typeface="+mn-ea"/>
                <a:cs typeface="Times New Roman" pitchFamily="18" charset="0"/>
              </a:rPr>
              <a:t>MUAC </a:t>
            </a:r>
            <a:r>
              <a:rPr lang="en-US" dirty="0">
                <a:solidFill>
                  <a:schemeClr val="tx1"/>
                </a:solidFill>
                <a:latin typeface="Times New Roman" pitchFamily="18" charset="0"/>
                <a:ea typeface="+mn-ea"/>
                <a:cs typeface="Times New Roman" pitchFamily="18" charset="0"/>
              </a:rPr>
              <a:t>remains almost constant between 1 to </a:t>
            </a:r>
            <a:r>
              <a:rPr lang="en-US" dirty="0" smtClean="0">
                <a:solidFill>
                  <a:schemeClr val="tx1"/>
                </a:solidFill>
                <a:latin typeface="Times New Roman" pitchFamily="18" charset="0"/>
                <a:ea typeface="+mn-ea"/>
                <a:cs typeface="Times New Roman" pitchFamily="18" charset="0"/>
              </a:rPr>
              <a:t>5 years </a:t>
            </a:r>
            <a:r>
              <a:rPr lang="en-US" dirty="0">
                <a:solidFill>
                  <a:schemeClr val="tx1"/>
                </a:solidFill>
                <a:latin typeface="Times New Roman" pitchFamily="18" charset="0"/>
                <a:ea typeface="+mn-ea"/>
                <a:cs typeface="Times New Roman" pitchFamily="18" charset="0"/>
              </a:rPr>
              <a:t>of </a:t>
            </a:r>
            <a:r>
              <a:rPr lang="en-US" dirty="0" smtClean="0">
                <a:solidFill>
                  <a:schemeClr val="tx1"/>
                </a:solidFill>
                <a:latin typeface="Times New Roman" pitchFamily="18" charset="0"/>
                <a:ea typeface="+mn-ea"/>
                <a:cs typeface="Times New Roman" pitchFamily="18" charset="0"/>
              </a:rPr>
              <a:t>age</a:t>
            </a:r>
          </a:p>
          <a:p>
            <a:pPr>
              <a:buFont typeface="Wingdings" pitchFamily="2" charset="2"/>
              <a:buChar char="Ø"/>
            </a:pPr>
            <a:r>
              <a:rPr lang="en-US" dirty="0" smtClean="0">
                <a:solidFill>
                  <a:schemeClr val="tx1"/>
                </a:solidFill>
                <a:latin typeface="Times New Roman" pitchFamily="18" charset="0"/>
                <a:cs typeface="Times New Roman" pitchFamily="18" charset="0"/>
              </a:rPr>
              <a:t>An efficient technique for screening </a:t>
            </a:r>
          </a:p>
          <a:p>
            <a:pPr>
              <a:buFont typeface="Wingdings" pitchFamily="2" charset="2"/>
              <a:buChar char="Ø"/>
            </a:pPr>
            <a:r>
              <a:rPr lang="en-US" dirty="0" smtClean="0">
                <a:solidFill>
                  <a:schemeClr val="tx1"/>
                </a:solidFill>
                <a:latin typeface="Times New Roman" pitchFamily="18" charset="0"/>
                <a:cs typeface="Times New Roman" pitchFamily="18" charset="0"/>
              </a:rPr>
              <a:t>Easy to conduct and it is age independent till about 5 years of age</a:t>
            </a:r>
          </a:p>
          <a:p>
            <a:pPr>
              <a:buFont typeface="Wingdings" pitchFamily="2" charset="2"/>
              <a:buChar char="Ø"/>
            </a:pPr>
            <a:r>
              <a:rPr lang="en-US" dirty="0" smtClean="0">
                <a:solidFill>
                  <a:schemeClr val="tx1"/>
                </a:solidFill>
                <a:latin typeface="Times New Roman" pitchFamily="18" charset="0"/>
                <a:ea typeface="+mn-ea"/>
                <a:cs typeface="Times New Roman" pitchFamily="18" charset="0"/>
              </a:rPr>
              <a:t>MUAC </a:t>
            </a:r>
            <a:r>
              <a:rPr lang="en-US" dirty="0">
                <a:solidFill>
                  <a:schemeClr val="tx1"/>
                </a:solidFill>
                <a:latin typeface="Times New Roman" pitchFamily="18" charset="0"/>
                <a:ea typeface="+mn-ea"/>
                <a:cs typeface="Times New Roman" pitchFamily="18" charset="0"/>
              </a:rPr>
              <a:t>of less than </a:t>
            </a:r>
            <a:r>
              <a:rPr lang="en-US" dirty="0" smtClean="0">
                <a:solidFill>
                  <a:schemeClr val="tx1"/>
                </a:solidFill>
                <a:latin typeface="Times New Roman" pitchFamily="18" charset="0"/>
                <a:ea typeface="+mn-ea"/>
                <a:cs typeface="Times New Roman" pitchFamily="18" charset="0"/>
              </a:rPr>
              <a:t>13.5 cm-low (malnutrition)</a:t>
            </a:r>
          </a:p>
          <a:p>
            <a:pPr>
              <a:buFont typeface="Wingdings" pitchFamily="2" charset="2"/>
              <a:buChar char="Ø"/>
            </a:pPr>
            <a:r>
              <a:rPr lang="en-US" dirty="0" smtClean="0">
                <a:solidFill>
                  <a:schemeClr val="tx1"/>
                </a:solidFill>
                <a:latin typeface="Times New Roman" pitchFamily="18" charset="0"/>
                <a:ea typeface="+mn-ea"/>
                <a:cs typeface="Times New Roman" pitchFamily="18" charset="0"/>
              </a:rPr>
              <a:t>Simpler and usable at the grass root level (shaki’s tape)</a:t>
            </a:r>
          </a:p>
          <a:p>
            <a:pPr>
              <a:buFont typeface="Wingdings" pitchFamily="2" charset="2"/>
              <a:buChar char="Ø"/>
            </a:pPr>
            <a:r>
              <a:rPr lang="en-US" dirty="0" smtClean="0">
                <a:latin typeface="Times New Roman" pitchFamily="18" charset="0"/>
                <a:ea typeface="+mn-ea"/>
                <a:cs typeface="Times New Roman" pitchFamily="18" charset="0"/>
              </a:rPr>
              <a:t>Three </a:t>
            </a:r>
            <a:r>
              <a:rPr lang="en-US" dirty="0" smtClean="0">
                <a:latin typeface="Times New Roman" pitchFamily="18" charset="0"/>
                <a:cs typeface="Times New Roman" pitchFamily="18" charset="0"/>
              </a:rPr>
              <a:t> color Zones </a:t>
            </a:r>
            <a:endParaRPr lang="en-US" dirty="0" smtClean="0">
              <a:latin typeface="Times New Roman" pitchFamily="18" charset="0"/>
              <a:ea typeface="+mn-ea"/>
              <a:cs typeface="Times New Roman" pitchFamily="18" charset="0"/>
            </a:endParaRPr>
          </a:p>
          <a:p>
            <a:pPr lvl="1">
              <a:buFont typeface="Wingdings" pitchFamily="2" charset="2"/>
              <a:buChar char="Ø"/>
            </a:pPr>
            <a:r>
              <a:rPr lang="en-US" dirty="0" smtClean="0">
                <a:latin typeface="Times New Roman" pitchFamily="18" charset="0"/>
                <a:ea typeface="+mn-ea"/>
                <a:cs typeface="Times New Roman" pitchFamily="18" charset="0"/>
              </a:rPr>
              <a:t>Red ( &lt;11.5 cm ) – </a:t>
            </a:r>
            <a:r>
              <a:rPr lang="en-US" dirty="0" smtClean="0">
                <a:solidFill>
                  <a:schemeClr val="tx1"/>
                </a:solidFill>
                <a:latin typeface="Times New Roman" pitchFamily="18" charset="0"/>
                <a:cs typeface="Times New Roman" pitchFamily="18" charset="0"/>
              </a:rPr>
              <a:t>Danger (Severe Malnutrition)</a:t>
            </a:r>
            <a:endParaRPr lang="en-US" dirty="0" smtClean="0">
              <a:latin typeface="Times New Roman" pitchFamily="18" charset="0"/>
              <a:ea typeface="+mn-ea"/>
              <a:cs typeface="Times New Roman" pitchFamily="18" charset="0"/>
            </a:endParaRPr>
          </a:p>
          <a:p>
            <a:pPr lvl="1">
              <a:buFont typeface="Wingdings" pitchFamily="2" charset="2"/>
              <a:buChar char="Ø"/>
            </a:pPr>
            <a:r>
              <a:rPr lang="en-US" dirty="0" smtClean="0">
                <a:latin typeface="Times New Roman" pitchFamily="18" charset="0"/>
                <a:ea typeface="+mn-ea"/>
                <a:cs typeface="Times New Roman" pitchFamily="18" charset="0"/>
              </a:rPr>
              <a:t>Yellow (</a:t>
            </a:r>
            <a:r>
              <a:rPr lang="en-US" dirty="0" smtClean="0">
                <a:solidFill>
                  <a:schemeClr val="tx1"/>
                </a:solidFill>
                <a:latin typeface="Times New Roman" pitchFamily="18" charset="0"/>
                <a:cs typeface="Times New Roman" pitchFamily="18" charset="0"/>
              </a:rPr>
              <a:t>13.5-11.5 cm) – Caution (Moderate Malnutrition)</a:t>
            </a:r>
          </a:p>
          <a:p>
            <a:pPr lvl="1">
              <a:buFont typeface="Wingdings" pitchFamily="2" charset="2"/>
              <a:buChar char="Ø"/>
            </a:pPr>
            <a:r>
              <a:rPr lang="en-US" dirty="0" smtClean="0">
                <a:solidFill>
                  <a:schemeClr val="tx1"/>
                </a:solidFill>
                <a:latin typeface="Times New Roman" pitchFamily="18" charset="0"/>
                <a:cs typeface="Times New Roman" pitchFamily="18" charset="0"/>
              </a:rPr>
              <a:t>Green (&gt;13.5 cm) - Normal</a:t>
            </a:r>
            <a:endParaRPr lang="en-US"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dirty="0" smtClean="0"/>
              <a:t>Growth Chart </a:t>
            </a:r>
            <a:endParaRPr lang="en-US" dirty="0"/>
          </a:p>
        </p:txBody>
      </p:sp>
      <p:sp>
        <p:nvSpPr>
          <p:cNvPr id="3" name="Content Placeholder 2"/>
          <p:cNvSpPr>
            <a:spLocks noGrp="1"/>
          </p:cNvSpPr>
          <p:nvPr>
            <p:ph idx="1"/>
          </p:nvPr>
        </p:nvSpPr>
        <p:spPr>
          <a:xfrm>
            <a:off x="457200" y="914400"/>
            <a:ext cx="8229600" cy="5211763"/>
          </a:xfrm>
        </p:spPr>
        <p:txBody>
          <a:bodyPr/>
          <a:lstStyle/>
          <a:p>
            <a:pPr>
              <a:buNone/>
            </a:pPr>
            <a:r>
              <a:rPr lang="en-US" dirty="0" smtClean="0"/>
              <a:t> </a:t>
            </a:r>
            <a:endParaRPr lang="en-US" dirty="0"/>
          </a:p>
        </p:txBody>
      </p:sp>
      <p:pic>
        <p:nvPicPr>
          <p:cNvPr id="5" name="Picture 2"/>
          <p:cNvPicPr>
            <a:picLocks noChangeAspect="1" noChangeArrowheads="1"/>
          </p:cNvPicPr>
          <p:nvPr/>
        </p:nvPicPr>
        <p:blipFill>
          <a:blip r:embed="rId2" cstate="print"/>
          <a:srcRect/>
          <a:stretch>
            <a:fillRect/>
          </a:stretch>
        </p:blipFill>
        <p:spPr bwMode="auto">
          <a:xfrm>
            <a:off x="0" y="685800"/>
            <a:ext cx="9144000" cy="61722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sz="3200" b="1" dirty="0" smtClean="0">
                <a:solidFill>
                  <a:srgbClr val="FF0000"/>
                </a:solidFill>
                <a:latin typeface="Times New Roman" pitchFamily="18" charset="0"/>
                <a:cs typeface="Times New Roman" pitchFamily="18" charset="0"/>
              </a:rPr>
              <a:t>ASSESSMENT OF NUTRITIONAL STATUS USING BIOCHEMICAL AND LABORATORY METHODS</a:t>
            </a:r>
            <a:endParaRPr lang="en-US" sz="32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ctr">
              <a:buNone/>
            </a:pPr>
            <a:r>
              <a:rPr lang="en-US" b="1" dirty="0" smtClean="0">
                <a:solidFill>
                  <a:srgbClr val="FF0000"/>
                </a:solidFill>
                <a:latin typeface="Times New Roman" pitchFamily="18" charset="0"/>
                <a:cs typeface="Times New Roman" pitchFamily="18" charset="0"/>
              </a:rPr>
              <a:t>HEMATOLOGICAL TESTS:</a:t>
            </a:r>
            <a:r>
              <a:rPr lang="en-US" sz="2800" b="1" dirty="0" smtClean="0">
                <a:solidFill>
                  <a:schemeClr val="tx1"/>
                </a:solidFill>
                <a:latin typeface="Times New Roman" pitchFamily="18" charset="0"/>
                <a:cs typeface="Times New Roman" pitchFamily="18" charset="0"/>
              </a:rPr>
              <a:t> </a:t>
            </a:r>
          </a:p>
          <a:p>
            <a:pPr lvl="1"/>
            <a:r>
              <a:rPr lang="en-US" dirty="0" smtClean="0">
                <a:solidFill>
                  <a:schemeClr val="tx1"/>
                </a:solidFill>
                <a:latin typeface="Times New Roman" pitchFamily="18" charset="0"/>
                <a:ea typeface="+mn-ea"/>
                <a:cs typeface="Times New Roman" pitchFamily="18" charset="0"/>
              </a:rPr>
              <a:t>Hb estimation </a:t>
            </a:r>
          </a:p>
          <a:p>
            <a:pPr lvl="1"/>
            <a:r>
              <a:rPr lang="en-US" dirty="0" smtClean="0">
                <a:solidFill>
                  <a:schemeClr val="tx1"/>
                </a:solidFill>
                <a:latin typeface="Times New Roman" pitchFamily="18" charset="0"/>
                <a:ea typeface="+mn-ea"/>
                <a:cs typeface="Times New Roman" pitchFamily="18" charset="0"/>
              </a:rPr>
              <a:t>Peripheral Blood Film </a:t>
            </a:r>
            <a:endParaRPr lang="en-US" dirty="0" smtClean="0">
              <a:solidFill>
                <a:schemeClr val="tx1"/>
              </a:solidFill>
              <a:latin typeface="Times New Roman" pitchFamily="18" charset="0"/>
              <a:cs typeface="Times New Roman" pitchFamily="18" charset="0"/>
            </a:endParaRPr>
          </a:p>
          <a:p>
            <a:pPr algn="ctr">
              <a:buNone/>
            </a:pPr>
            <a:r>
              <a:rPr lang="en-US" b="1" dirty="0" smtClean="0">
                <a:solidFill>
                  <a:srgbClr val="FF0000"/>
                </a:solidFill>
                <a:latin typeface="Times New Roman" pitchFamily="18" charset="0"/>
                <a:cs typeface="Times New Roman" pitchFamily="18" charset="0"/>
              </a:rPr>
              <a:t>PARASITOLOGICAL TESTS</a:t>
            </a:r>
          </a:p>
          <a:p>
            <a:pPr lvl="1"/>
            <a:r>
              <a:rPr lang="en-US" dirty="0" smtClean="0">
                <a:latin typeface="Times New Roman" pitchFamily="18" charset="0"/>
                <a:cs typeface="Times New Roman" pitchFamily="18" charset="0"/>
              </a:rPr>
              <a:t>S</a:t>
            </a:r>
            <a:r>
              <a:rPr lang="en-US" dirty="0" smtClean="0">
                <a:solidFill>
                  <a:schemeClr val="tx1"/>
                </a:solidFill>
                <a:latin typeface="Times New Roman" pitchFamily="18" charset="0"/>
                <a:ea typeface="+mn-ea"/>
                <a:cs typeface="Times New Roman" pitchFamily="18" charset="0"/>
              </a:rPr>
              <a:t>tool </a:t>
            </a:r>
            <a:r>
              <a:rPr lang="en-US" dirty="0">
                <a:solidFill>
                  <a:schemeClr val="tx1"/>
                </a:solidFill>
                <a:latin typeface="Times New Roman" pitchFamily="18" charset="0"/>
                <a:ea typeface="+mn-ea"/>
                <a:cs typeface="Times New Roman" pitchFamily="18" charset="0"/>
              </a:rPr>
              <a:t>examination for intestinal </a:t>
            </a:r>
            <a:r>
              <a:rPr lang="en-US" dirty="0" smtClean="0">
                <a:solidFill>
                  <a:schemeClr val="tx1"/>
                </a:solidFill>
                <a:latin typeface="Times New Roman" pitchFamily="18" charset="0"/>
                <a:ea typeface="+mn-ea"/>
                <a:cs typeface="Times New Roman" pitchFamily="18" charset="0"/>
              </a:rPr>
              <a:t>parasites</a:t>
            </a:r>
            <a:endParaRPr lang="en-US" dirty="0" smtClean="0">
              <a:latin typeface="Times New Roman" pitchFamily="18" charset="0"/>
              <a:cs typeface="Times New Roman" pitchFamily="18" charset="0"/>
            </a:endParaRPr>
          </a:p>
          <a:p>
            <a:pPr algn="ctr">
              <a:buNone/>
            </a:pPr>
            <a:r>
              <a:rPr lang="en-US" b="1" dirty="0" smtClean="0">
                <a:solidFill>
                  <a:srgbClr val="FF0000"/>
                </a:solidFill>
                <a:latin typeface="Times New Roman" pitchFamily="18" charset="0"/>
                <a:cs typeface="Times New Roman" pitchFamily="18" charset="0"/>
              </a:rPr>
              <a:t>BIOCHEMICAL TESTS</a:t>
            </a:r>
          </a:p>
          <a:p>
            <a:pPr lvl="1"/>
            <a:r>
              <a:rPr lang="en-US" dirty="0" smtClean="0">
                <a:latin typeface="Times New Roman" pitchFamily="18" charset="0"/>
                <a:cs typeface="Times New Roman" pitchFamily="18" charset="0"/>
              </a:rPr>
              <a:t>For S. Protein, S. Electrolyte</a:t>
            </a:r>
          </a:p>
          <a:p>
            <a:pPr lvl="1"/>
            <a:r>
              <a:rPr lang="en-US" dirty="0" smtClean="0">
                <a:latin typeface="Times New Roman" pitchFamily="18" charset="0"/>
                <a:cs typeface="Times New Roman" pitchFamily="18" charset="0"/>
              </a:rPr>
              <a:t>Test for </a:t>
            </a:r>
            <a:r>
              <a:rPr lang="en-US" dirty="0" smtClean="0">
                <a:solidFill>
                  <a:schemeClr val="tx1"/>
                </a:solidFill>
                <a:latin typeface="Times New Roman" pitchFamily="18" charset="0"/>
                <a:cs typeface="Times New Roman" pitchFamily="18" charset="0"/>
              </a:rPr>
              <a:t>vitamins level estimation</a:t>
            </a:r>
            <a:endParaRPr lang="en-US"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90600"/>
          </a:xfrm>
        </p:spPr>
        <p:txBody>
          <a:bodyPr>
            <a:noAutofit/>
          </a:bodyPr>
          <a:lstStyle/>
          <a:p>
            <a:r>
              <a:rPr lang="en-US" sz="2800" b="1" dirty="0" smtClean="0">
                <a:solidFill>
                  <a:srgbClr val="FF0000"/>
                </a:solidFill>
                <a:latin typeface="Times New Roman" pitchFamily="18" charset="0"/>
                <a:cs typeface="Times New Roman" pitchFamily="18" charset="0"/>
              </a:rPr>
              <a:t>BIOCHEMICAL TESTS FOR ESTIMATION OF VITAMINS LEVEL</a:t>
            </a:r>
            <a:endParaRPr lang="en-US" sz="2800" b="1" dirty="0">
              <a:solidFill>
                <a:srgbClr val="FF0000"/>
              </a:solidFill>
            </a:endParaRPr>
          </a:p>
        </p:txBody>
      </p:sp>
      <p:sp>
        <p:nvSpPr>
          <p:cNvPr id="3" name="Content Placeholder 2"/>
          <p:cNvSpPr>
            <a:spLocks noGrp="1"/>
          </p:cNvSpPr>
          <p:nvPr>
            <p:ph idx="1"/>
          </p:nvPr>
        </p:nvSpPr>
        <p:spPr>
          <a:xfrm>
            <a:off x="609600" y="1295400"/>
            <a:ext cx="8229600" cy="4830763"/>
          </a:xfrm>
        </p:spPr>
        <p:txBody>
          <a:bodyPr/>
          <a:lstStyle/>
          <a:p>
            <a:pPr lvl="1">
              <a:buNone/>
            </a:pPr>
            <a:endParaRPr lang="en-US" sz="2400" dirty="0">
              <a:latin typeface="Times New Roman" pitchFamily="18" charset="0"/>
              <a:cs typeface="Times New Roman" pitchFamily="18" charset="0"/>
            </a:endParaRPr>
          </a:p>
        </p:txBody>
      </p:sp>
      <p:pic>
        <p:nvPicPr>
          <p:cNvPr id="4" name="Picture 3"/>
          <p:cNvPicPr/>
          <p:nvPr/>
        </p:nvPicPr>
        <p:blipFill>
          <a:blip r:embed="rId2" cstate="print"/>
          <a:srcRect/>
          <a:stretch>
            <a:fillRect/>
          </a:stretch>
        </p:blipFill>
        <p:spPr bwMode="auto">
          <a:xfrm>
            <a:off x="152400" y="1143000"/>
            <a:ext cx="8991600" cy="5715000"/>
          </a:xfrm>
          <a:prstGeom prst="rect">
            <a:avLst/>
          </a:prstGeom>
          <a:noFill/>
          <a:ln w="9525">
            <a:solidFill>
              <a:schemeClr val="tx1"/>
            </a:solid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solidFill>
                  <a:srgbClr val="FF0000"/>
                </a:solidFill>
                <a:latin typeface="Times New Roman" pitchFamily="18" charset="0"/>
                <a:cs typeface="Times New Roman" pitchFamily="18" charset="0"/>
              </a:rPr>
              <a:t>ASSESSMENT OF NUTRITIONAL STATUS USING CLINICAL SIGNS</a:t>
            </a:r>
            <a:endParaRPr lang="en-US"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447800"/>
            <a:ext cx="9144000" cy="4678363"/>
          </a:xfrm>
        </p:spPr>
        <p:txBody>
          <a:bodyPr/>
          <a:lstStyle/>
          <a:p>
            <a:pPr>
              <a:buNone/>
            </a:pPr>
            <a:r>
              <a:rPr lang="en-US" sz="2800" b="1" dirty="0" smtClean="0">
                <a:solidFill>
                  <a:srgbClr val="FF0000"/>
                </a:solidFill>
                <a:latin typeface="Times New Roman" pitchFamily="18" charset="0"/>
                <a:cs typeface="Times New Roman" pitchFamily="18" charset="0"/>
              </a:rPr>
              <a:t>  GROUP 1 </a:t>
            </a:r>
            <a:r>
              <a:rPr lang="en-US" sz="2800" dirty="0" smtClean="0">
                <a:solidFill>
                  <a:srgbClr val="FF0000"/>
                </a:solidFill>
                <a:latin typeface="Times New Roman" pitchFamily="18" charset="0"/>
                <a:cs typeface="Times New Roman" pitchFamily="18" charset="0"/>
              </a:rPr>
              <a:t>-</a:t>
            </a:r>
            <a:r>
              <a:rPr lang="en-US" sz="2800" dirty="0" smtClean="0">
                <a:solidFill>
                  <a:schemeClr val="tx1"/>
                </a:solidFill>
                <a:latin typeface="Times New Roman" pitchFamily="18" charset="0"/>
                <a:cs typeface="Times New Roman" pitchFamily="18" charset="0"/>
              </a:rPr>
              <a:t> </a:t>
            </a:r>
            <a:r>
              <a:rPr lang="en-US" sz="2800" dirty="0">
                <a:solidFill>
                  <a:schemeClr val="tx1"/>
                </a:solidFill>
                <a:latin typeface="Times New Roman" pitchFamily="18" charset="0"/>
                <a:cs typeface="Times New Roman" pitchFamily="18" charset="0"/>
              </a:rPr>
              <a:t>Potentially Nutritionally Significant (Signs ‘strongly suggestive’ of dietary deficiency or excess)</a:t>
            </a:r>
          </a:p>
          <a:p>
            <a:endParaRPr lang="en-US" dirty="0"/>
          </a:p>
        </p:txBody>
      </p:sp>
      <p:pic>
        <p:nvPicPr>
          <p:cNvPr id="4" name="Picture 3"/>
          <p:cNvPicPr/>
          <p:nvPr/>
        </p:nvPicPr>
        <p:blipFill>
          <a:blip r:embed="rId2" cstate="print"/>
          <a:srcRect/>
          <a:stretch>
            <a:fillRect/>
          </a:stretch>
        </p:blipFill>
        <p:spPr bwMode="auto">
          <a:xfrm>
            <a:off x="0" y="2743200"/>
            <a:ext cx="9144000" cy="4114800"/>
          </a:xfrm>
          <a:prstGeom prst="rect">
            <a:avLst/>
          </a:prstGeom>
          <a:noFill/>
          <a:ln w="9525">
            <a:solidFill>
              <a:schemeClr val="tx1"/>
            </a:solid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28600"/>
            <a:ext cx="8915400" cy="6324600"/>
          </a:xfrm>
        </p:spPr>
        <p:txBody>
          <a:bodyPr>
            <a:normAutofit/>
          </a:bodyPr>
          <a:lstStyle/>
          <a:p>
            <a:pPr algn="ctr">
              <a:buNone/>
            </a:pPr>
            <a:r>
              <a:rPr lang="en-US" b="1" dirty="0" smtClean="0">
                <a:solidFill>
                  <a:schemeClr val="tx1"/>
                </a:solidFill>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GROUP 2 </a:t>
            </a:r>
            <a:endParaRPr lang="en-US" dirty="0" smtClean="0">
              <a:solidFill>
                <a:srgbClr val="FF0000"/>
              </a:solidFill>
              <a:latin typeface="Times New Roman" pitchFamily="18" charset="0"/>
              <a:cs typeface="Times New Roman" pitchFamily="18" charset="0"/>
            </a:endParaRPr>
          </a:p>
          <a:p>
            <a:pPr>
              <a:buFont typeface="Wingdings" pitchFamily="2" charset="2"/>
              <a:buChar char="Ø"/>
            </a:pPr>
            <a:r>
              <a:rPr lang="en-US" dirty="0" smtClean="0">
                <a:solidFill>
                  <a:schemeClr val="tx1"/>
                </a:solidFill>
                <a:latin typeface="Times New Roman" pitchFamily="18" charset="0"/>
                <a:cs typeface="Times New Roman" pitchFamily="18" charset="0"/>
              </a:rPr>
              <a:t> </a:t>
            </a:r>
            <a:r>
              <a:rPr lang="en-US" dirty="0">
                <a:solidFill>
                  <a:schemeClr val="tx1"/>
                </a:solidFill>
                <a:latin typeface="Times New Roman" pitchFamily="18" charset="0"/>
                <a:cs typeface="Times New Roman" pitchFamily="18" charset="0"/>
              </a:rPr>
              <a:t>Signs that are of probable nutritional </a:t>
            </a:r>
            <a:r>
              <a:rPr lang="en-US" dirty="0" smtClean="0">
                <a:solidFill>
                  <a:schemeClr val="tx1"/>
                </a:solidFill>
                <a:latin typeface="Times New Roman" pitchFamily="18" charset="0"/>
                <a:cs typeface="Times New Roman" pitchFamily="18" charset="0"/>
              </a:rPr>
              <a:t>significance</a:t>
            </a:r>
          </a:p>
          <a:p>
            <a:pPr lvl="1"/>
            <a:r>
              <a:rPr lang="en-US" sz="3200" dirty="0" smtClean="0">
                <a:latin typeface="Times New Roman" pitchFamily="18" charset="0"/>
                <a:ea typeface="+mn-ea"/>
                <a:cs typeface="Times New Roman" pitchFamily="18" charset="0"/>
              </a:rPr>
              <a:t>Signs with </a:t>
            </a:r>
            <a:r>
              <a:rPr lang="en-US" sz="3200" dirty="0" smtClean="0">
                <a:solidFill>
                  <a:schemeClr val="tx1"/>
                </a:solidFill>
                <a:latin typeface="Times New Roman" pitchFamily="18" charset="0"/>
                <a:ea typeface="+mn-ea"/>
                <a:cs typeface="Times New Roman" pitchFamily="18" charset="0"/>
              </a:rPr>
              <a:t>uncertain </a:t>
            </a:r>
            <a:r>
              <a:rPr lang="en-US" sz="3200" dirty="0">
                <a:solidFill>
                  <a:schemeClr val="tx1"/>
                </a:solidFill>
                <a:latin typeface="Times New Roman" pitchFamily="18" charset="0"/>
                <a:ea typeface="+mn-ea"/>
                <a:cs typeface="Times New Roman" pitchFamily="18" charset="0"/>
              </a:rPr>
              <a:t>nutritional significance</a:t>
            </a:r>
            <a:endParaRPr lang="en-US" sz="3200" dirty="0">
              <a:solidFill>
                <a:schemeClr val="tx1"/>
              </a:solidFill>
              <a:latin typeface="Times New Roman" pitchFamily="18" charset="0"/>
              <a:cs typeface="Times New Roman" pitchFamily="18" charset="0"/>
            </a:endParaRPr>
          </a:p>
          <a:p>
            <a:pPr lvl="1"/>
            <a:r>
              <a:rPr lang="en-US" sz="3200" dirty="0" smtClean="0">
                <a:solidFill>
                  <a:schemeClr val="tx1"/>
                </a:solidFill>
                <a:latin typeface="Times New Roman" pitchFamily="18" charset="0"/>
                <a:ea typeface="+mn-ea"/>
                <a:cs typeface="Times New Roman" pitchFamily="18" charset="0"/>
              </a:rPr>
              <a:t>Xanthomata </a:t>
            </a:r>
            <a:r>
              <a:rPr lang="en-US" sz="3200" dirty="0">
                <a:solidFill>
                  <a:schemeClr val="tx1"/>
                </a:solidFill>
                <a:latin typeface="Times New Roman" pitchFamily="18" charset="0"/>
                <a:ea typeface="+mn-ea"/>
                <a:cs typeface="Times New Roman" pitchFamily="18" charset="0"/>
              </a:rPr>
              <a:t>eye </a:t>
            </a:r>
            <a:r>
              <a:rPr lang="en-US" sz="3200" dirty="0" smtClean="0">
                <a:solidFill>
                  <a:schemeClr val="tx1"/>
                </a:solidFill>
                <a:latin typeface="Times New Roman" pitchFamily="18" charset="0"/>
                <a:ea typeface="+mn-ea"/>
                <a:cs typeface="Times New Roman" pitchFamily="18" charset="0"/>
              </a:rPr>
              <a:t>for high </a:t>
            </a:r>
            <a:r>
              <a:rPr lang="en-US" sz="3200" dirty="0">
                <a:solidFill>
                  <a:schemeClr val="tx1"/>
                </a:solidFill>
                <a:latin typeface="Times New Roman" pitchFamily="18" charset="0"/>
                <a:ea typeface="+mn-ea"/>
                <a:cs typeface="Times New Roman" pitchFamily="18" charset="0"/>
              </a:rPr>
              <a:t>blood cholesterol,</a:t>
            </a:r>
          </a:p>
          <a:p>
            <a:pPr lvl="1"/>
            <a:r>
              <a:rPr lang="en-US" sz="3200" dirty="0" smtClean="0">
                <a:solidFill>
                  <a:schemeClr val="tx1"/>
                </a:solidFill>
                <a:latin typeface="Times New Roman" pitchFamily="18" charset="0"/>
                <a:ea typeface="+mn-ea"/>
                <a:cs typeface="Times New Roman" pitchFamily="18" charset="0"/>
              </a:rPr>
              <a:t>Corneal </a:t>
            </a:r>
            <a:r>
              <a:rPr lang="en-US" sz="3200" dirty="0">
                <a:solidFill>
                  <a:schemeClr val="tx1"/>
                </a:solidFill>
                <a:latin typeface="Times New Roman" pitchFamily="18" charset="0"/>
                <a:ea typeface="+mn-ea"/>
                <a:cs typeface="Times New Roman" pitchFamily="18" charset="0"/>
              </a:rPr>
              <a:t>scar (previous infection, trauma, malnutrition, avitaminosis A)</a:t>
            </a:r>
          </a:p>
          <a:p>
            <a:pPr lvl="1"/>
            <a:r>
              <a:rPr lang="en-US" sz="3200" dirty="0">
                <a:solidFill>
                  <a:schemeClr val="tx1"/>
                </a:solidFill>
                <a:latin typeface="Times New Roman" pitchFamily="18" charset="0"/>
                <a:ea typeface="+mn-ea"/>
                <a:cs typeface="Times New Roman" pitchFamily="18" charset="0"/>
              </a:rPr>
              <a:t> Fissure tongue, recession of </a:t>
            </a:r>
            <a:r>
              <a:rPr lang="en-US" sz="3200" dirty="0" smtClean="0">
                <a:solidFill>
                  <a:schemeClr val="tx1"/>
                </a:solidFill>
                <a:latin typeface="Times New Roman" pitchFamily="18" charset="0"/>
                <a:ea typeface="+mn-ea"/>
                <a:cs typeface="Times New Roman" pitchFamily="18" charset="0"/>
              </a:rPr>
              <a:t>gums </a:t>
            </a:r>
            <a:endParaRPr lang="en-US" sz="3200" dirty="0">
              <a:solidFill>
                <a:schemeClr val="tx1"/>
              </a:solidFill>
              <a:latin typeface="Times New Roman" pitchFamily="18" charset="0"/>
              <a:ea typeface="+mn-ea"/>
              <a:cs typeface="Times New Roman" pitchFamily="18" charset="0"/>
            </a:endParaRPr>
          </a:p>
          <a:p>
            <a:pPr lvl="1"/>
            <a:r>
              <a:rPr lang="en-US" sz="3200" dirty="0">
                <a:solidFill>
                  <a:schemeClr val="tx1"/>
                </a:solidFill>
                <a:latin typeface="Times New Roman" pitchFamily="18" charset="0"/>
                <a:ea typeface="+mn-ea"/>
                <a:cs typeface="Times New Roman" pitchFamily="18" charset="0"/>
              </a:rPr>
              <a:t>Transverse ridging of nails</a:t>
            </a:r>
          </a:p>
          <a:p>
            <a:pPr>
              <a:buNone/>
            </a:pPr>
            <a:endParaRPr lang="en-US"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solidFill>
                  <a:srgbClr val="FF0000"/>
                </a:solidFill>
                <a:latin typeface="Times New Roman" pitchFamily="18" charset="0"/>
                <a:cs typeface="Times New Roman" pitchFamily="18" charset="0"/>
              </a:rPr>
              <a:t>DIETARY ASSESSMENT FOR NUTRITIONAL STATUS</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gn="ctr">
              <a:buNone/>
            </a:pPr>
            <a:r>
              <a:rPr lang="en-US" sz="2800" b="1" dirty="0" smtClean="0">
                <a:solidFill>
                  <a:srgbClr val="FF0000"/>
                </a:solidFill>
                <a:latin typeface="Times New Roman" pitchFamily="18" charset="0"/>
                <a:cs typeface="Times New Roman" pitchFamily="18" charset="0"/>
              </a:rPr>
              <a:t>TO FIND OUT</a:t>
            </a:r>
            <a:r>
              <a:rPr lang="en-US" sz="2800" b="1" dirty="0" smtClean="0">
                <a:solidFill>
                  <a:schemeClr val="tx1"/>
                </a:solidFill>
                <a:latin typeface="Times New Roman" pitchFamily="18" charset="0"/>
                <a:cs typeface="Times New Roman" pitchFamily="18" charset="0"/>
              </a:rPr>
              <a:t> </a:t>
            </a:r>
            <a:endParaRPr lang="en-US" sz="2800" b="1" dirty="0">
              <a:latin typeface="Times New Roman" pitchFamily="18" charset="0"/>
              <a:cs typeface="Times New Roman" pitchFamily="18" charset="0"/>
            </a:endParaRPr>
          </a:p>
          <a:p>
            <a:pPr lvl="1"/>
            <a:r>
              <a:rPr lang="en-US" dirty="0" smtClean="0">
                <a:solidFill>
                  <a:schemeClr val="tx1"/>
                </a:solidFill>
                <a:latin typeface="Times New Roman" pitchFamily="18" charset="0"/>
                <a:cs typeface="Times New Roman" pitchFamily="18" charset="0"/>
              </a:rPr>
              <a:t>This </a:t>
            </a:r>
            <a:r>
              <a:rPr lang="en-US" dirty="0">
                <a:solidFill>
                  <a:schemeClr val="tx1"/>
                </a:solidFill>
                <a:latin typeface="Times New Roman" pitchFamily="18" charset="0"/>
                <a:cs typeface="Times New Roman" pitchFamily="18" charset="0"/>
              </a:rPr>
              <a:t>nutritional deficiency is because of diet </a:t>
            </a:r>
            <a:endParaRPr lang="en-US" dirty="0" smtClean="0">
              <a:solidFill>
                <a:schemeClr val="tx1"/>
              </a:solidFill>
              <a:latin typeface="Times New Roman" pitchFamily="18" charset="0"/>
              <a:cs typeface="Times New Roman" pitchFamily="18" charset="0"/>
            </a:endParaRPr>
          </a:p>
          <a:p>
            <a:pPr lvl="1"/>
            <a:r>
              <a:rPr lang="en-US" dirty="0" smtClean="0">
                <a:latin typeface="Times New Roman" pitchFamily="18" charset="0"/>
                <a:cs typeface="Times New Roman" pitchFamily="18" charset="0"/>
              </a:rPr>
              <a:t>W</a:t>
            </a:r>
            <a:r>
              <a:rPr lang="en-US" dirty="0" smtClean="0">
                <a:solidFill>
                  <a:schemeClr val="tx1"/>
                </a:solidFill>
                <a:latin typeface="Times New Roman" pitchFamily="18" charset="0"/>
                <a:cs typeface="Times New Roman" pitchFamily="18" charset="0"/>
              </a:rPr>
              <a:t>hich </a:t>
            </a:r>
            <a:r>
              <a:rPr lang="en-US" dirty="0">
                <a:solidFill>
                  <a:schemeClr val="tx1"/>
                </a:solidFill>
                <a:latin typeface="Times New Roman" pitchFamily="18" charset="0"/>
                <a:cs typeface="Times New Roman" pitchFamily="18" charset="0"/>
              </a:rPr>
              <a:t>particular </a:t>
            </a:r>
            <a:r>
              <a:rPr lang="en-US" dirty="0" smtClean="0">
                <a:solidFill>
                  <a:schemeClr val="tx1"/>
                </a:solidFill>
                <a:latin typeface="Times New Roman" pitchFamily="18" charset="0"/>
                <a:cs typeface="Times New Roman" pitchFamily="18" charset="0"/>
              </a:rPr>
              <a:t>diet/Food Items need to include in diet</a:t>
            </a:r>
          </a:p>
          <a:p>
            <a:pPr algn="ctr">
              <a:buNone/>
            </a:pPr>
            <a:r>
              <a:rPr lang="en-US" sz="2800" b="1" dirty="0" smtClean="0">
                <a:solidFill>
                  <a:srgbClr val="FF0000"/>
                </a:solidFill>
                <a:latin typeface="Times New Roman" pitchFamily="18" charset="0"/>
                <a:cs typeface="Times New Roman" pitchFamily="18" charset="0"/>
              </a:rPr>
              <a:t>DIET SURVEY IS DONE BY</a:t>
            </a:r>
          </a:p>
          <a:p>
            <a:pPr lvl="1"/>
            <a:r>
              <a:rPr lang="en-US" dirty="0" smtClean="0">
                <a:solidFill>
                  <a:schemeClr val="tx1"/>
                </a:solidFill>
                <a:latin typeface="Times New Roman" pitchFamily="18" charset="0"/>
                <a:ea typeface="+mn-ea"/>
                <a:cs typeface="Times New Roman" pitchFamily="18" charset="0"/>
              </a:rPr>
              <a:t>Inventory </a:t>
            </a:r>
            <a:r>
              <a:rPr lang="en-US" dirty="0">
                <a:solidFill>
                  <a:schemeClr val="tx1"/>
                </a:solidFill>
                <a:latin typeface="Times New Roman" pitchFamily="18" charset="0"/>
                <a:ea typeface="+mn-ea"/>
                <a:cs typeface="Times New Roman" pitchFamily="18" charset="0"/>
              </a:rPr>
              <a:t>method</a:t>
            </a:r>
          </a:p>
          <a:p>
            <a:pPr lvl="1"/>
            <a:r>
              <a:rPr lang="en-US" dirty="0">
                <a:solidFill>
                  <a:schemeClr val="tx1"/>
                </a:solidFill>
                <a:latin typeface="Times New Roman" pitchFamily="18" charset="0"/>
                <a:ea typeface="+mn-ea"/>
                <a:cs typeface="Times New Roman" pitchFamily="18" charset="0"/>
              </a:rPr>
              <a:t>Weighment method</a:t>
            </a:r>
          </a:p>
          <a:p>
            <a:pPr lvl="1"/>
            <a:r>
              <a:rPr lang="en-US" dirty="0">
                <a:solidFill>
                  <a:schemeClr val="tx1"/>
                </a:solidFill>
                <a:latin typeface="Times New Roman" pitchFamily="18" charset="0"/>
                <a:ea typeface="+mn-ea"/>
                <a:cs typeface="Times New Roman" pitchFamily="18" charset="0"/>
              </a:rPr>
              <a:t>24 hr Recall method (Questionnaire method)</a:t>
            </a:r>
          </a:p>
          <a:p>
            <a:pPr lvl="1"/>
            <a:r>
              <a:rPr lang="en-US" dirty="0">
                <a:solidFill>
                  <a:schemeClr val="tx1"/>
                </a:solidFill>
                <a:latin typeface="Times New Roman" pitchFamily="18" charset="0"/>
                <a:ea typeface="+mn-ea"/>
                <a:cs typeface="Times New Roman" pitchFamily="18" charset="0"/>
              </a:rPr>
              <a:t>Food Frequency Questionnaire method</a:t>
            </a:r>
          </a:p>
          <a:p>
            <a:endParaRPr lang="en-US"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76200" y="152400"/>
            <a:ext cx="4648200" cy="67056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4724400" y="152400"/>
            <a:ext cx="4343400" cy="67056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solidFill>
                  <a:srgbClr val="FF0000"/>
                </a:solidFill>
                <a:latin typeface="Times New Roman" pitchFamily="18" charset="0"/>
                <a:cs typeface="Times New Roman" pitchFamily="18" charset="0"/>
              </a:rPr>
              <a:t>NUTRIENT RICH FOODS</a:t>
            </a:r>
            <a:endParaRPr lang="en-US" b="1" dirty="0">
              <a:solidFill>
                <a:srgbClr val="FF0000"/>
              </a:solidFill>
              <a:latin typeface="Times New Roman" pitchFamily="18" charset="0"/>
              <a:cs typeface="Times New Roman" pitchFamily="18" charset="0"/>
            </a:endParaRPr>
          </a:p>
        </p:txBody>
      </p:sp>
      <p:pic>
        <p:nvPicPr>
          <p:cNvPr id="80899" name="Picture 3"/>
          <p:cNvPicPr>
            <a:picLocks noChangeAspect="1" noChangeArrowheads="1"/>
          </p:cNvPicPr>
          <p:nvPr/>
        </p:nvPicPr>
        <p:blipFill>
          <a:blip r:embed="rId2" cstate="print"/>
          <a:srcRect/>
          <a:stretch>
            <a:fillRect/>
          </a:stretch>
        </p:blipFill>
        <p:spPr bwMode="auto">
          <a:xfrm>
            <a:off x="457200" y="1143000"/>
            <a:ext cx="8229600" cy="5562600"/>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IN"/>
          </a:p>
        </p:txBody>
      </p:sp>
      <p:pic>
        <p:nvPicPr>
          <p:cNvPr id="81922" name="Picture 2"/>
          <p:cNvPicPr>
            <a:picLocks noChangeAspect="1" noChangeArrowheads="1"/>
          </p:cNvPicPr>
          <p:nvPr/>
        </p:nvPicPr>
        <p:blipFill>
          <a:blip r:embed="rId2" cstate="print"/>
          <a:srcRect/>
          <a:stretch>
            <a:fillRect/>
          </a:stretch>
        </p:blipFill>
        <p:spPr bwMode="auto">
          <a:xfrm>
            <a:off x="457200" y="1219200"/>
            <a:ext cx="8229600" cy="5257800"/>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82946" name="Picture 2"/>
          <p:cNvPicPr>
            <a:picLocks noChangeAspect="1" noChangeArrowheads="1"/>
          </p:cNvPicPr>
          <p:nvPr/>
        </p:nvPicPr>
        <p:blipFill>
          <a:blip r:embed="rId2" cstate="print"/>
          <a:srcRect/>
          <a:stretch>
            <a:fillRect/>
          </a:stretch>
        </p:blipFill>
        <p:spPr bwMode="auto">
          <a:xfrm>
            <a:off x="685800" y="228600"/>
            <a:ext cx="7772400" cy="6400800"/>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DIETARY ASSESSMENT OF FAMILY</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447800"/>
            <a:ext cx="8229600" cy="4876800"/>
          </a:xfrm>
        </p:spPr>
        <p:txBody>
          <a:bodyPr>
            <a:normAutofit/>
          </a:bodyPr>
          <a:lstStyle/>
          <a:p>
            <a:pPr algn="just">
              <a:buFont typeface="Wingdings" pitchFamily="2" charset="2"/>
              <a:buChar char="Ø"/>
            </a:pPr>
            <a:r>
              <a:rPr lang="en-US" dirty="0" smtClean="0">
                <a:latin typeface="Times New Roman" pitchFamily="18" charset="0"/>
                <a:cs typeface="Times New Roman" pitchFamily="18" charset="0"/>
              </a:rPr>
              <a:t>Preferably by Stock – </a:t>
            </a:r>
            <a:r>
              <a:rPr lang="en-US" dirty="0">
                <a:latin typeface="Times New Roman" pitchFamily="18" charset="0"/>
                <a:cs typeface="Times New Roman" pitchFamily="18" charset="0"/>
              </a:rPr>
              <a:t>I</a:t>
            </a:r>
            <a:r>
              <a:rPr lang="en-US" dirty="0" smtClean="0">
                <a:latin typeface="Times New Roman" pitchFamily="18" charset="0"/>
                <a:cs typeface="Times New Roman" pitchFamily="18" charset="0"/>
              </a:rPr>
              <a:t>nventory method</a:t>
            </a:r>
          </a:p>
          <a:p>
            <a:pPr algn="just">
              <a:buFont typeface="Wingdings" pitchFamily="2" charset="2"/>
              <a:buChar char="Ø"/>
            </a:pPr>
            <a:r>
              <a:rPr lang="en-US" dirty="0" smtClean="0">
                <a:latin typeface="Times New Roman" pitchFamily="18" charset="0"/>
                <a:cs typeface="Times New Roman" pitchFamily="18" charset="0"/>
              </a:rPr>
              <a:t>By calculating Energy / Protein consumption per Consumption unit</a:t>
            </a:r>
          </a:p>
          <a:p>
            <a:pPr algn="just">
              <a:buFont typeface="Wingdings" pitchFamily="2" charset="2"/>
              <a:buChar char="Ø"/>
            </a:pPr>
            <a:r>
              <a:rPr lang="en-US" dirty="0" smtClean="0">
                <a:latin typeface="Times New Roman" pitchFamily="18" charset="0"/>
                <a:cs typeface="Times New Roman" pitchFamily="18" charset="0"/>
              </a:rPr>
              <a:t>Consumption Unit is defined as energy of an sedentary adult as one unit and other coefficient are worked out on the basis of it</a:t>
            </a:r>
          </a:p>
          <a:p>
            <a:pPr algn="just">
              <a:buFont typeface="Wingdings" pitchFamily="2" charset="2"/>
              <a:buChar char="Ø"/>
            </a:pPr>
            <a:r>
              <a:rPr lang="en-US" dirty="0" smtClean="0">
                <a:latin typeface="Times New Roman" pitchFamily="18" charset="0"/>
                <a:cs typeface="Times New Roman" pitchFamily="18" charset="0"/>
              </a:rPr>
              <a:t>1 unit of Calorie coefficient consumption unit corresponds to 2318 Kcal / Day and 60 gm protein / day</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200" b="1" dirty="0" smtClean="0">
                <a:solidFill>
                  <a:srgbClr val="FF0000"/>
                </a:solidFill>
                <a:latin typeface="Times New Roman" pitchFamily="18" charset="0"/>
                <a:cs typeface="Times New Roman" pitchFamily="18" charset="0"/>
              </a:rPr>
              <a:t>AGE WISE AND SEX WISE CALORIE COEFFICIENT CONSUMPTION UNIT</a:t>
            </a:r>
            <a:endParaRPr lang="en-US" sz="3200" b="1" dirty="0">
              <a:solidFill>
                <a:srgbClr val="FF0000"/>
              </a:solidFill>
              <a:latin typeface="Times New Roman" pitchFamily="18" charset="0"/>
              <a:cs typeface="Times New Roman" pitchFamily="18" charset="0"/>
            </a:endParaRPr>
          </a:p>
        </p:txBody>
      </p:sp>
      <p:graphicFrame>
        <p:nvGraphicFramePr>
          <p:cNvPr id="6" name="Content Placeholder 5"/>
          <p:cNvGraphicFramePr>
            <a:graphicFrameLocks noGrp="1"/>
          </p:cNvGraphicFramePr>
          <p:nvPr>
            <p:ph idx="1"/>
          </p:nvPr>
        </p:nvGraphicFramePr>
        <p:xfrm>
          <a:off x="457200" y="1447800"/>
          <a:ext cx="8229600" cy="5151120"/>
        </p:xfrm>
        <a:graphic>
          <a:graphicData uri="http://schemas.openxmlformats.org/drawingml/2006/table">
            <a:tbl>
              <a:tblPr firstRow="1" bandRow="1">
                <a:tableStyleId>{5940675A-B579-460E-94D1-54222C63F5DA}</a:tableStyleId>
              </a:tblPr>
              <a:tblGrid>
                <a:gridCol w="2057400"/>
                <a:gridCol w="2514600"/>
                <a:gridCol w="3657600"/>
              </a:tblGrid>
              <a:tr h="370840">
                <a:tc gridSpan="2">
                  <a:txBody>
                    <a:bodyPr/>
                    <a:lstStyle/>
                    <a:p>
                      <a:pPr algn="ctr"/>
                      <a:r>
                        <a:rPr lang="en-US" sz="2000" b="1" dirty="0" smtClean="0">
                          <a:latin typeface="Comic Sans MS" pitchFamily="66" charset="0"/>
                        </a:rPr>
                        <a:t>PERSON / AGE</a:t>
                      </a:r>
                      <a:endParaRPr lang="en-US" sz="2000" b="1" dirty="0">
                        <a:latin typeface="Comic Sans MS" pitchFamily="66" charset="0"/>
                      </a:endParaRPr>
                    </a:p>
                  </a:txBody>
                  <a:tcPr>
                    <a:solidFill>
                      <a:srgbClr val="FF0000"/>
                    </a:solidFill>
                  </a:tcPr>
                </a:tc>
                <a:tc hMerge="1">
                  <a:txBody>
                    <a:bodyPr/>
                    <a:lstStyle/>
                    <a:p>
                      <a:endParaRPr lang="en-US" dirty="0"/>
                    </a:p>
                  </a:txBody>
                  <a:tcPr/>
                </a:tc>
                <a:tc>
                  <a:txBody>
                    <a:bodyPr/>
                    <a:lstStyle/>
                    <a:p>
                      <a:r>
                        <a:rPr lang="en-US" sz="2000" b="1" dirty="0" smtClean="0">
                          <a:latin typeface="Comic Sans MS" pitchFamily="66" charset="0"/>
                        </a:rPr>
                        <a:t>CONSUMPTION UNIT</a:t>
                      </a:r>
                      <a:endParaRPr lang="en-US" sz="2000" b="1" dirty="0">
                        <a:latin typeface="Comic Sans MS" pitchFamily="66" charset="0"/>
                      </a:endParaRPr>
                    </a:p>
                  </a:txBody>
                  <a:tcPr>
                    <a:solidFill>
                      <a:srgbClr val="FF0000"/>
                    </a:solidFill>
                  </a:tcPr>
                </a:tc>
              </a:tr>
              <a:tr h="370840">
                <a:tc rowSpan="3">
                  <a:txBody>
                    <a:bodyPr/>
                    <a:lstStyle/>
                    <a:p>
                      <a:r>
                        <a:rPr lang="en-US" sz="2000" dirty="0" smtClean="0">
                          <a:latin typeface="Comic Sans MS" pitchFamily="66" charset="0"/>
                        </a:rPr>
                        <a:t>Adult male</a:t>
                      </a:r>
                      <a:endParaRPr lang="en-US" sz="2000" dirty="0">
                        <a:latin typeface="Comic Sans MS" pitchFamily="66" charset="0"/>
                      </a:endParaRPr>
                    </a:p>
                  </a:txBody>
                  <a:tcPr>
                    <a:solidFill>
                      <a:srgbClr val="FFFF00"/>
                    </a:solidFill>
                  </a:tcPr>
                </a:tc>
                <a:tc>
                  <a:txBody>
                    <a:bodyPr/>
                    <a:lstStyle/>
                    <a:p>
                      <a:r>
                        <a:rPr lang="en-US" sz="2000" dirty="0" smtClean="0">
                          <a:latin typeface="Comic Sans MS" pitchFamily="66" charset="0"/>
                        </a:rPr>
                        <a:t>Sedentary </a:t>
                      </a:r>
                      <a:endParaRPr lang="en-US" sz="2000" dirty="0">
                        <a:latin typeface="Comic Sans MS" pitchFamily="66" charset="0"/>
                      </a:endParaRPr>
                    </a:p>
                  </a:txBody>
                  <a:tcPr>
                    <a:solidFill>
                      <a:srgbClr val="FFFF00"/>
                    </a:solidFill>
                  </a:tcPr>
                </a:tc>
                <a:tc>
                  <a:txBody>
                    <a:bodyPr/>
                    <a:lstStyle/>
                    <a:p>
                      <a:r>
                        <a:rPr lang="en-US" sz="2000" dirty="0" smtClean="0">
                          <a:latin typeface="Comic Sans MS" pitchFamily="66" charset="0"/>
                        </a:rPr>
                        <a:t>1.0 </a:t>
                      </a:r>
                      <a:endParaRPr lang="en-US" sz="2000" dirty="0">
                        <a:latin typeface="Comic Sans MS" pitchFamily="66" charset="0"/>
                      </a:endParaRPr>
                    </a:p>
                  </a:txBody>
                  <a:tcPr>
                    <a:solidFill>
                      <a:srgbClr val="FFFF00"/>
                    </a:solidFill>
                  </a:tcPr>
                </a:tc>
              </a:tr>
              <a:tr h="370840">
                <a:tc vMerge="1">
                  <a:txBody>
                    <a:bodyPr/>
                    <a:lstStyle/>
                    <a:p>
                      <a:endParaRPr lang="en-US" dirty="0"/>
                    </a:p>
                  </a:txBody>
                  <a:tcPr/>
                </a:tc>
                <a:tc>
                  <a:txBody>
                    <a:bodyPr/>
                    <a:lstStyle/>
                    <a:p>
                      <a:r>
                        <a:rPr lang="en-US" sz="2000" dirty="0" smtClean="0">
                          <a:latin typeface="Comic Sans MS" pitchFamily="66" charset="0"/>
                        </a:rPr>
                        <a:t>Moderate </a:t>
                      </a:r>
                      <a:endParaRPr lang="en-US" sz="2000" dirty="0">
                        <a:latin typeface="Comic Sans MS" pitchFamily="66" charset="0"/>
                      </a:endParaRPr>
                    </a:p>
                  </a:txBody>
                  <a:tcPr>
                    <a:solidFill>
                      <a:srgbClr val="FFFF00"/>
                    </a:solidFill>
                  </a:tcPr>
                </a:tc>
                <a:tc>
                  <a:txBody>
                    <a:bodyPr/>
                    <a:lstStyle/>
                    <a:p>
                      <a:r>
                        <a:rPr lang="en-US" sz="2000" dirty="0" smtClean="0">
                          <a:latin typeface="Comic Sans MS" pitchFamily="66" charset="0"/>
                        </a:rPr>
                        <a:t>1.2</a:t>
                      </a:r>
                      <a:endParaRPr lang="en-US" sz="2000" dirty="0">
                        <a:latin typeface="Comic Sans MS" pitchFamily="66" charset="0"/>
                      </a:endParaRPr>
                    </a:p>
                  </a:txBody>
                  <a:tcPr>
                    <a:solidFill>
                      <a:srgbClr val="FFFF00"/>
                    </a:solidFill>
                  </a:tcPr>
                </a:tc>
              </a:tr>
              <a:tr h="370840">
                <a:tc vMerge="1">
                  <a:txBody>
                    <a:bodyPr/>
                    <a:lstStyle/>
                    <a:p>
                      <a:endParaRPr lang="en-US" dirty="0"/>
                    </a:p>
                  </a:txBody>
                  <a:tcPr/>
                </a:tc>
                <a:tc>
                  <a:txBody>
                    <a:bodyPr/>
                    <a:lstStyle/>
                    <a:p>
                      <a:r>
                        <a:rPr lang="en-US" sz="2000" dirty="0" smtClean="0">
                          <a:latin typeface="Comic Sans MS" pitchFamily="66" charset="0"/>
                        </a:rPr>
                        <a:t>Heavy </a:t>
                      </a:r>
                      <a:endParaRPr lang="en-US" sz="2000" dirty="0">
                        <a:latin typeface="Comic Sans MS" pitchFamily="66" charset="0"/>
                      </a:endParaRPr>
                    </a:p>
                  </a:txBody>
                  <a:tcPr>
                    <a:solidFill>
                      <a:srgbClr val="FFFF00"/>
                    </a:solidFill>
                  </a:tcPr>
                </a:tc>
                <a:tc>
                  <a:txBody>
                    <a:bodyPr/>
                    <a:lstStyle/>
                    <a:p>
                      <a:r>
                        <a:rPr lang="en-US" sz="2000" dirty="0" smtClean="0">
                          <a:latin typeface="Comic Sans MS" pitchFamily="66" charset="0"/>
                        </a:rPr>
                        <a:t>1.6</a:t>
                      </a:r>
                      <a:endParaRPr lang="en-US" sz="2000" dirty="0">
                        <a:latin typeface="Comic Sans MS" pitchFamily="66" charset="0"/>
                      </a:endParaRPr>
                    </a:p>
                  </a:txBody>
                  <a:tcPr>
                    <a:solidFill>
                      <a:srgbClr val="FFFF00"/>
                    </a:solidFill>
                  </a:tcPr>
                </a:tc>
              </a:tr>
              <a:tr h="370840">
                <a:tc rowSpan="3">
                  <a:txBody>
                    <a:bodyPr/>
                    <a:lstStyle/>
                    <a:p>
                      <a:r>
                        <a:rPr lang="en-US" sz="2000" dirty="0" smtClean="0">
                          <a:latin typeface="Comic Sans MS" pitchFamily="66" charset="0"/>
                        </a:rPr>
                        <a:t>Adult female</a:t>
                      </a:r>
                      <a:endParaRPr lang="en-US" sz="2000" dirty="0">
                        <a:latin typeface="Comic Sans MS" pitchFamily="66" charset="0"/>
                      </a:endParaRPr>
                    </a:p>
                  </a:txBody>
                  <a:tcPr>
                    <a:solidFill>
                      <a:srgbClr val="00B050"/>
                    </a:solidFill>
                  </a:tcPr>
                </a:tc>
                <a:tc>
                  <a:txBody>
                    <a:bodyPr/>
                    <a:lstStyle/>
                    <a:p>
                      <a:r>
                        <a:rPr lang="en-US" sz="2000" dirty="0" smtClean="0">
                          <a:latin typeface="Comic Sans MS" pitchFamily="66" charset="0"/>
                        </a:rPr>
                        <a:t>Sedentary </a:t>
                      </a:r>
                      <a:endParaRPr lang="en-US" sz="2000" dirty="0">
                        <a:latin typeface="Comic Sans MS" pitchFamily="66" charset="0"/>
                      </a:endParaRPr>
                    </a:p>
                  </a:txBody>
                  <a:tcPr>
                    <a:solidFill>
                      <a:srgbClr val="00B050"/>
                    </a:solidFill>
                  </a:tcPr>
                </a:tc>
                <a:tc>
                  <a:txBody>
                    <a:bodyPr/>
                    <a:lstStyle/>
                    <a:p>
                      <a:r>
                        <a:rPr lang="en-US" sz="2000" dirty="0" smtClean="0">
                          <a:latin typeface="Comic Sans MS" pitchFamily="66" charset="0"/>
                        </a:rPr>
                        <a:t>0.8</a:t>
                      </a:r>
                      <a:endParaRPr lang="en-US" sz="2000" dirty="0">
                        <a:latin typeface="Comic Sans MS" pitchFamily="66" charset="0"/>
                      </a:endParaRPr>
                    </a:p>
                  </a:txBody>
                  <a:tcPr>
                    <a:solidFill>
                      <a:srgbClr val="00B050"/>
                    </a:solidFill>
                  </a:tcPr>
                </a:tc>
              </a:tr>
              <a:tr h="370840">
                <a:tc vMerge="1">
                  <a:txBody>
                    <a:bodyPr/>
                    <a:lstStyle/>
                    <a:p>
                      <a:endParaRPr lang="en-US" dirty="0"/>
                    </a:p>
                  </a:txBody>
                  <a:tcPr/>
                </a:tc>
                <a:tc>
                  <a:txBody>
                    <a:bodyPr/>
                    <a:lstStyle/>
                    <a:p>
                      <a:r>
                        <a:rPr lang="en-US" sz="2000" dirty="0" smtClean="0">
                          <a:latin typeface="Comic Sans MS" pitchFamily="66" charset="0"/>
                        </a:rPr>
                        <a:t>Moderate </a:t>
                      </a:r>
                      <a:endParaRPr lang="en-US" sz="2000" dirty="0">
                        <a:latin typeface="Comic Sans MS" pitchFamily="66" charset="0"/>
                      </a:endParaRPr>
                    </a:p>
                  </a:txBody>
                  <a:tcPr>
                    <a:solidFill>
                      <a:srgbClr val="00B050"/>
                    </a:solidFill>
                  </a:tcPr>
                </a:tc>
                <a:tc>
                  <a:txBody>
                    <a:bodyPr/>
                    <a:lstStyle/>
                    <a:p>
                      <a:r>
                        <a:rPr lang="en-US" sz="2000" dirty="0" smtClean="0">
                          <a:latin typeface="Comic Sans MS" pitchFamily="66" charset="0"/>
                        </a:rPr>
                        <a:t>0.9</a:t>
                      </a:r>
                      <a:endParaRPr lang="en-US" sz="2000" dirty="0">
                        <a:latin typeface="Comic Sans MS" pitchFamily="66" charset="0"/>
                      </a:endParaRPr>
                    </a:p>
                  </a:txBody>
                  <a:tcPr>
                    <a:solidFill>
                      <a:srgbClr val="00B050"/>
                    </a:solidFill>
                  </a:tcPr>
                </a:tc>
              </a:tr>
              <a:tr h="370840">
                <a:tc vMerge="1">
                  <a:txBody>
                    <a:bodyPr/>
                    <a:lstStyle/>
                    <a:p>
                      <a:endParaRPr lang="en-US" dirty="0"/>
                    </a:p>
                  </a:txBody>
                  <a:tcPr/>
                </a:tc>
                <a:tc>
                  <a:txBody>
                    <a:bodyPr/>
                    <a:lstStyle/>
                    <a:p>
                      <a:r>
                        <a:rPr lang="en-US" sz="2000" dirty="0" smtClean="0">
                          <a:latin typeface="Comic Sans MS" pitchFamily="66" charset="0"/>
                        </a:rPr>
                        <a:t>Heavy </a:t>
                      </a:r>
                      <a:endParaRPr lang="en-US" sz="2000" dirty="0">
                        <a:latin typeface="Comic Sans MS" pitchFamily="66" charset="0"/>
                      </a:endParaRPr>
                    </a:p>
                  </a:txBody>
                  <a:tcPr>
                    <a:solidFill>
                      <a:srgbClr val="00B050"/>
                    </a:solidFill>
                  </a:tcPr>
                </a:tc>
                <a:tc>
                  <a:txBody>
                    <a:bodyPr/>
                    <a:lstStyle/>
                    <a:p>
                      <a:r>
                        <a:rPr lang="en-US" sz="2000" dirty="0" smtClean="0">
                          <a:latin typeface="Comic Sans MS" pitchFamily="66" charset="0"/>
                        </a:rPr>
                        <a:t>1.2</a:t>
                      </a:r>
                      <a:endParaRPr lang="en-US" sz="2000" dirty="0">
                        <a:latin typeface="Comic Sans MS" pitchFamily="66" charset="0"/>
                      </a:endParaRPr>
                    </a:p>
                  </a:txBody>
                  <a:tcPr>
                    <a:solidFill>
                      <a:srgbClr val="00B050"/>
                    </a:solidFill>
                  </a:tcPr>
                </a:tc>
              </a:tr>
              <a:tr h="370840">
                <a:tc>
                  <a:txBody>
                    <a:bodyPr/>
                    <a:lstStyle/>
                    <a:p>
                      <a:r>
                        <a:rPr lang="en-US" sz="2000" dirty="0" smtClean="0">
                          <a:latin typeface="Comic Sans MS" pitchFamily="66" charset="0"/>
                        </a:rPr>
                        <a:t>Adolescent </a:t>
                      </a:r>
                      <a:endParaRPr lang="en-US" sz="2000" dirty="0">
                        <a:latin typeface="Comic Sans MS" pitchFamily="66" charset="0"/>
                      </a:endParaRPr>
                    </a:p>
                  </a:txBody>
                  <a:tcPr>
                    <a:solidFill>
                      <a:schemeClr val="accent6">
                        <a:lumMod val="75000"/>
                      </a:schemeClr>
                    </a:solidFill>
                  </a:tcPr>
                </a:tc>
                <a:tc>
                  <a:txBody>
                    <a:bodyPr/>
                    <a:lstStyle/>
                    <a:p>
                      <a:r>
                        <a:rPr lang="en-US" sz="2000" dirty="0" smtClean="0">
                          <a:latin typeface="Comic Sans MS" pitchFamily="66" charset="0"/>
                        </a:rPr>
                        <a:t>12 – 21 Years</a:t>
                      </a:r>
                      <a:endParaRPr lang="en-US" sz="2000" dirty="0">
                        <a:latin typeface="Comic Sans MS" pitchFamily="66" charset="0"/>
                      </a:endParaRPr>
                    </a:p>
                  </a:txBody>
                  <a:tcPr>
                    <a:solidFill>
                      <a:schemeClr val="accent6">
                        <a:lumMod val="75000"/>
                      </a:schemeClr>
                    </a:solidFill>
                  </a:tcPr>
                </a:tc>
                <a:tc>
                  <a:txBody>
                    <a:bodyPr/>
                    <a:lstStyle/>
                    <a:p>
                      <a:r>
                        <a:rPr lang="en-US" sz="2000" dirty="0" smtClean="0">
                          <a:latin typeface="Comic Sans MS" pitchFamily="66" charset="0"/>
                        </a:rPr>
                        <a:t>1.0</a:t>
                      </a:r>
                      <a:endParaRPr lang="en-US" sz="2000" dirty="0">
                        <a:latin typeface="Comic Sans MS" pitchFamily="66" charset="0"/>
                      </a:endParaRPr>
                    </a:p>
                  </a:txBody>
                  <a:tcPr>
                    <a:solidFill>
                      <a:schemeClr val="accent6">
                        <a:lumMod val="75000"/>
                      </a:schemeClr>
                    </a:solidFill>
                  </a:tcPr>
                </a:tc>
              </a:tr>
              <a:tr h="370840">
                <a:tc rowSpan="5">
                  <a:txBody>
                    <a:bodyPr/>
                    <a:lstStyle/>
                    <a:p>
                      <a:r>
                        <a:rPr lang="en-US" sz="2000" dirty="0" smtClean="0">
                          <a:latin typeface="Comic Sans MS" pitchFamily="66" charset="0"/>
                        </a:rPr>
                        <a:t>Children </a:t>
                      </a:r>
                      <a:endParaRPr lang="en-US" sz="2000" dirty="0">
                        <a:latin typeface="Comic Sans MS" pitchFamily="66" charset="0"/>
                      </a:endParaRPr>
                    </a:p>
                  </a:txBody>
                  <a:tcPr>
                    <a:solidFill>
                      <a:srgbClr val="0070C0"/>
                    </a:solidFill>
                  </a:tcPr>
                </a:tc>
                <a:tc>
                  <a:txBody>
                    <a:bodyPr/>
                    <a:lstStyle/>
                    <a:p>
                      <a:r>
                        <a:rPr lang="en-US" sz="2000" dirty="0" smtClean="0">
                          <a:latin typeface="Comic Sans MS" pitchFamily="66" charset="0"/>
                        </a:rPr>
                        <a:t>9 – 12</a:t>
                      </a:r>
                      <a:r>
                        <a:rPr lang="en-US" sz="2000" baseline="0" dirty="0" smtClean="0">
                          <a:latin typeface="Comic Sans MS" pitchFamily="66" charset="0"/>
                        </a:rPr>
                        <a:t> Years</a:t>
                      </a:r>
                      <a:endParaRPr lang="en-US" sz="2000" dirty="0">
                        <a:latin typeface="Comic Sans MS" pitchFamily="66" charset="0"/>
                      </a:endParaRPr>
                    </a:p>
                  </a:txBody>
                  <a:tcPr>
                    <a:solidFill>
                      <a:srgbClr val="0070C0"/>
                    </a:solidFill>
                  </a:tcPr>
                </a:tc>
                <a:tc>
                  <a:txBody>
                    <a:bodyPr/>
                    <a:lstStyle/>
                    <a:p>
                      <a:r>
                        <a:rPr lang="en-US" sz="2000" dirty="0" smtClean="0">
                          <a:latin typeface="Comic Sans MS" pitchFamily="66" charset="0"/>
                        </a:rPr>
                        <a:t>0.8 </a:t>
                      </a:r>
                      <a:endParaRPr lang="en-US" sz="2000" dirty="0">
                        <a:latin typeface="Comic Sans MS" pitchFamily="66" charset="0"/>
                      </a:endParaRPr>
                    </a:p>
                  </a:txBody>
                  <a:tcPr>
                    <a:solidFill>
                      <a:srgbClr val="0070C0"/>
                    </a:solidFill>
                  </a:tcPr>
                </a:tc>
              </a:tr>
              <a:tr h="370840">
                <a:tc vMerge="1">
                  <a:txBody>
                    <a:bodyPr/>
                    <a:lstStyle/>
                    <a:p>
                      <a:endParaRPr lang="en-US" dirty="0"/>
                    </a:p>
                  </a:txBody>
                  <a:tcPr/>
                </a:tc>
                <a:tc>
                  <a:txBody>
                    <a:bodyPr/>
                    <a:lstStyle/>
                    <a:p>
                      <a:r>
                        <a:rPr lang="en-US" sz="2000" dirty="0" smtClean="0">
                          <a:latin typeface="Comic Sans MS" pitchFamily="66" charset="0"/>
                        </a:rPr>
                        <a:t>7 </a:t>
                      </a:r>
                      <a:r>
                        <a:rPr lang="en-US" sz="2000" baseline="0" dirty="0" smtClean="0">
                          <a:latin typeface="Comic Sans MS" pitchFamily="66" charset="0"/>
                        </a:rPr>
                        <a:t> - 8 Years</a:t>
                      </a:r>
                      <a:endParaRPr lang="en-US" sz="2000" dirty="0">
                        <a:latin typeface="Comic Sans MS" pitchFamily="66" charset="0"/>
                      </a:endParaRPr>
                    </a:p>
                  </a:txBody>
                  <a:tcPr>
                    <a:solidFill>
                      <a:srgbClr val="0070C0"/>
                    </a:solidFill>
                  </a:tcPr>
                </a:tc>
                <a:tc>
                  <a:txBody>
                    <a:bodyPr/>
                    <a:lstStyle/>
                    <a:p>
                      <a:r>
                        <a:rPr lang="en-US" sz="2000" dirty="0" smtClean="0">
                          <a:latin typeface="Comic Sans MS" pitchFamily="66" charset="0"/>
                        </a:rPr>
                        <a:t>0.7</a:t>
                      </a:r>
                      <a:endParaRPr lang="en-US" sz="2000" dirty="0">
                        <a:latin typeface="Comic Sans MS" pitchFamily="66" charset="0"/>
                      </a:endParaRPr>
                    </a:p>
                  </a:txBody>
                  <a:tcPr>
                    <a:solidFill>
                      <a:srgbClr val="0070C0"/>
                    </a:solidFill>
                  </a:tcPr>
                </a:tc>
              </a:tr>
              <a:tr h="370840">
                <a:tc vMerge="1">
                  <a:txBody>
                    <a:bodyPr/>
                    <a:lstStyle/>
                    <a:p>
                      <a:endParaRPr lang="en-US" dirty="0"/>
                    </a:p>
                  </a:txBody>
                  <a:tcPr/>
                </a:tc>
                <a:tc>
                  <a:txBody>
                    <a:bodyPr/>
                    <a:lstStyle/>
                    <a:p>
                      <a:r>
                        <a:rPr lang="en-US" sz="2000" dirty="0" smtClean="0">
                          <a:latin typeface="Comic Sans MS" pitchFamily="66" charset="0"/>
                        </a:rPr>
                        <a:t>5 – 6 </a:t>
                      </a:r>
                      <a:r>
                        <a:rPr lang="en-US" sz="2000" baseline="0" dirty="0" smtClean="0">
                          <a:latin typeface="Comic Sans MS" pitchFamily="66" charset="0"/>
                        </a:rPr>
                        <a:t>Years</a:t>
                      </a:r>
                      <a:endParaRPr lang="en-US" sz="2000" dirty="0">
                        <a:latin typeface="Comic Sans MS" pitchFamily="66" charset="0"/>
                      </a:endParaRPr>
                    </a:p>
                  </a:txBody>
                  <a:tcPr>
                    <a:solidFill>
                      <a:srgbClr val="0070C0"/>
                    </a:solidFill>
                  </a:tcPr>
                </a:tc>
                <a:tc>
                  <a:txBody>
                    <a:bodyPr/>
                    <a:lstStyle/>
                    <a:p>
                      <a:r>
                        <a:rPr lang="en-US" sz="2000" dirty="0" smtClean="0">
                          <a:latin typeface="Comic Sans MS" pitchFamily="66" charset="0"/>
                        </a:rPr>
                        <a:t>0.6</a:t>
                      </a:r>
                      <a:endParaRPr lang="en-US" sz="2000" dirty="0">
                        <a:latin typeface="Comic Sans MS" pitchFamily="66" charset="0"/>
                      </a:endParaRPr>
                    </a:p>
                  </a:txBody>
                  <a:tcPr>
                    <a:solidFill>
                      <a:srgbClr val="0070C0"/>
                    </a:solidFill>
                  </a:tcPr>
                </a:tc>
              </a:tr>
              <a:tr h="370840">
                <a:tc vMerge="1">
                  <a:txBody>
                    <a:bodyPr/>
                    <a:lstStyle/>
                    <a:p>
                      <a:endParaRPr lang="en-US" dirty="0"/>
                    </a:p>
                  </a:txBody>
                  <a:tcPr/>
                </a:tc>
                <a:tc>
                  <a:txBody>
                    <a:bodyPr/>
                    <a:lstStyle/>
                    <a:p>
                      <a:r>
                        <a:rPr lang="en-US" sz="2000" dirty="0" smtClean="0">
                          <a:latin typeface="Comic Sans MS" pitchFamily="66" charset="0"/>
                        </a:rPr>
                        <a:t>3 – 4 </a:t>
                      </a:r>
                      <a:r>
                        <a:rPr lang="en-US" sz="2000" baseline="0" dirty="0" smtClean="0">
                          <a:latin typeface="Comic Sans MS" pitchFamily="66" charset="0"/>
                        </a:rPr>
                        <a:t>Years</a:t>
                      </a:r>
                      <a:endParaRPr lang="en-US" sz="2000" dirty="0">
                        <a:latin typeface="Comic Sans MS" pitchFamily="66" charset="0"/>
                      </a:endParaRPr>
                    </a:p>
                  </a:txBody>
                  <a:tcPr>
                    <a:solidFill>
                      <a:srgbClr val="0070C0"/>
                    </a:solidFill>
                  </a:tcPr>
                </a:tc>
                <a:tc>
                  <a:txBody>
                    <a:bodyPr/>
                    <a:lstStyle/>
                    <a:p>
                      <a:r>
                        <a:rPr lang="en-US" sz="2000" dirty="0" smtClean="0">
                          <a:latin typeface="Comic Sans MS" pitchFamily="66" charset="0"/>
                        </a:rPr>
                        <a:t>0.5</a:t>
                      </a:r>
                      <a:endParaRPr lang="en-US" sz="2000" dirty="0">
                        <a:latin typeface="Comic Sans MS" pitchFamily="66" charset="0"/>
                      </a:endParaRPr>
                    </a:p>
                  </a:txBody>
                  <a:tcPr>
                    <a:solidFill>
                      <a:srgbClr val="0070C0"/>
                    </a:solidFill>
                  </a:tcPr>
                </a:tc>
              </a:tr>
              <a:tr h="370840">
                <a:tc vMerge="1">
                  <a:txBody>
                    <a:bodyPr/>
                    <a:lstStyle/>
                    <a:p>
                      <a:endParaRPr lang="en-US" dirty="0"/>
                    </a:p>
                  </a:txBody>
                  <a:tcPr/>
                </a:tc>
                <a:tc>
                  <a:txBody>
                    <a:bodyPr/>
                    <a:lstStyle/>
                    <a:p>
                      <a:r>
                        <a:rPr lang="en-US" sz="2000" dirty="0" smtClean="0">
                          <a:latin typeface="Comic Sans MS" pitchFamily="66" charset="0"/>
                        </a:rPr>
                        <a:t>1 – 2 </a:t>
                      </a:r>
                      <a:r>
                        <a:rPr lang="en-US" sz="2000" baseline="0" dirty="0" smtClean="0">
                          <a:latin typeface="Comic Sans MS" pitchFamily="66" charset="0"/>
                        </a:rPr>
                        <a:t>Years</a:t>
                      </a:r>
                      <a:endParaRPr lang="en-US" sz="2000" dirty="0">
                        <a:latin typeface="Comic Sans MS" pitchFamily="66" charset="0"/>
                      </a:endParaRPr>
                    </a:p>
                  </a:txBody>
                  <a:tcPr>
                    <a:solidFill>
                      <a:srgbClr val="0070C0"/>
                    </a:solidFill>
                  </a:tcPr>
                </a:tc>
                <a:tc>
                  <a:txBody>
                    <a:bodyPr/>
                    <a:lstStyle/>
                    <a:p>
                      <a:r>
                        <a:rPr lang="en-US" sz="2000" dirty="0" smtClean="0">
                          <a:latin typeface="Comic Sans MS" pitchFamily="66" charset="0"/>
                        </a:rPr>
                        <a:t>0.4</a:t>
                      </a:r>
                      <a:endParaRPr lang="en-US" sz="2000" dirty="0">
                        <a:latin typeface="Comic Sans MS" pitchFamily="66" charset="0"/>
                      </a:endParaRPr>
                    </a:p>
                  </a:txBody>
                  <a:tcPr>
                    <a:solidFill>
                      <a:srgbClr val="0070C0"/>
                    </a:solidFill>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DIETARY ASSESSMENT OF INDIVIDUAL </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953000"/>
          </a:xfrm>
        </p:spPr>
        <p:txBody>
          <a:bodyPr>
            <a:noAutofit/>
          </a:bodyPr>
          <a:lstStyle/>
          <a:p>
            <a:pPr algn="just">
              <a:lnSpc>
                <a:spcPct val="150000"/>
              </a:lnSpc>
              <a:buFont typeface="Wingdings" pitchFamily="2" charset="2"/>
              <a:buChar char="Ø"/>
            </a:pPr>
            <a:r>
              <a:rPr lang="en-US" sz="2800" dirty="0" smtClean="0">
                <a:latin typeface="Times New Roman" pitchFamily="18" charset="0"/>
                <a:cs typeface="Times New Roman" pitchFamily="18" charset="0"/>
              </a:rPr>
              <a:t>Done by 24 hr recall method</a:t>
            </a:r>
          </a:p>
          <a:p>
            <a:pPr algn="just">
              <a:lnSpc>
                <a:spcPct val="150000"/>
              </a:lnSpc>
              <a:buFont typeface="Wingdings" pitchFamily="2" charset="2"/>
              <a:buChar char="Ø"/>
            </a:pPr>
            <a:r>
              <a:rPr lang="en-US" sz="2800" dirty="0" smtClean="0">
                <a:latin typeface="Times New Roman" pitchFamily="18" charset="0"/>
                <a:cs typeface="Times New Roman" pitchFamily="18" charset="0"/>
              </a:rPr>
              <a:t>History taken on 3 different occasions </a:t>
            </a:r>
          </a:p>
          <a:p>
            <a:pPr algn="just">
              <a:lnSpc>
                <a:spcPct val="150000"/>
              </a:lnSpc>
              <a:buFont typeface="Wingdings" pitchFamily="2" charset="2"/>
              <a:buChar char="Ø"/>
            </a:pPr>
            <a:r>
              <a:rPr lang="en-US" sz="2800" dirty="0" smtClean="0">
                <a:latin typeface="Times New Roman" pitchFamily="18" charset="0"/>
                <a:cs typeface="Times New Roman" pitchFamily="18" charset="0"/>
              </a:rPr>
              <a:t>Average intake is measured </a:t>
            </a:r>
          </a:p>
          <a:p>
            <a:pPr algn="just">
              <a:lnSpc>
                <a:spcPct val="150000"/>
              </a:lnSpc>
              <a:buFont typeface="Wingdings" pitchFamily="2" charset="2"/>
              <a:buChar char="Ø"/>
            </a:pPr>
            <a:r>
              <a:rPr lang="en-US" sz="2800" dirty="0" smtClean="0">
                <a:latin typeface="Times New Roman" pitchFamily="18" charset="0"/>
                <a:cs typeface="Times New Roman" pitchFamily="18" charset="0"/>
              </a:rPr>
              <a:t>Compare with recommended requirement according to age, weight and type of work</a:t>
            </a:r>
          </a:p>
          <a:p>
            <a:pPr algn="just">
              <a:lnSpc>
                <a:spcPct val="150000"/>
              </a:lnSpc>
              <a:buFont typeface="Wingdings" pitchFamily="2" charset="2"/>
              <a:buChar char="Ø"/>
            </a:pPr>
            <a:r>
              <a:rPr lang="en-US" sz="2800" dirty="0" smtClean="0">
                <a:latin typeface="Times New Roman" pitchFamily="18" charset="0"/>
                <a:cs typeface="Times New Roman" pitchFamily="18" charset="0"/>
              </a:rPr>
              <a:t>Compare individual nutrient against the recommended limit</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fontScale="90000"/>
          </a:bodyPr>
          <a:lstStyle/>
          <a:p>
            <a:r>
              <a:rPr lang="en-US" sz="3600" b="1" dirty="0" smtClean="0">
                <a:solidFill>
                  <a:srgbClr val="FF0000"/>
                </a:solidFill>
                <a:latin typeface="Times New Roman" pitchFamily="18" charset="0"/>
                <a:cs typeface="Times New Roman" pitchFamily="18" charset="0"/>
              </a:rPr>
              <a:t>BALANCED DIET FOR ADULTS </a:t>
            </a:r>
            <a:br>
              <a:rPr lang="en-US" sz="3600" b="1" dirty="0" smtClean="0">
                <a:solidFill>
                  <a:srgbClr val="FF0000"/>
                </a:solidFill>
                <a:latin typeface="Times New Roman" pitchFamily="18" charset="0"/>
                <a:cs typeface="Times New Roman" pitchFamily="18" charset="0"/>
              </a:rPr>
            </a:br>
            <a:r>
              <a:rPr lang="en-US" sz="3600" b="1" dirty="0" smtClean="0">
                <a:solidFill>
                  <a:srgbClr val="FF0000"/>
                </a:solidFill>
                <a:latin typeface="Times New Roman" pitchFamily="18" charset="0"/>
                <a:cs typeface="Times New Roman" pitchFamily="18" charset="0"/>
              </a:rPr>
              <a:t>(NO. OF PORTIONS PER DAY)</a:t>
            </a:r>
            <a:endParaRPr lang="en-US" sz="3600" b="1" dirty="0">
              <a:solidFill>
                <a:srgbClr val="FF0000"/>
              </a:solidFill>
              <a:latin typeface="Times New Roman" pitchFamily="18" charset="0"/>
              <a:cs typeface="Times New Roman" pitchFamily="18" charset="0"/>
            </a:endParaRPr>
          </a:p>
        </p:txBody>
      </p:sp>
      <p:pic>
        <p:nvPicPr>
          <p:cNvPr id="76802" name="Picture 2"/>
          <p:cNvPicPr>
            <a:picLocks noGrp="1" noChangeAspect="1" noChangeArrowheads="1"/>
          </p:cNvPicPr>
          <p:nvPr>
            <p:ph idx="1"/>
          </p:nvPr>
        </p:nvPicPr>
        <p:blipFill>
          <a:blip r:embed="rId2" cstate="print"/>
          <a:srcRect/>
          <a:stretch>
            <a:fillRect/>
          </a:stretch>
        </p:blipFill>
        <p:spPr bwMode="auto">
          <a:xfrm>
            <a:off x="304800" y="990600"/>
            <a:ext cx="8610600" cy="5715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487362"/>
          </a:xfrm>
        </p:spPr>
        <p:txBody>
          <a:bodyPr>
            <a:noAutofit/>
          </a:bodyPr>
          <a:lstStyle/>
          <a:p>
            <a:r>
              <a:rPr lang="en-US" sz="3000" b="1" dirty="0" smtClean="0">
                <a:solidFill>
                  <a:srgbClr val="FF0000"/>
                </a:solidFill>
                <a:latin typeface="Times New Roman" pitchFamily="18" charset="0"/>
                <a:cs typeface="Times New Roman" pitchFamily="18" charset="0"/>
              </a:rPr>
              <a:t>MEAL PLAN FOR ADULT MALE (SEDENTARY)</a:t>
            </a:r>
            <a:endParaRPr lang="en-US" sz="30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dirty="0"/>
          </a:p>
        </p:txBody>
      </p:sp>
      <p:pic>
        <p:nvPicPr>
          <p:cNvPr id="77826" name="Picture 2"/>
          <p:cNvPicPr>
            <a:picLocks noChangeAspect="1" noChangeArrowheads="1"/>
          </p:cNvPicPr>
          <p:nvPr/>
        </p:nvPicPr>
        <p:blipFill>
          <a:blip r:embed="rId2" cstate="print"/>
          <a:srcRect/>
          <a:stretch>
            <a:fillRect/>
          </a:stretch>
        </p:blipFill>
        <p:spPr bwMode="auto">
          <a:xfrm>
            <a:off x="457200" y="838200"/>
            <a:ext cx="8229600" cy="5943600"/>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15962"/>
          </a:xfrm>
        </p:spPr>
        <p:txBody>
          <a:bodyPr>
            <a:normAutofit/>
          </a:bodyPr>
          <a:lstStyle/>
          <a:p>
            <a:r>
              <a:rPr lang="en-US" sz="3000" b="1" dirty="0" smtClean="0">
                <a:solidFill>
                  <a:srgbClr val="FF0000"/>
                </a:solidFill>
                <a:latin typeface="Times New Roman" pitchFamily="18" charset="0"/>
                <a:cs typeface="Times New Roman" pitchFamily="18" charset="0"/>
              </a:rPr>
              <a:t>MEAL PLAN FOR ADULT FEMALE (SEDENTARY)</a:t>
            </a:r>
            <a:endParaRPr lang="en-US" sz="30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dirty="0"/>
          </a:p>
        </p:txBody>
      </p:sp>
      <p:pic>
        <p:nvPicPr>
          <p:cNvPr id="78850" name="Picture 2"/>
          <p:cNvPicPr>
            <a:picLocks noChangeAspect="1" noChangeArrowheads="1"/>
          </p:cNvPicPr>
          <p:nvPr/>
        </p:nvPicPr>
        <p:blipFill>
          <a:blip r:embed="rId2" cstate="print"/>
          <a:srcRect/>
          <a:stretch>
            <a:fillRect/>
          </a:stretch>
        </p:blipFill>
        <p:spPr bwMode="auto">
          <a:xfrm>
            <a:off x="457200" y="1066800"/>
            <a:ext cx="8305800" cy="5715000"/>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3000" b="1" dirty="0" smtClean="0">
                <a:solidFill>
                  <a:srgbClr val="FF0000"/>
                </a:solidFill>
                <a:latin typeface="Times New Roman" pitchFamily="18" charset="0"/>
                <a:cs typeface="Times New Roman" pitchFamily="18" charset="0"/>
              </a:rPr>
              <a:t>DIET OF PREGNANT LADY &amp; LACTATING LADY</a:t>
            </a:r>
            <a:endParaRPr lang="en-US" sz="3000"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0" y="1600200"/>
          <a:ext cx="9144000" cy="5029200"/>
        </p:xfrm>
        <a:graphic>
          <a:graphicData uri="http://schemas.openxmlformats.org/drawingml/2006/table">
            <a:tbl>
              <a:tblPr firstRow="1" bandRow="1">
                <a:tableStyleId>{5940675A-B579-460E-94D1-54222C63F5DA}</a:tableStyleId>
              </a:tblPr>
              <a:tblGrid>
                <a:gridCol w="1862666"/>
                <a:gridCol w="2286000"/>
                <a:gridCol w="2455334"/>
                <a:gridCol w="2540000"/>
              </a:tblGrid>
              <a:tr h="1028700">
                <a:tc>
                  <a:txBody>
                    <a:bodyPr/>
                    <a:lstStyle/>
                    <a:p>
                      <a:pPr algn="ctr"/>
                      <a:r>
                        <a:rPr lang="en-US" sz="2400" dirty="0" smtClean="0">
                          <a:latin typeface="Times New Roman" pitchFamily="18" charset="0"/>
                          <a:cs typeface="Times New Roman" pitchFamily="18" charset="0"/>
                        </a:rPr>
                        <a:t>Nutrients </a:t>
                      </a:r>
                      <a:endParaRPr lang="en-US" sz="2400" dirty="0">
                        <a:latin typeface="Times New Roman" pitchFamily="18" charset="0"/>
                        <a:cs typeface="Times New Roman" pitchFamily="18" charset="0"/>
                      </a:endParaRPr>
                    </a:p>
                  </a:txBody>
                  <a:tcPr/>
                </a:tc>
                <a:tc>
                  <a:txBody>
                    <a:bodyPr/>
                    <a:lstStyle/>
                    <a:p>
                      <a:pPr algn="ctr"/>
                      <a:r>
                        <a:rPr lang="en-US" sz="2400" b="1" dirty="0" smtClean="0">
                          <a:latin typeface="Times New Roman" pitchFamily="18" charset="0"/>
                          <a:cs typeface="Times New Roman" pitchFamily="18" charset="0"/>
                        </a:rPr>
                        <a:t>Pregnancy </a:t>
                      </a:r>
                      <a:endParaRPr lang="en-US" sz="2400" b="1" dirty="0">
                        <a:latin typeface="Times New Roman" pitchFamily="18" charset="0"/>
                        <a:cs typeface="Times New Roman" pitchFamily="18" charset="0"/>
                      </a:endParaRPr>
                    </a:p>
                  </a:txBody>
                  <a:tcPr/>
                </a:tc>
                <a:tc>
                  <a:txBody>
                    <a:bodyPr/>
                    <a:lstStyle/>
                    <a:p>
                      <a:pPr algn="ctr"/>
                      <a:r>
                        <a:rPr lang="en-US" sz="2400" b="1" dirty="0" smtClean="0">
                          <a:latin typeface="Times New Roman" pitchFamily="18" charset="0"/>
                          <a:cs typeface="Times New Roman" pitchFamily="18" charset="0"/>
                        </a:rPr>
                        <a:t>Lactation</a:t>
                      </a:r>
                    </a:p>
                    <a:p>
                      <a:pPr algn="ctr"/>
                      <a:r>
                        <a:rPr lang="en-US" sz="2400" b="1" dirty="0" smtClean="0">
                          <a:latin typeface="Times New Roman" pitchFamily="18" charset="0"/>
                          <a:cs typeface="Times New Roman" pitchFamily="18" charset="0"/>
                        </a:rPr>
                        <a:t>(0-6 mths)</a:t>
                      </a:r>
                      <a:endParaRPr lang="en-US" sz="2400" b="1" dirty="0">
                        <a:latin typeface="Times New Roman" pitchFamily="18" charset="0"/>
                        <a:cs typeface="Times New Roman" pitchFamily="18" charset="0"/>
                      </a:endParaRPr>
                    </a:p>
                  </a:txBody>
                  <a:tcPr/>
                </a:tc>
                <a:tc>
                  <a:txBody>
                    <a:bodyPr/>
                    <a:lstStyle/>
                    <a:p>
                      <a:pPr algn="ctr"/>
                      <a:r>
                        <a:rPr lang="en-US" sz="2400" b="1" dirty="0" smtClean="0">
                          <a:latin typeface="Times New Roman" pitchFamily="18" charset="0"/>
                          <a:cs typeface="Times New Roman" pitchFamily="18" charset="0"/>
                        </a:rPr>
                        <a:t>Lactation</a:t>
                      </a:r>
                    </a:p>
                    <a:p>
                      <a:pPr algn="ctr"/>
                      <a:r>
                        <a:rPr lang="en-US" sz="2400" b="1" dirty="0" smtClean="0">
                          <a:latin typeface="Times New Roman" pitchFamily="18" charset="0"/>
                          <a:cs typeface="Times New Roman" pitchFamily="18" charset="0"/>
                        </a:rPr>
                        <a:t>(6-12</a:t>
                      </a:r>
                      <a:r>
                        <a:rPr lang="en-US" sz="2400" b="1" baseline="0" dirty="0" smtClean="0">
                          <a:latin typeface="Times New Roman" pitchFamily="18" charset="0"/>
                          <a:cs typeface="Times New Roman" pitchFamily="18" charset="0"/>
                        </a:rPr>
                        <a:t> mths)</a:t>
                      </a:r>
                      <a:endParaRPr lang="en-US" sz="2400" b="1" dirty="0">
                        <a:latin typeface="Times New Roman" pitchFamily="18" charset="0"/>
                        <a:cs typeface="Times New Roman" pitchFamily="18" charset="0"/>
                      </a:endParaRPr>
                    </a:p>
                  </a:txBody>
                  <a:tcPr/>
                </a:tc>
              </a:tr>
              <a:tr h="571500">
                <a:tc>
                  <a:txBody>
                    <a:bodyPr/>
                    <a:lstStyle/>
                    <a:p>
                      <a:pPr algn="ctr"/>
                      <a:r>
                        <a:rPr lang="en-US" sz="2400" dirty="0" smtClean="0">
                          <a:latin typeface="Times New Roman" pitchFamily="18" charset="0"/>
                          <a:cs typeface="Times New Roman" pitchFamily="18" charset="0"/>
                        </a:rPr>
                        <a:t>Energy</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+ 350 kcal</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+ 600 kcal</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+ 520 kcal</a:t>
                      </a:r>
                      <a:endParaRPr lang="en-US" sz="2400" dirty="0">
                        <a:latin typeface="Times New Roman" pitchFamily="18" charset="0"/>
                        <a:cs typeface="Times New Roman" pitchFamily="18" charset="0"/>
                      </a:endParaRPr>
                    </a:p>
                  </a:txBody>
                  <a:tcPr/>
                </a:tc>
              </a:tr>
              <a:tr h="571500">
                <a:tc>
                  <a:txBody>
                    <a:bodyPr/>
                    <a:lstStyle/>
                    <a:p>
                      <a:pPr algn="ctr"/>
                      <a:r>
                        <a:rPr lang="en-US" sz="2400" dirty="0" smtClean="0">
                          <a:latin typeface="Times New Roman" pitchFamily="18" charset="0"/>
                          <a:cs typeface="Times New Roman" pitchFamily="18" charset="0"/>
                        </a:rPr>
                        <a:t>Protein</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+27 g</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+ 23 g</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15 g</a:t>
                      </a:r>
                      <a:endParaRPr lang="en-US" sz="2400" dirty="0">
                        <a:latin typeface="Times New Roman" pitchFamily="18" charset="0"/>
                        <a:cs typeface="Times New Roman" pitchFamily="18" charset="0"/>
                      </a:endParaRPr>
                    </a:p>
                  </a:txBody>
                  <a:tcPr/>
                </a:tc>
              </a:tr>
              <a:tr h="571500">
                <a:tc>
                  <a:txBody>
                    <a:bodyPr/>
                    <a:lstStyle/>
                    <a:p>
                      <a:pPr algn="ctr"/>
                      <a:r>
                        <a:rPr lang="en-US" sz="2400" dirty="0" smtClean="0">
                          <a:latin typeface="Times New Roman" pitchFamily="18" charset="0"/>
                          <a:cs typeface="Times New Roman" pitchFamily="18" charset="0"/>
                        </a:rPr>
                        <a:t>Fat </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+ 10 g</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+ 10 g</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+ 10 g</a:t>
                      </a:r>
                      <a:endParaRPr lang="en-US" sz="2400" dirty="0">
                        <a:latin typeface="Times New Roman" pitchFamily="18" charset="0"/>
                        <a:cs typeface="Times New Roman" pitchFamily="18" charset="0"/>
                      </a:endParaRPr>
                    </a:p>
                  </a:txBody>
                  <a:tcPr/>
                </a:tc>
              </a:tr>
              <a:tr h="571500">
                <a:tc>
                  <a:txBody>
                    <a:bodyPr/>
                    <a:lstStyle/>
                    <a:p>
                      <a:pPr algn="ctr"/>
                      <a:r>
                        <a:rPr lang="en-US" sz="2400" dirty="0" smtClean="0">
                          <a:latin typeface="Times New Roman" pitchFamily="18" charset="0"/>
                          <a:cs typeface="Times New Roman" pitchFamily="18" charset="0"/>
                        </a:rPr>
                        <a:t>Iron </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+ 14 mg</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5 mg</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+ 5 mg</a:t>
                      </a:r>
                      <a:endParaRPr lang="en-US" sz="2400" dirty="0">
                        <a:latin typeface="Times New Roman" pitchFamily="18" charset="0"/>
                        <a:cs typeface="Times New Roman" pitchFamily="18" charset="0"/>
                      </a:endParaRPr>
                    </a:p>
                  </a:txBody>
                  <a:tcPr/>
                </a:tc>
              </a:tr>
              <a:tr h="571500">
                <a:tc>
                  <a:txBody>
                    <a:bodyPr/>
                    <a:lstStyle/>
                    <a:p>
                      <a:pPr algn="ctr"/>
                      <a:r>
                        <a:rPr lang="en-US" sz="2400" dirty="0" smtClean="0">
                          <a:latin typeface="Times New Roman" pitchFamily="18" charset="0"/>
                          <a:cs typeface="Times New Roman" pitchFamily="18" charset="0"/>
                        </a:rPr>
                        <a:t>Calcium </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+ 600 mg</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600 mg</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+ 600 mg</a:t>
                      </a:r>
                      <a:endParaRPr lang="en-US" sz="2400" dirty="0">
                        <a:latin typeface="Times New Roman" pitchFamily="18" charset="0"/>
                        <a:cs typeface="Times New Roman" pitchFamily="18" charset="0"/>
                      </a:endParaRPr>
                    </a:p>
                  </a:txBody>
                  <a:tcPr/>
                </a:tc>
              </a:tr>
              <a:tr h="571500">
                <a:tc>
                  <a:txBody>
                    <a:bodyPr/>
                    <a:lstStyle/>
                    <a:p>
                      <a:pPr algn="ctr"/>
                      <a:r>
                        <a:rPr lang="en-US" sz="2400" dirty="0" smtClean="0">
                          <a:latin typeface="Times New Roman" pitchFamily="18" charset="0"/>
                          <a:cs typeface="Times New Roman" pitchFamily="18" charset="0"/>
                        </a:rPr>
                        <a:t>Vit A</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+ 200 µg</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+ 350 µg</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+ 350 µg</a:t>
                      </a:r>
                      <a:endParaRPr lang="en-US" sz="2400" dirty="0">
                        <a:latin typeface="Times New Roman" pitchFamily="18" charset="0"/>
                        <a:cs typeface="Times New Roman" pitchFamily="18" charset="0"/>
                      </a:endParaRPr>
                    </a:p>
                  </a:txBody>
                  <a:tcPr/>
                </a:tc>
              </a:tr>
              <a:tr h="571500">
                <a:tc>
                  <a:txBody>
                    <a:bodyPr/>
                    <a:lstStyle/>
                    <a:p>
                      <a:pPr algn="ctr"/>
                      <a:r>
                        <a:rPr lang="en-US" sz="2400" dirty="0" smtClean="0">
                          <a:latin typeface="Times New Roman" pitchFamily="18" charset="0"/>
                          <a:cs typeface="Times New Roman" pitchFamily="18" charset="0"/>
                        </a:rPr>
                        <a:t>Folic Acid</a:t>
                      </a:r>
                      <a:r>
                        <a:rPr lang="en-US" sz="2400" baseline="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+ 300 µg</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+ 50 µg</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+ 50 µg</a:t>
                      </a:r>
                      <a:endParaRPr lang="en-US" sz="2400" dirty="0">
                        <a:latin typeface="Times New Roman" pitchFamily="18" charset="0"/>
                        <a:cs typeface="Times New Roman" pitchFamily="18" charset="0"/>
                      </a:endParaRPr>
                    </a:p>
                  </a:txBody>
                  <a:tcPr/>
                </a:tc>
              </a:tr>
            </a:tbl>
          </a:graphicData>
        </a:graphic>
      </p:graphicFrame>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15962"/>
          </a:xfrm>
        </p:spPr>
        <p:txBody>
          <a:bodyPr>
            <a:normAutofit fontScale="90000"/>
          </a:bodyPr>
          <a:lstStyle/>
          <a:p>
            <a:r>
              <a:rPr lang="en-US" sz="3600" b="1" dirty="0" smtClean="0">
                <a:solidFill>
                  <a:srgbClr val="FF0000"/>
                </a:solidFill>
                <a:latin typeface="Times New Roman" pitchFamily="18" charset="0"/>
                <a:cs typeface="Times New Roman" pitchFamily="18" charset="0"/>
              </a:rPr>
              <a:t>BALANCED DIET FOR A PREGNANT WOMAN</a:t>
            </a:r>
            <a:endParaRPr lang="en-US" dirty="0"/>
          </a:p>
        </p:txBody>
      </p:sp>
      <p:graphicFrame>
        <p:nvGraphicFramePr>
          <p:cNvPr id="5" name="Content Placeholder 4"/>
          <p:cNvGraphicFramePr>
            <a:graphicFrameLocks noGrp="1"/>
          </p:cNvGraphicFramePr>
          <p:nvPr>
            <p:ph idx="1"/>
          </p:nvPr>
        </p:nvGraphicFramePr>
        <p:xfrm>
          <a:off x="457200" y="1066802"/>
          <a:ext cx="8229600" cy="5546134"/>
        </p:xfrm>
        <a:graphic>
          <a:graphicData uri="http://schemas.openxmlformats.org/drawingml/2006/table">
            <a:tbl>
              <a:tblPr firstRow="1" bandRow="1">
                <a:tableStyleId>{5940675A-B579-460E-94D1-54222C63F5DA}</a:tableStyleId>
              </a:tblPr>
              <a:tblGrid>
                <a:gridCol w="2057400"/>
                <a:gridCol w="3429000"/>
                <a:gridCol w="2743200"/>
              </a:tblGrid>
              <a:tr h="412754">
                <a:tc>
                  <a:txBody>
                    <a:bodyPr/>
                    <a:lstStyle/>
                    <a:p>
                      <a:pPr algn="just"/>
                      <a:r>
                        <a:rPr lang="en-US" sz="2000" b="1" dirty="0" smtClean="0">
                          <a:latin typeface="Comic Sans MS" pitchFamily="66" charset="0"/>
                        </a:rPr>
                        <a:t>FOOD GROUP</a:t>
                      </a:r>
                      <a:endParaRPr lang="en-US" sz="2000" b="1" dirty="0">
                        <a:latin typeface="Comic Sans MS" pitchFamily="66" charset="0"/>
                      </a:endParaRPr>
                    </a:p>
                  </a:txBody>
                  <a:tcPr anchor="ctr">
                    <a:solidFill>
                      <a:schemeClr val="accent6">
                        <a:lumMod val="75000"/>
                      </a:schemeClr>
                    </a:solidFill>
                  </a:tcPr>
                </a:tc>
                <a:tc>
                  <a:txBody>
                    <a:bodyPr/>
                    <a:lstStyle/>
                    <a:p>
                      <a:pPr algn="just"/>
                      <a:r>
                        <a:rPr lang="en-US" sz="2000" b="1" dirty="0" smtClean="0">
                          <a:latin typeface="Comic Sans MS" pitchFamily="66" charset="0"/>
                        </a:rPr>
                        <a:t>FOOD STUFF</a:t>
                      </a:r>
                      <a:endParaRPr lang="en-US" sz="2000" b="1" dirty="0">
                        <a:latin typeface="Comic Sans MS" pitchFamily="66" charset="0"/>
                      </a:endParaRPr>
                    </a:p>
                  </a:txBody>
                  <a:tcPr anchor="ctr">
                    <a:solidFill>
                      <a:schemeClr val="accent6">
                        <a:lumMod val="75000"/>
                      </a:schemeClr>
                    </a:solidFill>
                  </a:tcPr>
                </a:tc>
                <a:tc>
                  <a:txBody>
                    <a:bodyPr/>
                    <a:lstStyle/>
                    <a:p>
                      <a:pPr algn="just"/>
                      <a:r>
                        <a:rPr lang="en-US" sz="2000" b="1" dirty="0" smtClean="0">
                          <a:latin typeface="Comic Sans MS" pitchFamily="66" charset="0"/>
                        </a:rPr>
                        <a:t>AMOUNT PER DAY</a:t>
                      </a:r>
                      <a:endParaRPr lang="en-US" sz="2000" b="1" dirty="0">
                        <a:latin typeface="Comic Sans MS" pitchFamily="66" charset="0"/>
                      </a:endParaRPr>
                    </a:p>
                  </a:txBody>
                  <a:tcPr anchor="ctr">
                    <a:solidFill>
                      <a:schemeClr val="accent6">
                        <a:lumMod val="75000"/>
                      </a:schemeClr>
                    </a:solidFill>
                  </a:tcPr>
                </a:tc>
              </a:tr>
              <a:tr h="412754">
                <a:tc>
                  <a:txBody>
                    <a:bodyPr/>
                    <a:lstStyle/>
                    <a:p>
                      <a:pPr algn="just"/>
                      <a:r>
                        <a:rPr lang="en-US" sz="2000" dirty="0" smtClean="0">
                          <a:latin typeface="Comic Sans MS" pitchFamily="66" charset="0"/>
                        </a:rPr>
                        <a:t>Cereals </a:t>
                      </a:r>
                      <a:endParaRPr lang="en-US" sz="2000" dirty="0">
                        <a:latin typeface="Comic Sans MS" pitchFamily="66" charset="0"/>
                      </a:endParaRPr>
                    </a:p>
                  </a:txBody>
                  <a:tcPr anchor="ctr">
                    <a:solidFill>
                      <a:schemeClr val="tx2">
                        <a:lumMod val="20000"/>
                        <a:lumOff val="80000"/>
                      </a:schemeClr>
                    </a:solidFill>
                  </a:tcPr>
                </a:tc>
                <a:tc>
                  <a:txBody>
                    <a:bodyPr/>
                    <a:lstStyle/>
                    <a:p>
                      <a:pPr algn="just"/>
                      <a:r>
                        <a:rPr lang="en-US" sz="2000" dirty="0" smtClean="0">
                          <a:latin typeface="Comic Sans MS" pitchFamily="66" charset="0"/>
                        </a:rPr>
                        <a:t>Rice, Wheat,</a:t>
                      </a:r>
                      <a:r>
                        <a:rPr lang="en-US" sz="2000" baseline="0" dirty="0" smtClean="0">
                          <a:latin typeface="Comic Sans MS" pitchFamily="66" charset="0"/>
                        </a:rPr>
                        <a:t> Millets</a:t>
                      </a:r>
                      <a:endParaRPr lang="en-US" sz="2000" dirty="0">
                        <a:latin typeface="Comic Sans MS" pitchFamily="66" charset="0"/>
                      </a:endParaRPr>
                    </a:p>
                  </a:txBody>
                  <a:tcPr anchor="ctr">
                    <a:solidFill>
                      <a:schemeClr val="tx2">
                        <a:lumMod val="20000"/>
                        <a:lumOff val="80000"/>
                      </a:schemeClr>
                    </a:solidFill>
                  </a:tcPr>
                </a:tc>
                <a:tc>
                  <a:txBody>
                    <a:bodyPr/>
                    <a:lstStyle/>
                    <a:p>
                      <a:pPr algn="just"/>
                      <a:r>
                        <a:rPr lang="en-US" sz="2000" dirty="0" smtClean="0">
                          <a:latin typeface="Comic Sans MS" pitchFamily="66" charset="0"/>
                        </a:rPr>
                        <a:t>300 gm</a:t>
                      </a:r>
                      <a:endParaRPr lang="en-US" sz="2000" dirty="0">
                        <a:latin typeface="Comic Sans MS" pitchFamily="66" charset="0"/>
                      </a:endParaRPr>
                    </a:p>
                  </a:txBody>
                  <a:tcPr anchor="ctr">
                    <a:solidFill>
                      <a:schemeClr val="tx2">
                        <a:lumMod val="20000"/>
                        <a:lumOff val="80000"/>
                      </a:schemeClr>
                    </a:solidFill>
                  </a:tcPr>
                </a:tc>
              </a:tr>
              <a:tr h="412754">
                <a:tc>
                  <a:txBody>
                    <a:bodyPr/>
                    <a:lstStyle/>
                    <a:p>
                      <a:pPr algn="just"/>
                      <a:r>
                        <a:rPr lang="en-US" sz="2000" dirty="0" smtClean="0">
                          <a:latin typeface="Comic Sans MS" pitchFamily="66" charset="0"/>
                        </a:rPr>
                        <a:t>Fats </a:t>
                      </a:r>
                      <a:endParaRPr lang="en-US" sz="2000" dirty="0">
                        <a:latin typeface="Comic Sans MS" pitchFamily="66" charset="0"/>
                      </a:endParaRPr>
                    </a:p>
                  </a:txBody>
                  <a:tcPr anchor="ctr">
                    <a:solidFill>
                      <a:schemeClr val="bg2">
                        <a:lumMod val="90000"/>
                      </a:schemeClr>
                    </a:solidFill>
                  </a:tcPr>
                </a:tc>
                <a:tc>
                  <a:txBody>
                    <a:bodyPr/>
                    <a:lstStyle/>
                    <a:p>
                      <a:pPr algn="just"/>
                      <a:r>
                        <a:rPr lang="en-US" sz="2000" dirty="0" smtClean="0">
                          <a:latin typeface="Comic Sans MS" pitchFamily="66" charset="0"/>
                        </a:rPr>
                        <a:t>Oil,</a:t>
                      </a:r>
                      <a:r>
                        <a:rPr lang="en-US" sz="2000" baseline="0" dirty="0" smtClean="0">
                          <a:latin typeface="Comic Sans MS" pitchFamily="66" charset="0"/>
                        </a:rPr>
                        <a:t> Ghee, Butter</a:t>
                      </a:r>
                      <a:endParaRPr lang="en-US" sz="2000" dirty="0">
                        <a:latin typeface="Comic Sans MS" pitchFamily="66" charset="0"/>
                      </a:endParaRPr>
                    </a:p>
                  </a:txBody>
                  <a:tcPr anchor="ctr">
                    <a:solidFill>
                      <a:schemeClr val="bg2">
                        <a:lumMod val="90000"/>
                      </a:schemeClr>
                    </a:solidFill>
                  </a:tcPr>
                </a:tc>
                <a:tc>
                  <a:txBody>
                    <a:bodyPr/>
                    <a:lstStyle/>
                    <a:p>
                      <a:pPr algn="just"/>
                      <a:r>
                        <a:rPr lang="en-US" sz="2000" dirty="0" smtClean="0">
                          <a:latin typeface="Comic Sans MS" pitchFamily="66" charset="0"/>
                        </a:rPr>
                        <a:t>30 gm</a:t>
                      </a:r>
                      <a:endParaRPr lang="en-US" sz="2000" dirty="0">
                        <a:latin typeface="Comic Sans MS" pitchFamily="66" charset="0"/>
                      </a:endParaRPr>
                    </a:p>
                  </a:txBody>
                  <a:tcPr anchor="ctr">
                    <a:solidFill>
                      <a:schemeClr val="bg2">
                        <a:lumMod val="90000"/>
                      </a:schemeClr>
                    </a:solidFill>
                  </a:tcPr>
                </a:tc>
              </a:tr>
              <a:tr h="412754">
                <a:tc>
                  <a:txBody>
                    <a:bodyPr/>
                    <a:lstStyle/>
                    <a:p>
                      <a:pPr algn="just"/>
                      <a:r>
                        <a:rPr lang="en-US" sz="2000" dirty="0" smtClean="0">
                          <a:latin typeface="Comic Sans MS" pitchFamily="66" charset="0"/>
                        </a:rPr>
                        <a:t>Sugars </a:t>
                      </a:r>
                      <a:endParaRPr lang="en-US" sz="2000" dirty="0">
                        <a:latin typeface="Comic Sans MS" pitchFamily="66" charset="0"/>
                      </a:endParaRPr>
                    </a:p>
                  </a:txBody>
                  <a:tcPr anchor="ctr">
                    <a:solidFill>
                      <a:schemeClr val="accent2">
                        <a:lumMod val="40000"/>
                        <a:lumOff val="60000"/>
                      </a:schemeClr>
                    </a:solidFill>
                  </a:tcPr>
                </a:tc>
                <a:tc>
                  <a:txBody>
                    <a:bodyPr/>
                    <a:lstStyle/>
                    <a:p>
                      <a:pPr algn="just"/>
                      <a:r>
                        <a:rPr lang="en-US" sz="2000" dirty="0" smtClean="0">
                          <a:latin typeface="Comic Sans MS" pitchFamily="66" charset="0"/>
                        </a:rPr>
                        <a:t>Sugar, Jaggery</a:t>
                      </a:r>
                      <a:endParaRPr lang="en-US" sz="2000" dirty="0">
                        <a:latin typeface="Comic Sans MS" pitchFamily="66" charset="0"/>
                      </a:endParaRPr>
                    </a:p>
                  </a:txBody>
                  <a:tcPr anchor="ctr">
                    <a:solidFill>
                      <a:schemeClr val="accent2">
                        <a:lumMod val="40000"/>
                        <a:lumOff val="60000"/>
                      </a:schemeClr>
                    </a:solidFill>
                  </a:tcPr>
                </a:tc>
                <a:tc>
                  <a:txBody>
                    <a:bodyPr/>
                    <a:lstStyle/>
                    <a:p>
                      <a:pPr algn="just"/>
                      <a:r>
                        <a:rPr lang="en-US" sz="2000" dirty="0" smtClean="0">
                          <a:latin typeface="Comic Sans MS" pitchFamily="66" charset="0"/>
                        </a:rPr>
                        <a:t>20</a:t>
                      </a:r>
                      <a:r>
                        <a:rPr lang="en-US" sz="2000" baseline="0" dirty="0" smtClean="0">
                          <a:latin typeface="Comic Sans MS" pitchFamily="66" charset="0"/>
                        </a:rPr>
                        <a:t> gm</a:t>
                      </a:r>
                      <a:endParaRPr lang="en-US" sz="2000" dirty="0">
                        <a:latin typeface="Comic Sans MS" pitchFamily="66" charset="0"/>
                      </a:endParaRPr>
                    </a:p>
                  </a:txBody>
                  <a:tcPr anchor="ctr">
                    <a:solidFill>
                      <a:schemeClr val="accent2">
                        <a:lumMod val="40000"/>
                        <a:lumOff val="60000"/>
                      </a:schemeClr>
                    </a:solidFill>
                  </a:tcPr>
                </a:tc>
              </a:tr>
              <a:tr h="412754">
                <a:tc>
                  <a:txBody>
                    <a:bodyPr/>
                    <a:lstStyle/>
                    <a:p>
                      <a:pPr algn="just"/>
                      <a:r>
                        <a:rPr lang="en-US" sz="2000" dirty="0" smtClean="0">
                          <a:latin typeface="Comic Sans MS" pitchFamily="66" charset="0"/>
                        </a:rPr>
                        <a:t>Milk </a:t>
                      </a:r>
                      <a:endParaRPr lang="en-US" sz="2000" dirty="0">
                        <a:latin typeface="Comic Sans MS" pitchFamily="66" charset="0"/>
                      </a:endParaRPr>
                    </a:p>
                  </a:txBody>
                  <a:tcPr anchor="ctr">
                    <a:solidFill>
                      <a:srgbClr val="FFFF00"/>
                    </a:solidFill>
                  </a:tcPr>
                </a:tc>
                <a:tc>
                  <a:txBody>
                    <a:bodyPr/>
                    <a:lstStyle/>
                    <a:p>
                      <a:pPr algn="just"/>
                      <a:r>
                        <a:rPr lang="en-US" sz="2000" dirty="0" smtClean="0">
                          <a:latin typeface="Comic Sans MS" pitchFamily="66" charset="0"/>
                        </a:rPr>
                        <a:t>Milk &amp;</a:t>
                      </a:r>
                      <a:r>
                        <a:rPr lang="en-US" sz="2000" baseline="0" dirty="0" smtClean="0">
                          <a:latin typeface="Comic Sans MS" pitchFamily="66" charset="0"/>
                        </a:rPr>
                        <a:t> milk products</a:t>
                      </a:r>
                      <a:endParaRPr lang="en-US" sz="2000" dirty="0">
                        <a:latin typeface="Comic Sans MS" pitchFamily="66" charset="0"/>
                      </a:endParaRPr>
                    </a:p>
                  </a:txBody>
                  <a:tcPr anchor="ctr">
                    <a:solidFill>
                      <a:srgbClr val="FFFF00"/>
                    </a:solidFill>
                  </a:tcPr>
                </a:tc>
                <a:tc>
                  <a:txBody>
                    <a:bodyPr/>
                    <a:lstStyle/>
                    <a:p>
                      <a:pPr algn="just"/>
                      <a:r>
                        <a:rPr lang="en-US" sz="2000" dirty="0" smtClean="0">
                          <a:latin typeface="Comic Sans MS" pitchFamily="66" charset="0"/>
                        </a:rPr>
                        <a:t>500 ml</a:t>
                      </a:r>
                      <a:endParaRPr lang="en-US" sz="2000" dirty="0">
                        <a:latin typeface="Comic Sans MS" pitchFamily="66" charset="0"/>
                      </a:endParaRPr>
                    </a:p>
                  </a:txBody>
                  <a:tcPr anchor="ctr">
                    <a:solidFill>
                      <a:srgbClr val="FFFF00"/>
                    </a:solidFill>
                  </a:tcPr>
                </a:tc>
              </a:tr>
              <a:tr h="412754">
                <a:tc>
                  <a:txBody>
                    <a:bodyPr/>
                    <a:lstStyle/>
                    <a:p>
                      <a:pPr algn="just"/>
                      <a:r>
                        <a:rPr lang="en-US" sz="2000" dirty="0" smtClean="0">
                          <a:latin typeface="Comic Sans MS" pitchFamily="66" charset="0"/>
                        </a:rPr>
                        <a:t>Pulses &amp; Nuts</a:t>
                      </a:r>
                      <a:endParaRPr lang="en-US" sz="2000" dirty="0">
                        <a:latin typeface="Comic Sans MS" pitchFamily="66" charset="0"/>
                      </a:endParaRPr>
                    </a:p>
                  </a:txBody>
                  <a:tcPr anchor="ctr">
                    <a:solidFill>
                      <a:schemeClr val="accent5">
                        <a:lumMod val="60000"/>
                        <a:lumOff val="40000"/>
                      </a:schemeClr>
                    </a:solidFill>
                  </a:tcPr>
                </a:tc>
                <a:tc>
                  <a:txBody>
                    <a:bodyPr/>
                    <a:lstStyle/>
                    <a:p>
                      <a:pPr algn="just"/>
                      <a:r>
                        <a:rPr lang="en-US" sz="2000" dirty="0" smtClean="0">
                          <a:latin typeface="Comic Sans MS" pitchFamily="66" charset="0"/>
                        </a:rPr>
                        <a:t>Pulses, Legumes, Beans</a:t>
                      </a:r>
                      <a:endParaRPr lang="en-US" sz="2000" dirty="0">
                        <a:latin typeface="Comic Sans MS" pitchFamily="66" charset="0"/>
                      </a:endParaRPr>
                    </a:p>
                  </a:txBody>
                  <a:tcPr anchor="ctr">
                    <a:solidFill>
                      <a:schemeClr val="accent5">
                        <a:lumMod val="60000"/>
                        <a:lumOff val="40000"/>
                      </a:schemeClr>
                    </a:solidFill>
                  </a:tcPr>
                </a:tc>
                <a:tc>
                  <a:txBody>
                    <a:bodyPr/>
                    <a:lstStyle/>
                    <a:p>
                      <a:pPr algn="just"/>
                      <a:r>
                        <a:rPr lang="en-US" sz="2000" dirty="0" smtClean="0">
                          <a:latin typeface="Comic Sans MS" pitchFamily="66" charset="0"/>
                        </a:rPr>
                        <a:t>60 gm</a:t>
                      </a:r>
                      <a:endParaRPr lang="en-US" sz="2000" dirty="0">
                        <a:latin typeface="Comic Sans MS" pitchFamily="66" charset="0"/>
                      </a:endParaRPr>
                    </a:p>
                  </a:txBody>
                  <a:tcPr anchor="ctr">
                    <a:solidFill>
                      <a:schemeClr val="accent5">
                        <a:lumMod val="60000"/>
                        <a:lumOff val="40000"/>
                      </a:schemeClr>
                    </a:solidFill>
                  </a:tcPr>
                </a:tc>
              </a:tr>
              <a:tr h="412754">
                <a:tc rowSpan="5">
                  <a:txBody>
                    <a:bodyPr/>
                    <a:lstStyle/>
                    <a:p>
                      <a:pPr algn="just"/>
                      <a:r>
                        <a:rPr lang="en-US" sz="2000" dirty="0" smtClean="0">
                          <a:latin typeface="Comic Sans MS" pitchFamily="66" charset="0"/>
                        </a:rPr>
                        <a:t>Fruits and vegetables</a:t>
                      </a:r>
                      <a:endParaRPr lang="en-US" sz="2000" dirty="0">
                        <a:latin typeface="Comic Sans MS" pitchFamily="66" charset="0"/>
                      </a:endParaRPr>
                    </a:p>
                  </a:txBody>
                  <a:tcPr anchor="ctr">
                    <a:solidFill>
                      <a:srgbClr val="92D050"/>
                    </a:solidFill>
                  </a:tcPr>
                </a:tc>
                <a:tc>
                  <a:txBody>
                    <a:bodyPr/>
                    <a:lstStyle/>
                    <a:p>
                      <a:pPr algn="just"/>
                      <a:r>
                        <a:rPr lang="en-US" sz="2000" dirty="0" smtClean="0">
                          <a:latin typeface="Comic Sans MS" pitchFamily="66" charset="0"/>
                        </a:rPr>
                        <a:t>Fruits </a:t>
                      </a:r>
                      <a:endParaRPr lang="en-US" sz="2000" dirty="0">
                        <a:latin typeface="Comic Sans MS" pitchFamily="66" charset="0"/>
                      </a:endParaRPr>
                    </a:p>
                  </a:txBody>
                  <a:tcPr anchor="ctr">
                    <a:solidFill>
                      <a:srgbClr val="92D050"/>
                    </a:solidFill>
                  </a:tcPr>
                </a:tc>
                <a:tc>
                  <a:txBody>
                    <a:bodyPr/>
                    <a:lstStyle/>
                    <a:p>
                      <a:pPr algn="just"/>
                      <a:r>
                        <a:rPr lang="en-US" sz="2000" dirty="0" smtClean="0">
                          <a:latin typeface="Comic Sans MS" pitchFamily="66" charset="0"/>
                        </a:rPr>
                        <a:t>200 gm</a:t>
                      </a:r>
                      <a:endParaRPr lang="en-US" sz="2000" dirty="0">
                        <a:latin typeface="Comic Sans MS" pitchFamily="66" charset="0"/>
                      </a:endParaRPr>
                    </a:p>
                  </a:txBody>
                  <a:tcPr anchor="ctr">
                    <a:solidFill>
                      <a:srgbClr val="92D050"/>
                    </a:solidFill>
                  </a:tcPr>
                </a:tc>
              </a:tr>
              <a:tr h="412754">
                <a:tc vMerge="1">
                  <a:txBody>
                    <a:bodyPr/>
                    <a:lstStyle/>
                    <a:p>
                      <a:endParaRPr lang="en-US" dirty="0"/>
                    </a:p>
                  </a:txBody>
                  <a:tcPr/>
                </a:tc>
                <a:tc>
                  <a:txBody>
                    <a:bodyPr/>
                    <a:lstStyle/>
                    <a:p>
                      <a:pPr algn="just"/>
                      <a:r>
                        <a:rPr lang="en-US" sz="2000" dirty="0" smtClean="0">
                          <a:latin typeface="Comic Sans MS" pitchFamily="66" charset="0"/>
                        </a:rPr>
                        <a:t>Vegetables </a:t>
                      </a:r>
                      <a:endParaRPr lang="en-US" sz="2000" dirty="0">
                        <a:latin typeface="Comic Sans MS" pitchFamily="66" charset="0"/>
                      </a:endParaRPr>
                    </a:p>
                  </a:txBody>
                  <a:tcPr anchor="ctr">
                    <a:solidFill>
                      <a:srgbClr val="92D050"/>
                    </a:solidFill>
                  </a:tcPr>
                </a:tc>
                <a:tc>
                  <a:txBody>
                    <a:bodyPr/>
                    <a:lstStyle/>
                    <a:p>
                      <a:pPr algn="just"/>
                      <a:r>
                        <a:rPr lang="en-US" sz="2000" dirty="0" smtClean="0">
                          <a:latin typeface="Comic Sans MS" pitchFamily="66" charset="0"/>
                        </a:rPr>
                        <a:t>350 gm</a:t>
                      </a:r>
                      <a:endParaRPr lang="en-US" sz="2000" dirty="0">
                        <a:latin typeface="Comic Sans MS" pitchFamily="66" charset="0"/>
                      </a:endParaRPr>
                    </a:p>
                  </a:txBody>
                  <a:tcPr anchor="ctr">
                    <a:solidFill>
                      <a:srgbClr val="92D050"/>
                    </a:solidFill>
                  </a:tcPr>
                </a:tc>
              </a:tr>
              <a:tr h="412754">
                <a:tc vMerge="1">
                  <a:txBody>
                    <a:bodyPr/>
                    <a:lstStyle/>
                    <a:p>
                      <a:endParaRPr lang="en-US" dirty="0"/>
                    </a:p>
                  </a:txBody>
                  <a:tcPr/>
                </a:tc>
                <a:tc>
                  <a:txBody>
                    <a:bodyPr/>
                    <a:lstStyle/>
                    <a:p>
                      <a:pPr algn="just"/>
                      <a:r>
                        <a:rPr lang="en-US" sz="2000" dirty="0" smtClean="0">
                          <a:latin typeface="Comic Sans MS" pitchFamily="66" charset="0"/>
                        </a:rPr>
                        <a:t>Green leafy vegetables</a:t>
                      </a:r>
                      <a:endParaRPr lang="en-US" sz="2000" dirty="0">
                        <a:latin typeface="Comic Sans MS" pitchFamily="66" charset="0"/>
                      </a:endParaRPr>
                    </a:p>
                  </a:txBody>
                  <a:tcPr anchor="ctr">
                    <a:solidFill>
                      <a:srgbClr val="92D050"/>
                    </a:solidFill>
                  </a:tcPr>
                </a:tc>
                <a:tc>
                  <a:txBody>
                    <a:bodyPr/>
                    <a:lstStyle/>
                    <a:p>
                      <a:pPr algn="just"/>
                      <a:r>
                        <a:rPr lang="en-US" sz="2000" dirty="0" smtClean="0">
                          <a:latin typeface="Comic Sans MS" pitchFamily="66" charset="0"/>
                        </a:rPr>
                        <a:t>350 gm</a:t>
                      </a:r>
                      <a:endParaRPr lang="en-US" sz="2000" dirty="0">
                        <a:latin typeface="Comic Sans MS" pitchFamily="66" charset="0"/>
                      </a:endParaRPr>
                    </a:p>
                  </a:txBody>
                  <a:tcPr anchor="ctr">
                    <a:solidFill>
                      <a:srgbClr val="92D050"/>
                    </a:solidFill>
                  </a:tcPr>
                </a:tc>
              </a:tr>
              <a:tr h="412754">
                <a:tc vMerge="1">
                  <a:txBody>
                    <a:bodyPr/>
                    <a:lstStyle/>
                    <a:p>
                      <a:endParaRPr lang="en-US" dirty="0"/>
                    </a:p>
                  </a:txBody>
                  <a:tcPr/>
                </a:tc>
                <a:tc>
                  <a:txBody>
                    <a:bodyPr/>
                    <a:lstStyle/>
                    <a:p>
                      <a:pPr algn="just"/>
                      <a:r>
                        <a:rPr lang="en-US" sz="2000" dirty="0" smtClean="0">
                          <a:latin typeface="Comic Sans MS" pitchFamily="66" charset="0"/>
                        </a:rPr>
                        <a:t>Other vegetables</a:t>
                      </a:r>
                      <a:endParaRPr lang="en-US" sz="2000" dirty="0">
                        <a:latin typeface="Comic Sans MS" pitchFamily="66" charset="0"/>
                      </a:endParaRPr>
                    </a:p>
                  </a:txBody>
                  <a:tcPr anchor="ctr">
                    <a:solidFill>
                      <a:srgbClr val="92D050"/>
                    </a:solidFill>
                  </a:tcPr>
                </a:tc>
                <a:tc>
                  <a:txBody>
                    <a:bodyPr/>
                    <a:lstStyle/>
                    <a:p>
                      <a:pPr algn="just"/>
                      <a:r>
                        <a:rPr lang="en-US" sz="2000" dirty="0" smtClean="0">
                          <a:latin typeface="Comic Sans MS" pitchFamily="66" charset="0"/>
                        </a:rPr>
                        <a:t>120 gm</a:t>
                      </a:r>
                      <a:endParaRPr lang="en-US" sz="2000" dirty="0">
                        <a:latin typeface="Comic Sans MS" pitchFamily="66" charset="0"/>
                      </a:endParaRPr>
                    </a:p>
                  </a:txBody>
                  <a:tcPr anchor="ctr">
                    <a:solidFill>
                      <a:srgbClr val="92D050"/>
                    </a:solidFill>
                  </a:tcPr>
                </a:tc>
              </a:tr>
              <a:tr h="412754">
                <a:tc vMerge="1">
                  <a:txBody>
                    <a:bodyPr/>
                    <a:lstStyle/>
                    <a:p>
                      <a:endParaRPr lang="en-US" dirty="0"/>
                    </a:p>
                  </a:txBody>
                  <a:tcPr/>
                </a:tc>
                <a:tc>
                  <a:txBody>
                    <a:bodyPr/>
                    <a:lstStyle/>
                    <a:p>
                      <a:pPr algn="just"/>
                      <a:r>
                        <a:rPr lang="en-US" sz="2000" dirty="0" smtClean="0">
                          <a:latin typeface="Comic Sans MS" pitchFamily="66" charset="0"/>
                        </a:rPr>
                        <a:t>Root &amp; tubers</a:t>
                      </a:r>
                      <a:endParaRPr lang="en-US" sz="2000" dirty="0">
                        <a:latin typeface="Comic Sans MS" pitchFamily="66" charset="0"/>
                      </a:endParaRPr>
                    </a:p>
                  </a:txBody>
                  <a:tcPr anchor="ctr">
                    <a:solidFill>
                      <a:srgbClr val="92D050"/>
                    </a:solidFill>
                  </a:tcPr>
                </a:tc>
                <a:tc>
                  <a:txBody>
                    <a:bodyPr/>
                    <a:lstStyle/>
                    <a:p>
                      <a:pPr algn="just"/>
                      <a:r>
                        <a:rPr lang="en-US" sz="2000" dirty="0" smtClean="0">
                          <a:latin typeface="Comic Sans MS" pitchFamily="66" charset="0"/>
                        </a:rPr>
                        <a:t>100 gm</a:t>
                      </a:r>
                      <a:endParaRPr lang="en-US" sz="2000" dirty="0">
                        <a:latin typeface="Comic Sans MS" pitchFamily="66" charset="0"/>
                      </a:endParaRPr>
                    </a:p>
                  </a:txBody>
                  <a:tcPr anchor="ctr">
                    <a:solidFill>
                      <a:srgbClr val="92D050"/>
                    </a:solidFill>
                  </a:tcPr>
                </a:tc>
              </a:tr>
              <a:tr h="712424">
                <a:tc gridSpan="3">
                  <a:txBody>
                    <a:bodyPr/>
                    <a:lstStyle/>
                    <a:p>
                      <a:pPr algn="just"/>
                      <a:r>
                        <a:rPr lang="en-US" sz="2000" dirty="0" smtClean="0">
                          <a:latin typeface="Comic Sans MS" pitchFamily="66" charset="0"/>
                        </a:rPr>
                        <a:t>Diet shown in table is a vegetarian diet for a pregnant women, for non vegetarian add 30 gm of flesh food or one egg in lieu of 30 gm pulses</a:t>
                      </a:r>
                      <a:endParaRPr lang="en-US" sz="2000" dirty="0">
                        <a:latin typeface="Comic Sans MS" pitchFamily="66" charset="0"/>
                      </a:endParaRPr>
                    </a:p>
                  </a:txBody>
                  <a:tcPr anchor="ctr">
                    <a:solidFill>
                      <a:schemeClr val="accent6">
                        <a:lumMod val="60000"/>
                        <a:lumOff val="40000"/>
                      </a:schemeClr>
                    </a:solidFill>
                  </a:tcPr>
                </a:tc>
                <a:tc hMerge="1">
                  <a:txBody>
                    <a:bodyPr/>
                    <a:lstStyle/>
                    <a:p>
                      <a:endParaRPr lang="en-US" dirty="0"/>
                    </a:p>
                  </a:txBody>
                  <a:tcPr/>
                </a:tc>
                <a:tc hMerge="1">
                  <a:txBody>
                    <a:bodyPr/>
                    <a:lstStyle/>
                    <a:p>
                      <a:endParaRPr lang="en-US" dirty="0"/>
                    </a:p>
                  </a:txBody>
                  <a:tcPr/>
                </a:tc>
              </a:tr>
            </a:tbl>
          </a:graphicData>
        </a:graphic>
      </p:graphicFrame>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ADVISE TO PREGNANT LADIES</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867400"/>
          </a:xfrm>
        </p:spPr>
        <p:txBody>
          <a:bodyPr>
            <a:noAutofit/>
          </a:bodyPr>
          <a:lstStyle/>
          <a:p>
            <a:pPr>
              <a:buFont typeface="Wingdings" pitchFamily="2" charset="2"/>
              <a:buChar char="Ø"/>
            </a:pPr>
            <a:r>
              <a:rPr lang="en-US" sz="2600" dirty="0" smtClean="0">
                <a:latin typeface="Times New Roman" pitchFamily="18" charset="0"/>
                <a:cs typeface="Times New Roman" pitchFamily="18" charset="0"/>
              </a:rPr>
              <a:t>Eat </a:t>
            </a:r>
            <a:r>
              <a:rPr lang="en-US" sz="26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one extra meal a day</a:t>
            </a:r>
            <a:r>
              <a:rPr lang="en-US" sz="2600" dirty="0" smtClean="0">
                <a:latin typeface="Times New Roman" pitchFamily="18" charset="0"/>
                <a:cs typeface="Times New Roman" pitchFamily="18" charset="0"/>
              </a:rPr>
              <a:t>, to ensure adequacy of all nutrients ( </a:t>
            </a:r>
            <a:r>
              <a:rPr lang="en-US" sz="26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Frequent Diets </a:t>
            </a:r>
            <a:r>
              <a:rPr lang="en-US" sz="2600" dirty="0" smtClean="0">
                <a:effectLst>
                  <a:outerShdw blurRad="38100" dist="38100" dir="2700000" algn="tl">
                    <a:srgbClr val="000000">
                      <a:alpha val="43137"/>
                    </a:srgbClr>
                  </a:outerShdw>
                </a:effectLst>
                <a:latin typeface="Times New Roman" pitchFamily="18" charset="0"/>
                <a:cs typeface="Times New Roman" pitchFamily="18" charset="0"/>
              </a:rPr>
              <a:t>)</a:t>
            </a:r>
          </a:p>
          <a:p>
            <a:pPr>
              <a:buFont typeface="Wingdings" pitchFamily="2" charset="2"/>
              <a:buChar char="Ø"/>
            </a:pPr>
            <a:r>
              <a:rPr lang="en-US" sz="2600" dirty="0" smtClean="0">
                <a:effectLst>
                  <a:outerShdw blurRad="38100" dist="38100" dir="2700000" algn="tl">
                    <a:srgbClr val="000000">
                      <a:alpha val="43137"/>
                    </a:srgbClr>
                  </a:outerShdw>
                </a:effectLst>
                <a:latin typeface="Times New Roman" pitchFamily="18" charset="0"/>
                <a:cs typeface="Times New Roman" pitchFamily="18" charset="0"/>
              </a:rPr>
              <a:t>Try and eat with the whol</a:t>
            </a:r>
            <a:r>
              <a:rPr lang="en-US" sz="2600" dirty="0" smtClean="0">
                <a:latin typeface="Times New Roman" pitchFamily="18" charset="0"/>
                <a:cs typeface="Times New Roman" pitchFamily="18" charset="0"/>
              </a:rPr>
              <a:t>e family and not alone</a:t>
            </a:r>
          </a:p>
          <a:p>
            <a:pPr>
              <a:buFont typeface="Wingdings" pitchFamily="2" charset="2"/>
              <a:buChar char="Ø"/>
            </a:pPr>
            <a:r>
              <a:rPr lang="en-US" sz="2600" dirty="0" smtClean="0">
                <a:latin typeface="Times New Roman" pitchFamily="18" charset="0"/>
                <a:cs typeface="Times New Roman" pitchFamily="18" charset="0"/>
              </a:rPr>
              <a:t>Prefer </a:t>
            </a:r>
            <a:r>
              <a:rPr lang="en-US" sz="2600" dirty="0" smtClean="0">
                <a:solidFill>
                  <a:srgbClr val="FF0000"/>
                </a:solidFill>
                <a:latin typeface="Times New Roman" pitchFamily="18" charset="0"/>
                <a:cs typeface="Times New Roman" pitchFamily="18" charset="0"/>
              </a:rPr>
              <a:t>high fibre cereals and legumes </a:t>
            </a:r>
            <a:r>
              <a:rPr lang="en-US" sz="2600" dirty="0" smtClean="0">
                <a:latin typeface="Times New Roman" pitchFamily="18" charset="0"/>
                <a:cs typeface="Times New Roman" pitchFamily="18" charset="0"/>
              </a:rPr>
              <a:t>- include sprouts</a:t>
            </a:r>
          </a:p>
          <a:p>
            <a:pPr>
              <a:buFont typeface="Wingdings" pitchFamily="2" charset="2"/>
              <a:buChar char="Ø"/>
            </a:pPr>
            <a:r>
              <a:rPr lang="en-US" sz="2600" dirty="0" smtClean="0">
                <a:latin typeface="Times New Roman" pitchFamily="18" charset="0"/>
                <a:cs typeface="Times New Roman" pitchFamily="18" charset="0"/>
              </a:rPr>
              <a:t>Include ample amounts of </a:t>
            </a:r>
            <a:r>
              <a:rPr lang="en-US" sz="2600" dirty="0" smtClean="0">
                <a:solidFill>
                  <a:srgbClr val="FF0000"/>
                </a:solidFill>
                <a:latin typeface="Times New Roman" pitchFamily="18" charset="0"/>
                <a:cs typeface="Times New Roman" pitchFamily="18" charset="0"/>
              </a:rPr>
              <a:t>vegetables and fruits</a:t>
            </a:r>
          </a:p>
          <a:p>
            <a:pPr>
              <a:buFont typeface="Wingdings" pitchFamily="2" charset="2"/>
              <a:buChar char="Ø"/>
            </a:pPr>
            <a:r>
              <a:rPr lang="en-US" sz="2600" dirty="0" smtClean="0">
                <a:latin typeface="Times New Roman" pitchFamily="18" charset="0"/>
                <a:cs typeface="Times New Roman" pitchFamily="18" charset="0"/>
              </a:rPr>
              <a:t>Take meat, milk and eggs regularly</a:t>
            </a:r>
          </a:p>
          <a:p>
            <a:pPr>
              <a:buFont typeface="Wingdings" pitchFamily="2" charset="2"/>
              <a:buChar char="Ø"/>
            </a:pPr>
            <a:r>
              <a:rPr lang="en-US" sz="2600" dirty="0" smtClean="0">
                <a:latin typeface="Times New Roman" pitchFamily="18" charset="0"/>
                <a:cs typeface="Times New Roman" pitchFamily="18" charset="0"/>
              </a:rPr>
              <a:t>If vegetarian, insist on at least ½ lit of milk, and extra pulses</a:t>
            </a:r>
          </a:p>
          <a:p>
            <a:pPr>
              <a:buFont typeface="Wingdings" pitchFamily="2" charset="2"/>
              <a:buChar char="Ø"/>
            </a:pPr>
            <a:r>
              <a:rPr lang="en-US" sz="2600" dirty="0" smtClean="0">
                <a:latin typeface="Times New Roman" pitchFamily="18" charset="0"/>
                <a:cs typeface="Times New Roman" pitchFamily="18" charset="0"/>
              </a:rPr>
              <a:t>Prefer nutritious foods like groundnuts and soya beans</a:t>
            </a:r>
          </a:p>
          <a:p>
            <a:pPr>
              <a:buFont typeface="Wingdings" pitchFamily="2" charset="2"/>
              <a:buChar char="Ø"/>
            </a:pPr>
            <a:r>
              <a:rPr lang="en-US" sz="2600" dirty="0" smtClean="0">
                <a:latin typeface="Times New Roman" pitchFamily="18" charset="0"/>
                <a:cs typeface="Times New Roman" pitchFamily="18" charset="0"/>
              </a:rPr>
              <a:t>Take </a:t>
            </a:r>
            <a:r>
              <a:rPr lang="en-US" sz="2600" dirty="0" smtClean="0">
                <a:solidFill>
                  <a:srgbClr val="FF0000"/>
                </a:solidFill>
                <a:latin typeface="Times New Roman" pitchFamily="18" charset="0"/>
                <a:cs typeface="Times New Roman" pitchFamily="18" charset="0"/>
              </a:rPr>
              <a:t>iron and folate supplements </a:t>
            </a:r>
            <a:r>
              <a:rPr lang="en-US" sz="2600" dirty="0" smtClean="0">
                <a:latin typeface="Times New Roman" pitchFamily="18" charset="0"/>
                <a:cs typeface="Times New Roman" pitchFamily="18" charset="0"/>
              </a:rPr>
              <a:t>regularly</a:t>
            </a:r>
          </a:p>
          <a:p>
            <a:pPr>
              <a:buFont typeface="Wingdings" pitchFamily="2" charset="2"/>
              <a:buChar char="Ø"/>
            </a:pPr>
            <a:r>
              <a:rPr lang="en-US" sz="2600" dirty="0" smtClean="0">
                <a:latin typeface="Times New Roman" pitchFamily="18" charset="0"/>
                <a:cs typeface="Times New Roman" pitchFamily="18" charset="0"/>
              </a:rPr>
              <a:t>No un-prescribed medicines, alcohol and tobacco</a:t>
            </a:r>
          </a:p>
          <a:p>
            <a:pPr>
              <a:buFont typeface="Wingdings" pitchFamily="2" charset="2"/>
              <a:buChar char="Ø"/>
            </a:pPr>
            <a:r>
              <a:rPr lang="en-US" sz="2600" dirty="0" smtClean="0">
                <a:latin typeface="Times New Roman" pitchFamily="18" charset="0"/>
                <a:cs typeface="Times New Roman" pitchFamily="18" charset="0"/>
              </a:rPr>
              <a:t>Attend ANC clinic regularly and follow your doctor’s advise</a:t>
            </a:r>
            <a:endParaRPr lang="en-US" sz="26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b="1" dirty="0" smtClean="0">
                <a:solidFill>
                  <a:srgbClr val="FF0000"/>
                </a:solidFill>
                <a:latin typeface="Times New Roman" pitchFamily="18" charset="0"/>
                <a:cs typeface="Times New Roman" pitchFamily="18" charset="0"/>
              </a:rPr>
              <a:t>DIETARY ADVICE TO CHILDREN </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029200"/>
          </a:xfrm>
        </p:spPr>
        <p:txBody>
          <a:bodyPr>
            <a:noAutofit/>
          </a:bodyPr>
          <a:lstStyle/>
          <a:p>
            <a:pPr algn="just">
              <a:buFont typeface="Wingdings" pitchFamily="2" charset="2"/>
              <a:buChar char="Ø"/>
            </a:pPr>
            <a:r>
              <a:rPr lang="en-US" dirty="0" smtClean="0">
                <a:latin typeface="Times New Roman" pitchFamily="18" charset="0"/>
                <a:cs typeface="Times New Roman" pitchFamily="18" charset="0"/>
              </a:rPr>
              <a:t>Early initiation of breast feeding after delivery (Ideally within ½ hr)</a:t>
            </a:r>
          </a:p>
          <a:p>
            <a:pPr algn="just">
              <a:buFont typeface="Wingdings" pitchFamily="2" charset="2"/>
              <a:buChar char="Ø"/>
            </a:pPr>
            <a:r>
              <a:rPr lang="en-US" dirty="0" smtClean="0">
                <a:latin typeface="Times New Roman" pitchFamily="18" charset="0"/>
                <a:cs typeface="Times New Roman" pitchFamily="18" charset="0"/>
              </a:rPr>
              <a:t>Exclusive breastfeeding for 6 months</a:t>
            </a:r>
          </a:p>
          <a:p>
            <a:pPr algn="just">
              <a:buFont typeface="Wingdings" pitchFamily="2" charset="2"/>
              <a:buChar char="Ø"/>
            </a:pPr>
            <a:r>
              <a:rPr lang="en-US" dirty="0" smtClean="0">
                <a:latin typeface="Times New Roman" pitchFamily="18" charset="0"/>
                <a:cs typeface="Times New Roman" pitchFamily="18" charset="0"/>
              </a:rPr>
              <a:t>Ensure good attachment of baby to breast</a:t>
            </a:r>
          </a:p>
          <a:p>
            <a:pPr algn="just">
              <a:buFont typeface="Wingdings" pitchFamily="2" charset="2"/>
              <a:buChar char="Ø"/>
            </a:pPr>
            <a:r>
              <a:rPr lang="en-US" dirty="0" smtClean="0">
                <a:latin typeface="Times New Roman" pitchFamily="18" charset="0"/>
                <a:cs typeface="Times New Roman" pitchFamily="18" charset="0"/>
              </a:rPr>
              <a:t>Ensure proper breastfeeding position </a:t>
            </a:r>
          </a:p>
          <a:p>
            <a:pPr algn="just">
              <a:buFont typeface="Wingdings" pitchFamily="2" charset="2"/>
              <a:buChar char="Ø"/>
            </a:pPr>
            <a:r>
              <a:rPr lang="en-US" dirty="0" smtClean="0">
                <a:latin typeface="Times New Roman" pitchFamily="18" charset="0"/>
                <a:cs typeface="Times New Roman" pitchFamily="18" charset="0"/>
              </a:rPr>
              <a:t>Ensure complete feeding </a:t>
            </a:r>
          </a:p>
          <a:p>
            <a:pPr algn="just">
              <a:buFont typeface="Wingdings" pitchFamily="2" charset="2"/>
              <a:buChar char="Ø"/>
            </a:pPr>
            <a:r>
              <a:rPr lang="en-US" dirty="0" smtClean="0">
                <a:latin typeface="Times New Roman" pitchFamily="18" charset="0"/>
                <a:cs typeface="Times New Roman" pitchFamily="18" charset="0"/>
              </a:rPr>
              <a:t>Weaning at age of 6 months</a:t>
            </a:r>
          </a:p>
          <a:p>
            <a:pPr algn="just">
              <a:buFont typeface="Wingdings" pitchFamily="2" charset="2"/>
              <a:buChar char="Ø"/>
            </a:pPr>
            <a:r>
              <a:rPr lang="en-US" dirty="0" smtClean="0">
                <a:latin typeface="Times New Roman" pitchFamily="18" charset="0"/>
                <a:cs typeface="Times New Roman" pitchFamily="18" charset="0"/>
              </a:rPr>
              <a:t>Continue breastfeeding for 2 yrs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27038"/>
            <a:ext cx="8382000" cy="868362"/>
          </a:xfrm>
        </p:spPr>
        <p:txBody>
          <a:bodyPr>
            <a:normAutofit fontScale="90000"/>
          </a:bodyPr>
          <a:lstStyle/>
          <a:p>
            <a:r>
              <a:rPr lang="en-US" b="1" dirty="0" smtClean="0">
                <a:solidFill>
                  <a:srgbClr val="FF0000"/>
                </a:solidFill>
                <a:latin typeface="Times New Roman" pitchFamily="18" charset="0"/>
                <a:cs typeface="Times New Roman" pitchFamily="18" charset="0"/>
              </a:rPr>
              <a:t>DIET ADVISED FOR INFANT AGE GROUP </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dirty="0"/>
          </a:p>
        </p:txBody>
      </p:sp>
      <p:pic>
        <p:nvPicPr>
          <p:cNvPr id="67586" name="Picture 2"/>
          <p:cNvPicPr>
            <a:picLocks noChangeAspect="1" noChangeArrowheads="1"/>
          </p:cNvPicPr>
          <p:nvPr/>
        </p:nvPicPr>
        <p:blipFill>
          <a:blip r:embed="rId2" cstate="print"/>
          <a:srcRect/>
          <a:stretch>
            <a:fillRect/>
          </a:stretch>
        </p:blipFill>
        <p:spPr bwMode="auto">
          <a:xfrm>
            <a:off x="457200" y="1600200"/>
            <a:ext cx="8229600" cy="4495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sz="4000" b="1" dirty="0" smtClean="0">
                <a:solidFill>
                  <a:srgbClr val="FF0000"/>
                </a:solidFill>
                <a:latin typeface="Times New Roman" pitchFamily="18" charset="0"/>
                <a:cs typeface="Times New Roman" pitchFamily="18" charset="0"/>
              </a:rPr>
              <a:t>NUTRITIONAL REQUIREMENT OF ELDERLY</a:t>
            </a:r>
            <a:endParaRPr lang="en-US" sz="40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Autofit/>
          </a:bodyPr>
          <a:lstStyle/>
          <a:p>
            <a:pPr algn="just">
              <a:buFont typeface="Wingdings" pitchFamily="2" charset="2"/>
              <a:buChar char="Ø"/>
            </a:pPr>
            <a:r>
              <a:rPr lang="en-US" sz="2600" dirty="0" smtClean="0">
                <a:latin typeface="Times New Roman" pitchFamily="18" charset="0"/>
                <a:cs typeface="Times New Roman" pitchFamily="18" charset="0"/>
              </a:rPr>
              <a:t>Energy requirement of elderly person</a:t>
            </a:r>
          </a:p>
          <a:p>
            <a:pPr lvl="1" algn="just">
              <a:buNone/>
            </a:pPr>
            <a:r>
              <a:rPr lang="en-US" sz="2600" dirty="0" smtClean="0">
                <a:latin typeface="Times New Roman" pitchFamily="18" charset="0"/>
                <a:cs typeface="Times New Roman" pitchFamily="18" charset="0"/>
              </a:rPr>
              <a:t>Decreased 5% from previous decade energy requirement during 5</a:t>
            </a:r>
            <a:r>
              <a:rPr lang="en-US" sz="2600" baseline="30000" dirty="0" smtClean="0">
                <a:latin typeface="Times New Roman" pitchFamily="18" charset="0"/>
                <a:cs typeface="Times New Roman" pitchFamily="18" charset="0"/>
              </a:rPr>
              <a:t>th</a:t>
            </a:r>
            <a:r>
              <a:rPr lang="en-US" sz="2600" dirty="0" smtClean="0">
                <a:latin typeface="Times New Roman" pitchFamily="18" charset="0"/>
                <a:cs typeface="Times New Roman" pitchFamily="18" charset="0"/>
              </a:rPr>
              <a:t> and 6</a:t>
            </a:r>
            <a:r>
              <a:rPr lang="en-US" sz="2600" baseline="30000" dirty="0" smtClean="0">
                <a:latin typeface="Times New Roman" pitchFamily="18" charset="0"/>
                <a:cs typeface="Times New Roman" pitchFamily="18" charset="0"/>
              </a:rPr>
              <a:t>th</a:t>
            </a:r>
            <a:r>
              <a:rPr lang="en-US" sz="2600" dirty="0" smtClean="0">
                <a:latin typeface="Times New Roman" pitchFamily="18" charset="0"/>
                <a:cs typeface="Times New Roman" pitchFamily="18" charset="0"/>
              </a:rPr>
              <a:t> decade of life</a:t>
            </a:r>
          </a:p>
          <a:p>
            <a:pPr lvl="1" algn="just">
              <a:buNone/>
            </a:pPr>
            <a:r>
              <a:rPr lang="en-US" sz="2600" dirty="0" smtClean="0">
                <a:latin typeface="Times New Roman" pitchFamily="18" charset="0"/>
                <a:cs typeface="Times New Roman" pitchFamily="18" charset="0"/>
              </a:rPr>
              <a:t>Decreased 10% from previous decade energy requirement after 6</a:t>
            </a:r>
            <a:r>
              <a:rPr lang="en-US" sz="2600" baseline="30000" dirty="0" smtClean="0">
                <a:latin typeface="Times New Roman" pitchFamily="18" charset="0"/>
                <a:cs typeface="Times New Roman" pitchFamily="18" charset="0"/>
              </a:rPr>
              <a:t>th</a:t>
            </a:r>
            <a:r>
              <a:rPr lang="en-US" sz="2600" dirty="0" smtClean="0">
                <a:latin typeface="Times New Roman" pitchFamily="18" charset="0"/>
                <a:cs typeface="Times New Roman" pitchFamily="18" charset="0"/>
              </a:rPr>
              <a:t> decade of life</a:t>
            </a:r>
          </a:p>
          <a:p>
            <a:pPr algn="just">
              <a:buFont typeface="Wingdings" pitchFamily="2" charset="2"/>
              <a:buChar char="Ø"/>
            </a:pPr>
            <a:r>
              <a:rPr lang="en-US" sz="2600" dirty="0" smtClean="0">
                <a:latin typeface="Times New Roman" pitchFamily="18" charset="0"/>
                <a:cs typeface="Times New Roman" pitchFamily="18" charset="0"/>
              </a:rPr>
              <a:t>Increase requirement of </a:t>
            </a:r>
          </a:p>
          <a:p>
            <a:pPr lvl="1" algn="just">
              <a:buNone/>
            </a:pPr>
            <a:r>
              <a:rPr lang="en-US" sz="2600" dirty="0" smtClean="0">
                <a:latin typeface="Times New Roman" pitchFamily="18" charset="0"/>
                <a:cs typeface="Times New Roman" pitchFamily="18" charset="0"/>
              </a:rPr>
              <a:t>Anti oxidants ( Vit A, E, C &amp; Selenium)</a:t>
            </a:r>
          </a:p>
          <a:p>
            <a:pPr lvl="1" algn="just">
              <a:buNone/>
            </a:pPr>
            <a:r>
              <a:rPr lang="en-US" sz="2600" dirty="0" smtClean="0">
                <a:latin typeface="Times New Roman" pitchFamily="18" charset="0"/>
                <a:cs typeface="Times New Roman" pitchFamily="18" charset="0"/>
              </a:rPr>
              <a:t>Dietary  fibres </a:t>
            </a:r>
          </a:p>
          <a:p>
            <a:pPr algn="just">
              <a:buFont typeface="Wingdings" pitchFamily="2" charset="2"/>
              <a:buChar char="Ø"/>
            </a:pPr>
            <a:r>
              <a:rPr lang="en-US" sz="2600" dirty="0" smtClean="0">
                <a:latin typeface="Times New Roman" pitchFamily="18" charset="0"/>
                <a:cs typeface="Times New Roman" pitchFamily="18" charset="0"/>
              </a:rPr>
              <a:t>Decrease requirement </a:t>
            </a:r>
          </a:p>
          <a:p>
            <a:pPr lvl="1" algn="just">
              <a:buNone/>
            </a:pPr>
            <a:r>
              <a:rPr lang="en-US" sz="2600" dirty="0" smtClean="0">
                <a:latin typeface="Times New Roman" pitchFamily="18" charset="0"/>
                <a:cs typeface="Times New Roman" pitchFamily="18" charset="0"/>
              </a:rPr>
              <a:t>Fat</a:t>
            </a:r>
          </a:p>
          <a:p>
            <a:pPr lvl="1" algn="just">
              <a:buNone/>
            </a:pPr>
            <a:r>
              <a:rPr lang="en-US" sz="2600" dirty="0" smtClean="0">
                <a:latin typeface="Times New Roman" pitchFamily="18" charset="0"/>
                <a:cs typeface="Times New Roman" pitchFamily="18" charset="0"/>
              </a:rPr>
              <a:t>Minerals </a:t>
            </a:r>
          </a:p>
          <a:p>
            <a:pPr algn="just">
              <a:buFont typeface="Wingdings" pitchFamily="2" charset="2"/>
              <a:buChar char="Ø"/>
            </a:pPr>
            <a:endParaRPr lang="en-US"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b="1" u="sng" dirty="0" smtClean="0">
                <a:solidFill>
                  <a:srgbClr val="FF0000"/>
                </a:solidFill>
                <a:latin typeface="Times New Roman" pitchFamily="18" charset="0"/>
                <a:cs typeface="Times New Roman" pitchFamily="18" charset="0"/>
              </a:rPr>
              <a:t>SIZE OF SPOON AND CUP</a:t>
            </a:r>
            <a:endParaRPr lang="en-US" b="1" u="sng"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dirty="0"/>
          </a:p>
        </p:txBody>
      </p:sp>
      <p:pic>
        <p:nvPicPr>
          <p:cNvPr id="79874" name="Picture 2"/>
          <p:cNvPicPr>
            <a:picLocks noChangeAspect="1" noChangeArrowheads="1"/>
          </p:cNvPicPr>
          <p:nvPr/>
        </p:nvPicPr>
        <p:blipFill>
          <a:blip r:embed="rId2" cstate="print"/>
          <a:srcRect/>
          <a:stretch>
            <a:fillRect/>
          </a:stretch>
        </p:blipFill>
        <p:spPr bwMode="auto">
          <a:xfrm>
            <a:off x="1066800" y="1371600"/>
            <a:ext cx="6781800" cy="3397250"/>
          </a:xfrm>
          <a:prstGeom prst="rect">
            <a:avLst/>
          </a:prstGeom>
          <a:noFill/>
          <a:ln w="9525">
            <a:noFill/>
            <a:miter lim="800000"/>
            <a:headEnd/>
            <a:tailEnd/>
          </a:ln>
          <a:effectLst/>
        </p:spPr>
      </p:pic>
      <p:pic>
        <p:nvPicPr>
          <p:cNvPr id="79875" name="Picture 3"/>
          <p:cNvPicPr>
            <a:picLocks noChangeAspect="1" noChangeArrowheads="1"/>
          </p:cNvPicPr>
          <p:nvPr/>
        </p:nvPicPr>
        <p:blipFill>
          <a:blip r:embed="rId3" cstate="print"/>
          <a:srcRect/>
          <a:stretch>
            <a:fillRect/>
          </a:stretch>
        </p:blipFill>
        <p:spPr bwMode="auto">
          <a:xfrm>
            <a:off x="3124200" y="4521200"/>
            <a:ext cx="2628900" cy="2260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BALANCED DIET </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Energy provided by</a:t>
            </a:r>
          </a:p>
          <a:p>
            <a:pPr lvl="1"/>
            <a:r>
              <a:rPr lang="en-US" dirty="0" smtClean="0">
                <a:latin typeface="Times New Roman" pitchFamily="18" charset="0"/>
                <a:cs typeface="Times New Roman" pitchFamily="18" charset="0"/>
              </a:rPr>
              <a:t>Carbohydrate = 60 – 70 %</a:t>
            </a:r>
          </a:p>
          <a:p>
            <a:pPr lvl="1"/>
            <a:r>
              <a:rPr lang="en-US" dirty="0" smtClean="0">
                <a:latin typeface="Times New Roman" pitchFamily="18" charset="0"/>
                <a:cs typeface="Times New Roman" pitchFamily="18" charset="0"/>
              </a:rPr>
              <a:t>Fat = 20 – 30 %</a:t>
            </a:r>
          </a:p>
          <a:p>
            <a:pPr lvl="1"/>
            <a:r>
              <a:rPr lang="en-US" dirty="0" smtClean="0">
                <a:latin typeface="Times New Roman" pitchFamily="18" charset="0"/>
                <a:cs typeface="Times New Roman" pitchFamily="18" charset="0"/>
              </a:rPr>
              <a:t>Protein = 10 – 15%</a:t>
            </a: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Dietary fibres = 25 – 40 gm / day</a:t>
            </a:r>
          </a:p>
          <a:p>
            <a:r>
              <a:rPr lang="en-US" dirty="0" smtClean="0">
                <a:latin typeface="Times New Roman" pitchFamily="18" charset="0"/>
                <a:cs typeface="Times New Roman" pitchFamily="18" charset="0"/>
              </a:rPr>
              <a:t>Visible fat = 20 - 40 gm / day</a:t>
            </a:r>
          </a:p>
          <a:p>
            <a:r>
              <a:rPr lang="en-US" dirty="0" smtClean="0">
                <a:latin typeface="Times New Roman" pitchFamily="18" charset="0"/>
                <a:cs typeface="Times New Roman" pitchFamily="18" charset="0"/>
              </a:rPr>
              <a:t>Trans fat = Nil </a:t>
            </a:r>
          </a:p>
          <a:p>
            <a:r>
              <a:rPr lang="en-US" dirty="0" smtClean="0">
                <a:latin typeface="Times New Roman" pitchFamily="18" charset="0"/>
                <a:cs typeface="Times New Roman" pitchFamily="18" charset="0"/>
              </a:rPr>
              <a:t>Green leafy vegetable = 100 gm / day</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4" name="Picture 5" descr="C:\WINDOWS\Profiles\tony\Desktop\Tony\LimeWire\pyramid.gif"/>
          <p:cNvPicPr>
            <a:picLocks noChangeAspect="1" noChangeArrowheads="1"/>
          </p:cNvPicPr>
          <p:nvPr/>
        </p:nvPicPr>
        <p:blipFill>
          <a:blip r:embed="rId2" cstate="print"/>
          <a:srcRect/>
          <a:stretch>
            <a:fillRect/>
          </a:stretch>
        </p:blipFill>
        <p:spPr bwMode="auto">
          <a:xfrm>
            <a:off x="0" y="-134938"/>
            <a:ext cx="9144000" cy="7126288"/>
          </a:xfrm>
          <a:prstGeom prst="rect">
            <a:avLst/>
          </a:prstGeom>
          <a:noFill/>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vegan-pyramid-1024x768.jpg"/>
          <p:cNvPicPr>
            <a:picLocks noGrp="1" noChangeAspect="1"/>
          </p:cNvPicPr>
          <p:nvPr>
            <p:ph idx="1"/>
          </p:nvPr>
        </p:nvPicPr>
        <p:blipFill>
          <a:blip r:embed="rId2" cstate="print"/>
          <a:stretch>
            <a:fillRect/>
          </a:stretch>
        </p:blipFill>
        <p:spPr>
          <a:xfrm>
            <a:off x="0" y="0"/>
            <a:ext cx="9143999" cy="6858000"/>
          </a:xfrm>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09600" y="609600"/>
            <a:ext cx="7772400" cy="609600"/>
          </a:xfrm>
        </p:spPr>
        <p:txBody>
          <a:bodyPr>
            <a:normAutofit fontScale="90000"/>
          </a:bodyPr>
          <a:lstStyle/>
          <a:p>
            <a:endParaRPr lang="en-US" altLang="en-US" dirty="0"/>
          </a:p>
        </p:txBody>
      </p:sp>
      <p:sp>
        <p:nvSpPr>
          <p:cNvPr id="7171" name="Rectangle 3"/>
          <p:cNvSpPr>
            <a:spLocks noGrp="1" noChangeArrowheads="1"/>
          </p:cNvSpPr>
          <p:nvPr>
            <p:ph type="body" idx="1"/>
          </p:nvPr>
        </p:nvSpPr>
        <p:spPr>
          <a:xfrm>
            <a:off x="685800" y="1524000"/>
            <a:ext cx="7772400" cy="4114800"/>
          </a:xfrm>
        </p:spPr>
        <p:txBody>
          <a:bodyPr/>
          <a:lstStyle/>
          <a:p>
            <a:endParaRPr lang="en-US" altLang="en-US" dirty="0"/>
          </a:p>
        </p:txBody>
      </p:sp>
      <p:sp>
        <p:nvSpPr>
          <p:cNvPr id="7177" name="Text Box 9"/>
          <p:cNvSpPr txBox="1">
            <a:spLocks noChangeArrowheads="1"/>
          </p:cNvSpPr>
          <p:nvPr/>
        </p:nvSpPr>
        <p:spPr bwMode="auto">
          <a:xfrm>
            <a:off x="4800600" y="1752600"/>
            <a:ext cx="3505200" cy="2862322"/>
          </a:xfrm>
          <a:prstGeom prst="rect">
            <a:avLst/>
          </a:prstGeom>
          <a:noFill/>
          <a:ln w="9525">
            <a:noFill/>
            <a:miter lim="800000"/>
            <a:headEnd/>
            <a:tailEnd/>
          </a:ln>
          <a:effectLst/>
        </p:spPr>
        <p:txBody>
          <a:bodyPr wrap="square">
            <a:spAutoFit/>
          </a:bodyPr>
          <a:lstStyle/>
          <a:p>
            <a:pPr>
              <a:spcBef>
                <a:spcPct val="50000"/>
              </a:spcBef>
              <a:buFontTx/>
              <a:buChar char="•"/>
            </a:pPr>
            <a:r>
              <a:rPr lang="en-US" altLang="en-US" sz="2400" dirty="0"/>
              <a:t>It’s a guide that helps us make healthy food choices.</a:t>
            </a:r>
          </a:p>
          <a:p>
            <a:pPr>
              <a:spcBef>
                <a:spcPct val="50000"/>
              </a:spcBef>
              <a:buFontTx/>
              <a:buChar char="•"/>
            </a:pPr>
            <a:r>
              <a:rPr lang="en-US" altLang="en-US" sz="2400" dirty="0"/>
              <a:t>It tells us all the food groups our bodies need and how many servings of each group we need.</a:t>
            </a:r>
          </a:p>
        </p:txBody>
      </p:sp>
      <p:pic>
        <p:nvPicPr>
          <p:cNvPr id="71682" name="Picture 2" descr="C:\Users\immaculate\Downloads\pyramid food\pyramid.gif"/>
          <p:cNvPicPr>
            <a:picLocks noChangeAspect="1" noChangeArrowheads="1"/>
          </p:cNvPicPr>
          <p:nvPr/>
        </p:nvPicPr>
        <p:blipFill>
          <a:blip r:embed="rId3" cstate="print"/>
          <a:srcRect/>
          <a:stretch>
            <a:fillRect/>
          </a:stretch>
        </p:blipFill>
        <p:spPr bwMode="auto">
          <a:xfrm>
            <a:off x="581025" y="1752600"/>
            <a:ext cx="3457575" cy="3381375"/>
          </a:xfrm>
          <a:prstGeom prst="rect">
            <a:avLst/>
          </a:prstGeom>
          <a:noFill/>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0" y="838200"/>
            <a:ext cx="9144000" cy="584775"/>
          </a:xfrm>
          <a:prstGeom prst="rect">
            <a:avLst/>
          </a:prstGeom>
          <a:noFill/>
          <a:ln w="9525">
            <a:noFill/>
            <a:miter lim="800000"/>
            <a:headEnd/>
            <a:tailEnd/>
          </a:ln>
          <a:effectLst/>
        </p:spPr>
        <p:txBody>
          <a:bodyPr wrap="square">
            <a:spAutoFit/>
          </a:bodyPr>
          <a:lstStyle/>
          <a:p>
            <a:pPr algn="ctr">
              <a:spcBef>
                <a:spcPct val="50000"/>
              </a:spcBef>
            </a:pPr>
            <a:r>
              <a:rPr lang="en-US" altLang="en-US" sz="3200" b="1" dirty="0" smtClean="0">
                <a:solidFill>
                  <a:srgbClr val="FF0000"/>
                </a:solidFill>
                <a:latin typeface="Times New Roman" pitchFamily="18" charset="0"/>
                <a:cs typeface="Times New Roman" pitchFamily="18" charset="0"/>
              </a:rPr>
              <a:t>SO, WHY IS IT SHAPED LIKE A PYRAMID?</a:t>
            </a:r>
            <a:endParaRPr lang="en-US" altLang="en-US" dirty="0">
              <a:solidFill>
                <a:srgbClr val="FF0000"/>
              </a:solidFill>
              <a:latin typeface="Times New Roman" pitchFamily="18" charset="0"/>
              <a:cs typeface="Times New Roman" pitchFamily="18" charset="0"/>
            </a:endParaRPr>
          </a:p>
        </p:txBody>
      </p:sp>
      <p:sp>
        <p:nvSpPr>
          <p:cNvPr id="12292" name="Text Box 4"/>
          <p:cNvSpPr txBox="1">
            <a:spLocks noChangeArrowheads="1"/>
          </p:cNvSpPr>
          <p:nvPr/>
        </p:nvSpPr>
        <p:spPr bwMode="auto">
          <a:xfrm>
            <a:off x="838200" y="1828800"/>
            <a:ext cx="7315200" cy="2062103"/>
          </a:xfrm>
          <a:prstGeom prst="rect">
            <a:avLst/>
          </a:prstGeom>
          <a:noFill/>
          <a:ln w="9525">
            <a:noFill/>
            <a:miter lim="800000"/>
            <a:headEnd/>
            <a:tailEnd/>
          </a:ln>
          <a:effectLst/>
        </p:spPr>
        <p:txBody>
          <a:bodyPr>
            <a:spAutoFit/>
          </a:bodyPr>
          <a:lstStyle/>
          <a:p>
            <a:pPr>
              <a:spcBef>
                <a:spcPct val="50000"/>
              </a:spcBef>
            </a:pPr>
            <a:r>
              <a:rPr lang="en-US" altLang="en-US" sz="3200" dirty="0">
                <a:latin typeface="Times New Roman" pitchFamily="18" charset="0"/>
                <a:cs typeface="Times New Roman" pitchFamily="18" charset="0"/>
              </a:rPr>
              <a:t>The base or the bottom of the pyramid is the grain, cereal and bread group. We need 6 to 11 servings of this group. The most of any of them. </a:t>
            </a:r>
          </a:p>
        </p:txBody>
      </p:sp>
      <p:sp>
        <p:nvSpPr>
          <p:cNvPr id="12293" name="Text Box 5"/>
          <p:cNvSpPr txBox="1">
            <a:spLocks noChangeArrowheads="1"/>
          </p:cNvSpPr>
          <p:nvPr/>
        </p:nvSpPr>
        <p:spPr bwMode="auto">
          <a:xfrm>
            <a:off x="1143000" y="4724400"/>
            <a:ext cx="6934200" cy="457200"/>
          </a:xfrm>
          <a:prstGeom prst="rect">
            <a:avLst/>
          </a:prstGeom>
          <a:noFill/>
          <a:ln w="9525">
            <a:noFill/>
            <a:miter lim="800000"/>
            <a:headEnd/>
            <a:tailEnd/>
          </a:ln>
          <a:effectLst/>
        </p:spPr>
        <p:txBody>
          <a:bodyPr>
            <a:spAutoFit/>
          </a:bodyPr>
          <a:lstStyle/>
          <a:p>
            <a:pPr>
              <a:spcBef>
                <a:spcPct val="50000"/>
              </a:spcBef>
            </a:pPr>
            <a:endParaRPr lang="en-US" altLang="en-US" dirty="0"/>
          </a:p>
        </p:txBody>
      </p:sp>
      <p:graphicFrame>
        <p:nvGraphicFramePr>
          <p:cNvPr id="12294" name="Object 6"/>
          <p:cNvGraphicFramePr>
            <a:graphicFrameLocks noChangeAspect="1"/>
          </p:cNvGraphicFramePr>
          <p:nvPr/>
        </p:nvGraphicFramePr>
        <p:xfrm>
          <a:off x="1828800" y="4038600"/>
          <a:ext cx="5486400" cy="1905000"/>
        </p:xfrm>
        <a:graphic>
          <a:graphicData uri="http://schemas.openxmlformats.org/presentationml/2006/ole">
            <mc:AlternateContent xmlns:mc="http://schemas.openxmlformats.org/markup-compatibility/2006">
              <mc:Choice xmlns:v="urn:schemas-microsoft-com:vml" Requires="v">
                <p:oleObj spid="_x0000_s1032" name="Bitmap Image" r:id="rId3" imgW="2735817" imgH="1013333" progId="PBrush">
                  <p:embed/>
                </p:oleObj>
              </mc:Choice>
              <mc:Fallback>
                <p:oleObj name="Bitmap Image" r:id="rId3" imgW="2735817" imgH="1013333"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4038600"/>
                        <a:ext cx="54864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609600"/>
            <a:ext cx="7772400" cy="1828800"/>
          </a:xfrm>
        </p:spPr>
        <p:txBody>
          <a:bodyPr>
            <a:normAutofit/>
          </a:bodyPr>
          <a:lstStyle/>
          <a:p>
            <a:pPr algn="l"/>
            <a:r>
              <a:rPr lang="en-US" altLang="en-US" sz="2800" dirty="0"/>
              <a:t>	</a:t>
            </a:r>
            <a:r>
              <a:rPr lang="en-US" altLang="en-US" sz="3200" dirty="0">
                <a:latin typeface="Times New Roman" pitchFamily="18" charset="0"/>
                <a:cs typeface="Times New Roman" pitchFamily="18" charset="0"/>
              </a:rPr>
              <a:t>The next layer up is the fruits and vegetables group.You need 2 to 4 servings of the fruits and 3 to 5 servings of the vegetables.</a:t>
            </a:r>
            <a:endParaRPr lang="en-US" altLang="en-US" sz="2800" dirty="0">
              <a:latin typeface="Times New Roman" pitchFamily="18" charset="0"/>
              <a:cs typeface="Times New Roman" pitchFamily="18" charset="0"/>
            </a:endParaRPr>
          </a:p>
        </p:txBody>
      </p:sp>
      <p:sp>
        <p:nvSpPr>
          <p:cNvPr id="13315" name="Text Box 3"/>
          <p:cNvSpPr txBox="1">
            <a:spLocks noChangeArrowheads="1"/>
          </p:cNvSpPr>
          <p:nvPr/>
        </p:nvSpPr>
        <p:spPr bwMode="auto">
          <a:xfrm>
            <a:off x="1828800" y="3733800"/>
            <a:ext cx="5867400" cy="457200"/>
          </a:xfrm>
          <a:prstGeom prst="rect">
            <a:avLst/>
          </a:prstGeom>
          <a:noFill/>
          <a:ln w="9525">
            <a:noFill/>
            <a:miter lim="800000"/>
            <a:headEnd/>
            <a:tailEnd/>
          </a:ln>
          <a:effectLst/>
        </p:spPr>
        <p:txBody>
          <a:bodyPr>
            <a:spAutoFit/>
          </a:bodyPr>
          <a:lstStyle/>
          <a:p>
            <a:pPr>
              <a:spcBef>
                <a:spcPct val="50000"/>
              </a:spcBef>
            </a:pPr>
            <a:endParaRPr lang="en-US" altLang="en-US" dirty="0"/>
          </a:p>
        </p:txBody>
      </p:sp>
      <p:sp>
        <p:nvSpPr>
          <p:cNvPr id="13316" name="Text Box 4"/>
          <p:cNvSpPr txBox="1">
            <a:spLocks noChangeArrowheads="1"/>
          </p:cNvSpPr>
          <p:nvPr/>
        </p:nvSpPr>
        <p:spPr bwMode="auto">
          <a:xfrm>
            <a:off x="1752600" y="3886200"/>
            <a:ext cx="5029200" cy="457200"/>
          </a:xfrm>
          <a:prstGeom prst="rect">
            <a:avLst/>
          </a:prstGeom>
          <a:noFill/>
          <a:ln w="9525">
            <a:noFill/>
            <a:miter lim="800000"/>
            <a:headEnd/>
            <a:tailEnd/>
          </a:ln>
          <a:effectLst/>
        </p:spPr>
        <p:txBody>
          <a:bodyPr>
            <a:spAutoFit/>
          </a:bodyPr>
          <a:lstStyle/>
          <a:p>
            <a:pPr>
              <a:spcBef>
                <a:spcPct val="50000"/>
              </a:spcBef>
            </a:pPr>
            <a:endParaRPr lang="en-US" altLang="en-US" dirty="0"/>
          </a:p>
        </p:txBody>
      </p:sp>
      <p:graphicFrame>
        <p:nvGraphicFramePr>
          <p:cNvPr id="13317" name="Object 5"/>
          <p:cNvGraphicFramePr>
            <a:graphicFrameLocks noChangeAspect="1"/>
          </p:cNvGraphicFramePr>
          <p:nvPr/>
        </p:nvGraphicFramePr>
        <p:xfrm>
          <a:off x="1371600" y="2743200"/>
          <a:ext cx="6553200" cy="2638425"/>
        </p:xfrm>
        <a:graphic>
          <a:graphicData uri="http://schemas.openxmlformats.org/presentationml/2006/ole">
            <mc:AlternateContent xmlns:mc="http://schemas.openxmlformats.org/markup-compatibility/2006">
              <mc:Choice xmlns:v="urn:schemas-microsoft-com:vml" Requires="v">
                <p:oleObj spid="_x0000_s2056" name="Bitmap Image" r:id="rId3" imgW="2591025" imgH="1044030" progId="PBrush">
                  <p:embed/>
                </p:oleObj>
              </mc:Choice>
              <mc:Fallback>
                <p:oleObj name="Bitmap Image" r:id="rId3" imgW="2591025" imgH="1044030"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2743200"/>
                        <a:ext cx="6553200" cy="263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609600"/>
            <a:ext cx="8001000" cy="2209800"/>
          </a:xfrm>
        </p:spPr>
        <p:txBody>
          <a:bodyPr/>
          <a:lstStyle/>
          <a:p>
            <a:pPr algn="l"/>
            <a:r>
              <a:rPr lang="en-US" altLang="en-US" sz="3200" dirty="0"/>
              <a:t>	</a:t>
            </a:r>
            <a:r>
              <a:rPr lang="en-US" altLang="en-US" sz="3200" dirty="0">
                <a:latin typeface="Times New Roman" pitchFamily="18" charset="0"/>
                <a:cs typeface="Times New Roman" pitchFamily="18" charset="0"/>
              </a:rPr>
              <a:t>The next layer is the dairy and the protein groups. We need 2 to 3 servings a day of the dairy group and 2 to 3 servings of the protein group</a:t>
            </a:r>
            <a:r>
              <a:rPr lang="en-US" altLang="en-US" sz="3200" dirty="0"/>
              <a:t>.</a:t>
            </a:r>
          </a:p>
        </p:txBody>
      </p:sp>
      <p:sp>
        <p:nvSpPr>
          <p:cNvPr id="14339" name="Text Box 3"/>
          <p:cNvSpPr txBox="1">
            <a:spLocks noChangeArrowheads="1"/>
          </p:cNvSpPr>
          <p:nvPr/>
        </p:nvSpPr>
        <p:spPr bwMode="auto">
          <a:xfrm>
            <a:off x="1752600" y="3505200"/>
            <a:ext cx="6248400" cy="457200"/>
          </a:xfrm>
          <a:prstGeom prst="rect">
            <a:avLst/>
          </a:prstGeom>
          <a:noFill/>
          <a:ln w="9525">
            <a:noFill/>
            <a:miter lim="800000"/>
            <a:headEnd/>
            <a:tailEnd/>
          </a:ln>
          <a:effectLst/>
        </p:spPr>
        <p:txBody>
          <a:bodyPr>
            <a:spAutoFit/>
          </a:bodyPr>
          <a:lstStyle/>
          <a:p>
            <a:pPr>
              <a:spcBef>
                <a:spcPct val="50000"/>
              </a:spcBef>
            </a:pPr>
            <a:endParaRPr lang="en-US" altLang="en-US" dirty="0"/>
          </a:p>
        </p:txBody>
      </p:sp>
      <p:graphicFrame>
        <p:nvGraphicFramePr>
          <p:cNvPr id="14340" name="Object 4"/>
          <p:cNvGraphicFramePr>
            <a:graphicFrameLocks noChangeAspect="1"/>
          </p:cNvGraphicFramePr>
          <p:nvPr/>
        </p:nvGraphicFramePr>
        <p:xfrm>
          <a:off x="1524000" y="3048000"/>
          <a:ext cx="6096000" cy="2438400"/>
        </p:xfrm>
        <a:graphic>
          <a:graphicData uri="http://schemas.openxmlformats.org/presentationml/2006/ole">
            <mc:AlternateContent xmlns:mc="http://schemas.openxmlformats.org/markup-compatibility/2006">
              <mc:Choice xmlns:v="urn:schemas-microsoft-com:vml" Requires="v">
                <p:oleObj spid="_x0000_s3080" name="Bitmap Image" r:id="rId3" imgW="2415749" imgH="975238" progId="PBrush">
                  <p:embed/>
                </p:oleObj>
              </mc:Choice>
              <mc:Fallback>
                <p:oleObj name="Bitmap Image" r:id="rId3" imgW="2415749" imgH="975238"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048000"/>
                        <a:ext cx="60960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381000"/>
            <a:ext cx="8001000" cy="2819400"/>
          </a:xfrm>
        </p:spPr>
        <p:txBody>
          <a:bodyPr>
            <a:normAutofit fontScale="90000"/>
          </a:bodyPr>
          <a:lstStyle/>
          <a:p>
            <a:pPr algn="l"/>
            <a:r>
              <a:rPr lang="en-US" altLang="en-US" sz="3200" dirty="0"/>
              <a:t>	</a:t>
            </a:r>
            <a:r>
              <a:rPr lang="en-US" altLang="en-US" sz="3200" dirty="0">
                <a:latin typeface="Times New Roman" pitchFamily="18" charset="0"/>
                <a:cs typeface="Times New Roman" pitchFamily="18" charset="0"/>
              </a:rPr>
              <a:t>The tip-top of the pyramid is the sugar,fats, and salt group. Guess what? We don’t need to make choices for that group because if we eat foods from the other groups we get all the fats, sugars and salt our bodies need.</a:t>
            </a:r>
          </a:p>
        </p:txBody>
      </p:sp>
      <p:sp>
        <p:nvSpPr>
          <p:cNvPr id="15363" name="Text Box 3"/>
          <p:cNvSpPr txBox="1">
            <a:spLocks noChangeArrowheads="1"/>
          </p:cNvSpPr>
          <p:nvPr/>
        </p:nvSpPr>
        <p:spPr bwMode="auto">
          <a:xfrm>
            <a:off x="609600" y="3048000"/>
            <a:ext cx="7543800" cy="646331"/>
          </a:xfrm>
          <a:prstGeom prst="rect">
            <a:avLst/>
          </a:prstGeom>
          <a:noFill/>
          <a:ln w="9525">
            <a:noFill/>
            <a:miter lim="800000"/>
            <a:headEnd/>
            <a:tailEnd/>
          </a:ln>
          <a:effectLst/>
        </p:spPr>
        <p:txBody>
          <a:bodyPr>
            <a:spAutoFit/>
          </a:bodyPr>
          <a:lstStyle/>
          <a:p>
            <a:pPr algn="ctr">
              <a:spcBef>
                <a:spcPct val="50000"/>
              </a:spcBef>
            </a:pPr>
            <a:r>
              <a:rPr lang="en-US" altLang="en-US" sz="3600" b="1" dirty="0">
                <a:solidFill>
                  <a:srgbClr val="FF0000"/>
                </a:solidFill>
                <a:latin typeface="Times New Roman" pitchFamily="18" charset="0"/>
                <a:cs typeface="Times New Roman" pitchFamily="18" charset="0"/>
              </a:rPr>
              <a:t>But that’s the fun group!!!</a:t>
            </a:r>
            <a:endParaRPr lang="en-US" altLang="en-US" sz="2000" b="1" dirty="0">
              <a:solidFill>
                <a:srgbClr val="FF0000"/>
              </a:solidFill>
              <a:latin typeface="Times New Roman" pitchFamily="18" charset="0"/>
              <a:cs typeface="Times New Roman" pitchFamily="18" charset="0"/>
            </a:endParaRPr>
          </a:p>
        </p:txBody>
      </p:sp>
      <p:sp>
        <p:nvSpPr>
          <p:cNvPr id="15364" name="Text Box 4"/>
          <p:cNvSpPr txBox="1">
            <a:spLocks noChangeArrowheads="1"/>
          </p:cNvSpPr>
          <p:nvPr/>
        </p:nvSpPr>
        <p:spPr bwMode="auto">
          <a:xfrm>
            <a:off x="4724400" y="3733800"/>
            <a:ext cx="3810000" cy="3046988"/>
          </a:xfrm>
          <a:prstGeom prst="rect">
            <a:avLst/>
          </a:prstGeom>
          <a:noFill/>
          <a:ln w="9525">
            <a:noFill/>
            <a:miter lim="800000"/>
            <a:headEnd/>
            <a:tailEnd/>
          </a:ln>
          <a:effectLst/>
        </p:spPr>
        <p:txBody>
          <a:bodyPr>
            <a:spAutoFit/>
          </a:bodyPr>
          <a:lstStyle/>
          <a:p>
            <a:pPr>
              <a:spcBef>
                <a:spcPct val="50000"/>
              </a:spcBef>
            </a:pPr>
            <a:r>
              <a:rPr lang="en-US" altLang="en-US" dirty="0"/>
              <a:t>	</a:t>
            </a:r>
            <a:r>
              <a:rPr lang="en-US" altLang="en-US" sz="3200" dirty="0">
                <a:latin typeface="Times New Roman" pitchFamily="18" charset="0"/>
                <a:cs typeface="Times New Roman" pitchFamily="18" charset="0"/>
              </a:rPr>
              <a:t>If you eat a little bit from this group it’s okay but concentrate on getting foods from the other groups.</a:t>
            </a:r>
          </a:p>
        </p:txBody>
      </p:sp>
      <p:sp>
        <p:nvSpPr>
          <p:cNvPr id="15365" name="Text Box 5"/>
          <p:cNvSpPr txBox="1">
            <a:spLocks noChangeArrowheads="1"/>
          </p:cNvSpPr>
          <p:nvPr/>
        </p:nvSpPr>
        <p:spPr bwMode="auto">
          <a:xfrm>
            <a:off x="1066800" y="5410200"/>
            <a:ext cx="6553200" cy="457200"/>
          </a:xfrm>
          <a:prstGeom prst="rect">
            <a:avLst/>
          </a:prstGeom>
          <a:noFill/>
          <a:ln w="9525">
            <a:noFill/>
            <a:miter lim="800000"/>
            <a:headEnd/>
            <a:tailEnd/>
          </a:ln>
          <a:effectLst/>
        </p:spPr>
        <p:txBody>
          <a:bodyPr>
            <a:spAutoFit/>
          </a:bodyPr>
          <a:lstStyle/>
          <a:p>
            <a:pPr>
              <a:spcBef>
                <a:spcPct val="50000"/>
              </a:spcBef>
            </a:pPr>
            <a:endParaRPr lang="en-US" altLang="en-US" dirty="0"/>
          </a:p>
        </p:txBody>
      </p:sp>
      <p:graphicFrame>
        <p:nvGraphicFramePr>
          <p:cNvPr id="15366" name="Object 6"/>
          <p:cNvGraphicFramePr>
            <a:graphicFrameLocks noChangeAspect="1"/>
          </p:cNvGraphicFramePr>
          <p:nvPr/>
        </p:nvGraphicFramePr>
        <p:xfrm>
          <a:off x="914400" y="3810000"/>
          <a:ext cx="3276600" cy="2319338"/>
        </p:xfrm>
        <a:graphic>
          <a:graphicData uri="http://schemas.openxmlformats.org/presentationml/2006/ole">
            <mc:AlternateContent xmlns:mc="http://schemas.openxmlformats.org/markup-compatibility/2006">
              <mc:Choice xmlns:v="urn:schemas-microsoft-com:vml" Requires="v">
                <p:oleObj spid="_x0000_s4104" name="Bitmap Image" r:id="rId3" imgW="1173582" imgH="777307" progId="PBrush">
                  <p:embed/>
                </p:oleObj>
              </mc:Choice>
              <mc:Fallback>
                <p:oleObj name="Bitmap Image" r:id="rId3" imgW="1173582" imgH="777307"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810000"/>
                        <a:ext cx="3276600" cy="2319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7" name="Text Box 3"/>
          <p:cNvSpPr txBox="1">
            <a:spLocks noChangeArrowheads="1"/>
          </p:cNvSpPr>
          <p:nvPr/>
        </p:nvSpPr>
        <p:spPr bwMode="auto">
          <a:xfrm>
            <a:off x="1828800" y="2438400"/>
            <a:ext cx="6096000" cy="457200"/>
          </a:xfrm>
          <a:prstGeom prst="rect">
            <a:avLst/>
          </a:prstGeom>
          <a:noFill/>
          <a:ln w="9525">
            <a:noFill/>
            <a:miter lim="800000"/>
            <a:headEnd/>
            <a:tailEnd/>
          </a:ln>
          <a:effectLst/>
        </p:spPr>
        <p:txBody>
          <a:bodyPr>
            <a:spAutoFit/>
          </a:bodyPr>
          <a:lstStyle/>
          <a:p>
            <a:pPr>
              <a:spcBef>
                <a:spcPct val="50000"/>
              </a:spcBef>
            </a:pPr>
            <a:endParaRPr lang="en-US" altLang="en-US" dirty="0"/>
          </a:p>
        </p:txBody>
      </p:sp>
      <p:graphicFrame>
        <p:nvGraphicFramePr>
          <p:cNvPr id="16388" name="Object 4"/>
          <p:cNvGraphicFramePr>
            <a:graphicFrameLocks noChangeAspect="1"/>
          </p:cNvGraphicFramePr>
          <p:nvPr/>
        </p:nvGraphicFramePr>
        <p:xfrm>
          <a:off x="5486400" y="3124200"/>
          <a:ext cx="2803525" cy="2895600"/>
        </p:xfrm>
        <a:graphic>
          <a:graphicData uri="http://schemas.openxmlformats.org/presentationml/2006/ole">
            <mc:AlternateContent xmlns:mc="http://schemas.openxmlformats.org/markup-compatibility/2006">
              <mc:Choice xmlns:v="urn:schemas-microsoft-com:vml" Requires="v">
                <p:oleObj spid="_x0000_s5134" name="Bitmap Image" r:id="rId3" imgW="1653333" imgH="1706667" progId="PBrush">
                  <p:embed/>
                </p:oleObj>
              </mc:Choice>
              <mc:Fallback>
                <p:oleObj name="Bitmap Image" r:id="rId3" imgW="1653333" imgH="1706667"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3124200"/>
                        <a:ext cx="2803525"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389" name="Text Box 5"/>
          <p:cNvSpPr txBox="1">
            <a:spLocks noChangeArrowheads="1"/>
          </p:cNvSpPr>
          <p:nvPr/>
        </p:nvSpPr>
        <p:spPr bwMode="auto">
          <a:xfrm>
            <a:off x="3870325" y="3089275"/>
            <a:ext cx="184150" cy="457200"/>
          </a:xfrm>
          <a:prstGeom prst="rect">
            <a:avLst/>
          </a:prstGeom>
          <a:noFill/>
          <a:ln w="9525">
            <a:noFill/>
            <a:miter lim="800000"/>
            <a:headEnd/>
            <a:tailEnd/>
          </a:ln>
          <a:effectLst/>
        </p:spPr>
        <p:txBody>
          <a:bodyPr wrap="none">
            <a:spAutoFit/>
          </a:bodyPr>
          <a:lstStyle/>
          <a:p>
            <a:endParaRPr lang="en-US" altLang="en-US" dirty="0"/>
          </a:p>
        </p:txBody>
      </p:sp>
      <p:graphicFrame>
        <p:nvGraphicFramePr>
          <p:cNvPr id="16390" name="Object 6"/>
          <p:cNvGraphicFramePr>
            <a:graphicFrameLocks noChangeAspect="1"/>
          </p:cNvGraphicFramePr>
          <p:nvPr/>
        </p:nvGraphicFramePr>
        <p:xfrm>
          <a:off x="914400" y="3200400"/>
          <a:ext cx="4191000" cy="2820988"/>
        </p:xfrm>
        <a:graphic>
          <a:graphicData uri="http://schemas.openxmlformats.org/presentationml/2006/ole">
            <mc:AlternateContent xmlns:mc="http://schemas.openxmlformats.org/markup-compatibility/2006">
              <mc:Choice xmlns:v="urn:schemas-microsoft-com:vml" Requires="v">
                <p:oleObj spid="_x0000_s5135" name="Bitmap Image" r:id="rId5" imgW="2331922" imgH="1569524" progId="PBrush">
                  <p:embed/>
                </p:oleObj>
              </mc:Choice>
              <mc:Fallback>
                <p:oleObj name="Bitmap Image" r:id="rId5" imgW="2331922" imgH="1569524" progId="PBrush">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3200400"/>
                        <a:ext cx="4191000" cy="282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391" name="Text Box 7"/>
          <p:cNvSpPr txBox="1">
            <a:spLocks noChangeArrowheads="1"/>
          </p:cNvSpPr>
          <p:nvPr/>
        </p:nvSpPr>
        <p:spPr bwMode="auto">
          <a:xfrm>
            <a:off x="914400" y="533400"/>
            <a:ext cx="7162800" cy="2062103"/>
          </a:xfrm>
          <a:prstGeom prst="rect">
            <a:avLst/>
          </a:prstGeom>
          <a:noFill/>
          <a:ln w="9525">
            <a:noFill/>
            <a:miter lim="800000"/>
            <a:headEnd/>
            <a:tailEnd/>
          </a:ln>
          <a:effectLst/>
        </p:spPr>
        <p:txBody>
          <a:bodyPr>
            <a:spAutoFit/>
          </a:bodyPr>
          <a:lstStyle/>
          <a:p>
            <a:pPr>
              <a:spcBef>
                <a:spcPct val="50000"/>
              </a:spcBef>
            </a:pPr>
            <a:r>
              <a:rPr lang="en-US" altLang="en-US" sz="3200" dirty="0"/>
              <a:t>	</a:t>
            </a:r>
            <a:r>
              <a:rPr lang="en-US" altLang="en-US" sz="3200" dirty="0">
                <a:latin typeface="Times New Roman" pitchFamily="18" charset="0"/>
                <a:cs typeface="Times New Roman" pitchFamily="18" charset="0"/>
              </a:rPr>
              <a:t>The shape of the Pyramid is balanced. If we make the best food choices our diets will be balanced, which means our health will be balanced.</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81000" y="609600"/>
            <a:ext cx="8077200" cy="3200400"/>
          </a:xfrm>
        </p:spPr>
        <p:txBody>
          <a:bodyPr/>
          <a:lstStyle/>
          <a:p>
            <a:pPr algn="l"/>
            <a:r>
              <a:rPr lang="en-US" altLang="en-US" sz="3200" dirty="0">
                <a:latin typeface="+mn-lt"/>
              </a:rPr>
              <a:t>	</a:t>
            </a:r>
            <a:r>
              <a:rPr lang="en-US" altLang="en-US" sz="3200" dirty="0">
                <a:latin typeface="Times New Roman" pitchFamily="18" charset="0"/>
                <a:cs typeface="Times New Roman" pitchFamily="18" charset="0"/>
              </a:rPr>
              <a:t>If you built a pyramid and take out a few pieces in the middle or build it with the smallest part on the bottom, what will happen?</a:t>
            </a:r>
            <a:endParaRPr lang="en-US" altLang="en-US" dirty="0">
              <a:latin typeface="Times New Roman" pitchFamily="18" charset="0"/>
              <a:cs typeface="Times New Roman" pitchFamily="18" charset="0"/>
            </a:endParaRPr>
          </a:p>
        </p:txBody>
      </p:sp>
      <p:sp>
        <p:nvSpPr>
          <p:cNvPr id="17411" name="Text Box 3"/>
          <p:cNvSpPr txBox="1">
            <a:spLocks noChangeArrowheads="1"/>
          </p:cNvSpPr>
          <p:nvPr/>
        </p:nvSpPr>
        <p:spPr bwMode="auto">
          <a:xfrm>
            <a:off x="1219200" y="3886200"/>
            <a:ext cx="6705600" cy="1077218"/>
          </a:xfrm>
          <a:prstGeom prst="rect">
            <a:avLst/>
          </a:prstGeom>
          <a:noFill/>
          <a:ln w="9525">
            <a:noFill/>
            <a:miter lim="800000"/>
            <a:headEnd/>
            <a:tailEnd/>
          </a:ln>
          <a:effectLst/>
        </p:spPr>
        <p:txBody>
          <a:bodyPr>
            <a:spAutoFit/>
          </a:bodyPr>
          <a:lstStyle/>
          <a:p>
            <a:pPr>
              <a:spcBef>
                <a:spcPct val="50000"/>
              </a:spcBef>
            </a:pPr>
            <a:r>
              <a:rPr lang="en-US" altLang="en-US" sz="3200" b="1" dirty="0" smtClean="0">
                <a:solidFill>
                  <a:srgbClr val="FF0000"/>
                </a:solidFill>
                <a:latin typeface="Times New Roman" pitchFamily="18" charset="0"/>
                <a:cs typeface="Times New Roman" pitchFamily="18" charset="0"/>
              </a:rPr>
              <a:t>All </a:t>
            </a:r>
            <a:r>
              <a:rPr lang="en-US" altLang="en-US" sz="3200" b="1" dirty="0">
                <a:solidFill>
                  <a:srgbClr val="FF0000"/>
                </a:solidFill>
                <a:latin typeface="Times New Roman" pitchFamily="18" charset="0"/>
                <a:cs typeface="Times New Roman" pitchFamily="18" charset="0"/>
              </a:rPr>
              <a:t>of a sudden, it would come tumbling down!</a:t>
            </a:r>
            <a:r>
              <a:rPr lang="en-US" altLang="en-US" sz="3200" b="1" dirty="0">
                <a:solidFill>
                  <a:srgbClr val="FF0000"/>
                </a:solidFill>
                <a:latin typeface="Falstaff Festival MT" pitchFamily="2" charset="0"/>
              </a:rPr>
              <a:t>!</a:t>
            </a:r>
            <a:endParaRPr lang="en-US" altLang="en-US" sz="3200" dirty="0">
              <a:solidFill>
                <a:srgbClr val="FF0000"/>
              </a:solidFill>
              <a:latin typeface="Falstaff Festival MT" pitchFamily="2" charset="0"/>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1"/>
          </p:nvPr>
        </p:nvSpPr>
        <p:spPr>
          <a:xfrm>
            <a:off x="609600" y="1981200"/>
            <a:ext cx="7772400" cy="2971800"/>
          </a:xfrm>
        </p:spPr>
        <p:txBody>
          <a:bodyPr/>
          <a:lstStyle/>
          <a:p>
            <a:r>
              <a:rPr lang="en-US" altLang="en-US" dirty="0" smtClean="0">
                <a:latin typeface="Times New Roman" pitchFamily="18" charset="0"/>
                <a:cs typeface="Times New Roman" pitchFamily="18" charset="0"/>
              </a:rPr>
              <a:t>May be </a:t>
            </a:r>
            <a:r>
              <a:rPr lang="en-US" altLang="en-US" dirty="0">
                <a:latin typeface="Times New Roman" pitchFamily="18" charset="0"/>
                <a:cs typeface="Times New Roman" pitchFamily="18" charset="0"/>
              </a:rPr>
              <a:t>you’re too tired to do your work at school, </a:t>
            </a:r>
          </a:p>
          <a:p>
            <a:r>
              <a:rPr lang="en-US" altLang="en-US" dirty="0">
                <a:latin typeface="Times New Roman" pitchFamily="18" charset="0"/>
                <a:cs typeface="Times New Roman" pitchFamily="18" charset="0"/>
              </a:rPr>
              <a:t>You’re cranky, </a:t>
            </a:r>
          </a:p>
          <a:p>
            <a:r>
              <a:rPr lang="en-US" altLang="en-US" dirty="0">
                <a:latin typeface="Times New Roman" pitchFamily="18" charset="0"/>
                <a:cs typeface="Times New Roman" pitchFamily="18" charset="0"/>
              </a:rPr>
              <a:t>Cuts and injuries might take longer to heal,</a:t>
            </a:r>
          </a:p>
          <a:p>
            <a:r>
              <a:rPr lang="en-US" altLang="en-US" dirty="0">
                <a:latin typeface="Times New Roman" pitchFamily="18" charset="0"/>
                <a:cs typeface="Times New Roman" pitchFamily="18" charset="0"/>
              </a:rPr>
              <a:t>Or it takes longer to get over a cold.</a:t>
            </a:r>
          </a:p>
        </p:txBody>
      </p:sp>
      <p:sp>
        <p:nvSpPr>
          <p:cNvPr id="19460" name="Rectangle 4"/>
          <p:cNvSpPr>
            <a:spLocks noGrp="1" noChangeArrowheads="1"/>
          </p:cNvSpPr>
          <p:nvPr>
            <p:ph type="title"/>
          </p:nvPr>
        </p:nvSpPr>
        <p:spPr>
          <a:noFill/>
          <a:ln/>
        </p:spPr>
        <p:txBody>
          <a:bodyPr>
            <a:normAutofit fontScale="90000"/>
          </a:bodyPr>
          <a:lstStyle/>
          <a:p>
            <a:pPr algn="l"/>
            <a:r>
              <a:rPr lang="en-US" altLang="en-US" sz="3600" dirty="0">
                <a:latin typeface="Times New Roman" pitchFamily="18" charset="0"/>
                <a:cs typeface="Times New Roman" pitchFamily="18" charset="0"/>
              </a:rPr>
              <a:t>Our bodies don’t come tumbling down, but little things might happen like: </a:t>
            </a:r>
          </a:p>
        </p:txBody>
      </p:sp>
      <p:sp>
        <p:nvSpPr>
          <p:cNvPr id="19461" name="Text Box 5"/>
          <p:cNvSpPr txBox="1">
            <a:spLocks noChangeArrowheads="1"/>
          </p:cNvSpPr>
          <p:nvPr/>
        </p:nvSpPr>
        <p:spPr bwMode="auto">
          <a:xfrm>
            <a:off x="5715000" y="3505200"/>
            <a:ext cx="1295400" cy="457200"/>
          </a:xfrm>
          <a:prstGeom prst="rect">
            <a:avLst/>
          </a:prstGeom>
          <a:noFill/>
          <a:ln w="9525">
            <a:noFill/>
            <a:miter lim="800000"/>
            <a:headEnd/>
            <a:tailEnd/>
          </a:ln>
          <a:effectLst/>
        </p:spPr>
        <p:txBody>
          <a:bodyPr>
            <a:spAutoFit/>
          </a:bodyPr>
          <a:lstStyle/>
          <a:p>
            <a:pPr>
              <a:spcBef>
                <a:spcPct val="50000"/>
              </a:spcBef>
            </a:pPr>
            <a:endParaRPr lang="en-US" altLang="en-US" dirty="0"/>
          </a:p>
        </p:txBody>
      </p:sp>
      <p:pic>
        <p:nvPicPr>
          <p:cNvPr id="19462" name="Picture 6"/>
          <p:cNvPicPr>
            <a:picLocks noChangeAspect="1" noChangeArrowheads="1"/>
          </p:cNvPicPr>
          <p:nvPr/>
        </p:nvPicPr>
        <p:blipFill>
          <a:blip r:embed="rId2" cstate="print"/>
          <a:srcRect/>
          <a:stretch>
            <a:fillRect/>
          </a:stretch>
        </p:blipFill>
        <p:spPr bwMode="auto">
          <a:xfrm>
            <a:off x="6705600" y="4876800"/>
            <a:ext cx="2073275" cy="16764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304800"/>
            <a:ext cx="7772400" cy="2362200"/>
          </a:xfrm>
        </p:spPr>
        <p:txBody>
          <a:bodyPr/>
          <a:lstStyle/>
          <a:p>
            <a:pPr algn="l"/>
            <a:r>
              <a:rPr lang="en-US" altLang="en-US" sz="3600" dirty="0"/>
              <a:t>	</a:t>
            </a:r>
            <a:r>
              <a:rPr lang="en-US" altLang="en-US" sz="3600" dirty="0">
                <a:latin typeface="Times New Roman" pitchFamily="18" charset="0"/>
                <a:cs typeface="Times New Roman" pitchFamily="18" charset="0"/>
              </a:rPr>
              <a:t>In the long run if we don’t choose a healthy diet we have a greater chance of getting some bad diseases like:</a:t>
            </a:r>
            <a:endParaRPr lang="en-US" altLang="en-US" dirty="0">
              <a:latin typeface="Times New Roman" pitchFamily="18" charset="0"/>
              <a:cs typeface="Times New Roman" pitchFamily="18" charset="0"/>
            </a:endParaRPr>
          </a:p>
        </p:txBody>
      </p:sp>
      <p:sp>
        <p:nvSpPr>
          <p:cNvPr id="20483" name="Rectangle 3"/>
          <p:cNvSpPr>
            <a:spLocks noGrp="1" noChangeArrowheads="1"/>
          </p:cNvSpPr>
          <p:nvPr>
            <p:ph type="body" idx="1"/>
          </p:nvPr>
        </p:nvSpPr>
        <p:spPr>
          <a:xfrm>
            <a:off x="685800" y="2895600"/>
            <a:ext cx="7772400" cy="3200400"/>
          </a:xfrm>
        </p:spPr>
        <p:txBody>
          <a:bodyPr/>
          <a:lstStyle/>
          <a:p>
            <a:r>
              <a:rPr lang="en-US" altLang="en-US" b="1" dirty="0">
                <a:latin typeface="Times New Roman" pitchFamily="18" charset="0"/>
                <a:cs typeface="Times New Roman" pitchFamily="18" charset="0"/>
              </a:rPr>
              <a:t>Heart disease</a:t>
            </a:r>
          </a:p>
          <a:p>
            <a:r>
              <a:rPr lang="en-US" altLang="en-US" b="1" dirty="0">
                <a:latin typeface="Times New Roman" pitchFamily="18" charset="0"/>
                <a:cs typeface="Times New Roman" pitchFamily="18" charset="0"/>
              </a:rPr>
              <a:t>Diabetes </a:t>
            </a:r>
          </a:p>
          <a:p>
            <a:r>
              <a:rPr lang="en-US" altLang="en-US" b="1" dirty="0" smtClean="0">
                <a:latin typeface="Times New Roman" pitchFamily="18" charset="0"/>
                <a:cs typeface="Times New Roman" pitchFamily="18" charset="0"/>
              </a:rPr>
              <a:t>Obesity</a:t>
            </a:r>
          </a:p>
          <a:p>
            <a:r>
              <a:rPr lang="en-US" altLang="en-US" b="1" dirty="0" smtClean="0">
                <a:latin typeface="Times New Roman" pitchFamily="18" charset="0"/>
                <a:cs typeface="Times New Roman" pitchFamily="18" charset="0"/>
              </a:rPr>
              <a:t>Non Communicable Diseases</a:t>
            </a:r>
            <a:endParaRPr lang="en-US" altLang="en-US" dirty="0">
              <a:latin typeface="Times New Roman" pitchFamily="18" charset="0"/>
              <a:cs typeface="Times New Roman" pitchFamily="18" charset="0"/>
            </a:endParaRPr>
          </a:p>
        </p:txBody>
      </p:sp>
      <p:sp>
        <p:nvSpPr>
          <p:cNvPr id="20484" name="Text Box 4"/>
          <p:cNvSpPr txBox="1">
            <a:spLocks noChangeArrowheads="1"/>
          </p:cNvSpPr>
          <p:nvPr/>
        </p:nvSpPr>
        <p:spPr bwMode="auto">
          <a:xfrm>
            <a:off x="4495800" y="3657600"/>
            <a:ext cx="1295400" cy="457200"/>
          </a:xfrm>
          <a:prstGeom prst="rect">
            <a:avLst/>
          </a:prstGeom>
          <a:noFill/>
          <a:ln w="9525">
            <a:noFill/>
            <a:miter lim="800000"/>
            <a:headEnd/>
            <a:tailEnd/>
          </a:ln>
          <a:effectLst/>
        </p:spPr>
        <p:txBody>
          <a:bodyPr>
            <a:spAutoFit/>
          </a:bodyPr>
          <a:lstStyle/>
          <a:p>
            <a:pPr>
              <a:spcBef>
                <a:spcPct val="50000"/>
              </a:spcBef>
            </a:pPr>
            <a:endParaRPr lang="en-US" altLang="en-US" dirty="0"/>
          </a:p>
        </p:txBody>
      </p:sp>
      <p:sp>
        <p:nvSpPr>
          <p:cNvPr id="20486" name="Text Box 6"/>
          <p:cNvSpPr txBox="1">
            <a:spLocks noChangeArrowheads="1"/>
          </p:cNvSpPr>
          <p:nvPr/>
        </p:nvSpPr>
        <p:spPr bwMode="auto">
          <a:xfrm>
            <a:off x="2895600" y="5029200"/>
            <a:ext cx="838200" cy="457200"/>
          </a:xfrm>
          <a:prstGeom prst="rect">
            <a:avLst/>
          </a:prstGeom>
          <a:noFill/>
          <a:ln w="9525">
            <a:noFill/>
            <a:miter lim="800000"/>
            <a:headEnd/>
            <a:tailEnd/>
          </a:ln>
          <a:effectLst/>
        </p:spPr>
        <p:txBody>
          <a:bodyPr>
            <a:spAutoFit/>
          </a:bodyPr>
          <a:lstStyle/>
          <a:p>
            <a:pPr>
              <a:spcBef>
                <a:spcPct val="50000"/>
              </a:spcBef>
            </a:pPr>
            <a:endParaRPr lang="en-US" altLang="en-US" dirty="0"/>
          </a:p>
        </p:txBody>
      </p:sp>
      <p:pic>
        <p:nvPicPr>
          <p:cNvPr id="20487" name="Picture 7"/>
          <p:cNvPicPr>
            <a:picLocks noChangeAspect="1" noChangeArrowheads="1"/>
          </p:cNvPicPr>
          <p:nvPr/>
        </p:nvPicPr>
        <p:blipFill>
          <a:blip r:embed="rId2" cstate="print"/>
          <a:srcRect/>
          <a:stretch>
            <a:fillRect/>
          </a:stretch>
        </p:blipFill>
        <p:spPr bwMode="auto">
          <a:xfrm>
            <a:off x="6705600" y="3200400"/>
            <a:ext cx="2133600" cy="22098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914400" y="533400"/>
            <a:ext cx="3429000" cy="5509200"/>
          </a:xfrm>
          <a:prstGeom prst="rect">
            <a:avLst/>
          </a:prstGeom>
          <a:noFill/>
          <a:ln w="9525">
            <a:noFill/>
            <a:miter lim="800000"/>
            <a:headEnd/>
            <a:tailEnd/>
          </a:ln>
          <a:effectLst/>
        </p:spPr>
        <p:txBody>
          <a:bodyPr>
            <a:spAutoFit/>
          </a:bodyPr>
          <a:lstStyle/>
          <a:p>
            <a:pPr>
              <a:spcBef>
                <a:spcPct val="50000"/>
              </a:spcBef>
            </a:pPr>
            <a:r>
              <a:rPr lang="en-US" altLang="en-US" sz="3200" dirty="0">
                <a:latin typeface="Times New Roman" pitchFamily="18" charset="0"/>
                <a:cs typeface="Times New Roman" pitchFamily="18" charset="0"/>
              </a:rPr>
              <a:t>Our bodies are unique, complicated machines. Food is our fuel. It gives us energy, vitamins, minerals, and special compounds or nutrients that keep us running smoothly.</a:t>
            </a:r>
          </a:p>
        </p:txBody>
      </p:sp>
      <p:sp>
        <p:nvSpPr>
          <p:cNvPr id="21507" name="Text Box 3"/>
          <p:cNvSpPr txBox="1">
            <a:spLocks noChangeArrowheads="1"/>
          </p:cNvSpPr>
          <p:nvPr/>
        </p:nvSpPr>
        <p:spPr bwMode="auto">
          <a:xfrm>
            <a:off x="990600" y="1295400"/>
            <a:ext cx="1981200" cy="457200"/>
          </a:xfrm>
          <a:prstGeom prst="rect">
            <a:avLst/>
          </a:prstGeom>
          <a:noFill/>
          <a:ln w="9525">
            <a:noFill/>
            <a:miter lim="800000"/>
            <a:headEnd/>
            <a:tailEnd/>
          </a:ln>
          <a:effectLst/>
        </p:spPr>
        <p:txBody>
          <a:bodyPr>
            <a:spAutoFit/>
          </a:bodyPr>
          <a:lstStyle/>
          <a:p>
            <a:pPr>
              <a:spcBef>
                <a:spcPct val="50000"/>
              </a:spcBef>
            </a:pPr>
            <a:endParaRPr lang="en-US" altLang="en-US" dirty="0"/>
          </a:p>
        </p:txBody>
      </p:sp>
      <p:pic>
        <p:nvPicPr>
          <p:cNvPr id="21508" name="Picture 4"/>
          <p:cNvPicPr>
            <a:picLocks noChangeAspect="1" noChangeArrowheads="1"/>
          </p:cNvPicPr>
          <p:nvPr/>
        </p:nvPicPr>
        <p:blipFill>
          <a:blip r:embed="rId2" cstate="print"/>
          <a:srcRect/>
          <a:stretch>
            <a:fillRect/>
          </a:stretch>
        </p:blipFill>
        <p:spPr bwMode="auto">
          <a:xfrm>
            <a:off x="4800600" y="990600"/>
            <a:ext cx="3352800" cy="2779713"/>
          </a:xfrm>
          <a:prstGeom prst="rect">
            <a:avLst/>
          </a:prstGeom>
          <a:noFill/>
          <a:ln w="9525">
            <a:noFill/>
            <a:miter lim="800000"/>
            <a:headEnd/>
            <a:tailEnd/>
          </a:ln>
          <a:effectLst/>
        </p:spPr>
      </p:pic>
      <p:sp>
        <p:nvSpPr>
          <p:cNvPr id="21509" name="Text Box 5"/>
          <p:cNvSpPr txBox="1">
            <a:spLocks noChangeArrowheads="1"/>
          </p:cNvSpPr>
          <p:nvPr/>
        </p:nvSpPr>
        <p:spPr bwMode="auto">
          <a:xfrm>
            <a:off x="5867400" y="4191000"/>
            <a:ext cx="2057400" cy="336550"/>
          </a:xfrm>
          <a:prstGeom prst="rect">
            <a:avLst/>
          </a:prstGeom>
          <a:noFill/>
          <a:ln w="9525">
            <a:noFill/>
            <a:miter lim="800000"/>
            <a:headEnd/>
            <a:tailEnd/>
          </a:ln>
          <a:effectLst/>
        </p:spPr>
        <p:txBody>
          <a:bodyPr>
            <a:spAutoFit/>
          </a:bodyPr>
          <a:lstStyle/>
          <a:p>
            <a:pPr>
              <a:spcBef>
                <a:spcPct val="50000"/>
              </a:spcBef>
            </a:pPr>
            <a:endParaRPr lang="en-US" altLang="en-US" sz="1600" dirty="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81000" y="609600"/>
            <a:ext cx="8077200" cy="3429000"/>
          </a:xfrm>
        </p:spPr>
        <p:txBody>
          <a:bodyPr/>
          <a:lstStyle/>
          <a:p>
            <a:pPr algn="l"/>
            <a:r>
              <a:rPr lang="en-US" altLang="en-US" sz="3600" dirty="0"/>
              <a:t>	</a:t>
            </a:r>
            <a:r>
              <a:rPr lang="en-US" altLang="en-US" sz="3600" b="1" dirty="0">
                <a:latin typeface="Times New Roman" pitchFamily="18" charset="0"/>
                <a:cs typeface="Times New Roman" pitchFamily="18" charset="0"/>
              </a:rPr>
              <a:t>Each group on the Pyramid contains certain nutrients. If we eat foods from each group we’ll be sure to get all the nutrients we need</a:t>
            </a:r>
            <a:r>
              <a:rPr lang="en-US" altLang="en-US" sz="3600" dirty="0">
                <a:latin typeface="Times New Roman" pitchFamily="18" charset="0"/>
                <a:cs typeface="Times New Roman" pitchFamily="18" charset="0"/>
              </a:rPr>
              <a:t>.</a:t>
            </a:r>
          </a:p>
        </p:txBody>
      </p:sp>
      <p:sp>
        <p:nvSpPr>
          <p:cNvPr id="22531" name="Text Box 3"/>
          <p:cNvSpPr txBox="1">
            <a:spLocks noChangeArrowheads="1"/>
          </p:cNvSpPr>
          <p:nvPr/>
        </p:nvSpPr>
        <p:spPr bwMode="auto">
          <a:xfrm>
            <a:off x="2193925" y="4308475"/>
            <a:ext cx="184150" cy="457200"/>
          </a:xfrm>
          <a:prstGeom prst="rect">
            <a:avLst/>
          </a:prstGeom>
          <a:noFill/>
          <a:ln w="9525">
            <a:noFill/>
            <a:miter lim="800000"/>
            <a:headEnd/>
            <a:tailEnd/>
          </a:ln>
          <a:effectLst/>
        </p:spPr>
        <p:txBody>
          <a:bodyPr wrap="none">
            <a:spAutoFit/>
          </a:bodyPr>
          <a:lstStyle/>
          <a:p>
            <a:endParaRPr lang="en-US" altLang="en-US" dirty="0"/>
          </a:p>
        </p:txBody>
      </p:sp>
      <p:pic>
        <p:nvPicPr>
          <p:cNvPr id="22532" name="Picture 4"/>
          <p:cNvPicPr>
            <a:picLocks noChangeAspect="1" noChangeArrowheads="1"/>
          </p:cNvPicPr>
          <p:nvPr/>
        </p:nvPicPr>
        <p:blipFill>
          <a:blip r:embed="rId2" cstate="print"/>
          <a:srcRect/>
          <a:stretch>
            <a:fillRect/>
          </a:stretch>
        </p:blipFill>
        <p:spPr bwMode="auto">
          <a:xfrm>
            <a:off x="7315200" y="3956050"/>
            <a:ext cx="1524000" cy="1225550"/>
          </a:xfrm>
          <a:prstGeom prst="rect">
            <a:avLst/>
          </a:prstGeom>
          <a:noFill/>
          <a:ln w="9525">
            <a:noFill/>
            <a:miter lim="800000"/>
            <a:headEnd/>
            <a:tailEnd/>
          </a:ln>
          <a:effectLst/>
        </p:spPr>
      </p:pic>
      <p:sp>
        <p:nvSpPr>
          <p:cNvPr id="22533" name="Text Box 5"/>
          <p:cNvSpPr txBox="1">
            <a:spLocks noChangeArrowheads="1"/>
          </p:cNvSpPr>
          <p:nvPr/>
        </p:nvSpPr>
        <p:spPr bwMode="auto">
          <a:xfrm>
            <a:off x="914400" y="4572000"/>
            <a:ext cx="685800" cy="457200"/>
          </a:xfrm>
          <a:prstGeom prst="rect">
            <a:avLst/>
          </a:prstGeom>
          <a:noFill/>
          <a:ln w="9525">
            <a:noFill/>
            <a:miter lim="800000"/>
            <a:headEnd/>
            <a:tailEnd/>
          </a:ln>
          <a:effectLst/>
        </p:spPr>
        <p:txBody>
          <a:bodyPr>
            <a:spAutoFit/>
          </a:bodyPr>
          <a:lstStyle/>
          <a:p>
            <a:pPr>
              <a:spcBef>
                <a:spcPct val="50000"/>
              </a:spcBef>
            </a:pPr>
            <a:endParaRPr lang="en-US" altLang="en-US" dirty="0"/>
          </a:p>
        </p:txBody>
      </p:sp>
      <p:pic>
        <p:nvPicPr>
          <p:cNvPr id="22535" name="Picture 7"/>
          <p:cNvPicPr>
            <a:picLocks noChangeAspect="1" noChangeArrowheads="1"/>
          </p:cNvPicPr>
          <p:nvPr/>
        </p:nvPicPr>
        <p:blipFill>
          <a:blip r:embed="rId2" cstate="print"/>
          <a:srcRect/>
          <a:stretch>
            <a:fillRect/>
          </a:stretch>
        </p:blipFill>
        <p:spPr bwMode="auto">
          <a:xfrm>
            <a:off x="3962400" y="3956050"/>
            <a:ext cx="1524000" cy="1225550"/>
          </a:xfrm>
          <a:prstGeom prst="rect">
            <a:avLst/>
          </a:prstGeom>
          <a:noFill/>
          <a:ln w="9525">
            <a:noFill/>
            <a:miter lim="800000"/>
            <a:headEnd/>
            <a:tailEnd/>
          </a:ln>
          <a:effectLst/>
        </p:spPr>
      </p:pic>
      <p:pic>
        <p:nvPicPr>
          <p:cNvPr id="22536" name="Picture 8"/>
          <p:cNvPicPr>
            <a:picLocks noChangeAspect="1" noChangeArrowheads="1"/>
          </p:cNvPicPr>
          <p:nvPr/>
        </p:nvPicPr>
        <p:blipFill>
          <a:blip r:embed="rId2" cstate="print"/>
          <a:srcRect/>
          <a:stretch>
            <a:fillRect/>
          </a:stretch>
        </p:blipFill>
        <p:spPr bwMode="auto">
          <a:xfrm>
            <a:off x="457200" y="3956050"/>
            <a:ext cx="1524000" cy="1225550"/>
          </a:xfrm>
          <a:prstGeom prst="rect">
            <a:avLst/>
          </a:prstGeom>
          <a:noFill/>
          <a:ln w="9525">
            <a:noFill/>
            <a:miter lim="800000"/>
            <a:headEnd/>
            <a:tailEnd/>
          </a:ln>
          <a:effectLst/>
        </p:spPr>
      </p:pic>
      <p:pic>
        <p:nvPicPr>
          <p:cNvPr id="22537" name="Picture 9"/>
          <p:cNvPicPr>
            <a:picLocks noChangeAspect="1" noChangeArrowheads="1"/>
          </p:cNvPicPr>
          <p:nvPr/>
        </p:nvPicPr>
        <p:blipFill>
          <a:blip r:embed="rId3" cstate="print"/>
          <a:srcRect/>
          <a:stretch>
            <a:fillRect/>
          </a:stretch>
        </p:blipFill>
        <p:spPr bwMode="auto">
          <a:xfrm>
            <a:off x="5638800" y="4365625"/>
            <a:ext cx="1524000" cy="739775"/>
          </a:xfrm>
          <a:prstGeom prst="rect">
            <a:avLst/>
          </a:prstGeom>
          <a:noFill/>
          <a:ln w="9525">
            <a:noFill/>
            <a:miter lim="800000"/>
            <a:headEnd/>
            <a:tailEnd/>
          </a:ln>
          <a:effectLst/>
        </p:spPr>
      </p:pic>
      <p:pic>
        <p:nvPicPr>
          <p:cNvPr id="22538" name="Picture 10"/>
          <p:cNvPicPr>
            <a:picLocks noChangeAspect="1" noChangeArrowheads="1"/>
          </p:cNvPicPr>
          <p:nvPr/>
        </p:nvPicPr>
        <p:blipFill>
          <a:blip r:embed="rId3" cstate="print"/>
          <a:srcRect/>
          <a:stretch>
            <a:fillRect/>
          </a:stretch>
        </p:blipFill>
        <p:spPr bwMode="auto">
          <a:xfrm>
            <a:off x="2133600" y="4291013"/>
            <a:ext cx="1676400" cy="814387"/>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GUIDELINES FOR PHYSICAL ACTIVITY </a:t>
            </a:r>
            <a:endParaRPr lang="en-US" b="1" dirty="0">
              <a:solidFill>
                <a:srgbClr val="FF0000"/>
              </a:solidFill>
              <a:latin typeface="Times New Roman" pitchFamily="18" charset="0"/>
              <a:cs typeface="Times New Roman" pitchFamily="18" charset="0"/>
            </a:endParaRPr>
          </a:p>
        </p:txBody>
      </p:sp>
      <p:pic>
        <p:nvPicPr>
          <p:cNvPr id="83970" name="Picture 2"/>
          <p:cNvPicPr>
            <a:picLocks noChangeAspect="1" noChangeArrowheads="1"/>
          </p:cNvPicPr>
          <p:nvPr/>
        </p:nvPicPr>
        <p:blipFill>
          <a:blip r:embed="rId2" cstate="print"/>
          <a:srcRect/>
          <a:stretch>
            <a:fillRect/>
          </a:stretch>
        </p:blipFill>
        <p:spPr bwMode="auto">
          <a:xfrm>
            <a:off x="152400" y="1524000"/>
            <a:ext cx="8763000" cy="4953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4000" b="1" dirty="0" smtClean="0">
                <a:solidFill>
                  <a:srgbClr val="FF0000"/>
                </a:solidFill>
                <a:latin typeface="Times New Roman" pitchFamily="18" charset="0"/>
                <a:cs typeface="Times New Roman" pitchFamily="18" charset="0"/>
              </a:rPr>
              <a:t>PYRAMID OF PHYSICAL ACTIVITY </a:t>
            </a:r>
            <a:endParaRPr lang="en-US" sz="4000" b="1" dirty="0">
              <a:solidFill>
                <a:srgbClr val="FF0000"/>
              </a:solidFill>
              <a:latin typeface="Times New Roman" pitchFamily="18" charset="0"/>
              <a:cs typeface="Times New Roman" pitchFamily="18" charset="0"/>
            </a:endParaRPr>
          </a:p>
        </p:txBody>
      </p:sp>
      <p:pic>
        <p:nvPicPr>
          <p:cNvPr id="84994" name="Picture 2"/>
          <p:cNvPicPr>
            <a:picLocks noChangeAspect="1" noChangeArrowheads="1"/>
          </p:cNvPicPr>
          <p:nvPr/>
        </p:nvPicPr>
        <p:blipFill>
          <a:blip r:embed="rId2" cstate="print"/>
          <a:srcRect/>
          <a:stretch>
            <a:fillRect/>
          </a:stretch>
        </p:blipFill>
        <p:spPr bwMode="auto">
          <a:xfrm>
            <a:off x="914400" y="1447800"/>
            <a:ext cx="7391400" cy="4953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NUTRITIONAL STATUS ASSESSMENT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CLINICAL EXAMINATION-</a:t>
            </a:r>
          </a:p>
          <a:p>
            <a:r>
              <a:rPr lang="en-US" dirty="0" smtClean="0">
                <a:latin typeface="Times New Roman" pitchFamily="18" charset="0"/>
                <a:cs typeface="Times New Roman" pitchFamily="18" charset="0"/>
              </a:rPr>
              <a:t>1. general appearance: normal/thin/sick</a:t>
            </a:r>
          </a:p>
          <a:p>
            <a:r>
              <a:rPr lang="en-US" dirty="0" smtClean="0">
                <a:latin typeface="Times New Roman" pitchFamily="18" charset="0"/>
                <a:cs typeface="Times New Roman" pitchFamily="18" charset="0"/>
              </a:rPr>
              <a:t>2. Hair: Normal/Thin/Sparse/Pluckable</a:t>
            </a:r>
          </a:p>
          <a:p>
            <a:r>
              <a:rPr lang="en-US" dirty="0" smtClean="0">
                <a:latin typeface="Times New Roman" pitchFamily="18" charset="0"/>
                <a:cs typeface="Times New Roman" pitchFamily="18" charset="0"/>
              </a:rPr>
              <a:t>3. Face: Normal</a:t>
            </a:r>
          </a:p>
          <a:p>
            <a:r>
              <a:rPr lang="en-US" dirty="0" smtClean="0">
                <a:latin typeface="Times New Roman" pitchFamily="18" charset="0"/>
                <a:cs typeface="Times New Roman" pitchFamily="18" charset="0"/>
              </a:rPr>
              <a:t>4. Eyes: Normal/Dry/Wrinkled/Bitot’s spot/</a:t>
            </a:r>
          </a:p>
          <a:p>
            <a:r>
              <a:rPr lang="en-US" dirty="0" smtClean="0">
                <a:latin typeface="Times New Roman" pitchFamily="18" charset="0"/>
                <a:cs typeface="Times New Roman" pitchFamily="18" charset="0"/>
              </a:rPr>
              <a:t>5. Cornea: Normal/Dry/Hazy/Opaque</a:t>
            </a:r>
          </a:p>
          <a:p>
            <a:r>
              <a:rPr lang="en-US" dirty="0" smtClean="0">
                <a:latin typeface="Times New Roman" pitchFamily="18" charset="0"/>
                <a:cs typeface="Times New Roman" pitchFamily="18" charset="0"/>
              </a:rPr>
              <a:t>6. Lips: Abnormal/Angular stomatitis/</a:t>
            </a:r>
            <a:r>
              <a:rPr lang="en-US" dirty="0" err="1" smtClean="0">
                <a:latin typeface="Times New Roman" pitchFamily="18" charset="0"/>
                <a:cs typeface="Times New Roman" pitchFamily="18" charset="0"/>
              </a:rPr>
              <a:t>Chelitis</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7.Tongue: Normal/Pale/Fissured</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lnSpcReduction="10000"/>
          </a:bodyPr>
          <a:lstStyle/>
          <a:p>
            <a:r>
              <a:rPr lang="en-US" dirty="0" smtClean="0">
                <a:latin typeface="Times New Roman" pitchFamily="18" charset="0"/>
                <a:cs typeface="Times New Roman" pitchFamily="18" charset="0"/>
              </a:rPr>
              <a:t>8. Teeth: Enamel/Carries/Attrition </a:t>
            </a:r>
          </a:p>
          <a:p>
            <a:r>
              <a:rPr lang="en-US" dirty="0" smtClean="0">
                <a:latin typeface="Times New Roman" pitchFamily="18" charset="0"/>
                <a:cs typeface="Times New Roman" pitchFamily="18" charset="0"/>
              </a:rPr>
              <a:t>9. Gums; Normal/Spongy/Bleeding</a:t>
            </a:r>
          </a:p>
          <a:p>
            <a:r>
              <a:rPr lang="en-US" dirty="0" smtClean="0">
                <a:latin typeface="Times New Roman" pitchFamily="18" charset="0"/>
                <a:cs typeface="Times New Roman" pitchFamily="18" charset="0"/>
              </a:rPr>
              <a:t>10. Glands: Normal/Thyroid enlargement/Parotid enlargement</a:t>
            </a:r>
          </a:p>
          <a:p>
            <a:r>
              <a:rPr lang="en-US" dirty="0" smtClean="0">
                <a:latin typeface="Times New Roman" pitchFamily="18" charset="0"/>
                <a:cs typeface="Times New Roman" pitchFamily="18" charset="0"/>
              </a:rPr>
              <a:t>11.Skin: Normal/dry and scaly/follicular hyperkeratosis/petechiae/pellagrous dermatosis/</a:t>
            </a:r>
            <a:r>
              <a:rPr lang="en-US" dirty="0" err="1" smtClean="0">
                <a:latin typeface="Times New Roman" pitchFamily="18" charset="0"/>
                <a:cs typeface="Times New Roman" pitchFamily="18" charset="0"/>
              </a:rPr>
              <a:t>flanky</a:t>
            </a:r>
            <a:r>
              <a:rPr lang="en-US" dirty="0" smtClean="0">
                <a:latin typeface="Times New Roman" pitchFamily="18" charset="0"/>
                <a:cs typeface="Times New Roman" pitchFamily="18" charset="0"/>
              </a:rPr>
              <a:t> paint dermatosis/ scrotal and vulval dermatosis</a:t>
            </a:r>
          </a:p>
          <a:p>
            <a:r>
              <a:rPr lang="en-US" dirty="0" smtClean="0">
                <a:latin typeface="Times New Roman" pitchFamily="18" charset="0"/>
                <a:cs typeface="Times New Roman" pitchFamily="18" charset="0"/>
              </a:rPr>
              <a:t>12. Nails: Koilonychia</a:t>
            </a:r>
          </a:p>
          <a:p>
            <a:r>
              <a:rPr lang="en-US" dirty="0" smtClean="0">
                <a:latin typeface="Times New Roman" pitchFamily="18" charset="0"/>
                <a:cs typeface="Times New Roman" pitchFamily="18" charset="0"/>
              </a:rPr>
              <a:t>13. Edema: in dependent parts</a:t>
            </a:r>
          </a:p>
          <a:p>
            <a:r>
              <a:rPr lang="en-US" dirty="0" smtClean="0">
                <a:latin typeface="Times New Roman" pitchFamily="18" charset="0"/>
                <a:cs typeface="Times New Roman" pitchFamily="18" charset="0"/>
              </a:rPr>
              <a:t>14. Rachitic changes: knock-knees or bow legs/</a:t>
            </a:r>
            <a:r>
              <a:rPr lang="en-US" dirty="0" err="1" smtClean="0">
                <a:latin typeface="Times New Roman" pitchFamily="18" charset="0"/>
                <a:cs typeface="Times New Roman" pitchFamily="18" charset="0"/>
              </a:rPr>
              <a:t>epiphyseal</a:t>
            </a:r>
            <a:r>
              <a:rPr lang="en-US" dirty="0" smtClean="0">
                <a:latin typeface="Times New Roman" pitchFamily="18" charset="0"/>
                <a:cs typeface="Times New Roman" pitchFamily="18" charset="0"/>
              </a:rPr>
              <a:t> enlargement/beading of ribs/pigeon chest</a:t>
            </a:r>
          </a:p>
          <a:p>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lstStyle/>
          <a:p>
            <a:r>
              <a:rPr lang="en-US" dirty="0" smtClean="0">
                <a:latin typeface="Times New Roman" pitchFamily="18" charset="0"/>
                <a:cs typeface="Times New Roman" pitchFamily="18" charset="0"/>
              </a:rPr>
              <a:t>15. Internal system: Hepatomegely/psychomotor change/mental confusion/sensory loss/muscle wasting/motor weakness/loss of position sense/loss of vibration sense/loss of ankle and knee jerks/calf tenderness/cardiac enlargement/tachycardia</a:t>
            </a:r>
          </a:p>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ANTHROPOMTRIC:</a:t>
            </a:r>
          </a:p>
          <a:p>
            <a:r>
              <a:rPr lang="en-US" dirty="0" smtClean="0">
                <a:latin typeface="Times New Roman" pitchFamily="18" charset="0"/>
                <a:cs typeface="Times New Roman" pitchFamily="18" charset="0"/>
              </a:rPr>
              <a:t>Weight (kg):</a:t>
            </a:r>
          </a:p>
          <a:p>
            <a:r>
              <a:rPr lang="en-US" dirty="0" smtClean="0">
                <a:latin typeface="Times New Roman" pitchFamily="18" charset="0"/>
                <a:cs typeface="Times New Roman" pitchFamily="18" charset="0"/>
              </a:rPr>
              <a:t>Height (cm):</a:t>
            </a:r>
          </a:p>
          <a:p>
            <a:r>
              <a:rPr lang="en-US" dirty="0" smtClean="0">
                <a:latin typeface="Times New Roman" pitchFamily="18" charset="0"/>
                <a:cs typeface="Times New Roman" pitchFamily="18" charset="0"/>
              </a:rPr>
              <a:t>Mid-upper-arm circumference (cm):</a:t>
            </a:r>
          </a:p>
          <a:p>
            <a:r>
              <a:rPr lang="en-US" dirty="0" smtClean="0">
                <a:latin typeface="Times New Roman" pitchFamily="18" charset="0"/>
                <a:cs typeface="Times New Roman" pitchFamily="18" charset="0"/>
              </a:rPr>
              <a:t>Head circumference (cm):</a:t>
            </a:r>
          </a:p>
          <a:p>
            <a:r>
              <a:rPr lang="en-US" dirty="0" smtClean="0">
                <a:latin typeface="Times New Roman" pitchFamily="18" charset="0"/>
                <a:cs typeface="Times New Roman" pitchFamily="18" charset="0"/>
              </a:rPr>
              <a:t>Chest circumference (cm):</a:t>
            </a:r>
          </a:p>
          <a:p>
            <a:r>
              <a:rPr lang="en-US" dirty="0" err="1" smtClean="0">
                <a:latin typeface="Times New Roman" pitchFamily="18" charset="0"/>
                <a:cs typeface="Times New Roman" pitchFamily="18" charset="0"/>
              </a:rPr>
              <a:t>Skinfold</a:t>
            </a:r>
            <a:r>
              <a:rPr lang="en-US" dirty="0" smtClean="0">
                <a:latin typeface="Times New Roman" pitchFamily="18" charset="0"/>
                <a:cs typeface="Times New Roman" pitchFamily="18" charset="0"/>
              </a:rPr>
              <a:t>:</a:t>
            </a:r>
            <a:endParaRPr lang="en-IN" dirty="0">
              <a:latin typeface="Times New Roman" pitchFamily="18" charset="0"/>
              <a:cs typeface="Times New Roman"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416175"/>
            <a:ext cx="7772400" cy="1470025"/>
          </a:xfrm>
        </p:spPr>
        <p:txBody>
          <a:bodyPr/>
          <a:lstStyle/>
          <a:p>
            <a:r>
              <a:rPr lang="en-US" sz="8800" b="1" dirty="0" smtClean="0">
                <a:effectLst>
                  <a:outerShdw blurRad="38100" dist="38100" dir="2700000" algn="tl">
                    <a:srgbClr val="000000">
                      <a:alpha val="43137"/>
                    </a:srgbClr>
                  </a:outerShdw>
                </a:effectLst>
              </a:rPr>
              <a:t>Thank You</a:t>
            </a:r>
            <a:endParaRPr lang="en-US" sz="8800" b="1" dirty="0">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615</TotalTime>
  <Words>2046</Words>
  <Application>Microsoft Office PowerPoint</Application>
  <PresentationFormat>On-screen Show (4:3)</PresentationFormat>
  <Paragraphs>360</Paragraphs>
  <Slides>60</Slides>
  <Notes>1</Notes>
  <HiddenSlides>11</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68" baseType="lpstr">
      <vt:lpstr>Arial</vt:lpstr>
      <vt:lpstr>Calibri</vt:lpstr>
      <vt:lpstr>Comic Sans MS</vt:lpstr>
      <vt:lpstr>Falstaff Festival MT</vt:lpstr>
      <vt:lpstr>Times New Roman</vt:lpstr>
      <vt:lpstr>Wingdings</vt:lpstr>
      <vt:lpstr>Office Theme</vt:lpstr>
      <vt:lpstr>Bitmap Image</vt:lpstr>
      <vt:lpstr>PowerPoint Presentation</vt:lpstr>
      <vt:lpstr>Learning objectives</vt:lpstr>
      <vt:lpstr>NUTRITIONAL PROFILE OF INDIA</vt:lpstr>
      <vt:lpstr>A Healthy Diet and Our Body</vt:lpstr>
      <vt:lpstr>RECOMMENDED DIETARY ALLOWANCES(RDA)</vt:lpstr>
      <vt:lpstr>NUTRITIONAL STATUS ASSESSMENT</vt:lpstr>
      <vt:lpstr>Clinical assessment-</vt:lpstr>
      <vt:lpstr>ASSESSMENT OF NUTRITIONAL STATUS THROUGH ANTHROPOMETRY</vt:lpstr>
      <vt:lpstr>CLASSIFICATION OF NUTRITIONAL STATUS BASED ON WEIGHT &amp; HEIGHT</vt:lpstr>
      <vt:lpstr>PowerPoint Presentation</vt:lpstr>
      <vt:lpstr>Malnutrition according to height &amp; weight in relation to age </vt:lpstr>
      <vt:lpstr>PowerPoint Presentation</vt:lpstr>
      <vt:lpstr>PowerPoint Presentation</vt:lpstr>
      <vt:lpstr>ACCORDING TO NEW GUIDELINES FOR INDIANS</vt:lpstr>
      <vt:lpstr>Waist circumference </vt:lpstr>
      <vt:lpstr>WAIST CIRCUMFERENCE CUT-OFFS FOR INDIANS</vt:lpstr>
      <vt:lpstr>MID UPPER ARM CIRCUMFERENCE(MUAC)</vt:lpstr>
      <vt:lpstr>Growth Chart </vt:lpstr>
      <vt:lpstr>ASSESSMENT OF NUTRITIONAL STATUS USING BIOCHEMICAL AND LABORATORY METHODS</vt:lpstr>
      <vt:lpstr>BIOCHEMICAL TESTS FOR ESTIMATION OF VITAMINS LEVEL</vt:lpstr>
      <vt:lpstr>ASSESSMENT OF NUTRITIONAL STATUS USING CLINICAL SIGNS</vt:lpstr>
      <vt:lpstr>PowerPoint Presentation</vt:lpstr>
      <vt:lpstr>DIETARY ASSESSMENT FOR NUTRITIONAL STATUS</vt:lpstr>
      <vt:lpstr>PowerPoint Presentation</vt:lpstr>
      <vt:lpstr>NUTRIENT RICH FOODS</vt:lpstr>
      <vt:lpstr>PowerPoint Presentation</vt:lpstr>
      <vt:lpstr>PowerPoint Presentation</vt:lpstr>
      <vt:lpstr>DIETARY ASSESSMENT OF FAMILY</vt:lpstr>
      <vt:lpstr>AGE WISE AND SEX WISE CALORIE COEFFICIENT CONSUMPTION UNIT</vt:lpstr>
      <vt:lpstr>DIETARY ASSESSMENT OF INDIVIDUAL </vt:lpstr>
      <vt:lpstr>BALANCED DIET FOR ADULTS  (NO. OF PORTIONS PER DAY)</vt:lpstr>
      <vt:lpstr>MEAL PLAN FOR ADULT MALE (SEDENTARY)</vt:lpstr>
      <vt:lpstr>MEAL PLAN FOR ADULT FEMALE (SEDENTARY)</vt:lpstr>
      <vt:lpstr>DIET OF PREGNANT LADY &amp; LACTATING LADY</vt:lpstr>
      <vt:lpstr>BALANCED DIET FOR A PREGNANT WOMAN</vt:lpstr>
      <vt:lpstr>ADVISE TO PREGNANT LADIES</vt:lpstr>
      <vt:lpstr>DIETARY ADVICE TO CHILDREN </vt:lpstr>
      <vt:lpstr>DIET ADVISED FOR INFANT AGE GROUP </vt:lpstr>
      <vt:lpstr>NUTRITIONAL REQUIREMENT OF ELDERLY</vt:lpstr>
      <vt:lpstr>SIZE OF SPOON AND CUP</vt:lpstr>
      <vt:lpstr>BALANCED DIET </vt:lpstr>
      <vt:lpstr>PowerPoint Presentation</vt:lpstr>
      <vt:lpstr>PowerPoint Presentation</vt:lpstr>
      <vt:lpstr>PowerPoint Presentation</vt:lpstr>
      <vt:lpstr>PowerPoint Presentation</vt:lpstr>
      <vt:lpstr> The next layer up is the fruits and vegetables group.You need 2 to 4 servings of the fruits and 3 to 5 servings of the vegetables.</vt:lpstr>
      <vt:lpstr> The next layer is the dairy and the protein groups. We need 2 to 3 servings a day of the dairy group and 2 to 3 servings of the protein group.</vt:lpstr>
      <vt:lpstr> The tip-top of the pyramid is the sugar,fats, and salt group. Guess what? We don’t need to make choices for that group because if we eat foods from the other groups we get all the fats, sugars and salt our bodies need.</vt:lpstr>
      <vt:lpstr>PowerPoint Presentation</vt:lpstr>
      <vt:lpstr> If you built a pyramid and take out a few pieces in the middle or build it with the smallest part on the bottom, what will happen?</vt:lpstr>
      <vt:lpstr>Our bodies don’t come tumbling down, but little things might happen like: </vt:lpstr>
      <vt:lpstr> In the long run if we don’t choose a healthy diet we have a greater chance of getting some bad diseases like:</vt:lpstr>
      <vt:lpstr>PowerPoint Presentation</vt:lpstr>
      <vt:lpstr> Each group on the Pyramid contains certain nutrients. If we eat foods from each group we’ll be sure to get all the nutrients we need.</vt:lpstr>
      <vt:lpstr>GUIDELINES FOR PHYSICAL ACTIVITY </vt:lpstr>
      <vt:lpstr>PYRAMID OF PHYSICAL ACTIVITY </vt:lpstr>
      <vt:lpstr>NUTRITIONAL STATUS ASSESSMENT</vt:lpstr>
      <vt:lpstr>PowerPoint Presentation</vt:lpstr>
      <vt:lpstr>PowerPoint Presentation</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dc:title>
  <dc:creator>Dell</dc:creator>
  <cp:lastModifiedBy>HP</cp:lastModifiedBy>
  <cp:revision>64</cp:revision>
  <dcterms:created xsi:type="dcterms:W3CDTF">2013-02-17T03:34:24Z</dcterms:created>
  <dcterms:modified xsi:type="dcterms:W3CDTF">2024-05-27T08:36:50Z</dcterms:modified>
</cp:coreProperties>
</file>