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12388" y="576199"/>
            <a:ext cx="1919223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69" y="1282953"/>
            <a:ext cx="8074660" cy="4671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83540" y="6192799"/>
            <a:ext cx="807719" cy="203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66073" y="6192799"/>
            <a:ext cx="231140" cy="356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cd.nic.in/order20122013/merged_document_3.pdf" TargetMode="Externa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pps.who.int/iris/handle/10665/36870" TargetMode="External"/><Relationship Id="rId3" Type="http://schemas.openxmlformats.org/officeDocument/2006/relationships/hyperlink" Target="http://www.ifpri.org/sites/default/files/publications/focus10.pdf" TargetMode="Externa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lsi-india.org/PDF/Conf.%20recommendations" TargetMode="External"/><Relationship Id="rId3" Type="http://schemas.openxmlformats.org/officeDocument/2006/relationships/hyperlink" Target="http://www.fssai.gov.in/portals/0/pdf/food-act.pdf" TargetMode="Externa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ssai.gov.in/Portals/0/Pdf/manual%20of%20food%20safet" TargetMode="External"/><Relationship Id="rId3" Type="http://schemas.openxmlformats.org/officeDocument/2006/relationships/hyperlink" Target="http://www.nicd.nic.in/writereaddata/linkimages/dec_091047732317.pdf" TargetMode="Externa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is.org.in/sf/StreetFoodVendors.pdf" TargetMode="External"/><Relationship Id="rId3" Type="http://schemas.openxmlformats.org/officeDocument/2006/relationships/hyperlink" Target="http://www.fssai.gov.in/Portals/0/Training_Manual/Volume%20II" TargetMode="Externa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hqlibdoc.who.int/hq/1999/WHO_SDE_PHE_FOS_99.1.pdf" TargetMode="External"/><Relationship Id="rId3" Type="http://schemas.openxmlformats.org/officeDocument/2006/relationships/hyperlink" Target="http://www.who.int/fsf" TargetMode="Externa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958" y="580390"/>
            <a:ext cx="7162800" cy="1854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4000" spc="-5" b="0">
                <a:latin typeface="Times New Roman"/>
                <a:cs typeface="Times New Roman"/>
              </a:rPr>
              <a:t>Public health aspects of food  hygiene and sanitary </a:t>
            </a:r>
            <a:r>
              <a:rPr dirty="0" sz="4000" b="0">
                <a:latin typeface="Times New Roman"/>
                <a:cs typeface="Times New Roman"/>
              </a:rPr>
              <a:t>regulations</a:t>
            </a:r>
            <a:r>
              <a:rPr dirty="0" sz="4000" spc="-30" b="0">
                <a:latin typeface="Times New Roman"/>
                <a:cs typeface="Times New Roman"/>
              </a:rPr>
              <a:t> </a:t>
            </a:r>
            <a:r>
              <a:rPr dirty="0" sz="4000" spc="-5" b="0">
                <a:latin typeface="Times New Roman"/>
                <a:cs typeface="Times New Roman"/>
              </a:rPr>
              <a:t>of  eating</a:t>
            </a:r>
            <a:r>
              <a:rPr dirty="0" sz="4000" spc="-20" b="0">
                <a:latin typeface="Times New Roman"/>
                <a:cs typeface="Times New Roman"/>
              </a:rPr>
              <a:t> </a:t>
            </a:r>
            <a:r>
              <a:rPr dirty="0" sz="4000" b="0">
                <a:latin typeface="Times New Roman"/>
                <a:cs typeface="Times New Roman"/>
              </a:rPr>
              <a:t>establishments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1775" y="3070986"/>
            <a:ext cx="434530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9725" algn="l"/>
              </a:tabLst>
            </a:pPr>
            <a:r>
              <a:rPr dirty="0" sz="2400">
                <a:latin typeface="Times New Roman"/>
                <a:cs typeface="Times New Roman"/>
              </a:rPr>
              <a:t>Presenter:	</a:t>
            </a:r>
            <a:r>
              <a:rPr dirty="0" sz="2400" spc="-5">
                <a:latin typeface="Times New Roman"/>
                <a:cs typeface="Times New Roman"/>
              </a:rPr>
              <a:t>Dr </a:t>
            </a:r>
            <a:r>
              <a:rPr dirty="0" sz="2400" spc="-30">
                <a:latin typeface="Times New Roman"/>
                <a:cs typeface="Times New Roman"/>
              </a:rPr>
              <a:t>Vaishnavi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Post Graduate, Dept of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Community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Medicine, </a:t>
            </a:r>
            <a:r>
              <a:rPr dirty="0" sz="2400" spc="-5">
                <a:latin typeface="Times New Roman"/>
                <a:cs typeface="Times New Roman"/>
              </a:rPr>
              <a:t>MSRMC,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Bangalore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8899" y="2907056"/>
            <a:ext cx="2949244" cy="2960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78758" y="476757"/>
            <a:ext cx="158623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Cont</a:t>
            </a:r>
            <a:r>
              <a:rPr dirty="0" spc="5"/>
              <a:t>e</a:t>
            </a:r>
            <a:r>
              <a:rPr dirty="0"/>
              <a:t>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35353"/>
            <a:ext cx="6986270" cy="41230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Introduction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20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Major Public Health issues of food</a:t>
            </a:r>
            <a:r>
              <a:rPr dirty="0" sz="2400" spc="-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safety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Five keys to safer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food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 spc="-5">
                <a:latin typeface="Times New Roman"/>
                <a:cs typeface="Times New Roman"/>
              </a:rPr>
              <a:t>Role of </a:t>
            </a:r>
            <a:r>
              <a:rPr dirty="0" sz="2400">
                <a:latin typeface="Times New Roman"/>
                <a:cs typeface="Times New Roman"/>
              </a:rPr>
              <a:t>health </a:t>
            </a:r>
            <a:r>
              <a:rPr dirty="0" sz="2400" spc="-5">
                <a:latin typeface="Times New Roman"/>
                <a:cs typeface="Times New Roman"/>
              </a:rPr>
              <a:t>workers </a:t>
            </a:r>
            <a:r>
              <a:rPr dirty="0" sz="2400">
                <a:latin typeface="Times New Roman"/>
                <a:cs typeface="Times New Roman"/>
              </a:rPr>
              <a:t>in </a:t>
            </a:r>
            <a:r>
              <a:rPr dirty="0" sz="2400" spc="-5">
                <a:latin typeface="Times New Roman"/>
                <a:cs typeface="Times New Roman"/>
              </a:rPr>
              <a:t>food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safety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20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 spc="-5">
                <a:latin typeface="Times New Roman"/>
                <a:cs typeface="Times New Roman"/>
              </a:rPr>
              <a:t>Laws </a:t>
            </a:r>
            <a:r>
              <a:rPr dirty="0" sz="2400">
                <a:latin typeface="Times New Roman"/>
                <a:cs typeface="Times New Roman"/>
              </a:rPr>
              <a:t>and Regulations governing Food safety in</a:t>
            </a:r>
            <a:r>
              <a:rPr dirty="0" sz="2400" spc="-1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India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Standards for eating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establishments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20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Food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handlers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2011" y="0"/>
            <a:ext cx="295198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9910" y="576199"/>
            <a:ext cx="29622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Contents</a:t>
            </a:r>
            <a:r>
              <a:rPr dirty="0" spc="-95"/>
              <a:t> </a:t>
            </a:r>
            <a:r>
              <a:rPr dirty="0"/>
              <a:t>contd...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7753"/>
            <a:ext cx="6793865" cy="3500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Food safety in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anganwadis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Street food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safety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Hazard analysis and critical control points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(HACCP)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Food surveillance and </a:t>
            </a:r>
            <a:r>
              <a:rPr dirty="0" sz="2400" spc="-5">
                <a:latin typeface="Times New Roman"/>
                <a:cs typeface="Times New Roman"/>
              </a:rPr>
              <a:t>monitoring </a:t>
            </a:r>
            <a:r>
              <a:rPr dirty="0" sz="2400">
                <a:latin typeface="Times New Roman"/>
                <a:cs typeface="Times New Roman"/>
              </a:rPr>
              <a:t>system in</a:t>
            </a:r>
            <a:r>
              <a:rPr dirty="0" sz="2400" spc="-1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India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Conclusion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References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2011" y="0"/>
            <a:ext cx="295198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576199"/>
            <a:ext cx="223393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</a:t>
            </a:r>
            <a:r>
              <a:rPr dirty="0" spc="-60"/>
              <a:t>r</a:t>
            </a:r>
            <a:r>
              <a:rPr dirty="0"/>
              <a:t>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8072755" cy="3830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b="1" i="1">
                <a:latin typeface="Times New Roman"/>
                <a:cs typeface="Times New Roman"/>
              </a:rPr>
              <a:t>Food Safety and Standards Act</a:t>
            </a:r>
            <a:r>
              <a:rPr dirty="0" sz="2400" spc="-135" b="1" i="1">
                <a:latin typeface="Times New Roman"/>
                <a:cs typeface="Times New Roman"/>
              </a:rPr>
              <a:t> </a:t>
            </a:r>
            <a:r>
              <a:rPr dirty="0" sz="2400" spc="-5" b="1" i="1">
                <a:latin typeface="Times New Roman"/>
                <a:cs typeface="Times New Roman"/>
              </a:rPr>
              <a:t>2006</a:t>
            </a:r>
            <a:r>
              <a:rPr dirty="0" sz="2400" spc="-5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algn="just" marL="355600" marR="5715" indent="-342900">
              <a:lnSpc>
                <a:spcPct val="150000"/>
              </a:lnSpc>
              <a:spcBef>
                <a:spcPts val="580"/>
              </a:spcBef>
              <a:buFont typeface="Wingdings"/>
              <a:buChar char=""/>
              <a:tabLst>
                <a:tab pos="737235" algn="l"/>
              </a:tabLst>
            </a:pPr>
            <a:r>
              <a:rPr dirty="0"/>
              <a:t>	</a:t>
            </a:r>
            <a:r>
              <a:rPr dirty="0" sz="2400">
                <a:latin typeface="Times New Roman"/>
                <a:cs typeface="Times New Roman"/>
              </a:rPr>
              <a:t>any </a:t>
            </a:r>
            <a:r>
              <a:rPr dirty="0" sz="2400" spc="-5">
                <a:latin typeface="Times New Roman"/>
                <a:cs typeface="Times New Roman"/>
              </a:rPr>
              <a:t>substance, whether processed, partially </a:t>
            </a:r>
            <a:r>
              <a:rPr dirty="0" sz="2400">
                <a:latin typeface="Times New Roman"/>
                <a:cs typeface="Times New Roman"/>
              </a:rPr>
              <a:t>processed</a:t>
            </a:r>
            <a:r>
              <a:rPr dirty="0" sz="2400" spc="4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or  unprocessed, which is intended for </a:t>
            </a:r>
            <a:r>
              <a:rPr dirty="0" sz="2400" spc="-5">
                <a:latin typeface="Times New Roman"/>
                <a:cs typeface="Times New Roman"/>
              </a:rPr>
              <a:t>human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consumption.</a:t>
            </a:r>
            <a:endParaRPr sz="24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50000"/>
              </a:lnSpc>
              <a:spcBef>
                <a:spcPts val="580"/>
              </a:spcBef>
              <a:buFont typeface="Wingdings"/>
              <a:buChar char=""/>
              <a:tabLst>
                <a:tab pos="661035" algn="l"/>
              </a:tabLst>
            </a:pPr>
            <a:r>
              <a:rPr dirty="0"/>
              <a:t>	</a:t>
            </a:r>
            <a:r>
              <a:rPr dirty="0" sz="2400">
                <a:latin typeface="Times New Roman"/>
                <a:cs typeface="Times New Roman"/>
              </a:rPr>
              <a:t>does not </a:t>
            </a:r>
            <a:r>
              <a:rPr dirty="0" sz="2400" spc="-5">
                <a:latin typeface="Times New Roman"/>
                <a:cs typeface="Times New Roman"/>
              </a:rPr>
              <a:t>include </a:t>
            </a:r>
            <a:r>
              <a:rPr dirty="0" sz="2400">
                <a:latin typeface="Times New Roman"/>
                <a:cs typeface="Times New Roman"/>
              </a:rPr>
              <a:t>any </a:t>
            </a:r>
            <a:r>
              <a:rPr dirty="0" sz="2400" spc="-5">
                <a:latin typeface="Times New Roman"/>
                <a:cs typeface="Times New Roman"/>
              </a:rPr>
              <a:t>animal feed, </a:t>
            </a:r>
            <a:r>
              <a:rPr dirty="0" sz="2400">
                <a:latin typeface="Times New Roman"/>
                <a:cs typeface="Times New Roman"/>
              </a:rPr>
              <a:t>live </a:t>
            </a:r>
            <a:r>
              <a:rPr dirty="0" sz="2400" spc="-5">
                <a:latin typeface="Times New Roman"/>
                <a:cs typeface="Times New Roman"/>
              </a:rPr>
              <a:t>animals </a:t>
            </a:r>
            <a:r>
              <a:rPr dirty="0" sz="2400">
                <a:latin typeface="Times New Roman"/>
                <a:cs typeface="Times New Roman"/>
              </a:rPr>
              <a:t>unless they  are </a:t>
            </a:r>
            <a:r>
              <a:rPr dirty="0" sz="2400" spc="-5">
                <a:latin typeface="Times New Roman"/>
                <a:cs typeface="Times New Roman"/>
              </a:rPr>
              <a:t>prepared </a:t>
            </a:r>
            <a:r>
              <a:rPr dirty="0" sz="2400">
                <a:latin typeface="Times New Roman"/>
                <a:cs typeface="Times New Roman"/>
              </a:rPr>
              <a:t>or processed for </a:t>
            </a:r>
            <a:r>
              <a:rPr dirty="0" sz="2400" spc="-5">
                <a:latin typeface="Times New Roman"/>
                <a:cs typeface="Times New Roman"/>
              </a:rPr>
              <a:t>placing </a:t>
            </a:r>
            <a:r>
              <a:rPr dirty="0" sz="2400">
                <a:latin typeface="Times New Roman"/>
                <a:cs typeface="Times New Roman"/>
              </a:rPr>
              <a:t>on the </a:t>
            </a:r>
            <a:r>
              <a:rPr dirty="0" sz="2400" spc="-5">
                <a:latin typeface="Times New Roman"/>
                <a:cs typeface="Times New Roman"/>
              </a:rPr>
              <a:t>market </a:t>
            </a:r>
            <a:r>
              <a:rPr dirty="0" sz="2400">
                <a:latin typeface="Times New Roman"/>
                <a:cs typeface="Times New Roman"/>
              </a:rPr>
              <a:t>for </a:t>
            </a:r>
            <a:r>
              <a:rPr dirty="0" sz="2400" spc="-5">
                <a:latin typeface="Times New Roman"/>
                <a:cs typeface="Times New Roman"/>
              </a:rPr>
              <a:t>human  consumption, </a:t>
            </a:r>
            <a:r>
              <a:rPr dirty="0" sz="2400">
                <a:latin typeface="Times New Roman"/>
                <a:cs typeface="Times New Roman"/>
              </a:rPr>
              <a:t>plants prior to </a:t>
            </a:r>
            <a:r>
              <a:rPr dirty="0" sz="2400" spc="-5">
                <a:latin typeface="Times New Roman"/>
                <a:cs typeface="Times New Roman"/>
              </a:rPr>
              <a:t>harvesting, </a:t>
            </a:r>
            <a:r>
              <a:rPr dirty="0" sz="2400">
                <a:latin typeface="Times New Roman"/>
                <a:cs typeface="Times New Roman"/>
              </a:rPr>
              <a:t>drugs and </a:t>
            </a:r>
            <a:r>
              <a:rPr dirty="0" sz="2400" spc="-5">
                <a:latin typeface="Times New Roman"/>
                <a:cs typeface="Times New Roman"/>
              </a:rPr>
              <a:t>medicinal  </a:t>
            </a:r>
            <a:r>
              <a:rPr dirty="0" sz="2400">
                <a:latin typeface="Times New Roman"/>
                <a:cs typeface="Times New Roman"/>
              </a:rPr>
              <a:t>products, </a:t>
            </a:r>
            <a:r>
              <a:rPr dirty="0" sz="2400" spc="-5">
                <a:latin typeface="Times New Roman"/>
                <a:cs typeface="Times New Roman"/>
              </a:rPr>
              <a:t>cosmetics, </a:t>
            </a:r>
            <a:r>
              <a:rPr dirty="0" sz="2400">
                <a:latin typeface="Times New Roman"/>
                <a:cs typeface="Times New Roman"/>
              </a:rPr>
              <a:t>narcotic or psychotropic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substances.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2011" y="0"/>
            <a:ext cx="295198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6441" y="576199"/>
            <a:ext cx="33083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Introduction</a:t>
            </a:r>
            <a:r>
              <a:rPr dirty="0" spc="-70"/>
              <a:t> </a:t>
            </a:r>
            <a:r>
              <a:rPr dirty="0"/>
              <a:t>contd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61475" y="633205"/>
            <a:ext cx="305435" cy="450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495"/>
              </a:lnSpc>
            </a:pPr>
            <a:r>
              <a:rPr dirty="0" sz="3200" b="1">
                <a:latin typeface="Times New Roman"/>
                <a:cs typeface="Times New Roman"/>
              </a:rPr>
              <a:t>...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045334"/>
            <a:ext cx="7306309" cy="2256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Important </a:t>
            </a:r>
            <a:r>
              <a:rPr dirty="0" sz="2400">
                <a:latin typeface="Times New Roman"/>
                <a:cs typeface="Times New Roman"/>
              </a:rPr>
              <a:t>to sustain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life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Can also result in ill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health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Also </a:t>
            </a:r>
            <a:r>
              <a:rPr dirty="0" sz="2400" spc="-10">
                <a:latin typeface="Times New Roman"/>
                <a:cs typeface="Times New Roman"/>
              </a:rPr>
              <a:t>may </a:t>
            </a:r>
            <a:r>
              <a:rPr dirty="0" sz="2400">
                <a:latin typeface="Times New Roman"/>
                <a:cs typeface="Times New Roman"/>
              </a:rPr>
              <a:t>result </a:t>
            </a:r>
            <a:r>
              <a:rPr dirty="0" sz="2400" spc="-5">
                <a:latin typeface="Times New Roman"/>
                <a:cs typeface="Times New Roman"/>
              </a:rPr>
              <a:t>from what </a:t>
            </a:r>
            <a:r>
              <a:rPr dirty="0" sz="2400">
                <a:latin typeface="Times New Roman"/>
                <a:cs typeface="Times New Roman"/>
              </a:rPr>
              <a:t>a </a:t>
            </a:r>
            <a:r>
              <a:rPr dirty="0" sz="2400" spc="-5">
                <a:latin typeface="Times New Roman"/>
                <a:cs typeface="Times New Roman"/>
              </a:rPr>
              <a:t>food </a:t>
            </a:r>
            <a:r>
              <a:rPr dirty="0" sz="2400">
                <a:latin typeface="Times New Roman"/>
                <a:cs typeface="Times New Roman"/>
              </a:rPr>
              <a:t>contains rather it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lacks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Potential source of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infection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92011" y="0"/>
            <a:ext cx="295198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5773" y="576199"/>
            <a:ext cx="2091689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Food</a:t>
            </a:r>
            <a:r>
              <a:rPr dirty="0" spc="-95"/>
              <a:t> </a:t>
            </a:r>
            <a:r>
              <a:rPr dirty="0"/>
              <a:t>Safety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8225790" cy="3830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b="1">
                <a:latin typeface="Times New Roman"/>
                <a:cs typeface="Times New Roman"/>
              </a:rPr>
              <a:t>WHO,</a:t>
            </a:r>
            <a:endParaRPr sz="2400">
              <a:latin typeface="Times New Roman"/>
              <a:cs typeface="Times New Roman"/>
            </a:endParaRPr>
          </a:p>
          <a:p>
            <a:pPr algn="just" marL="355600" marR="5080" indent="-190500">
              <a:lnSpc>
                <a:spcPct val="150000"/>
              </a:lnSpc>
              <a:spcBef>
                <a:spcPts val="580"/>
              </a:spcBef>
            </a:pPr>
            <a:r>
              <a:rPr dirty="0" sz="2400" spc="-5">
                <a:latin typeface="Times New Roman"/>
                <a:cs typeface="Times New Roman"/>
              </a:rPr>
              <a:t>“all </a:t>
            </a:r>
            <a:r>
              <a:rPr dirty="0" sz="2400" spc="-5" b="1" i="1">
                <a:latin typeface="Times New Roman"/>
                <a:cs typeface="Times New Roman"/>
              </a:rPr>
              <a:t>conditions </a:t>
            </a:r>
            <a:r>
              <a:rPr dirty="0" sz="2400" b="1" i="1">
                <a:latin typeface="Times New Roman"/>
                <a:cs typeface="Times New Roman"/>
              </a:rPr>
              <a:t>and measures </a:t>
            </a:r>
            <a:r>
              <a:rPr dirty="0" sz="2400" spc="-5">
                <a:latin typeface="Times New Roman"/>
                <a:cs typeface="Times New Roman"/>
              </a:rPr>
              <a:t>that </a:t>
            </a:r>
            <a:r>
              <a:rPr dirty="0" sz="2400">
                <a:latin typeface="Times New Roman"/>
                <a:cs typeface="Times New Roman"/>
              </a:rPr>
              <a:t>are </a:t>
            </a:r>
            <a:r>
              <a:rPr dirty="0" sz="2400" spc="-5">
                <a:latin typeface="Times New Roman"/>
                <a:cs typeface="Times New Roman"/>
              </a:rPr>
              <a:t>necessary during </a:t>
            </a:r>
            <a:r>
              <a:rPr dirty="0" sz="2400">
                <a:latin typeface="Times New Roman"/>
                <a:cs typeface="Times New Roman"/>
              </a:rPr>
              <a:t>the  </a:t>
            </a:r>
            <a:r>
              <a:rPr dirty="0" sz="2400" b="1" i="1">
                <a:latin typeface="Times New Roman"/>
                <a:cs typeface="Times New Roman"/>
              </a:rPr>
              <a:t>production, </a:t>
            </a:r>
            <a:r>
              <a:rPr dirty="0" sz="2400" spc="-5" b="1" i="1">
                <a:latin typeface="Times New Roman"/>
                <a:cs typeface="Times New Roman"/>
              </a:rPr>
              <a:t>processing, </a:t>
            </a:r>
            <a:r>
              <a:rPr dirty="0" sz="2400" b="1" i="1">
                <a:latin typeface="Times New Roman"/>
                <a:cs typeface="Times New Roman"/>
              </a:rPr>
              <a:t>storage, </a:t>
            </a:r>
            <a:r>
              <a:rPr dirty="0" sz="2400" spc="-5" b="1" i="1">
                <a:latin typeface="Times New Roman"/>
                <a:cs typeface="Times New Roman"/>
              </a:rPr>
              <a:t>distribution </a:t>
            </a:r>
            <a:r>
              <a:rPr dirty="0" sz="2400" spc="-10" b="1" i="1">
                <a:latin typeface="Times New Roman"/>
                <a:cs typeface="Times New Roman"/>
              </a:rPr>
              <a:t>and </a:t>
            </a:r>
            <a:r>
              <a:rPr dirty="0" sz="2400" spc="-5" b="1" i="1">
                <a:latin typeface="Times New Roman"/>
                <a:cs typeface="Times New Roman"/>
              </a:rPr>
              <a:t>preparation  </a:t>
            </a:r>
            <a:r>
              <a:rPr dirty="0" sz="2400">
                <a:latin typeface="Times New Roman"/>
                <a:cs typeface="Times New Roman"/>
              </a:rPr>
              <a:t>to ensure </a:t>
            </a:r>
            <a:r>
              <a:rPr dirty="0" sz="2400" spc="-5">
                <a:latin typeface="Times New Roman"/>
                <a:cs typeface="Times New Roman"/>
              </a:rPr>
              <a:t>that it </a:t>
            </a:r>
            <a:r>
              <a:rPr dirty="0" sz="2400">
                <a:latin typeface="Times New Roman"/>
                <a:cs typeface="Times New Roman"/>
              </a:rPr>
              <a:t>is </a:t>
            </a:r>
            <a:r>
              <a:rPr dirty="0" sz="2400" b="1" i="1">
                <a:latin typeface="Times New Roman"/>
                <a:cs typeface="Times New Roman"/>
              </a:rPr>
              <a:t>safe, sound and wholesome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10">
                <a:latin typeface="Times New Roman"/>
                <a:cs typeface="Times New Roman"/>
              </a:rPr>
              <a:t>fit </a:t>
            </a:r>
            <a:r>
              <a:rPr dirty="0" sz="2400" spc="-5">
                <a:latin typeface="Times New Roman"/>
                <a:cs typeface="Times New Roman"/>
              </a:rPr>
              <a:t>for  human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consumption”.</a:t>
            </a:r>
            <a:endParaRPr sz="2400">
              <a:latin typeface="Times New Roman"/>
              <a:cs typeface="Times New Roman"/>
            </a:endParaRPr>
          </a:p>
          <a:p>
            <a:pPr algn="just" marL="355600" marR="5715" indent="-342900">
              <a:lnSpc>
                <a:spcPct val="1501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Primary aim </a:t>
            </a:r>
            <a:r>
              <a:rPr dirty="0" sz="2400">
                <a:latin typeface="Times New Roman"/>
                <a:cs typeface="Times New Roman"/>
              </a:rPr>
              <a:t>is to </a:t>
            </a:r>
            <a:r>
              <a:rPr dirty="0" sz="2400" spc="-5">
                <a:latin typeface="Times New Roman"/>
                <a:cs typeface="Times New Roman"/>
              </a:rPr>
              <a:t>prevent </a:t>
            </a:r>
            <a:r>
              <a:rPr dirty="0" sz="2400">
                <a:latin typeface="Times New Roman"/>
                <a:cs typeface="Times New Roman"/>
              </a:rPr>
              <a:t>food poisoning and </a:t>
            </a:r>
            <a:r>
              <a:rPr dirty="0" sz="2400" spc="-5">
                <a:latin typeface="Times New Roman"/>
                <a:cs typeface="Times New Roman"/>
              </a:rPr>
              <a:t>other </a:t>
            </a:r>
            <a:r>
              <a:rPr dirty="0" sz="2400">
                <a:latin typeface="Times New Roman"/>
                <a:cs typeface="Times New Roman"/>
              </a:rPr>
              <a:t>food borne  illnesses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2011" y="0"/>
            <a:ext cx="2951988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2301366"/>
            <a:ext cx="8073390" cy="265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“Illness </a:t>
            </a:r>
            <a:r>
              <a:rPr dirty="0" sz="2400">
                <a:latin typeface="Times New Roman"/>
                <a:cs typeface="Times New Roman"/>
              </a:rPr>
              <a:t>due to </a:t>
            </a:r>
            <a:r>
              <a:rPr dirty="0" sz="2400" spc="-5">
                <a:latin typeface="Times New Roman"/>
                <a:cs typeface="Times New Roman"/>
              </a:rPr>
              <a:t>contaminated </a:t>
            </a:r>
            <a:r>
              <a:rPr dirty="0" sz="2400">
                <a:latin typeface="Times New Roman"/>
                <a:cs typeface="Times New Roman"/>
              </a:rPr>
              <a:t>food is perhaps the </a:t>
            </a:r>
            <a:r>
              <a:rPr dirty="0" sz="2400" spc="-10">
                <a:latin typeface="Times New Roman"/>
                <a:cs typeface="Times New Roman"/>
              </a:rPr>
              <a:t>most</a:t>
            </a:r>
            <a:r>
              <a:rPr dirty="0" sz="2400" spc="43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widespread</a:t>
            </a:r>
            <a:endParaRPr sz="2400">
              <a:latin typeface="Times New Roman"/>
              <a:cs typeface="Times New Roman"/>
            </a:endParaRPr>
          </a:p>
          <a:p>
            <a:pPr marL="355600" marR="5080">
              <a:lnSpc>
                <a:spcPts val="5760"/>
              </a:lnSpc>
              <a:spcBef>
                <a:spcPts val="670"/>
              </a:spcBef>
              <a:tabLst>
                <a:tab pos="1227455" algn="l"/>
                <a:tab pos="2733040" algn="l"/>
                <a:tab pos="3234690" algn="l"/>
                <a:tab pos="5053330" algn="l"/>
                <a:tab pos="5892800" algn="l"/>
                <a:tab pos="6461125" algn="l"/>
                <a:tab pos="6877684" algn="l"/>
              </a:tabLst>
            </a:pPr>
            <a:r>
              <a:rPr dirty="0" sz="2400">
                <a:latin typeface="Times New Roman"/>
                <a:cs typeface="Times New Roman"/>
              </a:rPr>
              <a:t>hea</a:t>
            </a:r>
            <a:r>
              <a:rPr dirty="0" sz="2400" spc="-10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th	prob</a:t>
            </a:r>
            <a:r>
              <a:rPr dirty="0" sz="2400" spc="-15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em </a:t>
            </a:r>
            <a:r>
              <a:rPr dirty="0" sz="2400" spc="-21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	the	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onte</a:t>
            </a:r>
            <a:r>
              <a:rPr dirty="0" sz="2400" spc="-1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porary	world	and	an	i</a:t>
            </a:r>
            <a:r>
              <a:rPr dirty="0" sz="2400" spc="-1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porta</a:t>
            </a:r>
            <a:r>
              <a:rPr dirty="0" sz="2400" spc="-15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t  cause of reduced </a:t>
            </a:r>
            <a:r>
              <a:rPr dirty="0" sz="2400" spc="-5">
                <a:latin typeface="Times New Roman"/>
                <a:cs typeface="Times New Roman"/>
              </a:rPr>
              <a:t>economic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productivity.”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Times New Roman"/>
              <a:cs typeface="Times New Roman"/>
            </a:endParaRPr>
          </a:p>
          <a:p>
            <a:pPr marL="4585335">
              <a:lnSpc>
                <a:spcPct val="100000"/>
              </a:lnSpc>
            </a:pPr>
            <a:r>
              <a:rPr dirty="0" sz="2400" spc="-50" b="1">
                <a:latin typeface="Times New Roman"/>
                <a:cs typeface="Times New Roman"/>
              </a:rPr>
              <a:t>-FAO </a:t>
            </a:r>
            <a:r>
              <a:rPr dirty="0" sz="2400" b="1">
                <a:latin typeface="Times New Roman"/>
                <a:cs typeface="Times New Roman"/>
              </a:rPr>
              <a:t>&amp; WHO,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1983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8690" y="6192799"/>
            <a:ext cx="1162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3638" y="606297"/>
            <a:ext cx="733298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Major </a:t>
            </a:r>
            <a:r>
              <a:rPr dirty="0" spc="-5"/>
              <a:t>public </a:t>
            </a:r>
            <a:r>
              <a:rPr dirty="0"/>
              <a:t>health issues in food</a:t>
            </a:r>
            <a:r>
              <a:rPr dirty="0" spc="-160"/>
              <a:t> </a:t>
            </a:r>
            <a:r>
              <a:rPr dirty="0"/>
              <a:t>hygiene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42226" y="4380357"/>
            <a:ext cx="14649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4755" algn="l"/>
              </a:tabLst>
            </a:pPr>
            <a:r>
              <a:rPr dirty="0" sz="2400" spc="-5">
                <a:latin typeface="Times New Roman"/>
                <a:cs typeface="Times New Roman"/>
              </a:rPr>
              <a:t>sys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 spc="-5">
                <a:latin typeface="Times New Roman"/>
                <a:cs typeface="Times New Roman"/>
              </a:rPr>
              <a:t>s</a:t>
            </a:r>
            <a:r>
              <a:rPr dirty="0" sz="2400">
                <a:latin typeface="Times New Roman"/>
                <a:cs typeface="Times New Roman"/>
              </a:rPr>
              <a:t>	&amp;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" y="1892249"/>
            <a:ext cx="7419975" cy="3428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 sz="2400" spc="-5">
                <a:latin typeface="Times New Roman"/>
                <a:cs typeface="Times New Roman"/>
              </a:rPr>
              <a:t>1/3</a:t>
            </a:r>
            <a:r>
              <a:rPr dirty="0" baseline="24305" sz="2400" spc="-7">
                <a:latin typeface="Times New Roman"/>
                <a:cs typeface="Times New Roman"/>
              </a:rPr>
              <a:t>rd </a:t>
            </a:r>
            <a:r>
              <a:rPr dirty="0" sz="2400" spc="-5">
                <a:latin typeface="Times New Roman"/>
                <a:cs typeface="Times New Roman"/>
              </a:rPr>
              <a:t>of </a:t>
            </a:r>
            <a:r>
              <a:rPr dirty="0" sz="2400">
                <a:latin typeface="Times New Roman"/>
                <a:cs typeface="Times New Roman"/>
              </a:rPr>
              <a:t>the population in developed in countries</a:t>
            </a:r>
            <a:r>
              <a:rPr dirty="0" sz="2400" spc="-32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affected</a:t>
            </a:r>
            <a:endParaRPr sz="240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 sz="2400">
                <a:latin typeface="Times New Roman"/>
                <a:cs typeface="Times New Roman"/>
              </a:rPr>
              <a:t>2.2 </a:t>
            </a:r>
            <a:r>
              <a:rPr dirty="0" sz="2400" spc="-5">
                <a:latin typeface="Times New Roman"/>
                <a:cs typeface="Times New Roman"/>
              </a:rPr>
              <a:t>million </a:t>
            </a:r>
            <a:r>
              <a:rPr dirty="0" sz="2400">
                <a:latin typeface="Times New Roman"/>
                <a:cs typeface="Times New Roman"/>
              </a:rPr>
              <a:t>death annually in developing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countries</a:t>
            </a:r>
            <a:endParaRPr sz="240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 sz="2400" spc="-5">
                <a:latin typeface="Times New Roman"/>
                <a:cs typeface="Times New Roman"/>
              </a:rPr>
              <a:t>&gt;10% </a:t>
            </a:r>
            <a:r>
              <a:rPr dirty="0" sz="2400">
                <a:latin typeface="Times New Roman"/>
                <a:cs typeface="Times New Roman"/>
              </a:rPr>
              <a:t>of the </a:t>
            </a:r>
            <a:r>
              <a:rPr dirty="0" sz="2400" spc="-25">
                <a:latin typeface="Times New Roman"/>
                <a:cs typeface="Times New Roman"/>
              </a:rPr>
              <a:t>world’s </a:t>
            </a:r>
            <a:r>
              <a:rPr dirty="0" sz="2400">
                <a:latin typeface="Times New Roman"/>
                <a:cs typeface="Times New Roman"/>
              </a:rPr>
              <a:t>population at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risk</a:t>
            </a:r>
            <a:endParaRPr sz="2400">
              <a:latin typeface="Times New Roman"/>
              <a:cs typeface="Times New Roman"/>
            </a:endParaRPr>
          </a:p>
          <a:p>
            <a:pPr marL="4191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 sz="2400">
                <a:latin typeface="Times New Roman"/>
                <a:cs typeface="Times New Roman"/>
              </a:rPr>
              <a:t>Significantly </a:t>
            </a:r>
            <a:r>
              <a:rPr dirty="0" sz="2400" spc="-10">
                <a:latin typeface="Times New Roman"/>
                <a:cs typeface="Times New Roman"/>
              </a:rPr>
              <a:t>affect </a:t>
            </a:r>
            <a:r>
              <a:rPr dirty="0" sz="2400" spc="-20">
                <a:latin typeface="Times New Roman"/>
                <a:cs typeface="Times New Roman"/>
              </a:rPr>
              <a:t>people’s </a:t>
            </a:r>
            <a:r>
              <a:rPr dirty="0" sz="2400">
                <a:latin typeface="Times New Roman"/>
                <a:cs typeface="Times New Roman"/>
              </a:rPr>
              <a:t>health and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well-being</a:t>
            </a:r>
            <a:endParaRPr sz="2400">
              <a:latin typeface="Times New Roman"/>
              <a:cs typeface="Times New Roman"/>
            </a:endParaRPr>
          </a:p>
          <a:p>
            <a:pPr marL="419100" marR="967105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418465" algn="l"/>
                <a:tab pos="419100" algn="l"/>
                <a:tab pos="1552575" algn="l"/>
                <a:tab pos="1925955" algn="l"/>
                <a:tab pos="3465829" algn="l"/>
                <a:tab pos="4551045" algn="l"/>
                <a:tab pos="5092065" algn="l"/>
              </a:tabLst>
            </a:pPr>
            <a:r>
              <a:rPr dirty="0" sz="2400">
                <a:latin typeface="Times New Roman"/>
                <a:cs typeface="Times New Roman"/>
              </a:rPr>
              <a:t>I</a:t>
            </a:r>
            <a:r>
              <a:rPr dirty="0" sz="2400" spc="-15">
                <a:latin typeface="Times New Roman"/>
                <a:cs typeface="Times New Roman"/>
              </a:rPr>
              <a:t>m</a:t>
            </a:r>
            <a:r>
              <a:rPr dirty="0" sz="2400" spc="-5">
                <a:latin typeface="Times New Roman"/>
                <a:cs typeface="Times New Roman"/>
              </a:rPr>
              <a:t>pos</a:t>
            </a:r>
            <a:r>
              <a:rPr dirty="0" sz="2400">
                <a:latin typeface="Times New Roman"/>
                <a:cs typeface="Times New Roman"/>
              </a:rPr>
              <a:t>e	a	</a:t>
            </a:r>
            <a:r>
              <a:rPr dirty="0" sz="2400" spc="-5">
                <a:latin typeface="Times New Roman"/>
                <a:cs typeface="Times New Roman"/>
              </a:rPr>
              <a:t>subs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ti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	burden	on	he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 spc="-10">
                <a:latin typeface="Times New Roman"/>
                <a:cs typeface="Times New Roman"/>
              </a:rPr>
              <a:t>h</a:t>
            </a: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are  </a:t>
            </a:r>
            <a:r>
              <a:rPr dirty="0" sz="2400" spc="-5">
                <a:latin typeface="Times New Roman"/>
                <a:cs typeface="Times New Roman"/>
              </a:rPr>
              <a:t>markedly </a:t>
            </a:r>
            <a:r>
              <a:rPr dirty="0" sz="2400">
                <a:latin typeface="Times New Roman"/>
                <a:cs typeface="Times New Roman"/>
              </a:rPr>
              <a:t>reduce </a:t>
            </a:r>
            <a:r>
              <a:rPr dirty="0" sz="2400" spc="-5">
                <a:latin typeface="Times New Roman"/>
                <a:cs typeface="Times New Roman"/>
              </a:rPr>
              <a:t>economic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productivity.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240" y="6205499"/>
            <a:ext cx="78232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60844" y="1018581"/>
            <a:ext cx="6161221" cy="5417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9" y="403047"/>
            <a:ext cx="367284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i="1">
                <a:latin typeface="Times New Roman"/>
                <a:cs typeface="Times New Roman"/>
              </a:rPr>
              <a:t>Causes of food borne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illness: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55990" y="6192799"/>
            <a:ext cx="1416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9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5545" y="476757"/>
            <a:ext cx="42322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Microbiological</a:t>
            </a:r>
            <a:r>
              <a:rPr dirty="0" spc="-70"/>
              <a:t> </a:t>
            </a:r>
            <a:r>
              <a:rPr dirty="0"/>
              <a:t>hazards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59153"/>
            <a:ext cx="4883150" cy="225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-Three key factors generally</a:t>
            </a:r>
            <a:r>
              <a:rPr dirty="0" sz="2400" spc="-1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contribute-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b="1" i="1">
                <a:latin typeface="Times New Roman"/>
                <a:cs typeface="Times New Roman"/>
              </a:rPr>
              <a:t>contamination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 i="1">
                <a:latin typeface="Times New Roman"/>
                <a:cs typeface="Times New Roman"/>
              </a:rPr>
              <a:t>growth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b="1" i="1">
                <a:latin typeface="Times New Roman"/>
                <a:cs typeface="Times New Roman"/>
              </a:rPr>
              <a:t>survival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91473" y="6205499"/>
            <a:ext cx="18034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35"/>
              </a:lnSpc>
            </a:pPr>
            <a:r>
              <a:rPr dirty="0" sz="1400" spc="-5" b="1"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2228" y="2971799"/>
            <a:ext cx="4204716" cy="3886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5545" y="476757"/>
            <a:ext cx="42322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Microbiological</a:t>
            </a:r>
            <a:r>
              <a:rPr dirty="0" spc="-70"/>
              <a:t> </a:t>
            </a:r>
            <a:r>
              <a:rPr dirty="0"/>
              <a:t>hazards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38821" y="1511553"/>
            <a:ext cx="12712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(10-15%),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1328292"/>
            <a:ext cx="6757670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728470" algn="l"/>
                <a:tab pos="3288029" algn="l"/>
                <a:tab pos="3772535" algn="l"/>
                <a:tab pos="4452620" algn="l"/>
                <a:tab pos="5513070" algn="l"/>
                <a:tab pos="6014720" algn="l"/>
              </a:tabLst>
            </a:pPr>
            <a:r>
              <a:rPr dirty="0" sz="2400" b="1" i="1">
                <a:latin typeface="Times New Roman"/>
                <a:cs typeface="Times New Roman"/>
              </a:rPr>
              <a:t>Bacteri</a:t>
            </a:r>
            <a:r>
              <a:rPr dirty="0" sz="2400" spc="-15" b="1" i="1">
                <a:latin typeface="Times New Roman"/>
                <a:cs typeface="Times New Roman"/>
              </a:rPr>
              <a:t>a</a:t>
            </a:r>
            <a:r>
              <a:rPr dirty="0" sz="2400" b="1" i="1">
                <a:latin typeface="Times New Roman"/>
                <a:cs typeface="Times New Roman"/>
              </a:rPr>
              <a:t>l	</a:t>
            </a:r>
            <a:r>
              <a:rPr dirty="0" sz="2400" spc="-5" b="1" i="1">
                <a:latin typeface="Times New Roman"/>
                <a:cs typeface="Times New Roman"/>
              </a:rPr>
              <a:t>i</a:t>
            </a:r>
            <a:r>
              <a:rPr dirty="0" sz="2400" spc="-15" b="1" i="1">
                <a:latin typeface="Times New Roman"/>
                <a:cs typeface="Times New Roman"/>
              </a:rPr>
              <a:t>n</a:t>
            </a:r>
            <a:r>
              <a:rPr dirty="0" sz="2400" spc="-5" b="1" i="1">
                <a:latin typeface="Times New Roman"/>
                <a:cs typeface="Times New Roman"/>
              </a:rPr>
              <a:t>fection</a:t>
            </a:r>
            <a:r>
              <a:rPr dirty="0" sz="2400" spc="5" b="1" i="1">
                <a:latin typeface="Times New Roman"/>
                <a:cs typeface="Times New Roman"/>
              </a:rPr>
              <a:t>s</a:t>
            </a:r>
            <a:r>
              <a:rPr dirty="0" sz="2400" b="1" i="1">
                <a:latin typeface="Times New Roman"/>
                <a:cs typeface="Times New Roman"/>
              </a:rPr>
              <a:t>-	</a:t>
            </a:r>
            <a:r>
              <a:rPr dirty="0" sz="2400" spc="-5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.	coli	(</a:t>
            </a:r>
            <a:r>
              <a:rPr dirty="0" sz="2400" spc="-15">
                <a:latin typeface="Times New Roman"/>
                <a:cs typeface="Times New Roman"/>
              </a:rPr>
              <a:t>2</a:t>
            </a:r>
            <a:r>
              <a:rPr dirty="0" sz="2400">
                <a:latin typeface="Times New Roman"/>
                <a:cs typeface="Times New Roman"/>
              </a:rPr>
              <a:t>5%),	</a:t>
            </a:r>
            <a:r>
              <a:rPr dirty="0" sz="2400" spc="-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.	</a:t>
            </a:r>
            <a:r>
              <a:rPr dirty="0" sz="2400" spc="5">
                <a:latin typeface="Times New Roman"/>
                <a:cs typeface="Times New Roman"/>
              </a:rPr>
              <a:t>J</a:t>
            </a:r>
            <a:r>
              <a:rPr dirty="0" sz="2400">
                <a:latin typeface="Times New Roman"/>
                <a:cs typeface="Times New Roman"/>
              </a:rPr>
              <a:t>ejuni  Shigella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(5-15%)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499486"/>
            <a:ext cx="8225790" cy="2842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5" b="1" i="1">
                <a:latin typeface="Times New Roman"/>
                <a:cs typeface="Times New Roman"/>
              </a:rPr>
              <a:t>Parasitic infections </a:t>
            </a:r>
            <a:r>
              <a:rPr dirty="0" sz="2400" b="1" i="1">
                <a:latin typeface="Times New Roman"/>
                <a:cs typeface="Times New Roman"/>
              </a:rPr>
              <a:t>- </a:t>
            </a:r>
            <a:r>
              <a:rPr dirty="0" sz="2400" spc="-5">
                <a:latin typeface="Times New Roman"/>
                <a:cs typeface="Times New Roman"/>
              </a:rPr>
              <a:t>Giardia lamblia, Entamoeba histolytica,  </a:t>
            </a:r>
            <a:r>
              <a:rPr dirty="0" sz="2400" spc="-20">
                <a:latin typeface="Times New Roman"/>
                <a:cs typeface="Times New Roman"/>
              </a:rPr>
              <a:t>Toxoplasma </a:t>
            </a:r>
            <a:r>
              <a:rPr dirty="0" sz="2400">
                <a:latin typeface="Times New Roman"/>
                <a:cs typeface="Times New Roman"/>
              </a:rPr>
              <a:t>gondii, </a:t>
            </a:r>
            <a:r>
              <a:rPr dirty="0" sz="2400" spc="-5">
                <a:latin typeface="Times New Roman"/>
                <a:cs typeface="Times New Roman"/>
              </a:rPr>
              <a:t>Sarcocystis hominis, Fasciola hepatica,  </a:t>
            </a:r>
            <a:r>
              <a:rPr dirty="0" sz="2400" spc="-30">
                <a:latin typeface="Times New Roman"/>
                <a:cs typeface="Times New Roman"/>
              </a:rPr>
              <a:t>Taenia </a:t>
            </a:r>
            <a:r>
              <a:rPr dirty="0" sz="2400">
                <a:latin typeface="Times New Roman"/>
                <a:cs typeface="Times New Roman"/>
              </a:rPr>
              <a:t>solium and </a:t>
            </a:r>
            <a:r>
              <a:rPr dirty="0" sz="2400" spc="-95">
                <a:latin typeface="Times New Roman"/>
                <a:cs typeface="Times New Roman"/>
              </a:rPr>
              <a:t>T.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saginata</a:t>
            </a:r>
            <a:endParaRPr sz="2400">
              <a:latin typeface="Times New Roman"/>
              <a:cs typeface="Times New Roman"/>
            </a:endParaRPr>
          </a:p>
          <a:p>
            <a:pPr algn="just" marL="355600" marR="5715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30" b="1" i="1">
                <a:latin typeface="Times New Roman"/>
                <a:cs typeface="Times New Roman"/>
              </a:rPr>
              <a:t>Viral </a:t>
            </a:r>
            <a:r>
              <a:rPr dirty="0" sz="2400" spc="-5" b="1" i="1">
                <a:latin typeface="Times New Roman"/>
                <a:cs typeface="Times New Roman"/>
              </a:rPr>
              <a:t>Infections </a:t>
            </a:r>
            <a:r>
              <a:rPr dirty="0" sz="2400" b="1" i="1">
                <a:latin typeface="Times New Roman"/>
                <a:cs typeface="Times New Roman"/>
              </a:rPr>
              <a:t>– </a:t>
            </a:r>
            <a:r>
              <a:rPr dirty="0" sz="2400">
                <a:latin typeface="Times New Roman"/>
                <a:cs typeface="Times New Roman"/>
              </a:rPr>
              <a:t>Polio, </a:t>
            </a:r>
            <a:r>
              <a:rPr dirty="0" sz="2400" spc="-5">
                <a:latin typeface="Times New Roman"/>
                <a:cs typeface="Times New Roman"/>
              </a:rPr>
              <a:t>Hepatitis-A,E, Norwalk-like agents,  </a:t>
            </a:r>
            <a:r>
              <a:rPr dirty="0" sz="2400">
                <a:latin typeface="Times New Roman"/>
                <a:cs typeface="Times New Roman"/>
              </a:rPr>
              <a:t>Enterovirus and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Rotavirus.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3898" y="514857"/>
            <a:ext cx="315531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Chemical</a:t>
            </a:r>
            <a:r>
              <a:rPr dirty="0" spc="-75"/>
              <a:t> </a:t>
            </a:r>
            <a:r>
              <a:rPr dirty="0"/>
              <a:t>hazards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1553"/>
            <a:ext cx="8073390" cy="3830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Natural toxicants or anti nutritional</a:t>
            </a:r>
            <a:r>
              <a:rPr dirty="0" sz="2400" spc="-1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factors</a:t>
            </a:r>
            <a:endParaRPr sz="2400">
              <a:latin typeface="Times New Roman"/>
              <a:cs typeface="Times New Roman"/>
            </a:endParaRPr>
          </a:p>
          <a:p>
            <a:pPr algn="just" marL="355600" marR="5715" indent="-342900">
              <a:lnSpc>
                <a:spcPct val="15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Oxalic </a:t>
            </a:r>
            <a:r>
              <a:rPr dirty="0" sz="2400" spc="-5">
                <a:latin typeface="Times New Roman"/>
                <a:cs typeface="Times New Roman"/>
              </a:rPr>
              <a:t>acid (rhubarb, spinach), solanine </a:t>
            </a:r>
            <a:r>
              <a:rPr dirty="0" sz="2400">
                <a:latin typeface="Times New Roman"/>
                <a:cs typeface="Times New Roman"/>
              </a:rPr>
              <a:t>&amp; </a:t>
            </a:r>
            <a:r>
              <a:rPr dirty="0" sz="2400" spc="-5">
                <a:latin typeface="Times New Roman"/>
                <a:cs typeface="Times New Roman"/>
              </a:rPr>
              <a:t>glycol</a:t>
            </a:r>
            <a:r>
              <a:rPr dirty="0" sz="2400" spc="4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alkaloids  </a:t>
            </a:r>
            <a:r>
              <a:rPr dirty="0" sz="2400">
                <a:latin typeface="Times New Roman"/>
                <a:cs typeface="Times New Roman"/>
              </a:rPr>
              <a:t>(potatoes), </a:t>
            </a:r>
            <a:r>
              <a:rPr dirty="0" sz="2400" spc="-5">
                <a:latin typeface="Times New Roman"/>
                <a:cs typeface="Times New Roman"/>
              </a:rPr>
              <a:t>dioscorine (yams), haemagglutinin </a:t>
            </a:r>
            <a:r>
              <a:rPr dirty="0" sz="2400">
                <a:latin typeface="Times New Roman"/>
                <a:cs typeface="Times New Roman"/>
              </a:rPr>
              <a:t>(red </a:t>
            </a:r>
            <a:r>
              <a:rPr dirty="0" sz="2400" spc="-5">
                <a:latin typeface="Times New Roman"/>
                <a:cs typeface="Times New Roman"/>
              </a:rPr>
              <a:t>kidney  </a:t>
            </a:r>
            <a:r>
              <a:rPr dirty="0" sz="2400">
                <a:latin typeface="Times New Roman"/>
                <a:cs typeface="Times New Roman"/>
              </a:rPr>
              <a:t>beans) </a:t>
            </a:r>
            <a:r>
              <a:rPr dirty="0" sz="2400" spc="-5">
                <a:latin typeface="Times New Roman"/>
                <a:cs typeface="Times New Roman"/>
              </a:rPr>
              <a:t>protease inhibitors (legumes), amatoxin, psilocybin and  </a:t>
            </a:r>
            <a:r>
              <a:rPr dirty="0" sz="2400">
                <a:latin typeface="Times New Roman"/>
                <a:cs typeface="Times New Roman"/>
              </a:rPr>
              <a:t>others(toxic </a:t>
            </a:r>
            <a:r>
              <a:rPr dirty="0" sz="2400" spc="-5">
                <a:latin typeface="Times New Roman"/>
                <a:cs typeface="Times New Roman"/>
              </a:rPr>
              <a:t>mushroom), environmental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contaminants</a:t>
            </a:r>
            <a:endParaRPr sz="24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51% of food </a:t>
            </a:r>
            <a:r>
              <a:rPr dirty="0" sz="2400" spc="-5">
                <a:latin typeface="Times New Roman"/>
                <a:cs typeface="Times New Roman"/>
              </a:rPr>
              <a:t>commodities </a:t>
            </a:r>
            <a:r>
              <a:rPr dirty="0" sz="2400">
                <a:latin typeface="Times New Roman"/>
                <a:cs typeface="Times New Roman"/>
              </a:rPr>
              <a:t>are </a:t>
            </a:r>
            <a:r>
              <a:rPr dirty="0" sz="2400" spc="-5">
                <a:latin typeface="Times New Roman"/>
                <a:cs typeface="Times New Roman"/>
              </a:rPr>
              <a:t>contaminated with pesticide  </a:t>
            </a:r>
            <a:r>
              <a:rPr dirty="0" sz="2400">
                <a:latin typeface="Times New Roman"/>
                <a:cs typeface="Times New Roman"/>
              </a:rPr>
              <a:t>residues in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India.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6005" y="476757"/>
            <a:ext cx="29527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Physical</a:t>
            </a:r>
            <a:r>
              <a:rPr dirty="0" spc="-80"/>
              <a:t> </a:t>
            </a:r>
            <a:r>
              <a:rPr dirty="0"/>
              <a:t>hazards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6465"/>
            <a:ext cx="8070850" cy="1746250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354965" algn="l"/>
                <a:tab pos="355600" algn="l"/>
                <a:tab pos="2978785" algn="l"/>
                <a:tab pos="4368800" algn="l"/>
                <a:tab pos="5358130" algn="l"/>
                <a:tab pos="5942965" algn="l"/>
                <a:tab pos="6960234" algn="l"/>
              </a:tabLst>
            </a:pPr>
            <a:r>
              <a:rPr dirty="0" sz="2400">
                <a:latin typeface="Times New Roman"/>
                <a:cs typeface="Times New Roman"/>
              </a:rPr>
              <a:t>Extraneous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1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ateri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5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0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f</a:t>
            </a:r>
            <a:r>
              <a:rPr dirty="0" sz="2400">
                <a:latin typeface="Times New Roman"/>
                <a:cs typeface="Times New Roman"/>
              </a:rPr>
              <a:t>oreign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ob</a:t>
            </a:r>
            <a:r>
              <a:rPr dirty="0" sz="2400" spc="-10">
                <a:latin typeface="Times New Roman"/>
                <a:cs typeface="Times New Roman"/>
              </a:rPr>
              <a:t>je</a:t>
            </a:r>
            <a:r>
              <a:rPr dirty="0" sz="2400">
                <a:latin typeface="Times New Roman"/>
                <a:cs typeface="Times New Roman"/>
              </a:rPr>
              <a:t>cts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th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are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2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no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nor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al</a:t>
            </a:r>
            <a:r>
              <a:rPr dirty="0" sz="2400" spc="-15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Times New Roman"/>
                <a:cs typeface="Times New Roman"/>
              </a:rPr>
              <a:t>found in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foods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Care and vigilance are the best </a:t>
            </a:r>
            <a:r>
              <a:rPr dirty="0" sz="2400" spc="-5">
                <a:latin typeface="Times New Roman"/>
                <a:cs typeface="Times New Roman"/>
              </a:rPr>
              <a:t>ways </a:t>
            </a:r>
            <a:r>
              <a:rPr dirty="0" sz="2400">
                <a:latin typeface="Times New Roman"/>
                <a:cs typeface="Times New Roman"/>
              </a:rPr>
              <a:t>to avoid physical</a:t>
            </a:r>
            <a:r>
              <a:rPr dirty="0" sz="2400" spc="-1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hazards.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7946" y="300939"/>
            <a:ext cx="238887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Milk</a:t>
            </a:r>
            <a:r>
              <a:rPr dirty="0" spc="-70"/>
              <a:t> </a:t>
            </a:r>
            <a:r>
              <a:rPr dirty="0"/>
              <a:t>Hygiene</a:t>
            </a:r>
          </a:p>
        </p:txBody>
      </p:sp>
      <p:sp>
        <p:nvSpPr>
          <p:cNvPr id="3" name="object 3"/>
          <p:cNvSpPr/>
          <p:nvPr/>
        </p:nvSpPr>
        <p:spPr>
          <a:xfrm>
            <a:off x="380999" y="1219223"/>
            <a:ext cx="8506653" cy="48763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6427" y="1214627"/>
            <a:ext cx="8543925" cy="4886325"/>
          </a:xfrm>
          <a:custGeom>
            <a:avLst/>
            <a:gdLst/>
            <a:ahLst/>
            <a:cxnLst/>
            <a:rect l="l" t="t" r="r" b="b"/>
            <a:pathLst>
              <a:path w="8543925" h="4886325">
                <a:moveTo>
                  <a:pt x="0" y="4885944"/>
                </a:moveTo>
                <a:lnTo>
                  <a:pt x="8543544" y="4885944"/>
                </a:lnTo>
                <a:lnTo>
                  <a:pt x="8543544" y="0"/>
                </a:lnTo>
                <a:lnTo>
                  <a:pt x="0" y="0"/>
                </a:lnTo>
                <a:lnTo>
                  <a:pt x="0" y="48859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11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7946" y="476757"/>
            <a:ext cx="238760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Milk</a:t>
            </a:r>
            <a:r>
              <a:rPr dirty="0" spc="-80"/>
              <a:t> </a:t>
            </a:r>
            <a:r>
              <a:rPr dirty="0"/>
              <a:t>Hygiene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7753"/>
            <a:ext cx="6087110" cy="3500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latin typeface="Times New Roman"/>
                <a:cs typeface="Times New Roman"/>
              </a:rPr>
              <a:t>Methods of</a:t>
            </a:r>
            <a:r>
              <a:rPr dirty="0" sz="2400" spc="-1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Pasteurization: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Holder </a:t>
            </a:r>
            <a:r>
              <a:rPr dirty="0" sz="2400" spc="-55">
                <a:latin typeface="Times New Roman"/>
                <a:cs typeface="Times New Roman"/>
              </a:rPr>
              <a:t>(Vat)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Continuous </a:t>
            </a:r>
            <a:r>
              <a:rPr dirty="0" sz="2400" spc="-5">
                <a:latin typeface="Times New Roman"/>
                <a:cs typeface="Times New Roman"/>
              </a:rPr>
              <a:t>Flow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High </a:t>
            </a:r>
            <a:r>
              <a:rPr dirty="0" sz="2400" spc="-20">
                <a:latin typeface="Times New Roman"/>
                <a:cs typeface="Times New Roman"/>
              </a:rPr>
              <a:t>Temperature </a:t>
            </a:r>
            <a:r>
              <a:rPr dirty="0" sz="2400">
                <a:latin typeface="Times New Roman"/>
                <a:cs typeface="Times New Roman"/>
              </a:rPr>
              <a:t>Short </a:t>
            </a:r>
            <a:r>
              <a:rPr dirty="0" sz="2400" spc="-30">
                <a:latin typeface="Times New Roman"/>
                <a:cs typeface="Times New Roman"/>
              </a:rPr>
              <a:t>Time </a:t>
            </a:r>
            <a:r>
              <a:rPr dirty="0" sz="2400" spc="-5">
                <a:latin typeface="Times New Roman"/>
                <a:cs typeface="Times New Roman"/>
              </a:rPr>
              <a:t>(HTST)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Ultra </a:t>
            </a:r>
            <a:r>
              <a:rPr dirty="0" sz="2400">
                <a:latin typeface="Times New Roman"/>
                <a:cs typeface="Times New Roman"/>
              </a:rPr>
              <a:t>high </a:t>
            </a:r>
            <a:r>
              <a:rPr dirty="0" sz="2400" spc="-5">
                <a:latin typeface="Times New Roman"/>
                <a:cs typeface="Times New Roman"/>
              </a:rPr>
              <a:t>temperature (UHT)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Pasteurization </a:t>
            </a:r>
            <a:r>
              <a:rPr dirty="0" sz="2400">
                <a:latin typeface="Times New Roman"/>
                <a:cs typeface="Times New Roman"/>
              </a:rPr>
              <a:t>in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Bottles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0"/>
              </a:spcBef>
            </a:pPr>
            <a:fld id="{81D60167-4931-47E6-BA6A-407CBD079E47}" type="slidenum">
              <a:rPr dirty="0"/>
              <a:t>16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307340" y="64213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1746" y="362457"/>
            <a:ext cx="238760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Milk</a:t>
            </a:r>
            <a:r>
              <a:rPr dirty="0" spc="-80"/>
              <a:t> </a:t>
            </a:r>
            <a:r>
              <a:rPr dirty="0"/>
              <a:t>Hygiene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179321"/>
            <a:ext cx="5168900" cy="5074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b="1" i="1">
                <a:latin typeface="Times New Roman"/>
                <a:cs typeface="Times New Roman"/>
              </a:rPr>
              <a:t>Laboratory</a:t>
            </a:r>
            <a:r>
              <a:rPr dirty="0" sz="2400" spc="-15" b="1" i="1">
                <a:latin typeface="Times New Roman"/>
                <a:cs typeface="Times New Roman"/>
              </a:rPr>
              <a:t> </a:t>
            </a:r>
            <a:r>
              <a:rPr dirty="0" sz="2400" spc="-40" b="1" i="1">
                <a:latin typeface="Times New Roman"/>
                <a:cs typeface="Times New Roman"/>
              </a:rPr>
              <a:t>Tests: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Specific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Gravity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Chemical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35">
                <a:latin typeface="Times New Roman"/>
                <a:cs typeface="Times New Roman"/>
              </a:rPr>
              <a:t>Tests</a:t>
            </a:r>
            <a:endParaRPr sz="2400">
              <a:latin typeface="Times New Roman"/>
              <a:cs typeface="Times New Roman"/>
            </a:endParaRPr>
          </a:p>
          <a:p>
            <a:pPr lvl="1" marL="834390" indent="-365125">
              <a:lnSpc>
                <a:spcPct val="100000"/>
              </a:lnSpc>
              <a:spcBef>
                <a:spcPts val="1725"/>
              </a:spcBef>
              <a:buAutoNum type="romanLcParenBoth"/>
              <a:tabLst>
                <a:tab pos="835025" algn="l"/>
              </a:tabLst>
            </a:pPr>
            <a:r>
              <a:rPr dirty="0" sz="2400" spc="-10">
                <a:latin typeface="Times New Roman"/>
                <a:cs typeface="Times New Roman"/>
              </a:rPr>
              <a:t>Gerber’s</a:t>
            </a:r>
            <a:r>
              <a:rPr dirty="0" sz="2400" spc="-140">
                <a:latin typeface="Times New Roman"/>
                <a:cs typeface="Times New Roman"/>
              </a:rPr>
              <a:t> </a:t>
            </a:r>
            <a:r>
              <a:rPr dirty="0" sz="2400" spc="-45">
                <a:latin typeface="Times New Roman"/>
                <a:cs typeface="Times New Roman"/>
              </a:rPr>
              <a:t>Test</a:t>
            </a:r>
            <a:endParaRPr sz="2400">
              <a:latin typeface="Times New Roman"/>
              <a:cs typeface="Times New Roman"/>
            </a:endParaRPr>
          </a:p>
          <a:p>
            <a:pPr lvl="1" marL="911860" indent="-442595">
              <a:lnSpc>
                <a:spcPct val="100000"/>
              </a:lnSpc>
              <a:spcBef>
                <a:spcPts val="1730"/>
              </a:spcBef>
              <a:buAutoNum type="romanLcParenBoth"/>
              <a:tabLst>
                <a:tab pos="912494" algn="l"/>
              </a:tabLst>
            </a:pPr>
            <a:r>
              <a:rPr dirty="0" sz="2400" spc="-35">
                <a:latin typeface="Times New Roman"/>
                <a:cs typeface="Times New Roman"/>
              </a:rPr>
              <a:t>Total</a:t>
            </a:r>
            <a:r>
              <a:rPr dirty="0" sz="2400" spc="-10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Solids</a:t>
            </a:r>
            <a:endParaRPr sz="2400">
              <a:latin typeface="Times New Roman"/>
              <a:cs typeface="Times New Roman"/>
            </a:endParaRPr>
          </a:p>
          <a:p>
            <a:pPr lvl="1" marL="1002030" indent="-532130">
              <a:lnSpc>
                <a:spcPct val="100000"/>
              </a:lnSpc>
              <a:spcBef>
                <a:spcPts val="1730"/>
              </a:spcBef>
              <a:buAutoNum type="romanLcParenBoth"/>
              <a:tabLst>
                <a:tab pos="1002030" algn="l"/>
              </a:tabLst>
            </a:pPr>
            <a:r>
              <a:rPr dirty="0" sz="2400">
                <a:latin typeface="Times New Roman"/>
                <a:cs typeface="Times New Roman"/>
              </a:rPr>
              <a:t>Methylene Blue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 spc="-45">
                <a:latin typeface="Times New Roman"/>
                <a:cs typeface="Times New Roman"/>
              </a:rPr>
              <a:t>Test</a:t>
            </a:r>
            <a:endParaRPr sz="2400">
              <a:latin typeface="Times New Roman"/>
              <a:cs typeface="Times New Roman"/>
            </a:endParaRPr>
          </a:p>
          <a:p>
            <a:pPr lvl="1" marL="986790" indent="-516890">
              <a:lnSpc>
                <a:spcPct val="100000"/>
              </a:lnSpc>
              <a:spcBef>
                <a:spcPts val="1725"/>
              </a:spcBef>
              <a:buAutoNum type="romanLcParenBoth"/>
              <a:tabLst>
                <a:tab pos="986790" algn="l"/>
              </a:tabLst>
            </a:pPr>
            <a:r>
              <a:rPr dirty="0" sz="2400">
                <a:latin typeface="Times New Roman"/>
                <a:cs typeface="Times New Roman"/>
              </a:rPr>
              <a:t>Phosphatase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45">
                <a:latin typeface="Times New Roman"/>
                <a:cs typeface="Times New Roman"/>
              </a:rPr>
              <a:t>Test</a:t>
            </a:r>
            <a:endParaRPr sz="2400">
              <a:latin typeface="Times New Roman"/>
              <a:cs typeface="Times New Roman"/>
            </a:endParaRPr>
          </a:p>
          <a:p>
            <a:pPr lvl="1" marL="901065" indent="-431800">
              <a:lnSpc>
                <a:spcPct val="100000"/>
              </a:lnSpc>
              <a:spcBef>
                <a:spcPts val="1730"/>
              </a:spcBef>
              <a:buAutoNum type="romanLcParenBoth"/>
              <a:tabLst>
                <a:tab pos="901700" algn="l"/>
              </a:tabLst>
            </a:pPr>
            <a:r>
              <a:rPr dirty="0" sz="2400" spc="-5">
                <a:latin typeface="Times New Roman"/>
                <a:cs typeface="Times New Roman"/>
              </a:rPr>
              <a:t>Bacteriological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 spc="-35">
                <a:latin typeface="Times New Roman"/>
                <a:cs typeface="Times New Roman"/>
              </a:rPr>
              <a:t>Tests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b="1" i="1">
                <a:latin typeface="Times New Roman"/>
                <a:cs typeface="Times New Roman"/>
              </a:rPr>
              <a:t>Inspection of </a:t>
            </a:r>
            <a:r>
              <a:rPr dirty="0" sz="2400" spc="-5" b="1" i="1">
                <a:latin typeface="Times New Roman"/>
                <a:cs typeface="Times New Roman"/>
              </a:rPr>
              <a:t>Dairies </a:t>
            </a:r>
            <a:r>
              <a:rPr dirty="0" sz="2400" b="1" i="1">
                <a:latin typeface="Times New Roman"/>
                <a:cs typeface="Times New Roman"/>
              </a:rPr>
              <a:t>and Milk</a:t>
            </a:r>
            <a:r>
              <a:rPr dirty="0" sz="2400" spc="-70" b="1" i="1">
                <a:latin typeface="Times New Roman"/>
                <a:cs typeface="Times New Roman"/>
              </a:rPr>
              <a:t> </a:t>
            </a:r>
            <a:r>
              <a:rPr dirty="0" sz="2400" spc="-5" b="1" i="1">
                <a:latin typeface="Times New Roman"/>
                <a:cs typeface="Times New Roman"/>
              </a:rPr>
              <a:t>Depots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950"/>
              </a:spcBef>
            </a:pPr>
            <a:fld id="{81D60167-4931-47E6-BA6A-407CBD079E47}" type="slidenum">
              <a:rPr dirty="0"/>
              <a:t>16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307340" y="64213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4520" y="476757"/>
            <a:ext cx="385254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Meat and fish</a:t>
            </a:r>
            <a:r>
              <a:rPr dirty="0" spc="-114"/>
              <a:t> </a:t>
            </a:r>
            <a:r>
              <a:rPr dirty="0"/>
              <a:t>hygiene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7753"/>
            <a:ext cx="3963670" cy="3500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Inspection: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Smell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Appearance and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Firmness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Colour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Skewer Thrust </a:t>
            </a:r>
            <a:r>
              <a:rPr dirty="0" sz="2400" spc="-45">
                <a:latin typeface="Times New Roman"/>
                <a:cs typeface="Times New Roman"/>
              </a:rPr>
              <a:t>Test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(Meat)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Eyes &amp; Floatation </a:t>
            </a:r>
            <a:r>
              <a:rPr dirty="0" sz="2400" spc="-45">
                <a:latin typeface="Times New Roman"/>
                <a:cs typeface="Times New Roman"/>
              </a:rPr>
              <a:t>Test</a:t>
            </a:r>
            <a:r>
              <a:rPr dirty="0" sz="2400" spc="-1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(Fish)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8905" y="576199"/>
            <a:ext cx="226568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"/>
              <a:t>Tinned</a:t>
            </a:r>
            <a:r>
              <a:rPr dirty="0" spc="-65"/>
              <a:t> </a:t>
            </a:r>
            <a:r>
              <a:rPr dirty="0"/>
              <a:t>Meat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271229"/>
            <a:ext cx="6111240" cy="5107305"/>
          </a:xfrm>
          <a:prstGeom prst="rect">
            <a:avLst/>
          </a:prstGeom>
        </p:spPr>
        <p:txBody>
          <a:bodyPr wrap="square" lIns="0" tIns="175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dirty="0" sz="2400" spc="-25" b="1" i="1">
                <a:latin typeface="Times New Roman"/>
                <a:cs typeface="Times New Roman"/>
              </a:rPr>
              <a:t>Tins </a:t>
            </a:r>
            <a:r>
              <a:rPr dirty="0" sz="2400" b="1" i="1">
                <a:latin typeface="Times New Roman"/>
                <a:cs typeface="Times New Roman"/>
              </a:rPr>
              <a:t>/ </a:t>
            </a:r>
            <a:r>
              <a:rPr dirty="0" sz="2400" spc="-5" b="1" i="1">
                <a:latin typeface="Times New Roman"/>
                <a:cs typeface="Times New Roman"/>
              </a:rPr>
              <a:t>Cans </a:t>
            </a:r>
            <a:r>
              <a:rPr dirty="0" sz="2400" b="1" i="1">
                <a:latin typeface="Times New Roman"/>
                <a:cs typeface="Times New Roman"/>
              </a:rPr>
              <a:t>to be </a:t>
            </a:r>
            <a:r>
              <a:rPr dirty="0" sz="2400" spc="-25" b="1" i="1">
                <a:latin typeface="Times New Roman"/>
                <a:cs typeface="Times New Roman"/>
              </a:rPr>
              <a:t>Viewed </a:t>
            </a:r>
            <a:r>
              <a:rPr dirty="0" sz="2400" b="1" i="1">
                <a:latin typeface="Times New Roman"/>
                <a:cs typeface="Times New Roman"/>
              </a:rPr>
              <a:t>with Suspicion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5">
                <a:latin typeface="Times New Roman"/>
                <a:cs typeface="Times New Roman"/>
              </a:rPr>
              <a:t>Damaged, </a:t>
            </a:r>
            <a:r>
              <a:rPr dirty="0" sz="2400">
                <a:latin typeface="Times New Roman"/>
                <a:cs typeface="Times New Roman"/>
              </a:rPr>
              <a:t>dented or rusted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tins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7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>
                <a:latin typeface="Times New Roman"/>
                <a:cs typeface="Times New Roman"/>
              </a:rPr>
              <a:t>Leaking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tins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7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>
                <a:latin typeface="Times New Roman"/>
                <a:cs typeface="Times New Roman"/>
              </a:rPr>
              <a:t>Excessively convex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tins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4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  <a:tab pos="1320800" algn="l"/>
              </a:tabLst>
            </a:pPr>
            <a:r>
              <a:rPr dirty="0" sz="2400">
                <a:latin typeface="Times New Roman"/>
                <a:cs typeface="Times New Roman"/>
              </a:rPr>
              <a:t>Blown	tin </a:t>
            </a:r>
            <a:r>
              <a:rPr dirty="0" sz="2400" spc="-5">
                <a:latin typeface="Times New Roman"/>
                <a:cs typeface="Times New Roman"/>
              </a:rPr>
              <a:t>(owing </a:t>
            </a:r>
            <a:r>
              <a:rPr dirty="0" sz="2400">
                <a:latin typeface="Times New Roman"/>
                <a:cs typeface="Times New Roman"/>
              </a:rPr>
              <a:t>to the </a:t>
            </a:r>
            <a:r>
              <a:rPr dirty="0" sz="2400" spc="-5">
                <a:latin typeface="Times New Roman"/>
                <a:cs typeface="Times New Roman"/>
              </a:rPr>
              <a:t>formation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 spc="-5">
                <a:latin typeface="Times New Roman"/>
                <a:cs typeface="Times New Roman"/>
              </a:rPr>
              <a:t>gas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from  </a:t>
            </a:r>
            <a:r>
              <a:rPr dirty="0" sz="2400" spc="-5">
                <a:latin typeface="Times New Roman"/>
                <a:cs typeface="Times New Roman"/>
              </a:rPr>
              <a:t>decomposition)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7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>
                <a:latin typeface="Times New Roman"/>
                <a:cs typeface="Times New Roman"/>
              </a:rPr>
              <a:t>A bulging tin under</a:t>
            </a:r>
            <a:r>
              <a:rPr dirty="0" sz="2400" spc="-1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pressure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73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25">
                <a:latin typeface="Times New Roman"/>
                <a:cs typeface="Times New Roman"/>
              </a:rPr>
              <a:t>Tainted, </a:t>
            </a:r>
            <a:r>
              <a:rPr dirty="0" sz="2400">
                <a:latin typeface="Times New Roman"/>
                <a:cs typeface="Times New Roman"/>
              </a:rPr>
              <a:t>foul </a:t>
            </a:r>
            <a:r>
              <a:rPr dirty="0" sz="2400" spc="-5">
                <a:latin typeface="Times New Roman"/>
                <a:cs typeface="Times New Roman"/>
              </a:rPr>
              <a:t>smelling </a:t>
            </a:r>
            <a:r>
              <a:rPr dirty="0" sz="2400">
                <a:latin typeface="Times New Roman"/>
                <a:cs typeface="Times New Roman"/>
              </a:rPr>
              <a:t>or bad taste of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contents</a:t>
            </a:r>
            <a:endParaRPr sz="24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7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>
                <a:latin typeface="Times New Roman"/>
                <a:cs typeface="Times New Roman"/>
              </a:rPr>
              <a:t>If in doubt, subject to laboratory</a:t>
            </a:r>
            <a:r>
              <a:rPr dirty="0" sz="2400" spc="-1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analysis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39" y="6545071"/>
            <a:ext cx="7823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54973" y="6300622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18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9701" y="400557"/>
            <a:ext cx="478282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Slaughter House</a:t>
            </a:r>
            <a:r>
              <a:rPr dirty="0" spc="-165"/>
              <a:t> </a:t>
            </a:r>
            <a:r>
              <a:rPr dirty="0"/>
              <a:t>Sanitation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081785"/>
            <a:ext cx="8300720" cy="4927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Structural soundness of the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building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Fly </a:t>
            </a:r>
            <a:r>
              <a:rPr dirty="0" sz="2400" spc="-5">
                <a:latin typeface="Times New Roman"/>
                <a:cs typeface="Times New Roman"/>
              </a:rPr>
              <a:t>proofing, </a:t>
            </a:r>
            <a:r>
              <a:rPr dirty="0" sz="2400">
                <a:latin typeface="Times New Roman"/>
                <a:cs typeface="Times New Roman"/>
              </a:rPr>
              <a:t>rat </a:t>
            </a:r>
            <a:r>
              <a:rPr dirty="0" sz="2400" spc="-5">
                <a:latin typeface="Times New Roman"/>
                <a:cs typeface="Times New Roman"/>
              </a:rPr>
              <a:t>proofing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5">
                <a:latin typeface="Times New Roman"/>
                <a:cs typeface="Times New Roman"/>
              </a:rPr>
              <a:t>dog proofing of </a:t>
            </a:r>
            <a:r>
              <a:rPr dirty="0" sz="2400">
                <a:latin typeface="Times New Roman"/>
                <a:cs typeface="Times New Roman"/>
              </a:rPr>
              <a:t>the </a:t>
            </a:r>
            <a:r>
              <a:rPr dirty="0" sz="2400" spc="-5">
                <a:latin typeface="Times New Roman"/>
                <a:cs typeface="Times New Roman"/>
              </a:rPr>
              <a:t>premises.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Method </a:t>
            </a:r>
            <a:r>
              <a:rPr dirty="0" sz="2400">
                <a:latin typeface="Times New Roman"/>
                <a:cs typeface="Times New Roman"/>
              </a:rPr>
              <a:t>of disposal of </a:t>
            </a:r>
            <a:r>
              <a:rPr dirty="0" sz="2400" spc="-10">
                <a:latin typeface="Times New Roman"/>
                <a:cs typeface="Times New Roman"/>
              </a:rPr>
              <a:t>offal, </a:t>
            </a:r>
            <a:r>
              <a:rPr dirty="0" sz="2400">
                <a:latin typeface="Times New Roman"/>
                <a:cs typeface="Times New Roman"/>
              </a:rPr>
              <a:t>blood, discarded </a:t>
            </a:r>
            <a:r>
              <a:rPr dirty="0" sz="2400" spc="-5">
                <a:latin typeface="Times New Roman"/>
                <a:cs typeface="Times New Roman"/>
              </a:rPr>
              <a:t>animal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tissues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Sanitation of the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 spc="5">
                <a:latin typeface="Times New Roman"/>
                <a:cs typeface="Times New Roman"/>
              </a:rPr>
              <a:t>lair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Separate slaughtering, skinning and hanging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rooms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0">
                <a:latin typeface="Times New Roman"/>
                <a:cs typeface="Times New Roman"/>
              </a:rPr>
              <a:t>Availability </a:t>
            </a:r>
            <a:r>
              <a:rPr dirty="0" sz="2400">
                <a:latin typeface="Times New Roman"/>
                <a:cs typeface="Times New Roman"/>
              </a:rPr>
              <a:t>of water for </a:t>
            </a:r>
            <a:r>
              <a:rPr dirty="0" sz="2400" spc="-5">
                <a:latin typeface="Times New Roman"/>
                <a:cs typeface="Times New Roman"/>
              </a:rPr>
              <a:t>maintaining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sanitation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Maintenance of </a:t>
            </a:r>
            <a:r>
              <a:rPr dirty="0" sz="2400">
                <a:latin typeface="Times New Roman"/>
                <a:cs typeface="Times New Roman"/>
              </a:rPr>
              <a:t>equipment </a:t>
            </a:r>
            <a:r>
              <a:rPr dirty="0" sz="2400" spc="-5">
                <a:latin typeface="Times New Roman"/>
                <a:cs typeface="Times New Roman"/>
              </a:rPr>
              <a:t>of slaughtering, skinning </a:t>
            </a:r>
            <a:r>
              <a:rPr dirty="0" sz="2400">
                <a:latin typeface="Times New Roman"/>
                <a:cs typeface="Times New Roman"/>
              </a:rPr>
              <a:t>&amp;</a:t>
            </a:r>
            <a:r>
              <a:rPr dirty="0" sz="2400" spc="22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handling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730"/>
              </a:spcBef>
            </a:pPr>
            <a:r>
              <a:rPr dirty="0" sz="2400">
                <a:latin typeface="Times New Roman"/>
                <a:cs typeface="Times New Roman"/>
              </a:rPr>
              <a:t>finally the personal hygiene of the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workers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376822"/>
            <a:ext cx="807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78773" y="6300622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19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3269" y="644397"/>
            <a:ext cx="4078604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Five keys for safer</a:t>
            </a:r>
            <a:r>
              <a:rPr dirty="0" spc="-195"/>
              <a:t> </a:t>
            </a:r>
            <a:r>
              <a:rPr dirty="0"/>
              <a:t>food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877009"/>
            <a:ext cx="4519930" cy="3611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dirty="0" sz="2400">
                <a:latin typeface="Times New Roman"/>
                <a:cs typeface="Times New Roman"/>
              </a:rPr>
              <a:t>Keep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clean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dirty="0" sz="2400">
                <a:latin typeface="Times New Roman"/>
                <a:cs typeface="Times New Roman"/>
              </a:rPr>
              <a:t>Separate </a:t>
            </a:r>
            <a:r>
              <a:rPr dirty="0" sz="2400" spc="-5">
                <a:latin typeface="Times New Roman"/>
                <a:cs typeface="Times New Roman"/>
              </a:rPr>
              <a:t>raw </a:t>
            </a:r>
            <a:r>
              <a:rPr dirty="0" sz="2400">
                <a:latin typeface="Times New Roman"/>
                <a:cs typeface="Times New Roman"/>
              </a:rPr>
              <a:t>and cooked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food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imes New Roman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5">
                <a:latin typeface="Times New Roman"/>
                <a:cs typeface="Times New Roman"/>
              </a:rPr>
              <a:t>Cook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thoroughly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dirty="0" sz="2400">
                <a:latin typeface="Times New Roman"/>
                <a:cs typeface="Times New Roman"/>
              </a:rPr>
              <a:t>Keep food at safe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temperatures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5">
                <a:latin typeface="Times New Roman"/>
                <a:cs typeface="Times New Roman"/>
              </a:rPr>
              <a:t>Use safe </a:t>
            </a:r>
            <a:r>
              <a:rPr dirty="0" sz="2400">
                <a:latin typeface="Times New Roman"/>
                <a:cs typeface="Times New Roman"/>
              </a:rPr>
              <a:t>water and </a:t>
            </a:r>
            <a:r>
              <a:rPr dirty="0" sz="2400" spc="-5">
                <a:latin typeface="Times New Roman"/>
                <a:cs typeface="Times New Roman"/>
              </a:rPr>
              <a:t>raw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materials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19400" y="5791200"/>
            <a:ext cx="3258312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76800" y="1733327"/>
            <a:ext cx="3843805" cy="35295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4346" y="576199"/>
            <a:ext cx="70516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 </a:t>
            </a:r>
            <a:r>
              <a:rPr dirty="0" spc="-15"/>
              <a:t>role </a:t>
            </a:r>
            <a:r>
              <a:rPr dirty="0"/>
              <a:t>of health workers in food</a:t>
            </a:r>
            <a:r>
              <a:rPr dirty="0" spc="-100"/>
              <a:t> </a:t>
            </a:r>
            <a:r>
              <a:rPr dirty="0"/>
              <a:t>safety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2514"/>
            <a:ext cx="6169025" cy="3610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Education in food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safety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Focused and relevant to the </a:t>
            </a:r>
            <a:r>
              <a:rPr dirty="0" sz="2400" spc="-10">
                <a:latin typeface="Times New Roman"/>
                <a:cs typeface="Times New Roman"/>
              </a:rPr>
              <a:t>target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audience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Specific </a:t>
            </a:r>
            <a:r>
              <a:rPr dirty="0" sz="2400" spc="-10">
                <a:latin typeface="Times New Roman"/>
                <a:cs typeface="Times New Roman"/>
              </a:rPr>
              <a:t>target </a:t>
            </a:r>
            <a:r>
              <a:rPr dirty="0" sz="2400">
                <a:latin typeface="Times New Roman"/>
                <a:cs typeface="Times New Roman"/>
              </a:rPr>
              <a:t>groups for food safety</a:t>
            </a:r>
            <a:r>
              <a:rPr dirty="0" sz="2400" spc="-10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education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HACCP-based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approach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Surveillance </a:t>
            </a:r>
            <a:r>
              <a:rPr dirty="0" sz="2400" spc="-5">
                <a:latin typeface="Times New Roman"/>
                <a:cs typeface="Times New Roman"/>
              </a:rPr>
              <a:t>of food </a:t>
            </a:r>
            <a:r>
              <a:rPr dirty="0" sz="2400">
                <a:latin typeface="Times New Roman"/>
                <a:cs typeface="Times New Roman"/>
              </a:rPr>
              <a:t>borne</a:t>
            </a:r>
            <a:r>
              <a:rPr dirty="0" sz="2400" spc="-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diseases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3985" y="476757"/>
            <a:ext cx="63347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Food Standards and Safety</a:t>
            </a:r>
            <a:r>
              <a:rPr dirty="0" spc="-315"/>
              <a:t> </a:t>
            </a:r>
            <a:r>
              <a:rPr dirty="0"/>
              <a:t>Act,2006</a:t>
            </a:r>
          </a:p>
        </p:txBody>
      </p:sp>
      <p:sp>
        <p:nvSpPr>
          <p:cNvPr id="3" name="object 3"/>
          <p:cNvSpPr/>
          <p:nvPr/>
        </p:nvSpPr>
        <p:spPr>
          <a:xfrm>
            <a:off x="838200" y="1219200"/>
            <a:ext cx="784860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4066" y="576199"/>
            <a:ext cx="35140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Emphasis of the</a:t>
            </a:r>
            <a:r>
              <a:rPr dirty="0" spc="-90"/>
              <a:t> </a:t>
            </a:r>
            <a:r>
              <a:rPr dirty="0" spc="-5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739849"/>
            <a:ext cx="8529320" cy="4050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Safe </a:t>
            </a:r>
            <a:r>
              <a:rPr dirty="0" sz="2400">
                <a:latin typeface="Times New Roman"/>
                <a:cs typeface="Times New Roman"/>
              </a:rPr>
              <a:t>and </a:t>
            </a:r>
            <a:r>
              <a:rPr dirty="0" sz="2400" spc="-5">
                <a:latin typeface="Times New Roman"/>
                <a:cs typeface="Times New Roman"/>
              </a:rPr>
              <a:t>wholesome food for human</a:t>
            </a:r>
            <a:r>
              <a:rPr dirty="0" sz="2400" spc="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consumption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Laying down Food Safety standards on </a:t>
            </a:r>
            <a:r>
              <a:rPr dirty="0" sz="2400" spc="-5">
                <a:latin typeface="Times New Roman"/>
                <a:cs typeface="Times New Roman"/>
              </a:rPr>
              <a:t>scientific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basis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Unified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law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All </a:t>
            </a:r>
            <a:r>
              <a:rPr dirty="0" sz="2400">
                <a:latin typeface="Times New Roman"/>
                <a:cs typeface="Times New Roman"/>
              </a:rPr>
              <a:t>issues are addressed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comprehensively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Creation of infrastructure for testing and </a:t>
            </a:r>
            <a:r>
              <a:rPr dirty="0" sz="2400" spc="-5">
                <a:latin typeface="Times New Roman"/>
                <a:cs typeface="Times New Roman"/>
              </a:rPr>
              <a:t>certification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procedures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  <a:tab pos="1647825" algn="l"/>
                <a:tab pos="3387090" algn="l"/>
                <a:tab pos="5304790" algn="l"/>
                <a:tab pos="6124575" algn="l"/>
                <a:tab pos="8075295" algn="l"/>
              </a:tabLst>
            </a:pPr>
            <a:r>
              <a:rPr dirty="0" sz="2400">
                <a:latin typeface="Times New Roman"/>
                <a:cs typeface="Times New Roman"/>
              </a:rPr>
              <a:t>pro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ote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reco</a:t>
            </a:r>
            <a:r>
              <a:rPr dirty="0" sz="2400" spc="-10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-10">
                <a:latin typeface="Times New Roman"/>
                <a:cs typeface="Times New Roman"/>
              </a:rPr>
              <a:t>it</a:t>
            </a:r>
            <a:r>
              <a:rPr dirty="0" sz="2400">
                <a:latin typeface="Times New Roman"/>
                <a:cs typeface="Times New Roman"/>
              </a:rPr>
              <a:t>ion,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c</a:t>
            </a:r>
            <a:r>
              <a:rPr dirty="0" sz="2400" spc="-5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-or</a:t>
            </a:r>
            <a:r>
              <a:rPr dirty="0" sz="2400" spc="-10">
                <a:latin typeface="Times New Roman"/>
                <a:cs typeface="Times New Roman"/>
              </a:rPr>
              <a:t>d</a:t>
            </a:r>
            <a:r>
              <a:rPr dirty="0" sz="2400">
                <a:latin typeface="Times New Roman"/>
                <a:cs typeface="Times New Roman"/>
              </a:rPr>
              <a:t>in</a:t>
            </a:r>
            <a:r>
              <a:rPr dirty="0" sz="2400" spc="-10">
                <a:latin typeface="Times New Roman"/>
                <a:cs typeface="Times New Roman"/>
              </a:rPr>
              <a:t>at</a:t>
            </a:r>
            <a:r>
              <a:rPr dirty="0" sz="2400">
                <a:latin typeface="Times New Roman"/>
                <a:cs typeface="Times New Roman"/>
              </a:rPr>
              <a:t>i</a:t>
            </a:r>
            <a:r>
              <a:rPr dirty="0" sz="2400" spc="-10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with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govern</a:t>
            </a:r>
            <a:r>
              <a:rPr dirty="0" sz="2400" spc="-2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ental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dirty="0" sz="2400" spc="-5">
                <a:latin typeface="Times New Roman"/>
                <a:cs typeface="Times New Roman"/>
              </a:rPr>
              <a:t>nongovernmental organisation </a:t>
            </a:r>
            <a:r>
              <a:rPr dirty="0" sz="2400">
                <a:latin typeface="Times New Roman"/>
                <a:cs typeface="Times New Roman"/>
              </a:rPr>
              <a:t>world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over.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8764" y="576199"/>
            <a:ext cx="604710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Bureau </a:t>
            </a:r>
            <a:r>
              <a:rPr dirty="0"/>
              <a:t>of </a:t>
            </a:r>
            <a:r>
              <a:rPr dirty="0" spc="-5"/>
              <a:t>Indian </a:t>
            </a:r>
            <a:r>
              <a:rPr dirty="0"/>
              <a:t>Standards</a:t>
            </a:r>
            <a:r>
              <a:rPr dirty="0" spc="-80"/>
              <a:t> </a:t>
            </a:r>
            <a:r>
              <a:rPr dirty="0"/>
              <a:t>(BIS):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8865"/>
            <a:ext cx="8074025" cy="2294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Cover raw </a:t>
            </a:r>
            <a:r>
              <a:rPr dirty="0" sz="2400" spc="-5">
                <a:latin typeface="Times New Roman"/>
                <a:cs typeface="Times New Roman"/>
              </a:rPr>
              <a:t>materials and their quality parameters, hygienic  conditions </a:t>
            </a:r>
            <a:r>
              <a:rPr dirty="0" sz="2400">
                <a:latin typeface="Times New Roman"/>
                <a:cs typeface="Times New Roman"/>
              </a:rPr>
              <a:t>under </a:t>
            </a:r>
            <a:r>
              <a:rPr dirty="0" sz="2400" spc="-5">
                <a:latin typeface="Times New Roman"/>
                <a:cs typeface="Times New Roman"/>
              </a:rPr>
              <a:t>which </a:t>
            </a:r>
            <a:r>
              <a:rPr dirty="0" sz="2400">
                <a:latin typeface="Times New Roman"/>
                <a:cs typeface="Times New Roman"/>
              </a:rPr>
              <a:t>products are </a:t>
            </a:r>
            <a:r>
              <a:rPr dirty="0" sz="2400" spc="-5">
                <a:latin typeface="Times New Roman"/>
                <a:cs typeface="Times New Roman"/>
              </a:rPr>
              <a:t>manufactured and  </a:t>
            </a:r>
            <a:r>
              <a:rPr dirty="0" sz="2400">
                <a:latin typeface="Times New Roman"/>
                <a:cs typeface="Times New Roman"/>
              </a:rPr>
              <a:t>packaging and labelling</a:t>
            </a:r>
            <a:r>
              <a:rPr dirty="0" sz="2400" spc="-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requirements.</a:t>
            </a:r>
            <a:endParaRPr sz="2400">
              <a:latin typeface="Times New Roman"/>
              <a:cs typeface="Times New Roman"/>
            </a:endParaRPr>
          </a:p>
          <a:p>
            <a:pPr algn="just"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Obtain the </a:t>
            </a:r>
            <a:r>
              <a:rPr dirty="0" sz="2400" spc="-5">
                <a:latin typeface="Times New Roman"/>
                <a:cs typeface="Times New Roman"/>
              </a:rPr>
              <a:t>ISI </a:t>
            </a:r>
            <a:r>
              <a:rPr dirty="0" sz="2400">
                <a:latin typeface="Times New Roman"/>
                <a:cs typeface="Times New Roman"/>
              </a:rPr>
              <a:t>Mark that can be exhibited on product</a:t>
            </a:r>
            <a:r>
              <a:rPr dirty="0" sz="2400" spc="-1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packages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774" y="332358"/>
            <a:ext cx="7063105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39165" marR="5080" indent="-9271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Directorate </a:t>
            </a:r>
            <a:r>
              <a:rPr dirty="0"/>
              <a:t>of Marketing and</a:t>
            </a:r>
            <a:r>
              <a:rPr dirty="0" spc="-105"/>
              <a:t> </a:t>
            </a:r>
            <a:r>
              <a:rPr dirty="0"/>
              <a:t>Inspection  (DMI) / AGMARK</a:t>
            </a:r>
            <a:r>
              <a:rPr dirty="0" spc="-229"/>
              <a:t> </a:t>
            </a:r>
            <a:r>
              <a:rPr dirty="0"/>
              <a:t>Standards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69726" rIns="0" bIns="0" rtlCol="0" vert="horz">
            <a:spAutoFit/>
          </a:bodyPr>
          <a:lstStyle/>
          <a:p>
            <a:pPr marL="356870" indent="-342900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356235" algn="l"/>
                <a:tab pos="356870" algn="l"/>
                <a:tab pos="1580515" algn="l"/>
                <a:tab pos="2007235" algn="l"/>
                <a:tab pos="3585210" algn="l"/>
                <a:tab pos="4789170" algn="l"/>
                <a:tab pos="5334635" algn="l"/>
                <a:tab pos="6996430" algn="l"/>
              </a:tabLst>
            </a:pPr>
            <a:r>
              <a:rPr dirty="0" b="0" i="0">
                <a:latin typeface="Times New Roman"/>
                <a:cs typeface="Times New Roman"/>
              </a:rPr>
              <a:t>Ministry</a:t>
            </a:r>
            <a:r>
              <a:rPr dirty="0" b="0" i="0">
                <a:latin typeface="Times New Roman"/>
                <a:cs typeface="Times New Roman"/>
              </a:rPr>
              <a:t>	</a:t>
            </a:r>
            <a:r>
              <a:rPr dirty="0" spc="-5" b="0" i="0">
                <a:latin typeface="Times New Roman"/>
                <a:cs typeface="Times New Roman"/>
              </a:rPr>
              <a:t>o</a:t>
            </a:r>
            <a:r>
              <a:rPr dirty="0" b="0" i="0">
                <a:latin typeface="Times New Roman"/>
                <a:cs typeface="Times New Roman"/>
              </a:rPr>
              <a:t>f</a:t>
            </a:r>
            <a:r>
              <a:rPr dirty="0" b="0" i="0">
                <a:latin typeface="Times New Roman"/>
                <a:cs typeface="Times New Roman"/>
              </a:rPr>
              <a:t>	</a:t>
            </a:r>
            <a:r>
              <a:rPr dirty="0" b="0" i="0">
                <a:latin typeface="Times New Roman"/>
                <a:cs typeface="Times New Roman"/>
              </a:rPr>
              <a:t>A</a:t>
            </a:r>
            <a:r>
              <a:rPr dirty="0" spc="-10" b="0" i="0">
                <a:latin typeface="Times New Roman"/>
                <a:cs typeface="Times New Roman"/>
              </a:rPr>
              <a:t>g</a:t>
            </a:r>
            <a:r>
              <a:rPr dirty="0" b="0" i="0">
                <a:latin typeface="Times New Roman"/>
                <a:cs typeface="Times New Roman"/>
              </a:rPr>
              <a:t>ric</a:t>
            </a:r>
            <a:r>
              <a:rPr dirty="0" spc="-15" b="0" i="0">
                <a:latin typeface="Times New Roman"/>
                <a:cs typeface="Times New Roman"/>
              </a:rPr>
              <a:t>u</a:t>
            </a:r>
            <a:r>
              <a:rPr dirty="0" spc="-10" b="0" i="0">
                <a:latin typeface="Times New Roman"/>
                <a:cs typeface="Times New Roman"/>
              </a:rPr>
              <a:t>l</a:t>
            </a:r>
            <a:r>
              <a:rPr dirty="0" b="0" i="0">
                <a:latin typeface="Times New Roman"/>
                <a:cs typeface="Times New Roman"/>
              </a:rPr>
              <a:t>ture</a:t>
            </a:r>
            <a:r>
              <a:rPr dirty="0" b="0" i="0">
                <a:latin typeface="Times New Roman"/>
                <a:cs typeface="Times New Roman"/>
              </a:rPr>
              <a:t>	</a:t>
            </a:r>
            <a:r>
              <a:rPr dirty="0" b="0" i="0">
                <a:latin typeface="Times New Roman"/>
                <a:cs typeface="Times New Roman"/>
              </a:rPr>
              <a:t>en</a:t>
            </a:r>
            <a:r>
              <a:rPr dirty="0" spc="-10" b="0" i="0">
                <a:latin typeface="Times New Roman"/>
                <a:cs typeface="Times New Roman"/>
              </a:rPr>
              <a:t>f</a:t>
            </a:r>
            <a:r>
              <a:rPr dirty="0" b="0" i="0">
                <a:latin typeface="Times New Roman"/>
                <a:cs typeface="Times New Roman"/>
              </a:rPr>
              <a:t>o</a:t>
            </a:r>
            <a:r>
              <a:rPr dirty="0" spc="-10" b="0" i="0">
                <a:latin typeface="Times New Roman"/>
                <a:cs typeface="Times New Roman"/>
              </a:rPr>
              <a:t>r</a:t>
            </a:r>
            <a:r>
              <a:rPr dirty="0" b="0" i="0">
                <a:latin typeface="Times New Roman"/>
                <a:cs typeface="Times New Roman"/>
              </a:rPr>
              <a:t>ces</a:t>
            </a:r>
            <a:r>
              <a:rPr dirty="0" b="0" i="0">
                <a:latin typeface="Times New Roman"/>
                <a:cs typeface="Times New Roman"/>
              </a:rPr>
              <a:t>	</a:t>
            </a:r>
            <a:r>
              <a:rPr dirty="0" b="0" i="0">
                <a:latin typeface="Times New Roman"/>
                <a:cs typeface="Times New Roman"/>
              </a:rPr>
              <a:t>the</a:t>
            </a:r>
            <a:r>
              <a:rPr dirty="0" b="0" i="0">
                <a:latin typeface="Times New Roman"/>
                <a:cs typeface="Times New Roman"/>
              </a:rPr>
              <a:t>	</a:t>
            </a:r>
            <a:r>
              <a:rPr dirty="0" b="0" i="0">
                <a:latin typeface="Times New Roman"/>
                <a:cs typeface="Times New Roman"/>
              </a:rPr>
              <a:t>A</a:t>
            </a:r>
            <a:r>
              <a:rPr dirty="0" spc="-10" b="0" i="0">
                <a:latin typeface="Times New Roman"/>
                <a:cs typeface="Times New Roman"/>
              </a:rPr>
              <a:t>g</a:t>
            </a:r>
            <a:r>
              <a:rPr dirty="0" b="0" i="0">
                <a:latin typeface="Times New Roman"/>
                <a:cs typeface="Times New Roman"/>
              </a:rPr>
              <a:t>ricu</a:t>
            </a:r>
            <a:r>
              <a:rPr dirty="0" spc="-15" b="0" i="0">
                <a:latin typeface="Times New Roman"/>
                <a:cs typeface="Times New Roman"/>
              </a:rPr>
              <a:t>l</a:t>
            </a:r>
            <a:r>
              <a:rPr dirty="0" spc="-10" b="0" i="0">
                <a:latin typeface="Times New Roman"/>
                <a:cs typeface="Times New Roman"/>
              </a:rPr>
              <a:t>t</a:t>
            </a:r>
            <a:r>
              <a:rPr dirty="0" b="0" i="0">
                <a:latin typeface="Times New Roman"/>
                <a:cs typeface="Times New Roman"/>
              </a:rPr>
              <a:t>ur</a:t>
            </a:r>
            <a:r>
              <a:rPr dirty="0" spc="-10" b="0" i="0">
                <a:latin typeface="Times New Roman"/>
                <a:cs typeface="Times New Roman"/>
              </a:rPr>
              <a:t>a</a:t>
            </a:r>
            <a:r>
              <a:rPr dirty="0" b="0" i="0">
                <a:latin typeface="Times New Roman"/>
                <a:cs typeface="Times New Roman"/>
              </a:rPr>
              <a:t>l</a:t>
            </a:r>
            <a:r>
              <a:rPr dirty="0" b="0" i="0">
                <a:latin typeface="Times New Roman"/>
                <a:cs typeface="Times New Roman"/>
              </a:rPr>
              <a:t>	</a:t>
            </a:r>
            <a:r>
              <a:rPr dirty="0" b="0" i="0">
                <a:latin typeface="Times New Roman"/>
                <a:cs typeface="Times New Roman"/>
              </a:rPr>
              <a:t>Produ</a:t>
            </a:r>
            <a:r>
              <a:rPr dirty="0" spc="-15" b="0" i="0">
                <a:latin typeface="Times New Roman"/>
                <a:cs typeface="Times New Roman"/>
              </a:rPr>
              <a:t>c</a:t>
            </a:r>
            <a:r>
              <a:rPr dirty="0" spc="-10" b="0" i="0">
                <a:latin typeface="Times New Roman"/>
                <a:cs typeface="Times New Roman"/>
              </a:rPr>
              <a:t>t</a:t>
            </a:r>
            <a:r>
              <a:rPr dirty="0" b="0" i="0">
                <a:latin typeface="Times New Roman"/>
                <a:cs typeface="Times New Roman"/>
              </a:rPr>
              <a:t>s</a:t>
            </a:r>
          </a:p>
          <a:p>
            <a:pPr marL="356870">
              <a:lnSpc>
                <a:spcPct val="100000"/>
              </a:lnSpc>
              <a:spcBef>
                <a:spcPts val="1445"/>
              </a:spcBef>
            </a:pPr>
            <a:r>
              <a:rPr dirty="0" b="0" i="0">
                <a:latin typeface="Times New Roman"/>
                <a:cs typeface="Times New Roman"/>
              </a:rPr>
              <a:t>(Grading and Marketing) </a:t>
            </a:r>
            <a:r>
              <a:rPr dirty="0" spc="-5" b="0" i="0">
                <a:latin typeface="Times New Roman"/>
                <a:cs typeface="Times New Roman"/>
              </a:rPr>
              <a:t>Act</a:t>
            </a:r>
            <a:r>
              <a:rPr dirty="0" spc="-19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1937</a:t>
            </a:r>
          </a:p>
          <a:p>
            <a:pPr marL="356870" marR="508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  <a:tab pos="356870" algn="l"/>
                <a:tab pos="1947545" algn="l"/>
                <a:tab pos="2282825" algn="l"/>
                <a:tab pos="3446145" algn="l"/>
                <a:tab pos="3932554" algn="l"/>
                <a:tab pos="4453890" algn="l"/>
                <a:tab pos="5447665" algn="l"/>
                <a:tab pos="5918200" algn="l"/>
                <a:tab pos="7520305" algn="l"/>
              </a:tabLst>
            </a:pPr>
            <a:r>
              <a:rPr dirty="0" b="0" i="0">
                <a:latin typeface="Times New Roman"/>
                <a:cs typeface="Times New Roman"/>
              </a:rPr>
              <a:t>A</a:t>
            </a:r>
            <a:r>
              <a:rPr dirty="0" spc="-5" b="0" i="0">
                <a:latin typeface="Times New Roman"/>
                <a:cs typeface="Times New Roman"/>
              </a:rPr>
              <a:t>GM</a:t>
            </a:r>
            <a:r>
              <a:rPr dirty="0" b="0" i="0">
                <a:latin typeface="Times New Roman"/>
                <a:cs typeface="Times New Roman"/>
              </a:rPr>
              <a:t>A</a:t>
            </a:r>
            <a:r>
              <a:rPr dirty="0" spc="5" b="0" i="0">
                <a:latin typeface="Times New Roman"/>
                <a:cs typeface="Times New Roman"/>
              </a:rPr>
              <a:t>R</a:t>
            </a:r>
            <a:r>
              <a:rPr dirty="0" spc="-5" b="0" i="0">
                <a:latin typeface="Times New Roman"/>
                <a:cs typeface="Times New Roman"/>
              </a:rPr>
              <a:t>K</a:t>
            </a:r>
            <a:r>
              <a:rPr dirty="0" b="0" i="0">
                <a:latin typeface="Times New Roman"/>
                <a:cs typeface="Times New Roman"/>
              </a:rPr>
              <a:t>	-	gra</a:t>
            </a:r>
            <a:r>
              <a:rPr dirty="0" spc="-15" b="0" i="0">
                <a:latin typeface="Times New Roman"/>
                <a:cs typeface="Times New Roman"/>
              </a:rPr>
              <a:t>d</a:t>
            </a:r>
            <a:r>
              <a:rPr dirty="0" b="0" i="0">
                <a:latin typeface="Times New Roman"/>
                <a:cs typeface="Times New Roman"/>
              </a:rPr>
              <a:t>ing	of	an	a</a:t>
            </a:r>
            <a:r>
              <a:rPr dirty="0" spc="5" b="0" i="0">
                <a:latin typeface="Times New Roman"/>
                <a:cs typeface="Times New Roman"/>
              </a:rPr>
              <a:t>r</a:t>
            </a:r>
            <a:r>
              <a:rPr dirty="0" b="0" i="0">
                <a:latin typeface="Times New Roman"/>
                <a:cs typeface="Times New Roman"/>
              </a:rPr>
              <a:t>ti</a:t>
            </a:r>
            <a:r>
              <a:rPr dirty="0" spc="-10" b="0" i="0">
                <a:latin typeface="Times New Roman"/>
                <a:cs typeface="Times New Roman"/>
              </a:rPr>
              <a:t>c</a:t>
            </a:r>
            <a:r>
              <a:rPr dirty="0" b="0" i="0">
                <a:latin typeface="Times New Roman"/>
                <a:cs typeface="Times New Roman"/>
              </a:rPr>
              <a:t>le	</a:t>
            </a:r>
            <a:r>
              <a:rPr dirty="0" spc="5" b="0" i="0">
                <a:latin typeface="Times New Roman"/>
                <a:cs typeface="Times New Roman"/>
              </a:rPr>
              <a:t>i</a:t>
            </a:r>
            <a:r>
              <a:rPr dirty="0" b="0" i="0">
                <a:latin typeface="Times New Roman"/>
                <a:cs typeface="Times New Roman"/>
              </a:rPr>
              <a:t>n	</a:t>
            </a:r>
            <a:r>
              <a:rPr dirty="0" spc="-10" b="0" i="0">
                <a:latin typeface="Times New Roman"/>
                <a:cs typeface="Times New Roman"/>
              </a:rPr>
              <a:t>ac</a:t>
            </a:r>
            <a:r>
              <a:rPr dirty="0" b="0" i="0">
                <a:latin typeface="Times New Roman"/>
                <a:cs typeface="Times New Roman"/>
              </a:rPr>
              <a:t>co</a:t>
            </a:r>
            <a:r>
              <a:rPr dirty="0" spc="5" b="0" i="0">
                <a:latin typeface="Times New Roman"/>
                <a:cs typeface="Times New Roman"/>
              </a:rPr>
              <a:t>r</a:t>
            </a:r>
            <a:r>
              <a:rPr dirty="0" b="0" i="0">
                <a:latin typeface="Times New Roman"/>
                <a:cs typeface="Times New Roman"/>
              </a:rPr>
              <a:t>da</a:t>
            </a:r>
            <a:r>
              <a:rPr dirty="0" spc="-10" b="0" i="0">
                <a:latin typeface="Times New Roman"/>
                <a:cs typeface="Times New Roman"/>
              </a:rPr>
              <a:t>n</a:t>
            </a:r>
            <a:r>
              <a:rPr dirty="0" b="0" i="0">
                <a:latin typeface="Times New Roman"/>
                <a:cs typeface="Times New Roman"/>
              </a:rPr>
              <a:t>ce	</a:t>
            </a:r>
            <a:r>
              <a:rPr dirty="0" spc="-5" b="0" i="0">
                <a:latin typeface="Times New Roman"/>
                <a:cs typeface="Times New Roman"/>
              </a:rPr>
              <a:t>w</a:t>
            </a:r>
            <a:r>
              <a:rPr dirty="0" spc="-20" b="0" i="0">
                <a:latin typeface="Times New Roman"/>
                <a:cs typeface="Times New Roman"/>
              </a:rPr>
              <a:t>i</a:t>
            </a:r>
            <a:r>
              <a:rPr dirty="0" b="0" i="0">
                <a:latin typeface="Times New Roman"/>
                <a:cs typeface="Times New Roman"/>
              </a:rPr>
              <a:t>th  </a:t>
            </a:r>
            <a:r>
              <a:rPr dirty="0" b="0" i="0">
                <a:latin typeface="Times New Roman"/>
                <a:cs typeface="Times New Roman"/>
              </a:rPr>
              <a:t>grade/standards</a:t>
            </a:r>
          </a:p>
          <a:p>
            <a:pPr marL="356870" marR="508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spc="-5" b="0" i="0">
                <a:latin typeface="Times New Roman"/>
                <a:cs typeface="Times New Roman"/>
              </a:rPr>
              <a:t>Use </a:t>
            </a:r>
            <a:r>
              <a:rPr dirty="0" b="0" i="0">
                <a:latin typeface="Times New Roman"/>
                <a:cs typeface="Times New Roman"/>
              </a:rPr>
              <a:t>"AGMARK" </a:t>
            </a:r>
            <a:r>
              <a:rPr dirty="0" spc="-5" b="0" i="0">
                <a:latin typeface="Times New Roman"/>
                <a:cs typeface="Times New Roman"/>
              </a:rPr>
              <a:t>labels </a:t>
            </a:r>
            <a:r>
              <a:rPr dirty="0" b="0" i="0">
                <a:latin typeface="Times New Roman"/>
                <a:cs typeface="Times New Roman"/>
              </a:rPr>
              <a:t>on their products if they </a:t>
            </a:r>
            <a:r>
              <a:rPr dirty="0" spc="-5" b="0" i="0">
                <a:latin typeface="Times New Roman"/>
                <a:cs typeface="Times New Roman"/>
              </a:rPr>
              <a:t>comply </a:t>
            </a:r>
            <a:r>
              <a:rPr dirty="0" b="0" i="0">
                <a:latin typeface="Times New Roman"/>
                <a:cs typeface="Times New Roman"/>
              </a:rPr>
              <a:t>with  standards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1813" y="576199"/>
            <a:ext cx="603948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National Codex Committee</a:t>
            </a:r>
            <a:r>
              <a:rPr dirty="0" spc="-135"/>
              <a:t> </a:t>
            </a:r>
            <a:r>
              <a:rPr dirty="0"/>
              <a:t>(India)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6465"/>
            <a:ext cx="8072755" cy="3538220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354965" algn="l"/>
                <a:tab pos="355600" algn="l"/>
                <a:tab pos="831215" algn="l"/>
                <a:tab pos="1766570" algn="l"/>
                <a:tab pos="3379470" algn="l"/>
                <a:tab pos="3843020" algn="l"/>
                <a:tab pos="4371340" algn="l"/>
                <a:tab pos="6034405" algn="l"/>
                <a:tab pos="6444615" algn="l"/>
                <a:tab pos="7502525" algn="l"/>
              </a:tabLst>
            </a:pPr>
            <a:r>
              <a:rPr dirty="0" sz="2400" spc="-17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ad</a:t>
            </a:r>
            <a:r>
              <a:rPr dirty="0" sz="2400" spc="-15">
                <a:latin typeface="Times New Roman"/>
                <a:cs typeface="Times New Roman"/>
              </a:rPr>
              <a:t>v</a:t>
            </a:r>
            <a:r>
              <a:rPr dirty="0" sz="2400">
                <a:latin typeface="Times New Roman"/>
                <a:cs typeface="Times New Roman"/>
              </a:rPr>
              <a:t>ise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govern</a:t>
            </a:r>
            <a:r>
              <a:rPr dirty="0" sz="2400" spc="-2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ent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5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 spc="-10">
                <a:latin typeface="Times New Roman"/>
                <a:cs typeface="Times New Roman"/>
              </a:rPr>
              <a:t>h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i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p</a:t>
            </a:r>
            <a:r>
              <a:rPr dirty="0" sz="2400" spc="-10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ica</a:t>
            </a:r>
            <a:r>
              <a:rPr dirty="0" sz="2400" spc="-1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ions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5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f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vari</a:t>
            </a:r>
            <a:r>
              <a:rPr dirty="0" sz="2400">
                <a:latin typeface="Times New Roman"/>
                <a:cs typeface="Times New Roman"/>
              </a:rPr>
              <a:t>ous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20">
                <a:latin typeface="Times New Roman"/>
                <a:cs typeface="Times New Roman"/>
              </a:rPr>
              <a:t>f</a:t>
            </a:r>
            <a:r>
              <a:rPr dirty="0" sz="2400">
                <a:latin typeface="Times New Roman"/>
                <a:cs typeface="Times New Roman"/>
              </a:rPr>
              <a:t>ood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Times New Roman"/>
                <a:cs typeface="Times New Roman"/>
              </a:rPr>
              <a:t>standardization</a:t>
            </a:r>
            <a:endParaRPr sz="2400">
              <a:latin typeface="Times New Roman"/>
              <a:cs typeface="Times New Roman"/>
            </a:endParaRPr>
          </a:p>
          <a:p>
            <a:pPr marL="355600" marR="635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85">
                <a:latin typeface="Times New Roman"/>
                <a:cs typeface="Times New Roman"/>
              </a:rPr>
              <a:t>To </a:t>
            </a:r>
            <a:r>
              <a:rPr dirty="0" sz="2400">
                <a:latin typeface="Times New Roman"/>
                <a:cs typeface="Times New Roman"/>
              </a:rPr>
              <a:t>provide </a:t>
            </a:r>
            <a:r>
              <a:rPr dirty="0" sz="2400" spc="-5">
                <a:latin typeface="Times New Roman"/>
                <a:cs typeface="Times New Roman"/>
              </a:rPr>
              <a:t>important inputs </a:t>
            </a:r>
            <a:r>
              <a:rPr dirty="0" sz="2400">
                <a:latin typeface="Times New Roman"/>
                <a:cs typeface="Times New Roman"/>
              </a:rPr>
              <a:t>to </a:t>
            </a:r>
            <a:r>
              <a:rPr dirty="0" sz="2400" spc="-5">
                <a:latin typeface="Times New Roman"/>
                <a:cs typeface="Times New Roman"/>
              </a:rPr>
              <a:t>the government so as </a:t>
            </a:r>
            <a:r>
              <a:rPr dirty="0" sz="2400">
                <a:latin typeface="Times New Roman"/>
                <a:cs typeface="Times New Roman"/>
              </a:rPr>
              <a:t>to </a:t>
            </a:r>
            <a:r>
              <a:rPr dirty="0" sz="2400" spc="-5">
                <a:latin typeface="Times New Roman"/>
                <a:cs typeface="Times New Roman"/>
              </a:rPr>
              <a:t>assist  </a:t>
            </a:r>
            <a:r>
              <a:rPr dirty="0" sz="2400">
                <a:latin typeface="Times New Roman"/>
                <a:cs typeface="Times New Roman"/>
              </a:rPr>
              <a:t>in ensuring quality and safety </a:t>
            </a:r>
            <a:r>
              <a:rPr dirty="0" sz="2400" spc="-5">
                <a:latin typeface="Times New Roman"/>
                <a:cs typeface="Times New Roman"/>
              </a:rPr>
              <a:t>of</a:t>
            </a:r>
            <a:r>
              <a:rPr dirty="0" sz="2400" spc="-10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food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85">
                <a:latin typeface="Times New Roman"/>
                <a:cs typeface="Times New Roman"/>
              </a:rPr>
              <a:t>To </a:t>
            </a:r>
            <a:r>
              <a:rPr dirty="0" sz="2400">
                <a:latin typeface="Times New Roman"/>
                <a:cs typeface="Times New Roman"/>
              </a:rPr>
              <a:t>appoint Shadow</a:t>
            </a:r>
            <a:r>
              <a:rPr dirty="0" sz="2400" spc="7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Committees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85">
                <a:latin typeface="Times New Roman"/>
                <a:cs typeface="Times New Roman"/>
              </a:rPr>
              <a:t>To </a:t>
            </a:r>
            <a:r>
              <a:rPr dirty="0" sz="2400" spc="-5">
                <a:latin typeface="Times New Roman"/>
                <a:cs typeface="Times New Roman"/>
              </a:rPr>
              <a:t>meet as </a:t>
            </a:r>
            <a:r>
              <a:rPr dirty="0" sz="2400">
                <a:latin typeface="Times New Roman"/>
                <a:cs typeface="Times New Roman"/>
              </a:rPr>
              <a:t>and when necessary to </a:t>
            </a:r>
            <a:r>
              <a:rPr dirty="0" sz="2400" spc="-5">
                <a:latin typeface="Times New Roman"/>
                <a:cs typeface="Times New Roman"/>
              </a:rPr>
              <a:t>formulate </a:t>
            </a:r>
            <a:r>
              <a:rPr dirty="0" sz="2400">
                <a:latin typeface="Times New Roman"/>
                <a:cs typeface="Times New Roman"/>
              </a:rPr>
              <a:t>national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position.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2752" y="576199"/>
            <a:ext cx="62388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Standards for eating</a:t>
            </a:r>
            <a:r>
              <a:rPr dirty="0" spc="-17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35353"/>
            <a:ext cx="8074025" cy="4452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latin typeface="Times New Roman"/>
                <a:cs typeface="Times New Roman"/>
              </a:rPr>
              <a:t>FSSAI</a:t>
            </a:r>
            <a:r>
              <a:rPr dirty="0" sz="2400" spc="2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algn="just" marL="355600" marR="5080" indent="-38100">
              <a:lnSpc>
                <a:spcPct val="150000"/>
              </a:lnSpc>
              <a:spcBef>
                <a:spcPts val="580"/>
              </a:spcBef>
            </a:pPr>
            <a:r>
              <a:rPr dirty="0" sz="2400" spc="-5">
                <a:latin typeface="Times New Roman"/>
                <a:cs typeface="Times New Roman"/>
              </a:rPr>
              <a:t>Premises </a:t>
            </a:r>
            <a:r>
              <a:rPr dirty="0" sz="2400">
                <a:latin typeface="Times New Roman"/>
                <a:cs typeface="Times New Roman"/>
              </a:rPr>
              <a:t>where </a:t>
            </a:r>
            <a:r>
              <a:rPr dirty="0" sz="2400" spc="-5">
                <a:latin typeface="Times New Roman"/>
                <a:cs typeface="Times New Roman"/>
              </a:rPr>
              <a:t>public </a:t>
            </a:r>
            <a:r>
              <a:rPr dirty="0" sz="2400">
                <a:latin typeface="Times New Roman"/>
                <a:cs typeface="Times New Roman"/>
              </a:rPr>
              <a:t>is </a:t>
            </a:r>
            <a:r>
              <a:rPr dirty="0" sz="2400" spc="-5">
                <a:latin typeface="Times New Roman"/>
                <a:cs typeface="Times New Roman"/>
              </a:rPr>
              <a:t>admitted </a:t>
            </a:r>
            <a:r>
              <a:rPr dirty="0" sz="2400">
                <a:latin typeface="Times New Roman"/>
                <a:cs typeface="Times New Roman"/>
              </a:rPr>
              <a:t>for </a:t>
            </a:r>
            <a:r>
              <a:rPr dirty="0" sz="2400" spc="-5">
                <a:latin typeface="Times New Roman"/>
                <a:cs typeface="Times New Roman"/>
              </a:rPr>
              <a:t>repose </a:t>
            </a:r>
            <a:r>
              <a:rPr dirty="0" sz="2400" spc="-10">
                <a:latin typeface="Times New Roman"/>
                <a:cs typeface="Times New Roman"/>
              </a:rPr>
              <a:t>or </a:t>
            </a:r>
            <a:r>
              <a:rPr dirty="0" sz="2400">
                <a:latin typeface="Times New Roman"/>
                <a:cs typeface="Times New Roman"/>
              </a:rPr>
              <a:t>for  </a:t>
            </a:r>
            <a:r>
              <a:rPr dirty="0" sz="2400" spc="-5">
                <a:latin typeface="Times New Roman"/>
                <a:cs typeface="Times New Roman"/>
              </a:rPr>
              <a:t>consumption </a:t>
            </a:r>
            <a:r>
              <a:rPr dirty="0" sz="2400">
                <a:latin typeface="Times New Roman"/>
                <a:cs typeface="Times New Roman"/>
              </a:rPr>
              <a:t>of any food or drink </a:t>
            </a:r>
            <a:r>
              <a:rPr dirty="0" sz="2400" spc="-10">
                <a:latin typeface="Times New Roman"/>
                <a:cs typeface="Times New Roman"/>
              </a:rPr>
              <a:t>or </a:t>
            </a:r>
            <a:r>
              <a:rPr dirty="0" sz="2400">
                <a:latin typeface="Times New Roman"/>
                <a:cs typeface="Times New Roman"/>
              </a:rPr>
              <a:t>any </a:t>
            </a:r>
            <a:r>
              <a:rPr dirty="0" sz="2400" spc="-5">
                <a:latin typeface="Times New Roman"/>
                <a:cs typeface="Times New Roman"/>
              </a:rPr>
              <a:t>place </a:t>
            </a:r>
            <a:r>
              <a:rPr dirty="0" sz="2400">
                <a:latin typeface="Times New Roman"/>
                <a:cs typeface="Times New Roman"/>
              </a:rPr>
              <a:t>where </a:t>
            </a:r>
            <a:r>
              <a:rPr dirty="0" sz="2400" spc="-5">
                <a:latin typeface="Times New Roman"/>
                <a:cs typeface="Times New Roman"/>
              </a:rPr>
              <a:t>cooked  </a:t>
            </a:r>
            <a:r>
              <a:rPr dirty="0" sz="2400">
                <a:latin typeface="Times New Roman"/>
                <a:cs typeface="Times New Roman"/>
              </a:rPr>
              <a:t>food is sold or prepared for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sale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dirty="0" sz="2400" b="1" i="1">
                <a:latin typeface="Times New Roman"/>
                <a:cs typeface="Times New Roman"/>
              </a:rPr>
              <a:t>Excludes:</a:t>
            </a:r>
            <a:endParaRPr sz="2400">
              <a:latin typeface="Times New Roman"/>
              <a:cs typeface="Times New Roman"/>
            </a:endParaRPr>
          </a:p>
          <a:p>
            <a:pPr algn="just" marL="355600" marR="5080" indent="-38100">
              <a:lnSpc>
                <a:spcPct val="150000"/>
              </a:lnSpc>
              <a:spcBef>
                <a:spcPts val="575"/>
              </a:spcBef>
            </a:pPr>
            <a:r>
              <a:rPr dirty="0" sz="2400" spc="-5">
                <a:latin typeface="Times New Roman"/>
                <a:cs typeface="Times New Roman"/>
              </a:rPr>
              <a:t>Food </a:t>
            </a:r>
            <a:r>
              <a:rPr dirty="0" sz="2400">
                <a:latin typeface="Times New Roman"/>
                <a:cs typeface="Times New Roman"/>
              </a:rPr>
              <a:t>processing </a:t>
            </a:r>
            <a:r>
              <a:rPr dirty="0" sz="2400" spc="-5">
                <a:latin typeface="Times New Roman"/>
                <a:cs typeface="Times New Roman"/>
              </a:rPr>
              <a:t>establishments, retail </a:t>
            </a:r>
            <a:r>
              <a:rPr dirty="0" sz="2400">
                <a:latin typeface="Times New Roman"/>
                <a:cs typeface="Times New Roman"/>
              </a:rPr>
              <a:t>food stores, </a:t>
            </a:r>
            <a:r>
              <a:rPr dirty="0" sz="2400" spc="-5">
                <a:latin typeface="Times New Roman"/>
                <a:cs typeface="Times New Roman"/>
              </a:rPr>
              <a:t>private  homes </a:t>
            </a:r>
            <a:r>
              <a:rPr dirty="0" sz="2400">
                <a:latin typeface="Times New Roman"/>
                <a:cs typeface="Times New Roman"/>
              </a:rPr>
              <a:t>where </a:t>
            </a:r>
            <a:r>
              <a:rPr dirty="0" sz="2400" spc="-5">
                <a:latin typeface="Times New Roman"/>
                <a:cs typeface="Times New Roman"/>
              </a:rPr>
              <a:t>food is </a:t>
            </a:r>
            <a:r>
              <a:rPr dirty="0" sz="2400">
                <a:latin typeface="Times New Roman"/>
                <a:cs typeface="Times New Roman"/>
              </a:rPr>
              <a:t>prepared </a:t>
            </a:r>
            <a:r>
              <a:rPr dirty="0" sz="2400" spc="-5">
                <a:latin typeface="Times New Roman"/>
                <a:cs typeface="Times New Roman"/>
              </a:rPr>
              <a:t>or </a:t>
            </a:r>
            <a:r>
              <a:rPr dirty="0" sz="2400">
                <a:latin typeface="Times New Roman"/>
                <a:cs typeface="Times New Roman"/>
              </a:rPr>
              <a:t>served </a:t>
            </a:r>
            <a:r>
              <a:rPr dirty="0" sz="2400" spc="-5">
                <a:latin typeface="Times New Roman"/>
                <a:cs typeface="Times New Roman"/>
              </a:rPr>
              <a:t>for family  consumption.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6199"/>
            <a:ext cx="38328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Eating</a:t>
            </a:r>
            <a:r>
              <a:rPr dirty="0" spc="-8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6474460" cy="4123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Restaurants &amp;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Hotels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20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Dhaba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Snack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Bars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20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Canteens (Schools, Colleges, </a:t>
            </a:r>
            <a:r>
              <a:rPr dirty="0" sz="2400" spc="-10">
                <a:latin typeface="Times New Roman"/>
                <a:cs typeface="Times New Roman"/>
              </a:rPr>
              <a:t>Office,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Institutions)</a:t>
            </a:r>
            <a:endParaRPr sz="2400"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431800" algn="l"/>
                <a:tab pos="432434" algn="l"/>
              </a:tabLst>
            </a:pPr>
            <a:r>
              <a:rPr dirty="0" sz="2400">
                <a:latin typeface="Times New Roman"/>
                <a:cs typeface="Times New Roman"/>
              </a:rPr>
              <a:t>Food Service at religious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places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Neighbourhood </a:t>
            </a:r>
            <a:r>
              <a:rPr dirty="0" sz="2400" spc="-25">
                <a:latin typeface="Times New Roman"/>
                <a:cs typeface="Times New Roman"/>
              </a:rPr>
              <a:t>Tiffin </a:t>
            </a:r>
            <a:r>
              <a:rPr dirty="0" sz="2400">
                <a:latin typeface="Times New Roman"/>
                <a:cs typeface="Times New Roman"/>
              </a:rPr>
              <a:t>Services / dabba</a:t>
            </a:r>
            <a:r>
              <a:rPr dirty="0" sz="2400" spc="-10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walas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Street food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vendors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05400" y="152400"/>
            <a:ext cx="3525011" cy="266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5189" y="576199"/>
            <a:ext cx="38328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Eating</a:t>
            </a:r>
            <a:r>
              <a:rPr dirty="0" spc="-8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69726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1545"/>
              </a:spcBef>
            </a:pPr>
            <a:r>
              <a:rPr dirty="0" spc="-5" b="0" i="0">
                <a:latin typeface="Times New Roman"/>
                <a:cs typeface="Times New Roman"/>
              </a:rPr>
              <a:t>Specific</a:t>
            </a:r>
            <a:r>
              <a:rPr dirty="0" spc="355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characteristics</a:t>
            </a:r>
            <a:r>
              <a:rPr dirty="0" spc="370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that</a:t>
            </a:r>
            <a:r>
              <a:rPr dirty="0" spc="365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make</a:t>
            </a:r>
            <a:r>
              <a:rPr dirty="0" spc="36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them</a:t>
            </a:r>
            <a:r>
              <a:rPr dirty="0" spc="340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potential</a:t>
            </a:r>
            <a:r>
              <a:rPr dirty="0" spc="365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focus</a:t>
            </a:r>
            <a:r>
              <a:rPr dirty="0" spc="370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of</a:t>
            </a:r>
            <a:r>
              <a:rPr dirty="0" spc="355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food</a:t>
            </a:r>
          </a:p>
          <a:p>
            <a:pPr marL="356870">
              <a:lnSpc>
                <a:spcPct val="100000"/>
              </a:lnSpc>
              <a:spcBef>
                <a:spcPts val="1445"/>
              </a:spcBef>
            </a:pPr>
            <a:r>
              <a:rPr dirty="0" b="0" i="0">
                <a:latin typeface="Times New Roman"/>
                <a:cs typeface="Times New Roman"/>
              </a:rPr>
              <a:t>borne outbreaks or</a:t>
            </a:r>
            <a:r>
              <a:rPr dirty="0" spc="-25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epidemics: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6870" algn="l"/>
                <a:tab pos="3045460" algn="l"/>
              </a:tabLst>
            </a:pPr>
            <a:r>
              <a:rPr dirty="0" b="0" i="0">
                <a:latin typeface="Times New Roman"/>
                <a:cs typeface="Times New Roman"/>
              </a:rPr>
              <a:t>Single</a:t>
            </a:r>
            <a:r>
              <a:rPr dirty="0" spc="-2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infection</a:t>
            </a:r>
            <a:r>
              <a:rPr dirty="0" spc="-15" b="0" i="0">
                <a:latin typeface="Times New Roman"/>
                <a:cs typeface="Times New Roman"/>
              </a:rPr>
              <a:t> </a:t>
            </a:r>
            <a:r>
              <a:rPr dirty="0" spc="-10" b="0" i="0">
                <a:latin typeface="Times New Roman"/>
                <a:cs typeface="Times New Roman"/>
              </a:rPr>
              <a:t>may	affect </a:t>
            </a:r>
            <a:r>
              <a:rPr dirty="0" spc="-5" b="0" i="0">
                <a:latin typeface="Times New Roman"/>
                <a:cs typeface="Times New Roman"/>
              </a:rPr>
              <a:t>many </a:t>
            </a:r>
            <a:r>
              <a:rPr dirty="0" b="0" i="0">
                <a:latin typeface="Times New Roman"/>
                <a:cs typeface="Times New Roman"/>
              </a:rPr>
              <a:t>people </a:t>
            </a:r>
            <a:r>
              <a:rPr dirty="0" spc="-5" b="0" i="0">
                <a:latin typeface="Times New Roman"/>
                <a:cs typeface="Times New Roman"/>
              </a:rPr>
              <a:t>simultaneously</a:t>
            </a:r>
          </a:p>
          <a:p>
            <a:pPr marL="356870" marR="5080" indent="-342900">
              <a:lnSpc>
                <a:spcPct val="150000"/>
              </a:lnSpc>
              <a:spcBef>
                <a:spcPts val="575"/>
              </a:spcBef>
              <a:buFont typeface="Wingdings"/>
              <a:buChar char=""/>
              <a:tabLst>
                <a:tab pos="356870" algn="l"/>
                <a:tab pos="1249680" algn="l"/>
                <a:tab pos="1684020" algn="l"/>
                <a:tab pos="2239010" algn="l"/>
                <a:tab pos="2978150" algn="l"/>
                <a:tab pos="3364229" algn="l"/>
                <a:tab pos="4612640" algn="l"/>
                <a:tab pos="5029835" algn="l"/>
                <a:tab pos="6209665" algn="l"/>
                <a:tab pos="6644005" algn="l"/>
                <a:tab pos="7198995" algn="l"/>
              </a:tabLst>
            </a:pPr>
            <a:r>
              <a:rPr dirty="0" spc="-5" b="0" i="0">
                <a:latin typeface="Times New Roman"/>
                <a:cs typeface="Times New Roman"/>
              </a:rPr>
              <a:t>Mu</a:t>
            </a:r>
            <a:r>
              <a:rPr dirty="0" spc="-5" b="0" i="0">
                <a:latin typeface="Times New Roman"/>
                <a:cs typeface="Times New Roman"/>
              </a:rPr>
              <a:t>ch	of	the	food	</a:t>
            </a:r>
            <a:r>
              <a:rPr dirty="0" b="0" i="0">
                <a:latin typeface="Times New Roman"/>
                <a:cs typeface="Times New Roman"/>
              </a:rPr>
              <a:t>i</a:t>
            </a:r>
            <a:r>
              <a:rPr dirty="0" spc="-5" b="0" i="0">
                <a:latin typeface="Times New Roman"/>
                <a:cs typeface="Times New Roman"/>
              </a:rPr>
              <a:t>s</a:t>
            </a:r>
            <a:r>
              <a:rPr dirty="0" b="0" i="0">
                <a:latin typeface="Times New Roman"/>
                <a:cs typeface="Times New Roman"/>
              </a:rPr>
              <a:t>	prepared	</a:t>
            </a:r>
            <a:r>
              <a:rPr dirty="0" spc="-10" b="0" i="0">
                <a:latin typeface="Times New Roman"/>
                <a:cs typeface="Times New Roman"/>
              </a:rPr>
              <a:t>i</a:t>
            </a:r>
            <a:r>
              <a:rPr dirty="0" b="0" i="0">
                <a:latin typeface="Times New Roman"/>
                <a:cs typeface="Times New Roman"/>
              </a:rPr>
              <a:t>n	advance	of	the	nor</a:t>
            </a:r>
            <a:r>
              <a:rPr dirty="0" spc="-15" b="0" i="0">
                <a:latin typeface="Times New Roman"/>
                <a:cs typeface="Times New Roman"/>
              </a:rPr>
              <a:t>m</a:t>
            </a:r>
            <a:r>
              <a:rPr dirty="0" b="0" i="0">
                <a:latin typeface="Times New Roman"/>
                <a:cs typeface="Times New Roman"/>
              </a:rPr>
              <a:t>al  </a:t>
            </a:r>
            <a:r>
              <a:rPr dirty="0" spc="-5" b="0" i="0">
                <a:latin typeface="Times New Roman"/>
                <a:cs typeface="Times New Roman"/>
              </a:rPr>
              <a:t>mealtime</a:t>
            </a:r>
            <a:r>
              <a:rPr dirty="0" spc="-20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rush</a:t>
            </a:r>
          </a:p>
          <a:p>
            <a:pPr marL="356870" marR="5080" indent="-342900">
              <a:lnSpc>
                <a:spcPct val="150100"/>
              </a:lnSpc>
              <a:spcBef>
                <a:spcPts val="575"/>
              </a:spcBef>
              <a:buFont typeface="Wingdings"/>
              <a:buChar char=""/>
              <a:tabLst>
                <a:tab pos="356870" algn="l"/>
              </a:tabLst>
            </a:pPr>
            <a:r>
              <a:rPr dirty="0" spc="-5" b="0" i="0">
                <a:latin typeface="Times New Roman"/>
                <a:cs typeface="Times New Roman"/>
              </a:rPr>
              <a:t>Hours </a:t>
            </a:r>
            <a:r>
              <a:rPr dirty="0" b="0" i="0">
                <a:latin typeface="Times New Roman"/>
                <a:cs typeface="Times New Roman"/>
              </a:rPr>
              <a:t>tend to </a:t>
            </a:r>
            <a:r>
              <a:rPr dirty="0" spc="-5" b="0" i="0">
                <a:latin typeface="Times New Roman"/>
                <a:cs typeface="Times New Roman"/>
              </a:rPr>
              <a:t>encourage </a:t>
            </a:r>
            <a:r>
              <a:rPr dirty="0" b="0" i="0">
                <a:latin typeface="Times New Roman"/>
                <a:cs typeface="Times New Roman"/>
              </a:rPr>
              <a:t>poor and </a:t>
            </a:r>
            <a:r>
              <a:rPr dirty="0" spc="-5" b="0" i="0">
                <a:latin typeface="Times New Roman"/>
                <a:cs typeface="Times New Roman"/>
              </a:rPr>
              <a:t>unsatisfactory methods </a:t>
            </a:r>
            <a:r>
              <a:rPr dirty="0" b="0" i="0">
                <a:latin typeface="Times New Roman"/>
                <a:cs typeface="Times New Roman"/>
              </a:rPr>
              <a:t>of  dish-washing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5189" y="576199"/>
            <a:ext cx="38328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Eating</a:t>
            </a:r>
            <a:r>
              <a:rPr dirty="0" spc="-8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92249"/>
            <a:ext cx="7373620" cy="287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Improper </a:t>
            </a:r>
            <a:r>
              <a:rPr dirty="0" sz="2400">
                <a:latin typeface="Times New Roman"/>
                <a:cs typeface="Times New Roman"/>
              </a:rPr>
              <a:t>holding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temperatures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Inadequate cooking, such </a:t>
            </a:r>
            <a:r>
              <a:rPr dirty="0" sz="2400" spc="-5">
                <a:latin typeface="Times New Roman"/>
                <a:cs typeface="Times New Roman"/>
              </a:rPr>
              <a:t>as </a:t>
            </a:r>
            <a:r>
              <a:rPr dirty="0" sz="2400">
                <a:latin typeface="Times New Roman"/>
                <a:cs typeface="Times New Roman"/>
              </a:rPr>
              <a:t>undercooking </a:t>
            </a:r>
            <a:r>
              <a:rPr dirty="0" sz="2400" spc="-5">
                <a:latin typeface="Times New Roman"/>
                <a:cs typeface="Times New Roman"/>
              </a:rPr>
              <a:t>raw </a:t>
            </a:r>
            <a:r>
              <a:rPr dirty="0" sz="2400">
                <a:latin typeface="Times New Roman"/>
                <a:cs typeface="Times New Roman"/>
              </a:rPr>
              <a:t>shell</a:t>
            </a:r>
            <a:r>
              <a:rPr dirty="0" sz="2400" spc="-1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eggs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Contaminated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equipment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Food from unsafe sources,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Poor personal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hygiene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6073" y="6421399"/>
            <a:ext cx="2311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 sz="1400" b="1">
                <a:latin typeface="Calibri"/>
                <a:cs typeface="Calibri"/>
              </a:rPr>
              <a:t>23</a:t>
            </a:fld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1897" y="606297"/>
            <a:ext cx="60667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Standards of eating</a:t>
            </a:r>
            <a:r>
              <a:rPr dirty="0" spc="-11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407921"/>
            <a:ext cx="6902450" cy="977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latin typeface="Times New Roman"/>
                <a:cs typeface="Times New Roman"/>
              </a:rPr>
              <a:t>Location and</a:t>
            </a:r>
            <a:r>
              <a:rPr dirty="0" sz="2400" spc="-2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surroundings: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Arial"/>
              <a:buChar char="•"/>
              <a:tabLst>
                <a:tab pos="354965" algn="l"/>
                <a:tab pos="355600" algn="l"/>
                <a:tab pos="1247140" algn="l"/>
                <a:tab pos="2086610" algn="l"/>
                <a:tab pos="4330700" algn="l"/>
                <a:tab pos="5575935" algn="l"/>
                <a:tab pos="6449060" algn="l"/>
              </a:tabLst>
            </a:pPr>
            <a:r>
              <a:rPr dirty="0" sz="2400">
                <a:latin typeface="Times New Roman"/>
                <a:cs typeface="Times New Roman"/>
              </a:rPr>
              <a:t>away	from	environ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enta</a:t>
            </a:r>
            <a:r>
              <a:rPr dirty="0" sz="2400" spc="-10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ly	p</a:t>
            </a:r>
            <a:r>
              <a:rPr dirty="0" sz="2400" spc="-15">
                <a:latin typeface="Times New Roman"/>
                <a:cs typeface="Times New Roman"/>
              </a:rPr>
              <a:t>o</a:t>
            </a:r>
            <a:r>
              <a:rPr dirty="0" sz="2400">
                <a:latin typeface="Times New Roman"/>
                <a:cs typeface="Times New Roman"/>
              </a:rPr>
              <a:t>lluted	areas	and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09509" y="1993519"/>
            <a:ext cx="11760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industrial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505583"/>
            <a:ext cx="8302625" cy="3757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activities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not be used for residential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purpose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2400" spc="-5" b="1" i="1">
                <a:latin typeface="Times New Roman"/>
                <a:cs typeface="Times New Roman"/>
              </a:rPr>
              <a:t>Layout and </a:t>
            </a:r>
            <a:r>
              <a:rPr dirty="0" sz="2400" b="1" i="1">
                <a:latin typeface="Times New Roman"/>
                <a:cs typeface="Times New Roman"/>
              </a:rPr>
              <a:t>design of </a:t>
            </a:r>
            <a:r>
              <a:rPr dirty="0" sz="2400" spc="-5" b="1" i="1">
                <a:latin typeface="Times New Roman"/>
                <a:cs typeface="Times New Roman"/>
              </a:rPr>
              <a:t>food </a:t>
            </a:r>
            <a:r>
              <a:rPr dirty="0" sz="2400" b="1" i="1">
                <a:latin typeface="Times New Roman"/>
                <a:cs typeface="Times New Roman"/>
              </a:rPr>
              <a:t>establishment</a:t>
            </a:r>
            <a:r>
              <a:rPr dirty="0" sz="2400" spc="-3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premises: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4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1082675" algn="l"/>
                <a:tab pos="2639060" algn="l"/>
                <a:tab pos="2893060" algn="l"/>
                <a:tab pos="4836795" algn="l"/>
                <a:tab pos="5165725" algn="l"/>
                <a:tab pos="5922010" algn="l"/>
                <a:tab pos="6461125" algn="l"/>
                <a:tab pos="7021195" algn="l"/>
                <a:tab pos="8051165" algn="l"/>
              </a:tabLst>
            </a:pPr>
            <a:r>
              <a:rPr dirty="0" sz="2400">
                <a:latin typeface="Times New Roman"/>
                <a:cs typeface="Times New Roman"/>
              </a:rPr>
              <a:t>food	prepara</a:t>
            </a:r>
            <a:r>
              <a:rPr dirty="0" sz="2400" spc="-1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ion	/	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anufacturing	proc</a:t>
            </a:r>
            <a:r>
              <a:rPr dirty="0" sz="2400" spc="-5">
                <a:latin typeface="Times New Roman"/>
                <a:cs typeface="Times New Roman"/>
              </a:rPr>
              <a:t>ess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re	not	subje</a:t>
            </a:r>
            <a:r>
              <a:rPr dirty="0" sz="2400" spc="-1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t	</a:t>
            </a:r>
            <a:r>
              <a:rPr dirty="0" sz="2400" spc="5">
                <a:latin typeface="Times New Roman"/>
                <a:cs typeface="Times New Roman"/>
              </a:rPr>
              <a:t>to  </a:t>
            </a:r>
            <a:r>
              <a:rPr dirty="0" sz="2400" spc="-5">
                <a:latin typeface="Times New Roman"/>
                <a:cs typeface="Times New Roman"/>
              </a:rPr>
              <a:t>cross-contamination </a:t>
            </a:r>
            <a:r>
              <a:rPr dirty="0" sz="2400">
                <a:latin typeface="Times New Roman"/>
                <a:cs typeface="Times New Roman"/>
              </a:rPr>
              <a:t>from receiving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&amp;	pre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processing</a:t>
            </a:r>
            <a:endParaRPr sz="2400">
              <a:latin typeface="Times New Roman"/>
              <a:cs typeface="Times New Roman"/>
            </a:endParaRPr>
          </a:p>
          <a:p>
            <a:pPr marL="355600" marR="6350" indent="-342900">
              <a:lnSpc>
                <a:spcPct val="14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Area </a:t>
            </a:r>
            <a:r>
              <a:rPr dirty="0" sz="2400" spc="-5">
                <a:latin typeface="Times New Roman"/>
                <a:cs typeface="Times New Roman"/>
              </a:rPr>
              <a:t>occupied </a:t>
            </a:r>
            <a:r>
              <a:rPr dirty="0" sz="2400">
                <a:latin typeface="Times New Roman"/>
                <a:cs typeface="Times New Roman"/>
              </a:rPr>
              <a:t>by </a:t>
            </a:r>
            <a:r>
              <a:rPr dirty="0" sz="2400" spc="-5">
                <a:latin typeface="Times New Roman"/>
                <a:cs typeface="Times New Roman"/>
              </a:rPr>
              <a:t>machinery shall not </a:t>
            </a:r>
            <a:r>
              <a:rPr dirty="0" sz="2400" spc="-10">
                <a:latin typeface="Times New Roman"/>
                <a:cs typeface="Times New Roman"/>
              </a:rPr>
              <a:t>be </a:t>
            </a:r>
            <a:r>
              <a:rPr dirty="0" sz="2400" spc="-5">
                <a:latin typeface="Times New Roman"/>
                <a:cs typeface="Times New Roman"/>
              </a:rPr>
              <a:t>more than </a:t>
            </a:r>
            <a:r>
              <a:rPr dirty="0" sz="2400">
                <a:latin typeface="Times New Roman"/>
                <a:cs typeface="Times New Roman"/>
              </a:rPr>
              <a:t>50% of the  </a:t>
            </a:r>
            <a:r>
              <a:rPr dirty="0" sz="2400" spc="-5">
                <a:latin typeface="Times New Roman"/>
                <a:cs typeface="Times New Roman"/>
              </a:rPr>
              <a:t>manufacturing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area.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32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097" y="362457"/>
            <a:ext cx="60667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Standards of eating</a:t>
            </a:r>
            <a:r>
              <a:rPr dirty="0" spc="-11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35353"/>
            <a:ext cx="8072755" cy="4671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 i="1">
                <a:latin typeface="Times New Roman"/>
                <a:cs typeface="Times New Roman"/>
              </a:rPr>
              <a:t>Kitchen </a:t>
            </a:r>
            <a:r>
              <a:rPr dirty="0" sz="2400" b="1" i="1">
                <a:latin typeface="Times New Roman"/>
                <a:cs typeface="Times New Roman"/>
              </a:rPr>
              <a:t>premises- </a:t>
            </a:r>
            <a:r>
              <a:rPr dirty="0" sz="2400" spc="-5" b="1" i="1">
                <a:latin typeface="Times New Roman"/>
                <a:cs typeface="Times New Roman"/>
              </a:rPr>
              <a:t>General</a:t>
            </a:r>
            <a:r>
              <a:rPr dirty="0" sz="2400" spc="-3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principles</a:t>
            </a:r>
            <a:r>
              <a:rPr dirty="0" sz="2400" i="1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Spacious, lighted, fly proof, rat proof, airy and spotlessly</a:t>
            </a:r>
            <a:r>
              <a:rPr dirty="0" sz="2400" spc="-16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clean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Floors: </a:t>
            </a:r>
            <a:r>
              <a:rPr dirty="0" sz="2400" spc="-10">
                <a:latin typeface="Times New Roman"/>
                <a:cs typeface="Times New Roman"/>
              </a:rPr>
              <a:t>must </a:t>
            </a:r>
            <a:r>
              <a:rPr dirty="0" sz="2400">
                <a:latin typeface="Times New Roman"/>
                <a:cs typeface="Times New Roman"/>
              </a:rPr>
              <a:t>have non slip </a:t>
            </a:r>
            <a:r>
              <a:rPr dirty="0" sz="2400" spc="-5">
                <a:latin typeface="Times New Roman"/>
                <a:cs typeface="Times New Roman"/>
              </a:rPr>
              <a:t>surfaces </a:t>
            </a:r>
            <a:r>
              <a:rPr dirty="0" sz="2400">
                <a:latin typeface="Times New Roman"/>
                <a:cs typeface="Times New Roman"/>
              </a:rPr>
              <a:t>should be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impervious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Ceiling: should be smooth, resist </a:t>
            </a:r>
            <a:r>
              <a:rPr dirty="0" sz="2400">
                <a:latin typeface="Times New Roman"/>
                <a:cs typeface="Times New Roman"/>
              </a:rPr>
              <a:t>condensation with</a:t>
            </a:r>
            <a:r>
              <a:rPr dirty="0" sz="2400" spc="47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provisions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latin typeface="Times New Roman"/>
                <a:cs typeface="Times New Roman"/>
              </a:rPr>
              <a:t>for </a:t>
            </a:r>
            <a:r>
              <a:rPr dirty="0" sz="2400" spc="-5">
                <a:latin typeface="Times New Roman"/>
                <a:cs typeface="Times New Roman"/>
              </a:rPr>
              <a:t>exhaust/chimney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vents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Lighting: </a:t>
            </a:r>
            <a:r>
              <a:rPr dirty="0" sz="2400" spc="-10">
                <a:latin typeface="Times New Roman"/>
                <a:cs typeface="Times New Roman"/>
              </a:rPr>
              <a:t>must </a:t>
            </a:r>
            <a:r>
              <a:rPr dirty="0" sz="2400">
                <a:latin typeface="Times New Roman"/>
                <a:cs typeface="Times New Roman"/>
              </a:rPr>
              <a:t>be good both natural and</a:t>
            </a:r>
            <a:r>
              <a:rPr dirty="0" sz="2400" spc="-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artificial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5">
                <a:latin typeface="Times New Roman"/>
                <a:cs typeface="Times New Roman"/>
              </a:rPr>
              <a:t>Ventilation: </a:t>
            </a:r>
            <a:r>
              <a:rPr dirty="0" sz="2400">
                <a:latin typeface="Times New Roman"/>
                <a:cs typeface="Times New Roman"/>
              </a:rPr>
              <a:t>both natural and artificial is</a:t>
            </a:r>
            <a:r>
              <a:rPr dirty="0" sz="2400" spc="-1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necessary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0">
                <a:latin typeface="Times New Roman"/>
                <a:cs typeface="Times New Roman"/>
              </a:rPr>
              <a:t>Toilets: </a:t>
            </a:r>
            <a:r>
              <a:rPr dirty="0" sz="2400">
                <a:latin typeface="Times New Roman"/>
                <a:cs typeface="Times New Roman"/>
              </a:rPr>
              <a:t>Foot operated </a:t>
            </a:r>
            <a:r>
              <a:rPr dirty="0" sz="2400" spc="-5">
                <a:latin typeface="Times New Roman"/>
                <a:cs typeface="Times New Roman"/>
              </a:rPr>
              <a:t>flushes </a:t>
            </a:r>
            <a:r>
              <a:rPr dirty="0" sz="2400">
                <a:latin typeface="Times New Roman"/>
                <a:cs typeface="Times New Roman"/>
              </a:rPr>
              <a:t>are </a:t>
            </a:r>
            <a:r>
              <a:rPr dirty="0" sz="2400" spc="-5">
                <a:latin typeface="Times New Roman"/>
                <a:cs typeface="Times New Roman"/>
              </a:rPr>
              <a:t>more</a:t>
            </a:r>
            <a:r>
              <a:rPr dirty="0" sz="2400" spc="-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preferable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32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097" y="576199"/>
            <a:ext cx="60667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Standards of eating</a:t>
            </a:r>
            <a:r>
              <a:rPr dirty="0" spc="-11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2694940" cy="3501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Kitchen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proper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Kitchen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equipment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Preparation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room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Store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room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Scullery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Dining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Room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32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0889" y="576199"/>
            <a:ext cx="40601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5"/>
              <a:t>Washing</a:t>
            </a:r>
            <a:r>
              <a:rPr dirty="0" spc="-80"/>
              <a:t> </a:t>
            </a:r>
            <a:r>
              <a:rPr dirty="0"/>
              <a:t>arrangements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7591425" cy="2806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Good layout of </a:t>
            </a:r>
            <a:r>
              <a:rPr dirty="0" sz="2400" spc="-5">
                <a:latin typeface="Times New Roman"/>
                <a:cs typeface="Times New Roman"/>
              </a:rPr>
              <a:t>washing-up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area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Correct </a:t>
            </a:r>
            <a:r>
              <a:rPr dirty="0" sz="2400" spc="-5">
                <a:latin typeface="Times New Roman"/>
                <a:cs typeface="Times New Roman"/>
              </a:rPr>
              <a:t>temperature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 spc="-5">
                <a:latin typeface="Times New Roman"/>
                <a:cs typeface="Times New Roman"/>
              </a:rPr>
              <a:t>wash </a:t>
            </a:r>
            <a:r>
              <a:rPr dirty="0" sz="2400">
                <a:latin typeface="Times New Roman"/>
                <a:cs typeface="Times New Roman"/>
              </a:rPr>
              <a:t>and rinse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water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A </a:t>
            </a:r>
            <a:r>
              <a:rPr dirty="0" sz="2400">
                <a:latin typeface="Times New Roman"/>
                <a:cs typeface="Times New Roman"/>
              </a:rPr>
              <a:t>good </a:t>
            </a:r>
            <a:r>
              <a:rPr dirty="0" sz="2400" spc="-5">
                <a:latin typeface="Times New Roman"/>
                <a:cs typeface="Times New Roman"/>
              </a:rPr>
              <a:t>detergent </a:t>
            </a:r>
            <a:r>
              <a:rPr dirty="0" sz="2400">
                <a:latin typeface="Times New Roman"/>
                <a:cs typeface="Times New Roman"/>
              </a:rPr>
              <a:t>suited to the type of</a:t>
            </a:r>
            <a:r>
              <a:rPr dirty="0" sz="2400" spc="-21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water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80"/>
              </a:spcBef>
              <a:buFont typeface="Wingdings"/>
              <a:buChar char=""/>
              <a:tabLst>
                <a:tab pos="431800" algn="l"/>
                <a:tab pos="432434" algn="l"/>
              </a:tabLst>
            </a:pPr>
            <a:r>
              <a:rPr dirty="0"/>
              <a:t>	</a:t>
            </a:r>
            <a:r>
              <a:rPr dirty="0" sz="2400">
                <a:latin typeface="Times New Roman"/>
                <a:cs typeface="Times New Roman"/>
              </a:rPr>
              <a:t>Orderly </a:t>
            </a:r>
            <a:r>
              <a:rPr dirty="0" sz="2400" spc="-5">
                <a:latin typeface="Times New Roman"/>
                <a:cs typeface="Times New Roman"/>
              </a:rPr>
              <a:t>methods </a:t>
            </a:r>
            <a:r>
              <a:rPr dirty="0" sz="2400">
                <a:latin typeface="Times New Roman"/>
                <a:cs typeface="Times New Roman"/>
              </a:rPr>
              <a:t>of work in rinsing, stacking, racking,</a:t>
            </a:r>
            <a:r>
              <a:rPr dirty="0" sz="2400" spc="-1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and  storage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32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097" y="576199"/>
            <a:ext cx="60667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Standards of eating</a:t>
            </a:r>
            <a:r>
              <a:rPr dirty="0" spc="-11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3145155" cy="2258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 i="1">
                <a:latin typeface="Times New Roman"/>
                <a:cs typeface="Times New Roman"/>
              </a:rPr>
              <a:t>Washing</a:t>
            </a:r>
            <a:r>
              <a:rPr dirty="0" sz="2400" spc="-11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Arrangements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One </a:t>
            </a:r>
            <a:r>
              <a:rPr dirty="0" sz="2400">
                <a:latin typeface="Times New Roman"/>
                <a:cs typeface="Times New Roman"/>
              </a:rPr>
              <a:t>Sink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 spc="-60">
                <a:latin typeface="Times New Roman"/>
                <a:cs typeface="Times New Roman"/>
              </a:rPr>
              <a:t>Two </a:t>
            </a:r>
            <a:r>
              <a:rPr dirty="0" sz="2400">
                <a:latin typeface="Times New Roman"/>
                <a:cs typeface="Times New Roman"/>
              </a:rPr>
              <a:t>Sink</a:t>
            </a:r>
            <a:r>
              <a:rPr dirty="0" sz="2400" spc="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Dish </a:t>
            </a:r>
            <a:r>
              <a:rPr dirty="0" sz="2400">
                <a:latin typeface="Times New Roman"/>
                <a:cs typeface="Times New Roman"/>
              </a:rPr>
              <a:t>washing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machine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32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097" y="576199"/>
            <a:ext cx="606679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Standards of eating</a:t>
            </a:r>
            <a:r>
              <a:rPr dirty="0" spc="-110"/>
              <a:t> </a:t>
            </a:r>
            <a:r>
              <a:rPr dirty="0"/>
              <a:t>establishments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5426075" cy="4123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0" b="1" i="1">
                <a:latin typeface="Times New Roman"/>
                <a:cs typeface="Times New Roman"/>
              </a:rPr>
              <a:t>Waste</a:t>
            </a:r>
            <a:r>
              <a:rPr dirty="0" sz="2400" spc="-1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disposal: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0">
                <a:latin typeface="Times New Roman"/>
                <a:cs typeface="Times New Roman"/>
              </a:rPr>
              <a:t>Within </a:t>
            </a:r>
            <a:r>
              <a:rPr dirty="0" sz="2400">
                <a:latin typeface="Times New Roman"/>
                <a:cs typeface="Times New Roman"/>
              </a:rPr>
              <a:t>the kitchen </a:t>
            </a:r>
            <a:r>
              <a:rPr dirty="0" sz="2400" b="1" i="1">
                <a:latin typeface="Times New Roman"/>
                <a:cs typeface="Times New Roman"/>
              </a:rPr>
              <a:t>- </a:t>
            </a:r>
            <a:r>
              <a:rPr dirty="0" sz="2400">
                <a:latin typeface="Times New Roman"/>
                <a:cs typeface="Times New Roman"/>
              </a:rPr>
              <a:t>pedal-operated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bins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Outside the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kitchen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dirty="0" sz="2400" spc="-5" b="1" i="1">
                <a:latin typeface="Times New Roman"/>
                <a:cs typeface="Times New Roman"/>
              </a:rPr>
              <a:t>Environmental</a:t>
            </a:r>
            <a:r>
              <a:rPr dirty="0" sz="2400" spc="-2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control: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Control of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Flies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Cockroaches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Sprays </a:t>
            </a:r>
            <a:r>
              <a:rPr dirty="0" sz="2400">
                <a:latin typeface="Times New Roman"/>
                <a:cs typeface="Times New Roman"/>
              </a:rPr>
              <a:t>and other insecticide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formulations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5170" y="576199"/>
            <a:ext cx="261175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Food</a:t>
            </a:r>
            <a:r>
              <a:rPr dirty="0" spc="-90"/>
              <a:t> </a:t>
            </a:r>
            <a:r>
              <a:rPr dirty="0"/>
              <a:t>Handlers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08865"/>
            <a:ext cx="8074025" cy="4087495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Immaculate</a:t>
            </a:r>
            <a:r>
              <a:rPr dirty="0" sz="2400" spc="13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personal</a:t>
            </a:r>
            <a:r>
              <a:rPr dirty="0" sz="2400" spc="1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hygiene</a:t>
            </a:r>
            <a:r>
              <a:rPr dirty="0" sz="2400" spc="15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of</a:t>
            </a:r>
            <a:r>
              <a:rPr dirty="0" sz="2400" spc="1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1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cooks</a:t>
            </a:r>
            <a:r>
              <a:rPr dirty="0" sz="2400" spc="1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15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prime</a:t>
            </a:r>
            <a:r>
              <a:rPr dirty="0" sz="2400" spc="15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importance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Times New Roman"/>
                <a:cs typeface="Times New Roman"/>
              </a:rPr>
              <a:t>in the prevention of food borne</a:t>
            </a:r>
            <a:r>
              <a:rPr dirty="0" sz="2400" spc="-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infections</a:t>
            </a:r>
            <a:endParaRPr sz="2400">
              <a:latin typeface="Times New Roman"/>
              <a:cs typeface="Times New Roman"/>
            </a:endParaRPr>
          </a:p>
          <a:p>
            <a:pPr marL="355600" marR="6350" indent="-342900">
              <a:lnSpc>
                <a:spcPct val="150100"/>
              </a:lnSpc>
              <a:spcBef>
                <a:spcPts val="5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Cooks </a:t>
            </a:r>
            <a:r>
              <a:rPr dirty="0" sz="2400" spc="-10">
                <a:latin typeface="Times New Roman"/>
                <a:cs typeface="Times New Roman"/>
              </a:rPr>
              <a:t>must </a:t>
            </a:r>
            <a:r>
              <a:rPr dirty="0" sz="2400">
                <a:latin typeface="Times New Roman"/>
                <a:cs typeface="Times New Roman"/>
              </a:rPr>
              <a:t>be </a:t>
            </a:r>
            <a:r>
              <a:rPr dirty="0" sz="2400" spc="-5">
                <a:latin typeface="Times New Roman"/>
                <a:cs typeface="Times New Roman"/>
              </a:rPr>
              <a:t>subjected </a:t>
            </a:r>
            <a:r>
              <a:rPr dirty="0" sz="2400">
                <a:latin typeface="Times New Roman"/>
                <a:cs typeface="Times New Roman"/>
              </a:rPr>
              <a:t>to </a:t>
            </a:r>
            <a:r>
              <a:rPr dirty="0" sz="2400" spc="-5">
                <a:latin typeface="Times New Roman"/>
                <a:cs typeface="Times New Roman"/>
              </a:rPr>
              <a:t>regular medical examinations </a:t>
            </a:r>
            <a:r>
              <a:rPr dirty="0" sz="2400">
                <a:latin typeface="Times New Roman"/>
                <a:cs typeface="Times New Roman"/>
              </a:rPr>
              <a:t>for  </a:t>
            </a:r>
            <a:r>
              <a:rPr dirty="0" sz="2400" spc="-5">
                <a:latin typeface="Times New Roman"/>
                <a:cs typeface="Times New Roman"/>
              </a:rPr>
              <a:t>communicable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diseases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5">
                <a:latin typeface="Times New Roman"/>
                <a:cs typeface="Times New Roman"/>
              </a:rPr>
              <a:t>Worthwhile </a:t>
            </a:r>
            <a:r>
              <a:rPr dirty="0" sz="2400">
                <a:latin typeface="Times New Roman"/>
                <a:cs typeface="Times New Roman"/>
              </a:rPr>
              <a:t>doing a stool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examination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  <a:tab pos="1111250" algn="l"/>
                <a:tab pos="2051685" algn="l"/>
                <a:tab pos="2672080" algn="l"/>
                <a:tab pos="3088640" algn="l"/>
                <a:tab pos="4516120" algn="l"/>
                <a:tab pos="5507355" algn="l"/>
                <a:tab pos="6008370" algn="l"/>
                <a:tab pos="6965950" algn="l"/>
                <a:tab pos="7804150" algn="l"/>
              </a:tabLst>
            </a:pPr>
            <a:r>
              <a:rPr dirty="0" sz="2400">
                <a:latin typeface="Times New Roman"/>
                <a:cs typeface="Times New Roman"/>
              </a:rPr>
              <a:t>They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sho</a:t>
            </a:r>
            <a:r>
              <a:rPr dirty="0" sz="2400" spc="-15">
                <a:latin typeface="Times New Roman"/>
                <a:cs typeface="Times New Roman"/>
              </a:rPr>
              <a:t>u</a:t>
            </a:r>
            <a:r>
              <a:rPr dirty="0" sz="2400" spc="-10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d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lso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5">
                <a:latin typeface="Times New Roman"/>
                <a:cs typeface="Times New Roman"/>
              </a:rPr>
              <a:t>b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5">
                <a:latin typeface="Times New Roman"/>
                <a:cs typeface="Times New Roman"/>
              </a:rPr>
              <a:t>v</a:t>
            </a:r>
            <a:r>
              <a:rPr dirty="0" sz="2400">
                <a:latin typeface="Times New Roman"/>
                <a:cs typeface="Times New Roman"/>
              </a:rPr>
              <a:t>ac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i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ated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ga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-10">
                <a:latin typeface="Times New Roman"/>
                <a:cs typeface="Times New Roman"/>
              </a:rPr>
              <a:t>s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 spc="-10">
                <a:latin typeface="Times New Roman"/>
                <a:cs typeface="Times New Roman"/>
              </a:rPr>
              <a:t>h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nt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ric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15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roup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5"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latin typeface="Times New Roman"/>
                <a:cs typeface="Times New Roman"/>
              </a:rPr>
              <a:t>fevers.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19800" y="0"/>
            <a:ext cx="2781300" cy="1790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32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4650" y="650240"/>
          <a:ext cx="8629650" cy="6061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/>
                <a:gridCol w="3429000"/>
                <a:gridCol w="2895600"/>
              </a:tblGrid>
              <a:tr h="117398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200" spc="-10" b="1">
                          <a:latin typeface="Calibri"/>
                          <a:cs typeface="Calibri"/>
                        </a:rPr>
                        <a:t>Disease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200" spc="-25" b="1">
                          <a:latin typeface="Calibri"/>
                          <a:cs typeface="Calibri"/>
                        </a:rPr>
                        <a:t>Work</a:t>
                      </a:r>
                      <a:r>
                        <a:rPr dirty="0" sz="22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20" b="1">
                          <a:latin typeface="Calibri"/>
                          <a:cs typeface="Calibri"/>
                        </a:rPr>
                        <a:t>status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524635" algn="l"/>
                          <a:tab pos="2198370" algn="l"/>
                        </a:tabLst>
                      </a:pPr>
                      <a:r>
                        <a:rPr dirty="0" sz="2200" spc="-15" b="1">
                          <a:latin typeface="Calibri"/>
                          <a:cs typeface="Calibri"/>
                        </a:rPr>
                        <a:t>Duration	</a:t>
                      </a:r>
                      <a:r>
                        <a:rPr dirty="0" sz="2200" spc="-5" b="1">
                          <a:latin typeface="Calibri"/>
                          <a:cs typeface="Calibri"/>
                        </a:rPr>
                        <a:t>of	</a:t>
                      </a:r>
                      <a:r>
                        <a:rPr dirty="0" sz="2200" spc="-20" b="1">
                          <a:latin typeface="Calibri"/>
                          <a:cs typeface="Calibri"/>
                        </a:rPr>
                        <a:t>Work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2200" spc="-10" b="1">
                          <a:latin typeface="Calibri"/>
                          <a:cs typeface="Calibri"/>
                        </a:rPr>
                        <a:t>Restriction </a:t>
                      </a:r>
                      <a:r>
                        <a:rPr dirty="0" sz="2200" spc="-5" b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22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10" b="1">
                          <a:latin typeface="Calibri"/>
                          <a:cs typeface="Calibri"/>
                        </a:rPr>
                        <a:t>comments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236042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2200" spc="-10">
                          <a:latin typeface="Calibri"/>
                          <a:cs typeface="Calibri"/>
                        </a:rPr>
                        <a:t>Abscess, 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boils,</a:t>
                      </a:r>
                      <a:r>
                        <a:rPr dirty="0" sz="2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20">
                          <a:latin typeface="Calibri"/>
                          <a:cs typeface="Calibri"/>
                        </a:rPr>
                        <a:t>etc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2200" spc="-15">
                          <a:latin typeface="Calibri"/>
                          <a:cs typeface="Calibri"/>
                        </a:rPr>
                        <a:t>Relieve from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direct</a:t>
                      </a:r>
                      <a:r>
                        <a:rPr dirty="0" sz="22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15">
                          <a:latin typeface="Calibri"/>
                          <a:cs typeface="Calibri"/>
                        </a:rPr>
                        <a:t>contact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dirty="0" sz="2200" spc="-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200" spc="-15">
                          <a:latin typeface="Calibri"/>
                          <a:cs typeface="Calibri"/>
                        </a:rPr>
                        <a:t>food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 handling.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2200" spc="-10">
                          <a:latin typeface="Calibri"/>
                          <a:cs typeface="Calibri"/>
                        </a:rPr>
                        <a:t>Until </a:t>
                      </a:r>
                      <a:r>
                        <a:rPr dirty="0" sz="2200" spc="-15">
                          <a:latin typeface="Calibri"/>
                          <a:cs typeface="Calibri"/>
                        </a:rPr>
                        <a:t>drainage stops</a:t>
                      </a:r>
                      <a:r>
                        <a:rPr dirty="0" sz="2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and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9215" marR="218440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dirty="0" sz="2200" spc="-5">
                          <a:latin typeface="Calibri"/>
                          <a:cs typeface="Calibri"/>
                        </a:rPr>
                        <a:t>lesion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has healed 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or 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employee has </a:t>
                      </a:r>
                      <a:r>
                        <a:rPr dirty="0" sz="2200" spc="-15">
                          <a:latin typeface="Calibri"/>
                          <a:cs typeface="Calibri"/>
                        </a:rPr>
                        <a:t>negative 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culture.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</a:tr>
              <a:tr h="251460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 spc="-5">
                          <a:latin typeface="Calibri"/>
                          <a:cs typeface="Calibri"/>
                        </a:rPr>
                        <a:t>AIDS 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ARC</a:t>
                      </a:r>
                      <a:r>
                        <a:rPr dirty="0" sz="2200" spc="-2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(AIDS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7945" marR="1175385">
                        <a:lnSpc>
                          <a:spcPts val="3960"/>
                        </a:lnSpc>
                        <a:spcBef>
                          <a:spcPts val="355"/>
                        </a:spcBef>
                      </a:pPr>
                      <a:r>
                        <a:rPr dirty="0" sz="2200" spc="-15">
                          <a:latin typeface="Calibri"/>
                          <a:cs typeface="Calibri"/>
                        </a:rPr>
                        <a:t>related  </a:t>
                      </a:r>
                      <a:r>
                        <a:rPr dirty="0" sz="2200" spc="-3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ompl</a:t>
                      </a:r>
                      <a:r>
                        <a:rPr dirty="0" sz="2200" spc="-4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x)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400" spc="-5" b="1">
                          <a:latin typeface="Calibri"/>
                          <a:cs typeface="Calibri"/>
                        </a:rPr>
                        <a:t>18/5/2015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2200" spc="-20">
                          <a:latin typeface="Calibri"/>
                          <a:cs typeface="Calibri"/>
                        </a:rPr>
                        <a:t>May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work (per</a:t>
                      </a:r>
                      <a:r>
                        <a:rPr dirty="0" sz="22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CDC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dirty="0" sz="2200" spc="-5">
                          <a:latin typeface="Calibri"/>
                          <a:cs typeface="Calibri"/>
                        </a:rPr>
                        <a:t>guidelines).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8580" marR="60960">
                        <a:lnSpc>
                          <a:spcPct val="150000"/>
                        </a:lnSpc>
                        <a:spcBef>
                          <a:spcPts val="5"/>
                        </a:spcBef>
                        <a:tabLst>
                          <a:tab pos="1699260" algn="l"/>
                          <a:tab pos="3114040" algn="l"/>
                        </a:tabLst>
                      </a:pPr>
                      <a:r>
                        <a:rPr dirty="0" sz="2200" spc="-5">
                          <a:latin typeface="Calibri"/>
                          <a:cs typeface="Calibri"/>
                        </a:rPr>
                        <a:t>No open lesions,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upper  </a:t>
                      </a:r>
                      <a:r>
                        <a:rPr dirty="0" sz="2200" spc="-2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espi</a:t>
                      </a:r>
                      <a:r>
                        <a:rPr dirty="0" sz="2200" spc="-4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2200" spc="-2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2200" spc="-3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2200" spc="1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disea</a:t>
                      </a:r>
                      <a:r>
                        <a:rPr dirty="0" sz="2200" spc="5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es,</a:t>
                      </a:r>
                      <a:r>
                        <a:rPr dirty="0" sz="220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2200" spc="5">
                          <a:latin typeface="Calibri"/>
                          <a:cs typeface="Calibri"/>
                        </a:rPr>
                        <a:t>or  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communicable</a:t>
                      </a:r>
                      <a:r>
                        <a:rPr dirty="0" sz="2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diseases.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80"/>
                        </a:spcBef>
                        <a:tabLst>
                          <a:tab pos="1668145" algn="l"/>
                          <a:tab pos="2540000" algn="l"/>
                        </a:tabLst>
                      </a:pPr>
                      <a:r>
                        <a:rPr dirty="0" sz="2200" spc="-10">
                          <a:latin typeface="Calibri"/>
                          <a:cs typeface="Calibri"/>
                        </a:rPr>
                        <a:t>Employee	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will	</a:t>
                      </a:r>
                      <a:r>
                        <a:rPr dirty="0" sz="2200" spc="-10">
                          <a:latin typeface="Calibri"/>
                          <a:cs typeface="Calibri"/>
                        </a:rPr>
                        <a:t>be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69215" marR="1206500">
                        <a:lnSpc>
                          <a:spcPts val="3960"/>
                        </a:lnSpc>
                        <a:spcBef>
                          <a:spcPts val="355"/>
                        </a:spcBef>
                      </a:pPr>
                      <a:r>
                        <a:rPr dirty="0" sz="2200" spc="-10">
                          <a:latin typeface="Calibri"/>
                          <a:cs typeface="Calibri"/>
                        </a:rPr>
                        <a:t>counselled  </a:t>
                      </a:r>
                      <a:r>
                        <a:rPr dirty="0" sz="2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2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200" spc="-15">
                          <a:latin typeface="Calibri"/>
                          <a:cs typeface="Calibri"/>
                        </a:rPr>
                        <a:t>educated.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r" marR="31242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400" spc="-5" b="1">
                          <a:latin typeface="Calibri"/>
                          <a:cs typeface="Calibri"/>
                        </a:rPr>
                        <a:t>38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990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98450" y="831850"/>
          <a:ext cx="8477250" cy="5669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/>
                <a:gridCol w="1950085"/>
                <a:gridCol w="869314"/>
                <a:gridCol w="2819400"/>
              </a:tblGrid>
              <a:tr h="207492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75"/>
                        </a:spcBef>
                        <a:tabLst>
                          <a:tab pos="888365" algn="l"/>
                          <a:tab pos="1616710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Acute	stage	(aetiology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known)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75"/>
                        </a:spcBef>
                        <a:tabLst>
                          <a:tab pos="1245235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Relieve	from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handling.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2200" spc="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ect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8425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2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Until symptoms</a:t>
                      </a:r>
                      <a:r>
                        <a:rPr dirty="0" sz="2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resolve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just" marL="69215" marR="60325">
                        <a:lnSpc>
                          <a:spcPct val="114999"/>
                        </a:lnSpc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and infection with  Salmonella, Shigella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or 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Campylobacter is ruled 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out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156768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Campylobacter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1245235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Relieve	from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handling.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2200" spc="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ect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692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Until symptoms</a:t>
                      </a:r>
                      <a:r>
                        <a:rPr dirty="0" sz="2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resolve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just" marL="69215" marR="61594">
                        <a:lnSpc>
                          <a:spcPct val="114999"/>
                        </a:lnSpc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after appropriate  antibiotic therapy for 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48</a:t>
                      </a:r>
                      <a:r>
                        <a:rPr dirty="0" sz="2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hours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</a:tr>
              <a:tr h="201377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Salmonella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1245235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Relieve	from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handling.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8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2200" spc="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ect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2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Until stool is free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the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just" marL="69215" marR="60325">
                        <a:lnSpc>
                          <a:spcPct val="114999"/>
                        </a:lnSpc>
                        <a:tabLst>
                          <a:tab pos="1433195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infecting </a:t>
                      </a:r>
                      <a:r>
                        <a:rPr dirty="0" sz="2200" spc="-10">
                          <a:latin typeface="Times New Roman"/>
                          <a:cs typeface="Times New Roman"/>
                        </a:rPr>
                        <a:t>organism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in 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two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2200" spc="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utive 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cultures,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not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less than 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24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hours</a:t>
                      </a:r>
                      <a:r>
                        <a:rPr dirty="0" sz="2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apart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2250" y="831850"/>
          <a:ext cx="8553450" cy="5678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4800"/>
                <a:gridCol w="1970404"/>
                <a:gridCol w="873760"/>
                <a:gridCol w="2844165"/>
              </a:tblGrid>
              <a:tr h="213360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Shigella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1257300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Relieve	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from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handling.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direct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2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Until stool is free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2200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the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just" marL="69215" marR="59690">
                        <a:lnSpc>
                          <a:spcPct val="114999"/>
                        </a:lnSpc>
                        <a:tabLst>
                          <a:tab pos="1459230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infecting organism in 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two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dirty="0" sz="2200" spc="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2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utive 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cultures, not less than 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24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hours</a:t>
                      </a:r>
                      <a:r>
                        <a:rPr dirty="0" sz="2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apart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  <a:tr h="176060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Hepatitis</a:t>
                      </a:r>
                      <a:r>
                        <a:rPr dirty="0" sz="2200" spc="-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1257300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Relieve	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from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handling.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direct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692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Until seven days</a:t>
                      </a:r>
                      <a:r>
                        <a:rPr dirty="0" sz="2200" spc="43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after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just" marL="69215" marR="59690">
                        <a:lnSpc>
                          <a:spcPct val="114999"/>
                        </a:lnSpc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onset of jaundice. Must  bring</a:t>
                      </a:r>
                      <a:r>
                        <a:rPr dirty="0" sz="2200" spc="5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note</a:t>
                      </a:r>
                      <a:r>
                        <a:rPr dirty="0" sz="2200" spc="5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from  physician upon</a:t>
                      </a:r>
                      <a:r>
                        <a:rPr dirty="0" sz="2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return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28575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</a:tr>
              <a:tr h="177077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Staphylococcus</a:t>
                      </a:r>
                      <a:r>
                        <a:rPr dirty="0" sz="2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aureus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1257300" algn="l"/>
                        </a:tabLst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Relieve	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from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food</a:t>
                      </a:r>
                      <a:r>
                        <a:rPr dirty="0" sz="2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handling.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>
                          <a:latin typeface="Times New Roman"/>
                          <a:cs typeface="Times New Roman"/>
                        </a:rPr>
                        <a:t>direct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92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Until lesions</a:t>
                      </a:r>
                      <a:r>
                        <a:rPr dirty="0" sz="2200" spc="4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have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just" marL="69215" marR="58419">
                        <a:lnSpc>
                          <a:spcPct val="114999"/>
                        </a:lnSpc>
                      </a:pPr>
                      <a:r>
                        <a:rPr dirty="0" sz="2200" spc="-5">
                          <a:latin typeface="Times New Roman"/>
                          <a:cs typeface="Times New Roman"/>
                        </a:rPr>
                        <a:t>resolved</a:t>
                      </a:r>
                      <a:r>
                        <a:rPr dirty="0" sz="2200" spc="5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2200" spc="5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the  employee </a:t>
                      </a:r>
                      <a:r>
                        <a:rPr dirty="0" sz="2200" spc="-10">
                          <a:latin typeface="Times New Roman"/>
                          <a:cs typeface="Times New Roman"/>
                        </a:rPr>
                        <a:t>has </a:t>
                      </a:r>
                      <a:r>
                        <a:rPr dirty="0" sz="2200">
                          <a:latin typeface="Times New Roman"/>
                          <a:cs typeface="Times New Roman"/>
                        </a:rPr>
                        <a:t>negative  </a:t>
                      </a:r>
                      <a:r>
                        <a:rPr dirty="0" sz="2200" spc="-5">
                          <a:latin typeface="Times New Roman"/>
                          <a:cs typeface="Times New Roman"/>
                        </a:rPr>
                        <a:t>culture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73938"/>
            <a:ext cx="3145790" cy="4679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00" i="1">
                <a:latin typeface="Times New Roman"/>
                <a:cs typeface="Times New Roman"/>
              </a:rPr>
              <a:t>Personal</a:t>
            </a:r>
            <a:r>
              <a:rPr dirty="0" sz="2900" spc="-100" i="1">
                <a:latin typeface="Times New Roman"/>
                <a:cs typeface="Times New Roman"/>
              </a:rPr>
              <a:t> </a:t>
            </a:r>
            <a:r>
              <a:rPr dirty="0" sz="2900" i="1">
                <a:latin typeface="Times New Roman"/>
                <a:cs typeface="Times New Roman"/>
              </a:rPr>
              <a:t>cleanliness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359153"/>
            <a:ext cx="6169025" cy="3903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Any cut or </a:t>
            </a:r>
            <a:r>
              <a:rPr dirty="0" sz="2400" spc="-5">
                <a:latin typeface="Times New Roman"/>
                <a:cs typeface="Times New Roman"/>
              </a:rPr>
              <a:t>wounds </a:t>
            </a:r>
            <a:r>
              <a:rPr dirty="0" sz="2400">
                <a:latin typeface="Times New Roman"/>
                <a:cs typeface="Times New Roman"/>
              </a:rPr>
              <a:t>- not </a:t>
            </a:r>
            <a:r>
              <a:rPr dirty="0" sz="2400" spc="-5">
                <a:latin typeface="Times New Roman"/>
                <a:cs typeface="Times New Roman"/>
              </a:rPr>
              <a:t>come </a:t>
            </a:r>
            <a:r>
              <a:rPr dirty="0" sz="2400">
                <a:latin typeface="Times New Roman"/>
                <a:cs typeface="Times New Roman"/>
              </a:rPr>
              <a:t>in direct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contact</a:t>
            </a:r>
            <a:endParaRPr sz="24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5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55">
                <a:latin typeface="Times New Roman"/>
                <a:cs typeface="Times New Roman"/>
              </a:rPr>
              <a:t>Wash </a:t>
            </a:r>
            <a:r>
              <a:rPr dirty="0" sz="2400">
                <a:latin typeface="Times New Roman"/>
                <a:cs typeface="Times New Roman"/>
              </a:rPr>
              <a:t>their hands </a:t>
            </a:r>
            <a:r>
              <a:rPr dirty="0" sz="2400" spc="-5">
                <a:latin typeface="Times New Roman"/>
                <a:cs typeface="Times New Roman"/>
              </a:rPr>
              <a:t>with </a:t>
            </a:r>
            <a:r>
              <a:rPr dirty="0" sz="2400">
                <a:latin typeface="Times New Roman"/>
                <a:cs typeface="Times New Roman"/>
              </a:rPr>
              <a:t>soap and clean </a:t>
            </a:r>
            <a:r>
              <a:rPr dirty="0" sz="2400" spc="-5">
                <a:latin typeface="Times New Roman"/>
                <a:cs typeface="Times New Roman"/>
              </a:rPr>
              <a:t>potable  </a:t>
            </a:r>
            <a:r>
              <a:rPr dirty="0" sz="2400">
                <a:latin typeface="Times New Roman"/>
                <a:cs typeface="Times New Roman"/>
              </a:rPr>
              <a:t>water</a:t>
            </a:r>
            <a:endParaRPr sz="2400">
              <a:latin typeface="Times New Roman"/>
              <a:cs typeface="Times New Roman"/>
            </a:endParaRPr>
          </a:p>
          <a:p>
            <a:pPr algn="just" marL="355600" marR="5715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Refrain themselves </a:t>
            </a:r>
            <a:r>
              <a:rPr dirty="0" sz="2400">
                <a:latin typeface="Times New Roman"/>
                <a:cs typeface="Times New Roman"/>
              </a:rPr>
              <a:t>from smoking; </a:t>
            </a:r>
            <a:r>
              <a:rPr dirty="0" sz="2400" spc="-5">
                <a:latin typeface="Times New Roman"/>
                <a:cs typeface="Times New Roman"/>
              </a:rPr>
              <a:t>spitting;  </a:t>
            </a:r>
            <a:r>
              <a:rPr dirty="0" sz="2400">
                <a:latin typeface="Times New Roman"/>
                <a:cs typeface="Times New Roman"/>
              </a:rPr>
              <a:t>chewing or </a:t>
            </a:r>
            <a:r>
              <a:rPr dirty="0" sz="2400" spc="-5">
                <a:latin typeface="Times New Roman"/>
                <a:cs typeface="Times New Roman"/>
              </a:rPr>
              <a:t>eating; sneezing </a:t>
            </a:r>
            <a:r>
              <a:rPr dirty="0" sz="2400">
                <a:latin typeface="Times New Roman"/>
                <a:cs typeface="Times New Roman"/>
              </a:rPr>
              <a:t>or </a:t>
            </a:r>
            <a:r>
              <a:rPr dirty="0" sz="2400" spc="-5">
                <a:latin typeface="Times New Roman"/>
                <a:cs typeface="Times New Roman"/>
              </a:rPr>
              <a:t>coughing over  </a:t>
            </a:r>
            <a:r>
              <a:rPr dirty="0" sz="2400">
                <a:latin typeface="Times New Roman"/>
                <a:cs typeface="Times New Roman"/>
              </a:rPr>
              <a:t>any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food</a:t>
            </a:r>
            <a:endParaRPr sz="2400">
              <a:latin typeface="Times New Roman"/>
              <a:cs typeface="Times New Roman"/>
            </a:endParaRPr>
          </a:p>
          <a:p>
            <a:pPr algn="just"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25">
                <a:latin typeface="Times New Roman"/>
                <a:cs typeface="Times New Roman"/>
              </a:rPr>
              <a:t>Trim </a:t>
            </a:r>
            <a:r>
              <a:rPr dirty="0" sz="2400">
                <a:latin typeface="Times New Roman"/>
                <a:cs typeface="Times New Roman"/>
              </a:rPr>
              <a:t>their nails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periodically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29400" y="838200"/>
            <a:ext cx="22479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41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41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1976" y="476757"/>
            <a:ext cx="493966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Food hygiene in</a:t>
            </a:r>
            <a:r>
              <a:rPr dirty="0" spc="-100"/>
              <a:t> </a:t>
            </a:r>
            <a:r>
              <a:rPr dirty="0"/>
              <a:t>anganwadis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8038" rIns="0" bIns="0" rtlCol="0" vert="horz">
            <a:spAutoFit/>
          </a:bodyPr>
          <a:lstStyle/>
          <a:p>
            <a:pPr marL="35687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6235" algn="l"/>
                <a:tab pos="356870" algn="l"/>
                <a:tab pos="1592580" algn="l"/>
                <a:tab pos="2802890" algn="l"/>
                <a:tab pos="3665854" algn="l"/>
                <a:tab pos="4258310" algn="l"/>
                <a:tab pos="5171440" algn="l"/>
                <a:tab pos="6320790" algn="l"/>
                <a:tab pos="6845300" algn="l"/>
              </a:tabLst>
            </a:pPr>
            <a:r>
              <a:rPr dirty="0" spc="-5" b="0" i="0">
                <a:latin typeface="Times New Roman"/>
                <a:cs typeface="Times New Roman"/>
              </a:rPr>
              <a:t>Pr</a:t>
            </a:r>
            <a:r>
              <a:rPr dirty="0" b="0" i="0">
                <a:latin typeface="Times New Roman"/>
                <a:cs typeface="Times New Roman"/>
              </a:rPr>
              <a:t>e</a:t>
            </a:r>
            <a:r>
              <a:rPr dirty="0" b="0" i="0">
                <a:latin typeface="Times New Roman"/>
                <a:cs typeface="Times New Roman"/>
              </a:rPr>
              <a:t>gn</a:t>
            </a:r>
            <a:r>
              <a:rPr dirty="0" spc="5" b="0" i="0">
                <a:latin typeface="Times New Roman"/>
                <a:cs typeface="Times New Roman"/>
              </a:rPr>
              <a:t>a</a:t>
            </a:r>
            <a:r>
              <a:rPr dirty="0" spc="-10" b="0" i="0">
                <a:latin typeface="Times New Roman"/>
                <a:cs typeface="Times New Roman"/>
              </a:rPr>
              <a:t>n</a:t>
            </a:r>
            <a:r>
              <a:rPr dirty="0" b="0" i="0">
                <a:latin typeface="Times New Roman"/>
                <a:cs typeface="Times New Roman"/>
              </a:rPr>
              <a:t>t	</a:t>
            </a:r>
            <a:r>
              <a:rPr dirty="0" spc="-10" b="0" i="0">
                <a:latin typeface="Times New Roman"/>
                <a:cs typeface="Times New Roman"/>
              </a:rPr>
              <a:t>m</a:t>
            </a:r>
            <a:r>
              <a:rPr dirty="0" b="0" i="0">
                <a:latin typeface="Times New Roman"/>
                <a:cs typeface="Times New Roman"/>
              </a:rPr>
              <a:t>others,	inf</a:t>
            </a:r>
            <a:r>
              <a:rPr dirty="0" spc="-15" b="0" i="0">
                <a:latin typeface="Times New Roman"/>
                <a:cs typeface="Times New Roman"/>
              </a:rPr>
              <a:t>a</a:t>
            </a:r>
            <a:r>
              <a:rPr dirty="0" b="0" i="0">
                <a:latin typeface="Times New Roman"/>
                <a:cs typeface="Times New Roman"/>
              </a:rPr>
              <a:t>nt	and	yo</a:t>
            </a:r>
            <a:r>
              <a:rPr dirty="0" spc="-15" b="0" i="0">
                <a:latin typeface="Times New Roman"/>
                <a:cs typeface="Times New Roman"/>
              </a:rPr>
              <a:t>u</a:t>
            </a:r>
            <a:r>
              <a:rPr dirty="0" b="0" i="0">
                <a:latin typeface="Times New Roman"/>
                <a:cs typeface="Times New Roman"/>
              </a:rPr>
              <a:t>ng	child</a:t>
            </a:r>
            <a:r>
              <a:rPr dirty="0" spc="-10" b="0" i="0">
                <a:latin typeface="Times New Roman"/>
                <a:cs typeface="Times New Roman"/>
              </a:rPr>
              <a:t>r</a:t>
            </a:r>
            <a:r>
              <a:rPr dirty="0" b="0" i="0">
                <a:latin typeface="Times New Roman"/>
                <a:cs typeface="Times New Roman"/>
              </a:rPr>
              <a:t>en	are	espec</a:t>
            </a:r>
            <a:r>
              <a:rPr dirty="0" spc="-10" b="0" i="0">
                <a:latin typeface="Times New Roman"/>
                <a:cs typeface="Times New Roman"/>
              </a:rPr>
              <a:t>i</a:t>
            </a:r>
            <a:r>
              <a:rPr dirty="0" b="0" i="0">
                <a:latin typeface="Times New Roman"/>
                <a:cs typeface="Times New Roman"/>
              </a:rPr>
              <a:t>al</a:t>
            </a:r>
            <a:r>
              <a:rPr dirty="0" spc="-15" b="0" i="0">
                <a:latin typeface="Times New Roman"/>
                <a:cs typeface="Times New Roman"/>
              </a:rPr>
              <a:t>l</a:t>
            </a:r>
            <a:r>
              <a:rPr dirty="0" b="0" i="0">
                <a:latin typeface="Times New Roman"/>
                <a:cs typeface="Times New Roman"/>
              </a:rPr>
              <a:t>y  vulnerable to</a:t>
            </a:r>
            <a:r>
              <a:rPr dirty="0" spc="-6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infection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Local </a:t>
            </a:r>
            <a:r>
              <a:rPr dirty="0" spc="-5" b="0" i="0">
                <a:latin typeface="Times New Roman"/>
                <a:cs typeface="Times New Roman"/>
              </a:rPr>
              <a:t>procurement </a:t>
            </a:r>
            <a:r>
              <a:rPr dirty="0" b="0" i="0">
                <a:latin typeface="Times New Roman"/>
                <a:cs typeface="Times New Roman"/>
              </a:rPr>
              <a:t>- </a:t>
            </a:r>
            <a:r>
              <a:rPr dirty="0" spc="-5"/>
              <a:t>FIFO </a:t>
            </a:r>
            <a:r>
              <a:rPr dirty="0"/>
              <a:t>(First in </a:t>
            </a:r>
            <a:r>
              <a:rPr dirty="0" spc="-5"/>
              <a:t>First</a:t>
            </a:r>
            <a:r>
              <a:rPr dirty="0" spc="-45"/>
              <a:t> </a:t>
            </a:r>
            <a:r>
              <a:rPr dirty="0" spc="-5"/>
              <a:t>Out)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Storage </a:t>
            </a:r>
            <a:r>
              <a:rPr dirty="0" spc="-5" b="0" i="0">
                <a:latin typeface="Times New Roman"/>
                <a:cs typeface="Times New Roman"/>
              </a:rPr>
              <a:t>of </a:t>
            </a:r>
            <a:r>
              <a:rPr dirty="0" b="0" i="0">
                <a:latin typeface="Times New Roman"/>
                <a:cs typeface="Times New Roman"/>
              </a:rPr>
              <a:t>raw</a:t>
            </a:r>
            <a:r>
              <a:rPr dirty="0" spc="-30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materials</a:t>
            </a:r>
          </a:p>
          <a:p>
            <a:pPr marL="35687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Safety Measures during</a:t>
            </a:r>
            <a:r>
              <a:rPr dirty="0" spc="-4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Cooking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Precaution taken before</a:t>
            </a:r>
            <a:r>
              <a:rPr dirty="0" spc="-7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serving</a:t>
            </a:r>
          </a:p>
          <a:p>
            <a:pPr marL="35687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Safety Measures while</a:t>
            </a:r>
            <a:r>
              <a:rPr dirty="0" spc="-35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Feeding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41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6860" y="476757"/>
            <a:ext cx="450913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Street </a:t>
            </a:r>
            <a:r>
              <a:rPr dirty="0"/>
              <a:t>food safety in</a:t>
            </a:r>
            <a:r>
              <a:rPr dirty="0" spc="-100"/>
              <a:t> </a:t>
            </a:r>
            <a:r>
              <a:rPr dirty="0" spc="-5"/>
              <a:t>India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Challenges </a:t>
            </a:r>
            <a:r>
              <a:rPr dirty="0"/>
              <a:t>to street food</a:t>
            </a:r>
            <a:r>
              <a:rPr dirty="0" spc="-30"/>
              <a:t> </a:t>
            </a:r>
            <a:r>
              <a:rPr dirty="0"/>
              <a:t>safety: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Lack </a:t>
            </a:r>
            <a:r>
              <a:rPr dirty="0" spc="-5" b="0" i="0">
                <a:latin typeface="Times New Roman"/>
                <a:cs typeface="Times New Roman"/>
              </a:rPr>
              <a:t>of </a:t>
            </a:r>
            <a:r>
              <a:rPr dirty="0" b="0" i="0">
                <a:latin typeface="Times New Roman"/>
                <a:cs typeface="Times New Roman"/>
              </a:rPr>
              <a:t>basic infrastructure and</a:t>
            </a:r>
            <a:r>
              <a:rPr dirty="0" spc="-8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services</a:t>
            </a:r>
          </a:p>
          <a:p>
            <a:pPr marL="356870" marR="5080" indent="-342900">
              <a:lnSpc>
                <a:spcPct val="150000"/>
              </a:lnSpc>
              <a:spcBef>
                <a:spcPts val="580"/>
              </a:spcBef>
              <a:buFont typeface="Arial"/>
              <a:buChar char="•"/>
              <a:tabLst>
                <a:tab pos="356235" algn="l"/>
                <a:tab pos="356870" algn="l"/>
                <a:tab pos="1731645" algn="l"/>
                <a:tab pos="2147570" algn="l"/>
                <a:tab pos="3662679" algn="l"/>
                <a:tab pos="4214495" algn="l"/>
                <a:tab pos="4998085" algn="l"/>
                <a:tab pos="6228080" algn="l"/>
                <a:tab pos="6661150" algn="l"/>
                <a:tab pos="7502525" algn="l"/>
              </a:tabLst>
            </a:pPr>
            <a:r>
              <a:rPr dirty="0" spc="-5" b="0" i="0">
                <a:latin typeface="Times New Roman"/>
                <a:cs typeface="Times New Roman"/>
              </a:rPr>
              <a:t>Di</a:t>
            </a:r>
            <a:r>
              <a:rPr dirty="0" spc="-50" b="0" i="0">
                <a:latin typeface="Times New Roman"/>
                <a:cs typeface="Times New Roman"/>
              </a:rPr>
              <a:t>f</a:t>
            </a:r>
            <a:r>
              <a:rPr dirty="0" b="0" i="0">
                <a:latin typeface="Times New Roman"/>
                <a:cs typeface="Times New Roman"/>
              </a:rPr>
              <a:t>ficulty	</a:t>
            </a:r>
            <a:r>
              <a:rPr dirty="0" spc="-10" b="0" i="0">
                <a:latin typeface="Times New Roman"/>
                <a:cs typeface="Times New Roman"/>
              </a:rPr>
              <a:t>i</a:t>
            </a:r>
            <a:r>
              <a:rPr dirty="0" b="0" i="0">
                <a:latin typeface="Times New Roman"/>
                <a:cs typeface="Times New Roman"/>
              </a:rPr>
              <a:t>n	cont</a:t>
            </a:r>
            <a:r>
              <a:rPr dirty="0" spc="5" b="0" i="0">
                <a:latin typeface="Times New Roman"/>
                <a:cs typeface="Times New Roman"/>
              </a:rPr>
              <a:t>r</a:t>
            </a:r>
            <a:r>
              <a:rPr dirty="0" spc="-15" b="0" i="0">
                <a:latin typeface="Times New Roman"/>
                <a:cs typeface="Times New Roman"/>
              </a:rPr>
              <a:t>o</a:t>
            </a:r>
            <a:r>
              <a:rPr dirty="0" b="0" i="0">
                <a:latin typeface="Times New Roman"/>
                <a:cs typeface="Times New Roman"/>
              </a:rPr>
              <a:t>l</a:t>
            </a:r>
            <a:r>
              <a:rPr dirty="0" spc="-15" b="0" i="0">
                <a:latin typeface="Times New Roman"/>
                <a:cs typeface="Times New Roman"/>
              </a:rPr>
              <a:t>l</a:t>
            </a:r>
            <a:r>
              <a:rPr dirty="0" b="0" i="0">
                <a:latin typeface="Times New Roman"/>
                <a:cs typeface="Times New Roman"/>
              </a:rPr>
              <a:t>i</a:t>
            </a:r>
            <a:r>
              <a:rPr dirty="0" spc="-10" b="0" i="0">
                <a:latin typeface="Times New Roman"/>
                <a:cs typeface="Times New Roman"/>
              </a:rPr>
              <a:t>n</a:t>
            </a:r>
            <a:r>
              <a:rPr dirty="0" b="0" i="0">
                <a:latin typeface="Times New Roman"/>
                <a:cs typeface="Times New Roman"/>
              </a:rPr>
              <a:t>g	the	la</a:t>
            </a:r>
            <a:r>
              <a:rPr dirty="0" spc="-40" b="0" i="0">
                <a:latin typeface="Times New Roman"/>
                <a:cs typeface="Times New Roman"/>
              </a:rPr>
              <a:t>r</a:t>
            </a:r>
            <a:r>
              <a:rPr dirty="0" b="0" i="0">
                <a:latin typeface="Times New Roman"/>
                <a:cs typeface="Times New Roman"/>
              </a:rPr>
              <a:t>ge	nu</a:t>
            </a:r>
            <a:r>
              <a:rPr dirty="0" spc="-20" b="0" i="0">
                <a:latin typeface="Times New Roman"/>
                <a:cs typeface="Times New Roman"/>
              </a:rPr>
              <a:t>m</a:t>
            </a:r>
            <a:r>
              <a:rPr dirty="0" b="0" i="0">
                <a:latin typeface="Times New Roman"/>
                <a:cs typeface="Times New Roman"/>
              </a:rPr>
              <a:t>ber</a:t>
            </a:r>
            <a:r>
              <a:rPr dirty="0" spc="-5" b="0" i="0">
                <a:latin typeface="Times New Roman"/>
                <a:cs typeface="Times New Roman"/>
              </a:rPr>
              <a:t>s</a:t>
            </a:r>
            <a:r>
              <a:rPr dirty="0" b="0" i="0">
                <a:latin typeface="Times New Roman"/>
                <a:cs typeface="Times New Roman"/>
              </a:rPr>
              <a:t>	of	</a:t>
            </a:r>
            <a:r>
              <a:rPr dirty="0" spc="-5" b="0" i="0">
                <a:latin typeface="Times New Roman"/>
                <a:cs typeface="Times New Roman"/>
              </a:rPr>
              <a:t>st</a:t>
            </a:r>
            <a:r>
              <a:rPr dirty="0" b="0" i="0">
                <a:latin typeface="Times New Roman"/>
                <a:cs typeface="Times New Roman"/>
              </a:rPr>
              <a:t>r</a:t>
            </a:r>
            <a:r>
              <a:rPr dirty="0" b="0" i="0">
                <a:latin typeface="Times New Roman"/>
                <a:cs typeface="Times New Roman"/>
              </a:rPr>
              <a:t>e</a:t>
            </a:r>
            <a:r>
              <a:rPr dirty="0" spc="-10" b="0" i="0">
                <a:latin typeface="Times New Roman"/>
                <a:cs typeface="Times New Roman"/>
              </a:rPr>
              <a:t>e</a:t>
            </a:r>
            <a:r>
              <a:rPr dirty="0" b="0" i="0">
                <a:latin typeface="Times New Roman"/>
                <a:cs typeface="Times New Roman"/>
              </a:rPr>
              <a:t>t	food  vending</a:t>
            </a:r>
            <a:r>
              <a:rPr dirty="0" spc="-2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operations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spc="-5" b="0" i="0">
                <a:latin typeface="Times New Roman"/>
                <a:cs typeface="Times New Roman"/>
              </a:rPr>
              <a:t>Insufficient </a:t>
            </a:r>
            <a:r>
              <a:rPr dirty="0" b="0" i="0">
                <a:latin typeface="Times New Roman"/>
                <a:cs typeface="Times New Roman"/>
              </a:rPr>
              <a:t>resources for inspection and laboratory</a:t>
            </a:r>
            <a:r>
              <a:rPr dirty="0" spc="-13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analysis.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General lack of factual</a:t>
            </a:r>
            <a:r>
              <a:rPr dirty="0" spc="-65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knowledge</a:t>
            </a:r>
          </a:p>
          <a:p>
            <a:pPr marL="35687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Poor knowledge in basic </a:t>
            </a:r>
            <a:r>
              <a:rPr dirty="0" spc="-5" b="0" i="0">
                <a:latin typeface="Times New Roman"/>
                <a:cs typeface="Times New Roman"/>
              </a:rPr>
              <a:t>food </a:t>
            </a:r>
            <a:r>
              <a:rPr dirty="0" b="0" i="0">
                <a:latin typeface="Times New Roman"/>
                <a:cs typeface="Times New Roman"/>
              </a:rPr>
              <a:t>safety</a:t>
            </a:r>
            <a:r>
              <a:rPr dirty="0" spc="-40" b="0" i="0">
                <a:latin typeface="Times New Roman"/>
                <a:cs typeface="Times New Roman"/>
              </a:rPr>
              <a:t> </a:t>
            </a:r>
            <a:r>
              <a:rPr dirty="0" spc="-5" b="0" i="0">
                <a:latin typeface="Times New Roman"/>
                <a:cs typeface="Times New Roman"/>
              </a:rPr>
              <a:t>measures.</a:t>
            </a:r>
          </a:p>
          <a:p>
            <a:pPr marL="35687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6235" algn="l"/>
                <a:tab pos="356870" algn="l"/>
              </a:tabLst>
            </a:pPr>
            <a:r>
              <a:rPr dirty="0" b="0" i="0">
                <a:latin typeface="Times New Roman"/>
                <a:cs typeface="Times New Roman"/>
              </a:rPr>
              <a:t>Inadequate public awareness of</a:t>
            </a:r>
            <a:r>
              <a:rPr dirty="0" spc="-70" b="0" i="0">
                <a:latin typeface="Times New Roman"/>
                <a:cs typeface="Times New Roman"/>
              </a:rPr>
              <a:t> </a:t>
            </a:r>
            <a:r>
              <a:rPr dirty="0" b="0" i="0">
                <a:latin typeface="Times New Roman"/>
                <a:cs typeface="Times New Roman"/>
              </a:rPr>
              <a:t>hazards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41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6860" y="400557"/>
            <a:ext cx="450913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Street </a:t>
            </a:r>
            <a:r>
              <a:rPr dirty="0"/>
              <a:t>food safety in</a:t>
            </a:r>
            <a:r>
              <a:rPr dirty="0" spc="-100"/>
              <a:t> </a:t>
            </a:r>
            <a:r>
              <a:rPr dirty="0" spc="-5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35353"/>
            <a:ext cx="7200900" cy="2806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latin typeface="Times New Roman"/>
                <a:cs typeface="Times New Roman"/>
              </a:rPr>
              <a:t>Policies and </a:t>
            </a:r>
            <a:r>
              <a:rPr dirty="0" sz="2400" spc="-5" b="1" i="1">
                <a:latin typeface="Times New Roman"/>
                <a:cs typeface="Times New Roman"/>
              </a:rPr>
              <a:t>provision on street</a:t>
            </a:r>
            <a:r>
              <a:rPr dirty="0" sz="2400" spc="-5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foods:</a:t>
            </a:r>
            <a:endParaRPr sz="2400">
              <a:latin typeface="Times New Roman"/>
              <a:cs typeface="Times New Roman"/>
            </a:endParaRPr>
          </a:p>
          <a:p>
            <a:pPr marL="355600" marR="226060" indent="-342900">
              <a:lnSpc>
                <a:spcPct val="15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National Policy on Urban Street </a:t>
            </a:r>
            <a:r>
              <a:rPr dirty="0" sz="2400" spc="-40">
                <a:latin typeface="Times New Roman"/>
                <a:cs typeface="Times New Roman"/>
              </a:rPr>
              <a:t>Vendors </a:t>
            </a:r>
            <a:r>
              <a:rPr dirty="0" sz="2400">
                <a:latin typeface="Times New Roman"/>
                <a:cs typeface="Times New Roman"/>
              </a:rPr>
              <a:t>- Ministry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  Housing and </a:t>
            </a:r>
            <a:r>
              <a:rPr dirty="0" sz="2400" spc="-5">
                <a:latin typeface="Times New Roman"/>
                <a:cs typeface="Times New Roman"/>
              </a:rPr>
              <a:t>Urban </a:t>
            </a:r>
            <a:r>
              <a:rPr dirty="0" sz="2400">
                <a:latin typeface="Times New Roman"/>
                <a:cs typeface="Times New Roman"/>
              </a:rPr>
              <a:t>Poverty </a:t>
            </a:r>
            <a:r>
              <a:rPr dirty="0" sz="2400" spc="-5">
                <a:latin typeface="Times New Roman"/>
                <a:cs typeface="Times New Roman"/>
              </a:rPr>
              <a:t>Alleviation </a:t>
            </a:r>
            <a:r>
              <a:rPr dirty="0" sz="2400">
                <a:latin typeface="Times New Roman"/>
                <a:cs typeface="Times New Roman"/>
              </a:rPr>
              <a:t>in</a:t>
            </a:r>
            <a:r>
              <a:rPr dirty="0" sz="2400" spc="-1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2009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“Street </a:t>
            </a:r>
            <a:r>
              <a:rPr dirty="0" sz="2400" spc="-5">
                <a:latin typeface="Times New Roman"/>
                <a:cs typeface="Times New Roman"/>
              </a:rPr>
              <a:t>Food </a:t>
            </a:r>
            <a:r>
              <a:rPr dirty="0" sz="2400" spc="-35">
                <a:latin typeface="Times New Roman"/>
                <a:cs typeface="Times New Roman"/>
              </a:rPr>
              <a:t>Vendors- </a:t>
            </a:r>
            <a:r>
              <a:rPr dirty="0" sz="2400" spc="-5">
                <a:latin typeface="Times New Roman"/>
                <a:cs typeface="Times New Roman"/>
              </a:rPr>
              <a:t>Food Safety </a:t>
            </a:r>
            <a:r>
              <a:rPr dirty="0" sz="2400">
                <a:latin typeface="Times New Roman"/>
                <a:cs typeface="Times New Roman"/>
              </a:rPr>
              <a:t>Requirements”-</a:t>
            </a:r>
            <a:r>
              <a:rPr dirty="0" sz="2400" spc="-9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BIS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More </a:t>
            </a:r>
            <a:r>
              <a:rPr dirty="0" sz="2400" spc="-20">
                <a:latin typeface="Times New Roman"/>
                <a:cs typeface="Times New Roman"/>
              </a:rPr>
              <a:t>recently, </a:t>
            </a:r>
            <a:r>
              <a:rPr dirty="0" sz="2400" spc="-5">
                <a:latin typeface="Times New Roman"/>
                <a:cs typeface="Times New Roman"/>
              </a:rPr>
              <a:t>2012- </a:t>
            </a:r>
            <a:r>
              <a:rPr dirty="0" sz="2400">
                <a:latin typeface="Times New Roman"/>
                <a:cs typeface="Times New Roman"/>
              </a:rPr>
              <a:t>schedule 4 of the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FSSAI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41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9497" y="0"/>
            <a:ext cx="6522720" cy="14897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61185" marR="5080" indent="-1849120">
              <a:lnSpc>
                <a:spcPct val="150100"/>
              </a:lnSpc>
              <a:spcBef>
                <a:spcPts val="100"/>
              </a:spcBef>
            </a:pPr>
            <a:r>
              <a:rPr dirty="0"/>
              <a:t>Hazard Analysis and Critical</a:t>
            </a:r>
            <a:r>
              <a:rPr dirty="0" spc="-260"/>
              <a:t> </a:t>
            </a:r>
            <a:r>
              <a:rPr dirty="0" spc="-10"/>
              <a:t>Control  </a:t>
            </a:r>
            <a:r>
              <a:rPr dirty="0"/>
              <a:t>Points(HACCP)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80692"/>
            <a:ext cx="8071484" cy="291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821814" algn="l"/>
                <a:tab pos="2321560" algn="l"/>
                <a:tab pos="3144520" algn="l"/>
                <a:tab pos="4137025" algn="l"/>
                <a:tab pos="5449570" algn="l"/>
                <a:tab pos="6017895" algn="l"/>
                <a:tab pos="7618095" algn="l"/>
              </a:tabLst>
            </a:pPr>
            <a:r>
              <a:rPr dirty="0" sz="2400">
                <a:latin typeface="Times New Roman"/>
                <a:cs typeface="Times New Roman"/>
              </a:rPr>
              <a:t>Approa</a:t>
            </a:r>
            <a:r>
              <a:rPr dirty="0" sz="2400" spc="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h	</a:t>
            </a:r>
            <a:r>
              <a:rPr dirty="0" sz="2400" spc="-10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o	food	safety	focus</a:t>
            </a:r>
            <a:r>
              <a:rPr dirty="0" sz="2400" spc="-10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ng	on	iden</a:t>
            </a:r>
            <a:r>
              <a:rPr dirty="0" sz="2400" spc="-1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ifying	a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d  controlling critical</a:t>
            </a:r>
            <a:r>
              <a:rPr dirty="0" sz="2400" spc="-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points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1164590" algn="l"/>
                <a:tab pos="2380615" algn="l"/>
                <a:tab pos="2936240" algn="l"/>
                <a:tab pos="3963035" algn="l"/>
                <a:tab pos="4382135" algn="l"/>
                <a:tab pos="5866765" algn="l"/>
                <a:tab pos="6487160" algn="l"/>
                <a:tab pos="7819390" algn="l"/>
              </a:tabLst>
            </a:pPr>
            <a:r>
              <a:rPr dirty="0" sz="2400">
                <a:latin typeface="Times New Roman"/>
                <a:cs typeface="Times New Roman"/>
              </a:rPr>
              <a:t>Food	handlers	are	tr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i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ed	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o	i</a:t>
            </a:r>
            <a:r>
              <a:rPr dirty="0" sz="2400" spc="-1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ple</a:t>
            </a:r>
            <a:r>
              <a:rPr dirty="0" sz="2400" spc="-1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ent	</a:t>
            </a:r>
            <a:r>
              <a:rPr dirty="0" sz="2400" spc="-15">
                <a:latin typeface="Times New Roman"/>
                <a:cs typeface="Times New Roman"/>
              </a:rPr>
              <a:t>k</a:t>
            </a:r>
            <a:r>
              <a:rPr dirty="0" sz="2400">
                <a:latin typeface="Times New Roman"/>
                <a:cs typeface="Times New Roman"/>
              </a:rPr>
              <a:t>ey	</a:t>
            </a:r>
            <a:r>
              <a:rPr dirty="0" sz="2400" spc="-5">
                <a:latin typeface="Times New Roman"/>
                <a:cs typeface="Times New Roman"/>
              </a:rPr>
              <a:t>st</a:t>
            </a:r>
            <a:r>
              <a:rPr dirty="0" sz="2400">
                <a:latin typeface="Times New Roman"/>
                <a:cs typeface="Times New Roman"/>
              </a:rPr>
              <a:t>r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teg</a:t>
            </a:r>
            <a:r>
              <a:rPr dirty="0" sz="2400" spc="-10">
                <a:latin typeface="Times New Roman"/>
                <a:cs typeface="Times New Roman"/>
              </a:rPr>
              <a:t>i</a:t>
            </a:r>
            <a:r>
              <a:rPr dirty="0" sz="2400" spc="-5">
                <a:latin typeface="Times New Roman"/>
                <a:cs typeface="Times New Roman"/>
              </a:rPr>
              <a:t>es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5">
                <a:latin typeface="Times New Roman"/>
                <a:cs typeface="Times New Roman"/>
              </a:rPr>
              <a:t>to  </a:t>
            </a:r>
            <a:r>
              <a:rPr dirty="0" sz="2400">
                <a:latin typeface="Times New Roman"/>
                <a:cs typeface="Times New Roman"/>
              </a:rPr>
              <a:t>eliminate infection triggers at critical</a:t>
            </a:r>
            <a:r>
              <a:rPr dirty="0" sz="2400" spc="-1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points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Specified by the Codex Alimentarius,</a:t>
            </a:r>
            <a:r>
              <a:rPr dirty="0" sz="2400" spc="-2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1997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478773" y="6268999"/>
            <a:ext cx="2057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46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63451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146" y="476757"/>
            <a:ext cx="147447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HACCP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1553"/>
            <a:ext cx="7378065" cy="4744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Seven </a:t>
            </a:r>
            <a:r>
              <a:rPr dirty="0" sz="2400">
                <a:latin typeface="Times New Roman"/>
                <a:cs typeface="Times New Roman"/>
              </a:rPr>
              <a:t>basic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principles: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Analyze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hazards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Identify critical control</a:t>
            </a:r>
            <a:r>
              <a:rPr dirty="0" sz="2400" spc="-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points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Establish preventive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measures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Establish procedures to </a:t>
            </a:r>
            <a:r>
              <a:rPr dirty="0" sz="2400" spc="-5">
                <a:latin typeface="Times New Roman"/>
                <a:cs typeface="Times New Roman"/>
              </a:rPr>
              <a:t>monitor </a:t>
            </a:r>
            <a:r>
              <a:rPr dirty="0" sz="2400">
                <a:latin typeface="Times New Roman"/>
                <a:cs typeface="Times New Roman"/>
              </a:rPr>
              <a:t>the critical control</a:t>
            </a:r>
            <a:r>
              <a:rPr dirty="0" sz="2400" spc="-1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points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Establish corrective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actions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Establish procedures to verify the</a:t>
            </a:r>
            <a:r>
              <a:rPr dirty="0" sz="2400" spc="-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system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Establish </a:t>
            </a:r>
            <a:r>
              <a:rPr dirty="0" sz="2400" spc="-10">
                <a:latin typeface="Times New Roman"/>
                <a:cs typeface="Times New Roman"/>
              </a:rPr>
              <a:t>effective </a:t>
            </a:r>
            <a:r>
              <a:rPr dirty="0" sz="2400">
                <a:latin typeface="Times New Roman"/>
                <a:cs typeface="Times New Roman"/>
              </a:rPr>
              <a:t>record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keeping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40" y="6421399"/>
            <a:ext cx="8077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6569" y="285699"/>
            <a:ext cx="760730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335654" marR="5080" indent="-3323590">
              <a:lnSpc>
                <a:spcPct val="100000"/>
              </a:lnSpc>
              <a:spcBef>
                <a:spcPts val="105"/>
              </a:spcBef>
            </a:pPr>
            <a:r>
              <a:rPr dirty="0"/>
              <a:t>Food surveillance and monitoring system</a:t>
            </a:r>
            <a:r>
              <a:rPr dirty="0" spc="-90"/>
              <a:t> </a:t>
            </a:r>
            <a:r>
              <a:rPr dirty="0"/>
              <a:t>in  </a:t>
            </a:r>
            <a:r>
              <a:rPr dirty="0" spc="-5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386585"/>
            <a:ext cx="8377555" cy="5001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85">
                <a:latin typeface="Times New Roman"/>
                <a:cs typeface="Times New Roman"/>
              </a:rPr>
              <a:t>To </a:t>
            </a:r>
            <a:r>
              <a:rPr dirty="0" sz="2400">
                <a:latin typeface="Times New Roman"/>
                <a:cs typeface="Times New Roman"/>
              </a:rPr>
              <a:t>ensure that the food supplied in the </a:t>
            </a:r>
            <a:r>
              <a:rPr dirty="0" sz="2400" spc="-5">
                <a:latin typeface="Times New Roman"/>
                <a:cs typeface="Times New Roman"/>
              </a:rPr>
              <a:t>market </a:t>
            </a:r>
            <a:r>
              <a:rPr dirty="0" sz="2400">
                <a:latin typeface="Times New Roman"/>
                <a:cs typeface="Times New Roman"/>
              </a:rPr>
              <a:t>is</a:t>
            </a:r>
            <a:r>
              <a:rPr dirty="0" sz="2400" spc="-5">
                <a:latin typeface="Times New Roman"/>
                <a:cs typeface="Times New Roman"/>
              </a:rPr>
              <a:t> safe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6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Allow </a:t>
            </a:r>
            <a:r>
              <a:rPr dirty="0" sz="2400">
                <a:latin typeface="Times New Roman"/>
                <a:cs typeface="Times New Roman"/>
              </a:rPr>
              <a:t>the </a:t>
            </a:r>
            <a:r>
              <a:rPr dirty="0" sz="2400" spc="-5">
                <a:latin typeface="Times New Roman"/>
                <a:cs typeface="Times New Roman"/>
              </a:rPr>
              <a:t>identification </a:t>
            </a:r>
            <a:r>
              <a:rPr dirty="0" sz="2400">
                <a:latin typeface="Times New Roman"/>
                <a:cs typeface="Times New Roman"/>
              </a:rPr>
              <a:t>of potential area of </a:t>
            </a:r>
            <a:r>
              <a:rPr dirty="0" sz="2400" spc="-5">
                <a:latin typeface="Times New Roman"/>
                <a:cs typeface="Times New Roman"/>
              </a:rPr>
              <a:t>focus </a:t>
            </a:r>
            <a:r>
              <a:rPr dirty="0" sz="2400">
                <a:latin typeface="Times New Roman"/>
                <a:cs typeface="Times New Roman"/>
              </a:rPr>
              <a:t>to be </a:t>
            </a:r>
            <a:r>
              <a:rPr dirty="0" sz="2400" spc="-5">
                <a:latin typeface="Times New Roman"/>
                <a:cs typeface="Times New Roman"/>
              </a:rPr>
              <a:t>tabled </a:t>
            </a:r>
            <a:r>
              <a:rPr dirty="0" sz="2400">
                <a:latin typeface="Times New Roman"/>
                <a:cs typeface="Times New Roman"/>
              </a:rPr>
              <a:t>for  </a:t>
            </a:r>
            <a:r>
              <a:rPr dirty="0" sz="2400" spc="-5">
                <a:latin typeface="Times New Roman"/>
                <a:cs typeface="Times New Roman"/>
              </a:rPr>
              <a:t>subsequent </a:t>
            </a:r>
            <a:r>
              <a:rPr dirty="0" sz="2400">
                <a:latin typeface="Times New Roman"/>
                <a:cs typeface="Times New Roman"/>
              </a:rPr>
              <a:t>action by the food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authority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latin typeface="Times New Roman"/>
                <a:cs typeface="Times New Roman"/>
              </a:rPr>
              <a:t>Organize </a:t>
            </a:r>
            <a:r>
              <a:rPr dirty="0" sz="2400">
                <a:latin typeface="Times New Roman"/>
                <a:cs typeface="Times New Roman"/>
              </a:rPr>
              <a:t>the collection, retrieval and analysis </a:t>
            </a:r>
            <a:r>
              <a:rPr dirty="0" sz="2400" spc="-5">
                <a:latin typeface="Times New Roman"/>
                <a:cs typeface="Times New Roman"/>
              </a:rPr>
              <a:t>of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information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Plan and </a:t>
            </a:r>
            <a:r>
              <a:rPr dirty="0" sz="2400" spc="-5">
                <a:latin typeface="Times New Roman"/>
                <a:cs typeface="Times New Roman"/>
              </a:rPr>
              <a:t>implement </a:t>
            </a:r>
            <a:r>
              <a:rPr dirty="0" sz="2400">
                <a:latin typeface="Times New Roman"/>
                <a:cs typeface="Times New Roman"/>
              </a:rPr>
              <a:t>five yearly dietary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surveys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Establish a data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bank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6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  <a:tab pos="1393190" algn="l"/>
                <a:tab pos="2040889" algn="l"/>
                <a:tab pos="2842895" algn="l"/>
                <a:tab pos="4513580" algn="l"/>
                <a:tab pos="6479540" algn="l"/>
                <a:tab pos="7112634" algn="l"/>
              </a:tabLst>
            </a:pPr>
            <a:r>
              <a:rPr dirty="0" sz="2400">
                <a:latin typeface="Times New Roman"/>
                <a:cs typeface="Times New Roman"/>
              </a:rPr>
              <a:t>Ensure	that	good	agr</a:t>
            </a:r>
            <a:r>
              <a:rPr dirty="0" sz="2400" spc="-1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cultu</a:t>
            </a:r>
            <a:r>
              <a:rPr dirty="0" sz="2400" spc="-10">
                <a:latin typeface="Times New Roman"/>
                <a:cs typeface="Times New Roman"/>
              </a:rPr>
              <a:t>ra</a:t>
            </a:r>
            <a:r>
              <a:rPr dirty="0" sz="2400">
                <a:latin typeface="Times New Roman"/>
                <a:cs typeface="Times New Roman"/>
              </a:rPr>
              <a:t>l,	</a:t>
            </a:r>
            <a:r>
              <a:rPr dirty="0" sz="2400" spc="-1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anufa</a:t>
            </a:r>
            <a:r>
              <a:rPr dirty="0" sz="2400" spc="-1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turing	and	labo</a:t>
            </a:r>
            <a:r>
              <a:rPr dirty="0" sz="2400" spc="-15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atory  </a:t>
            </a:r>
            <a:r>
              <a:rPr dirty="0" sz="2400" spc="-5">
                <a:latin typeface="Times New Roman"/>
                <a:cs typeface="Times New Roman"/>
              </a:rPr>
              <a:t>practices </a:t>
            </a:r>
            <a:r>
              <a:rPr dirty="0" sz="2400">
                <a:latin typeface="Times New Roman"/>
                <a:cs typeface="Times New Roman"/>
              </a:rPr>
              <a:t>are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followed</a:t>
            </a:r>
            <a:endParaRPr sz="2400">
              <a:latin typeface="Times New Roman"/>
              <a:cs typeface="Times New Roman"/>
            </a:endParaRPr>
          </a:p>
          <a:p>
            <a:pPr algn="r" marR="81280">
              <a:lnSpc>
                <a:spcPts val="1155"/>
              </a:lnSpc>
            </a:pPr>
            <a:r>
              <a:rPr dirty="0" sz="1400" spc="-5" b="1">
                <a:latin typeface="Calibri"/>
                <a:cs typeface="Calibri"/>
              </a:rPr>
              <a:t>47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6734" y="576199"/>
            <a:ext cx="197040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632665"/>
            <a:ext cx="8225790" cy="1123950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Food</a:t>
            </a:r>
            <a:r>
              <a:rPr dirty="0" sz="2400" spc="2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254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not</a:t>
            </a:r>
            <a:r>
              <a:rPr dirty="0" sz="2400" spc="2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only</a:t>
            </a:r>
            <a:r>
              <a:rPr dirty="0" sz="2400" spc="2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</a:t>
            </a:r>
            <a:r>
              <a:rPr dirty="0" sz="2400" spc="24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agricultural</a:t>
            </a:r>
            <a:r>
              <a:rPr dirty="0" sz="2400" spc="254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or</a:t>
            </a:r>
            <a:r>
              <a:rPr dirty="0" sz="2400" spc="2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trade</a:t>
            </a:r>
            <a:r>
              <a:rPr dirty="0" sz="2400" spc="24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commodity,</a:t>
            </a:r>
            <a:r>
              <a:rPr dirty="0" sz="2400" spc="26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but</a:t>
            </a:r>
            <a:r>
              <a:rPr dirty="0" sz="2400" spc="254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also</a:t>
            </a:r>
            <a:r>
              <a:rPr dirty="0" sz="2400" spc="2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latin typeface="Times New Roman"/>
                <a:cs typeface="Times New Roman"/>
              </a:rPr>
              <a:t>public health</a:t>
            </a:r>
            <a:r>
              <a:rPr dirty="0" sz="2400" spc="-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issue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3453" y="3609213"/>
            <a:ext cx="15570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government,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2987166"/>
            <a:ext cx="6477635" cy="156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Times New Roman"/>
                <a:cs typeface="Times New Roman"/>
              </a:rPr>
              <a:t>Food safety - an essential public health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function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1201420" algn="l"/>
                <a:tab pos="1705610" algn="l"/>
                <a:tab pos="3138805" algn="l"/>
                <a:tab pos="3897629" algn="l"/>
                <a:tab pos="4487545" algn="l"/>
                <a:tab pos="5313680" algn="l"/>
              </a:tabLst>
            </a:pPr>
            <a:r>
              <a:rPr dirty="0" sz="2400" spc="-5">
                <a:latin typeface="Times New Roman"/>
                <a:cs typeface="Times New Roman"/>
              </a:rPr>
              <a:t>Mus</a:t>
            </a:r>
            <a:r>
              <a:rPr dirty="0" sz="2400" spc="-5">
                <a:latin typeface="Times New Roman"/>
                <a:cs typeface="Times New Roman"/>
              </a:rPr>
              <a:t>t	be	i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tegr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ted	with	the	t</a:t>
            </a:r>
            <a:r>
              <a:rPr dirty="0" sz="2400" spc="-10">
                <a:latin typeface="Times New Roman"/>
                <a:cs typeface="Times New Roman"/>
              </a:rPr>
              <a:t>h</a:t>
            </a:r>
            <a:r>
              <a:rPr dirty="0" sz="2400">
                <a:latin typeface="Times New Roman"/>
                <a:cs typeface="Times New Roman"/>
              </a:rPr>
              <a:t>ree	secto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 spc="-5">
                <a:latin typeface="Times New Roman"/>
                <a:cs typeface="Times New Roman"/>
              </a:rPr>
              <a:t>s</a:t>
            </a:r>
            <a:r>
              <a:rPr dirty="0" sz="2400">
                <a:latin typeface="Times New Roman"/>
                <a:cs typeface="Times New Roman"/>
              </a:rPr>
              <a:t>—  industry and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consumers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4596434"/>
            <a:ext cx="8223884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758950" algn="l"/>
                <a:tab pos="2367280" algn="l"/>
                <a:tab pos="3075940" algn="l"/>
                <a:tab pos="3954145" algn="l"/>
                <a:tab pos="4815205" algn="l"/>
                <a:tab pos="5253990" algn="l"/>
                <a:tab pos="6452235" algn="l"/>
                <a:tab pos="7956550" algn="l"/>
              </a:tabLst>
            </a:pPr>
            <a:r>
              <a:rPr dirty="0" sz="2400" spc="-5">
                <a:latin typeface="Times New Roman"/>
                <a:cs typeface="Times New Roman"/>
              </a:rPr>
              <a:t>Necess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ry	t</a:t>
            </a:r>
            <a:r>
              <a:rPr dirty="0" sz="2400" spc="-10">
                <a:latin typeface="Times New Roman"/>
                <a:cs typeface="Times New Roman"/>
              </a:rPr>
              <a:t>h</a:t>
            </a:r>
            <a:r>
              <a:rPr dirty="0" sz="2400">
                <a:latin typeface="Times New Roman"/>
                <a:cs typeface="Times New Roman"/>
              </a:rPr>
              <a:t>at	food	</a:t>
            </a:r>
            <a:r>
              <a:rPr dirty="0" sz="2400" spc="-5">
                <a:latin typeface="Times New Roman"/>
                <a:cs typeface="Times New Roman"/>
              </a:rPr>
              <a:t>s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fety	for</a:t>
            </a:r>
            <a:r>
              <a:rPr dirty="0" sz="2400" spc="-25">
                <a:latin typeface="Times New Roman"/>
                <a:cs typeface="Times New Roman"/>
              </a:rPr>
              <a:t>m</a:t>
            </a:r>
            <a:r>
              <a:rPr dirty="0" sz="2400" spc="-5">
                <a:latin typeface="Times New Roman"/>
                <a:cs typeface="Times New Roman"/>
              </a:rPr>
              <a:t>s</a:t>
            </a:r>
            <a:r>
              <a:rPr dirty="0" sz="2400">
                <a:latin typeface="Times New Roman"/>
                <a:cs typeface="Times New Roman"/>
              </a:rPr>
              <a:t>	an	</a:t>
            </a:r>
            <a:r>
              <a:rPr dirty="0" sz="2400" spc="-5">
                <a:latin typeface="Times New Roman"/>
                <a:cs typeface="Times New Roman"/>
              </a:rPr>
              <a:t>ess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 spc="-15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ti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	co</a:t>
            </a:r>
            <a:r>
              <a:rPr dirty="0" sz="2400" spc="-20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ponent	of  health-based nutrition policies and nutrition</a:t>
            </a:r>
            <a:r>
              <a:rPr dirty="0" sz="2400" spc="-1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education.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6148222"/>
            <a:ext cx="807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18/5/2015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78773" y="6148222"/>
            <a:ext cx="2057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48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6540" y="1571523"/>
            <a:ext cx="8632190" cy="4855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06400" marR="55880" indent="-342900">
              <a:lnSpc>
                <a:spcPct val="140000"/>
              </a:lnSpc>
              <a:spcBef>
                <a:spcPts val="100"/>
              </a:spcBef>
              <a:buAutoNum type="arabicPeriod"/>
              <a:tabLst>
                <a:tab pos="362585" algn="l"/>
              </a:tabLst>
            </a:pPr>
            <a:r>
              <a:rPr dirty="0" sz="2200" spc="-5">
                <a:latin typeface="Times New Roman"/>
                <a:cs typeface="Times New Roman"/>
              </a:rPr>
              <a:t>Balwar R, </a:t>
            </a:r>
            <a:r>
              <a:rPr dirty="0" sz="2200" spc="-45">
                <a:latin typeface="Times New Roman"/>
                <a:cs typeface="Times New Roman"/>
              </a:rPr>
              <a:t>Vaidya </a:t>
            </a:r>
            <a:r>
              <a:rPr dirty="0" sz="2200" spc="-10">
                <a:latin typeface="Times New Roman"/>
                <a:cs typeface="Times New Roman"/>
              </a:rPr>
              <a:t>R, </a:t>
            </a:r>
            <a:r>
              <a:rPr dirty="0" sz="2200" spc="-20">
                <a:latin typeface="Times New Roman"/>
                <a:cs typeface="Times New Roman"/>
              </a:rPr>
              <a:t>Tilak </a:t>
            </a:r>
            <a:r>
              <a:rPr dirty="0" sz="2200" spc="-5">
                <a:latin typeface="Times New Roman"/>
                <a:cs typeface="Times New Roman"/>
              </a:rPr>
              <a:t>R, Guptha RK, Kunte R. </a:t>
            </a:r>
            <a:r>
              <a:rPr dirty="0" sz="2200" spc="-20">
                <a:latin typeface="Times New Roman"/>
                <a:cs typeface="Times New Roman"/>
              </a:rPr>
              <a:t>Textbook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Public  Health and Community Medicine. </a:t>
            </a:r>
            <a:r>
              <a:rPr dirty="0" sz="2200">
                <a:latin typeface="Times New Roman"/>
                <a:cs typeface="Times New Roman"/>
              </a:rPr>
              <a:t>1</a:t>
            </a:r>
            <a:r>
              <a:rPr dirty="0" baseline="24904" sz="2175">
                <a:latin typeface="Times New Roman"/>
                <a:cs typeface="Times New Roman"/>
              </a:rPr>
              <a:t>st </a:t>
            </a:r>
            <a:r>
              <a:rPr dirty="0" sz="2200" spc="-5">
                <a:latin typeface="Times New Roman"/>
                <a:cs typeface="Times New Roman"/>
              </a:rPr>
              <a:t>ed. Department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community  medicine, AFMC, Pune </a:t>
            </a:r>
            <a:r>
              <a:rPr dirty="0" sz="2200" spc="-10">
                <a:latin typeface="Times New Roman"/>
                <a:cs typeface="Times New Roman"/>
              </a:rPr>
              <a:t>in </a:t>
            </a:r>
            <a:r>
              <a:rPr dirty="0" sz="2200" spc="-5">
                <a:latin typeface="Times New Roman"/>
                <a:cs typeface="Times New Roman"/>
              </a:rPr>
              <a:t>collaboration with </a:t>
            </a:r>
            <a:r>
              <a:rPr dirty="0" sz="2200" spc="-10">
                <a:latin typeface="Times New Roman"/>
                <a:cs typeface="Times New Roman"/>
              </a:rPr>
              <a:t>WHO </a:t>
            </a:r>
            <a:r>
              <a:rPr dirty="0" sz="2200" spc="-5">
                <a:latin typeface="Times New Roman"/>
                <a:cs typeface="Times New Roman"/>
              </a:rPr>
              <a:t>India </a:t>
            </a:r>
            <a:r>
              <a:rPr dirty="0" sz="2200" spc="-10">
                <a:latin typeface="Times New Roman"/>
                <a:cs typeface="Times New Roman"/>
              </a:rPr>
              <a:t>office.New  </a:t>
            </a:r>
            <a:r>
              <a:rPr dirty="0" sz="2200" spc="-5">
                <a:latin typeface="Times New Roman"/>
                <a:cs typeface="Times New Roman"/>
              </a:rPr>
              <a:t>Delhi (India); </a:t>
            </a:r>
            <a:r>
              <a:rPr dirty="0" sz="2200">
                <a:latin typeface="Times New Roman"/>
                <a:cs typeface="Times New Roman"/>
              </a:rPr>
              <a:t>2009.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p.772-91</a:t>
            </a:r>
            <a:endParaRPr sz="2200">
              <a:latin typeface="Times New Roman"/>
              <a:cs typeface="Times New Roman"/>
            </a:endParaRPr>
          </a:p>
          <a:p>
            <a:pPr algn="just" marL="406400" marR="55880" indent="-342900">
              <a:lnSpc>
                <a:spcPct val="140000"/>
              </a:lnSpc>
              <a:spcBef>
                <a:spcPts val="530"/>
              </a:spcBef>
              <a:buAutoNum type="arabicPeriod"/>
              <a:tabLst>
                <a:tab pos="419100" algn="l"/>
              </a:tabLst>
            </a:pPr>
            <a:r>
              <a:rPr dirty="0" sz="2200" spc="-5">
                <a:latin typeface="Times New Roman"/>
                <a:cs typeface="Times New Roman"/>
              </a:rPr>
              <a:t>Park K. </a:t>
            </a:r>
            <a:r>
              <a:rPr dirty="0" sz="2200" spc="-25">
                <a:latin typeface="Times New Roman"/>
                <a:cs typeface="Times New Roman"/>
              </a:rPr>
              <a:t>Park’s Textbook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preventive and social medicine. </a:t>
            </a:r>
            <a:r>
              <a:rPr dirty="0" sz="2200">
                <a:latin typeface="Times New Roman"/>
                <a:cs typeface="Times New Roman"/>
              </a:rPr>
              <a:t>22 </a:t>
            </a:r>
            <a:r>
              <a:rPr dirty="0" sz="2200" spc="-5">
                <a:latin typeface="Times New Roman"/>
                <a:cs typeface="Times New Roman"/>
              </a:rPr>
              <a:t>ed.  Jabalpur (India): BanarasidasBhanot Publishers; </a:t>
            </a:r>
            <a:r>
              <a:rPr dirty="0" sz="2200">
                <a:latin typeface="Times New Roman"/>
                <a:cs typeface="Times New Roman"/>
              </a:rPr>
              <a:t>2013.</a:t>
            </a:r>
            <a:r>
              <a:rPr dirty="0" sz="2200" spc="30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P.654-6</a:t>
            </a:r>
            <a:endParaRPr sz="2200">
              <a:latin typeface="Times New Roman"/>
              <a:cs typeface="Times New Roman"/>
            </a:endParaRPr>
          </a:p>
          <a:p>
            <a:pPr algn="just" marL="406400" marR="55880" indent="-342900">
              <a:lnSpc>
                <a:spcPct val="140000"/>
              </a:lnSpc>
              <a:spcBef>
                <a:spcPts val="530"/>
              </a:spcBef>
              <a:buAutoNum type="arabicPeriod"/>
              <a:tabLst>
                <a:tab pos="391160" algn="l"/>
              </a:tabLst>
            </a:pPr>
            <a:r>
              <a:rPr dirty="0" sz="2200" spc="-5">
                <a:latin typeface="Times New Roman"/>
                <a:cs typeface="Times New Roman"/>
              </a:rPr>
              <a:t>Operational guidelines for food safety and hygiene for supplementary  nutrition under ICDS. Ministry Of Health and </a:t>
            </a:r>
            <a:r>
              <a:rPr dirty="0" sz="2200" spc="-10">
                <a:latin typeface="Times New Roman"/>
                <a:cs typeface="Times New Roman"/>
              </a:rPr>
              <a:t>Family </a:t>
            </a:r>
            <a:r>
              <a:rPr dirty="0" sz="2200" spc="-25">
                <a:latin typeface="Times New Roman"/>
                <a:cs typeface="Times New Roman"/>
              </a:rPr>
              <a:t>Welfare. </a:t>
            </a:r>
            <a:r>
              <a:rPr dirty="0" sz="2200">
                <a:latin typeface="Times New Roman"/>
                <a:cs typeface="Times New Roman"/>
              </a:rPr>
              <a:t>Govt. </a:t>
            </a:r>
            <a:r>
              <a:rPr dirty="0" sz="2200" spc="-10">
                <a:latin typeface="Times New Roman"/>
                <a:cs typeface="Times New Roman"/>
              </a:rPr>
              <a:t>Of  </a:t>
            </a:r>
            <a:r>
              <a:rPr dirty="0" sz="2200" spc="-5">
                <a:latin typeface="Times New Roman"/>
                <a:cs typeface="Times New Roman"/>
              </a:rPr>
              <a:t>India [Online] </a:t>
            </a:r>
            <a:r>
              <a:rPr dirty="0" sz="2200">
                <a:latin typeface="Times New Roman"/>
                <a:cs typeface="Times New Roman"/>
              </a:rPr>
              <a:t>2013 </a:t>
            </a:r>
            <a:r>
              <a:rPr dirty="0" sz="2200" spc="-5">
                <a:latin typeface="Times New Roman"/>
                <a:cs typeface="Times New Roman"/>
              </a:rPr>
              <a:t>Dec </a:t>
            </a:r>
            <a:r>
              <a:rPr dirty="0" sz="2200">
                <a:latin typeface="Times New Roman"/>
                <a:cs typeface="Times New Roman"/>
              </a:rPr>
              <a:t>24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2015 Apr 23]; </a:t>
            </a:r>
            <a:r>
              <a:rPr dirty="0" sz="2200" spc="-20">
                <a:latin typeface="Times New Roman"/>
                <a:cs typeface="Times New Roman"/>
              </a:rPr>
              <a:t>Avialable  </a:t>
            </a:r>
            <a:r>
              <a:rPr dirty="0" sz="2200" spc="-5">
                <a:latin typeface="Times New Roman"/>
                <a:cs typeface="Times New Roman"/>
              </a:rPr>
              <a:t>from:URL:</a:t>
            </a:r>
            <a:r>
              <a:rPr dirty="0" sz="2200" spc="5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2"/>
              </a:rPr>
              <a:t>http://wcd.nic.in/order20122013/merged_document_3.pdf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8841" y="697483"/>
            <a:ext cx="191897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630425"/>
            <a:ext cx="8301990" cy="5055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17500" indent="-304800">
              <a:lnSpc>
                <a:spcPct val="100000"/>
              </a:lnSpc>
              <a:spcBef>
                <a:spcPts val="95"/>
              </a:spcBef>
              <a:buAutoNum type="arabicPeriod" startAt="4"/>
              <a:tabLst>
                <a:tab pos="317500" algn="l"/>
              </a:tabLst>
            </a:pPr>
            <a:r>
              <a:rPr dirty="0" sz="2200" spc="-5">
                <a:latin typeface="Times New Roman"/>
                <a:cs typeface="Times New Roman"/>
              </a:rPr>
              <a:t>Jacob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M.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Safe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food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handling</a:t>
            </a:r>
            <a:r>
              <a:rPr dirty="0" sz="2200" spc="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–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a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training</a:t>
            </a:r>
            <a:r>
              <a:rPr dirty="0" sz="2200" spc="204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guide</a:t>
            </a:r>
            <a:r>
              <a:rPr dirty="0" sz="2200" spc="1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for</a:t>
            </a:r>
            <a:r>
              <a:rPr dirty="0" sz="2200" spc="21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managers</a:t>
            </a:r>
            <a:r>
              <a:rPr dirty="0" sz="2200" spc="2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of</a:t>
            </a:r>
            <a:r>
              <a:rPr dirty="0" sz="2200" spc="19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food</a:t>
            </a:r>
            <a:endParaRPr sz="2200">
              <a:latin typeface="Times New Roman"/>
              <a:cs typeface="Times New Roman"/>
            </a:endParaRPr>
          </a:p>
          <a:p>
            <a:pPr algn="just" marL="355600" marR="5080">
              <a:lnSpc>
                <a:spcPct val="170000"/>
              </a:lnSpc>
              <a:spcBef>
                <a:spcPts val="5"/>
              </a:spcBef>
              <a:tabLst>
                <a:tab pos="1955800" algn="l"/>
                <a:tab pos="3431540" algn="l"/>
                <a:tab pos="4923790" algn="l"/>
                <a:tab pos="7028815" algn="l"/>
              </a:tabLst>
            </a:pPr>
            <a:r>
              <a:rPr dirty="0" sz="2200" spc="-5">
                <a:latin typeface="Times New Roman"/>
                <a:cs typeface="Times New Roman"/>
              </a:rPr>
              <a:t>establishments. </a:t>
            </a:r>
            <a:r>
              <a:rPr dirty="0" sz="2200" spc="-40">
                <a:latin typeface="Times New Roman"/>
                <a:cs typeface="Times New Roman"/>
              </a:rPr>
              <a:t>World </a:t>
            </a:r>
            <a:r>
              <a:rPr dirty="0" sz="2200" spc="-5">
                <a:latin typeface="Times New Roman"/>
                <a:cs typeface="Times New Roman"/>
              </a:rPr>
              <a:t>Health Organisation [online] </a:t>
            </a:r>
            <a:r>
              <a:rPr dirty="0" sz="2200">
                <a:latin typeface="Times New Roman"/>
                <a:cs typeface="Times New Roman"/>
              </a:rPr>
              <a:t>1989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 </a:t>
            </a:r>
            <a:r>
              <a:rPr dirty="0" sz="2200">
                <a:latin typeface="Times New Roman"/>
                <a:cs typeface="Times New Roman"/>
              </a:rPr>
              <a:t>201</a:t>
            </a:r>
            <a:r>
              <a:rPr dirty="0" sz="2200" spc="-5">
                <a:latin typeface="Times New Roman"/>
                <a:cs typeface="Times New Roman"/>
              </a:rPr>
              <a:t>5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Apr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2</a:t>
            </a:r>
            <a:r>
              <a:rPr dirty="0" sz="2200" spc="10">
                <a:latin typeface="Times New Roman"/>
                <a:cs typeface="Times New Roman"/>
              </a:rPr>
              <a:t>3</a:t>
            </a:r>
            <a:r>
              <a:rPr dirty="0" sz="2200" spc="-30">
                <a:latin typeface="Times New Roman"/>
                <a:cs typeface="Times New Roman"/>
              </a:rPr>
              <a:t>]</a:t>
            </a:r>
            <a:r>
              <a:rPr dirty="0" sz="2200" spc="-5">
                <a:latin typeface="Times New Roman"/>
                <a:cs typeface="Times New Roman"/>
              </a:rPr>
              <a:t>;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75">
                <a:latin typeface="Times New Roman"/>
                <a:cs typeface="Times New Roman"/>
              </a:rPr>
              <a:t>A</a:t>
            </a:r>
            <a:r>
              <a:rPr dirty="0" sz="2200" spc="-5">
                <a:latin typeface="Times New Roman"/>
                <a:cs typeface="Times New Roman"/>
              </a:rPr>
              <a:t>vialable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fro</a:t>
            </a:r>
            <a:r>
              <a:rPr dirty="0" sz="2200" spc="-10">
                <a:latin typeface="Times New Roman"/>
                <a:cs typeface="Times New Roman"/>
              </a:rPr>
              <a:t>m</a:t>
            </a:r>
            <a:r>
              <a:rPr dirty="0" sz="2200" spc="-5">
                <a:latin typeface="Times New Roman"/>
                <a:cs typeface="Times New Roman"/>
              </a:rPr>
              <a:t>:</a:t>
            </a:r>
            <a:r>
              <a:rPr dirty="0" sz="2200" spc="-10">
                <a:latin typeface="Times New Roman"/>
                <a:cs typeface="Times New Roman"/>
              </a:rPr>
              <a:t>UR</a:t>
            </a:r>
            <a:r>
              <a:rPr dirty="0" sz="2200" spc="10">
                <a:latin typeface="Times New Roman"/>
                <a:cs typeface="Times New Roman"/>
              </a:rPr>
              <a:t>L</a:t>
            </a:r>
            <a:r>
              <a:rPr dirty="0" sz="2200" spc="-5">
                <a:latin typeface="Times New Roman"/>
                <a:cs typeface="Times New Roman"/>
              </a:rPr>
              <a:t>: 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2"/>
              </a:rPr>
              <a:t>http://apps.who.int/iris/handle/10665/36870</a:t>
            </a:r>
            <a:endParaRPr sz="2200">
              <a:latin typeface="Times New Roman"/>
              <a:cs typeface="Times New Roman"/>
            </a:endParaRPr>
          </a:p>
          <a:p>
            <a:pPr algn="just" marL="355600" marR="6350" indent="-342900">
              <a:lnSpc>
                <a:spcPct val="170000"/>
              </a:lnSpc>
              <a:spcBef>
                <a:spcPts val="530"/>
              </a:spcBef>
              <a:buFont typeface="Times New Roman"/>
              <a:buAutoNum type="arabicPeriod" startAt="5"/>
              <a:tabLst>
                <a:tab pos="430530" algn="l"/>
                <a:tab pos="1971039" algn="l"/>
                <a:tab pos="3540760" algn="l"/>
                <a:tab pos="4906645" algn="l"/>
                <a:tab pos="7028815" algn="l"/>
              </a:tabLst>
            </a:pPr>
            <a:r>
              <a:rPr dirty="0"/>
              <a:t>	</a:t>
            </a:r>
            <a:r>
              <a:rPr dirty="0" sz="2200" spc="-5">
                <a:latin typeface="Times New Roman"/>
                <a:cs typeface="Times New Roman"/>
              </a:rPr>
              <a:t>Kaferstein FK. </a:t>
            </a:r>
            <a:r>
              <a:rPr dirty="0" sz="2200">
                <a:latin typeface="Times New Roman"/>
                <a:cs typeface="Times New Roman"/>
              </a:rPr>
              <a:t>Food </a:t>
            </a:r>
            <a:r>
              <a:rPr dirty="0" sz="2200" spc="-5">
                <a:latin typeface="Times New Roman"/>
                <a:cs typeface="Times New Roman"/>
              </a:rPr>
              <a:t>safety in </a:t>
            </a:r>
            <a:r>
              <a:rPr dirty="0" sz="2200">
                <a:latin typeface="Times New Roman"/>
                <a:cs typeface="Times New Roman"/>
              </a:rPr>
              <a:t>food </a:t>
            </a:r>
            <a:r>
              <a:rPr dirty="0" sz="2200" spc="-5">
                <a:latin typeface="Times New Roman"/>
                <a:cs typeface="Times New Roman"/>
              </a:rPr>
              <a:t>security </a:t>
            </a:r>
            <a:r>
              <a:rPr dirty="0" sz="2200" spc="-10">
                <a:latin typeface="Times New Roman"/>
                <a:cs typeface="Times New Roman"/>
              </a:rPr>
              <a:t>and </a:t>
            </a:r>
            <a:r>
              <a:rPr dirty="0" sz="2200" spc="-5">
                <a:latin typeface="Times New Roman"/>
                <a:cs typeface="Times New Roman"/>
              </a:rPr>
              <a:t>food trade.  International food policy research institute [online] </a:t>
            </a:r>
            <a:r>
              <a:rPr dirty="0" sz="2200">
                <a:latin typeface="Times New Roman"/>
                <a:cs typeface="Times New Roman"/>
              </a:rPr>
              <a:t>2003 </a:t>
            </a:r>
            <a:r>
              <a:rPr dirty="0" sz="2200" spc="-5">
                <a:latin typeface="Times New Roman"/>
                <a:cs typeface="Times New Roman"/>
              </a:rPr>
              <a:t>Sep [cited </a:t>
            </a:r>
            <a:r>
              <a:rPr dirty="0" sz="2200">
                <a:latin typeface="Times New Roman"/>
                <a:cs typeface="Times New Roman"/>
              </a:rPr>
              <a:t>on  </a:t>
            </a:r>
            <a:r>
              <a:rPr dirty="0" sz="2200">
                <a:latin typeface="Times New Roman"/>
                <a:cs typeface="Times New Roman"/>
              </a:rPr>
              <a:t>201</a:t>
            </a:r>
            <a:r>
              <a:rPr dirty="0" sz="2200" spc="-5">
                <a:latin typeface="Times New Roman"/>
                <a:cs typeface="Times New Roman"/>
              </a:rPr>
              <a:t>5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May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2</a:t>
            </a:r>
            <a:r>
              <a:rPr dirty="0" sz="2200" spc="-30">
                <a:latin typeface="Times New Roman"/>
                <a:cs typeface="Times New Roman"/>
              </a:rPr>
              <a:t>]</a:t>
            </a:r>
            <a:r>
              <a:rPr dirty="0" sz="2200" spc="-5">
                <a:latin typeface="Times New Roman"/>
                <a:cs typeface="Times New Roman"/>
              </a:rPr>
              <a:t>;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175">
                <a:latin typeface="Times New Roman"/>
                <a:cs typeface="Times New Roman"/>
              </a:rPr>
              <a:t>A</a:t>
            </a:r>
            <a:r>
              <a:rPr dirty="0" sz="2200" spc="-5">
                <a:latin typeface="Times New Roman"/>
                <a:cs typeface="Times New Roman"/>
              </a:rPr>
              <a:t>v</a:t>
            </a:r>
            <a:r>
              <a:rPr dirty="0" sz="2200" spc="10">
                <a:latin typeface="Times New Roman"/>
                <a:cs typeface="Times New Roman"/>
              </a:rPr>
              <a:t>i</a:t>
            </a:r>
            <a:r>
              <a:rPr dirty="0" sz="2200" spc="-5">
                <a:latin typeface="Times New Roman"/>
                <a:cs typeface="Times New Roman"/>
              </a:rPr>
              <a:t>alable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fr</a:t>
            </a:r>
            <a:r>
              <a:rPr dirty="0" sz="2200" spc="10">
                <a:latin typeface="Times New Roman"/>
                <a:cs typeface="Times New Roman"/>
              </a:rPr>
              <a:t>o</a:t>
            </a:r>
            <a:r>
              <a:rPr dirty="0" sz="2200" spc="-10">
                <a:latin typeface="Times New Roman"/>
                <a:cs typeface="Times New Roman"/>
              </a:rPr>
              <a:t>m</a:t>
            </a:r>
            <a:r>
              <a:rPr dirty="0" sz="2200" spc="-5">
                <a:latin typeface="Times New Roman"/>
                <a:cs typeface="Times New Roman"/>
              </a:rPr>
              <a:t>:</a:t>
            </a:r>
            <a:r>
              <a:rPr dirty="0" sz="2200" spc="-10">
                <a:latin typeface="Times New Roman"/>
                <a:cs typeface="Times New Roman"/>
              </a:rPr>
              <a:t>UR</a:t>
            </a:r>
            <a:r>
              <a:rPr dirty="0" sz="2200" spc="-5">
                <a:latin typeface="Times New Roman"/>
                <a:cs typeface="Times New Roman"/>
              </a:rPr>
              <a:t>L: 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http://www.ifpri.org/sites/default/files/publications/focus10.pdf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/ </a:t>
            </a:r>
            <a:r>
              <a:rPr dirty="0" u="heavy" sz="220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Final.pdf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52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3903"/>
            <a:ext cx="8074025" cy="4020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00990" marR="6985" indent="-300990">
              <a:lnSpc>
                <a:spcPct val="150000"/>
              </a:lnSpc>
              <a:spcBef>
                <a:spcPts val="100"/>
              </a:spcBef>
              <a:buAutoNum type="arabicPeriod" startAt="6"/>
              <a:tabLst>
                <a:tab pos="300990" algn="l"/>
                <a:tab pos="6297930" algn="l"/>
              </a:tabLst>
            </a:pPr>
            <a:r>
              <a:rPr dirty="0" sz="2200" spc="-5">
                <a:latin typeface="Times New Roman"/>
                <a:cs typeface="Times New Roman"/>
              </a:rPr>
              <a:t>A surveillance and monitoring system for food safety in India (under  </a:t>
            </a:r>
            <a:r>
              <a:rPr dirty="0" sz="2200">
                <a:latin typeface="Times New Roman"/>
                <a:cs typeface="Times New Roman"/>
              </a:rPr>
              <a:t>Food </a:t>
            </a:r>
            <a:r>
              <a:rPr dirty="0" sz="2200" spc="-10">
                <a:latin typeface="Times New Roman"/>
                <a:cs typeface="Times New Roman"/>
              </a:rPr>
              <a:t>safety </a:t>
            </a:r>
            <a:r>
              <a:rPr dirty="0" sz="2200" spc="-5">
                <a:latin typeface="Times New Roman"/>
                <a:cs typeface="Times New Roman"/>
              </a:rPr>
              <a:t>and standards Act, </a:t>
            </a:r>
            <a:r>
              <a:rPr dirty="0" sz="2200">
                <a:latin typeface="Times New Roman"/>
                <a:cs typeface="Times New Roman"/>
              </a:rPr>
              <a:t>2005). </a:t>
            </a:r>
            <a:r>
              <a:rPr dirty="0" sz="2200" spc="-5">
                <a:latin typeface="Times New Roman"/>
                <a:cs typeface="Times New Roman"/>
              </a:rPr>
              <a:t>International Life Sciences  Institute- India [online] </a:t>
            </a:r>
            <a:r>
              <a:rPr dirty="0" sz="2200">
                <a:latin typeface="Times New Roman"/>
                <a:cs typeface="Times New Roman"/>
              </a:rPr>
              <a:t>2007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2015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 spc="-5">
                <a:latin typeface="Times New Roman"/>
                <a:cs typeface="Times New Roman"/>
              </a:rPr>
              <a:t>2]; </a:t>
            </a:r>
            <a:r>
              <a:rPr dirty="0" sz="2200" spc="-20">
                <a:latin typeface="Times New Roman"/>
                <a:cs typeface="Times New Roman"/>
              </a:rPr>
              <a:t>Avialable  </a:t>
            </a:r>
            <a:r>
              <a:rPr dirty="0" sz="2200" spc="-5">
                <a:latin typeface="Times New Roman"/>
                <a:cs typeface="Times New Roman"/>
                <a:hlinkClick r:id="rId2"/>
              </a:rPr>
              <a:t>from:URL:	</a:t>
            </a:r>
            <a:r>
              <a:rPr dirty="0" u="heavy" sz="2200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http://www.ilsi-</a:t>
            </a:r>
            <a:endParaRPr sz="22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325"/>
              </a:spcBef>
            </a:pPr>
            <a:r>
              <a:rPr dirty="0" u="heavy" sz="2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india.org/PDF/Conf.%20recommendations</a:t>
            </a:r>
            <a:endParaRPr sz="22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51600"/>
              </a:lnSpc>
              <a:spcBef>
                <a:spcPts val="484"/>
              </a:spcBef>
              <a:buAutoNum type="arabicPeriod" startAt="7"/>
              <a:tabLst>
                <a:tab pos="366395" algn="l"/>
              </a:tabLst>
            </a:pPr>
            <a:r>
              <a:rPr dirty="0" sz="2000" spc="-5">
                <a:latin typeface="Times New Roman"/>
                <a:cs typeface="Times New Roman"/>
              </a:rPr>
              <a:t>Food Safety </a:t>
            </a:r>
            <a:r>
              <a:rPr dirty="0" sz="2000">
                <a:latin typeface="Times New Roman"/>
                <a:cs typeface="Times New Roman"/>
              </a:rPr>
              <a:t>and </a:t>
            </a:r>
            <a:r>
              <a:rPr dirty="0" sz="2000" spc="-5">
                <a:latin typeface="Times New Roman"/>
                <a:cs typeface="Times New Roman"/>
              </a:rPr>
              <a:t>standards Act 2006. Ministry </a:t>
            </a:r>
            <a:r>
              <a:rPr dirty="0" sz="2000">
                <a:latin typeface="Times New Roman"/>
                <a:cs typeface="Times New Roman"/>
              </a:rPr>
              <a:t>Of Law </a:t>
            </a:r>
            <a:r>
              <a:rPr dirty="0" sz="2000" spc="-5">
                <a:latin typeface="Times New Roman"/>
                <a:cs typeface="Times New Roman"/>
              </a:rPr>
              <a:t>and Justice  (Legislative Department) [Online] </a:t>
            </a:r>
            <a:r>
              <a:rPr dirty="0" sz="2000">
                <a:latin typeface="Times New Roman"/>
                <a:cs typeface="Times New Roman"/>
              </a:rPr>
              <a:t>2006 </a:t>
            </a:r>
            <a:r>
              <a:rPr dirty="0" sz="2000" spc="-5">
                <a:latin typeface="Times New Roman"/>
                <a:cs typeface="Times New Roman"/>
              </a:rPr>
              <a:t>Aug 23 [cited on 2015 May </a:t>
            </a:r>
            <a:r>
              <a:rPr dirty="0" sz="2000" spc="-10">
                <a:latin typeface="Times New Roman"/>
                <a:cs typeface="Times New Roman"/>
              </a:rPr>
              <a:t>1];  </a:t>
            </a:r>
            <a:r>
              <a:rPr dirty="0" sz="2000" spc="-15">
                <a:latin typeface="Times New Roman"/>
                <a:cs typeface="Times New Roman"/>
              </a:rPr>
              <a:t>Avialable </a:t>
            </a:r>
            <a:r>
              <a:rPr dirty="0" sz="2000" spc="-5">
                <a:latin typeface="Times New Roman"/>
                <a:cs typeface="Times New Roman"/>
              </a:rPr>
              <a:t>from:URL:</a:t>
            </a:r>
            <a:r>
              <a:rPr dirty="0" sz="2000" spc="25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www.</a:t>
            </a:r>
            <a:r>
              <a:rPr dirty="0" u="heavy" sz="2200" spc="-10" b="1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fssai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.gov.in/portals/0/pdf/</a:t>
            </a:r>
            <a:r>
              <a:rPr dirty="0" u="heavy" sz="2200" spc="-10" b="1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food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-</a:t>
            </a:r>
            <a:r>
              <a:rPr dirty="0" u="heavy" sz="2200" spc="-10" b="1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act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.pdf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52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563903"/>
            <a:ext cx="8301355" cy="4620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985" indent="-342900">
              <a:lnSpc>
                <a:spcPct val="150000"/>
              </a:lnSpc>
              <a:spcBef>
                <a:spcPts val="100"/>
              </a:spcBef>
              <a:buFont typeface="Times New Roman"/>
              <a:buAutoNum type="arabicPeriod" startAt="8"/>
              <a:tabLst>
                <a:tab pos="448309" algn="l"/>
                <a:tab pos="448945" algn="l"/>
              </a:tabLst>
            </a:pPr>
            <a:r>
              <a:rPr dirty="0"/>
              <a:t>	</a:t>
            </a:r>
            <a:r>
              <a:rPr dirty="0" sz="2200" spc="-5">
                <a:latin typeface="Times New Roman"/>
                <a:cs typeface="Times New Roman"/>
              </a:rPr>
              <a:t>FSMS Program. Manual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Food Safety Management </a:t>
            </a:r>
            <a:r>
              <a:rPr dirty="0" sz="2200">
                <a:latin typeface="Times New Roman"/>
                <a:cs typeface="Times New Roman"/>
              </a:rPr>
              <a:t>System, </a:t>
            </a:r>
            <a:r>
              <a:rPr dirty="0" sz="2200" spc="-5">
                <a:latin typeface="Times New Roman"/>
                <a:cs typeface="Times New Roman"/>
              </a:rPr>
              <a:t>FSS  Act, </a:t>
            </a:r>
            <a:r>
              <a:rPr dirty="0" sz="2200">
                <a:latin typeface="Times New Roman"/>
                <a:cs typeface="Times New Roman"/>
              </a:rPr>
              <a:t>2006 </a:t>
            </a:r>
            <a:r>
              <a:rPr dirty="0" sz="2200" spc="-5">
                <a:latin typeface="Times New Roman"/>
                <a:cs typeface="Times New Roman"/>
              </a:rPr>
              <a:t>[Online] </a:t>
            </a:r>
            <a:r>
              <a:rPr dirty="0" sz="2200">
                <a:latin typeface="Times New Roman"/>
                <a:cs typeface="Times New Roman"/>
              </a:rPr>
              <a:t>2006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2015 Apr </a:t>
            </a:r>
            <a:r>
              <a:rPr dirty="0" sz="2200" spc="-10">
                <a:latin typeface="Times New Roman"/>
                <a:cs typeface="Times New Roman"/>
              </a:rPr>
              <a:t>30]; </a:t>
            </a:r>
            <a:r>
              <a:rPr dirty="0" sz="2200" spc="-20">
                <a:latin typeface="Times New Roman"/>
                <a:cs typeface="Times New Roman"/>
              </a:rPr>
              <a:t>Avialable </a:t>
            </a:r>
            <a:r>
              <a:rPr dirty="0" sz="2200" spc="-5">
                <a:latin typeface="Times New Roman"/>
                <a:cs typeface="Times New Roman"/>
              </a:rPr>
              <a:t>from:URL: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2"/>
              </a:rPr>
              <a:t>http://www.fssai.gov.in/Portals/0/Pdf/manual%20of%20food%20safet 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y%20management%20system,%20fss%20act%202006.pdf</a:t>
            </a:r>
            <a:endParaRPr sz="22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50000"/>
              </a:lnSpc>
              <a:spcBef>
                <a:spcPts val="530"/>
              </a:spcBef>
              <a:buAutoNum type="arabicPeriod" startAt="8"/>
              <a:tabLst>
                <a:tab pos="380365" algn="l"/>
                <a:tab pos="3330575" algn="l"/>
                <a:tab pos="7028815" algn="l"/>
              </a:tabLst>
            </a:pPr>
            <a:r>
              <a:rPr dirty="0" sz="2200" spc="-5">
                <a:latin typeface="Times New Roman"/>
                <a:cs typeface="Times New Roman"/>
              </a:rPr>
              <a:t>Food borne Diseases. </a:t>
            </a:r>
            <a:r>
              <a:rPr dirty="0" sz="2200" spc="-10">
                <a:latin typeface="Times New Roman"/>
                <a:cs typeface="Times New Roman"/>
              </a:rPr>
              <a:t>CD </a:t>
            </a:r>
            <a:r>
              <a:rPr dirty="0" sz="2200" spc="-5">
                <a:latin typeface="Times New Roman"/>
                <a:cs typeface="Times New Roman"/>
              </a:rPr>
              <a:t>Alert. Monthly Newsletter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National  Centre for Disease Control, Directorate General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Health Services,  Government </a:t>
            </a:r>
            <a:r>
              <a:rPr dirty="0" sz="2200">
                <a:latin typeface="Times New Roman"/>
                <a:cs typeface="Times New Roman"/>
              </a:rPr>
              <a:t>of </a:t>
            </a:r>
            <a:r>
              <a:rPr dirty="0" sz="2200" spc="-5">
                <a:latin typeface="Times New Roman"/>
                <a:cs typeface="Times New Roman"/>
              </a:rPr>
              <a:t>India [Serial </a:t>
            </a:r>
            <a:r>
              <a:rPr dirty="0" sz="2200">
                <a:latin typeface="Times New Roman"/>
                <a:cs typeface="Times New Roman"/>
              </a:rPr>
              <a:t>Online] 2009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2015 Apr  </a:t>
            </a:r>
            <a:r>
              <a:rPr dirty="0" sz="2200">
                <a:latin typeface="Times New Roman"/>
                <a:cs typeface="Times New Roman"/>
              </a:rPr>
              <a:t>2</a:t>
            </a:r>
            <a:r>
              <a:rPr dirty="0" sz="2200" spc="10">
                <a:latin typeface="Times New Roman"/>
                <a:cs typeface="Times New Roman"/>
              </a:rPr>
              <a:t>6</a:t>
            </a:r>
            <a:r>
              <a:rPr dirty="0" sz="2200" spc="-30">
                <a:latin typeface="Times New Roman"/>
                <a:cs typeface="Times New Roman"/>
              </a:rPr>
              <a:t>]</a:t>
            </a:r>
            <a:r>
              <a:rPr dirty="0" sz="2200" spc="-5">
                <a:latin typeface="Times New Roman"/>
                <a:cs typeface="Times New Roman"/>
              </a:rPr>
              <a:t>;</a:t>
            </a:r>
            <a:r>
              <a:rPr dirty="0" sz="2200">
                <a:latin typeface="Times New Roman"/>
                <a:cs typeface="Times New Roman"/>
              </a:rPr>
              <a:t>13</a:t>
            </a:r>
            <a:r>
              <a:rPr dirty="0" sz="2200" spc="-5">
                <a:latin typeface="Times New Roman"/>
                <a:cs typeface="Times New Roman"/>
              </a:rPr>
              <a:t>(</a:t>
            </a:r>
            <a:r>
              <a:rPr dirty="0" sz="2200">
                <a:latin typeface="Times New Roman"/>
                <a:cs typeface="Times New Roman"/>
              </a:rPr>
              <a:t>4</a:t>
            </a:r>
            <a:r>
              <a:rPr dirty="0" sz="2200" spc="-5">
                <a:latin typeface="Times New Roman"/>
                <a:cs typeface="Times New Roman"/>
              </a:rPr>
              <a:t>):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p</a:t>
            </a:r>
            <a:r>
              <a:rPr dirty="0" sz="2200" spc="-5">
                <a:latin typeface="Times New Roman"/>
                <a:cs typeface="Times New Roman"/>
              </a:rPr>
              <a:t>.</a:t>
            </a:r>
            <a:r>
              <a:rPr dirty="0" sz="2200">
                <a:latin typeface="Times New Roman"/>
                <a:cs typeface="Times New Roman"/>
              </a:rPr>
              <a:t>1</a:t>
            </a:r>
            <a:r>
              <a:rPr dirty="0" sz="2200" spc="-5">
                <a:latin typeface="Times New Roman"/>
                <a:cs typeface="Times New Roman"/>
              </a:rPr>
              <a:t>-</a:t>
            </a:r>
            <a:r>
              <a:rPr dirty="0" sz="2200">
                <a:latin typeface="Times New Roman"/>
                <a:cs typeface="Times New Roman"/>
              </a:rPr>
              <a:t>12</a:t>
            </a:r>
            <a:r>
              <a:rPr dirty="0" sz="2200" spc="-5">
                <a:latin typeface="Times New Roman"/>
                <a:cs typeface="Times New Roman"/>
              </a:rPr>
              <a:t>.</a:t>
            </a:r>
            <a:r>
              <a:rPr dirty="0" sz="2200" spc="-175">
                <a:latin typeface="Times New Roman"/>
                <a:cs typeface="Times New Roman"/>
              </a:rPr>
              <a:t>A</a:t>
            </a:r>
            <a:r>
              <a:rPr dirty="0" sz="2200" spc="-5">
                <a:latin typeface="Times New Roman"/>
                <a:cs typeface="Times New Roman"/>
              </a:rPr>
              <a:t>vialable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fr</a:t>
            </a:r>
            <a:r>
              <a:rPr dirty="0" sz="2200" spc="10">
                <a:latin typeface="Times New Roman"/>
                <a:cs typeface="Times New Roman"/>
              </a:rPr>
              <a:t>o</a:t>
            </a:r>
            <a:r>
              <a:rPr dirty="0" sz="2200" spc="-20">
                <a:latin typeface="Times New Roman"/>
                <a:cs typeface="Times New Roman"/>
              </a:rPr>
              <a:t>m</a:t>
            </a:r>
            <a:r>
              <a:rPr dirty="0" sz="2200" spc="5">
                <a:latin typeface="Times New Roman"/>
                <a:cs typeface="Times New Roman"/>
              </a:rPr>
              <a:t>:</a:t>
            </a:r>
            <a:r>
              <a:rPr dirty="0" sz="2200" spc="-10">
                <a:latin typeface="Times New Roman"/>
                <a:cs typeface="Times New Roman"/>
              </a:rPr>
              <a:t>UR</a:t>
            </a:r>
            <a:r>
              <a:rPr dirty="0" sz="2200" spc="-5">
                <a:latin typeface="Times New Roman"/>
                <a:cs typeface="Times New Roman"/>
              </a:rPr>
              <a:t>L: 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3"/>
              </a:rPr>
              <a:t>www.nicd.nic.in/writereaddata/linkimages/dec_091047732317.pdf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2641" y="438657"/>
            <a:ext cx="191897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299717"/>
            <a:ext cx="8225790" cy="5256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86409" indent="-474345">
              <a:lnSpc>
                <a:spcPct val="100000"/>
              </a:lnSpc>
              <a:spcBef>
                <a:spcPts val="95"/>
              </a:spcBef>
              <a:buAutoNum type="arabicPeriod" startAt="10"/>
              <a:tabLst>
                <a:tab pos="487045" algn="l"/>
              </a:tabLst>
            </a:pPr>
            <a:r>
              <a:rPr dirty="0" sz="2200" spc="-5">
                <a:latin typeface="Times New Roman"/>
                <a:cs typeface="Times New Roman"/>
              </a:rPr>
              <a:t>Chakravarty I. Street Food </a:t>
            </a:r>
            <a:r>
              <a:rPr dirty="0" sz="2200" spc="-40">
                <a:latin typeface="Times New Roman"/>
                <a:cs typeface="Times New Roman"/>
              </a:rPr>
              <a:t>Vendors </a:t>
            </a:r>
            <a:r>
              <a:rPr dirty="0" sz="2200" spc="-5">
                <a:latin typeface="Times New Roman"/>
                <a:cs typeface="Times New Roman"/>
              </a:rPr>
              <a:t>– Food Safety</a:t>
            </a:r>
            <a:r>
              <a:rPr dirty="0" sz="2200" spc="-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Requirements.</a:t>
            </a:r>
            <a:endParaRPr sz="2200">
              <a:latin typeface="Times New Roman"/>
              <a:cs typeface="Times New Roman"/>
            </a:endParaRPr>
          </a:p>
          <a:p>
            <a:pPr algn="just" marL="355600">
              <a:lnSpc>
                <a:spcPct val="100000"/>
              </a:lnSpc>
              <a:spcBef>
                <a:spcPts val="1585"/>
              </a:spcBef>
            </a:pPr>
            <a:r>
              <a:rPr dirty="0" sz="2200" spc="-5">
                <a:latin typeface="Times New Roman"/>
                <a:cs typeface="Times New Roman"/>
              </a:rPr>
              <a:t>Bureau of </a:t>
            </a:r>
            <a:r>
              <a:rPr dirty="0" sz="2200">
                <a:latin typeface="Times New Roman"/>
                <a:cs typeface="Times New Roman"/>
              </a:rPr>
              <a:t>Indian </a:t>
            </a:r>
            <a:r>
              <a:rPr dirty="0" sz="2200" spc="-5">
                <a:latin typeface="Times New Roman"/>
                <a:cs typeface="Times New Roman"/>
              </a:rPr>
              <a:t>standards [online] </a:t>
            </a:r>
            <a:r>
              <a:rPr dirty="0" sz="2200" spc="-25">
                <a:latin typeface="Times New Roman"/>
                <a:cs typeface="Times New Roman"/>
              </a:rPr>
              <a:t>2011 </a:t>
            </a:r>
            <a:r>
              <a:rPr dirty="0" sz="2200" spc="-5">
                <a:latin typeface="Times New Roman"/>
                <a:cs typeface="Times New Roman"/>
              </a:rPr>
              <a:t>[cited on 2015 </a:t>
            </a:r>
            <a:r>
              <a:rPr dirty="0" sz="2200" spc="-10">
                <a:latin typeface="Times New Roman"/>
                <a:cs typeface="Times New Roman"/>
              </a:rPr>
              <a:t>May</a:t>
            </a:r>
            <a:r>
              <a:rPr dirty="0" sz="2200" spc="9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6]:</a:t>
            </a:r>
            <a:endParaRPr sz="2200">
              <a:latin typeface="Times New Roman"/>
              <a:cs typeface="Times New Roman"/>
            </a:endParaRPr>
          </a:p>
          <a:p>
            <a:pPr algn="just" marL="355600">
              <a:lnSpc>
                <a:spcPct val="100000"/>
              </a:lnSpc>
              <a:spcBef>
                <a:spcPts val="1585"/>
              </a:spcBef>
            </a:pPr>
            <a:r>
              <a:rPr dirty="0" sz="2200" spc="-25">
                <a:latin typeface="Times New Roman"/>
                <a:cs typeface="Times New Roman"/>
              </a:rPr>
              <a:t>Avialable </a:t>
            </a:r>
            <a:r>
              <a:rPr dirty="0" sz="2200" spc="-5">
                <a:latin typeface="Times New Roman"/>
                <a:cs typeface="Times New Roman"/>
              </a:rPr>
              <a:t>from:URL: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u="heavy" sz="2200" spc="-1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  <a:hlinkClick r:id="rId2"/>
              </a:rPr>
              <a:t>http://www.bis.org.in/sf/StreetFoodVendors.pdf</a:t>
            </a:r>
            <a:endParaRPr sz="22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60000"/>
              </a:lnSpc>
              <a:spcBef>
                <a:spcPts val="530"/>
              </a:spcBef>
              <a:buAutoNum type="arabicPeriod" startAt="11"/>
              <a:tabLst>
                <a:tab pos="353060" algn="l"/>
              </a:tabLst>
            </a:pPr>
            <a:r>
              <a:rPr dirty="0" sz="2200" spc="-5">
                <a:latin typeface="Times New Roman"/>
                <a:cs typeface="Times New Roman"/>
              </a:rPr>
              <a:t>Food Regulatory Enforcement &amp; Complience Through Inspection.  The </a:t>
            </a:r>
            <a:r>
              <a:rPr dirty="0" sz="2200">
                <a:latin typeface="Times New Roman"/>
                <a:cs typeface="Times New Roman"/>
              </a:rPr>
              <a:t>training </a:t>
            </a:r>
            <a:r>
              <a:rPr dirty="0" sz="2200" spc="-5">
                <a:latin typeface="Times New Roman"/>
                <a:cs typeface="Times New Roman"/>
              </a:rPr>
              <a:t>manual for </a:t>
            </a:r>
            <a:r>
              <a:rPr dirty="0" sz="2200">
                <a:latin typeface="Times New Roman"/>
                <a:cs typeface="Times New Roman"/>
              </a:rPr>
              <a:t>food </a:t>
            </a:r>
            <a:r>
              <a:rPr dirty="0" sz="2200" spc="-5">
                <a:latin typeface="Times New Roman"/>
                <a:cs typeface="Times New Roman"/>
              </a:rPr>
              <a:t>safety regulators who are </a:t>
            </a:r>
            <a:r>
              <a:rPr dirty="0" sz="2200">
                <a:latin typeface="Times New Roman"/>
                <a:cs typeface="Times New Roman"/>
              </a:rPr>
              <a:t>involved </a:t>
            </a:r>
            <a:r>
              <a:rPr dirty="0" sz="2200" spc="-5">
                <a:latin typeface="Times New Roman"/>
                <a:cs typeface="Times New Roman"/>
              </a:rPr>
              <a:t>in  implementing Food Safety and Standards act 2006 </a:t>
            </a:r>
            <a:r>
              <a:rPr dirty="0" sz="2200" spc="-10">
                <a:latin typeface="Times New Roman"/>
                <a:cs typeface="Times New Roman"/>
              </a:rPr>
              <a:t>across </a:t>
            </a:r>
            <a:r>
              <a:rPr dirty="0" sz="2200" spc="-5">
                <a:latin typeface="Times New Roman"/>
                <a:cs typeface="Times New Roman"/>
              </a:rPr>
              <a:t>the </a:t>
            </a:r>
            <a:r>
              <a:rPr dirty="0" sz="2200" spc="-20">
                <a:latin typeface="Times New Roman"/>
                <a:cs typeface="Times New Roman"/>
              </a:rPr>
              <a:t>country.  </a:t>
            </a:r>
            <a:r>
              <a:rPr dirty="0" sz="2200" spc="-5">
                <a:latin typeface="Times New Roman"/>
                <a:cs typeface="Times New Roman"/>
              </a:rPr>
              <a:t>FSSAI </a:t>
            </a:r>
            <a:r>
              <a:rPr dirty="0" sz="2200">
                <a:latin typeface="Times New Roman"/>
                <a:cs typeface="Times New Roman"/>
              </a:rPr>
              <a:t>[Online] 2009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 spc="-5">
                <a:latin typeface="Times New Roman"/>
                <a:cs typeface="Times New Roman"/>
              </a:rPr>
              <a:t>2]; </a:t>
            </a:r>
            <a:r>
              <a:rPr dirty="0" sz="2200" spc="-20">
                <a:latin typeface="Times New Roman"/>
                <a:cs typeface="Times New Roman"/>
              </a:rPr>
              <a:t>Avialable </a:t>
            </a:r>
            <a:r>
              <a:rPr dirty="0" sz="2200" spc="-5">
                <a:latin typeface="Times New Roman"/>
                <a:cs typeface="Times New Roman"/>
              </a:rPr>
              <a:t>from:URL: </a:t>
            </a:r>
            <a:r>
              <a:rPr dirty="0" u="heavy" sz="22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http://www.fssai.gov.in/Portals/0/Training_Manual/Volume%20II</a:t>
            </a:r>
            <a:r>
              <a:rPr dirty="0" u="heavy" sz="2200" spc="-15">
                <a:solidFill>
                  <a:srgbClr val="375F92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%20 </a:t>
            </a:r>
            <a:r>
              <a:rPr dirty="0" u="heavy" sz="2200" spc="-1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Food%20Safety%20Regulators%20and%20Food%20Safety%20Man </a:t>
            </a:r>
            <a:r>
              <a:rPr dirty="0" u="heavy" sz="2200" spc="-5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Times New Roman"/>
                <a:cs typeface="Times New Roman"/>
              </a:rPr>
              <a:t> agement.pdf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54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1523"/>
            <a:ext cx="8073390" cy="438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6350" indent="-342900">
              <a:lnSpc>
                <a:spcPct val="140100"/>
              </a:lnSpc>
              <a:spcBef>
                <a:spcPts val="100"/>
              </a:spcBef>
              <a:buAutoNum type="arabicPeriod" startAt="12"/>
              <a:tabLst>
                <a:tab pos="504190" algn="l"/>
                <a:tab pos="6800215" algn="l"/>
              </a:tabLst>
            </a:pPr>
            <a:r>
              <a:rPr dirty="0" sz="2200" spc="-10">
                <a:latin typeface="Times New Roman"/>
                <a:cs typeface="Times New Roman"/>
              </a:rPr>
              <a:t>Adams </a:t>
            </a:r>
            <a:r>
              <a:rPr dirty="0" sz="2200" spc="-5">
                <a:latin typeface="Times New Roman"/>
                <a:cs typeface="Times New Roman"/>
              </a:rPr>
              <a:t>M, Motarjemi </a:t>
            </a:r>
            <a:r>
              <a:rPr dirty="0" sz="2200" spc="-150">
                <a:latin typeface="Times New Roman"/>
                <a:cs typeface="Times New Roman"/>
              </a:rPr>
              <a:t>Y. </a:t>
            </a:r>
            <a:r>
              <a:rPr dirty="0" sz="2200" spc="-5">
                <a:latin typeface="Times New Roman"/>
                <a:cs typeface="Times New Roman"/>
              </a:rPr>
              <a:t>Basic food safety </a:t>
            </a:r>
            <a:r>
              <a:rPr dirty="0" sz="2200" spc="-10">
                <a:latin typeface="Times New Roman"/>
                <a:cs typeface="Times New Roman"/>
              </a:rPr>
              <a:t>for </a:t>
            </a:r>
            <a:r>
              <a:rPr dirty="0" sz="2200" spc="-5">
                <a:latin typeface="Times New Roman"/>
                <a:cs typeface="Times New Roman"/>
              </a:rPr>
              <a:t>health workers.  </a:t>
            </a:r>
            <a:r>
              <a:rPr dirty="0" sz="2200" spc="-40">
                <a:latin typeface="Times New Roman"/>
                <a:cs typeface="Times New Roman"/>
              </a:rPr>
              <a:t>World </a:t>
            </a:r>
            <a:r>
              <a:rPr dirty="0" sz="2200" spc="-5">
                <a:latin typeface="Times New Roman"/>
                <a:cs typeface="Times New Roman"/>
              </a:rPr>
              <a:t>Health Organisation [online] </a:t>
            </a:r>
            <a:r>
              <a:rPr dirty="0" sz="2200">
                <a:latin typeface="Times New Roman"/>
                <a:cs typeface="Times New Roman"/>
              </a:rPr>
              <a:t>1999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2015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 spc="-5">
                <a:latin typeface="Times New Roman"/>
                <a:cs typeface="Times New Roman"/>
              </a:rPr>
              <a:t>6];  </a:t>
            </a:r>
            <a:r>
              <a:rPr dirty="0" sz="2200" spc="-175">
                <a:latin typeface="Times New Roman"/>
                <a:cs typeface="Times New Roman"/>
              </a:rPr>
              <a:t>A</a:t>
            </a:r>
            <a:r>
              <a:rPr dirty="0" sz="2200">
                <a:latin typeface="Times New Roman"/>
                <a:cs typeface="Times New Roman"/>
              </a:rPr>
              <a:t>v</a:t>
            </a:r>
            <a:r>
              <a:rPr dirty="0" sz="2200" spc="-5">
                <a:latin typeface="Times New Roman"/>
                <a:cs typeface="Times New Roman"/>
              </a:rPr>
              <a:t>ialable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200" spc="-5">
                <a:latin typeface="Times New Roman"/>
                <a:cs typeface="Times New Roman"/>
              </a:rPr>
              <a:t>fr</a:t>
            </a:r>
            <a:r>
              <a:rPr dirty="0" sz="2200" spc="10">
                <a:latin typeface="Times New Roman"/>
                <a:cs typeface="Times New Roman"/>
              </a:rPr>
              <a:t>o</a:t>
            </a:r>
            <a:r>
              <a:rPr dirty="0" sz="2200" spc="-20">
                <a:latin typeface="Times New Roman"/>
                <a:cs typeface="Times New Roman"/>
              </a:rPr>
              <a:t>m</a:t>
            </a:r>
            <a:r>
              <a:rPr dirty="0" sz="2200" spc="5">
                <a:latin typeface="Times New Roman"/>
                <a:cs typeface="Times New Roman"/>
              </a:rPr>
              <a:t>:</a:t>
            </a:r>
            <a:r>
              <a:rPr dirty="0" sz="2200" spc="-10">
                <a:latin typeface="Times New Roman"/>
                <a:cs typeface="Times New Roman"/>
              </a:rPr>
              <a:t>UR</a:t>
            </a:r>
            <a:r>
              <a:rPr dirty="0" sz="2200" spc="-5">
                <a:latin typeface="Times New Roman"/>
                <a:cs typeface="Times New Roman"/>
              </a:rPr>
              <a:t>L:</a:t>
            </a:r>
            <a:endParaRPr sz="22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055"/>
              </a:spcBef>
            </a:pPr>
            <a:r>
              <a:rPr dirty="0" u="heavy" sz="2200" spc="-5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Times New Roman"/>
                <a:cs typeface="Times New Roman"/>
                <a:hlinkClick r:id="rId2"/>
              </a:rPr>
              <a:t>http://whqlibdoc.who.int/hq/1999/WHO_SDE_PHE_FOS_99.1.pdf</a:t>
            </a:r>
            <a:endParaRPr sz="22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060"/>
              </a:spcBef>
            </a:pPr>
            <a:r>
              <a:rPr dirty="0" u="heavy" sz="2200" spc="-5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Times New Roman"/>
                <a:cs typeface="Times New Roman"/>
              </a:rPr>
              <a:t>%3Fq%3Dfood-safety-when-cooking-better-health-channel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algn="just" marL="355600" marR="5080" indent="-342900">
              <a:lnSpc>
                <a:spcPct val="140000"/>
              </a:lnSpc>
              <a:spcBef>
                <a:spcPts val="1989"/>
              </a:spcBef>
              <a:buAutoNum type="arabicPeriod" startAt="13"/>
              <a:tabLst>
                <a:tab pos="433705" algn="l"/>
              </a:tabLst>
            </a:pPr>
            <a:r>
              <a:rPr dirty="0" sz="2200" spc="-5">
                <a:latin typeface="Times New Roman"/>
                <a:cs typeface="Times New Roman"/>
              </a:rPr>
              <a:t>WHO- Global strategy </a:t>
            </a:r>
            <a:r>
              <a:rPr dirty="0" sz="2200">
                <a:latin typeface="Times New Roman"/>
                <a:cs typeface="Times New Roman"/>
              </a:rPr>
              <a:t>on </a:t>
            </a:r>
            <a:r>
              <a:rPr dirty="0" sz="2200" spc="-5">
                <a:latin typeface="Times New Roman"/>
                <a:cs typeface="Times New Roman"/>
              </a:rPr>
              <a:t>Food </a:t>
            </a:r>
            <a:r>
              <a:rPr dirty="0" sz="2200" spc="-20">
                <a:latin typeface="Times New Roman"/>
                <a:cs typeface="Times New Roman"/>
              </a:rPr>
              <a:t>Safety. </a:t>
            </a:r>
            <a:r>
              <a:rPr dirty="0" sz="2200" spc="-5">
                <a:latin typeface="Times New Roman"/>
                <a:cs typeface="Times New Roman"/>
              </a:rPr>
              <a:t>Food Safety Program </a:t>
            </a:r>
            <a:r>
              <a:rPr dirty="0" sz="2200">
                <a:latin typeface="Times New Roman"/>
                <a:cs typeface="Times New Roman"/>
              </a:rPr>
              <a:t>-2002.  </a:t>
            </a:r>
            <a:r>
              <a:rPr dirty="0" sz="2200" spc="-40">
                <a:latin typeface="Times New Roman"/>
                <a:cs typeface="Times New Roman"/>
              </a:rPr>
              <a:t>World </a:t>
            </a:r>
            <a:r>
              <a:rPr dirty="0" sz="2200" spc="-5">
                <a:latin typeface="Times New Roman"/>
                <a:cs typeface="Times New Roman"/>
              </a:rPr>
              <a:t>Health Organisation [online] </a:t>
            </a:r>
            <a:r>
              <a:rPr dirty="0" sz="2200">
                <a:latin typeface="Times New Roman"/>
                <a:cs typeface="Times New Roman"/>
              </a:rPr>
              <a:t>2002 </a:t>
            </a:r>
            <a:r>
              <a:rPr dirty="0" sz="2200" spc="-5">
                <a:latin typeface="Times New Roman"/>
                <a:cs typeface="Times New Roman"/>
              </a:rPr>
              <a:t>[cited </a:t>
            </a:r>
            <a:r>
              <a:rPr dirty="0" sz="2200">
                <a:latin typeface="Times New Roman"/>
                <a:cs typeface="Times New Roman"/>
              </a:rPr>
              <a:t>on 2015 </a:t>
            </a:r>
            <a:r>
              <a:rPr dirty="0" sz="2200" spc="-10">
                <a:latin typeface="Times New Roman"/>
                <a:cs typeface="Times New Roman"/>
              </a:rPr>
              <a:t>May </a:t>
            </a:r>
            <a:r>
              <a:rPr dirty="0" sz="2200" spc="-5">
                <a:latin typeface="Times New Roman"/>
                <a:cs typeface="Times New Roman"/>
              </a:rPr>
              <a:t>6];  </a:t>
            </a:r>
            <a:r>
              <a:rPr dirty="0" sz="2200" spc="-25">
                <a:latin typeface="Times New Roman"/>
                <a:cs typeface="Times New Roman"/>
              </a:rPr>
              <a:t>Avialable </a:t>
            </a:r>
            <a:r>
              <a:rPr dirty="0" sz="2200" spc="-5">
                <a:latin typeface="Times New Roman"/>
                <a:cs typeface="Times New Roman"/>
              </a:rPr>
              <a:t>from:URL</a:t>
            </a:r>
            <a:r>
              <a:rPr dirty="0" sz="2200" spc="-5">
                <a:solidFill>
                  <a:srgbClr val="1F487C"/>
                </a:solidFill>
                <a:latin typeface="Times New Roman"/>
                <a:cs typeface="Times New Roman"/>
              </a:rPr>
              <a:t>:</a:t>
            </a:r>
            <a:r>
              <a:rPr dirty="0" sz="2200" spc="70">
                <a:solidFill>
                  <a:srgbClr val="1F487C"/>
                </a:solidFill>
                <a:latin typeface="Times New Roman"/>
                <a:cs typeface="Times New Roman"/>
              </a:rPr>
              <a:t> </a:t>
            </a:r>
            <a:r>
              <a:rPr dirty="0" u="heavy" sz="2200" spc="-10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Times New Roman"/>
                <a:cs typeface="Times New Roman"/>
                <a:hlinkClick r:id="rId3"/>
              </a:rPr>
              <a:t>http://www.who.int/fsf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3548" y="842517"/>
            <a:ext cx="64395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i="1">
                <a:latin typeface="Times New Roman"/>
                <a:cs typeface="Times New Roman"/>
              </a:rPr>
              <a:t>When </a:t>
            </a:r>
            <a:r>
              <a:rPr dirty="0" sz="2400" spc="-40" i="1">
                <a:latin typeface="Times New Roman"/>
                <a:cs typeface="Times New Roman"/>
              </a:rPr>
              <a:t>one’s </a:t>
            </a:r>
            <a:r>
              <a:rPr dirty="0" sz="2400" i="1">
                <a:latin typeface="Times New Roman"/>
                <a:cs typeface="Times New Roman"/>
              </a:rPr>
              <a:t>food is pure, </a:t>
            </a:r>
            <a:r>
              <a:rPr dirty="0" sz="2400" spc="-35" i="1">
                <a:latin typeface="Times New Roman"/>
                <a:cs typeface="Times New Roman"/>
              </a:rPr>
              <a:t>one’s </a:t>
            </a:r>
            <a:r>
              <a:rPr dirty="0" sz="2400" i="1">
                <a:latin typeface="Times New Roman"/>
                <a:cs typeface="Times New Roman"/>
              </a:rPr>
              <a:t>being becomes</a:t>
            </a:r>
            <a:r>
              <a:rPr dirty="0" sz="2400" spc="-4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pure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22775" y="1535938"/>
            <a:ext cx="37617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i="1">
                <a:latin typeface="Times New Roman"/>
                <a:cs typeface="Times New Roman"/>
              </a:rPr>
              <a:t>- </a:t>
            </a:r>
            <a:r>
              <a:rPr dirty="0" sz="2400" spc="-5" b="1" i="1">
                <a:latin typeface="Times New Roman"/>
                <a:cs typeface="Times New Roman"/>
              </a:rPr>
              <a:t>Chandogya Upaniṣad</a:t>
            </a:r>
            <a:r>
              <a:rPr dirty="0" sz="2400" spc="-4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7.26.2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74263" y="5034534"/>
            <a:ext cx="250634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Times New Roman"/>
                <a:cs typeface="Times New Roman"/>
              </a:rPr>
              <a:t>THANK</a:t>
            </a:r>
            <a:r>
              <a:rPr dirty="0" sz="3200" spc="-204" b="1">
                <a:latin typeface="Times New Roman"/>
                <a:cs typeface="Times New Roman"/>
              </a:rPr>
              <a:t> </a:t>
            </a:r>
            <a:r>
              <a:rPr dirty="0" sz="3200" b="1">
                <a:latin typeface="Times New Roman"/>
                <a:cs typeface="Times New Roman"/>
              </a:rPr>
              <a:t>YOU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0" y="2743200"/>
            <a:ext cx="2743200" cy="205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pc="-5"/>
              <a:t>18/5/2015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dirty="0"/>
              <a:t>54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2020-08-25T06:06:23Z</dcterms:created>
  <dcterms:modified xsi:type="dcterms:W3CDTF">2020-08-25T06:06:23Z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2017-01-16T00:00:00Z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2020-08-25T00:00:00Z</vt:filetime>
  </property>
</Properties>
</file>