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A0AB-11BE-4B61-B7AC-CE48D6B80450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CAFC0-0F15-4AC5-A9C0-681E6F71BC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0347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A0AB-11BE-4B61-B7AC-CE48D6B80450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CAFC0-0F15-4AC5-A9C0-681E6F71BC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5137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A0AB-11BE-4B61-B7AC-CE48D6B80450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CAFC0-0F15-4AC5-A9C0-681E6F71BC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2209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A0AB-11BE-4B61-B7AC-CE48D6B80450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CAFC0-0F15-4AC5-A9C0-681E6F71BC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4710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A0AB-11BE-4B61-B7AC-CE48D6B80450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CAFC0-0F15-4AC5-A9C0-681E6F71BC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0013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A0AB-11BE-4B61-B7AC-CE48D6B80450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CAFC0-0F15-4AC5-A9C0-681E6F71BC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830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A0AB-11BE-4B61-B7AC-CE48D6B80450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CAFC0-0F15-4AC5-A9C0-681E6F71BC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7238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A0AB-11BE-4B61-B7AC-CE48D6B80450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CAFC0-0F15-4AC5-A9C0-681E6F71BC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2469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A0AB-11BE-4B61-B7AC-CE48D6B80450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CAFC0-0F15-4AC5-A9C0-681E6F71BC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6566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A0AB-11BE-4B61-B7AC-CE48D6B80450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CAFC0-0F15-4AC5-A9C0-681E6F71BC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8871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A0AB-11BE-4B61-B7AC-CE48D6B80450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CAFC0-0F15-4AC5-A9C0-681E6F71BC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0993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2A0AB-11BE-4B61-B7AC-CE48D6B80450}" type="datetimeFigureOut">
              <a:rPr lang="en-IN" smtClean="0"/>
              <a:t>10-08-2023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CAFC0-0F15-4AC5-A9C0-681E6F71BC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1079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3600" dirty="0"/>
              <a:t>National Vector Borne Disease</a:t>
            </a:r>
            <a:br>
              <a:rPr lang="en-IN" sz="3600" dirty="0"/>
            </a:br>
            <a:r>
              <a:rPr lang="en-IN" sz="3600" dirty="0"/>
              <a:t>Control Programme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PIYUSH </a:t>
            </a:r>
            <a:r>
              <a:rPr lang="en-US" dirty="0"/>
              <a:t>G</a:t>
            </a:r>
            <a:r>
              <a:rPr lang="en-US" dirty="0" smtClean="0"/>
              <a:t>UPTA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08421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076770"/>
            <a:ext cx="10515600" cy="5100193"/>
          </a:xfrm>
        </p:spPr>
        <p:txBody>
          <a:bodyPr>
            <a:normAutofit/>
          </a:bodyPr>
          <a:lstStyle/>
          <a:p>
            <a:r>
              <a:rPr lang="en-US" dirty="0"/>
              <a:t>● Vectors are living organisms that can transmit infectious diseases </a:t>
            </a:r>
            <a:r>
              <a:rPr lang="en-US" dirty="0" smtClean="0"/>
              <a:t>between humans </a:t>
            </a:r>
            <a:r>
              <a:rPr lang="en-US" dirty="0"/>
              <a:t>or from animals to humans.</a:t>
            </a:r>
          </a:p>
          <a:p>
            <a:r>
              <a:rPr lang="en-US" dirty="0"/>
              <a:t>● Many of these vectors are </a:t>
            </a:r>
            <a:r>
              <a:rPr lang="en-US" b="1" dirty="0"/>
              <a:t>bloodsucking insects </a:t>
            </a:r>
            <a:r>
              <a:rPr lang="en-US" dirty="0"/>
              <a:t>that </a:t>
            </a:r>
            <a:r>
              <a:rPr lang="en-US" dirty="0" smtClean="0"/>
              <a:t>ingest disease-producing </a:t>
            </a:r>
            <a:r>
              <a:rPr lang="en-US" dirty="0"/>
              <a:t>micro-organisms during a blood meal from an </a:t>
            </a:r>
            <a:r>
              <a:rPr lang="en-US" dirty="0" smtClean="0"/>
              <a:t>infected host </a:t>
            </a:r>
            <a:r>
              <a:rPr lang="en-US" dirty="0"/>
              <a:t>(human or animal) and later inject them into a new host during </a:t>
            </a:r>
            <a:r>
              <a:rPr lang="en-US" dirty="0" smtClean="0"/>
              <a:t>their </a:t>
            </a:r>
            <a:r>
              <a:rPr lang="en-IN" dirty="0" smtClean="0"/>
              <a:t>next </a:t>
            </a:r>
            <a:r>
              <a:rPr lang="en-IN" dirty="0"/>
              <a:t>blood meal.</a:t>
            </a:r>
          </a:p>
          <a:p>
            <a:r>
              <a:rPr lang="en-US" dirty="0"/>
              <a:t>● Mosquitoes are the best known disease vector.</a:t>
            </a:r>
          </a:p>
          <a:p>
            <a:pPr marL="0" indent="0">
              <a:buNone/>
            </a:pPr>
            <a:r>
              <a:rPr lang="en-US" dirty="0"/>
              <a:t>● Others include certain species of ticks, flies, sand-flies, fleas, bugs </a:t>
            </a:r>
            <a:r>
              <a:rPr lang="en-US" dirty="0" smtClean="0"/>
              <a:t>and </a:t>
            </a:r>
            <a:r>
              <a:rPr lang="en-IN" dirty="0" smtClean="0"/>
              <a:t>freshwater </a:t>
            </a:r>
            <a:r>
              <a:rPr lang="en-IN" dirty="0"/>
              <a:t>snails.</a:t>
            </a:r>
          </a:p>
        </p:txBody>
      </p:sp>
    </p:spTree>
    <p:extLst>
      <p:ext uri="{BB962C8B-B14F-4D97-AF65-F5344CB8AC3E}">
        <p14:creationId xmlns:p14="http://schemas.microsoft.com/office/powerpoint/2010/main" val="1450887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97308"/>
            <a:ext cx="10515600" cy="5279655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The National Vector Borne Disease Control </a:t>
            </a:r>
            <a:r>
              <a:rPr lang="en-US" sz="2400" dirty="0" err="1" smtClean="0">
                <a:solidFill>
                  <a:srgbClr val="FF0000"/>
                </a:solidFill>
              </a:rPr>
              <a:t>Programme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/>
              <a:t> </a:t>
            </a:r>
            <a:r>
              <a:rPr lang="en-US" sz="2400" dirty="0"/>
              <a:t>NVBDCP is an umbrella </a:t>
            </a:r>
            <a:r>
              <a:rPr lang="en-US" sz="2400" dirty="0" err="1"/>
              <a:t>programme</a:t>
            </a:r>
            <a:r>
              <a:rPr lang="en-US" sz="2400" dirty="0"/>
              <a:t> for prevention and control of </a:t>
            </a:r>
            <a:r>
              <a:rPr lang="en-US" sz="2400" dirty="0" smtClean="0"/>
              <a:t>malaria and </a:t>
            </a:r>
            <a:r>
              <a:rPr lang="en-US" sz="2400" dirty="0"/>
              <a:t>other vector borne diseases.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Under the </a:t>
            </a:r>
            <a:r>
              <a:rPr lang="en-US" sz="2400" dirty="0" err="1"/>
              <a:t>programme</a:t>
            </a:r>
            <a:r>
              <a:rPr lang="en-US" sz="2400" dirty="0"/>
              <a:t>, it is ensured that the disadvantaged and</a:t>
            </a:r>
          </a:p>
          <a:p>
            <a:pPr marL="0" indent="0">
              <a:buNone/>
            </a:pPr>
            <a:r>
              <a:rPr lang="en-US" sz="2400" dirty="0" err="1"/>
              <a:t>marginalised</a:t>
            </a:r>
            <a:r>
              <a:rPr lang="en-US" sz="2400" dirty="0"/>
              <a:t> sections benefit from the delivery of services so that the</a:t>
            </a:r>
          </a:p>
          <a:p>
            <a:pPr marL="0" indent="0">
              <a:buNone/>
            </a:pPr>
            <a:r>
              <a:rPr lang="en-US" sz="2400" dirty="0"/>
              <a:t>desired National Health Policy and Rural Health Mission goals are achieved.</a:t>
            </a:r>
          </a:p>
          <a:p>
            <a:pPr marL="0" indent="0">
              <a:buNone/>
            </a:pPr>
            <a:r>
              <a:rPr lang="en-US" sz="2400" dirty="0"/>
              <a:t>◦ The Directorate of NVBDCP under the Directorate General of Health</a:t>
            </a:r>
          </a:p>
          <a:p>
            <a:pPr marL="0" indent="0">
              <a:buNone/>
            </a:pPr>
            <a:r>
              <a:rPr lang="en-US" sz="2400" dirty="0" smtClean="0"/>
              <a:t>services</a:t>
            </a:r>
            <a:r>
              <a:rPr lang="en-US" sz="2400" dirty="0"/>
              <a:t>, Ministry of Health and Family Welfare, Government of India, is </a:t>
            </a:r>
            <a:r>
              <a:rPr lang="en-US" sz="2400" dirty="0" smtClean="0"/>
              <a:t>the nodal </a:t>
            </a:r>
            <a:r>
              <a:rPr lang="en-US" sz="2400" dirty="0"/>
              <a:t>agency responsible for planning, coordination, </a:t>
            </a:r>
            <a:r>
              <a:rPr lang="en-US" sz="2400" dirty="0" smtClean="0"/>
              <a:t>implementation, monitoring </a:t>
            </a:r>
            <a:r>
              <a:rPr lang="en-US" sz="2400" dirty="0"/>
              <a:t>and evaluation of NVBDCP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programme</a:t>
            </a:r>
            <a:r>
              <a:rPr lang="en-US" sz="2400" dirty="0" smtClean="0"/>
              <a:t> </a:t>
            </a:r>
            <a:r>
              <a:rPr lang="en-US" sz="2400" dirty="0"/>
              <a:t>at all </a:t>
            </a:r>
            <a:r>
              <a:rPr lang="en-US" sz="2400" dirty="0" smtClean="0"/>
              <a:t>levels.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451487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00755"/>
            <a:ext cx="10515600" cy="5476208"/>
          </a:xfrm>
        </p:spPr>
        <p:txBody>
          <a:bodyPr>
            <a:normAutofit/>
          </a:bodyPr>
          <a:lstStyle/>
          <a:p>
            <a:r>
              <a:rPr lang="en-IN" b="1" dirty="0" smtClean="0"/>
              <a:t>Introduction</a:t>
            </a:r>
          </a:p>
          <a:p>
            <a:pPr marL="0" indent="0">
              <a:buNone/>
            </a:pPr>
            <a:endParaRPr lang="en-IN" b="1" dirty="0"/>
          </a:p>
          <a:p>
            <a:r>
              <a:rPr lang="en-IN" dirty="0"/>
              <a:t>Launched in year </a:t>
            </a:r>
            <a:r>
              <a:rPr lang="en-IN" b="1" dirty="0"/>
              <a:t>2003‐04</a:t>
            </a:r>
          </a:p>
          <a:p>
            <a:pPr marL="0" indent="0">
              <a:buNone/>
            </a:pPr>
            <a:r>
              <a:rPr lang="en-IN" dirty="0"/>
              <a:t>Major vector borne diseases</a:t>
            </a:r>
            <a:r>
              <a:rPr lang="en-IN" b="1" dirty="0"/>
              <a:t>‐</a:t>
            </a:r>
          </a:p>
          <a:p>
            <a:pPr marL="0" indent="0">
              <a:buNone/>
            </a:pPr>
            <a:r>
              <a:rPr lang="en-IN" b="1" dirty="0"/>
              <a:t>• Malaria</a:t>
            </a:r>
          </a:p>
          <a:p>
            <a:pPr marL="0" indent="0">
              <a:buNone/>
            </a:pPr>
            <a:r>
              <a:rPr lang="en-IN" b="1" dirty="0"/>
              <a:t>• </a:t>
            </a:r>
            <a:r>
              <a:rPr lang="en-IN" b="1" dirty="0" err="1"/>
              <a:t>Filaria</a:t>
            </a:r>
            <a:endParaRPr lang="en-IN" b="1" dirty="0"/>
          </a:p>
          <a:p>
            <a:pPr marL="0" indent="0">
              <a:buNone/>
            </a:pPr>
            <a:r>
              <a:rPr lang="en-IN" b="1" dirty="0"/>
              <a:t>• Kala‐</a:t>
            </a:r>
            <a:r>
              <a:rPr lang="en-IN" b="1" dirty="0" err="1"/>
              <a:t>azar</a:t>
            </a:r>
            <a:endParaRPr lang="en-IN" b="1" dirty="0"/>
          </a:p>
          <a:p>
            <a:pPr marL="0" indent="0">
              <a:buNone/>
            </a:pPr>
            <a:r>
              <a:rPr lang="en-IN" b="1" dirty="0"/>
              <a:t>• Japanese Encephalitis</a:t>
            </a:r>
          </a:p>
          <a:p>
            <a:pPr marL="0" indent="0">
              <a:buNone/>
            </a:pPr>
            <a:r>
              <a:rPr lang="en-IN" b="1" dirty="0"/>
              <a:t>• Dengue / Dengue </a:t>
            </a:r>
            <a:r>
              <a:rPr lang="en-IN" b="1" dirty="0" err="1"/>
              <a:t>Hemorrhagic</a:t>
            </a:r>
            <a:r>
              <a:rPr lang="en-IN" b="1" dirty="0"/>
              <a:t> fevers</a:t>
            </a:r>
          </a:p>
          <a:p>
            <a:pPr marL="0" indent="0">
              <a:buNone/>
            </a:pPr>
            <a:r>
              <a:rPr lang="en-IN" b="1" dirty="0"/>
              <a:t>• </a:t>
            </a:r>
            <a:r>
              <a:rPr lang="en-IN" b="1" dirty="0" err="1"/>
              <a:t>Chikungunya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3441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Mission statement</a:t>
            </a:r>
          </a:p>
          <a:p>
            <a:pPr marL="0" indent="0">
              <a:buNone/>
            </a:pPr>
            <a:endParaRPr lang="en-IN" dirty="0"/>
          </a:p>
          <a:p>
            <a:r>
              <a:rPr lang="en-IN" dirty="0"/>
              <a:t>Integrated accelerated action towards</a:t>
            </a:r>
          </a:p>
          <a:p>
            <a:pPr marL="0" indent="0">
              <a:buNone/>
            </a:pPr>
            <a:r>
              <a:rPr lang="en-US" dirty="0"/>
              <a:t>– Reducing mortality on account of Malaria, Dengue and JE by half</a:t>
            </a:r>
          </a:p>
          <a:p>
            <a:pPr marL="0" indent="0">
              <a:buNone/>
            </a:pPr>
            <a:r>
              <a:rPr lang="en-US" dirty="0"/>
              <a:t>– Elimination of </a:t>
            </a:r>
            <a:r>
              <a:rPr lang="en-US" dirty="0" smtClean="0"/>
              <a:t>Kala-</a:t>
            </a:r>
            <a:r>
              <a:rPr lang="en-US" dirty="0" err="1" smtClean="0"/>
              <a:t>azar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– Elimination of lymphatic </a:t>
            </a:r>
            <a:r>
              <a:rPr lang="en-US" dirty="0" err="1" smtClean="0"/>
              <a:t>filariasis</a:t>
            </a:r>
            <a:r>
              <a:rPr lang="en-US" dirty="0" smtClean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6753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Early case detection and disease </a:t>
            </a:r>
            <a:r>
              <a:rPr lang="en-US" dirty="0" err="1" smtClean="0"/>
              <a:t>Mx</a:t>
            </a:r>
            <a:r>
              <a:rPr lang="en-US" dirty="0" smtClean="0"/>
              <a:t>.</a:t>
            </a:r>
          </a:p>
          <a:p>
            <a:r>
              <a:rPr lang="en-US" dirty="0" smtClean="0"/>
              <a:t>Epidemic preparedness and rapid response.</a:t>
            </a:r>
          </a:p>
          <a:p>
            <a:r>
              <a:rPr lang="en-US" dirty="0" smtClean="0"/>
              <a:t>Integrated vector </a:t>
            </a:r>
            <a:r>
              <a:rPr lang="en-US" dirty="0" err="1" smtClean="0"/>
              <a:t>Mx</a:t>
            </a:r>
            <a:r>
              <a:rPr lang="en-US" dirty="0" smtClean="0"/>
              <a:t>.</a:t>
            </a:r>
          </a:p>
          <a:p>
            <a:r>
              <a:rPr lang="en-US" dirty="0" smtClean="0"/>
              <a:t>Entomological survey .</a:t>
            </a:r>
          </a:p>
          <a:p>
            <a:r>
              <a:rPr lang="en-US" dirty="0" smtClean="0"/>
              <a:t>Supportive interventions (IEC, BCC).</a:t>
            </a:r>
          </a:p>
          <a:p>
            <a:r>
              <a:rPr lang="en-US" dirty="0" smtClean="0"/>
              <a:t>Vaccination against  JE.</a:t>
            </a:r>
          </a:p>
          <a:p>
            <a:r>
              <a:rPr lang="en-US" dirty="0" smtClean="0"/>
              <a:t>MDA for lymphatic </a:t>
            </a:r>
            <a:r>
              <a:rPr lang="en-US" dirty="0" err="1" smtClean="0"/>
              <a:t>filariasis</a:t>
            </a:r>
            <a:r>
              <a:rPr lang="en-US" dirty="0" smtClean="0"/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56480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National framework for Malaria elimination IN India (2016-2030)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</a:p>
          <a:p>
            <a:pPr marL="0" indent="0">
              <a:buNone/>
            </a:pPr>
            <a:r>
              <a:rPr lang="en-US" dirty="0" smtClean="0"/>
              <a:t>- zero case of malaria by 2030.</a:t>
            </a:r>
          </a:p>
          <a:p>
            <a:pPr marL="0" indent="0">
              <a:buNone/>
            </a:pPr>
            <a:r>
              <a:rPr lang="en-US" dirty="0" smtClean="0"/>
              <a:t>- Maintain malaria free status in area where malaria transmission has been interrupted and prevent reintroduction of malaria.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43712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/>
          </a:bodyPr>
          <a:lstStyle/>
          <a:p>
            <a:r>
              <a:rPr lang="en-US" b="1" dirty="0"/>
              <a:t>1. Early case Detection and Prompt Treatment</a:t>
            </a:r>
          </a:p>
          <a:p>
            <a:pPr marL="0" indent="0">
              <a:buNone/>
            </a:pPr>
            <a:r>
              <a:rPr lang="en-IN" b="1" dirty="0"/>
              <a:t>(EDPT)</a:t>
            </a:r>
          </a:p>
          <a:p>
            <a:r>
              <a:rPr lang="en-US" sz="2600" dirty="0" smtClean="0"/>
              <a:t>EDPT </a:t>
            </a:r>
            <a:r>
              <a:rPr lang="en-US" sz="2600" dirty="0"/>
              <a:t>is the main strategy of malaria control - radical treatment is </a:t>
            </a:r>
            <a:r>
              <a:rPr lang="en-US" sz="2600" dirty="0" smtClean="0"/>
              <a:t>necessary for </a:t>
            </a:r>
            <a:r>
              <a:rPr lang="en-US" sz="2600" dirty="0"/>
              <a:t>all the cases of malaria to prevent transmission of malaria.</a:t>
            </a:r>
          </a:p>
          <a:p>
            <a:pPr marL="0" indent="0">
              <a:buNone/>
            </a:pPr>
            <a:r>
              <a:rPr lang="en-US" sz="2600" dirty="0"/>
              <a:t>● </a:t>
            </a:r>
            <a:r>
              <a:rPr lang="en-US" sz="2600" dirty="0" err="1"/>
              <a:t>Chloroquine</a:t>
            </a:r>
            <a:r>
              <a:rPr lang="en-US" sz="2600" dirty="0"/>
              <a:t> is the main anti-malaria drug for uncomplicated malaria.</a:t>
            </a:r>
          </a:p>
          <a:p>
            <a:pPr marL="0" indent="0">
              <a:buNone/>
            </a:pPr>
            <a:r>
              <a:rPr lang="en-US" sz="2600" dirty="0"/>
              <a:t>● Drug Distribution </a:t>
            </a:r>
            <a:r>
              <a:rPr lang="en-US" sz="2600" dirty="0" err="1"/>
              <a:t>Centres</a:t>
            </a:r>
            <a:r>
              <a:rPr lang="en-US" sz="2600" dirty="0"/>
              <a:t> (DDCs) and Fever Treatment Depots (FTDs) </a:t>
            </a:r>
            <a:r>
              <a:rPr lang="en-US" sz="2600" dirty="0" smtClean="0"/>
              <a:t>have been </a:t>
            </a:r>
            <a:r>
              <a:rPr lang="en-US" sz="2600" dirty="0"/>
              <a:t>established in the rural areas for providing easy access to </a:t>
            </a:r>
            <a:r>
              <a:rPr lang="en-US" sz="2600" dirty="0" smtClean="0"/>
              <a:t>anti-malarial</a:t>
            </a:r>
            <a:r>
              <a:rPr lang="en-IN" sz="2600" dirty="0" smtClean="0"/>
              <a:t>drugs </a:t>
            </a:r>
            <a:r>
              <a:rPr lang="en-IN" sz="2600" dirty="0"/>
              <a:t>to the community.</a:t>
            </a:r>
          </a:p>
          <a:p>
            <a:pPr marL="0" indent="0">
              <a:buNone/>
            </a:pPr>
            <a:r>
              <a:rPr lang="en-US" sz="2600" dirty="0"/>
              <a:t>● Alternative drugs for </a:t>
            </a:r>
            <a:r>
              <a:rPr lang="en-US" sz="2600" dirty="0" err="1"/>
              <a:t>chloroquine</a:t>
            </a:r>
            <a:r>
              <a:rPr lang="en-US" sz="2600" dirty="0"/>
              <a:t> resistant malaria are recommended </a:t>
            </a:r>
            <a:r>
              <a:rPr lang="en-US" sz="2600" dirty="0" smtClean="0"/>
              <a:t>as per the </a:t>
            </a:r>
            <a:r>
              <a:rPr lang="en-US" sz="2600" dirty="0"/>
              <a:t>drug policy of malaria.</a:t>
            </a:r>
            <a:endParaRPr lang="en-IN" sz="2600" dirty="0"/>
          </a:p>
        </p:txBody>
      </p:sp>
    </p:spTree>
    <p:extLst>
      <p:ext uri="{BB962C8B-B14F-4D97-AF65-F5344CB8AC3E}">
        <p14:creationId xmlns:p14="http://schemas.microsoft.com/office/powerpoint/2010/main" val="4058442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Active case detection and passive case detection by MPHW with the help of RDT.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9466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1690"/>
            <a:ext cx="10515600" cy="48352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/>
              <a:t>2. Vector Control</a:t>
            </a:r>
          </a:p>
          <a:p>
            <a:r>
              <a:rPr lang="en-IN" b="1" dirty="0"/>
              <a:t>(</a:t>
            </a:r>
            <a:r>
              <a:rPr lang="en-IN" b="1" dirty="0" err="1"/>
              <a:t>i</a:t>
            </a:r>
            <a:r>
              <a:rPr lang="en-IN" b="1" dirty="0"/>
              <a:t>) Chemical Control</a:t>
            </a:r>
          </a:p>
          <a:p>
            <a:r>
              <a:rPr lang="en-US" dirty="0"/>
              <a:t>Use of Indoor Residual Spray (IRS) with </a:t>
            </a:r>
            <a:r>
              <a:rPr lang="en-US" dirty="0" smtClean="0"/>
              <a:t>insecticides</a:t>
            </a:r>
            <a:r>
              <a:rPr lang="en-IN" dirty="0" smtClean="0"/>
              <a:t>recommended </a:t>
            </a:r>
            <a:r>
              <a:rPr lang="en-IN" dirty="0"/>
              <a:t>under the </a:t>
            </a:r>
            <a:r>
              <a:rPr lang="en-IN" dirty="0" smtClean="0"/>
              <a:t>programme.</a:t>
            </a:r>
            <a:endParaRPr lang="en-IN" dirty="0"/>
          </a:p>
          <a:p>
            <a:r>
              <a:rPr lang="en-US" dirty="0"/>
              <a:t>Use of chemical </a:t>
            </a:r>
            <a:r>
              <a:rPr lang="en-US" dirty="0" err="1"/>
              <a:t>larvicides</a:t>
            </a:r>
            <a:r>
              <a:rPr lang="en-US" dirty="0"/>
              <a:t> like Abate in potable water.</a:t>
            </a:r>
          </a:p>
          <a:p>
            <a:r>
              <a:rPr lang="en-US" dirty="0"/>
              <a:t>Aerosol space spray during day time. </a:t>
            </a:r>
            <a:r>
              <a:rPr lang="en-US" dirty="0" err="1" smtClean="0"/>
              <a:t>Malathion</a:t>
            </a:r>
            <a:r>
              <a:rPr lang="en-US" dirty="0" smtClean="0"/>
              <a:t> </a:t>
            </a:r>
            <a:r>
              <a:rPr lang="en-IN" dirty="0" smtClean="0"/>
              <a:t>fogging </a:t>
            </a:r>
            <a:r>
              <a:rPr lang="en-IN" dirty="0"/>
              <a:t>during outbreaks</a:t>
            </a:r>
          </a:p>
          <a:p>
            <a:r>
              <a:rPr lang="en-IN" b="1" dirty="0"/>
              <a:t>(ii) Biological Control</a:t>
            </a:r>
          </a:p>
          <a:p>
            <a:r>
              <a:rPr lang="en-US" dirty="0"/>
              <a:t>Use of </a:t>
            </a:r>
            <a:r>
              <a:rPr lang="en-US" dirty="0" err="1"/>
              <a:t>larvivorous</a:t>
            </a:r>
            <a:r>
              <a:rPr lang="en-US" dirty="0"/>
              <a:t> fish in ornamental tanks, </a:t>
            </a:r>
            <a:r>
              <a:rPr lang="en-US" dirty="0" smtClean="0"/>
              <a:t>fountains </a:t>
            </a:r>
            <a:r>
              <a:rPr lang="en-IN" dirty="0" smtClean="0"/>
              <a:t>etc</a:t>
            </a:r>
            <a:r>
              <a:rPr lang="en-IN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59118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Annual parasite index (API)-Malaria cases per 1000 population per year.</a:t>
            </a:r>
          </a:p>
          <a:p>
            <a:r>
              <a:rPr lang="en-US" dirty="0" smtClean="0"/>
              <a:t>As per API states are divided into 04 categories .</a:t>
            </a:r>
          </a:p>
          <a:p>
            <a:pPr marL="0" indent="0">
              <a:buNone/>
            </a:pPr>
            <a:r>
              <a:rPr lang="en-US" b="1" dirty="0" smtClean="0"/>
              <a:t>In areas API more than 02-  </a:t>
            </a:r>
            <a:r>
              <a:rPr lang="en-US" dirty="0" smtClean="0"/>
              <a:t>regular 02 rounds of insecticide spray with DDT and </a:t>
            </a:r>
            <a:r>
              <a:rPr lang="en-US" dirty="0" err="1" smtClean="0"/>
              <a:t>Malathion</a:t>
            </a:r>
            <a:r>
              <a:rPr lang="en-US" dirty="0" smtClean="0"/>
              <a:t> is recommended (dose -1,2mg/meter square) with regular Entomological survey.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b="1" dirty="0" smtClean="0"/>
              <a:t>In areas API less than 02- </a:t>
            </a:r>
            <a:r>
              <a:rPr lang="en-US" dirty="0" smtClean="0"/>
              <a:t>focal spray is carried out around the falciparum case detected  during passive surveillance</a:t>
            </a:r>
            <a:r>
              <a:rPr lang="en-US" b="1" dirty="0" smtClean="0"/>
              <a:t>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3665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25495"/>
            <a:ext cx="10515600" cy="515146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(iii) Personal </a:t>
            </a:r>
            <a:r>
              <a:rPr lang="en-US" b="1" dirty="0" err="1"/>
              <a:t>Prophylatic</a:t>
            </a:r>
            <a:r>
              <a:rPr lang="en-US" b="1" dirty="0"/>
              <a:t> Measures </a:t>
            </a:r>
            <a:r>
              <a:rPr lang="en-US" dirty="0"/>
              <a:t>that individuals/communities </a:t>
            </a:r>
            <a:r>
              <a:rPr lang="en-US" dirty="0" smtClean="0"/>
              <a:t>can </a:t>
            </a:r>
            <a:r>
              <a:rPr lang="en-IN" dirty="0" smtClean="0"/>
              <a:t>take </a:t>
            </a:r>
            <a:r>
              <a:rPr lang="en-IN" dirty="0"/>
              <a:t>up</a:t>
            </a:r>
          </a:p>
          <a:p>
            <a:pPr marL="0" indent="0">
              <a:buNone/>
            </a:pPr>
            <a:r>
              <a:rPr lang="en-US" dirty="0"/>
              <a:t>● Use of mosquito repellent creams, liquids, coils, mats etc.</a:t>
            </a:r>
          </a:p>
          <a:p>
            <a:pPr marL="0" indent="0">
              <a:buNone/>
            </a:pPr>
            <a:r>
              <a:rPr lang="en-US" dirty="0"/>
              <a:t>● Screening of the houses with wire mesh</a:t>
            </a:r>
          </a:p>
          <a:p>
            <a:pPr marL="0" indent="0">
              <a:buNone/>
            </a:pPr>
            <a:r>
              <a:rPr lang="en-US" dirty="0"/>
              <a:t>● Use of </a:t>
            </a:r>
            <a:r>
              <a:rPr lang="en-US" dirty="0" err="1"/>
              <a:t>bednets</a:t>
            </a:r>
            <a:r>
              <a:rPr lang="en-US" dirty="0"/>
              <a:t> treated with insecticide</a:t>
            </a:r>
          </a:p>
          <a:p>
            <a:pPr marL="0" indent="0">
              <a:buNone/>
            </a:pPr>
            <a:r>
              <a:rPr lang="en-US" dirty="0"/>
              <a:t>● Wearing clothes that cover maximum surface area of the body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2969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69121"/>
            <a:ext cx="10515600" cy="54078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/>
              <a:t>3. Community Participation</a:t>
            </a:r>
          </a:p>
          <a:p>
            <a:pPr marL="0" indent="0">
              <a:buNone/>
            </a:pPr>
            <a:r>
              <a:rPr lang="en-US" dirty="0"/>
              <a:t>● Sensitizing and involving the community for detection of Anopheles</a:t>
            </a:r>
          </a:p>
          <a:p>
            <a:pPr marL="0" indent="0">
              <a:buNone/>
            </a:pPr>
            <a:r>
              <a:rPr lang="en-US" dirty="0"/>
              <a:t>breeding places and their </a:t>
            </a:r>
            <a:r>
              <a:rPr lang="en-US" dirty="0" smtClean="0"/>
              <a:t>elimination.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● NGO schemes involving them in </a:t>
            </a:r>
            <a:r>
              <a:rPr lang="en-US" dirty="0" err="1" smtClean="0"/>
              <a:t>programe</a:t>
            </a:r>
            <a:r>
              <a:rPr lang="en-US" dirty="0" smtClean="0"/>
              <a:t> strategies.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fr-FR" b="1" dirty="0"/>
              <a:t>4. </a:t>
            </a:r>
            <a:r>
              <a:rPr lang="fr-FR" b="1" dirty="0" err="1"/>
              <a:t>Environmental</a:t>
            </a:r>
            <a:r>
              <a:rPr lang="fr-FR" b="1" dirty="0"/>
              <a:t> Management &amp; Source </a:t>
            </a:r>
            <a:r>
              <a:rPr lang="fr-FR" b="1" dirty="0" err="1" smtClean="0"/>
              <a:t>Reduction</a:t>
            </a:r>
            <a:r>
              <a:rPr lang="fr-FR" b="1" dirty="0" smtClean="0"/>
              <a:t> </a:t>
            </a:r>
            <a:r>
              <a:rPr lang="en-IN" b="1" dirty="0" smtClean="0"/>
              <a:t>Methods</a:t>
            </a:r>
            <a:endParaRPr lang="en-IN" b="1" dirty="0"/>
          </a:p>
          <a:p>
            <a:pPr marL="0" indent="0">
              <a:buNone/>
            </a:pPr>
            <a:r>
              <a:rPr lang="en-US" dirty="0"/>
              <a:t>● Source reduction i.e. filling of the breeding places</a:t>
            </a:r>
          </a:p>
          <a:p>
            <a:pPr marL="0" indent="0">
              <a:buNone/>
            </a:pPr>
            <a:r>
              <a:rPr lang="en-US" dirty="0"/>
              <a:t>● Proper covering of stored water</a:t>
            </a:r>
          </a:p>
          <a:p>
            <a:pPr marL="0" indent="0">
              <a:buNone/>
            </a:pPr>
            <a:r>
              <a:rPr lang="en-IN" dirty="0"/>
              <a:t>● Channelization of breeding source</a:t>
            </a:r>
          </a:p>
        </p:txBody>
      </p:sp>
    </p:spTree>
    <p:extLst>
      <p:ext uri="{BB962C8B-B14F-4D97-AF65-F5344CB8AC3E}">
        <p14:creationId xmlns:p14="http://schemas.microsoft.com/office/powerpoint/2010/main" val="2061847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5. Monitoring and Evaluation of the </a:t>
            </a:r>
            <a:r>
              <a:rPr lang="en-US" b="1" dirty="0" err="1"/>
              <a:t>programme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● Monthly Computerized Management Information System(CMIS)</a:t>
            </a:r>
          </a:p>
          <a:p>
            <a:pPr marL="0" indent="0">
              <a:buNone/>
            </a:pPr>
            <a:r>
              <a:rPr lang="en-US" dirty="0"/>
              <a:t>● Field visits by state by State National </a:t>
            </a:r>
            <a:r>
              <a:rPr lang="en-US" dirty="0" err="1"/>
              <a:t>Programme</a:t>
            </a:r>
            <a:r>
              <a:rPr lang="en-US" dirty="0"/>
              <a:t> Officers</a:t>
            </a:r>
          </a:p>
          <a:p>
            <a:pPr marL="0" indent="0">
              <a:buNone/>
            </a:pPr>
            <a:r>
              <a:rPr lang="en-US" dirty="0"/>
              <a:t>● Field visits by Malaria Research </a:t>
            </a:r>
            <a:r>
              <a:rPr lang="en-US" dirty="0" err="1"/>
              <a:t>Centres</a:t>
            </a:r>
            <a:r>
              <a:rPr lang="en-US" dirty="0"/>
              <a:t> and other ICMR Institutes</a:t>
            </a:r>
          </a:p>
          <a:p>
            <a:pPr marL="0" indent="0">
              <a:buNone/>
            </a:pPr>
            <a:r>
              <a:rPr lang="en-US" dirty="0"/>
              <a:t>● Feedback to states on field observations for correction </a:t>
            </a:r>
            <a:r>
              <a:rPr lang="en-US" dirty="0" smtClean="0"/>
              <a:t>actions.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6806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9858"/>
            <a:ext cx="10515600" cy="517710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Filaria</a:t>
            </a:r>
            <a:r>
              <a:rPr lang="en-US" b="1" dirty="0" smtClean="0"/>
              <a:t> control program </a:t>
            </a:r>
            <a:r>
              <a:rPr lang="en-US" dirty="0" smtClean="0"/>
              <a:t>merge with NVBDCP in 2003-2004.</a:t>
            </a:r>
          </a:p>
          <a:p>
            <a:pPr>
              <a:lnSpc>
                <a:spcPct val="170000"/>
              </a:lnSpc>
              <a:defRPr/>
            </a:pPr>
            <a:r>
              <a:rPr lang="en-U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Chemotherapy</a:t>
            </a:r>
          </a:p>
          <a:p>
            <a:pPr lvl="1">
              <a:lnSpc>
                <a:spcPct val="170000"/>
              </a:lnSpc>
              <a:defRPr/>
            </a:pP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 (</a:t>
            </a:r>
            <a:r>
              <a:rPr lang="en-US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Diethylcarbamazine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2">
              <a:lnSpc>
                <a:spcPct val="170000"/>
              </a:lnSpc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Selective treatment (6 mg/kg X 12 days)</a:t>
            </a:r>
          </a:p>
          <a:p>
            <a:pPr lvl="2">
              <a:lnSpc>
                <a:spcPct val="170000"/>
              </a:lnSpc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Mass therapy (MDA)</a:t>
            </a:r>
          </a:p>
          <a:p>
            <a:pPr lvl="1">
              <a:lnSpc>
                <a:spcPct val="170000"/>
              </a:lnSpc>
              <a:defRPr/>
            </a:pPr>
            <a:r>
              <a:rPr lang="en-US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Ivermectin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70000"/>
              </a:lnSpc>
              <a:defRPr/>
            </a:pPr>
            <a:r>
              <a:rPr lang="en-U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Vector control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24934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Control of Dengue/ DHF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defRPr/>
            </a:pPr>
            <a:r>
              <a:rPr lang="en-US" dirty="0"/>
              <a:t>No drug/vaccine available</a:t>
            </a:r>
          </a:p>
          <a:p>
            <a:pPr>
              <a:lnSpc>
                <a:spcPct val="200000"/>
              </a:lnSpc>
              <a:defRPr/>
            </a:pPr>
            <a:r>
              <a:rPr lang="en-US" dirty="0"/>
              <a:t>Control of </a:t>
            </a:r>
            <a:r>
              <a:rPr lang="en-US" i="1" dirty="0" err="1"/>
              <a:t>Aedes</a:t>
            </a:r>
            <a:r>
              <a:rPr lang="en-US" i="1" dirty="0"/>
              <a:t> </a:t>
            </a:r>
            <a:r>
              <a:rPr lang="en-US" i="1" dirty="0" err="1"/>
              <a:t>aegypti</a:t>
            </a:r>
            <a:r>
              <a:rPr lang="en-US" i="1" dirty="0"/>
              <a:t> </a:t>
            </a:r>
            <a:r>
              <a:rPr lang="en-US" dirty="0"/>
              <a:t>only method of </a:t>
            </a:r>
            <a:r>
              <a:rPr lang="en-US" dirty="0" smtClean="0"/>
              <a:t>choice.</a:t>
            </a: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64134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Vector control measures:</a:t>
            </a:r>
          </a:p>
          <a:p>
            <a:pPr lvl="1">
              <a:lnSpc>
                <a:spcPct val="130000"/>
              </a:lnSpc>
              <a:buFont typeface="Arial" pitchFamily="34" charset="0"/>
              <a:buChar char="–"/>
              <a:defRPr/>
            </a:pPr>
            <a:r>
              <a:rPr lang="en-US" b="1" dirty="0"/>
              <a:t>Environmental management &amp; source reduction</a:t>
            </a:r>
          </a:p>
          <a:p>
            <a:pPr lvl="1">
              <a:lnSpc>
                <a:spcPct val="130000"/>
              </a:lnSpc>
              <a:buFont typeface="Arial" pitchFamily="34" charset="0"/>
              <a:buChar char="–"/>
              <a:defRPr/>
            </a:pPr>
            <a:r>
              <a:rPr lang="en-US" b="1" dirty="0"/>
              <a:t>Biological control</a:t>
            </a:r>
          </a:p>
          <a:p>
            <a:pPr lvl="1">
              <a:lnSpc>
                <a:spcPct val="130000"/>
              </a:lnSpc>
              <a:buFont typeface="Arial" pitchFamily="34" charset="0"/>
              <a:buChar char="–"/>
              <a:defRPr/>
            </a:pPr>
            <a:r>
              <a:rPr lang="en-US" b="1" dirty="0"/>
              <a:t>Chemical control</a:t>
            </a:r>
          </a:p>
          <a:p>
            <a:pPr lvl="1">
              <a:lnSpc>
                <a:spcPct val="130000"/>
              </a:lnSpc>
              <a:buFont typeface="Arial" pitchFamily="34" charset="0"/>
              <a:buChar char="–"/>
              <a:defRPr/>
            </a:pPr>
            <a:r>
              <a:rPr lang="en-US" b="1" dirty="0"/>
              <a:t>Personal protection measures</a:t>
            </a:r>
          </a:p>
          <a:p>
            <a:pPr lvl="1">
              <a:lnSpc>
                <a:spcPct val="130000"/>
              </a:lnSpc>
              <a:buFont typeface="Arial" pitchFamily="34" charset="0"/>
              <a:buChar char="–"/>
              <a:defRPr/>
            </a:pPr>
            <a:r>
              <a:rPr lang="en-US" b="1" dirty="0"/>
              <a:t>Health education</a:t>
            </a:r>
          </a:p>
          <a:p>
            <a:pPr lvl="1">
              <a:lnSpc>
                <a:spcPct val="130000"/>
              </a:lnSpc>
              <a:buFont typeface="Arial" pitchFamily="34" charset="0"/>
              <a:buChar char="–"/>
              <a:defRPr/>
            </a:pPr>
            <a:r>
              <a:rPr lang="en-US" b="1" dirty="0"/>
              <a:t>Community participation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57127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DO’S AND DON’TS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Remove water from coolers and other small containers at least once in a week </a:t>
            </a:r>
            <a:r>
              <a:rPr lang="en-US" dirty="0" smtClean="0"/>
              <a:t> </a:t>
            </a:r>
            <a:endParaRPr lang="en-US" dirty="0"/>
          </a:p>
          <a:p>
            <a:pPr>
              <a:defRPr/>
            </a:pPr>
            <a:r>
              <a:rPr lang="en-US" dirty="0"/>
              <a:t>Do not wear clothes that expose arms and legs </a:t>
            </a:r>
          </a:p>
          <a:p>
            <a:pPr>
              <a:defRPr/>
            </a:pPr>
            <a:r>
              <a:rPr lang="en-US" dirty="0"/>
              <a:t>Children should not be allowed to play in shorts and half sleeved clothes </a:t>
            </a:r>
          </a:p>
          <a:p>
            <a:pPr>
              <a:defRPr/>
            </a:pPr>
            <a:r>
              <a:rPr lang="en-US" dirty="0"/>
              <a:t>Use mosquito nets or mosquito repellents while sleeping during day time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11524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JE in India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JE viral activity has been widespread in India. The first evidence of presence of JE virus dates back to 1952. </a:t>
            </a:r>
          </a:p>
          <a:p>
            <a:pPr>
              <a:defRPr/>
            </a:pPr>
            <a:r>
              <a:rPr lang="en-US" dirty="0"/>
              <a:t>First case was reported in 1955 </a:t>
            </a:r>
          </a:p>
          <a:p>
            <a:pPr>
              <a:defRPr/>
            </a:pPr>
            <a:r>
              <a:rPr lang="en-US" dirty="0"/>
              <a:t>Outbreaks have been reported from different parts of the country. </a:t>
            </a:r>
          </a:p>
          <a:p>
            <a:pPr>
              <a:defRPr/>
            </a:pPr>
            <a:r>
              <a:rPr lang="en-US" dirty="0"/>
              <a:t>During recent past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states and Union Territories</a:t>
            </a:r>
            <a:r>
              <a:rPr lang="en-US" dirty="0"/>
              <a:t> have reported JE </a:t>
            </a:r>
            <a:r>
              <a:rPr lang="en-US" dirty="0" smtClean="0"/>
              <a:t>incidence.</a:t>
            </a: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90169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Prevention and  control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Vector control: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reducing the vector density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/>
              <a:t>role of insecticides is limited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reduction in mosquito breeding </a:t>
            </a:r>
            <a:r>
              <a:rPr lang="en-US" dirty="0"/>
              <a:t>(eco-management; source reduction)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protection </a:t>
            </a:r>
            <a:r>
              <a:rPr lang="en-US" dirty="0"/>
              <a:t>against mosquito bites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/>
              <a:t>using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insecticide treated mosquito nets</a:t>
            </a:r>
            <a:endParaRPr lang="en-U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8761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 vaccination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Immunization schedule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primary doses 4 weeks apart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/>
              <a:t>Booster after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year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/>
              <a:t>Subsequent boosters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3 years </a:t>
            </a:r>
            <a:r>
              <a:rPr lang="en-US" dirty="0"/>
              <a:t>till 10-15 years of age</a:t>
            </a:r>
          </a:p>
          <a:p>
            <a:pPr>
              <a:defRPr/>
            </a:pPr>
            <a:r>
              <a:rPr lang="en-U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Route of administration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SUBCUTANEOUS</a:t>
            </a:r>
          </a:p>
          <a:p>
            <a:pPr>
              <a:defRPr/>
            </a:pPr>
            <a:r>
              <a:rPr lang="en-U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Dose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0.5ml (&lt;3 years)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ml (&gt;3 years)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28816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982</Words>
  <Application>Microsoft Office PowerPoint</Application>
  <PresentationFormat>Widescreen</PresentationFormat>
  <Paragraphs>123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National Vector Borne Disease Control Programme</vt:lpstr>
      <vt:lpstr>PowerPoint Presentation</vt:lpstr>
      <vt:lpstr>PowerPoint Presentation</vt:lpstr>
      <vt:lpstr>PowerPoint Presentation</vt:lpstr>
      <vt:lpstr>PowerPoint Presentation</vt:lpstr>
      <vt:lpstr>STRATEGIES</vt:lpstr>
      <vt:lpstr>National framework for Malaria elimination IN India (2016-2030)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Control of Dengue/ DHF</vt:lpstr>
      <vt:lpstr>PowerPoint Presentation</vt:lpstr>
      <vt:lpstr>DO’S AND DON’TS</vt:lpstr>
      <vt:lpstr> JE in India</vt:lpstr>
      <vt:lpstr>Prevention and  control</vt:lpstr>
      <vt:lpstr>JE vaccination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Vector Borne Disease Control Programme</dc:title>
  <dc:creator>HP</dc:creator>
  <cp:lastModifiedBy>HP</cp:lastModifiedBy>
  <cp:revision>10</cp:revision>
  <dcterms:created xsi:type="dcterms:W3CDTF">2023-08-10T05:31:22Z</dcterms:created>
  <dcterms:modified xsi:type="dcterms:W3CDTF">2023-08-10T06:36:59Z</dcterms:modified>
</cp:coreProperties>
</file>