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7" r:id="rId2"/>
    <p:sldId id="258" r:id="rId3"/>
    <p:sldId id="270" r:id="rId4"/>
    <p:sldId id="271" r:id="rId5"/>
    <p:sldId id="259" r:id="rId6"/>
    <p:sldId id="272" r:id="rId7"/>
    <p:sldId id="260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61" r:id="rId23"/>
    <p:sldId id="262" r:id="rId24"/>
    <p:sldId id="263" r:id="rId25"/>
    <p:sldId id="287" r:id="rId26"/>
    <p:sldId id="264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265" r:id="rId41"/>
    <p:sldId id="266" r:id="rId42"/>
    <p:sldId id="267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268" r:id="rId61"/>
    <p:sldId id="269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8" r:id="rId72"/>
    <p:sldId id="329" r:id="rId73"/>
    <p:sldId id="330" r:id="rId74"/>
    <p:sldId id="331" r:id="rId75"/>
    <p:sldId id="332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E74AB-E8E1-41E6-A1D7-EB047E9F95E9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DEF48-100B-41DE-A4B4-1637B2B77F51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7DBA-430B-4A23-B83A-22EC97FE3CFC}" type="slidenum">
              <a:rPr lang="en-IN" smtClean="0"/>
              <a:t>27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7DBA-430B-4A23-B83A-22EC97FE3CFC}" type="slidenum">
              <a:rPr lang="en-IN" smtClean="0"/>
              <a:t>43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7DBA-430B-4A23-B83A-22EC97FE3CFC}" type="slidenum">
              <a:rPr lang="en-IN" smtClean="0"/>
              <a:t>67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8BFD4-A0D7-4624-82FC-6512A85FA375}" type="datetimeFigureOut">
              <a:rPr lang="en-IN" smtClean="0"/>
              <a:t>22-09-2022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4AFDB-BD7F-4371-94E3-53EFF0B1B111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Well-being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en.wikipedia.org/wiki/Psychologica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1836" y="836675"/>
            <a:ext cx="8691372" cy="58323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59230" y="795019"/>
            <a:ext cx="6136640" cy="2265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9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NATIONAL</a:t>
            </a:r>
            <a:r>
              <a:rPr sz="4900" b="1" spc="-3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9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MENTAL  </a:t>
            </a:r>
            <a:r>
              <a:rPr sz="49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HEALTH  </a:t>
            </a:r>
            <a:r>
              <a:rPr sz="4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PROGRAMME</a:t>
            </a:r>
            <a:endParaRPr sz="49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4044" y="3067811"/>
            <a:ext cx="6577583" cy="36027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58493"/>
            <a:ext cx="7712709" cy="422148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90"/>
              </a:spcBef>
              <a:tabLst>
                <a:tab pos="354965" algn="l"/>
                <a:tab pos="3556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“Mental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wellbeing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characterized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absence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  behaviour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disorder whereby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person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has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made a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satisfactory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adjustment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 an  individual, and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community,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relation 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emotional,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personal,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social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spiritual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aspects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there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life”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750" dirty="0">
              <a:latin typeface="Times New Roman" pitchFamily="18" charset="0"/>
              <a:cs typeface="Times New Roman" pitchFamily="18" charset="0"/>
            </a:endParaRPr>
          </a:p>
          <a:p>
            <a:pPr marR="1116330" algn="r">
              <a:lnSpc>
                <a:spcPct val="100000"/>
              </a:lnSpc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K.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park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4681" y="6426504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09941"/>
            <a:ext cx="7730490" cy="363601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tabLst>
                <a:tab pos="354965" algn="l"/>
                <a:tab pos="3556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According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WHO:</a:t>
            </a:r>
          </a:p>
          <a:p>
            <a:pPr marL="355600" marR="5080" indent="25400">
              <a:lnSpc>
                <a:spcPct val="100000"/>
              </a:lnSpc>
              <a:spcBef>
                <a:spcPts val="770"/>
              </a:spcBef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has been defined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 balance between 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individual and the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surrounding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world,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harmony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between oneself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others,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coexistence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between the realities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self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of  other people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the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environment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4681" y="6426504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4863" y="542775"/>
            <a:ext cx="8077577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1" dirty="0">
                <a:solidFill>
                  <a:srgbClr val="FF0000"/>
                </a:solidFill>
                <a:latin typeface="Times New Roman"/>
                <a:cs typeface="Times New Roman"/>
              </a:rPr>
              <a:t>INTRODU</a:t>
            </a:r>
            <a:r>
              <a:rPr sz="5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5000" b="1" dirty="0">
                <a:solidFill>
                  <a:srgbClr val="FF0000"/>
                </a:solidFill>
                <a:latin typeface="Times New Roman"/>
                <a:cs typeface="Times New Roman"/>
              </a:rPr>
              <a:t>TION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0" y="1912061"/>
            <a:ext cx="9144000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spcBef>
                <a:spcPts val="100"/>
              </a:spcBef>
              <a:buClr>
                <a:srgbClr val="0AD0D9"/>
              </a:buClr>
              <a:buSzPct val="93750"/>
              <a:tabLst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Govt. of india launched the national mental</a:t>
            </a:r>
            <a:r>
              <a:rPr sz="3200" spc="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NMHP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1962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6985" indent="-274320" algn="just">
              <a:buClr>
                <a:srgbClr val="0AD0D9"/>
              </a:buClr>
              <a:buSzPct val="93750"/>
              <a:tabLst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3200" spc="5" dirty="0" smtClean="0">
                <a:latin typeface="Times New Roman" pitchFamily="18" charset="0"/>
                <a:cs typeface="Times New Roman" pitchFamily="18" charset="0"/>
              </a:rPr>
              <a:t>eavy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burden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mental illness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community,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absolute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inadequacy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infrastructure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2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country</a:t>
            </a:r>
            <a:r>
              <a:rPr sz="32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32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deal</a:t>
            </a:r>
            <a:r>
              <a:rPr sz="32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it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buClr>
                <a:srgbClr val="0AD0D9"/>
              </a:buClr>
              <a:buSzPct val="93750"/>
              <a:tabLst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5" dirty="0">
                <a:solidFill>
                  <a:srgbClr val="F4910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 </a:t>
            </a:r>
            <a:r>
              <a:rPr sz="3200" u="heavy" spc="-10" dirty="0">
                <a:solidFill>
                  <a:srgbClr val="F49100"/>
                </a:solidFill>
                <a:uFill>
                  <a:solidFill>
                    <a:srgbClr val="F49100"/>
                  </a:solidFill>
                </a:uFill>
                <a:latin typeface="Times New Roman" pitchFamily="18" charset="0"/>
                <a:cs typeface="Times New Roman" pitchFamily="18" charset="0"/>
                <a:hlinkClick r:id="rId7"/>
              </a:rPr>
              <a:t>psychological</a:t>
            </a:r>
            <a:r>
              <a:rPr sz="3200" spc="-200" dirty="0">
                <a:solidFill>
                  <a:srgbClr val="F4910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sz="3200" u="heavy" spc="-15" dirty="0">
                <a:solidFill>
                  <a:srgbClr val="F49100"/>
                </a:solidFill>
                <a:uFill>
                  <a:solidFill>
                    <a:srgbClr val="F49100"/>
                  </a:solidFill>
                </a:uFill>
                <a:latin typeface="Times New Roman" pitchFamily="18" charset="0"/>
                <a:cs typeface="Times New Roman" pitchFamily="18" charset="0"/>
                <a:hlinkClick r:id="rId8"/>
              </a:rPr>
              <a:t>well-being</a:t>
            </a:r>
            <a:r>
              <a:rPr sz="3200" u="heavy" spc="-15" dirty="0" smtClean="0">
                <a:uFill>
                  <a:solidFill>
                    <a:srgbClr val="F49100"/>
                  </a:solidFill>
                </a:uFill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 algn="just">
              <a:buClr>
                <a:srgbClr val="0AD0D9"/>
              </a:buClr>
              <a:buSzPct val="93750"/>
              <a:tabLst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elp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psychological state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someone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 functioning at a satisfactory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emotional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spc="-10" dirty="0" err="1">
                <a:latin typeface="Times New Roman" pitchFamily="18" charset="0"/>
                <a:cs typeface="Times New Roman" pitchFamily="18" charset="0"/>
              </a:rPr>
              <a:t>behavioural</a:t>
            </a:r>
            <a:r>
              <a:rPr sz="32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5" dirty="0" smtClean="0">
                <a:latin typeface="Times New Roman" pitchFamily="18" charset="0"/>
                <a:cs typeface="Times New Roman" pitchFamily="18" charset="0"/>
              </a:rPr>
              <a:t>adjustment.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28555"/>
            <a:ext cx="914400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7135" marR="5080" indent="-1195070">
              <a:lnSpc>
                <a:spcPct val="100000"/>
              </a:lnSpc>
              <a:spcBef>
                <a:spcPts val="95"/>
              </a:spcBef>
            </a:pPr>
            <a:r>
              <a:rPr sz="4000" b="1" i="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sz="4000" b="1" i="0" spc="-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40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4000" b="1" i="0" spc="-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  </a:t>
            </a:r>
            <a:r>
              <a:rPr sz="4000" b="1" i="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(NMHP)—The</a:t>
            </a:r>
            <a:r>
              <a:rPr sz="4000" b="1" i="0" spc="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Beginning</a:t>
            </a:r>
            <a:endParaRPr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2204864"/>
            <a:ext cx="9144000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As early as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1982,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highest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policy making  body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field of 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country,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Council of 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Welfare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(CCHFW)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adopted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recommended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implementation,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</a:t>
            </a:r>
            <a:r>
              <a:rPr sz="32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(NMHP)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4681" y="6426504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6794" y="515130"/>
            <a:ext cx="7717613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sz="4500" b="1" spc="-8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4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0" y="1268760"/>
            <a:ext cx="9144000" cy="527875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592705" indent="-274955" algn="just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3750"/>
              <a:buNone/>
              <a:tabLst>
                <a:tab pos="2593340" algn="l"/>
              </a:tabLst>
            </a:pPr>
            <a:r>
              <a:rPr spc="-25" dirty="0">
                <a:latin typeface="Times New Roman" pitchFamily="18" charset="0"/>
                <a:cs typeface="Times New Roman" pitchFamily="18" charset="0"/>
              </a:rPr>
              <a:t>According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“K.P</a:t>
            </a:r>
            <a:r>
              <a:rPr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Neeraja”</a:t>
            </a:r>
          </a:p>
          <a:p>
            <a:pPr marL="12700" marR="6350" algn="just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spc="-10" dirty="0">
                <a:latin typeface="Times New Roman" pitchFamily="18" charset="0"/>
                <a:cs typeface="Times New Roman" pitchFamily="18" charset="0"/>
              </a:rPr>
              <a:t>National Mental Health Programme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modern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scientific 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knowledge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help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prevent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treat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disabling mental 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illness.Mental Health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skill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can be used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to improve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the quality of 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science.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endParaRPr sz="3300" dirty="0">
              <a:latin typeface="Times New Roman" pitchFamily="18" charset="0"/>
              <a:cs typeface="Times New Roman" pitchFamily="18" charset="0"/>
            </a:endParaRPr>
          </a:p>
          <a:p>
            <a:pPr marL="2755900" algn="just">
              <a:lnSpc>
                <a:spcPct val="100000"/>
              </a:lnSpc>
              <a:buNone/>
            </a:pPr>
            <a:r>
              <a:rPr spc="-25" dirty="0">
                <a:latin typeface="Times New Roman" pitchFamily="18" charset="0"/>
                <a:cs typeface="Times New Roman" pitchFamily="18" charset="0"/>
              </a:rPr>
              <a:t>According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to “Pawan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sharma”</a:t>
            </a:r>
          </a:p>
          <a:p>
            <a:pPr marL="12700" marR="5080" algn="just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The national mental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pc="-25" dirty="0"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current 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delivery system. </a:t>
            </a:r>
            <a:r>
              <a:rPr spc="-3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general 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health 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like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family</a:t>
            </a:r>
            <a:r>
              <a:rPr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planning.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26775"/>
            <a:ext cx="91440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ERA </a:t>
            </a: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44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</a:t>
            </a:r>
            <a:r>
              <a:rPr lang="en-IN" sz="4400" b="1" i="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HOSPITALS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76725" y="5317235"/>
            <a:ext cx="3210560" cy="845819"/>
            <a:chOff x="576725" y="5317235"/>
            <a:chExt cx="3210560" cy="84581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725" y="5623908"/>
              <a:ext cx="114953" cy="1141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796" y="5317235"/>
              <a:ext cx="3133344" cy="84581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0" y="1563065"/>
            <a:ext cx="9144000" cy="4116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Establishment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hospitals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94360" indent="-342900">
              <a:lnSpc>
                <a:spcPts val="3240"/>
              </a:lnSpc>
              <a:buFont typeface="Wingdings" pitchFamily="2" charset="2"/>
              <a:buChar char="Ø"/>
              <a:tabLst>
                <a:tab pos="354965" algn="l"/>
                <a:tab pos="355600" algn="l"/>
                <a:tab pos="636905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 1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Fif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al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hospi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als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5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ith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sz="3200" spc="5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,000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beds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400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million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ts val="324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Bhore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committee: 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beds/1000,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800,000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beds  required!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Quantitative</a:t>
            </a:r>
            <a:r>
              <a:rPr sz="3200" spc="-4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Gap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4681" y="6426504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3568" y="464910"/>
            <a:ext cx="8136904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</a:t>
            </a:r>
            <a:r>
              <a:rPr lang="en-IN" sz="4400" b="1" i="0" spc="-10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HOSPITALS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2420" y="4443984"/>
            <a:ext cx="3580129" cy="899160"/>
            <a:chOff x="312420" y="4443984"/>
            <a:chExt cx="3580129" cy="8991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" y="4462272"/>
              <a:ext cx="644652" cy="8427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79" y="4443984"/>
              <a:ext cx="3252216" cy="89915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35940" y="1509941"/>
            <a:ext cx="7849870" cy="357918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25" dirty="0">
                <a:latin typeface="Times New Roman" pitchFamily="18" charset="0"/>
                <a:cs typeface="Times New Roman" pitchFamily="18" charset="0"/>
              </a:rPr>
              <a:t>Away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community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Dumping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ground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mentally</a:t>
            </a:r>
            <a:r>
              <a:rPr sz="3200" spc="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ill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Custodial rather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than</a:t>
            </a:r>
            <a:r>
              <a:rPr sz="3200" spc="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therapeutic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Run by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‘wardens’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rather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than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‘doctors’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Later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observations-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Poor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human rights</a:t>
            </a:r>
            <a:r>
              <a:rPr sz="3200" spc="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record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Qualitative</a:t>
            </a:r>
            <a:r>
              <a:rPr sz="3200" spc="2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Gaps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4681" y="6426504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536" y="479683"/>
            <a:ext cx="8424936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INTEGRATION:</a:t>
            </a:r>
            <a:r>
              <a:rPr lang="en-IN" sz="4400" b="1" i="0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1975-1982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643495" cy="3870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1844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35" dirty="0">
                <a:latin typeface="Times New Roman" pitchFamily="18" charset="0"/>
                <a:cs typeface="Times New Roman" pitchFamily="18" charset="0"/>
              </a:rPr>
              <a:t>Efforts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integration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with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primary health</a:t>
            </a:r>
            <a:r>
              <a:rPr sz="3200" spc="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care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Realization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PHC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vehicle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take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z="3200" spc="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people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Need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train non-professional</a:t>
            </a:r>
            <a:r>
              <a:rPr sz="3200" spc="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staff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Need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train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GP’s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Need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train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more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psychiatrists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4681" y="6426504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0"/>
            <a:ext cx="9144000" cy="5922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There are at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least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five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important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factors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contributed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drafting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3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 marL="362585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 during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early</a:t>
            </a:r>
            <a:r>
              <a:rPr sz="3200" spc="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1980s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31800" marR="80010" indent="-342900">
              <a:lnSpc>
                <a:spcPct val="100000"/>
              </a:lnSpc>
              <a:buClr>
                <a:srgbClr val="9BBA58"/>
              </a:buClr>
              <a:tabLst>
                <a:tab pos="431800" algn="l"/>
              </a:tabLst>
            </a:pPr>
            <a:r>
              <a:rPr lang="en-US" sz="3200" b="1" spc="1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sz="3200" spc="10" dirty="0" smtClean="0">
                <a:latin typeface="Times New Roman" pitchFamily="18" charset="0"/>
                <a:cs typeface="Times New Roman" pitchFamily="18" charset="0"/>
              </a:rPr>
              <a:t>“The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 health services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developing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countries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– 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set 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recommendations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expert committee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World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62585" marR="81280" indent="-274320" algn="just">
              <a:lnSpc>
                <a:spcPct val="100000"/>
              </a:lnSpc>
              <a:tabLst>
                <a:tab pos="39243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Starting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specially designated “Community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Unit”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National Institute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Neuro Sciences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(NIMHANS), Bangalore –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1975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065" indent="-177800">
              <a:lnSpc>
                <a:spcPct val="100000"/>
              </a:lnSpc>
              <a:buSzPct val="94444"/>
              <a:tabLst>
                <a:tab pos="266700" algn="l"/>
              </a:tabLst>
            </a:pP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3.World</a:t>
            </a:r>
            <a:r>
              <a:rPr lang="en-IN" sz="3200" spc="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IN" sz="32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lang="en-IN" sz="3200" spc="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(WHO)</a:t>
            </a:r>
            <a:r>
              <a:rPr lang="en-IN" sz="3200" spc="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Multi-country</a:t>
            </a:r>
            <a:r>
              <a:rPr lang="en-IN" sz="32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project:</a:t>
            </a:r>
            <a:r>
              <a:rPr lang="en-IN" sz="32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“Strategies</a:t>
            </a:r>
            <a:r>
              <a:rPr lang="en-IN" sz="3200" spc="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IN" sz="3200" spc="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extending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62585">
              <a:lnSpc>
                <a:spcPct val="100000"/>
              </a:lnSpc>
              <a:spcBef>
                <a:spcPts val="5"/>
              </a:spcBef>
            </a:pP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health services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into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the community”</a:t>
            </a:r>
            <a:r>
              <a:rPr lang="en-IN" sz="3200" spc="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(1976-1981)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62585" marR="80010" indent="-274320" algn="just">
              <a:lnSpc>
                <a:spcPct val="100000"/>
              </a:lnSpc>
              <a:buAutoNum type="arabicPeriod" startAt="4"/>
              <a:tabLst>
                <a:tab pos="342265" algn="l"/>
              </a:tabLst>
            </a:pP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The “Declaration of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Alma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Ata”- </a:t>
            </a:r>
            <a:r>
              <a:rPr lang="en-IN" sz="3200" spc="-1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achieve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“Health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2000”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universal 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provision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health care</a:t>
            </a:r>
            <a:r>
              <a:rPr lang="en-IN" sz="3200" spc="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(1978)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62585" marR="81915" indent="-274320" algn="just">
              <a:lnSpc>
                <a:spcPct val="100000"/>
              </a:lnSpc>
              <a:buAutoNum type="arabicPeriod" startAt="4"/>
              <a:tabLst>
                <a:tab pos="370840" algn="l"/>
              </a:tabLst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Indian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Council of Medical Research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IN" sz="3200" spc="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Science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3200" spc="-20" dirty="0" smtClean="0">
                <a:latin typeface="Times New Roman" pitchFamily="18" charset="0"/>
                <a:cs typeface="Times New Roman" pitchFamily="18" charset="0"/>
              </a:rPr>
              <a:t>Technology 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(ICMR-DST)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Collaborative project </a:t>
            </a:r>
            <a:r>
              <a:rPr lang="en-IN" sz="3200" spc="-5" dirty="0" smtClean="0">
                <a:latin typeface="Times New Roman" pitchFamily="18" charset="0"/>
                <a:cs typeface="Times New Roman" pitchFamily="18" charset="0"/>
              </a:rPr>
              <a:t>on ‘Severe </a:t>
            </a:r>
            <a:r>
              <a:rPr lang="en-IN" sz="3200" spc="-10" dirty="0" smtClean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lang="en-IN" sz="3200" spc="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spc="5" dirty="0" smtClean="0">
                <a:latin typeface="Times New Roman" pitchFamily="18" charset="0"/>
                <a:cs typeface="Times New Roman" pitchFamily="18" charset="0"/>
              </a:rPr>
              <a:t>Morbidity’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96858"/>
            <a:ext cx="9144000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IN" sz="2800" b="1" i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ORGANIZATION </a:t>
            </a:r>
            <a:r>
              <a:rPr lang="en-IN" sz="2800" b="1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800" b="1" i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IN" sz="2800" b="1" i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 SERVICES</a:t>
            </a:r>
            <a:r>
              <a:rPr lang="en-IN" sz="2800" b="1" i="1" spc="114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i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DEVELOPING COUNTRIES” </a:t>
            </a:r>
            <a:r>
              <a:rPr lang="en-IN" sz="2800" b="1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A </a:t>
            </a:r>
            <a:r>
              <a:rPr lang="en-IN" sz="2800" b="1" i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SET </a:t>
            </a:r>
            <a:r>
              <a:rPr lang="en-IN" sz="2800" b="1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800" b="1" i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RECOMMENDATIONS BY 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IN" sz="28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EXPERT 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COMMITTEE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THE</a:t>
            </a:r>
            <a:r>
              <a:rPr lang="en-IN" sz="2800" b="1" spc="8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636912"/>
            <a:ext cx="8072120" cy="4168449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685"/>
              </a:spcBef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Expert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Committee set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up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World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Organization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59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strongly endorsed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strategy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integrating 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into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care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</a:t>
            </a: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414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made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recommendations about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ways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means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delivering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developing countries which had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acute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shortage of  trained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professionals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628551"/>
            <a:ext cx="91440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9435" marR="5080" indent="-547370">
              <a:lnSpc>
                <a:spcPct val="100000"/>
              </a:lnSpc>
              <a:spcBef>
                <a:spcPts val="95"/>
              </a:spcBef>
              <a:tabLst>
                <a:tab pos="2971165" algn="l"/>
              </a:tabLst>
            </a:pPr>
            <a:r>
              <a:rPr lang="en-IN" sz="2800" b="1" i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COMMUNITY </a:t>
            </a:r>
            <a:r>
              <a:rPr lang="en-IN" sz="2800" b="1" i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IN" sz="2800" b="1" spc="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UNIT”</a:t>
            </a:r>
            <a:r>
              <a:rPr lang="en-IN" sz="2800" b="1" spc="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	(NIMHANS), BANGALORE –</a:t>
            </a:r>
            <a:r>
              <a:rPr lang="en-IN" sz="2800" b="1" spc="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1975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860880"/>
            <a:ext cx="9144000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needs assessment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situation analysis-Rural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Sakalwara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Bangalore rural district covering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population 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about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100,000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Simple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methods 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identification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management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persons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</a:t>
            </a:r>
          </a:p>
          <a:p>
            <a:pPr marL="286385">
              <a:lnSpc>
                <a:spcPct val="100000"/>
              </a:lnSpc>
              <a:spcBef>
                <a:spcPts val="5"/>
              </a:spcBef>
              <a:buClr>
                <a:schemeClr val="tx1"/>
              </a:buClr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mentally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illness by primary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32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personnel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254000" indent="-27432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Pilot training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basic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primary health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(PHC)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personnel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were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conducted</a:t>
            </a:r>
            <a:endParaRPr lang="en-US" sz="3200" spc="-5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6385" marR="254000" indent="-27432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Draft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manuals of instructions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written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pilot</a:t>
            </a:r>
            <a:r>
              <a:rPr lang="en-IN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tested.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286385" marR="158115" indent="-27432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CMHU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NIMHANS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developed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strategy for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taking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rural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areas through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existing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primary health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en-IN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network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-42054"/>
            <a:ext cx="9144000" cy="1776384"/>
          </a:xfrm>
          <a:prstGeom prst="rect">
            <a:avLst/>
          </a:prstGeom>
        </p:spPr>
        <p:txBody>
          <a:bodyPr vert="horz" wrap="square" lIns="0" tIns="418084" rIns="0" bIns="0" rtlCol="0">
            <a:spAutoFit/>
          </a:bodyPr>
          <a:lstStyle/>
          <a:p>
            <a:pPr marL="231775" marR="5080" indent="217804">
              <a:lnSpc>
                <a:spcPct val="100000"/>
              </a:lnSpc>
              <a:spcBef>
                <a:spcPts val="95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MULTI-COUNTRY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PROJECT: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(1976-1981)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716481"/>
            <a:ext cx="9144000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Model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integrating 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 and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basic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trained health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workers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doctors,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supported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Multi-country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collaborative project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initiated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WHO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carried out 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7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geographically defined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areas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7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developing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countries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715" indent="-342900">
              <a:lnSpc>
                <a:spcPct val="100000"/>
              </a:lnSpc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department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psychiatry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(PGIMER)in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Chandigarh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India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model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was developed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Raipur Rani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block 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Haryana 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state.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92559"/>
            <a:ext cx="9144000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13155" algn="l"/>
                <a:tab pos="1416050" algn="l"/>
                <a:tab pos="2304415" algn="l"/>
                <a:tab pos="2348865" algn="l"/>
                <a:tab pos="2818765" algn="l"/>
                <a:tab pos="4164329" algn="l"/>
                <a:tab pos="4292600" algn="l"/>
                <a:tab pos="5665470" algn="l"/>
                <a:tab pos="6013450" algn="l"/>
                <a:tab pos="6299835" algn="l"/>
                <a:tab pos="7973059" algn="l"/>
              </a:tabLst>
            </a:pP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INDIAN	COU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CIL OF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</a:t>
            </a:r>
            <a:r>
              <a:rPr lang="en-IN" sz="2800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 </a:t>
            </a:r>
            <a:r>
              <a:rPr lang="en-IN" sz="2800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ESEARC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H–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</a:t>
            </a:r>
            <a:r>
              <a:rPr lang="en-IN" sz="28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 OF 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n-IN" sz="2800" b="1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en-IN" sz="28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EAND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800" b="1" spc="-229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ECHN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LOGY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R-D</a:t>
            </a:r>
            <a:r>
              <a:rPr lang="en-IN" sz="2800" b="1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075479"/>
            <a:ext cx="9144000" cy="6008696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endParaRPr sz="2800" dirty="0">
              <a:latin typeface="Calibri"/>
              <a:cs typeface="Calibri"/>
            </a:endParaRPr>
          </a:p>
          <a:p>
            <a:pPr marL="417195" marR="5080" indent="-342900" algn="just">
              <a:lnSpc>
                <a:spcPct val="100000"/>
              </a:lnSpc>
              <a:spcBef>
                <a:spcPts val="475"/>
              </a:spcBef>
              <a:buFont typeface="Wingdings" pitchFamily="2" charset="2"/>
              <a:buChar char="Ø"/>
              <a:tabLst>
                <a:tab pos="41783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During 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1970s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early 1980s, ICMR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Department of  science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Technology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(DST) ,Government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India funded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4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centre  collaborative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evaluate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feasibility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PHC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staff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 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part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their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routine</a:t>
            </a:r>
            <a:r>
              <a:rPr sz="32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7195" marR="5715" indent="-342900" algn="just">
              <a:lnSpc>
                <a:spcPct val="100000"/>
              </a:lnSpc>
              <a:buFont typeface="Wingdings" pitchFamily="2" charset="2"/>
              <a:buChar char="Ø"/>
              <a:tabLst>
                <a:tab pos="47561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Evaluation was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carried out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year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covering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population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40, 000 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 PHC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four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centres,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South, North,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East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West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the 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country,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Bangalore, Patiala, Calcutta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Baroda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7195" marR="5715" indent="-342900" algn="just">
              <a:lnSpc>
                <a:spcPct val="100000"/>
              </a:lnSpc>
              <a:buFont typeface="Wingdings" pitchFamily="2" charset="2"/>
              <a:buChar char="Ø"/>
              <a:tabLst>
                <a:tab pos="47561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spc="-2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 end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one year period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about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20% of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 actual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cases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were 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identified and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managed by the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PHC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personnel </a:t>
            </a:r>
            <a:r>
              <a:rPr lang="en-IN" spc="-5" dirty="0">
                <a:latin typeface="Times New Roman" pitchFamily="18" charset="0"/>
                <a:cs typeface="Times New Roman" pitchFamily="18" charset="0"/>
              </a:rPr>
              <a:t>under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15" dirty="0">
                <a:latin typeface="Times New Roman" pitchFamily="18" charset="0"/>
                <a:cs typeface="Times New Roman" pitchFamily="18" charset="0"/>
              </a:rPr>
              <a:t>overall 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supervision of the </a:t>
            </a:r>
            <a:r>
              <a:rPr lang="en-IN" spc="-10" dirty="0">
                <a:latin typeface="Times New Roman" pitchFamily="18" charset="0"/>
                <a:cs typeface="Times New Roman" pitchFamily="18" charset="0"/>
              </a:rPr>
              <a:t>centre</a:t>
            </a:r>
            <a:r>
              <a:rPr lang="en-IN" spc="-20" dirty="0">
                <a:latin typeface="Times New Roman" pitchFamily="18" charset="0"/>
                <a:cs typeface="Times New Roman" pitchFamily="18" charset="0"/>
              </a:rPr>
              <a:t> staff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0"/>
            <a:ext cx="9144000" cy="66075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tabLst>
                <a:tab pos="354965" algn="l"/>
                <a:tab pos="35560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above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factors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contributed 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drafting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the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NMHP</a:t>
            </a:r>
            <a:r>
              <a:rPr sz="3200" spc="-5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tabLst>
                <a:tab pos="354965" algn="l"/>
                <a:tab pos="35560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draft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NMHP,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written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expert drafting</a:t>
            </a:r>
            <a:r>
              <a:rPr sz="3200" spc="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committee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consisted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some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leading,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senior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psychiatrists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India</a:t>
            </a:r>
          </a:p>
          <a:p>
            <a:pPr marL="355600" marR="378460" indent="-34290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eviewed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revised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two national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workshops attended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large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number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professionals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other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stakeholders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during  1981-82,</a:t>
            </a:r>
          </a:p>
          <a:p>
            <a:pPr marL="355600" marR="5080" indent="-34290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doption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Council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Welfare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(CCHFW) in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August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1982</a:t>
            </a: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tabLst>
                <a:tab pos="354965" algn="l"/>
                <a:tab pos="35560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India has launched the National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(NMHP) in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1982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7784" y="282603"/>
            <a:ext cx="316835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IN" sz="44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13484"/>
            <a:ext cx="8070850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7645" marR="5080" indent="-207645">
              <a:lnSpc>
                <a:spcPct val="100000"/>
              </a:lnSpc>
              <a:spcBef>
                <a:spcPts val="105"/>
              </a:spcBef>
              <a:buSzPct val="95000"/>
              <a:buAutoNum type="arabicPeriod"/>
              <a:tabLst>
                <a:tab pos="207645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Prevention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neurological disorders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their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associated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disabilities.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ibri"/>
              <a:buAutoNum type="arabicPeriod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62255" indent="-250190">
              <a:lnSpc>
                <a:spcPct val="100000"/>
              </a:lnSpc>
              <a:buSzPct val="95000"/>
              <a:buAutoNum type="arabicPeriod"/>
              <a:tabLst>
                <a:tab pos="26289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Use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technology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 improve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services.</a:t>
            </a:r>
          </a:p>
          <a:p>
            <a:pPr>
              <a:lnSpc>
                <a:spcPct val="100000"/>
              </a:lnSpc>
              <a:buFont typeface="Calibri"/>
              <a:buAutoNum type="arabicPeriod"/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03530" indent="-291465">
              <a:lnSpc>
                <a:spcPct val="100000"/>
              </a:lnSpc>
              <a:buSzPct val="95000"/>
              <a:buAutoNum type="arabicPeriod"/>
              <a:tabLst>
                <a:tab pos="30416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sz="3200" spc="3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3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3200" spc="3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3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principles</a:t>
            </a:r>
            <a:r>
              <a:rPr sz="3200" spc="3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3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total</a:t>
            </a:r>
            <a:r>
              <a:rPr sz="3200" spc="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sz="3200" spc="3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sz="3200" spc="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5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32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 smtClean="0"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life.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7744" y="486245"/>
            <a:ext cx="3623659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</a:t>
            </a:r>
            <a:r>
              <a:rPr lang="en-IN" sz="4400" b="1" i="0" spc="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5139355"/>
          </a:xfrm>
          <a:prstGeom prst="rect">
            <a:avLst/>
          </a:prstGeom>
        </p:spPr>
        <p:txBody>
          <a:bodyPr vert="horz" wrap="square" lIns="0" tIns="55371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None/>
            </a:pPr>
            <a:r>
              <a:rPr sz="3300" spc="-9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spc="-9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)To </a:t>
            </a:r>
            <a:r>
              <a:rPr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ensure availability and accessibility of  minimum </a:t>
            </a:r>
            <a:r>
              <a:rPr spc="-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health care for all </a:t>
            </a:r>
            <a:r>
              <a:rPr spc="-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  </a:t>
            </a:r>
            <a:r>
              <a:rPr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foreseeable future, particularly most  vulnerable and underprivileged section of  </a:t>
            </a:r>
            <a:r>
              <a:rPr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population</a:t>
            </a:r>
            <a:endParaRPr lang="en-US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marR="238125">
              <a:spcBef>
                <a:spcPts val="100"/>
              </a:spcBef>
              <a:buSzPct val="96969"/>
              <a:buAutoNum type="arabicParenR" startAt="2"/>
              <a:tabLst>
                <a:tab pos="386715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Encourage application of mental</a:t>
            </a:r>
            <a:r>
              <a:rPr lang="en-IN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health  knowledge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general health care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development</a:t>
            </a:r>
          </a:p>
          <a:p>
            <a:pPr marL="355600" marR="5080">
              <a:spcBef>
                <a:spcPts val="795"/>
              </a:spcBef>
              <a:buSzPct val="96969"/>
              <a:buAutoNum type="arabicParenR" startAt="2"/>
              <a:tabLst>
                <a:tab pos="386715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Promote community participation in 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health services development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stimulate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efforts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towards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self-help in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community</a:t>
            </a:r>
          </a:p>
          <a:p>
            <a:pPr marL="355600" marR="5080" indent="-342900">
              <a:lnSpc>
                <a:spcPct val="100000"/>
              </a:lnSpc>
              <a:spcBef>
                <a:spcPts val="100"/>
              </a:spcBef>
              <a:buNone/>
            </a:pPr>
            <a:endParaRPr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182748" y="641730"/>
            <a:ext cx="2292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4607A"/>
                </a:solidFill>
                <a:latin typeface="Wingdings"/>
                <a:cs typeface="Wingdings"/>
              </a:rPr>
              <a:t></a:t>
            </a:r>
            <a:r>
              <a:rPr sz="3600" spc="5" dirty="0">
                <a:solidFill>
                  <a:srgbClr val="04607A"/>
                </a:solidFill>
                <a:latin typeface="Wingdings"/>
                <a:cs typeface="Wingdings"/>
              </a:rPr>
              <a:t></a:t>
            </a:r>
            <a:r>
              <a:rPr sz="3600" spc="-5" dirty="0">
                <a:solidFill>
                  <a:srgbClr val="04607A"/>
                </a:solidFill>
                <a:latin typeface="Wingdings"/>
                <a:cs typeface="Wingdings"/>
              </a:rPr>
              <a:t></a:t>
            </a:r>
            <a:endParaRPr sz="3600" dirty="0">
              <a:latin typeface="Wingdings"/>
              <a:cs typeface="Wingdings"/>
            </a:endParaRPr>
          </a:p>
        </p:txBody>
      </p:sp>
      <p:grpSp>
        <p:nvGrpSpPr>
          <p:cNvPr id="9" name="object 11"/>
          <p:cNvGrpSpPr/>
          <p:nvPr/>
        </p:nvGrpSpPr>
        <p:grpSpPr>
          <a:xfrm>
            <a:off x="444944" y="1923224"/>
            <a:ext cx="1140460" cy="1618615"/>
            <a:chOff x="444944" y="1923224"/>
            <a:chExt cx="1140460" cy="1618615"/>
          </a:xfrm>
        </p:grpSpPr>
        <p:sp>
          <p:nvSpPr>
            <p:cNvPr id="12" name="object 12"/>
            <p:cNvSpPr/>
            <p:nvPr/>
          </p:nvSpPr>
          <p:spPr>
            <a:xfrm>
              <a:off x="457961" y="1936241"/>
              <a:ext cx="1114425" cy="1592580"/>
            </a:xfrm>
            <a:custGeom>
              <a:avLst/>
              <a:gdLst/>
              <a:ahLst/>
              <a:cxnLst/>
              <a:rect l="l" t="t" r="r" b="b"/>
              <a:pathLst>
                <a:path w="1114425" h="1592579">
                  <a:moveTo>
                    <a:pt x="1114044" y="0"/>
                  </a:moveTo>
                  <a:lnTo>
                    <a:pt x="557022" y="557022"/>
                  </a:lnTo>
                  <a:lnTo>
                    <a:pt x="0" y="0"/>
                  </a:lnTo>
                  <a:lnTo>
                    <a:pt x="0" y="1035558"/>
                  </a:lnTo>
                  <a:lnTo>
                    <a:pt x="557022" y="1592580"/>
                  </a:lnTo>
                  <a:lnTo>
                    <a:pt x="1114044" y="1035558"/>
                  </a:lnTo>
                  <a:lnTo>
                    <a:pt x="111404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7961" y="1936241"/>
              <a:ext cx="1114425" cy="1592580"/>
            </a:xfrm>
            <a:custGeom>
              <a:avLst/>
              <a:gdLst/>
              <a:ahLst/>
              <a:cxnLst/>
              <a:rect l="l" t="t" r="r" b="b"/>
              <a:pathLst>
                <a:path w="1114425" h="1592579">
                  <a:moveTo>
                    <a:pt x="1114044" y="0"/>
                  </a:moveTo>
                  <a:lnTo>
                    <a:pt x="1114044" y="1035558"/>
                  </a:lnTo>
                  <a:lnTo>
                    <a:pt x="557022" y="1592580"/>
                  </a:lnTo>
                  <a:lnTo>
                    <a:pt x="0" y="1035558"/>
                  </a:lnTo>
                  <a:lnTo>
                    <a:pt x="0" y="0"/>
                  </a:lnTo>
                  <a:lnTo>
                    <a:pt x="557022" y="557022"/>
                  </a:lnTo>
                  <a:lnTo>
                    <a:pt x="1114044" y="0"/>
                  </a:lnTo>
                  <a:close/>
                </a:path>
              </a:pathLst>
            </a:custGeom>
            <a:ln w="25907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89508" y="2436367"/>
            <a:ext cx="25019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" dirty="0">
                <a:solidFill>
                  <a:srgbClr val="FFFFFF"/>
                </a:solidFill>
                <a:latin typeface="Constantia"/>
                <a:cs typeface="Constantia"/>
              </a:rPr>
              <a:t>1.</a:t>
            </a:r>
            <a:endParaRPr sz="3100">
              <a:latin typeface="Constantia"/>
              <a:cs typeface="Constantia"/>
            </a:endParaRPr>
          </a:p>
        </p:txBody>
      </p:sp>
      <p:grpSp>
        <p:nvGrpSpPr>
          <p:cNvPr id="10" name="object 15"/>
          <p:cNvGrpSpPr/>
          <p:nvPr/>
        </p:nvGrpSpPr>
        <p:grpSpPr>
          <a:xfrm>
            <a:off x="1558988" y="1923224"/>
            <a:ext cx="7141845" cy="1061085"/>
            <a:chOff x="1558988" y="1923224"/>
            <a:chExt cx="7141845" cy="1061085"/>
          </a:xfrm>
        </p:grpSpPr>
        <p:sp>
          <p:nvSpPr>
            <p:cNvPr id="16" name="object 16"/>
            <p:cNvSpPr/>
            <p:nvPr/>
          </p:nvSpPr>
          <p:spPr>
            <a:xfrm>
              <a:off x="1572005" y="1936241"/>
              <a:ext cx="7115809" cy="1035050"/>
            </a:xfrm>
            <a:custGeom>
              <a:avLst/>
              <a:gdLst/>
              <a:ahLst/>
              <a:cxnLst/>
              <a:rect l="l" t="t" r="r" b="b"/>
              <a:pathLst>
                <a:path w="7115809" h="1035050">
                  <a:moveTo>
                    <a:pt x="6943090" y="0"/>
                  </a:moveTo>
                  <a:lnTo>
                    <a:pt x="0" y="0"/>
                  </a:lnTo>
                  <a:lnTo>
                    <a:pt x="0" y="1034796"/>
                  </a:lnTo>
                  <a:lnTo>
                    <a:pt x="6943090" y="1034796"/>
                  </a:lnTo>
                  <a:lnTo>
                    <a:pt x="6988938" y="1028635"/>
                  </a:lnTo>
                  <a:lnTo>
                    <a:pt x="7030136" y="1011249"/>
                  </a:lnTo>
                  <a:lnTo>
                    <a:pt x="7065041" y="984281"/>
                  </a:lnTo>
                  <a:lnTo>
                    <a:pt x="7092009" y="949376"/>
                  </a:lnTo>
                  <a:lnTo>
                    <a:pt x="7109395" y="908178"/>
                  </a:lnTo>
                  <a:lnTo>
                    <a:pt x="7115556" y="862330"/>
                  </a:lnTo>
                  <a:lnTo>
                    <a:pt x="7115556" y="172466"/>
                  </a:lnTo>
                  <a:lnTo>
                    <a:pt x="7109395" y="126617"/>
                  </a:lnTo>
                  <a:lnTo>
                    <a:pt x="7092009" y="85419"/>
                  </a:lnTo>
                  <a:lnTo>
                    <a:pt x="7065041" y="50514"/>
                  </a:lnTo>
                  <a:lnTo>
                    <a:pt x="7030136" y="23546"/>
                  </a:lnTo>
                  <a:lnTo>
                    <a:pt x="6988938" y="6160"/>
                  </a:lnTo>
                  <a:lnTo>
                    <a:pt x="694309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72005" y="1936241"/>
              <a:ext cx="7115809" cy="1035050"/>
            </a:xfrm>
            <a:custGeom>
              <a:avLst/>
              <a:gdLst/>
              <a:ahLst/>
              <a:cxnLst/>
              <a:rect l="l" t="t" r="r" b="b"/>
              <a:pathLst>
                <a:path w="7115809" h="1035050">
                  <a:moveTo>
                    <a:pt x="7115556" y="172466"/>
                  </a:moveTo>
                  <a:lnTo>
                    <a:pt x="7115556" y="862330"/>
                  </a:lnTo>
                  <a:lnTo>
                    <a:pt x="7109395" y="908178"/>
                  </a:lnTo>
                  <a:lnTo>
                    <a:pt x="7092009" y="949376"/>
                  </a:lnTo>
                  <a:lnTo>
                    <a:pt x="7065041" y="984281"/>
                  </a:lnTo>
                  <a:lnTo>
                    <a:pt x="7030136" y="1011249"/>
                  </a:lnTo>
                  <a:lnTo>
                    <a:pt x="6988938" y="1028635"/>
                  </a:lnTo>
                  <a:lnTo>
                    <a:pt x="6943090" y="1034796"/>
                  </a:lnTo>
                  <a:lnTo>
                    <a:pt x="0" y="1034796"/>
                  </a:lnTo>
                  <a:lnTo>
                    <a:pt x="0" y="0"/>
                  </a:lnTo>
                  <a:lnTo>
                    <a:pt x="6943090" y="0"/>
                  </a:lnTo>
                  <a:lnTo>
                    <a:pt x="6988938" y="6160"/>
                  </a:lnTo>
                  <a:lnTo>
                    <a:pt x="7030136" y="23546"/>
                  </a:lnTo>
                  <a:lnTo>
                    <a:pt x="7065041" y="50514"/>
                  </a:lnTo>
                  <a:lnTo>
                    <a:pt x="7092009" y="85419"/>
                  </a:lnTo>
                  <a:lnTo>
                    <a:pt x="7109395" y="126617"/>
                  </a:lnTo>
                  <a:lnTo>
                    <a:pt x="7115556" y="172466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72488" y="2037969"/>
            <a:ext cx="63296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299720" algn="l"/>
              </a:tabLst>
            </a:pPr>
            <a:r>
              <a:rPr sz="4400" spc="-20" dirty="0">
                <a:latin typeface="Times New Roman" pitchFamily="18" charset="0"/>
                <a:cs typeface="Times New Roman" pitchFamily="18" charset="0"/>
              </a:rPr>
              <a:t>Prevention </a:t>
            </a:r>
            <a:r>
              <a:rPr sz="4000" spc="-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4000" spc="-2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spc="-10" dirty="0">
                <a:latin typeface="Times New Roman" pitchFamily="18" charset="0"/>
                <a:cs typeface="Times New Roman" pitchFamily="18" charset="0"/>
              </a:rPr>
              <a:t>treatment.</a:t>
            </a:r>
            <a:endParaRPr sz="4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object 19"/>
          <p:cNvGrpSpPr/>
          <p:nvPr/>
        </p:nvGrpSpPr>
        <p:grpSpPr>
          <a:xfrm>
            <a:off x="444944" y="3320732"/>
            <a:ext cx="1140460" cy="1618615"/>
            <a:chOff x="444944" y="3320732"/>
            <a:chExt cx="1140460" cy="1618615"/>
          </a:xfrm>
        </p:grpSpPr>
        <p:sp>
          <p:nvSpPr>
            <p:cNvPr id="20" name="object 20"/>
            <p:cNvSpPr/>
            <p:nvPr/>
          </p:nvSpPr>
          <p:spPr>
            <a:xfrm>
              <a:off x="457961" y="3333750"/>
              <a:ext cx="1114425" cy="1592580"/>
            </a:xfrm>
            <a:custGeom>
              <a:avLst/>
              <a:gdLst/>
              <a:ahLst/>
              <a:cxnLst/>
              <a:rect l="l" t="t" r="r" b="b"/>
              <a:pathLst>
                <a:path w="1114425" h="1592579">
                  <a:moveTo>
                    <a:pt x="1114044" y="0"/>
                  </a:moveTo>
                  <a:lnTo>
                    <a:pt x="557022" y="557022"/>
                  </a:lnTo>
                  <a:lnTo>
                    <a:pt x="0" y="0"/>
                  </a:lnTo>
                  <a:lnTo>
                    <a:pt x="0" y="1035557"/>
                  </a:lnTo>
                  <a:lnTo>
                    <a:pt x="557022" y="1592580"/>
                  </a:lnTo>
                  <a:lnTo>
                    <a:pt x="1114044" y="1035557"/>
                  </a:lnTo>
                  <a:lnTo>
                    <a:pt x="111404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961" y="3333750"/>
              <a:ext cx="1114425" cy="1592580"/>
            </a:xfrm>
            <a:custGeom>
              <a:avLst/>
              <a:gdLst/>
              <a:ahLst/>
              <a:cxnLst/>
              <a:rect l="l" t="t" r="r" b="b"/>
              <a:pathLst>
                <a:path w="1114425" h="1592579">
                  <a:moveTo>
                    <a:pt x="1114044" y="0"/>
                  </a:moveTo>
                  <a:lnTo>
                    <a:pt x="1114044" y="1035557"/>
                  </a:lnTo>
                  <a:lnTo>
                    <a:pt x="557022" y="1592580"/>
                  </a:lnTo>
                  <a:lnTo>
                    <a:pt x="0" y="1035557"/>
                  </a:lnTo>
                  <a:lnTo>
                    <a:pt x="0" y="0"/>
                  </a:lnTo>
                  <a:lnTo>
                    <a:pt x="557022" y="557022"/>
                  </a:lnTo>
                  <a:lnTo>
                    <a:pt x="1114044" y="0"/>
                  </a:lnTo>
                  <a:close/>
                </a:path>
              </a:pathLst>
            </a:custGeom>
            <a:ln w="25907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55980" y="3834765"/>
            <a:ext cx="31686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" dirty="0">
                <a:solidFill>
                  <a:srgbClr val="FFFFFF"/>
                </a:solidFill>
                <a:latin typeface="Constantia"/>
                <a:cs typeface="Constantia"/>
              </a:rPr>
              <a:t>2.</a:t>
            </a:r>
            <a:endParaRPr sz="3100">
              <a:latin typeface="Constantia"/>
              <a:cs typeface="Constantia"/>
            </a:endParaRPr>
          </a:p>
        </p:txBody>
      </p:sp>
      <p:grpSp>
        <p:nvGrpSpPr>
          <p:cNvPr id="15" name="object 23"/>
          <p:cNvGrpSpPr/>
          <p:nvPr/>
        </p:nvGrpSpPr>
        <p:grpSpPr>
          <a:xfrm>
            <a:off x="1558988" y="3320732"/>
            <a:ext cx="7141845" cy="1062355"/>
            <a:chOff x="1558988" y="3320732"/>
            <a:chExt cx="7141845" cy="1062355"/>
          </a:xfrm>
        </p:grpSpPr>
        <p:sp>
          <p:nvSpPr>
            <p:cNvPr id="24" name="object 24"/>
            <p:cNvSpPr/>
            <p:nvPr/>
          </p:nvSpPr>
          <p:spPr>
            <a:xfrm>
              <a:off x="1572005" y="3333750"/>
              <a:ext cx="7115809" cy="1036319"/>
            </a:xfrm>
            <a:custGeom>
              <a:avLst/>
              <a:gdLst/>
              <a:ahLst/>
              <a:cxnLst/>
              <a:rect l="l" t="t" r="r" b="b"/>
              <a:pathLst>
                <a:path w="7115809" h="1036320">
                  <a:moveTo>
                    <a:pt x="6942836" y="0"/>
                  </a:moveTo>
                  <a:lnTo>
                    <a:pt x="0" y="0"/>
                  </a:lnTo>
                  <a:lnTo>
                    <a:pt x="0" y="1036319"/>
                  </a:lnTo>
                  <a:lnTo>
                    <a:pt x="6942836" y="1036319"/>
                  </a:lnTo>
                  <a:lnTo>
                    <a:pt x="6988747" y="1030149"/>
                  </a:lnTo>
                  <a:lnTo>
                    <a:pt x="7030005" y="1012735"/>
                  </a:lnTo>
                  <a:lnTo>
                    <a:pt x="7064962" y="985726"/>
                  </a:lnTo>
                  <a:lnTo>
                    <a:pt x="7091971" y="950769"/>
                  </a:lnTo>
                  <a:lnTo>
                    <a:pt x="7109385" y="909511"/>
                  </a:lnTo>
                  <a:lnTo>
                    <a:pt x="7115556" y="863600"/>
                  </a:lnTo>
                  <a:lnTo>
                    <a:pt x="7115556" y="172720"/>
                  </a:lnTo>
                  <a:lnTo>
                    <a:pt x="7109385" y="126808"/>
                  </a:lnTo>
                  <a:lnTo>
                    <a:pt x="7091971" y="85550"/>
                  </a:lnTo>
                  <a:lnTo>
                    <a:pt x="7064962" y="50593"/>
                  </a:lnTo>
                  <a:lnTo>
                    <a:pt x="7030005" y="23584"/>
                  </a:lnTo>
                  <a:lnTo>
                    <a:pt x="6988747" y="6170"/>
                  </a:lnTo>
                  <a:lnTo>
                    <a:pt x="694283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72005" y="3333750"/>
              <a:ext cx="7115809" cy="1036319"/>
            </a:xfrm>
            <a:custGeom>
              <a:avLst/>
              <a:gdLst/>
              <a:ahLst/>
              <a:cxnLst/>
              <a:rect l="l" t="t" r="r" b="b"/>
              <a:pathLst>
                <a:path w="7115809" h="1036320">
                  <a:moveTo>
                    <a:pt x="7115556" y="172720"/>
                  </a:moveTo>
                  <a:lnTo>
                    <a:pt x="7115556" y="863600"/>
                  </a:lnTo>
                  <a:lnTo>
                    <a:pt x="7109385" y="909511"/>
                  </a:lnTo>
                  <a:lnTo>
                    <a:pt x="7091971" y="950769"/>
                  </a:lnTo>
                  <a:lnTo>
                    <a:pt x="7064962" y="985726"/>
                  </a:lnTo>
                  <a:lnTo>
                    <a:pt x="7030005" y="1012735"/>
                  </a:lnTo>
                  <a:lnTo>
                    <a:pt x="6988747" y="1030149"/>
                  </a:lnTo>
                  <a:lnTo>
                    <a:pt x="6942836" y="1036319"/>
                  </a:lnTo>
                  <a:lnTo>
                    <a:pt x="0" y="1036319"/>
                  </a:lnTo>
                  <a:lnTo>
                    <a:pt x="0" y="0"/>
                  </a:lnTo>
                  <a:lnTo>
                    <a:pt x="6942836" y="0"/>
                  </a:lnTo>
                  <a:lnTo>
                    <a:pt x="6988747" y="6170"/>
                  </a:lnTo>
                  <a:lnTo>
                    <a:pt x="7030005" y="23584"/>
                  </a:lnTo>
                  <a:lnTo>
                    <a:pt x="7064962" y="50593"/>
                  </a:lnTo>
                  <a:lnTo>
                    <a:pt x="7091971" y="85550"/>
                  </a:lnTo>
                  <a:lnTo>
                    <a:pt x="7109385" y="126808"/>
                  </a:lnTo>
                  <a:lnTo>
                    <a:pt x="7115556" y="172720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829816" y="3491865"/>
            <a:ext cx="678116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299720" algn="l"/>
              </a:tabLst>
            </a:pPr>
            <a:r>
              <a:rPr sz="3800" spc="-30" dirty="0"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z="3800" spc="-20"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z="3800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800" spc="-3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800" dirty="0">
                <a:latin typeface="Times New Roman" pitchFamily="18" charset="0"/>
                <a:cs typeface="Times New Roman" pitchFamily="18" charset="0"/>
              </a:rPr>
              <a:t>service.</a:t>
            </a:r>
          </a:p>
        </p:txBody>
      </p:sp>
      <p:grpSp>
        <p:nvGrpSpPr>
          <p:cNvPr id="19" name="object 27"/>
          <p:cNvGrpSpPr/>
          <p:nvPr/>
        </p:nvGrpSpPr>
        <p:grpSpPr>
          <a:xfrm>
            <a:off x="444944" y="4719764"/>
            <a:ext cx="1140460" cy="1618615"/>
            <a:chOff x="444944" y="4719764"/>
            <a:chExt cx="1140460" cy="1618615"/>
          </a:xfrm>
        </p:grpSpPr>
        <p:sp>
          <p:nvSpPr>
            <p:cNvPr id="28" name="object 28"/>
            <p:cNvSpPr/>
            <p:nvPr/>
          </p:nvSpPr>
          <p:spPr>
            <a:xfrm>
              <a:off x="457961" y="4732782"/>
              <a:ext cx="1114425" cy="1592580"/>
            </a:xfrm>
            <a:custGeom>
              <a:avLst/>
              <a:gdLst/>
              <a:ahLst/>
              <a:cxnLst/>
              <a:rect l="l" t="t" r="r" b="b"/>
              <a:pathLst>
                <a:path w="1114425" h="1592579">
                  <a:moveTo>
                    <a:pt x="1114044" y="0"/>
                  </a:moveTo>
                  <a:lnTo>
                    <a:pt x="557022" y="557022"/>
                  </a:lnTo>
                  <a:lnTo>
                    <a:pt x="0" y="0"/>
                  </a:lnTo>
                  <a:lnTo>
                    <a:pt x="0" y="1035558"/>
                  </a:lnTo>
                  <a:lnTo>
                    <a:pt x="557022" y="1592580"/>
                  </a:lnTo>
                  <a:lnTo>
                    <a:pt x="1114044" y="1035558"/>
                  </a:lnTo>
                  <a:lnTo>
                    <a:pt x="111404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7961" y="4732782"/>
              <a:ext cx="1114425" cy="1592580"/>
            </a:xfrm>
            <a:custGeom>
              <a:avLst/>
              <a:gdLst/>
              <a:ahLst/>
              <a:cxnLst/>
              <a:rect l="l" t="t" r="r" b="b"/>
              <a:pathLst>
                <a:path w="1114425" h="1592579">
                  <a:moveTo>
                    <a:pt x="1114044" y="0"/>
                  </a:moveTo>
                  <a:lnTo>
                    <a:pt x="1114044" y="1035558"/>
                  </a:lnTo>
                  <a:lnTo>
                    <a:pt x="557022" y="1592580"/>
                  </a:lnTo>
                  <a:lnTo>
                    <a:pt x="0" y="1035558"/>
                  </a:lnTo>
                  <a:lnTo>
                    <a:pt x="0" y="0"/>
                  </a:lnTo>
                  <a:lnTo>
                    <a:pt x="557022" y="557022"/>
                  </a:lnTo>
                  <a:lnTo>
                    <a:pt x="1114044" y="0"/>
                  </a:lnTo>
                  <a:close/>
                </a:path>
              </a:pathLst>
            </a:custGeom>
            <a:ln w="25907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62075" y="5233212"/>
            <a:ext cx="30670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" dirty="0">
                <a:solidFill>
                  <a:srgbClr val="FFFFFF"/>
                </a:solidFill>
                <a:latin typeface="Constantia"/>
                <a:cs typeface="Constantia"/>
              </a:rPr>
              <a:t>3.</a:t>
            </a:r>
            <a:endParaRPr sz="3100">
              <a:latin typeface="Constantia"/>
              <a:cs typeface="Constantia"/>
            </a:endParaRPr>
          </a:p>
        </p:txBody>
      </p:sp>
      <p:grpSp>
        <p:nvGrpSpPr>
          <p:cNvPr id="23" name="object 31"/>
          <p:cNvGrpSpPr/>
          <p:nvPr/>
        </p:nvGrpSpPr>
        <p:grpSpPr>
          <a:xfrm>
            <a:off x="1559052" y="4719828"/>
            <a:ext cx="7141845" cy="1061085"/>
            <a:chOff x="1559052" y="4719828"/>
            <a:chExt cx="7141845" cy="1061085"/>
          </a:xfrm>
        </p:grpSpPr>
        <p:sp>
          <p:nvSpPr>
            <p:cNvPr id="32" name="object 32"/>
            <p:cNvSpPr/>
            <p:nvPr/>
          </p:nvSpPr>
          <p:spPr>
            <a:xfrm>
              <a:off x="1572006" y="4732782"/>
              <a:ext cx="7115809" cy="1035050"/>
            </a:xfrm>
            <a:custGeom>
              <a:avLst/>
              <a:gdLst/>
              <a:ahLst/>
              <a:cxnLst/>
              <a:rect l="l" t="t" r="r" b="b"/>
              <a:pathLst>
                <a:path w="7115809" h="1035050">
                  <a:moveTo>
                    <a:pt x="6943090" y="0"/>
                  </a:moveTo>
                  <a:lnTo>
                    <a:pt x="0" y="0"/>
                  </a:lnTo>
                  <a:lnTo>
                    <a:pt x="0" y="1034796"/>
                  </a:lnTo>
                  <a:lnTo>
                    <a:pt x="6943090" y="1034796"/>
                  </a:lnTo>
                  <a:lnTo>
                    <a:pt x="6988938" y="1028635"/>
                  </a:lnTo>
                  <a:lnTo>
                    <a:pt x="7030136" y="1011249"/>
                  </a:lnTo>
                  <a:lnTo>
                    <a:pt x="7065041" y="984281"/>
                  </a:lnTo>
                  <a:lnTo>
                    <a:pt x="7092009" y="949376"/>
                  </a:lnTo>
                  <a:lnTo>
                    <a:pt x="7109395" y="908178"/>
                  </a:lnTo>
                  <a:lnTo>
                    <a:pt x="7115556" y="862330"/>
                  </a:lnTo>
                  <a:lnTo>
                    <a:pt x="7115556" y="172466"/>
                  </a:lnTo>
                  <a:lnTo>
                    <a:pt x="7109395" y="126617"/>
                  </a:lnTo>
                  <a:lnTo>
                    <a:pt x="7092009" y="85419"/>
                  </a:lnTo>
                  <a:lnTo>
                    <a:pt x="7065041" y="50514"/>
                  </a:lnTo>
                  <a:lnTo>
                    <a:pt x="7030136" y="23546"/>
                  </a:lnTo>
                  <a:lnTo>
                    <a:pt x="6988938" y="6160"/>
                  </a:lnTo>
                  <a:lnTo>
                    <a:pt x="694309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72006" y="4732782"/>
              <a:ext cx="7115809" cy="1035050"/>
            </a:xfrm>
            <a:custGeom>
              <a:avLst/>
              <a:gdLst/>
              <a:ahLst/>
              <a:cxnLst/>
              <a:rect l="l" t="t" r="r" b="b"/>
              <a:pathLst>
                <a:path w="7115809" h="1035050">
                  <a:moveTo>
                    <a:pt x="7115556" y="172466"/>
                  </a:moveTo>
                  <a:lnTo>
                    <a:pt x="7115556" y="862330"/>
                  </a:lnTo>
                  <a:lnTo>
                    <a:pt x="7109395" y="908178"/>
                  </a:lnTo>
                  <a:lnTo>
                    <a:pt x="7092009" y="949376"/>
                  </a:lnTo>
                  <a:lnTo>
                    <a:pt x="7065041" y="984281"/>
                  </a:lnTo>
                  <a:lnTo>
                    <a:pt x="7030136" y="1011249"/>
                  </a:lnTo>
                  <a:lnTo>
                    <a:pt x="6988938" y="1028635"/>
                  </a:lnTo>
                  <a:lnTo>
                    <a:pt x="6943090" y="1034796"/>
                  </a:lnTo>
                  <a:lnTo>
                    <a:pt x="0" y="1034796"/>
                  </a:lnTo>
                  <a:lnTo>
                    <a:pt x="0" y="0"/>
                  </a:lnTo>
                  <a:lnTo>
                    <a:pt x="6943090" y="0"/>
                  </a:lnTo>
                  <a:lnTo>
                    <a:pt x="6988938" y="6160"/>
                  </a:lnTo>
                  <a:lnTo>
                    <a:pt x="7030136" y="23546"/>
                  </a:lnTo>
                  <a:lnTo>
                    <a:pt x="7065041" y="50514"/>
                  </a:lnTo>
                  <a:lnTo>
                    <a:pt x="7092009" y="85419"/>
                  </a:lnTo>
                  <a:lnTo>
                    <a:pt x="7109395" y="126617"/>
                  </a:lnTo>
                  <a:lnTo>
                    <a:pt x="7115556" y="172466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829816" y="4890261"/>
            <a:ext cx="500888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299720" algn="l"/>
              </a:tabLst>
            </a:pPr>
            <a:r>
              <a:rPr sz="3800" spc="-30" dirty="0"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z="3800" spc="-5" dirty="0"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sz="38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800" spc="-3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800" spc="-5" dirty="0">
                <a:latin typeface="Times New Roman" pitchFamily="18" charset="0"/>
                <a:cs typeface="Times New Roman" pitchFamily="18" charset="0"/>
              </a:rPr>
              <a:t>life.</a:t>
            </a:r>
            <a:endParaRPr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53026"/>
            <a:ext cx="91440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marR="5080" indent="-360363" defTabSz="884238">
              <a:lnSpc>
                <a:spcPct val="100000"/>
              </a:lnSpc>
              <a:spcBef>
                <a:spcPts val="100"/>
              </a:spcBef>
              <a:tabLst>
                <a:tab pos="0" algn="l"/>
                <a:tab pos="539750" algn="l"/>
              </a:tabLst>
            </a:pPr>
            <a:r>
              <a:rPr lang="en-IN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OBJECTIVE OF </a:t>
            </a:r>
            <a:r>
              <a:rPr lang="en-IN" sz="45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4500" b="1" spc="-10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US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PROGRAME</a:t>
            </a:r>
            <a:endParaRPr sz="4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5008" y="1766316"/>
            <a:ext cx="8461375" cy="706120"/>
            <a:chOff x="445008" y="1766316"/>
            <a:chExt cx="8461375" cy="706120"/>
          </a:xfrm>
        </p:grpSpPr>
        <p:sp>
          <p:nvSpPr>
            <p:cNvPr id="10" name="object 10"/>
            <p:cNvSpPr/>
            <p:nvPr/>
          </p:nvSpPr>
          <p:spPr>
            <a:xfrm>
              <a:off x="457962" y="2030730"/>
              <a:ext cx="8435340" cy="428625"/>
            </a:xfrm>
            <a:custGeom>
              <a:avLst/>
              <a:gdLst/>
              <a:ahLst/>
              <a:cxnLst/>
              <a:rect l="l" t="t" r="r" b="b"/>
              <a:pathLst>
                <a:path w="8435340" h="428625">
                  <a:moveTo>
                    <a:pt x="8435340" y="0"/>
                  </a:moveTo>
                  <a:lnTo>
                    <a:pt x="0" y="0"/>
                  </a:lnTo>
                  <a:lnTo>
                    <a:pt x="0" y="428244"/>
                  </a:lnTo>
                  <a:lnTo>
                    <a:pt x="8435340" y="428244"/>
                  </a:lnTo>
                  <a:lnTo>
                    <a:pt x="843534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7962" y="2030730"/>
              <a:ext cx="8435340" cy="428625"/>
            </a:xfrm>
            <a:custGeom>
              <a:avLst/>
              <a:gdLst/>
              <a:ahLst/>
              <a:cxnLst/>
              <a:rect l="l" t="t" r="r" b="b"/>
              <a:pathLst>
                <a:path w="8435340" h="428625">
                  <a:moveTo>
                    <a:pt x="0" y="428244"/>
                  </a:moveTo>
                  <a:lnTo>
                    <a:pt x="8435340" y="428244"/>
                  </a:lnTo>
                  <a:lnTo>
                    <a:pt x="8435340" y="0"/>
                  </a:lnTo>
                  <a:lnTo>
                    <a:pt x="0" y="0"/>
                  </a:lnTo>
                  <a:lnTo>
                    <a:pt x="0" y="428244"/>
                  </a:lnTo>
                  <a:close/>
                </a:path>
              </a:pathLst>
            </a:custGeom>
            <a:ln w="25907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0109" y="1779270"/>
              <a:ext cx="5904230" cy="501650"/>
            </a:xfrm>
            <a:custGeom>
              <a:avLst/>
              <a:gdLst/>
              <a:ahLst/>
              <a:cxnLst/>
              <a:rect l="l" t="t" r="r" b="b"/>
              <a:pathLst>
                <a:path w="5904230" h="501650">
                  <a:moveTo>
                    <a:pt x="5820410" y="0"/>
                  </a:moveTo>
                  <a:lnTo>
                    <a:pt x="83565" y="0"/>
                  </a:lnTo>
                  <a:lnTo>
                    <a:pt x="51038" y="6574"/>
                  </a:lnTo>
                  <a:lnTo>
                    <a:pt x="24476" y="24495"/>
                  </a:lnTo>
                  <a:lnTo>
                    <a:pt x="6567" y="51059"/>
                  </a:lnTo>
                  <a:lnTo>
                    <a:pt x="0" y="83565"/>
                  </a:lnTo>
                  <a:lnTo>
                    <a:pt x="0" y="417829"/>
                  </a:lnTo>
                  <a:lnTo>
                    <a:pt x="6567" y="450336"/>
                  </a:lnTo>
                  <a:lnTo>
                    <a:pt x="24476" y="476900"/>
                  </a:lnTo>
                  <a:lnTo>
                    <a:pt x="51038" y="494821"/>
                  </a:lnTo>
                  <a:lnTo>
                    <a:pt x="83565" y="501395"/>
                  </a:lnTo>
                  <a:lnTo>
                    <a:pt x="5820410" y="501395"/>
                  </a:lnTo>
                  <a:lnTo>
                    <a:pt x="5852916" y="494821"/>
                  </a:lnTo>
                  <a:lnTo>
                    <a:pt x="5879480" y="476900"/>
                  </a:lnTo>
                  <a:lnTo>
                    <a:pt x="5897401" y="450336"/>
                  </a:lnTo>
                  <a:lnTo>
                    <a:pt x="5903975" y="417829"/>
                  </a:lnTo>
                  <a:lnTo>
                    <a:pt x="5903975" y="83565"/>
                  </a:lnTo>
                  <a:lnTo>
                    <a:pt x="5897401" y="51059"/>
                  </a:lnTo>
                  <a:lnTo>
                    <a:pt x="5879480" y="24495"/>
                  </a:lnTo>
                  <a:lnTo>
                    <a:pt x="5852916" y="6574"/>
                  </a:lnTo>
                  <a:lnTo>
                    <a:pt x="582041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80109" y="1779270"/>
              <a:ext cx="5904230" cy="501650"/>
            </a:xfrm>
            <a:custGeom>
              <a:avLst/>
              <a:gdLst/>
              <a:ahLst/>
              <a:cxnLst/>
              <a:rect l="l" t="t" r="r" b="b"/>
              <a:pathLst>
                <a:path w="5904230" h="501650">
                  <a:moveTo>
                    <a:pt x="0" y="83565"/>
                  </a:moveTo>
                  <a:lnTo>
                    <a:pt x="6567" y="51059"/>
                  </a:lnTo>
                  <a:lnTo>
                    <a:pt x="24476" y="24495"/>
                  </a:lnTo>
                  <a:lnTo>
                    <a:pt x="51038" y="6574"/>
                  </a:lnTo>
                  <a:lnTo>
                    <a:pt x="83565" y="0"/>
                  </a:lnTo>
                  <a:lnTo>
                    <a:pt x="5820410" y="0"/>
                  </a:lnTo>
                  <a:lnTo>
                    <a:pt x="5852916" y="6574"/>
                  </a:lnTo>
                  <a:lnTo>
                    <a:pt x="5879480" y="24495"/>
                  </a:lnTo>
                  <a:lnTo>
                    <a:pt x="5897401" y="51059"/>
                  </a:lnTo>
                  <a:lnTo>
                    <a:pt x="5903975" y="83565"/>
                  </a:lnTo>
                  <a:lnTo>
                    <a:pt x="5903975" y="417829"/>
                  </a:lnTo>
                  <a:lnTo>
                    <a:pt x="5897401" y="450336"/>
                  </a:lnTo>
                  <a:lnTo>
                    <a:pt x="5879480" y="476900"/>
                  </a:lnTo>
                  <a:lnTo>
                    <a:pt x="5852916" y="494821"/>
                  </a:lnTo>
                  <a:lnTo>
                    <a:pt x="5820410" y="501395"/>
                  </a:lnTo>
                  <a:lnTo>
                    <a:pt x="83565" y="501395"/>
                  </a:lnTo>
                  <a:lnTo>
                    <a:pt x="51038" y="494821"/>
                  </a:lnTo>
                  <a:lnTo>
                    <a:pt x="24476" y="476900"/>
                  </a:lnTo>
                  <a:lnTo>
                    <a:pt x="6567" y="450336"/>
                  </a:lnTo>
                  <a:lnTo>
                    <a:pt x="0" y="417829"/>
                  </a:lnTo>
                  <a:lnTo>
                    <a:pt x="0" y="8356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45008" y="2537460"/>
            <a:ext cx="8461375" cy="706120"/>
            <a:chOff x="445008" y="2537460"/>
            <a:chExt cx="8461375" cy="706120"/>
          </a:xfrm>
        </p:grpSpPr>
        <p:sp>
          <p:nvSpPr>
            <p:cNvPr id="15" name="object 15"/>
            <p:cNvSpPr/>
            <p:nvPr/>
          </p:nvSpPr>
          <p:spPr>
            <a:xfrm>
              <a:off x="457962" y="2801874"/>
              <a:ext cx="8435340" cy="428625"/>
            </a:xfrm>
            <a:custGeom>
              <a:avLst/>
              <a:gdLst/>
              <a:ahLst/>
              <a:cxnLst/>
              <a:rect l="l" t="t" r="r" b="b"/>
              <a:pathLst>
                <a:path w="8435340" h="428625">
                  <a:moveTo>
                    <a:pt x="8435340" y="0"/>
                  </a:moveTo>
                  <a:lnTo>
                    <a:pt x="0" y="0"/>
                  </a:lnTo>
                  <a:lnTo>
                    <a:pt x="0" y="428243"/>
                  </a:lnTo>
                  <a:lnTo>
                    <a:pt x="8435340" y="428243"/>
                  </a:lnTo>
                  <a:lnTo>
                    <a:pt x="843534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962" y="2801874"/>
              <a:ext cx="8435340" cy="428625"/>
            </a:xfrm>
            <a:custGeom>
              <a:avLst/>
              <a:gdLst/>
              <a:ahLst/>
              <a:cxnLst/>
              <a:rect l="l" t="t" r="r" b="b"/>
              <a:pathLst>
                <a:path w="8435340" h="428625">
                  <a:moveTo>
                    <a:pt x="0" y="428243"/>
                  </a:moveTo>
                  <a:lnTo>
                    <a:pt x="8435340" y="428243"/>
                  </a:lnTo>
                  <a:lnTo>
                    <a:pt x="8435340" y="0"/>
                  </a:lnTo>
                  <a:lnTo>
                    <a:pt x="0" y="0"/>
                  </a:lnTo>
                  <a:lnTo>
                    <a:pt x="0" y="428243"/>
                  </a:lnTo>
                  <a:close/>
                </a:path>
              </a:pathLst>
            </a:custGeom>
            <a:ln w="25907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80109" y="2550414"/>
              <a:ext cx="5904230" cy="501650"/>
            </a:xfrm>
            <a:custGeom>
              <a:avLst/>
              <a:gdLst/>
              <a:ahLst/>
              <a:cxnLst/>
              <a:rect l="l" t="t" r="r" b="b"/>
              <a:pathLst>
                <a:path w="5904230" h="501650">
                  <a:moveTo>
                    <a:pt x="5820410" y="0"/>
                  </a:moveTo>
                  <a:lnTo>
                    <a:pt x="83565" y="0"/>
                  </a:lnTo>
                  <a:lnTo>
                    <a:pt x="51038" y="6574"/>
                  </a:lnTo>
                  <a:lnTo>
                    <a:pt x="24476" y="24495"/>
                  </a:lnTo>
                  <a:lnTo>
                    <a:pt x="6567" y="51059"/>
                  </a:lnTo>
                  <a:lnTo>
                    <a:pt x="0" y="83565"/>
                  </a:lnTo>
                  <a:lnTo>
                    <a:pt x="0" y="417830"/>
                  </a:lnTo>
                  <a:lnTo>
                    <a:pt x="6567" y="450336"/>
                  </a:lnTo>
                  <a:lnTo>
                    <a:pt x="24476" y="476900"/>
                  </a:lnTo>
                  <a:lnTo>
                    <a:pt x="51038" y="494821"/>
                  </a:lnTo>
                  <a:lnTo>
                    <a:pt x="83565" y="501396"/>
                  </a:lnTo>
                  <a:lnTo>
                    <a:pt x="5820410" y="501396"/>
                  </a:lnTo>
                  <a:lnTo>
                    <a:pt x="5852916" y="494821"/>
                  </a:lnTo>
                  <a:lnTo>
                    <a:pt x="5879480" y="476900"/>
                  </a:lnTo>
                  <a:lnTo>
                    <a:pt x="5897401" y="450336"/>
                  </a:lnTo>
                  <a:lnTo>
                    <a:pt x="5903975" y="417830"/>
                  </a:lnTo>
                  <a:lnTo>
                    <a:pt x="5903975" y="83565"/>
                  </a:lnTo>
                  <a:lnTo>
                    <a:pt x="5897401" y="51059"/>
                  </a:lnTo>
                  <a:lnTo>
                    <a:pt x="5879480" y="24495"/>
                  </a:lnTo>
                  <a:lnTo>
                    <a:pt x="5852916" y="6574"/>
                  </a:lnTo>
                  <a:lnTo>
                    <a:pt x="582041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80109" y="2550414"/>
              <a:ext cx="5904230" cy="501650"/>
            </a:xfrm>
            <a:custGeom>
              <a:avLst/>
              <a:gdLst/>
              <a:ahLst/>
              <a:cxnLst/>
              <a:rect l="l" t="t" r="r" b="b"/>
              <a:pathLst>
                <a:path w="5904230" h="501650">
                  <a:moveTo>
                    <a:pt x="0" y="83565"/>
                  </a:moveTo>
                  <a:lnTo>
                    <a:pt x="6567" y="51059"/>
                  </a:lnTo>
                  <a:lnTo>
                    <a:pt x="24476" y="24495"/>
                  </a:lnTo>
                  <a:lnTo>
                    <a:pt x="51038" y="6574"/>
                  </a:lnTo>
                  <a:lnTo>
                    <a:pt x="83565" y="0"/>
                  </a:lnTo>
                  <a:lnTo>
                    <a:pt x="5820410" y="0"/>
                  </a:lnTo>
                  <a:lnTo>
                    <a:pt x="5852916" y="6574"/>
                  </a:lnTo>
                  <a:lnTo>
                    <a:pt x="5879480" y="24495"/>
                  </a:lnTo>
                  <a:lnTo>
                    <a:pt x="5897401" y="51059"/>
                  </a:lnTo>
                  <a:lnTo>
                    <a:pt x="5903975" y="83565"/>
                  </a:lnTo>
                  <a:lnTo>
                    <a:pt x="5903975" y="417830"/>
                  </a:lnTo>
                  <a:lnTo>
                    <a:pt x="5897401" y="450336"/>
                  </a:lnTo>
                  <a:lnTo>
                    <a:pt x="5879480" y="476900"/>
                  </a:lnTo>
                  <a:lnTo>
                    <a:pt x="5852916" y="494821"/>
                  </a:lnTo>
                  <a:lnTo>
                    <a:pt x="5820410" y="501396"/>
                  </a:lnTo>
                  <a:lnTo>
                    <a:pt x="83565" y="501396"/>
                  </a:lnTo>
                  <a:lnTo>
                    <a:pt x="51038" y="494821"/>
                  </a:lnTo>
                  <a:lnTo>
                    <a:pt x="24476" y="476900"/>
                  </a:lnTo>
                  <a:lnTo>
                    <a:pt x="6567" y="450336"/>
                  </a:lnTo>
                  <a:lnTo>
                    <a:pt x="0" y="417830"/>
                  </a:lnTo>
                  <a:lnTo>
                    <a:pt x="0" y="8356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45008" y="3308603"/>
            <a:ext cx="8461375" cy="1524000"/>
            <a:chOff x="445008" y="3308603"/>
            <a:chExt cx="8461375" cy="1524000"/>
          </a:xfrm>
        </p:grpSpPr>
        <p:sp>
          <p:nvSpPr>
            <p:cNvPr id="20" name="object 20"/>
            <p:cNvSpPr/>
            <p:nvPr/>
          </p:nvSpPr>
          <p:spPr>
            <a:xfrm>
              <a:off x="457962" y="3573017"/>
              <a:ext cx="8435340" cy="428625"/>
            </a:xfrm>
            <a:custGeom>
              <a:avLst/>
              <a:gdLst/>
              <a:ahLst/>
              <a:cxnLst/>
              <a:rect l="l" t="t" r="r" b="b"/>
              <a:pathLst>
                <a:path w="8435340" h="428625">
                  <a:moveTo>
                    <a:pt x="8435340" y="0"/>
                  </a:moveTo>
                  <a:lnTo>
                    <a:pt x="0" y="0"/>
                  </a:lnTo>
                  <a:lnTo>
                    <a:pt x="0" y="428243"/>
                  </a:lnTo>
                  <a:lnTo>
                    <a:pt x="8435340" y="428243"/>
                  </a:lnTo>
                  <a:lnTo>
                    <a:pt x="843534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962" y="3573017"/>
              <a:ext cx="8435340" cy="428625"/>
            </a:xfrm>
            <a:custGeom>
              <a:avLst/>
              <a:gdLst/>
              <a:ahLst/>
              <a:cxnLst/>
              <a:rect l="l" t="t" r="r" b="b"/>
              <a:pathLst>
                <a:path w="8435340" h="428625">
                  <a:moveTo>
                    <a:pt x="0" y="428243"/>
                  </a:moveTo>
                  <a:lnTo>
                    <a:pt x="8435340" y="428243"/>
                  </a:lnTo>
                  <a:lnTo>
                    <a:pt x="8435340" y="0"/>
                  </a:lnTo>
                  <a:lnTo>
                    <a:pt x="0" y="0"/>
                  </a:lnTo>
                  <a:lnTo>
                    <a:pt x="0" y="428243"/>
                  </a:lnTo>
                  <a:close/>
                </a:path>
              </a:pathLst>
            </a:custGeom>
            <a:ln w="25907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80109" y="3321557"/>
              <a:ext cx="5904230" cy="501650"/>
            </a:xfrm>
            <a:custGeom>
              <a:avLst/>
              <a:gdLst/>
              <a:ahLst/>
              <a:cxnLst/>
              <a:rect l="l" t="t" r="r" b="b"/>
              <a:pathLst>
                <a:path w="5904230" h="501650">
                  <a:moveTo>
                    <a:pt x="5820410" y="0"/>
                  </a:moveTo>
                  <a:lnTo>
                    <a:pt x="83565" y="0"/>
                  </a:lnTo>
                  <a:lnTo>
                    <a:pt x="51038" y="6574"/>
                  </a:lnTo>
                  <a:lnTo>
                    <a:pt x="24476" y="24495"/>
                  </a:lnTo>
                  <a:lnTo>
                    <a:pt x="6567" y="51059"/>
                  </a:lnTo>
                  <a:lnTo>
                    <a:pt x="0" y="83565"/>
                  </a:lnTo>
                  <a:lnTo>
                    <a:pt x="0" y="417829"/>
                  </a:lnTo>
                  <a:lnTo>
                    <a:pt x="6567" y="450336"/>
                  </a:lnTo>
                  <a:lnTo>
                    <a:pt x="24476" y="476900"/>
                  </a:lnTo>
                  <a:lnTo>
                    <a:pt x="51038" y="494821"/>
                  </a:lnTo>
                  <a:lnTo>
                    <a:pt x="83565" y="501395"/>
                  </a:lnTo>
                  <a:lnTo>
                    <a:pt x="5820410" y="501395"/>
                  </a:lnTo>
                  <a:lnTo>
                    <a:pt x="5852916" y="494821"/>
                  </a:lnTo>
                  <a:lnTo>
                    <a:pt x="5879480" y="476900"/>
                  </a:lnTo>
                  <a:lnTo>
                    <a:pt x="5897401" y="450336"/>
                  </a:lnTo>
                  <a:lnTo>
                    <a:pt x="5903975" y="417829"/>
                  </a:lnTo>
                  <a:lnTo>
                    <a:pt x="5903975" y="83565"/>
                  </a:lnTo>
                  <a:lnTo>
                    <a:pt x="5897401" y="51059"/>
                  </a:lnTo>
                  <a:lnTo>
                    <a:pt x="5879480" y="24495"/>
                  </a:lnTo>
                  <a:lnTo>
                    <a:pt x="5852916" y="6574"/>
                  </a:lnTo>
                  <a:lnTo>
                    <a:pt x="582041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80109" y="3321557"/>
              <a:ext cx="5904230" cy="501650"/>
            </a:xfrm>
            <a:custGeom>
              <a:avLst/>
              <a:gdLst/>
              <a:ahLst/>
              <a:cxnLst/>
              <a:rect l="l" t="t" r="r" b="b"/>
              <a:pathLst>
                <a:path w="5904230" h="501650">
                  <a:moveTo>
                    <a:pt x="0" y="83565"/>
                  </a:moveTo>
                  <a:lnTo>
                    <a:pt x="6567" y="51059"/>
                  </a:lnTo>
                  <a:lnTo>
                    <a:pt x="24476" y="24495"/>
                  </a:lnTo>
                  <a:lnTo>
                    <a:pt x="51038" y="6574"/>
                  </a:lnTo>
                  <a:lnTo>
                    <a:pt x="83565" y="0"/>
                  </a:lnTo>
                  <a:lnTo>
                    <a:pt x="5820410" y="0"/>
                  </a:lnTo>
                  <a:lnTo>
                    <a:pt x="5852916" y="6574"/>
                  </a:lnTo>
                  <a:lnTo>
                    <a:pt x="5879480" y="24495"/>
                  </a:lnTo>
                  <a:lnTo>
                    <a:pt x="5897401" y="51059"/>
                  </a:lnTo>
                  <a:lnTo>
                    <a:pt x="5903975" y="83565"/>
                  </a:lnTo>
                  <a:lnTo>
                    <a:pt x="5903975" y="417829"/>
                  </a:lnTo>
                  <a:lnTo>
                    <a:pt x="5897401" y="450336"/>
                  </a:lnTo>
                  <a:lnTo>
                    <a:pt x="5879480" y="476900"/>
                  </a:lnTo>
                  <a:lnTo>
                    <a:pt x="5852916" y="494821"/>
                  </a:lnTo>
                  <a:lnTo>
                    <a:pt x="5820410" y="501395"/>
                  </a:lnTo>
                  <a:lnTo>
                    <a:pt x="83565" y="501395"/>
                  </a:lnTo>
                  <a:lnTo>
                    <a:pt x="51038" y="494821"/>
                  </a:lnTo>
                  <a:lnTo>
                    <a:pt x="24476" y="476900"/>
                  </a:lnTo>
                  <a:lnTo>
                    <a:pt x="6567" y="450336"/>
                  </a:lnTo>
                  <a:lnTo>
                    <a:pt x="0" y="417829"/>
                  </a:lnTo>
                  <a:lnTo>
                    <a:pt x="0" y="8356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258" y="4341113"/>
              <a:ext cx="8353425" cy="478790"/>
            </a:xfrm>
            <a:custGeom>
              <a:avLst/>
              <a:gdLst/>
              <a:ahLst/>
              <a:cxnLst/>
              <a:rect l="l" t="t" r="r" b="b"/>
              <a:pathLst>
                <a:path w="8353425" h="478789">
                  <a:moveTo>
                    <a:pt x="8353044" y="0"/>
                  </a:moveTo>
                  <a:lnTo>
                    <a:pt x="0" y="0"/>
                  </a:lnTo>
                  <a:lnTo>
                    <a:pt x="0" y="478536"/>
                  </a:lnTo>
                  <a:lnTo>
                    <a:pt x="8353044" y="478536"/>
                  </a:lnTo>
                  <a:lnTo>
                    <a:pt x="835304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258" y="4341113"/>
              <a:ext cx="8353425" cy="478790"/>
            </a:xfrm>
            <a:custGeom>
              <a:avLst/>
              <a:gdLst/>
              <a:ahLst/>
              <a:cxnLst/>
              <a:rect l="l" t="t" r="r" b="b"/>
              <a:pathLst>
                <a:path w="8353425" h="478789">
                  <a:moveTo>
                    <a:pt x="0" y="478536"/>
                  </a:moveTo>
                  <a:lnTo>
                    <a:pt x="8353044" y="478536"/>
                  </a:lnTo>
                  <a:lnTo>
                    <a:pt x="8353044" y="0"/>
                  </a:lnTo>
                  <a:lnTo>
                    <a:pt x="0" y="0"/>
                  </a:lnTo>
                  <a:lnTo>
                    <a:pt x="0" y="478536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57834" y="4060697"/>
              <a:ext cx="5847715" cy="561340"/>
            </a:xfrm>
            <a:custGeom>
              <a:avLst/>
              <a:gdLst/>
              <a:ahLst/>
              <a:cxnLst/>
              <a:rect l="l" t="t" r="r" b="b"/>
              <a:pathLst>
                <a:path w="5847715" h="561339">
                  <a:moveTo>
                    <a:pt x="5754116" y="0"/>
                  </a:moveTo>
                  <a:lnTo>
                    <a:pt x="93472" y="0"/>
                  </a:lnTo>
                  <a:lnTo>
                    <a:pt x="57087" y="7354"/>
                  </a:lnTo>
                  <a:lnTo>
                    <a:pt x="27376" y="27400"/>
                  </a:lnTo>
                  <a:lnTo>
                    <a:pt x="7345" y="57114"/>
                  </a:lnTo>
                  <a:lnTo>
                    <a:pt x="0" y="93471"/>
                  </a:lnTo>
                  <a:lnTo>
                    <a:pt x="0" y="467359"/>
                  </a:lnTo>
                  <a:lnTo>
                    <a:pt x="7345" y="503717"/>
                  </a:lnTo>
                  <a:lnTo>
                    <a:pt x="27376" y="533431"/>
                  </a:lnTo>
                  <a:lnTo>
                    <a:pt x="57087" y="553477"/>
                  </a:lnTo>
                  <a:lnTo>
                    <a:pt x="93472" y="560832"/>
                  </a:lnTo>
                  <a:lnTo>
                    <a:pt x="5754116" y="560832"/>
                  </a:lnTo>
                  <a:lnTo>
                    <a:pt x="5790473" y="553477"/>
                  </a:lnTo>
                  <a:lnTo>
                    <a:pt x="5820187" y="533431"/>
                  </a:lnTo>
                  <a:lnTo>
                    <a:pt x="5840233" y="503717"/>
                  </a:lnTo>
                  <a:lnTo>
                    <a:pt x="5847588" y="467359"/>
                  </a:lnTo>
                  <a:lnTo>
                    <a:pt x="5847588" y="93471"/>
                  </a:lnTo>
                  <a:lnTo>
                    <a:pt x="5840233" y="57114"/>
                  </a:lnTo>
                  <a:lnTo>
                    <a:pt x="5820187" y="27400"/>
                  </a:lnTo>
                  <a:lnTo>
                    <a:pt x="5790473" y="7354"/>
                  </a:lnTo>
                  <a:lnTo>
                    <a:pt x="575411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57834" y="4060697"/>
              <a:ext cx="5847715" cy="561340"/>
            </a:xfrm>
            <a:custGeom>
              <a:avLst/>
              <a:gdLst/>
              <a:ahLst/>
              <a:cxnLst/>
              <a:rect l="l" t="t" r="r" b="b"/>
              <a:pathLst>
                <a:path w="5847715" h="561339">
                  <a:moveTo>
                    <a:pt x="0" y="93471"/>
                  </a:moveTo>
                  <a:lnTo>
                    <a:pt x="7345" y="57114"/>
                  </a:lnTo>
                  <a:lnTo>
                    <a:pt x="27376" y="27400"/>
                  </a:lnTo>
                  <a:lnTo>
                    <a:pt x="57087" y="7354"/>
                  </a:lnTo>
                  <a:lnTo>
                    <a:pt x="93472" y="0"/>
                  </a:lnTo>
                  <a:lnTo>
                    <a:pt x="5754116" y="0"/>
                  </a:lnTo>
                  <a:lnTo>
                    <a:pt x="5790473" y="7354"/>
                  </a:lnTo>
                  <a:lnTo>
                    <a:pt x="5820187" y="27400"/>
                  </a:lnTo>
                  <a:lnTo>
                    <a:pt x="5840233" y="57114"/>
                  </a:lnTo>
                  <a:lnTo>
                    <a:pt x="5847588" y="93471"/>
                  </a:lnTo>
                  <a:lnTo>
                    <a:pt x="5847588" y="467359"/>
                  </a:lnTo>
                  <a:lnTo>
                    <a:pt x="5840233" y="503717"/>
                  </a:lnTo>
                  <a:lnTo>
                    <a:pt x="5820187" y="533431"/>
                  </a:lnTo>
                  <a:lnTo>
                    <a:pt x="5790473" y="553477"/>
                  </a:lnTo>
                  <a:lnTo>
                    <a:pt x="5754116" y="560832"/>
                  </a:lnTo>
                  <a:lnTo>
                    <a:pt x="93472" y="560832"/>
                  </a:lnTo>
                  <a:lnTo>
                    <a:pt x="57087" y="553477"/>
                  </a:lnTo>
                  <a:lnTo>
                    <a:pt x="27376" y="533431"/>
                  </a:lnTo>
                  <a:lnTo>
                    <a:pt x="7345" y="503717"/>
                  </a:lnTo>
                  <a:lnTo>
                    <a:pt x="0" y="467359"/>
                  </a:lnTo>
                  <a:lnTo>
                    <a:pt x="0" y="9347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527304" y="4908803"/>
            <a:ext cx="8379459" cy="786765"/>
            <a:chOff x="527304" y="4908803"/>
            <a:chExt cx="8379459" cy="786765"/>
          </a:xfrm>
        </p:grpSpPr>
        <p:sp>
          <p:nvSpPr>
            <p:cNvPr id="29" name="object 29"/>
            <p:cNvSpPr/>
            <p:nvPr/>
          </p:nvSpPr>
          <p:spPr>
            <a:xfrm>
              <a:off x="540258" y="5202173"/>
              <a:ext cx="8353425" cy="480059"/>
            </a:xfrm>
            <a:custGeom>
              <a:avLst/>
              <a:gdLst/>
              <a:ahLst/>
              <a:cxnLst/>
              <a:rect l="l" t="t" r="r" b="b"/>
              <a:pathLst>
                <a:path w="8353425" h="480060">
                  <a:moveTo>
                    <a:pt x="8353044" y="0"/>
                  </a:moveTo>
                  <a:lnTo>
                    <a:pt x="0" y="0"/>
                  </a:lnTo>
                  <a:lnTo>
                    <a:pt x="0" y="480059"/>
                  </a:lnTo>
                  <a:lnTo>
                    <a:pt x="8353044" y="480059"/>
                  </a:lnTo>
                  <a:lnTo>
                    <a:pt x="835304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0258" y="5202173"/>
              <a:ext cx="8353425" cy="480059"/>
            </a:xfrm>
            <a:custGeom>
              <a:avLst/>
              <a:gdLst/>
              <a:ahLst/>
              <a:cxnLst/>
              <a:rect l="l" t="t" r="r" b="b"/>
              <a:pathLst>
                <a:path w="8353425" h="480060">
                  <a:moveTo>
                    <a:pt x="0" y="480059"/>
                  </a:moveTo>
                  <a:lnTo>
                    <a:pt x="8353044" y="480059"/>
                  </a:lnTo>
                  <a:lnTo>
                    <a:pt x="8353044" y="0"/>
                  </a:lnTo>
                  <a:lnTo>
                    <a:pt x="0" y="0"/>
                  </a:lnTo>
                  <a:lnTo>
                    <a:pt x="0" y="480059"/>
                  </a:lnTo>
                  <a:close/>
                </a:path>
              </a:pathLst>
            </a:custGeom>
            <a:ln w="25907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57834" y="4921757"/>
              <a:ext cx="5847715" cy="561340"/>
            </a:xfrm>
            <a:custGeom>
              <a:avLst/>
              <a:gdLst/>
              <a:ahLst/>
              <a:cxnLst/>
              <a:rect l="l" t="t" r="r" b="b"/>
              <a:pathLst>
                <a:path w="5847715" h="561339">
                  <a:moveTo>
                    <a:pt x="5754116" y="0"/>
                  </a:moveTo>
                  <a:lnTo>
                    <a:pt x="93472" y="0"/>
                  </a:lnTo>
                  <a:lnTo>
                    <a:pt x="57087" y="7354"/>
                  </a:lnTo>
                  <a:lnTo>
                    <a:pt x="27376" y="27400"/>
                  </a:lnTo>
                  <a:lnTo>
                    <a:pt x="7345" y="57114"/>
                  </a:lnTo>
                  <a:lnTo>
                    <a:pt x="0" y="93472"/>
                  </a:lnTo>
                  <a:lnTo>
                    <a:pt x="0" y="467360"/>
                  </a:lnTo>
                  <a:lnTo>
                    <a:pt x="7345" y="503717"/>
                  </a:lnTo>
                  <a:lnTo>
                    <a:pt x="27376" y="533431"/>
                  </a:lnTo>
                  <a:lnTo>
                    <a:pt x="57087" y="553477"/>
                  </a:lnTo>
                  <a:lnTo>
                    <a:pt x="93472" y="560832"/>
                  </a:lnTo>
                  <a:lnTo>
                    <a:pt x="5754116" y="560832"/>
                  </a:lnTo>
                  <a:lnTo>
                    <a:pt x="5790473" y="553477"/>
                  </a:lnTo>
                  <a:lnTo>
                    <a:pt x="5820187" y="533431"/>
                  </a:lnTo>
                  <a:lnTo>
                    <a:pt x="5840233" y="503717"/>
                  </a:lnTo>
                  <a:lnTo>
                    <a:pt x="5847588" y="467360"/>
                  </a:lnTo>
                  <a:lnTo>
                    <a:pt x="5847588" y="93472"/>
                  </a:lnTo>
                  <a:lnTo>
                    <a:pt x="5840233" y="57114"/>
                  </a:lnTo>
                  <a:lnTo>
                    <a:pt x="5820187" y="27400"/>
                  </a:lnTo>
                  <a:lnTo>
                    <a:pt x="5790473" y="7354"/>
                  </a:lnTo>
                  <a:lnTo>
                    <a:pt x="575411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57834" y="4921757"/>
              <a:ext cx="5847715" cy="561340"/>
            </a:xfrm>
            <a:custGeom>
              <a:avLst/>
              <a:gdLst/>
              <a:ahLst/>
              <a:cxnLst/>
              <a:rect l="l" t="t" r="r" b="b"/>
              <a:pathLst>
                <a:path w="5847715" h="561339">
                  <a:moveTo>
                    <a:pt x="0" y="93472"/>
                  </a:moveTo>
                  <a:lnTo>
                    <a:pt x="7345" y="57114"/>
                  </a:lnTo>
                  <a:lnTo>
                    <a:pt x="27376" y="27400"/>
                  </a:lnTo>
                  <a:lnTo>
                    <a:pt x="57087" y="7354"/>
                  </a:lnTo>
                  <a:lnTo>
                    <a:pt x="93472" y="0"/>
                  </a:lnTo>
                  <a:lnTo>
                    <a:pt x="5754116" y="0"/>
                  </a:lnTo>
                  <a:lnTo>
                    <a:pt x="5790473" y="7354"/>
                  </a:lnTo>
                  <a:lnTo>
                    <a:pt x="5820187" y="27400"/>
                  </a:lnTo>
                  <a:lnTo>
                    <a:pt x="5840233" y="57114"/>
                  </a:lnTo>
                  <a:lnTo>
                    <a:pt x="5847588" y="93472"/>
                  </a:lnTo>
                  <a:lnTo>
                    <a:pt x="5847588" y="467360"/>
                  </a:lnTo>
                  <a:lnTo>
                    <a:pt x="5840233" y="503717"/>
                  </a:lnTo>
                  <a:lnTo>
                    <a:pt x="5820187" y="533431"/>
                  </a:lnTo>
                  <a:lnTo>
                    <a:pt x="5790473" y="553477"/>
                  </a:lnTo>
                  <a:lnTo>
                    <a:pt x="5754116" y="560832"/>
                  </a:lnTo>
                  <a:lnTo>
                    <a:pt x="93472" y="560832"/>
                  </a:lnTo>
                  <a:lnTo>
                    <a:pt x="57087" y="553477"/>
                  </a:lnTo>
                  <a:lnTo>
                    <a:pt x="27376" y="533431"/>
                  </a:lnTo>
                  <a:lnTo>
                    <a:pt x="7345" y="503717"/>
                  </a:lnTo>
                  <a:lnTo>
                    <a:pt x="0" y="467360"/>
                  </a:lnTo>
                  <a:lnTo>
                    <a:pt x="0" y="9347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27304" y="5771388"/>
            <a:ext cx="8379459" cy="784860"/>
            <a:chOff x="527304" y="5771388"/>
            <a:chExt cx="8379459" cy="784860"/>
          </a:xfrm>
        </p:grpSpPr>
        <p:sp>
          <p:nvSpPr>
            <p:cNvPr id="34" name="object 34"/>
            <p:cNvSpPr/>
            <p:nvPr/>
          </p:nvSpPr>
          <p:spPr>
            <a:xfrm>
              <a:off x="540258" y="6064758"/>
              <a:ext cx="8353425" cy="478790"/>
            </a:xfrm>
            <a:custGeom>
              <a:avLst/>
              <a:gdLst/>
              <a:ahLst/>
              <a:cxnLst/>
              <a:rect l="l" t="t" r="r" b="b"/>
              <a:pathLst>
                <a:path w="8353425" h="478790">
                  <a:moveTo>
                    <a:pt x="8353044" y="0"/>
                  </a:moveTo>
                  <a:lnTo>
                    <a:pt x="0" y="0"/>
                  </a:lnTo>
                  <a:lnTo>
                    <a:pt x="0" y="478535"/>
                  </a:lnTo>
                  <a:lnTo>
                    <a:pt x="8353044" y="478535"/>
                  </a:lnTo>
                  <a:lnTo>
                    <a:pt x="835304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0258" y="6064758"/>
              <a:ext cx="8353425" cy="478790"/>
            </a:xfrm>
            <a:custGeom>
              <a:avLst/>
              <a:gdLst/>
              <a:ahLst/>
              <a:cxnLst/>
              <a:rect l="l" t="t" r="r" b="b"/>
              <a:pathLst>
                <a:path w="8353425" h="478790">
                  <a:moveTo>
                    <a:pt x="0" y="478535"/>
                  </a:moveTo>
                  <a:lnTo>
                    <a:pt x="8353044" y="478535"/>
                  </a:lnTo>
                  <a:lnTo>
                    <a:pt x="8353044" y="0"/>
                  </a:lnTo>
                  <a:lnTo>
                    <a:pt x="0" y="0"/>
                  </a:lnTo>
                  <a:lnTo>
                    <a:pt x="0" y="478535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57834" y="5784342"/>
              <a:ext cx="5847715" cy="561340"/>
            </a:xfrm>
            <a:custGeom>
              <a:avLst/>
              <a:gdLst/>
              <a:ahLst/>
              <a:cxnLst/>
              <a:rect l="l" t="t" r="r" b="b"/>
              <a:pathLst>
                <a:path w="5847715" h="561339">
                  <a:moveTo>
                    <a:pt x="5754116" y="0"/>
                  </a:moveTo>
                  <a:lnTo>
                    <a:pt x="93472" y="0"/>
                  </a:lnTo>
                  <a:lnTo>
                    <a:pt x="57087" y="7345"/>
                  </a:lnTo>
                  <a:lnTo>
                    <a:pt x="27376" y="27376"/>
                  </a:lnTo>
                  <a:lnTo>
                    <a:pt x="7345" y="57087"/>
                  </a:lnTo>
                  <a:lnTo>
                    <a:pt x="0" y="93472"/>
                  </a:lnTo>
                  <a:lnTo>
                    <a:pt x="0" y="467360"/>
                  </a:lnTo>
                  <a:lnTo>
                    <a:pt x="7345" y="503744"/>
                  </a:lnTo>
                  <a:lnTo>
                    <a:pt x="27376" y="533455"/>
                  </a:lnTo>
                  <a:lnTo>
                    <a:pt x="57087" y="553486"/>
                  </a:lnTo>
                  <a:lnTo>
                    <a:pt x="93472" y="560832"/>
                  </a:lnTo>
                  <a:lnTo>
                    <a:pt x="5754116" y="560832"/>
                  </a:lnTo>
                  <a:lnTo>
                    <a:pt x="5790473" y="553486"/>
                  </a:lnTo>
                  <a:lnTo>
                    <a:pt x="5820187" y="533455"/>
                  </a:lnTo>
                  <a:lnTo>
                    <a:pt x="5840233" y="503744"/>
                  </a:lnTo>
                  <a:lnTo>
                    <a:pt x="5847588" y="467360"/>
                  </a:lnTo>
                  <a:lnTo>
                    <a:pt x="5847588" y="93472"/>
                  </a:lnTo>
                  <a:lnTo>
                    <a:pt x="5840233" y="57087"/>
                  </a:lnTo>
                  <a:lnTo>
                    <a:pt x="5820187" y="27376"/>
                  </a:lnTo>
                  <a:lnTo>
                    <a:pt x="5790473" y="7345"/>
                  </a:lnTo>
                  <a:lnTo>
                    <a:pt x="575411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57834" y="5784342"/>
              <a:ext cx="5847715" cy="561340"/>
            </a:xfrm>
            <a:custGeom>
              <a:avLst/>
              <a:gdLst/>
              <a:ahLst/>
              <a:cxnLst/>
              <a:rect l="l" t="t" r="r" b="b"/>
              <a:pathLst>
                <a:path w="5847715" h="561339">
                  <a:moveTo>
                    <a:pt x="0" y="93472"/>
                  </a:moveTo>
                  <a:lnTo>
                    <a:pt x="7345" y="57087"/>
                  </a:lnTo>
                  <a:lnTo>
                    <a:pt x="27376" y="27376"/>
                  </a:lnTo>
                  <a:lnTo>
                    <a:pt x="57087" y="7345"/>
                  </a:lnTo>
                  <a:lnTo>
                    <a:pt x="93472" y="0"/>
                  </a:lnTo>
                  <a:lnTo>
                    <a:pt x="5754116" y="0"/>
                  </a:lnTo>
                  <a:lnTo>
                    <a:pt x="5790473" y="7345"/>
                  </a:lnTo>
                  <a:lnTo>
                    <a:pt x="5820187" y="27376"/>
                  </a:lnTo>
                  <a:lnTo>
                    <a:pt x="5840233" y="57087"/>
                  </a:lnTo>
                  <a:lnTo>
                    <a:pt x="5847588" y="93472"/>
                  </a:lnTo>
                  <a:lnTo>
                    <a:pt x="5847588" y="467360"/>
                  </a:lnTo>
                  <a:lnTo>
                    <a:pt x="5840233" y="503744"/>
                  </a:lnTo>
                  <a:lnTo>
                    <a:pt x="5820187" y="533455"/>
                  </a:lnTo>
                  <a:lnTo>
                    <a:pt x="5790473" y="553486"/>
                  </a:lnTo>
                  <a:lnTo>
                    <a:pt x="5754116" y="560832"/>
                  </a:lnTo>
                  <a:lnTo>
                    <a:pt x="93472" y="560832"/>
                  </a:lnTo>
                  <a:lnTo>
                    <a:pt x="57087" y="553486"/>
                  </a:lnTo>
                  <a:lnTo>
                    <a:pt x="27376" y="533455"/>
                  </a:lnTo>
                  <a:lnTo>
                    <a:pt x="7345" y="503744"/>
                  </a:lnTo>
                  <a:lnTo>
                    <a:pt x="0" y="467360"/>
                  </a:lnTo>
                  <a:lnTo>
                    <a:pt x="0" y="9347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115615" y="1916832"/>
            <a:ext cx="5373169" cy="4608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4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prevent </a:t>
            </a:r>
            <a:r>
              <a:rPr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treat psychiatric</a:t>
            </a:r>
            <a:r>
              <a:rPr sz="2400" spc="-37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disorder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 dirty="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400" spc="-1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4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promote </a:t>
            </a:r>
            <a:r>
              <a:rPr sz="24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community</a:t>
            </a:r>
            <a:r>
              <a:rPr sz="2400" spc="-18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participation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91440" marR="212725" indent="-79375">
              <a:lnSpc>
                <a:spcPts val="6050"/>
              </a:lnSpc>
              <a:spcBef>
                <a:spcPts val="640"/>
              </a:spcBef>
            </a:pPr>
            <a:r>
              <a:rPr sz="2000" spc="-9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000" spc="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identify </a:t>
            </a:r>
            <a:r>
              <a:rPr sz="20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Mental Health in toatal population </a:t>
            </a:r>
            <a:r>
              <a:rPr lang="en-IN" sz="2000" spc="-95" dirty="0" smtClean="0">
                <a:solidFill>
                  <a:srgbClr val="FFFFFF"/>
                </a:solidFill>
                <a:latin typeface="Constantia"/>
                <a:cs typeface="Constantia"/>
              </a:rPr>
              <a:t>To </a:t>
            </a:r>
            <a:r>
              <a:rPr lang="en-IN" sz="2000" spc="-95" dirty="0" err="1" smtClean="0">
                <a:solidFill>
                  <a:srgbClr val="FFFFFF"/>
                </a:solidFill>
                <a:latin typeface="Constantia"/>
                <a:cs typeface="Constantia"/>
              </a:rPr>
              <a:t>To</a:t>
            </a:r>
            <a:r>
              <a:rPr lang="en-IN" sz="2000" spc="-95" dirty="0" smtClean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000" spc="-2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z="20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knowledge </a:t>
            </a:r>
            <a:r>
              <a:rPr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0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2000" spc="-23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sz="2700" dirty="0">
              <a:latin typeface="Constantia"/>
              <a:cs typeface="Constantia"/>
            </a:endParaRPr>
          </a:p>
          <a:p>
            <a:pPr marL="91440">
              <a:lnSpc>
                <a:spcPct val="100000"/>
              </a:lnSpc>
            </a:pPr>
            <a:r>
              <a:rPr sz="2400" spc="-1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400" spc="-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z="24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2400" spc="-7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life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sz="3200" dirty="0">
              <a:latin typeface="Constantia"/>
              <a:cs typeface="Constantia"/>
            </a:endParaRPr>
          </a:p>
          <a:p>
            <a:pPr marL="9144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z="24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24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 Social</a:t>
            </a:r>
            <a:r>
              <a:rPr sz="2400" spc="-14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Development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87375" y="1808543"/>
            <a:ext cx="8414385" cy="4756150"/>
            <a:chOff x="387375" y="1808543"/>
            <a:chExt cx="8414385" cy="4756150"/>
          </a:xfrm>
        </p:grpSpPr>
        <p:sp>
          <p:nvSpPr>
            <p:cNvPr id="9" name="object 9"/>
            <p:cNvSpPr/>
            <p:nvPr/>
          </p:nvSpPr>
          <p:spPr>
            <a:xfrm>
              <a:off x="400392" y="1821560"/>
              <a:ext cx="995044" cy="4730115"/>
            </a:xfrm>
            <a:custGeom>
              <a:avLst/>
              <a:gdLst/>
              <a:ahLst/>
              <a:cxnLst/>
              <a:rect l="l" t="t" r="r" b="b"/>
              <a:pathLst>
                <a:path w="995044" h="4730115">
                  <a:moveTo>
                    <a:pt x="15265" y="0"/>
                  </a:moveTo>
                  <a:lnTo>
                    <a:pt x="49334" y="34556"/>
                  </a:lnTo>
                  <a:lnTo>
                    <a:pt x="82800" y="69480"/>
                  </a:lnTo>
                  <a:lnTo>
                    <a:pt x="115663" y="104767"/>
                  </a:lnTo>
                  <a:lnTo>
                    <a:pt x="147923" y="140408"/>
                  </a:lnTo>
                  <a:lnTo>
                    <a:pt x="179580" y="176397"/>
                  </a:lnTo>
                  <a:lnTo>
                    <a:pt x="210634" y="212728"/>
                  </a:lnTo>
                  <a:lnTo>
                    <a:pt x="241085" y="249395"/>
                  </a:lnTo>
                  <a:lnTo>
                    <a:pt x="270934" y="286390"/>
                  </a:lnTo>
                  <a:lnTo>
                    <a:pt x="300179" y="323707"/>
                  </a:lnTo>
                  <a:lnTo>
                    <a:pt x="328821" y="361339"/>
                  </a:lnTo>
                  <a:lnTo>
                    <a:pt x="356860" y="399281"/>
                  </a:lnTo>
                  <a:lnTo>
                    <a:pt x="384296" y="437525"/>
                  </a:lnTo>
                  <a:lnTo>
                    <a:pt x="411129" y="476065"/>
                  </a:lnTo>
                  <a:lnTo>
                    <a:pt x="437359" y="514894"/>
                  </a:lnTo>
                  <a:lnTo>
                    <a:pt x="462986" y="554005"/>
                  </a:lnTo>
                  <a:lnTo>
                    <a:pt x="488011" y="593393"/>
                  </a:lnTo>
                  <a:lnTo>
                    <a:pt x="512432" y="633050"/>
                  </a:lnTo>
                  <a:lnTo>
                    <a:pt x="536250" y="672970"/>
                  </a:lnTo>
                  <a:lnTo>
                    <a:pt x="559465" y="713147"/>
                  </a:lnTo>
                  <a:lnTo>
                    <a:pt x="582077" y="753573"/>
                  </a:lnTo>
                  <a:lnTo>
                    <a:pt x="604087" y="794243"/>
                  </a:lnTo>
                  <a:lnTo>
                    <a:pt x="625493" y="835149"/>
                  </a:lnTo>
                  <a:lnTo>
                    <a:pt x="646296" y="876285"/>
                  </a:lnTo>
                  <a:lnTo>
                    <a:pt x="666496" y="917644"/>
                  </a:lnTo>
                  <a:lnTo>
                    <a:pt x="686094" y="959221"/>
                  </a:lnTo>
                  <a:lnTo>
                    <a:pt x="705088" y="1001008"/>
                  </a:lnTo>
                  <a:lnTo>
                    <a:pt x="723479" y="1042998"/>
                  </a:lnTo>
                  <a:lnTo>
                    <a:pt x="741267" y="1085186"/>
                  </a:lnTo>
                  <a:lnTo>
                    <a:pt x="758453" y="1127565"/>
                  </a:lnTo>
                  <a:lnTo>
                    <a:pt x="775035" y="1170127"/>
                  </a:lnTo>
                  <a:lnTo>
                    <a:pt x="791014" y="1212867"/>
                  </a:lnTo>
                  <a:lnTo>
                    <a:pt x="806390" y="1255778"/>
                  </a:lnTo>
                  <a:lnTo>
                    <a:pt x="821164" y="1298853"/>
                  </a:lnTo>
                  <a:lnTo>
                    <a:pt x="835334" y="1342086"/>
                  </a:lnTo>
                  <a:lnTo>
                    <a:pt x="848901" y="1385470"/>
                  </a:lnTo>
                  <a:lnTo>
                    <a:pt x="861866" y="1428999"/>
                  </a:lnTo>
                  <a:lnTo>
                    <a:pt x="874227" y="1472666"/>
                  </a:lnTo>
                  <a:lnTo>
                    <a:pt x="885985" y="1516464"/>
                  </a:lnTo>
                  <a:lnTo>
                    <a:pt x="897141" y="1560387"/>
                  </a:lnTo>
                  <a:lnTo>
                    <a:pt x="907693" y="1604429"/>
                  </a:lnTo>
                  <a:lnTo>
                    <a:pt x="917642" y="1648582"/>
                  </a:lnTo>
                  <a:lnTo>
                    <a:pt x="926989" y="1692840"/>
                  </a:lnTo>
                  <a:lnTo>
                    <a:pt x="935732" y="1737197"/>
                  </a:lnTo>
                  <a:lnTo>
                    <a:pt x="943873" y="1781646"/>
                  </a:lnTo>
                  <a:lnTo>
                    <a:pt x="951410" y="1826181"/>
                  </a:lnTo>
                  <a:lnTo>
                    <a:pt x="958344" y="1870794"/>
                  </a:lnTo>
                  <a:lnTo>
                    <a:pt x="964676" y="1915480"/>
                  </a:lnTo>
                  <a:lnTo>
                    <a:pt x="970404" y="1960231"/>
                  </a:lnTo>
                  <a:lnTo>
                    <a:pt x="975530" y="2005042"/>
                  </a:lnTo>
                  <a:lnTo>
                    <a:pt x="980052" y="2049905"/>
                  </a:lnTo>
                  <a:lnTo>
                    <a:pt x="983972" y="2094814"/>
                  </a:lnTo>
                  <a:lnTo>
                    <a:pt x="987288" y="2139762"/>
                  </a:lnTo>
                  <a:lnTo>
                    <a:pt x="990001" y="2184744"/>
                  </a:lnTo>
                  <a:lnTo>
                    <a:pt x="992112" y="2229751"/>
                  </a:lnTo>
                  <a:lnTo>
                    <a:pt x="993619" y="2274779"/>
                  </a:lnTo>
                  <a:lnTo>
                    <a:pt x="994524" y="2319819"/>
                  </a:lnTo>
                  <a:lnTo>
                    <a:pt x="994825" y="2364866"/>
                  </a:lnTo>
                  <a:lnTo>
                    <a:pt x="994524" y="2409914"/>
                  </a:lnTo>
                  <a:lnTo>
                    <a:pt x="993619" y="2454954"/>
                  </a:lnTo>
                  <a:lnTo>
                    <a:pt x="992112" y="2499982"/>
                  </a:lnTo>
                  <a:lnTo>
                    <a:pt x="990001" y="2544989"/>
                  </a:lnTo>
                  <a:lnTo>
                    <a:pt x="987288" y="2589971"/>
                  </a:lnTo>
                  <a:lnTo>
                    <a:pt x="983972" y="2634919"/>
                  </a:lnTo>
                  <a:lnTo>
                    <a:pt x="980052" y="2679828"/>
                  </a:lnTo>
                  <a:lnTo>
                    <a:pt x="975530" y="2724691"/>
                  </a:lnTo>
                  <a:lnTo>
                    <a:pt x="970404" y="2769502"/>
                  </a:lnTo>
                  <a:lnTo>
                    <a:pt x="964676" y="2814253"/>
                  </a:lnTo>
                  <a:lnTo>
                    <a:pt x="958344" y="2858939"/>
                  </a:lnTo>
                  <a:lnTo>
                    <a:pt x="951410" y="2903552"/>
                  </a:lnTo>
                  <a:lnTo>
                    <a:pt x="943873" y="2948087"/>
                  </a:lnTo>
                  <a:lnTo>
                    <a:pt x="935732" y="2992536"/>
                  </a:lnTo>
                  <a:lnTo>
                    <a:pt x="926989" y="3036893"/>
                  </a:lnTo>
                  <a:lnTo>
                    <a:pt x="917642" y="3081151"/>
                  </a:lnTo>
                  <a:lnTo>
                    <a:pt x="907693" y="3125304"/>
                  </a:lnTo>
                  <a:lnTo>
                    <a:pt x="897141" y="3169346"/>
                  </a:lnTo>
                  <a:lnTo>
                    <a:pt x="885985" y="3213269"/>
                  </a:lnTo>
                  <a:lnTo>
                    <a:pt x="874227" y="3257067"/>
                  </a:lnTo>
                  <a:lnTo>
                    <a:pt x="861866" y="3300734"/>
                  </a:lnTo>
                  <a:lnTo>
                    <a:pt x="848901" y="3344263"/>
                  </a:lnTo>
                  <a:lnTo>
                    <a:pt x="835334" y="3387647"/>
                  </a:lnTo>
                  <a:lnTo>
                    <a:pt x="821164" y="3430880"/>
                  </a:lnTo>
                  <a:lnTo>
                    <a:pt x="806390" y="3473955"/>
                  </a:lnTo>
                  <a:lnTo>
                    <a:pt x="791014" y="3516866"/>
                  </a:lnTo>
                  <a:lnTo>
                    <a:pt x="775035" y="3559606"/>
                  </a:lnTo>
                  <a:lnTo>
                    <a:pt x="758453" y="3602168"/>
                  </a:lnTo>
                  <a:lnTo>
                    <a:pt x="741267" y="3644547"/>
                  </a:lnTo>
                  <a:lnTo>
                    <a:pt x="723479" y="3686735"/>
                  </a:lnTo>
                  <a:lnTo>
                    <a:pt x="705088" y="3728725"/>
                  </a:lnTo>
                  <a:lnTo>
                    <a:pt x="686094" y="3770512"/>
                  </a:lnTo>
                  <a:lnTo>
                    <a:pt x="666496" y="3812089"/>
                  </a:lnTo>
                  <a:lnTo>
                    <a:pt x="646296" y="3853448"/>
                  </a:lnTo>
                  <a:lnTo>
                    <a:pt x="625493" y="3894584"/>
                  </a:lnTo>
                  <a:lnTo>
                    <a:pt x="604087" y="3935490"/>
                  </a:lnTo>
                  <a:lnTo>
                    <a:pt x="582077" y="3976160"/>
                  </a:lnTo>
                  <a:lnTo>
                    <a:pt x="559465" y="4016586"/>
                  </a:lnTo>
                  <a:lnTo>
                    <a:pt x="536250" y="4056763"/>
                  </a:lnTo>
                  <a:lnTo>
                    <a:pt x="512432" y="4096683"/>
                  </a:lnTo>
                  <a:lnTo>
                    <a:pt x="488011" y="4136340"/>
                  </a:lnTo>
                  <a:lnTo>
                    <a:pt x="462986" y="4175728"/>
                  </a:lnTo>
                  <a:lnTo>
                    <a:pt x="437359" y="4214839"/>
                  </a:lnTo>
                  <a:lnTo>
                    <a:pt x="411129" y="4253668"/>
                  </a:lnTo>
                  <a:lnTo>
                    <a:pt x="384296" y="4292208"/>
                  </a:lnTo>
                  <a:lnTo>
                    <a:pt x="356860" y="4330452"/>
                  </a:lnTo>
                  <a:lnTo>
                    <a:pt x="328821" y="4368394"/>
                  </a:lnTo>
                  <a:lnTo>
                    <a:pt x="300179" y="4406026"/>
                  </a:lnTo>
                  <a:lnTo>
                    <a:pt x="270934" y="4443343"/>
                  </a:lnTo>
                  <a:lnTo>
                    <a:pt x="241085" y="4480338"/>
                  </a:lnTo>
                  <a:lnTo>
                    <a:pt x="210634" y="4517005"/>
                  </a:lnTo>
                  <a:lnTo>
                    <a:pt x="179580" y="4553336"/>
                  </a:lnTo>
                  <a:lnTo>
                    <a:pt x="147923" y="4589325"/>
                  </a:lnTo>
                  <a:lnTo>
                    <a:pt x="115663" y="4624966"/>
                  </a:lnTo>
                  <a:lnTo>
                    <a:pt x="82800" y="4660253"/>
                  </a:lnTo>
                  <a:lnTo>
                    <a:pt x="49334" y="4695177"/>
                  </a:lnTo>
                  <a:lnTo>
                    <a:pt x="15265" y="4729734"/>
                  </a:lnTo>
                  <a:lnTo>
                    <a:pt x="0" y="4714455"/>
                  </a:lnTo>
                  <a:lnTo>
                    <a:pt x="33847" y="4680122"/>
                  </a:lnTo>
                  <a:lnTo>
                    <a:pt x="67096" y="4645422"/>
                  </a:lnTo>
                  <a:lnTo>
                    <a:pt x="99746" y="4610364"/>
                  </a:lnTo>
                  <a:lnTo>
                    <a:pt x="131796" y="4574953"/>
                  </a:lnTo>
                  <a:lnTo>
                    <a:pt x="163248" y="4539196"/>
                  </a:lnTo>
                  <a:lnTo>
                    <a:pt x="194100" y="4503099"/>
                  </a:lnTo>
                  <a:lnTo>
                    <a:pt x="224353" y="4466669"/>
                  </a:lnTo>
                  <a:lnTo>
                    <a:pt x="254007" y="4429912"/>
                  </a:lnTo>
                  <a:lnTo>
                    <a:pt x="283063" y="4392836"/>
                  </a:lnTo>
                  <a:lnTo>
                    <a:pt x="311519" y="4355446"/>
                  </a:lnTo>
                  <a:lnTo>
                    <a:pt x="339376" y="4317750"/>
                  </a:lnTo>
                  <a:lnTo>
                    <a:pt x="366634" y="4279752"/>
                  </a:lnTo>
                  <a:lnTo>
                    <a:pt x="393292" y="4241462"/>
                  </a:lnTo>
                  <a:lnTo>
                    <a:pt x="419352" y="4202883"/>
                  </a:lnTo>
                  <a:lnTo>
                    <a:pt x="444813" y="4164024"/>
                  </a:lnTo>
                  <a:lnTo>
                    <a:pt x="469675" y="4124891"/>
                  </a:lnTo>
                  <a:lnTo>
                    <a:pt x="493937" y="4085490"/>
                  </a:lnTo>
                  <a:lnTo>
                    <a:pt x="517601" y="4045827"/>
                  </a:lnTo>
                  <a:lnTo>
                    <a:pt x="540665" y="4005910"/>
                  </a:lnTo>
                  <a:lnTo>
                    <a:pt x="563130" y="3965745"/>
                  </a:lnTo>
                  <a:lnTo>
                    <a:pt x="584997" y="3925338"/>
                  </a:lnTo>
                  <a:lnTo>
                    <a:pt x="606264" y="3884696"/>
                  </a:lnTo>
                  <a:lnTo>
                    <a:pt x="626932" y="3843826"/>
                  </a:lnTo>
                  <a:lnTo>
                    <a:pt x="647001" y="3802733"/>
                  </a:lnTo>
                  <a:lnTo>
                    <a:pt x="666471" y="3761426"/>
                  </a:lnTo>
                  <a:lnTo>
                    <a:pt x="685342" y="3719909"/>
                  </a:lnTo>
                  <a:lnTo>
                    <a:pt x="703613" y="3678189"/>
                  </a:lnTo>
                  <a:lnTo>
                    <a:pt x="721286" y="3636274"/>
                  </a:lnTo>
                  <a:lnTo>
                    <a:pt x="738360" y="3594169"/>
                  </a:lnTo>
                  <a:lnTo>
                    <a:pt x="754834" y="3551882"/>
                  </a:lnTo>
                  <a:lnTo>
                    <a:pt x="770710" y="3509418"/>
                  </a:lnTo>
                  <a:lnTo>
                    <a:pt x="785986" y="3466784"/>
                  </a:lnTo>
                  <a:lnTo>
                    <a:pt x="800664" y="3423987"/>
                  </a:lnTo>
                  <a:lnTo>
                    <a:pt x="814742" y="3381034"/>
                  </a:lnTo>
                  <a:lnTo>
                    <a:pt x="828221" y="3337930"/>
                  </a:lnTo>
                  <a:lnTo>
                    <a:pt x="841101" y="3294682"/>
                  </a:lnTo>
                  <a:lnTo>
                    <a:pt x="853382" y="3251298"/>
                  </a:lnTo>
                  <a:lnTo>
                    <a:pt x="865064" y="3207782"/>
                  </a:lnTo>
                  <a:lnTo>
                    <a:pt x="876147" y="3164143"/>
                  </a:lnTo>
                  <a:lnTo>
                    <a:pt x="886631" y="3120386"/>
                  </a:lnTo>
                  <a:lnTo>
                    <a:pt x="896516" y="3076518"/>
                  </a:lnTo>
                  <a:lnTo>
                    <a:pt x="905801" y="3032546"/>
                  </a:lnTo>
                  <a:lnTo>
                    <a:pt x="914488" y="2988476"/>
                  </a:lnTo>
                  <a:lnTo>
                    <a:pt x="922575" y="2944314"/>
                  </a:lnTo>
                  <a:lnTo>
                    <a:pt x="930064" y="2900067"/>
                  </a:lnTo>
                  <a:lnTo>
                    <a:pt x="936953" y="2855742"/>
                  </a:lnTo>
                  <a:lnTo>
                    <a:pt x="943244" y="2811345"/>
                  </a:lnTo>
                  <a:lnTo>
                    <a:pt x="948935" y="2766883"/>
                  </a:lnTo>
                  <a:lnTo>
                    <a:pt x="954027" y="2722362"/>
                  </a:lnTo>
                  <a:lnTo>
                    <a:pt x="958520" y="2677789"/>
                  </a:lnTo>
                  <a:lnTo>
                    <a:pt x="962414" y="2633170"/>
                  </a:lnTo>
                  <a:lnTo>
                    <a:pt x="965709" y="2588512"/>
                  </a:lnTo>
                  <a:lnTo>
                    <a:pt x="968405" y="2543821"/>
                  </a:lnTo>
                  <a:lnTo>
                    <a:pt x="970501" y="2499104"/>
                  </a:lnTo>
                  <a:lnTo>
                    <a:pt x="971999" y="2454367"/>
                  </a:lnTo>
                  <a:lnTo>
                    <a:pt x="972898" y="2409618"/>
                  </a:lnTo>
                  <a:lnTo>
                    <a:pt x="973197" y="2364862"/>
                  </a:lnTo>
                  <a:lnTo>
                    <a:pt x="972898" y="2320106"/>
                  </a:lnTo>
                  <a:lnTo>
                    <a:pt x="971999" y="2275356"/>
                  </a:lnTo>
                  <a:lnTo>
                    <a:pt x="970501" y="2230619"/>
                  </a:lnTo>
                  <a:lnTo>
                    <a:pt x="968405" y="2185902"/>
                  </a:lnTo>
                  <a:lnTo>
                    <a:pt x="965709" y="2141212"/>
                  </a:lnTo>
                  <a:lnTo>
                    <a:pt x="962414" y="2096553"/>
                  </a:lnTo>
                  <a:lnTo>
                    <a:pt x="958520" y="2051934"/>
                  </a:lnTo>
                  <a:lnTo>
                    <a:pt x="954027" y="2007361"/>
                  </a:lnTo>
                  <a:lnTo>
                    <a:pt x="948935" y="1962840"/>
                  </a:lnTo>
                  <a:lnTo>
                    <a:pt x="943244" y="1918377"/>
                  </a:lnTo>
                  <a:lnTo>
                    <a:pt x="936953" y="1873980"/>
                  </a:lnTo>
                  <a:lnTo>
                    <a:pt x="930064" y="1829655"/>
                  </a:lnTo>
                  <a:lnTo>
                    <a:pt x="922575" y="1785408"/>
                  </a:lnTo>
                  <a:lnTo>
                    <a:pt x="914488" y="1741246"/>
                  </a:lnTo>
                  <a:lnTo>
                    <a:pt x="905801" y="1697176"/>
                  </a:lnTo>
                  <a:lnTo>
                    <a:pt x="896516" y="1653203"/>
                  </a:lnTo>
                  <a:lnTo>
                    <a:pt x="886631" y="1609335"/>
                  </a:lnTo>
                  <a:lnTo>
                    <a:pt x="876147" y="1565578"/>
                  </a:lnTo>
                  <a:lnTo>
                    <a:pt x="865064" y="1521938"/>
                  </a:lnTo>
                  <a:lnTo>
                    <a:pt x="853382" y="1478422"/>
                  </a:lnTo>
                  <a:lnTo>
                    <a:pt x="841101" y="1435037"/>
                  </a:lnTo>
                  <a:lnTo>
                    <a:pt x="828221" y="1391789"/>
                  </a:lnTo>
                  <a:lnTo>
                    <a:pt x="814742" y="1348685"/>
                  </a:lnTo>
                  <a:lnTo>
                    <a:pt x="800664" y="1305731"/>
                  </a:lnTo>
                  <a:lnTo>
                    <a:pt x="785986" y="1262934"/>
                  </a:lnTo>
                  <a:lnTo>
                    <a:pt x="770710" y="1220300"/>
                  </a:lnTo>
                  <a:lnTo>
                    <a:pt x="754834" y="1177835"/>
                  </a:lnTo>
                  <a:lnTo>
                    <a:pt x="738360" y="1135547"/>
                  </a:lnTo>
                  <a:lnTo>
                    <a:pt x="721286" y="1093442"/>
                  </a:lnTo>
                  <a:lnTo>
                    <a:pt x="703613" y="1051526"/>
                  </a:lnTo>
                  <a:lnTo>
                    <a:pt x="685342" y="1009806"/>
                  </a:lnTo>
                  <a:lnTo>
                    <a:pt x="666471" y="968289"/>
                  </a:lnTo>
                  <a:lnTo>
                    <a:pt x="647001" y="926980"/>
                  </a:lnTo>
                  <a:lnTo>
                    <a:pt x="626932" y="885887"/>
                  </a:lnTo>
                  <a:lnTo>
                    <a:pt x="606264" y="845016"/>
                  </a:lnTo>
                  <a:lnTo>
                    <a:pt x="584997" y="804374"/>
                  </a:lnTo>
                  <a:lnTo>
                    <a:pt x="563130" y="763966"/>
                  </a:lnTo>
                  <a:lnTo>
                    <a:pt x="540665" y="723801"/>
                  </a:lnTo>
                  <a:lnTo>
                    <a:pt x="517601" y="683883"/>
                  </a:lnTo>
                  <a:lnTo>
                    <a:pt x="493937" y="644220"/>
                  </a:lnTo>
                  <a:lnTo>
                    <a:pt x="469675" y="604818"/>
                  </a:lnTo>
                  <a:lnTo>
                    <a:pt x="444813" y="565684"/>
                  </a:lnTo>
                  <a:lnTo>
                    <a:pt x="419352" y="526824"/>
                  </a:lnTo>
                  <a:lnTo>
                    <a:pt x="393292" y="488245"/>
                  </a:lnTo>
                  <a:lnTo>
                    <a:pt x="366634" y="449953"/>
                  </a:lnTo>
                  <a:lnTo>
                    <a:pt x="339376" y="411955"/>
                  </a:lnTo>
                  <a:lnTo>
                    <a:pt x="311519" y="374258"/>
                  </a:lnTo>
                  <a:lnTo>
                    <a:pt x="283063" y="336867"/>
                  </a:lnTo>
                  <a:lnTo>
                    <a:pt x="254007" y="299790"/>
                  </a:lnTo>
                  <a:lnTo>
                    <a:pt x="224353" y="263033"/>
                  </a:lnTo>
                  <a:lnTo>
                    <a:pt x="194100" y="226602"/>
                  </a:lnTo>
                  <a:lnTo>
                    <a:pt x="163248" y="190504"/>
                  </a:lnTo>
                  <a:lnTo>
                    <a:pt x="131796" y="154746"/>
                  </a:lnTo>
                  <a:lnTo>
                    <a:pt x="99746" y="119334"/>
                  </a:lnTo>
                  <a:lnTo>
                    <a:pt x="67096" y="84274"/>
                  </a:lnTo>
                  <a:lnTo>
                    <a:pt x="33847" y="49574"/>
                  </a:lnTo>
                  <a:lnTo>
                    <a:pt x="0" y="15239"/>
                  </a:lnTo>
                  <a:lnTo>
                    <a:pt x="15265" y="0"/>
                  </a:lnTo>
                  <a:close/>
                </a:path>
              </a:pathLst>
            </a:custGeom>
            <a:ln w="25908">
              <a:solidFill>
                <a:srgbClr val="0956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1718" y="2012441"/>
              <a:ext cx="7960359" cy="620395"/>
            </a:xfrm>
            <a:custGeom>
              <a:avLst/>
              <a:gdLst/>
              <a:ahLst/>
              <a:cxnLst/>
              <a:rect l="l" t="t" r="r" b="b"/>
              <a:pathLst>
                <a:path w="7960359" h="620394">
                  <a:moveTo>
                    <a:pt x="7959852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7959852" y="620267"/>
                  </a:lnTo>
                  <a:lnTo>
                    <a:pt x="795985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1718" y="2012441"/>
              <a:ext cx="7960359" cy="620395"/>
            </a:xfrm>
            <a:custGeom>
              <a:avLst/>
              <a:gdLst/>
              <a:ahLst/>
              <a:cxnLst/>
              <a:rect l="l" t="t" r="r" b="b"/>
              <a:pathLst>
                <a:path w="7960359" h="620394">
                  <a:moveTo>
                    <a:pt x="0" y="620267"/>
                  </a:moveTo>
                  <a:lnTo>
                    <a:pt x="7959852" y="620267"/>
                  </a:lnTo>
                  <a:lnTo>
                    <a:pt x="7959852" y="0"/>
                  </a:lnTo>
                  <a:lnTo>
                    <a:pt x="0" y="0"/>
                  </a:lnTo>
                  <a:lnTo>
                    <a:pt x="0" y="62026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4622" y="1934717"/>
              <a:ext cx="775970" cy="775970"/>
            </a:xfrm>
            <a:custGeom>
              <a:avLst/>
              <a:gdLst/>
              <a:ahLst/>
              <a:cxnLst/>
              <a:rect l="l" t="t" r="r" b="b"/>
              <a:pathLst>
                <a:path w="775969" h="775969">
                  <a:moveTo>
                    <a:pt x="387858" y="0"/>
                  </a:moveTo>
                  <a:lnTo>
                    <a:pt x="339205" y="3021"/>
                  </a:lnTo>
                  <a:lnTo>
                    <a:pt x="292356" y="11843"/>
                  </a:lnTo>
                  <a:lnTo>
                    <a:pt x="247674" y="26102"/>
                  </a:lnTo>
                  <a:lnTo>
                    <a:pt x="205522" y="45435"/>
                  </a:lnTo>
                  <a:lnTo>
                    <a:pt x="166265" y="69480"/>
                  </a:lnTo>
                  <a:lnTo>
                    <a:pt x="130264" y="97872"/>
                  </a:lnTo>
                  <a:lnTo>
                    <a:pt x="97885" y="130249"/>
                  </a:lnTo>
                  <a:lnTo>
                    <a:pt x="69490" y="166248"/>
                  </a:lnTo>
                  <a:lnTo>
                    <a:pt x="45443" y="205505"/>
                  </a:lnTo>
                  <a:lnTo>
                    <a:pt x="26106" y="247658"/>
                  </a:lnTo>
                  <a:lnTo>
                    <a:pt x="11845" y="292343"/>
                  </a:lnTo>
                  <a:lnTo>
                    <a:pt x="3021" y="339197"/>
                  </a:lnTo>
                  <a:lnTo>
                    <a:pt x="0" y="387858"/>
                  </a:lnTo>
                  <a:lnTo>
                    <a:pt x="3021" y="436518"/>
                  </a:lnTo>
                  <a:lnTo>
                    <a:pt x="11845" y="483372"/>
                  </a:lnTo>
                  <a:lnTo>
                    <a:pt x="26106" y="528057"/>
                  </a:lnTo>
                  <a:lnTo>
                    <a:pt x="45443" y="570210"/>
                  </a:lnTo>
                  <a:lnTo>
                    <a:pt x="69490" y="609467"/>
                  </a:lnTo>
                  <a:lnTo>
                    <a:pt x="97885" y="645466"/>
                  </a:lnTo>
                  <a:lnTo>
                    <a:pt x="130264" y="677843"/>
                  </a:lnTo>
                  <a:lnTo>
                    <a:pt x="166265" y="706235"/>
                  </a:lnTo>
                  <a:lnTo>
                    <a:pt x="205522" y="730280"/>
                  </a:lnTo>
                  <a:lnTo>
                    <a:pt x="247674" y="749613"/>
                  </a:lnTo>
                  <a:lnTo>
                    <a:pt x="292356" y="763872"/>
                  </a:lnTo>
                  <a:lnTo>
                    <a:pt x="339205" y="772694"/>
                  </a:lnTo>
                  <a:lnTo>
                    <a:pt x="387858" y="775716"/>
                  </a:lnTo>
                  <a:lnTo>
                    <a:pt x="436510" y="772694"/>
                  </a:lnTo>
                  <a:lnTo>
                    <a:pt x="483359" y="763872"/>
                  </a:lnTo>
                  <a:lnTo>
                    <a:pt x="528041" y="749613"/>
                  </a:lnTo>
                  <a:lnTo>
                    <a:pt x="570193" y="730280"/>
                  </a:lnTo>
                  <a:lnTo>
                    <a:pt x="609450" y="706235"/>
                  </a:lnTo>
                  <a:lnTo>
                    <a:pt x="645451" y="677843"/>
                  </a:lnTo>
                  <a:lnTo>
                    <a:pt x="677830" y="645466"/>
                  </a:lnTo>
                  <a:lnTo>
                    <a:pt x="706225" y="609467"/>
                  </a:lnTo>
                  <a:lnTo>
                    <a:pt x="730272" y="570210"/>
                  </a:lnTo>
                  <a:lnTo>
                    <a:pt x="749609" y="528057"/>
                  </a:lnTo>
                  <a:lnTo>
                    <a:pt x="763870" y="483372"/>
                  </a:lnTo>
                  <a:lnTo>
                    <a:pt x="772694" y="436518"/>
                  </a:lnTo>
                  <a:lnTo>
                    <a:pt x="775716" y="387858"/>
                  </a:lnTo>
                  <a:lnTo>
                    <a:pt x="772694" y="339197"/>
                  </a:lnTo>
                  <a:lnTo>
                    <a:pt x="763870" y="292343"/>
                  </a:lnTo>
                  <a:lnTo>
                    <a:pt x="749609" y="247658"/>
                  </a:lnTo>
                  <a:lnTo>
                    <a:pt x="730272" y="205505"/>
                  </a:lnTo>
                  <a:lnTo>
                    <a:pt x="706225" y="166248"/>
                  </a:lnTo>
                  <a:lnTo>
                    <a:pt x="677830" y="130249"/>
                  </a:lnTo>
                  <a:lnTo>
                    <a:pt x="645451" y="97872"/>
                  </a:lnTo>
                  <a:lnTo>
                    <a:pt x="609450" y="69480"/>
                  </a:lnTo>
                  <a:lnTo>
                    <a:pt x="570193" y="45435"/>
                  </a:lnTo>
                  <a:lnTo>
                    <a:pt x="528041" y="26102"/>
                  </a:lnTo>
                  <a:lnTo>
                    <a:pt x="483359" y="11843"/>
                  </a:lnTo>
                  <a:lnTo>
                    <a:pt x="436510" y="3021"/>
                  </a:lnTo>
                  <a:lnTo>
                    <a:pt x="3878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4622" y="1934717"/>
              <a:ext cx="775970" cy="775970"/>
            </a:xfrm>
            <a:custGeom>
              <a:avLst/>
              <a:gdLst/>
              <a:ahLst/>
              <a:cxnLst/>
              <a:rect l="l" t="t" r="r" b="b"/>
              <a:pathLst>
                <a:path w="775969" h="775969">
                  <a:moveTo>
                    <a:pt x="0" y="387858"/>
                  </a:moveTo>
                  <a:lnTo>
                    <a:pt x="3021" y="339197"/>
                  </a:lnTo>
                  <a:lnTo>
                    <a:pt x="11845" y="292343"/>
                  </a:lnTo>
                  <a:lnTo>
                    <a:pt x="26106" y="247658"/>
                  </a:lnTo>
                  <a:lnTo>
                    <a:pt x="45443" y="205505"/>
                  </a:lnTo>
                  <a:lnTo>
                    <a:pt x="69490" y="166248"/>
                  </a:lnTo>
                  <a:lnTo>
                    <a:pt x="97885" y="130249"/>
                  </a:lnTo>
                  <a:lnTo>
                    <a:pt x="130264" y="97872"/>
                  </a:lnTo>
                  <a:lnTo>
                    <a:pt x="166265" y="69480"/>
                  </a:lnTo>
                  <a:lnTo>
                    <a:pt x="205522" y="45435"/>
                  </a:lnTo>
                  <a:lnTo>
                    <a:pt x="247674" y="26102"/>
                  </a:lnTo>
                  <a:lnTo>
                    <a:pt x="292356" y="11843"/>
                  </a:lnTo>
                  <a:lnTo>
                    <a:pt x="339205" y="3021"/>
                  </a:lnTo>
                  <a:lnTo>
                    <a:pt x="387858" y="0"/>
                  </a:lnTo>
                  <a:lnTo>
                    <a:pt x="436510" y="3021"/>
                  </a:lnTo>
                  <a:lnTo>
                    <a:pt x="483359" y="11843"/>
                  </a:lnTo>
                  <a:lnTo>
                    <a:pt x="528041" y="26102"/>
                  </a:lnTo>
                  <a:lnTo>
                    <a:pt x="570193" y="45435"/>
                  </a:lnTo>
                  <a:lnTo>
                    <a:pt x="609450" y="69480"/>
                  </a:lnTo>
                  <a:lnTo>
                    <a:pt x="645451" y="97872"/>
                  </a:lnTo>
                  <a:lnTo>
                    <a:pt x="677830" y="130249"/>
                  </a:lnTo>
                  <a:lnTo>
                    <a:pt x="706225" y="166248"/>
                  </a:lnTo>
                  <a:lnTo>
                    <a:pt x="730272" y="205505"/>
                  </a:lnTo>
                  <a:lnTo>
                    <a:pt x="749609" y="247658"/>
                  </a:lnTo>
                  <a:lnTo>
                    <a:pt x="763870" y="292343"/>
                  </a:lnTo>
                  <a:lnTo>
                    <a:pt x="772694" y="339197"/>
                  </a:lnTo>
                  <a:lnTo>
                    <a:pt x="775716" y="387858"/>
                  </a:lnTo>
                  <a:lnTo>
                    <a:pt x="772694" y="436518"/>
                  </a:lnTo>
                  <a:lnTo>
                    <a:pt x="763870" y="483372"/>
                  </a:lnTo>
                  <a:lnTo>
                    <a:pt x="749609" y="528057"/>
                  </a:lnTo>
                  <a:lnTo>
                    <a:pt x="730272" y="570210"/>
                  </a:lnTo>
                  <a:lnTo>
                    <a:pt x="706225" y="609467"/>
                  </a:lnTo>
                  <a:lnTo>
                    <a:pt x="677830" y="645466"/>
                  </a:lnTo>
                  <a:lnTo>
                    <a:pt x="645451" y="677843"/>
                  </a:lnTo>
                  <a:lnTo>
                    <a:pt x="609450" y="706235"/>
                  </a:lnTo>
                  <a:lnTo>
                    <a:pt x="570193" y="730280"/>
                  </a:lnTo>
                  <a:lnTo>
                    <a:pt x="528041" y="749613"/>
                  </a:lnTo>
                  <a:lnTo>
                    <a:pt x="483359" y="763872"/>
                  </a:lnTo>
                  <a:lnTo>
                    <a:pt x="436510" y="772694"/>
                  </a:lnTo>
                  <a:lnTo>
                    <a:pt x="387858" y="775716"/>
                  </a:lnTo>
                  <a:lnTo>
                    <a:pt x="339205" y="772694"/>
                  </a:lnTo>
                  <a:lnTo>
                    <a:pt x="292356" y="763872"/>
                  </a:lnTo>
                  <a:lnTo>
                    <a:pt x="247674" y="749613"/>
                  </a:lnTo>
                  <a:lnTo>
                    <a:pt x="205522" y="730280"/>
                  </a:lnTo>
                  <a:lnTo>
                    <a:pt x="166265" y="706235"/>
                  </a:lnTo>
                  <a:lnTo>
                    <a:pt x="130264" y="677843"/>
                  </a:lnTo>
                  <a:lnTo>
                    <a:pt x="97885" y="645466"/>
                  </a:lnTo>
                  <a:lnTo>
                    <a:pt x="69490" y="609467"/>
                  </a:lnTo>
                  <a:lnTo>
                    <a:pt x="45443" y="570210"/>
                  </a:lnTo>
                  <a:lnTo>
                    <a:pt x="26106" y="528057"/>
                  </a:lnTo>
                  <a:lnTo>
                    <a:pt x="11845" y="483372"/>
                  </a:lnTo>
                  <a:lnTo>
                    <a:pt x="3021" y="436518"/>
                  </a:lnTo>
                  <a:lnTo>
                    <a:pt x="0" y="387858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250" y="2943605"/>
              <a:ext cx="7513320" cy="622300"/>
            </a:xfrm>
            <a:custGeom>
              <a:avLst/>
              <a:gdLst/>
              <a:ahLst/>
              <a:cxnLst/>
              <a:rect l="l" t="t" r="r" b="b"/>
              <a:pathLst>
                <a:path w="7513320" h="622300">
                  <a:moveTo>
                    <a:pt x="7513320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7513320" y="621791"/>
                  </a:lnTo>
                  <a:lnTo>
                    <a:pt x="751332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250" y="2943605"/>
              <a:ext cx="7513320" cy="622300"/>
            </a:xfrm>
            <a:custGeom>
              <a:avLst/>
              <a:gdLst/>
              <a:ahLst/>
              <a:cxnLst/>
              <a:rect l="l" t="t" r="r" b="b"/>
              <a:pathLst>
                <a:path w="7513320" h="622300">
                  <a:moveTo>
                    <a:pt x="0" y="621791"/>
                  </a:moveTo>
                  <a:lnTo>
                    <a:pt x="7513320" y="621791"/>
                  </a:lnTo>
                  <a:lnTo>
                    <a:pt x="7513320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9629" y="2865881"/>
              <a:ext cx="775970" cy="777240"/>
            </a:xfrm>
            <a:custGeom>
              <a:avLst/>
              <a:gdLst/>
              <a:ahLst/>
              <a:cxnLst/>
              <a:rect l="l" t="t" r="r" b="b"/>
              <a:pathLst>
                <a:path w="775969" h="777239">
                  <a:moveTo>
                    <a:pt x="387857" y="0"/>
                  </a:moveTo>
                  <a:lnTo>
                    <a:pt x="339205" y="3027"/>
                  </a:lnTo>
                  <a:lnTo>
                    <a:pt x="292356" y="11868"/>
                  </a:lnTo>
                  <a:lnTo>
                    <a:pt x="247674" y="26158"/>
                  </a:lnTo>
                  <a:lnTo>
                    <a:pt x="205522" y="45532"/>
                  </a:lnTo>
                  <a:lnTo>
                    <a:pt x="166265" y="69627"/>
                  </a:lnTo>
                  <a:lnTo>
                    <a:pt x="130264" y="98078"/>
                  </a:lnTo>
                  <a:lnTo>
                    <a:pt x="97885" y="130521"/>
                  </a:lnTo>
                  <a:lnTo>
                    <a:pt x="69490" y="166592"/>
                  </a:lnTo>
                  <a:lnTo>
                    <a:pt x="45443" y="205927"/>
                  </a:lnTo>
                  <a:lnTo>
                    <a:pt x="26106" y="248161"/>
                  </a:lnTo>
                  <a:lnTo>
                    <a:pt x="11845" y="292931"/>
                  </a:lnTo>
                  <a:lnTo>
                    <a:pt x="3021" y="339872"/>
                  </a:lnTo>
                  <a:lnTo>
                    <a:pt x="0" y="388619"/>
                  </a:lnTo>
                  <a:lnTo>
                    <a:pt x="3021" y="437367"/>
                  </a:lnTo>
                  <a:lnTo>
                    <a:pt x="11845" y="484308"/>
                  </a:lnTo>
                  <a:lnTo>
                    <a:pt x="26106" y="529078"/>
                  </a:lnTo>
                  <a:lnTo>
                    <a:pt x="45443" y="571312"/>
                  </a:lnTo>
                  <a:lnTo>
                    <a:pt x="69490" y="610647"/>
                  </a:lnTo>
                  <a:lnTo>
                    <a:pt x="97885" y="646718"/>
                  </a:lnTo>
                  <a:lnTo>
                    <a:pt x="130264" y="679161"/>
                  </a:lnTo>
                  <a:lnTo>
                    <a:pt x="166265" y="707612"/>
                  </a:lnTo>
                  <a:lnTo>
                    <a:pt x="205522" y="731707"/>
                  </a:lnTo>
                  <a:lnTo>
                    <a:pt x="247674" y="751081"/>
                  </a:lnTo>
                  <a:lnTo>
                    <a:pt x="292356" y="765371"/>
                  </a:lnTo>
                  <a:lnTo>
                    <a:pt x="339205" y="774212"/>
                  </a:lnTo>
                  <a:lnTo>
                    <a:pt x="387857" y="777239"/>
                  </a:lnTo>
                  <a:lnTo>
                    <a:pt x="436518" y="774212"/>
                  </a:lnTo>
                  <a:lnTo>
                    <a:pt x="483372" y="765371"/>
                  </a:lnTo>
                  <a:lnTo>
                    <a:pt x="528057" y="751081"/>
                  </a:lnTo>
                  <a:lnTo>
                    <a:pt x="570210" y="731707"/>
                  </a:lnTo>
                  <a:lnTo>
                    <a:pt x="609467" y="707612"/>
                  </a:lnTo>
                  <a:lnTo>
                    <a:pt x="645466" y="679161"/>
                  </a:lnTo>
                  <a:lnTo>
                    <a:pt x="677843" y="646718"/>
                  </a:lnTo>
                  <a:lnTo>
                    <a:pt x="706235" y="610647"/>
                  </a:lnTo>
                  <a:lnTo>
                    <a:pt x="730280" y="571312"/>
                  </a:lnTo>
                  <a:lnTo>
                    <a:pt x="749613" y="529078"/>
                  </a:lnTo>
                  <a:lnTo>
                    <a:pt x="763872" y="484308"/>
                  </a:lnTo>
                  <a:lnTo>
                    <a:pt x="772694" y="437367"/>
                  </a:lnTo>
                  <a:lnTo>
                    <a:pt x="775716" y="388619"/>
                  </a:lnTo>
                  <a:lnTo>
                    <a:pt x="772694" y="339872"/>
                  </a:lnTo>
                  <a:lnTo>
                    <a:pt x="763872" y="292931"/>
                  </a:lnTo>
                  <a:lnTo>
                    <a:pt x="749613" y="248161"/>
                  </a:lnTo>
                  <a:lnTo>
                    <a:pt x="730280" y="205927"/>
                  </a:lnTo>
                  <a:lnTo>
                    <a:pt x="706235" y="166592"/>
                  </a:lnTo>
                  <a:lnTo>
                    <a:pt x="677843" y="130521"/>
                  </a:lnTo>
                  <a:lnTo>
                    <a:pt x="645466" y="98078"/>
                  </a:lnTo>
                  <a:lnTo>
                    <a:pt x="609467" y="69627"/>
                  </a:lnTo>
                  <a:lnTo>
                    <a:pt x="570210" y="45532"/>
                  </a:lnTo>
                  <a:lnTo>
                    <a:pt x="528057" y="26158"/>
                  </a:lnTo>
                  <a:lnTo>
                    <a:pt x="483372" y="11868"/>
                  </a:lnTo>
                  <a:lnTo>
                    <a:pt x="436518" y="3027"/>
                  </a:lnTo>
                  <a:lnTo>
                    <a:pt x="3878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9629" y="2865881"/>
              <a:ext cx="775970" cy="777240"/>
            </a:xfrm>
            <a:custGeom>
              <a:avLst/>
              <a:gdLst/>
              <a:ahLst/>
              <a:cxnLst/>
              <a:rect l="l" t="t" r="r" b="b"/>
              <a:pathLst>
                <a:path w="775969" h="777239">
                  <a:moveTo>
                    <a:pt x="0" y="388619"/>
                  </a:moveTo>
                  <a:lnTo>
                    <a:pt x="3021" y="339872"/>
                  </a:lnTo>
                  <a:lnTo>
                    <a:pt x="11845" y="292931"/>
                  </a:lnTo>
                  <a:lnTo>
                    <a:pt x="26106" y="248161"/>
                  </a:lnTo>
                  <a:lnTo>
                    <a:pt x="45443" y="205927"/>
                  </a:lnTo>
                  <a:lnTo>
                    <a:pt x="69490" y="166592"/>
                  </a:lnTo>
                  <a:lnTo>
                    <a:pt x="97885" y="130521"/>
                  </a:lnTo>
                  <a:lnTo>
                    <a:pt x="130264" y="98078"/>
                  </a:lnTo>
                  <a:lnTo>
                    <a:pt x="166265" y="69627"/>
                  </a:lnTo>
                  <a:lnTo>
                    <a:pt x="205522" y="45532"/>
                  </a:lnTo>
                  <a:lnTo>
                    <a:pt x="247674" y="26158"/>
                  </a:lnTo>
                  <a:lnTo>
                    <a:pt x="292356" y="11868"/>
                  </a:lnTo>
                  <a:lnTo>
                    <a:pt x="339205" y="3027"/>
                  </a:lnTo>
                  <a:lnTo>
                    <a:pt x="387857" y="0"/>
                  </a:lnTo>
                  <a:lnTo>
                    <a:pt x="436518" y="3027"/>
                  </a:lnTo>
                  <a:lnTo>
                    <a:pt x="483372" y="11868"/>
                  </a:lnTo>
                  <a:lnTo>
                    <a:pt x="528057" y="26158"/>
                  </a:lnTo>
                  <a:lnTo>
                    <a:pt x="570210" y="45532"/>
                  </a:lnTo>
                  <a:lnTo>
                    <a:pt x="609467" y="69627"/>
                  </a:lnTo>
                  <a:lnTo>
                    <a:pt x="645466" y="98078"/>
                  </a:lnTo>
                  <a:lnTo>
                    <a:pt x="677843" y="130521"/>
                  </a:lnTo>
                  <a:lnTo>
                    <a:pt x="706235" y="166592"/>
                  </a:lnTo>
                  <a:lnTo>
                    <a:pt x="730280" y="205927"/>
                  </a:lnTo>
                  <a:lnTo>
                    <a:pt x="749613" y="248161"/>
                  </a:lnTo>
                  <a:lnTo>
                    <a:pt x="763872" y="292931"/>
                  </a:lnTo>
                  <a:lnTo>
                    <a:pt x="772694" y="339872"/>
                  </a:lnTo>
                  <a:lnTo>
                    <a:pt x="775716" y="388619"/>
                  </a:lnTo>
                  <a:lnTo>
                    <a:pt x="772694" y="437367"/>
                  </a:lnTo>
                  <a:lnTo>
                    <a:pt x="763872" y="484308"/>
                  </a:lnTo>
                  <a:lnTo>
                    <a:pt x="749613" y="529078"/>
                  </a:lnTo>
                  <a:lnTo>
                    <a:pt x="730280" y="571312"/>
                  </a:lnTo>
                  <a:lnTo>
                    <a:pt x="706235" y="610647"/>
                  </a:lnTo>
                  <a:lnTo>
                    <a:pt x="677843" y="646718"/>
                  </a:lnTo>
                  <a:lnTo>
                    <a:pt x="645466" y="679161"/>
                  </a:lnTo>
                  <a:lnTo>
                    <a:pt x="609467" y="707612"/>
                  </a:lnTo>
                  <a:lnTo>
                    <a:pt x="570210" y="731707"/>
                  </a:lnTo>
                  <a:lnTo>
                    <a:pt x="528057" y="751081"/>
                  </a:lnTo>
                  <a:lnTo>
                    <a:pt x="483372" y="765371"/>
                  </a:lnTo>
                  <a:lnTo>
                    <a:pt x="436518" y="774212"/>
                  </a:lnTo>
                  <a:lnTo>
                    <a:pt x="387857" y="777239"/>
                  </a:lnTo>
                  <a:lnTo>
                    <a:pt x="339205" y="774212"/>
                  </a:lnTo>
                  <a:lnTo>
                    <a:pt x="292356" y="765371"/>
                  </a:lnTo>
                  <a:lnTo>
                    <a:pt x="247674" y="751081"/>
                  </a:lnTo>
                  <a:lnTo>
                    <a:pt x="205522" y="731707"/>
                  </a:lnTo>
                  <a:lnTo>
                    <a:pt x="166265" y="707612"/>
                  </a:lnTo>
                  <a:lnTo>
                    <a:pt x="130264" y="679161"/>
                  </a:lnTo>
                  <a:lnTo>
                    <a:pt x="97885" y="646718"/>
                  </a:lnTo>
                  <a:lnTo>
                    <a:pt x="69490" y="610647"/>
                  </a:lnTo>
                  <a:lnTo>
                    <a:pt x="45443" y="571312"/>
                  </a:lnTo>
                  <a:lnTo>
                    <a:pt x="26106" y="529078"/>
                  </a:lnTo>
                  <a:lnTo>
                    <a:pt x="11845" y="484308"/>
                  </a:lnTo>
                  <a:lnTo>
                    <a:pt x="3021" y="437367"/>
                  </a:lnTo>
                  <a:lnTo>
                    <a:pt x="0" y="388619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73886" y="3874770"/>
              <a:ext cx="7378065" cy="622300"/>
            </a:xfrm>
            <a:custGeom>
              <a:avLst/>
              <a:gdLst/>
              <a:ahLst/>
              <a:cxnLst/>
              <a:rect l="l" t="t" r="r" b="b"/>
              <a:pathLst>
                <a:path w="7378065" h="622300">
                  <a:moveTo>
                    <a:pt x="7377683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7377683" y="621791"/>
                  </a:lnTo>
                  <a:lnTo>
                    <a:pt x="7377683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73886" y="3874770"/>
              <a:ext cx="7378065" cy="622300"/>
            </a:xfrm>
            <a:custGeom>
              <a:avLst/>
              <a:gdLst/>
              <a:ahLst/>
              <a:cxnLst/>
              <a:rect l="l" t="t" r="r" b="b"/>
              <a:pathLst>
                <a:path w="7378065" h="622300">
                  <a:moveTo>
                    <a:pt x="0" y="621791"/>
                  </a:moveTo>
                  <a:lnTo>
                    <a:pt x="7377683" y="621791"/>
                  </a:lnTo>
                  <a:lnTo>
                    <a:pt x="7377683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85265" y="3797045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39" h="777239">
                  <a:moveTo>
                    <a:pt x="388620" y="0"/>
                  </a:moveTo>
                  <a:lnTo>
                    <a:pt x="339872" y="3027"/>
                  </a:lnTo>
                  <a:lnTo>
                    <a:pt x="292931" y="11868"/>
                  </a:lnTo>
                  <a:lnTo>
                    <a:pt x="248161" y="26158"/>
                  </a:lnTo>
                  <a:lnTo>
                    <a:pt x="205927" y="45532"/>
                  </a:lnTo>
                  <a:lnTo>
                    <a:pt x="166592" y="69627"/>
                  </a:lnTo>
                  <a:lnTo>
                    <a:pt x="130521" y="98078"/>
                  </a:lnTo>
                  <a:lnTo>
                    <a:pt x="98078" y="130521"/>
                  </a:lnTo>
                  <a:lnTo>
                    <a:pt x="69627" y="166592"/>
                  </a:lnTo>
                  <a:lnTo>
                    <a:pt x="45532" y="205927"/>
                  </a:lnTo>
                  <a:lnTo>
                    <a:pt x="26158" y="248161"/>
                  </a:lnTo>
                  <a:lnTo>
                    <a:pt x="11868" y="292931"/>
                  </a:lnTo>
                  <a:lnTo>
                    <a:pt x="3027" y="339872"/>
                  </a:lnTo>
                  <a:lnTo>
                    <a:pt x="0" y="388619"/>
                  </a:lnTo>
                  <a:lnTo>
                    <a:pt x="3027" y="437367"/>
                  </a:lnTo>
                  <a:lnTo>
                    <a:pt x="11868" y="484308"/>
                  </a:lnTo>
                  <a:lnTo>
                    <a:pt x="26158" y="529078"/>
                  </a:lnTo>
                  <a:lnTo>
                    <a:pt x="45532" y="571312"/>
                  </a:lnTo>
                  <a:lnTo>
                    <a:pt x="69627" y="610647"/>
                  </a:lnTo>
                  <a:lnTo>
                    <a:pt x="98078" y="646718"/>
                  </a:lnTo>
                  <a:lnTo>
                    <a:pt x="130521" y="679161"/>
                  </a:lnTo>
                  <a:lnTo>
                    <a:pt x="166592" y="707612"/>
                  </a:lnTo>
                  <a:lnTo>
                    <a:pt x="205927" y="731707"/>
                  </a:lnTo>
                  <a:lnTo>
                    <a:pt x="248161" y="751081"/>
                  </a:lnTo>
                  <a:lnTo>
                    <a:pt x="292931" y="765371"/>
                  </a:lnTo>
                  <a:lnTo>
                    <a:pt x="339872" y="774212"/>
                  </a:lnTo>
                  <a:lnTo>
                    <a:pt x="388620" y="777239"/>
                  </a:lnTo>
                  <a:lnTo>
                    <a:pt x="437367" y="774212"/>
                  </a:lnTo>
                  <a:lnTo>
                    <a:pt x="484308" y="765371"/>
                  </a:lnTo>
                  <a:lnTo>
                    <a:pt x="529078" y="751081"/>
                  </a:lnTo>
                  <a:lnTo>
                    <a:pt x="571312" y="731707"/>
                  </a:lnTo>
                  <a:lnTo>
                    <a:pt x="610647" y="707612"/>
                  </a:lnTo>
                  <a:lnTo>
                    <a:pt x="646718" y="679161"/>
                  </a:lnTo>
                  <a:lnTo>
                    <a:pt x="679161" y="646718"/>
                  </a:lnTo>
                  <a:lnTo>
                    <a:pt x="707612" y="610647"/>
                  </a:lnTo>
                  <a:lnTo>
                    <a:pt x="731707" y="571312"/>
                  </a:lnTo>
                  <a:lnTo>
                    <a:pt x="751081" y="529078"/>
                  </a:lnTo>
                  <a:lnTo>
                    <a:pt x="765371" y="484308"/>
                  </a:lnTo>
                  <a:lnTo>
                    <a:pt x="774212" y="437367"/>
                  </a:lnTo>
                  <a:lnTo>
                    <a:pt x="777240" y="388619"/>
                  </a:lnTo>
                  <a:lnTo>
                    <a:pt x="774212" y="339872"/>
                  </a:lnTo>
                  <a:lnTo>
                    <a:pt x="765371" y="292931"/>
                  </a:lnTo>
                  <a:lnTo>
                    <a:pt x="751081" y="248161"/>
                  </a:lnTo>
                  <a:lnTo>
                    <a:pt x="731707" y="205927"/>
                  </a:lnTo>
                  <a:lnTo>
                    <a:pt x="707612" y="166592"/>
                  </a:lnTo>
                  <a:lnTo>
                    <a:pt x="679161" y="130521"/>
                  </a:lnTo>
                  <a:lnTo>
                    <a:pt x="646718" y="98078"/>
                  </a:lnTo>
                  <a:lnTo>
                    <a:pt x="610647" y="69627"/>
                  </a:lnTo>
                  <a:lnTo>
                    <a:pt x="571312" y="45532"/>
                  </a:lnTo>
                  <a:lnTo>
                    <a:pt x="529078" y="26158"/>
                  </a:lnTo>
                  <a:lnTo>
                    <a:pt x="484308" y="11868"/>
                  </a:lnTo>
                  <a:lnTo>
                    <a:pt x="437367" y="3027"/>
                  </a:lnTo>
                  <a:lnTo>
                    <a:pt x="388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85265" y="3797045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39" h="777239">
                  <a:moveTo>
                    <a:pt x="0" y="388619"/>
                  </a:moveTo>
                  <a:lnTo>
                    <a:pt x="3027" y="339872"/>
                  </a:lnTo>
                  <a:lnTo>
                    <a:pt x="11868" y="292931"/>
                  </a:lnTo>
                  <a:lnTo>
                    <a:pt x="26158" y="248161"/>
                  </a:lnTo>
                  <a:lnTo>
                    <a:pt x="45532" y="205927"/>
                  </a:lnTo>
                  <a:lnTo>
                    <a:pt x="69627" y="166592"/>
                  </a:lnTo>
                  <a:lnTo>
                    <a:pt x="98078" y="130521"/>
                  </a:lnTo>
                  <a:lnTo>
                    <a:pt x="130521" y="98078"/>
                  </a:lnTo>
                  <a:lnTo>
                    <a:pt x="166592" y="69627"/>
                  </a:lnTo>
                  <a:lnTo>
                    <a:pt x="205927" y="45532"/>
                  </a:lnTo>
                  <a:lnTo>
                    <a:pt x="248161" y="26158"/>
                  </a:lnTo>
                  <a:lnTo>
                    <a:pt x="292931" y="11868"/>
                  </a:lnTo>
                  <a:lnTo>
                    <a:pt x="339872" y="3027"/>
                  </a:lnTo>
                  <a:lnTo>
                    <a:pt x="388620" y="0"/>
                  </a:lnTo>
                  <a:lnTo>
                    <a:pt x="437367" y="3027"/>
                  </a:lnTo>
                  <a:lnTo>
                    <a:pt x="484308" y="11868"/>
                  </a:lnTo>
                  <a:lnTo>
                    <a:pt x="529078" y="26158"/>
                  </a:lnTo>
                  <a:lnTo>
                    <a:pt x="571312" y="45532"/>
                  </a:lnTo>
                  <a:lnTo>
                    <a:pt x="610647" y="69627"/>
                  </a:lnTo>
                  <a:lnTo>
                    <a:pt x="646718" y="98078"/>
                  </a:lnTo>
                  <a:lnTo>
                    <a:pt x="679161" y="130521"/>
                  </a:lnTo>
                  <a:lnTo>
                    <a:pt x="707612" y="166592"/>
                  </a:lnTo>
                  <a:lnTo>
                    <a:pt x="731707" y="205927"/>
                  </a:lnTo>
                  <a:lnTo>
                    <a:pt x="751081" y="248161"/>
                  </a:lnTo>
                  <a:lnTo>
                    <a:pt x="765371" y="292931"/>
                  </a:lnTo>
                  <a:lnTo>
                    <a:pt x="774212" y="339872"/>
                  </a:lnTo>
                  <a:lnTo>
                    <a:pt x="777240" y="388619"/>
                  </a:lnTo>
                  <a:lnTo>
                    <a:pt x="774212" y="437367"/>
                  </a:lnTo>
                  <a:lnTo>
                    <a:pt x="765371" y="484308"/>
                  </a:lnTo>
                  <a:lnTo>
                    <a:pt x="751081" y="529078"/>
                  </a:lnTo>
                  <a:lnTo>
                    <a:pt x="731707" y="571312"/>
                  </a:lnTo>
                  <a:lnTo>
                    <a:pt x="707612" y="610647"/>
                  </a:lnTo>
                  <a:lnTo>
                    <a:pt x="679161" y="646718"/>
                  </a:lnTo>
                  <a:lnTo>
                    <a:pt x="646718" y="679161"/>
                  </a:lnTo>
                  <a:lnTo>
                    <a:pt x="610647" y="707612"/>
                  </a:lnTo>
                  <a:lnTo>
                    <a:pt x="571312" y="731707"/>
                  </a:lnTo>
                  <a:lnTo>
                    <a:pt x="529078" y="751081"/>
                  </a:lnTo>
                  <a:lnTo>
                    <a:pt x="484308" y="765371"/>
                  </a:lnTo>
                  <a:lnTo>
                    <a:pt x="437367" y="774212"/>
                  </a:lnTo>
                  <a:lnTo>
                    <a:pt x="388620" y="777239"/>
                  </a:lnTo>
                  <a:lnTo>
                    <a:pt x="339872" y="774212"/>
                  </a:lnTo>
                  <a:lnTo>
                    <a:pt x="292931" y="765371"/>
                  </a:lnTo>
                  <a:lnTo>
                    <a:pt x="248161" y="751081"/>
                  </a:lnTo>
                  <a:lnTo>
                    <a:pt x="205927" y="731707"/>
                  </a:lnTo>
                  <a:lnTo>
                    <a:pt x="166592" y="707612"/>
                  </a:lnTo>
                  <a:lnTo>
                    <a:pt x="130521" y="679161"/>
                  </a:lnTo>
                  <a:lnTo>
                    <a:pt x="98078" y="646718"/>
                  </a:lnTo>
                  <a:lnTo>
                    <a:pt x="69627" y="610647"/>
                  </a:lnTo>
                  <a:lnTo>
                    <a:pt x="45532" y="571312"/>
                  </a:lnTo>
                  <a:lnTo>
                    <a:pt x="26158" y="529078"/>
                  </a:lnTo>
                  <a:lnTo>
                    <a:pt x="11868" y="484308"/>
                  </a:lnTo>
                  <a:lnTo>
                    <a:pt x="3027" y="437367"/>
                  </a:lnTo>
                  <a:lnTo>
                    <a:pt x="0" y="388619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38250" y="4807457"/>
              <a:ext cx="7513320" cy="620395"/>
            </a:xfrm>
            <a:custGeom>
              <a:avLst/>
              <a:gdLst/>
              <a:ahLst/>
              <a:cxnLst/>
              <a:rect l="l" t="t" r="r" b="b"/>
              <a:pathLst>
                <a:path w="7513320" h="620395">
                  <a:moveTo>
                    <a:pt x="7513320" y="0"/>
                  </a:moveTo>
                  <a:lnTo>
                    <a:pt x="0" y="0"/>
                  </a:lnTo>
                  <a:lnTo>
                    <a:pt x="0" y="620268"/>
                  </a:lnTo>
                  <a:lnTo>
                    <a:pt x="7513320" y="620268"/>
                  </a:lnTo>
                  <a:lnTo>
                    <a:pt x="751332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38250" y="4807457"/>
              <a:ext cx="7513320" cy="620395"/>
            </a:xfrm>
            <a:custGeom>
              <a:avLst/>
              <a:gdLst/>
              <a:ahLst/>
              <a:cxnLst/>
              <a:rect l="l" t="t" r="r" b="b"/>
              <a:pathLst>
                <a:path w="7513320" h="620395">
                  <a:moveTo>
                    <a:pt x="0" y="620268"/>
                  </a:moveTo>
                  <a:lnTo>
                    <a:pt x="7513320" y="620268"/>
                  </a:lnTo>
                  <a:lnTo>
                    <a:pt x="7513320" y="0"/>
                  </a:lnTo>
                  <a:lnTo>
                    <a:pt x="0" y="0"/>
                  </a:lnTo>
                  <a:lnTo>
                    <a:pt x="0" y="62026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9629" y="4729733"/>
              <a:ext cx="775970" cy="775970"/>
            </a:xfrm>
            <a:custGeom>
              <a:avLst/>
              <a:gdLst/>
              <a:ahLst/>
              <a:cxnLst/>
              <a:rect l="l" t="t" r="r" b="b"/>
              <a:pathLst>
                <a:path w="775969" h="775970">
                  <a:moveTo>
                    <a:pt x="387857" y="0"/>
                  </a:moveTo>
                  <a:lnTo>
                    <a:pt x="339205" y="3021"/>
                  </a:lnTo>
                  <a:lnTo>
                    <a:pt x="292356" y="11843"/>
                  </a:lnTo>
                  <a:lnTo>
                    <a:pt x="247674" y="26102"/>
                  </a:lnTo>
                  <a:lnTo>
                    <a:pt x="205522" y="45435"/>
                  </a:lnTo>
                  <a:lnTo>
                    <a:pt x="166265" y="69480"/>
                  </a:lnTo>
                  <a:lnTo>
                    <a:pt x="130264" y="97872"/>
                  </a:lnTo>
                  <a:lnTo>
                    <a:pt x="97885" y="130249"/>
                  </a:lnTo>
                  <a:lnTo>
                    <a:pt x="69490" y="166248"/>
                  </a:lnTo>
                  <a:lnTo>
                    <a:pt x="45443" y="205505"/>
                  </a:lnTo>
                  <a:lnTo>
                    <a:pt x="26106" y="247658"/>
                  </a:lnTo>
                  <a:lnTo>
                    <a:pt x="11845" y="292343"/>
                  </a:lnTo>
                  <a:lnTo>
                    <a:pt x="3021" y="339197"/>
                  </a:lnTo>
                  <a:lnTo>
                    <a:pt x="0" y="387858"/>
                  </a:lnTo>
                  <a:lnTo>
                    <a:pt x="3021" y="436518"/>
                  </a:lnTo>
                  <a:lnTo>
                    <a:pt x="11845" y="483372"/>
                  </a:lnTo>
                  <a:lnTo>
                    <a:pt x="26106" y="528057"/>
                  </a:lnTo>
                  <a:lnTo>
                    <a:pt x="45443" y="570210"/>
                  </a:lnTo>
                  <a:lnTo>
                    <a:pt x="69490" y="609467"/>
                  </a:lnTo>
                  <a:lnTo>
                    <a:pt x="97885" y="645466"/>
                  </a:lnTo>
                  <a:lnTo>
                    <a:pt x="130264" y="677843"/>
                  </a:lnTo>
                  <a:lnTo>
                    <a:pt x="166265" y="706235"/>
                  </a:lnTo>
                  <a:lnTo>
                    <a:pt x="205522" y="730280"/>
                  </a:lnTo>
                  <a:lnTo>
                    <a:pt x="247674" y="749613"/>
                  </a:lnTo>
                  <a:lnTo>
                    <a:pt x="292356" y="763872"/>
                  </a:lnTo>
                  <a:lnTo>
                    <a:pt x="339205" y="772694"/>
                  </a:lnTo>
                  <a:lnTo>
                    <a:pt x="387857" y="775716"/>
                  </a:lnTo>
                  <a:lnTo>
                    <a:pt x="436518" y="772694"/>
                  </a:lnTo>
                  <a:lnTo>
                    <a:pt x="483372" y="763872"/>
                  </a:lnTo>
                  <a:lnTo>
                    <a:pt x="528057" y="749613"/>
                  </a:lnTo>
                  <a:lnTo>
                    <a:pt x="570210" y="730280"/>
                  </a:lnTo>
                  <a:lnTo>
                    <a:pt x="609467" y="706235"/>
                  </a:lnTo>
                  <a:lnTo>
                    <a:pt x="645466" y="677843"/>
                  </a:lnTo>
                  <a:lnTo>
                    <a:pt x="677843" y="645466"/>
                  </a:lnTo>
                  <a:lnTo>
                    <a:pt x="706235" y="609467"/>
                  </a:lnTo>
                  <a:lnTo>
                    <a:pt x="730280" y="570210"/>
                  </a:lnTo>
                  <a:lnTo>
                    <a:pt x="749613" y="528057"/>
                  </a:lnTo>
                  <a:lnTo>
                    <a:pt x="763872" y="483372"/>
                  </a:lnTo>
                  <a:lnTo>
                    <a:pt x="772694" y="436518"/>
                  </a:lnTo>
                  <a:lnTo>
                    <a:pt x="775716" y="387858"/>
                  </a:lnTo>
                  <a:lnTo>
                    <a:pt x="772694" y="339197"/>
                  </a:lnTo>
                  <a:lnTo>
                    <a:pt x="763872" y="292343"/>
                  </a:lnTo>
                  <a:lnTo>
                    <a:pt x="749613" y="247658"/>
                  </a:lnTo>
                  <a:lnTo>
                    <a:pt x="730280" y="205505"/>
                  </a:lnTo>
                  <a:lnTo>
                    <a:pt x="706235" y="166248"/>
                  </a:lnTo>
                  <a:lnTo>
                    <a:pt x="677843" y="130249"/>
                  </a:lnTo>
                  <a:lnTo>
                    <a:pt x="645466" y="97872"/>
                  </a:lnTo>
                  <a:lnTo>
                    <a:pt x="609467" y="69480"/>
                  </a:lnTo>
                  <a:lnTo>
                    <a:pt x="570210" y="45435"/>
                  </a:lnTo>
                  <a:lnTo>
                    <a:pt x="528057" y="26102"/>
                  </a:lnTo>
                  <a:lnTo>
                    <a:pt x="483372" y="11843"/>
                  </a:lnTo>
                  <a:lnTo>
                    <a:pt x="436518" y="3021"/>
                  </a:lnTo>
                  <a:lnTo>
                    <a:pt x="3878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9629" y="4729733"/>
              <a:ext cx="775970" cy="775970"/>
            </a:xfrm>
            <a:custGeom>
              <a:avLst/>
              <a:gdLst/>
              <a:ahLst/>
              <a:cxnLst/>
              <a:rect l="l" t="t" r="r" b="b"/>
              <a:pathLst>
                <a:path w="775969" h="775970">
                  <a:moveTo>
                    <a:pt x="0" y="387858"/>
                  </a:moveTo>
                  <a:lnTo>
                    <a:pt x="3021" y="339197"/>
                  </a:lnTo>
                  <a:lnTo>
                    <a:pt x="11845" y="292343"/>
                  </a:lnTo>
                  <a:lnTo>
                    <a:pt x="26106" y="247658"/>
                  </a:lnTo>
                  <a:lnTo>
                    <a:pt x="45443" y="205505"/>
                  </a:lnTo>
                  <a:lnTo>
                    <a:pt x="69490" y="166248"/>
                  </a:lnTo>
                  <a:lnTo>
                    <a:pt x="97885" y="130249"/>
                  </a:lnTo>
                  <a:lnTo>
                    <a:pt x="130264" y="97872"/>
                  </a:lnTo>
                  <a:lnTo>
                    <a:pt x="166265" y="69480"/>
                  </a:lnTo>
                  <a:lnTo>
                    <a:pt x="205522" y="45435"/>
                  </a:lnTo>
                  <a:lnTo>
                    <a:pt x="247674" y="26102"/>
                  </a:lnTo>
                  <a:lnTo>
                    <a:pt x="292356" y="11843"/>
                  </a:lnTo>
                  <a:lnTo>
                    <a:pt x="339205" y="3021"/>
                  </a:lnTo>
                  <a:lnTo>
                    <a:pt x="387857" y="0"/>
                  </a:lnTo>
                  <a:lnTo>
                    <a:pt x="436518" y="3021"/>
                  </a:lnTo>
                  <a:lnTo>
                    <a:pt x="483372" y="11843"/>
                  </a:lnTo>
                  <a:lnTo>
                    <a:pt x="528057" y="26102"/>
                  </a:lnTo>
                  <a:lnTo>
                    <a:pt x="570210" y="45435"/>
                  </a:lnTo>
                  <a:lnTo>
                    <a:pt x="609467" y="69480"/>
                  </a:lnTo>
                  <a:lnTo>
                    <a:pt x="645466" y="97872"/>
                  </a:lnTo>
                  <a:lnTo>
                    <a:pt x="677843" y="130249"/>
                  </a:lnTo>
                  <a:lnTo>
                    <a:pt x="706235" y="166248"/>
                  </a:lnTo>
                  <a:lnTo>
                    <a:pt x="730280" y="205505"/>
                  </a:lnTo>
                  <a:lnTo>
                    <a:pt x="749613" y="247658"/>
                  </a:lnTo>
                  <a:lnTo>
                    <a:pt x="763872" y="292343"/>
                  </a:lnTo>
                  <a:lnTo>
                    <a:pt x="772694" y="339197"/>
                  </a:lnTo>
                  <a:lnTo>
                    <a:pt x="775716" y="387858"/>
                  </a:lnTo>
                  <a:lnTo>
                    <a:pt x="772694" y="436518"/>
                  </a:lnTo>
                  <a:lnTo>
                    <a:pt x="763872" y="483372"/>
                  </a:lnTo>
                  <a:lnTo>
                    <a:pt x="749613" y="528057"/>
                  </a:lnTo>
                  <a:lnTo>
                    <a:pt x="730280" y="570210"/>
                  </a:lnTo>
                  <a:lnTo>
                    <a:pt x="706235" y="609467"/>
                  </a:lnTo>
                  <a:lnTo>
                    <a:pt x="677843" y="645466"/>
                  </a:lnTo>
                  <a:lnTo>
                    <a:pt x="645466" y="677843"/>
                  </a:lnTo>
                  <a:lnTo>
                    <a:pt x="609467" y="706235"/>
                  </a:lnTo>
                  <a:lnTo>
                    <a:pt x="570210" y="730280"/>
                  </a:lnTo>
                  <a:lnTo>
                    <a:pt x="528057" y="749613"/>
                  </a:lnTo>
                  <a:lnTo>
                    <a:pt x="483372" y="763872"/>
                  </a:lnTo>
                  <a:lnTo>
                    <a:pt x="436518" y="772694"/>
                  </a:lnTo>
                  <a:lnTo>
                    <a:pt x="387857" y="775716"/>
                  </a:lnTo>
                  <a:lnTo>
                    <a:pt x="339205" y="772694"/>
                  </a:lnTo>
                  <a:lnTo>
                    <a:pt x="292356" y="763872"/>
                  </a:lnTo>
                  <a:lnTo>
                    <a:pt x="247674" y="749613"/>
                  </a:lnTo>
                  <a:lnTo>
                    <a:pt x="205522" y="730280"/>
                  </a:lnTo>
                  <a:lnTo>
                    <a:pt x="166265" y="706235"/>
                  </a:lnTo>
                  <a:lnTo>
                    <a:pt x="130264" y="677843"/>
                  </a:lnTo>
                  <a:lnTo>
                    <a:pt x="97885" y="645466"/>
                  </a:lnTo>
                  <a:lnTo>
                    <a:pt x="69490" y="609467"/>
                  </a:lnTo>
                  <a:lnTo>
                    <a:pt x="45443" y="570210"/>
                  </a:lnTo>
                  <a:lnTo>
                    <a:pt x="26106" y="528057"/>
                  </a:lnTo>
                  <a:lnTo>
                    <a:pt x="11845" y="483372"/>
                  </a:lnTo>
                  <a:lnTo>
                    <a:pt x="3021" y="436518"/>
                  </a:lnTo>
                  <a:lnTo>
                    <a:pt x="0" y="387858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28293" y="5720334"/>
              <a:ext cx="7960359" cy="622300"/>
            </a:xfrm>
            <a:custGeom>
              <a:avLst/>
              <a:gdLst/>
              <a:ahLst/>
              <a:cxnLst/>
              <a:rect l="l" t="t" r="r" b="b"/>
              <a:pathLst>
                <a:path w="7960359" h="622300">
                  <a:moveTo>
                    <a:pt x="7959852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7959852" y="621791"/>
                  </a:lnTo>
                  <a:lnTo>
                    <a:pt x="795985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28293" y="5720334"/>
              <a:ext cx="7960359" cy="622300"/>
            </a:xfrm>
            <a:custGeom>
              <a:avLst/>
              <a:gdLst/>
              <a:ahLst/>
              <a:cxnLst/>
              <a:rect l="l" t="t" r="r" b="b"/>
              <a:pathLst>
                <a:path w="7960359" h="622300">
                  <a:moveTo>
                    <a:pt x="0" y="621791"/>
                  </a:moveTo>
                  <a:lnTo>
                    <a:pt x="7959852" y="621791"/>
                  </a:lnTo>
                  <a:lnTo>
                    <a:pt x="7959852" y="0"/>
                  </a:lnTo>
                  <a:lnTo>
                    <a:pt x="0" y="0"/>
                  </a:lnTo>
                  <a:lnTo>
                    <a:pt x="0" y="62179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272286" y="2145919"/>
            <a:ext cx="7409815" cy="400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Integration</a:t>
            </a:r>
            <a:r>
              <a:rPr sz="1800" spc="-3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mental health</a:t>
            </a:r>
            <a:r>
              <a:rPr sz="1800" spc="-7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1800" spc="-3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sz="1800" spc="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1800" spc="-8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1800" spc="-7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sz="1800" spc="-4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1800" spc="-5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NMHP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594360" marR="5080" indent="-136525">
              <a:lnSpc>
                <a:spcPct val="339600"/>
              </a:lnSpc>
            </a:pP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Provision</a:t>
            </a:r>
            <a:r>
              <a:rPr sz="1800" spc="-7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1800" spc="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tertiary</a:t>
            </a:r>
            <a:r>
              <a:rPr sz="1800" spc="-9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1800" spc="-6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sz="1800" spc="-2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sz="1800" spc="-8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sz="1800" spc="-10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sz="1800" spc="3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1800" spc="-5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disorders  District Mental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1800" spc="-8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48895" marR="1803400" indent="408940">
              <a:lnSpc>
                <a:spcPct val="333200"/>
              </a:lnSpc>
              <a:spcBef>
                <a:spcPts val="140"/>
              </a:spcBef>
            </a:pP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Research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1800" spc="-2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1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 Mental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1800" spc="-1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Programme  Psychiatric </a:t>
            </a:r>
            <a:r>
              <a:rPr sz="18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Unit </a:t>
            </a:r>
            <a:r>
              <a:rPr sz="1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1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Psychiatric</a:t>
            </a:r>
            <a:r>
              <a:rPr sz="1800" spc="-14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Hospital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1668" y="5647944"/>
            <a:ext cx="802005" cy="802005"/>
            <a:chOff x="391668" y="5647944"/>
            <a:chExt cx="802005" cy="802005"/>
          </a:xfrm>
        </p:grpSpPr>
        <p:sp>
          <p:nvSpPr>
            <p:cNvPr id="30" name="object 30"/>
            <p:cNvSpPr/>
            <p:nvPr/>
          </p:nvSpPr>
          <p:spPr>
            <a:xfrm>
              <a:off x="404622" y="5660898"/>
              <a:ext cx="775970" cy="775970"/>
            </a:xfrm>
            <a:custGeom>
              <a:avLst/>
              <a:gdLst/>
              <a:ahLst/>
              <a:cxnLst/>
              <a:rect l="l" t="t" r="r" b="b"/>
              <a:pathLst>
                <a:path w="775969" h="775970">
                  <a:moveTo>
                    <a:pt x="387858" y="0"/>
                  </a:moveTo>
                  <a:lnTo>
                    <a:pt x="339205" y="3021"/>
                  </a:lnTo>
                  <a:lnTo>
                    <a:pt x="292356" y="11845"/>
                  </a:lnTo>
                  <a:lnTo>
                    <a:pt x="247674" y="26106"/>
                  </a:lnTo>
                  <a:lnTo>
                    <a:pt x="205522" y="45443"/>
                  </a:lnTo>
                  <a:lnTo>
                    <a:pt x="166265" y="69490"/>
                  </a:lnTo>
                  <a:lnTo>
                    <a:pt x="130264" y="97885"/>
                  </a:lnTo>
                  <a:lnTo>
                    <a:pt x="97885" y="130264"/>
                  </a:lnTo>
                  <a:lnTo>
                    <a:pt x="69490" y="166265"/>
                  </a:lnTo>
                  <a:lnTo>
                    <a:pt x="45443" y="205522"/>
                  </a:lnTo>
                  <a:lnTo>
                    <a:pt x="26106" y="247674"/>
                  </a:lnTo>
                  <a:lnTo>
                    <a:pt x="11845" y="292356"/>
                  </a:lnTo>
                  <a:lnTo>
                    <a:pt x="3021" y="339205"/>
                  </a:lnTo>
                  <a:lnTo>
                    <a:pt x="0" y="387857"/>
                  </a:lnTo>
                  <a:lnTo>
                    <a:pt x="3021" y="436510"/>
                  </a:lnTo>
                  <a:lnTo>
                    <a:pt x="11845" y="483359"/>
                  </a:lnTo>
                  <a:lnTo>
                    <a:pt x="26106" y="528041"/>
                  </a:lnTo>
                  <a:lnTo>
                    <a:pt x="45443" y="570193"/>
                  </a:lnTo>
                  <a:lnTo>
                    <a:pt x="69490" y="609450"/>
                  </a:lnTo>
                  <a:lnTo>
                    <a:pt x="97885" y="645451"/>
                  </a:lnTo>
                  <a:lnTo>
                    <a:pt x="130264" y="677830"/>
                  </a:lnTo>
                  <a:lnTo>
                    <a:pt x="166265" y="706225"/>
                  </a:lnTo>
                  <a:lnTo>
                    <a:pt x="205522" y="730272"/>
                  </a:lnTo>
                  <a:lnTo>
                    <a:pt x="247674" y="749609"/>
                  </a:lnTo>
                  <a:lnTo>
                    <a:pt x="292356" y="763870"/>
                  </a:lnTo>
                  <a:lnTo>
                    <a:pt x="339205" y="772694"/>
                  </a:lnTo>
                  <a:lnTo>
                    <a:pt x="387858" y="775715"/>
                  </a:lnTo>
                  <a:lnTo>
                    <a:pt x="436510" y="772694"/>
                  </a:lnTo>
                  <a:lnTo>
                    <a:pt x="483359" y="763870"/>
                  </a:lnTo>
                  <a:lnTo>
                    <a:pt x="528041" y="749609"/>
                  </a:lnTo>
                  <a:lnTo>
                    <a:pt x="570193" y="730272"/>
                  </a:lnTo>
                  <a:lnTo>
                    <a:pt x="609450" y="706225"/>
                  </a:lnTo>
                  <a:lnTo>
                    <a:pt x="645451" y="677830"/>
                  </a:lnTo>
                  <a:lnTo>
                    <a:pt x="677830" y="645451"/>
                  </a:lnTo>
                  <a:lnTo>
                    <a:pt x="706225" y="609450"/>
                  </a:lnTo>
                  <a:lnTo>
                    <a:pt x="730272" y="570193"/>
                  </a:lnTo>
                  <a:lnTo>
                    <a:pt x="749609" y="528041"/>
                  </a:lnTo>
                  <a:lnTo>
                    <a:pt x="763870" y="483359"/>
                  </a:lnTo>
                  <a:lnTo>
                    <a:pt x="772694" y="436510"/>
                  </a:lnTo>
                  <a:lnTo>
                    <a:pt x="775716" y="387857"/>
                  </a:lnTo>
                  <a:lnTo>
                    <a:pt x="772694" y="339205"/>
                  </a:lnTo>
                  <a:lnTo>
                    <a:pt x="763870" y="292356"/>
                  </a:lnTo>
                  <a:lnTo>
                    <a:pt x="749609" y="247674"/>
                  </a:lnTo>
                  <a:lnTo>
                    <a:pt x="730272" y="205522"/>
                  </a:lnTo>
                  <a:lnTo>
                    <a:pt x="706225" y="166265"/>
                  </a:lnTo>
                  <a:lnTo>
                    <a:pt x="677830" y="130264"/>
                  </a:lnTo>
                  <a:lnTo>
                    <a:pt x="645451" y="97885"/>
                  </a:lnTo>
                  <a:lnTo>
                    <a:pt x="609450" y="69490"/>
                  </a:lnTo>
                  <a:lnTo>
                    <a:pt x="570193" y="45443"/>
                  </a:lnTo>
                  <a:lnTo>
                    <a:pt x="528041" y="26106"/>
                  </a:lnTo>
                  <a:lnTo>
                    <a:pt x="483359" y="11845"/>
                  </a:lnTo>
                  <a:lnTo>
                    <a:pt x="436510" y="3021"/>
                  </a:lnTo>
                  <a:lnTo>
                    <a:pt x="3878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4622" y="5660898"/>
              <a:ext cx="775970" cy="775970"/>
            </a:xfrm>
            <a:custGeom>
              <a:avLst/>
              <a:gdLst/>
              <a:ahLst/>
              <a:cxnLst/>
              <a:rect l="l" t="t" r="r" b="b"/>
              <a:pathLst>
                <a:path w="775969" h="775970">
                  <a:moveTo>
                    <a:pt x="0" y="387857"/>
                  </a:moveTo>
                  <a:lnTo>
                    <a:pt x="3021" y="339205"/>
                  </a:lnTo>
                  <a:lnTo>
                    <a:pt x="11845" y="292356"/>
                  </a:lnTo>
                  <a:lnTo>
                    <a:pt x="26106" y="247674"/>
                  </a:lnTo>
                  <a:lnTo>
                    <a:pt x="45443" y="205522"/>
                  </a:lnTo>
                  <a:lnTo>
                    <a:pt x="69490" y="166265"/>
                  </a:lnTo>
                  <a:lnTo>
                    <a:pt x="97885" y="130264"/>
                  </a:lnTo>
                  <a:lnTo>
                    <a:pt x="130264" y="97885"/>
                  </a:lnTo>
                  <a:lnTo>
                    <a:pt x="166265" y="69490"/>
                  </a:lnTo>
                  <a:lnTo>
                    <a:pt x="205522" y="45443"/>
                  </a:lnTo>
                  <a:lnTo>
                    <a:pt x="247674" y="26106"/>
                  </a:lnTo>
                  <a:lnTo>
                    <a:pt x="292356" y="11845"/>
                  </a:lnTo>
                  <a:lnTo>
                    <a:pt x="339205" y="3021"/>
                  </a:lnTo>
                  <a:lnTo>
                    <a:pt x="387858" y="0"/>
                  </a:lnTo>
                  <a:lnTo>
                    <a:pt x="436510" y="3021"/>
                  </a:lnTo>
                  <a:lnTo>
                    <a:pt x="483359" y="11845"/>
                  </a:lnTo>
                  <a:lnTo>
                    <a:pt x="528041" y="26106"/>
                  </a:lnTo>
                  <a:lnTo>
                    <a:pt x="570193" y="45443"/>
                  </a:lnTo>
                  <a:lnTo>
                    <a:pt x="609450" y="69490"/>
                  </a:lnTo>
                  <a:lnTo>
                    <a:pt x="645451" y="97885"/>
                  </a:lnTo>
                  <a:lnTo>
                    <a:pt x="677830" y="130264"/>
                  </a:lnTo>
                  <a:lnTo>
                    <a:pt x="706225" y="166265"/>
                  </a:lnTo>
                  <a:lnTo>
                    <a:pt x="730272" y="205522"/>
                  </a:lnTo>
                  <a:lnTo>
                    <a:pt x="749609" y="247674"/>
                  </a:lnTo>
                  <a:lnTo>
                    <a:pt x="763870" y="292356"/>
                  </a:lnTo>
                  <a:lnTo>
                    <a:pt x="772694" y="339205"/>
                  </a:lnTo>
                  <a:lnTo>
                    <a:pt x="775716" y="387857"/>
                  </a:lnTo>
                  <a:lnTo>
                    <a:pt x="772694" y="436510"/>
                  </a:lnTo>
                  <a:lnTo>
                    <a:pt x="763870" y="483359"/>
                  </a:lnTo>
                  <a:lnTo>
                    <a:pt x="749609" y="528041"/>
                  </a:lnTo>
                  <a:lnTo>
                    <a:pt x="730272" y="570193"/>
                  </a:lnTo>
                  <a:lnTo>
                    <a:pt x="706225" y="609450"/>
                  </a:lnTo>
                  <a:lnTo>
                    <a:pt x="677830" y="645451"/>
                  </a:lnTo>
                  <a:lnTo>
                    <a:pt x="645451" y="677830"/>
                  </a:lnTo>
                  <a:lnTo>
                    <a:pt x="609450" y="706225"/>
                  </a:lnTo>
                  <a:lnTo>
                    <a:pt x="570193" y="730272"/>
                  </a:lnTo>
                  <a:lnTo>
                    <a:pt x="528041" y="749609"/>
                  </a:lnTo>
                  <a:lnTo>
                    <a:pt x="483359" y="763870"/>
                  </a:lnTo>
                  <a:lnTo>
                    <a:pt x="436510" y="772694"/>
                  </a:lnTo>
                  <a:lnTo>
                    <a:pt x="387858" y="775715"/>
                  </a:lnTo>
                  <a:lnTo>
                    <a:pt x="339205" y="772694"/>
                  </a:lnTo>
                  <a:lnTo>
                    <a:pt x="292356" y="763870"/>
                  </a:lnTo>
                  <a:lnTo>
                    <a:pt x="247674" y="749609"/>
                  </a:lnTo>
                  <a:lnTo>
                    <a:pt x="205522" y="730272"/>
                  </a:lnTo>
                  <a:lnTo>
                    <a:pt x="166265" y="706225"/>
                  </a:lnTo>
                  <a:lnTo>
                    <a:pt x="130264" y="677830"/>
                  </a:lnTo>
                  <a:lnTo>
                    <a:pt x="97885" y="645451"/>
                  </a:lnTo>
                  <a:lnTo>
                    <a:pt x="69490" y="609450"/>
                  </a:lnTo>
                  <a:lnTo>
                    <a:pt x="45443" y="570193"/>
                  </a:lnTo>
                  <a:lnTo>
                    <a:pt x="26106" y="528041"/>
                  </a:lnTo>
                  <a:lnTo>
                    <a:pt x="11845" y="483359"/>
                  </a:lnTo>
                  <a:lnTo>
                    <a:pt x="3021" y="436510"/>
                  </a:lnTo>
                  <a:lnTo>
                    <a:pt x="0" y="387857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457200" y="139855"/>
            <a:ext cx="8229600" cy="1412565"/>
          </a:xfrm>
          <a:prstGeom prst="rect">
            <a:avLst/>
          </a:prstGeom>
        </p:spPr>
        <p:txBody>
          <a:bodyPr vert="horz" wrap="square" lIns="0" tIns="179704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  <a:tabLst>
                <a:tab pos="1978025" algn="l"/>
              </a:tabLst>
            </a:pPr>
            <a:r>
              <a:rPr sz="40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STRATEGIES OF NATIONAL MENTAL HEALTH  PROGRAMME</a:t>
            </a:r>
            <a:endParaRPr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3768" y="632512"/>
            <a:ext cx="301507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i="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STRATEGIES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26590"/>
            <a:ext cx="8073390" cy="45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475" marR="6985" indent="-244475">
              <a:lnSpc>
                <a:spcPct val="100000"/>
              </a:lnSpc>
              <a:spcBef>
                <a:spcPts val="100"/>
              </a:spcBef>
              <a:buSzPct val="95833"/>
              <a:buAutoNum type="arabicPeriod"/>
              <a:tabLst>
                <a:tab pos="244475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Integration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with primary health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through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NMHP</a:t>
            </a:r>
          </a:p>
          <a:p>
            <a:pPr marL="339090" marR="5080" indent="-339090">
              <a:lnSpc>
                <a:spcPct val="100000"/>
              </a:lnSpc>
              <a:spcBef>
                <a:spcPts val="575"/>
              </a:spcBef>
              <a:buSzPct val="95833"/>
              <a:buAutoNum type="arabicPeriod"/>
              <a:tabLst>
                <a:tab pos="33909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Provision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tertiary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institutions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disorders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44475" marR="5715" indent="-244475">
              <a:lnSpc>
                <a:spcPct val="100000"/>
              </a:lnSpc>
              <a:spcBef>
                <a:spcPts val="580"/>
              </a:spcBef>
              <a:buSzPct val="95833"/>
              <a:buAutoNum type="arabicPeriod"/>
              <a:tabLst>
                <a:tab pos="244475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Eradicating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stigmatization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mentally ill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protecting their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rights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through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regulatory institutions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like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Authority and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Authority.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578375"/>
            <a:ext cx="91440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APPROACHES </a:t>
            </a:r>
            <a:r>
              <a:rPr sz="40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4000" b="1" spc="-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sz="4000" b="1" spc="-24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-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 </a:t>
            </a:r>
            <a:r>
              <a:rPr sz="4000" b="1" spc="-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40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310895" y="2633472"/>
            <a:ext cx="8450580" cy="944880"/>
            <a:chOff x="310895" y="2633472"/>
            <a:chExt cx="8450580" cy="944880"/>
          </a:xfrm>
        </p:grpSpPr>
        <p:sp>
          <p:nvSpPr>
            <p:cNvPr id="10" name="object 10"/>
            <p:cNvSpPr/>
            <p:nvPr/>
          </p:nvSpPr>
          <p:spPr>
            <a:xfrm>
              <a:off x="323849" y="2986278"/>
              <a:ext cx="8425180" cy="579120"/>
            </a:xfrm>
            <a:custGeom>
              <a:avLst/>
              <a:gdLst/>
              <a:ahLst/>
              <a:cxnLst/>
              <a:rect l="l" t="t" r="r" b="b"/>
              <a:pathLst>
                <a:path w="8425180" h="579120">
                  <a:moveTo>
                    <a:pt x="8424672" y="0"/>
                  </a:moveTo>
                  <a:lnTo>
                    <a:pt x="0" y="0"/>
                  </a:lnTo>
                  <a:lnTo>
                    <a:pt x="0" y="579120"/>
                  </a:lnTo>
                  <a:lnTo>
                    <a:pt x="8424672" y="579120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3849" y="2986278"/>
              <a:ext cx="8425180" cy="579120"/>
            </a:xfrm>
            <a:custGeom>
              <a:avLst/>
              <a:gdLst/>
              <a:ahLst/>
              <a:cxnLst/>
              <a:rect l="l" t="t" r="r" b="b"/>
              <a:pathLst>
                <a:path w="8425180" h="579120">
                  <a:moveTo>
                    <a:pt x="0" y="579120"/>
                  </a:moveTo>
                  <a:lnTo>
                    <a:pt x="8424672" y="579120"/>
                  </a:lnTo>
                  <a:lnTo>
                    <a:pt x="8424672" y="0"/>
                  </a:lnTo>
                  <a:lnTo>
                    <a:pt x="0" y="0"/>
                  </a:lnTo>
                  <a:lnTo>
                    <a:pt x="0" y="579120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5997" y="2646426"/>
              <a:ext cx="5896610" cy="680085"/>
            </a:xfrm>
            <a:custGeom>
              <a:avLst/>
              <a:gdLst/>
              <a:ahLst/>
              <a:cxnLst/>
              <a:rect l="l" t="t" r="r" b="b"/>
              <a:pathLst>
                <a:path w="5896609" h="680085">
                  <a:moveTo>
                    <a:pt x="5783072" y="0"/>
                  </a:moveTo>
                  <a:lnTo>
                    <a:pt x="113283" y="0"/>
                  </a:lnTo>
                  <a:lnTo>
                    <a:pt x="69190" y="8895"/>
                  </a:lnTo>
                  <a:lnTo>
                    <a:pt x="33181" y="33162"/>
                  </a:lnTo>
                  <a:lnTo>
                    <a:pt x="8903" y="69169"/>
                  </a:lnTo>
                  <a:lnTo>
                    <a:pt x="0" y="113284"/>
                  </a:lnTo>
                  <a:lnTo>
                    <a:pt x="0" y="566420"/>
                  </a:lnTo>
                  <a:lnTo>
                    <a:pt x="8903" y="610534"/>
                  </a:lnTo>
                  <a:lnTo>
                    <a:pt x="33181" y="646541"/>
                  </a:lnTo>
                  <a:lnTo>
                    <a:pt x="69190" y="670808"/>
                  </a:lnTo>
                  <a:lnTo>
                    <a:pt x="113283" y="679703"/>
                  </a:lnTo>
                  <a:lnTo>
                    <a:pt x="5783072" y="679703"/>
                  </a:lnTo>
                  <a:lnTo>
                    <a:pt x="5827186" y="670808"/>
                  </a:lnTo>
                  <a:lnTo>
                    <a:pt x="5863193" y="646541"/>
                  </a:lnTo>
                  <a:lnTo>
                    <a:pt x="5887460" y="610534"/>
                  </a:lnTo>
                  <a:lnTo>
                    <a:pt x="5896356" y="566420"/>
                  </a:lnTo>
                  <a:lnTo>
                    <a:pt x="5896356" y="113284"/>
                  </a:lnTo>
                  <a:lnTo>
                    <a:pt x="5887460" y="69169"/>
                  </a:lnTo>
                  <a:lnTo>
                    <a:pt x="5863193" y="33162"/>
                  </a:lnTo>
                  <a:lnTo>
                    <a:pt x="5827186" y="8895"/>
                  </a:lnTo>
                  <a:lnTo>
                    <a:pt x="578307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5997" y="2646426"/>
              <a:ext cx="5896610" cy="680085"/>
            </a:xfrm>
            <a:custGeom>
              <a:avLst/>
              <a:gdLst/>
              <a:ahLst/>
              <a:cxnLst/>
              <a:rect l="l" t="t" r="r" b="b"/>
              <a:pathLst>
                <a:path w="5896609" h="680085">
                  <a:moveTo>
                    <a:pt x="0" y="113284"/>
                  </a:moveTo>
                  <a:lnTo>
                    <a:pt x="8903" y="69169"/>
                  </a:lnTo>
                  <a:lnTo>
                    <a:pt x="33181" y="33162"/>
                  </a:lnTo>
                  <a:lnTo>
                    <a:pt x="69190" y="8895"/>
                  </a:lnTo>
                  <a:lnTo>
                    <a:pt x="113283" y="0"/>
                  </a:lnTo>
                  <a:lnTo>
                    <a:pt x="5783072" y="0"/>
                  </a:lnTo>
                  <a:lnTo>
                    <a:pt x="5827186" y="8895"/>
                  </a:lnTo>
                  <a:lnTo>
                    <a:pt x="5863193" y="33162"/>
                  </a:lnTo>
                  <a:lnTo>
                    <a:pt x="5887460" y="69169"/>
                  </a:lnTo>
                  <a:lnTo>
                    <a:pt x="5896356" y="113284"/>
                  </a:lnTo>
                  <a:lnTo>
                    <a:pt x="5896356" y="566420"/>
                  </a:lnTo>
                  <a:lnTo>
                    <a:pt x="5887460" y="610534"/>
                  </a:lnTo>
                  <a:lnTo>
                    <a:pt x="5863193" y="646541"/>
                  </a:lnTo>
                  <a:lnTo>
                    <a:pt x="5827186" y="670808"/>
                  </a:lnTo>
                  <a:lnTo>
                    <a:pt x="5783072" y="679703"/>
                  </a:lnTo>
                  <a:lnTo>
                    <a:pt x="113283" y="679703"/>
                  </a:lnTo>
                  <a:lnTo>
                    <a:pt x="69190" y="670808"/>
                  </a:lnTo>
                  <a:lnTo>
                    <a:pt x="33181" y="646541"/>
                  </a:lnTo>
                  <a:lnTo>
                    <a:pt x="8903" y="610534"/>
                  </a:lnTo>
                  <a:lnTo>
                    <a:pt x="0" y="566420"/>
                  </a:lnTo>
                  <a:lnTo>
                    <a:pt x="0" y="11328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10895" y="3677411"/>
            <a:ext cx="8450580" cy="944880"/>
            <a:chOff x="310895" y="3677411"/>
            <a:chExt cx="8450580" cy="944880"/>
          </a:xfrm>
        </p:grpSpPr>
        <p:sp>
          <p:nvSpPr>
            <p:cNvPr id="15" name="object 15"/>
            <p:cNvSpPr/>
            <p:nvPr/>
          </p:nvSpPr>
          <p:spPr>
            <a:xfrm>
              <a:off x="323849" y="4030217"/>
              <a:ext cx="8425180" cy="579120"/>
            </a:xfrm>
            <a:custGeom>
              <a:avLst/>
              <a:gdLst/>
              <a:ahLst/>
              <a:cxnLst/>
              <a:rect l="l" t="t" r="r" b="b"/>
              <a:pathLst>
                <a:path w="8425180" h="579120">
                  <a:moveTo>
                    <a:pt x="8424672" y="0"/>
                  </a:moveTo>
                  <a:lnTo>
                    <a:pt x="0" y="0"/>
                  </a:lnTo>
                  <a:lnTo>
                    <a:pt x="0" y="579119"/>
                  </a:lnTo>
                  <a:lnTo>
                    <a:pt x="8424672" y="579119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3849" y="4030217"/>
              <a:ext cx="8425180" cy="579120"/>
            </a:xfrm>
            <a:custGeom>
              <a:avLst/>
              <a:gdLst/>
              <a:ahLst/>
              <a:cxnLst/>
              <a:rect l="l" t="t" r="r" b="b"/>
              <a:pathLst>
                <a:path w="8425180" h="579120">
                  <a:moveTo>
                    <a:pt x="0" y="579119"/>
                  </a:moveTo>
                  <a:lnTo>
                    <a:pt x="8424672" y="579119"/>
                  </a:lnTo>
                  <a:lnTo>
                    <a:pt x="8424672" y="0"/>
                  </a:lnTo>
                  <a:lnTo>
                    <a:pt x="0" y="0"/>
                  </a:lnTo>
                  <a:lnTo>
                    <a:pt x="0" y="579119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45997" y="3690365"/>
              <a:ext cx="5896610" cy="678180"/>
            </a:xfrm>
            <a:custGeom>
              <a:avLst/>
              <a:gdLst/>
              <a:ahLst/>
              <a:cxnLst/>
              <a:rect l="l" t="t" r="r" b="b"/>
              <a:pathLst>
                <a:path w="5896609" h="678179">
                  <a:moveTo>
                    <a:pt x="5783326" y="0"/>
                  </a:moveTo>
                  <a:lnTo>
                    <a:pt x="113029" y="0"/>
                  </a:lnTo>
                  <a:lnTo>
                    <a:pt x="69035" y="8874"/>
                  </a:lnTo>
                  <a:lnTo>
                    <a:pt x="33107" y="33083"/>
                  </a:lnTo>
                  <a:lnTo>
                    <a:pt x="8883" y="69008"/>
                  </a:lnTo>
                  <a:lnTo>
                    <a:pt x="0" y="113029"/>
                  </a:lnTo>
                  <a:lnTo>
                    <a:pt x="0" y="565149"/>
                  </a:lnTo>
                  <a:lnTo>
                    <a:pt x="8883" y="609171"/>
                  </a:lnTo>
                  <a:lnTo>
                    <a:pt x="33107" y="645096"/>
                  </a:lnTo>
                  <a:lnTo>
                    <a:pt x="69035" y="669305"/>
                  </a:lnTo>
                  <a:lnTo>
                    <a:pt x="113029" y="678179"/>
                  </a:lnTo>
                  <a:lnTo>
                    <a:pt x="5783326" y="678179"/>
                  </a:lnTo>
                  <a:lnTo>
                    <a:pt x="5827347" y="669305"/>
                  </a:lnTo>
                  <a:lnTo>
                    <a:pt x="5863272" y="645096"/>
                  </a:lnTo>
                  <a:lnTo>
                    <a:pt x="5887481" y="609171"/>
                  </a:lnTo>
                  <a:lnTo>
                    <a:pt x="5896356" y="565149"/>
                  </a:lnTo>
                  <a:lnTo>
                    <a:pt x="5896356" y="113029"/>
                  </a:lnTo>
                  <a:lnTo>
                    <a:pt x="5887481" y="69008"/>
                  </a:lnTo>
                  <a:lnTo>
                    <a:pt x="5863272" y="33083"/>
                  </a:lnTo>
                  <a:lnTo>
                    <a:pt x="5827347" y="8874"/>
                  </a:lnTo>
                  <a:lnTo>
                    <a:pt x="578332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5997" y="3690365"/>
              <a:ext cx="5896610" cy="678180"/>
            </a:xfrm>
            <a:custGeom>
              <a:avLst/>
              <a:gdLst/>
              <a:ahLst/>
              <a:cxnLst/>
              <a:rect l="l" t="t" r="r" b="b"/>
              <a:pathLst>
                <a:path w="5896609" h="678179">
                  <a:moveTo>
                    <a:pt x="0" y="113029"/>
                  </a:moveTo>
                  <a:lnTo>
                    <a:pt x="8883" y="69008"/>
                  </a:lnTo>
                  <a:lnTo>
                    <a:pt x="33107" y="33083"/>
                  </a:lnTo>
                  <a:lnTo>
                    <a:pt x="69035" y="8874"/>
                  </a:lnTo>
                  <a:lnTo>
                    <a:pt x="113029" y="0"/>
                  </a:lnTo>
                  <a:lnTo>
                    <a:pt x="5783326" y="0"/>
                  </a:lnTo>
                  <a:lnTo>
                    <a:pt x="5827347" y="8874"/>
                  </a:lnTo>
                  <a:lnTo>
                    <a:pt x="5863272" y="33083"/>
                  </a:lnTo>
                  <a:lnTo>
                    <a:pt x="5887481" y="69008"/>
                  </a:lnTo>
                  <a:lnTo>
                    <a:pt x="5896356" y="113029"/>
                  </a:lnTo>
                  <a:lnTo>
                    <a:pt x="5896356" y="565149"/>
                  </a:lnTo>
                  <a:lnTo>
                    <a:pt x="5887481" y="609171"/>
                  </a:lnTo>
                  <a:lnTo>
                    <a:pt x="5863272" y="645096"/>
                  </a:lnTo>
                  <a:lnTo>
                    <a:pt x="5827347" y="669305"/>
                  </a:lnTo>
                  <a:lnTo>
                    <a:pt x="5783326" y="678179"/>
                  </a:lnTo>
                  <a:lnTo>
                    <a:pt x="113029" y="678179"/>
                  </a:lnTo>
                  <a:lnTo>
                    <a:pt x="69035" y="669305"/>
                  </a:lnTo>
                  <a:lnTo>
                    <a:pt x="33107" y="645096"/>
                  </a:lnTo>
                  <a:lnTo>
                    <a:pt x="8883" y="609171"/>
                  </a:lnTo>
                  <a:lnTo>
                    <a:pt x="0" y="565149"/>
                  </a:lnTo>
                  <a:lnTo>
                    <a:pt x="0" y="11302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10895" y="4721352"/>
            <a:ext cx="8450580" cy="944880"/>
            <a:chOff x="310895" y="4721352"/>
            <a:chExt cx="8450580" cy="944880"/>
          </a:xfrm>
        </p:grpSpPr>
        <p:sp>
          <p:nvSpPr>
            <p:cNvPr id="20" name="object 20"/>
            <p:cNvSpPr/>
            <p:nvPr/>
          </p:nvSpPr>
          <p:spPr>
            <a:xfrm>
              <a:off x="323849" y="5072634"/>
              <a:ext cx="8425180" cy="581025"/>
            </a:xfrm>
            <a:custGeom>
              <a:avLst/>
              <a:gdLst/>
              <a:ahLst/>
              <a:cxnLst/>
              <a:rect l="l" t="t" r="r" b="b"/>
              <a:pathLst>
                <a:path w="8425180" h="581025">
                  <a:moveTo>
                    <a:pt x="8424672" y="0"/>
                  </a:moveTo>
                  <a:lnTo>
                    <a:pt x="0" y="0"/>
                  </a:lnTo>
                  <a:lnTo>
                    <a:pt x="0" y="580643"/>
                  </a:lnTo>
                  <a:lnTo>
                    <a:pt x="8424672" y="580643"/>
                  </a:lnTo>
                  <a:lnTo>
                    <a:pt x="842467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3849" y="5072634"/>
              <a:ext cx="8425180" cy="581025"/>
            </a:xfrm>
            <a:custGeom>
              <a:avLst/>
              <a:gdLst/>
              <a:ahLst/>
              <a:cxnLst/>
              <a:rect l="l" t="t" r="r" b="b"/>
              <a:pathLst>
                <a:path w="8425180" h="581025">
                  <a:moveTo>
                    <a:pt x="0" y="580643"/>
                  </a:moveTo>
                  <a:lnTo>
                    <a:pt x="8424672" y="580643"/>
                  </a:lnTo>
                  <a:lnTo>
                    <a:pt x="8424672" y="0"/>
                  </a:lnTo>
                  <a:lnTo>
                    <a:pt x="0" y="0"/>
                  </a:lnTo>
                  <a:lnTo>
                    <a:pt x="0" y="580643"/>
                  </a:lnTo>
                  <a:close/>
                </a:path>
              </a:pathLst>
            </a:custGeom>
            <a:ln w="25908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5997" y="4734306"/>
              <a:ext cx="5896610" cy="678180"/>
            </a:xfrm>
            <a:custGeom>
              <a:avLst/>
              <a:gdLst/>
              <a:ahLst/>
              <a:cxnLst/>
              <a:rect l="l" t="t" r="r" b="b"/>
              <a:pathLst>
                <a:path w="5896609" h="678179">
                  <a:moveTo>
                    <a:pt x="5783326" y="0"/>
                  </a:moveTo>
                  <a:lnTo>
                    <a:pt x="113029" y="0"/>
                  </a:lnTo>
                  <a:lnTo>
                    <a:pt x="69035" y="8874"/>
                  </a:lnTo>
                  <a:lnTo>
                    <a:pt x="33107" y="33083"/>
                  </a:lnTo>
                  <a:lnTo>
                    <a:pt x="8883" y="69008"/>
                  </a:lnTo>
                  <a:lnTo>
                    <a:pt x="0" y="113030"/>
                  </a:lnTo>
                  <a:lnTo>
                    <a:pt x="0" y="565150"/>
                  </a:lnTo>
                  <a:lnTo>
                    <a:pt x="8883" y="609171"/>
                  </a:lnTo>
                  <a:lnTo>
                    <a:pt x="33107" y="645096"/>
                  </a:lnTo>
                  <a:lnTo>
                    <a:pt x="69035" y="669305"/>
                  </a:lnTo>
                  <a:lnTo>
                    <a:pt x="113029" y="678180"/>
                  </a:lnTo>
                  <a:lnTo>
                    <a:pt x="5783326" y="678180"/>
                  </a:lnTo>
                  <a:lnTo>
                    <a:pt x="5827347" y="669305"/>
                  </a:lnTo>
                  <a:lnTo>
                    <a:pt x="5863272" y="645096"/>
                  </a:lnTo>
                  <a:lnTo>
                    <a:pt x="5887481" y="609171"/>
                  </a:lnTo>
                  <a:lnTo>
                    <a:pt x="5896356" y="565150"/>
                  </a:lnTo>
                  <a:lnTo>
                    <a:pt x="5896356" y="113030"/>
                  </a:lnTo>
                  <a:lnTo>
                    <a:pt x="5887481" y="69008"/>
                  </a:lnTo>
                  <a:lnTo>
                    <a:pt x="5863272" y="33083"/>
                  </a:lnTo>
                  <a:lnTo>
                    <a:pt x="5827347" y="8874"/>
                  </a:lnTo>
                  <a:lnTo>
                    <a:pt x="578332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5997" y="4734306"/>
              <a:ext cx="5896610" cy="678180"/>
            </a:xfrm>
            <a:custGeom>
              <a:avLst/>
              <a:gdLst/>
              <a:ahLst/>
              <a:cxnLst/>
              <a:rect l="l" t="t" r="r" b="b"/>
              <a:pathLst>
                <a:path w="5896609" h="678179">
                  <a:moveTo>
                    <a:pt x="0" y="113030"/>
                  </a:moveTo>
                  <a:lnTo>
                    <a:pt x="8883" y="69008"/>
                  </a:lnTo>
                  <a:lnTo>
                    <a:pt x="33107" y="33083"/>
                  </a:lnTo>
                  <a:lnTo>
                    <a:pt x="69035" y="8874"/>
                  </a:lnTo>
                  <a:lnTo>
                    <a:pt x="113029" y="0"/>
                  </a:lnTo>
                  <a:lnTo>
                    <a:pt x="5783326" y="0"/>
                  </a:lnTo>
                  <a:lnTo>
                    <a:pt x="5827347" y="8874"/>
                  </a:lnTo>
                  <a:lnTo>
                    <a:pt x="5863272" y="33083"/>
                  </a:lnTo>
                  <a:lnTo>
                    <a:pt x="5887481" y="69008"/>
                  </a:lnTo>
                  <a:lnTo>
                    <a:pt x="5896356" y="113030"/>
                  </a:lnTo>
                  <a:lnTo>
                    <a:pt x="5896356" y="565150"/>
                  </a:lnTo>
                  <a:lnTo>
                    <a:pt x="5887481" y="609171"/>
                  </a:lnTo>
                  <a:lnTo>
                    <a:pt x="5863272" y="645096"/>
                  </a:lnTo>
                  <a:lnTo>
                    <a:pt x="5827347" y="669305"/>
                  </a:lnTo>
                  <a:lnTo>
                    <a:pt x="5783326" y="678180"/>
                  </a:lnTo>
                  <a:lnTo>
                    <a:pt x="113029" y="678180"/>
                  </a:lnTo>
                  <a:lnTo>
                    <a:pt x="69035" y="669305"/>
                  </a:lnTo>
                  <a:lnTo>
                    <a:pt x="33107" y="645096"/>
                  </a:lnTo>
                  <a:lnTo>
                    <a:pt x="8883" y="609171"/>
                  </a:lnTo>
                  <a:lnTo>
                    <a:pt x="0" y="565150"/>
                  </a:lnTo>
                  <a:lnTo>
                    <a:pt x="0" y="11303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88263" y="2762757"/>
            <a:ext cx="5206365" cy="2282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Intrgration </a:t>
            </a:r>
            <a:r>
              <a:rPr sz="2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3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23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2300" spc="-32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services</a:t>
            </a:r>
            <a:endParaRPr sz="2300" dirty="0">
              <a:latin typeface="Times New Roman" pitchFamily="18" charset="0"/>
              <a:cs typeface="Times New Roman" pitchFamily="18" charset="0"/>
            </a:endParaRPr>
          </a:p>
          <a:p>
            <a:pPr marL="12700" marR="476884">
              <a:lnSpc>
                <a:spcPct val="297600"/>
              </a:lnSpc>
            </a:pPr>
            <a:r>
              <a:rPr sz="2300" spc="-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2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3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existing health staff  </a:t>
            </a:r>
            <a:r>
              <a:rPr sz="23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existing of </a:t>
            </a:r>
            <a:r>
              <a:rPr sz="23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z="23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2300" spc="-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3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service</a:t>
            </a:r>
            <a:endParaRPr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86245"/>
            <a:ext cx="91440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SPECIFIC</a:t>
            </a:r>
            <a:r>
              <a:rPr lang="en-IN" sz="4400" b="1" i="0" spc="-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APPROACHES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72208"/>
            <a:ext cx="7259320" cy="4028667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191135" indent="-342900">
              <a:lnSpc>
                <a:spcPts val="3460"/>
              </a:lnSpc>
              <a:spcBef>
                <a:spcPts val="53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Diffusion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skills to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 periphery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</a:t>
            </a:r>
          </a:p>
          <a:p>
            <a:pPr marL="355600" indent="-342900">
              <a:lnSpc>
                <a:spcPct val="100000"/>
              </a:lnSpc>
              <a:spcBef>
                <a:spcPts val="334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Appropriate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appointment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tasks</a:t>
            </a:r>
          </a:p>
          <a:p>
            <a:pPr marL="355600" marR="116205" indent="-342900">
              <a:lnSpc>
                <a:spcPts val="3460"/>
              </a:lnSpc>
              <a:spcBef>
                <a:spcPts val="81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Equitable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balanced distribution</a:t>
            </a:r>
            <a:r>
              <a:rPr sz="32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resources</a:t>
            </a:r>
          </a:p>
          <a:p>
            <a:pPr marL="355600" marR="5080" indent="-342900">
              <a:lnSpc>
                <a:spcPts val="3460"/>
              </a:lnSpc>
              <a:spcBef>
                <a:spcPts val="76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Integration 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basic mental 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care  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general health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</a:t>
            </a: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Linkage with community</a:t>
            </a:r>
            <a:r>
              <a:rPr sz="32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development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552" y="486245"/>
            <a:ext cx="7992888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GOALS OF</a:t>
            </a:r>
            <a:r>
              <a:rPr lang="en-IN" sz="4400" b="1" i="0" spc="-6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NMHP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23694"/>
            <a:ext cx="7980045" cy="436753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Within one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year-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75920" indent="-363855">
              <a:lnSpc>
                <a:spcPct val="100000"/>
              </a:lnSpc>
              <a:spcBef>
                <a:spcPts val="390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Each state will have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adopted the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plan</a:t>
            </a:r>
          </a:p>
          <a:p>
            <a:pPr marL="355600" marR="411480" indent="-342900">
              <a:lnSpc>
                <a:spcPct val="90000"/>
              </a:lnSpc>
              <a:spcBef>
                <a:spcPts val="765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Govt 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India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will have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appointed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focal  point within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ministry of health  specifically for MH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action</a:t>
            </a:r>
          </a:p>
          <a:p>
            <a:pPr marL="355600" marR="5080" indent="-342900">
              <a:lnSpc>
                <a:spcPct val="90000"/>
              </a:lnSpc>
              <a:spcBef>
                <a:spcPts val="770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National coordinating group will be</a:t>
            </a:r>
            <a:r>
              <a:rPr sz="32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formed  comprising reps of each state, senior  health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adm,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professionals from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psychiatry,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social welfare and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education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486245"/>
            <a:ext cx="7344816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GOALS OF</a:t>
            </a:r>
            <a:r>
              <a:rPr lang="en-IN" sz="4400" b="1" i="0" spc="-6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NMHP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4024"/>
            <a:ext cx="7395845" cy="36388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94945" indent="-342900">
              <a:lnSpc>
                <a:spcPct val="100000"/>
              </a:lnSpc>
              <a:spcBef>
                <a:spcPts val="9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80" dirty="0">
                <a:latin typeface="Times New Roman" pitchFamily="18" charset="0"/>
                <a:cs typeface="Times New Roman" pitchFamily="18" charset="0"/>
              </a:rPr>
              <a:t>Task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force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will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have worked out outlines  curriculum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mental health workers and for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MO’s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PHC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level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Within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years-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5000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target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non-medical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professionals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will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have undergone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weeks training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mental  healthcare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3608" y="486245"/>
            <a:ext cx="7344816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GOALS OF</a:t>
            </a:r>
            <a:r>
              <a:rPr lang="en-IN" sz="4400" b="1" i="0" spc="-6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NMHP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0977"/>
            <a:ext cx="8047990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Creation of a post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psychiatrist 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at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least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50%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districts</a:t>
            </a:r>
          </a:p>
          <a:p>
            <a:pPr marL="355600" marR="189230" indent="-342900" algn="just">
              <a:lnSpc>
                <a:spcPct val="100000"/>
              </a:lnSpc>
              <a:spcBef>
                <a:spcPts val="770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Psychiatrist at the district level will visit all  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PHC’s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regularly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least once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month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for supervision and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education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118110" indent="-342900" algn="just">
              <a:lnSpc>
                <a:spcPct val="100000"/>
              </a:lnSpc>
              <a:spcBef>
                <a:spcPts val="770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spc="-18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be fully operational in at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least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half 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all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districts in some states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32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UT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486245"/>
            <a:ext cx="756084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GOALS OF</a:t>
            </a:r>
            <a:r>
              <a:rPr lang="en-IN" sz="4400" b="1" i="0" spc="-6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NMHP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0977"/>
            <a:ext cx="7839075" cy="149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Psychiatric units with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in-patient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facility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will  be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made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available in all medical college  hospitals in the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country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200565"/>
            <a:ext cx="770485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200" b="1" i="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IN" sz="32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HAPPENED </a:t>
            </a:r>
            <a:r>
              <a:rPr lang="en-IN" sz="32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IN" sz="3200" b="1" i="0" spc="-7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1982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1520" y="853186"/>
            <a:ext cx="2232248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13384" algn="l"/>
                <a:tab pos="414020" algn="l"/>
                <a:tab pos="1551940" algn="l"/>
              </a:tabLst>
            </a:pP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7744" y="853186"/>
            <a:ext cx="687625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  <a:tab pos="1567180" algn="l"/>
                <a:tab pos="2470785" algn="l"/>
                <a:tab pos="3315335" algn="l"/>
                <a:tab pos="4705985" algn="l"/>
                <a:tab pos="5286375" algn="l"/>
                <a:tab pos="5589905" algn="l"/>
              </a:tabLst>
            </a:pP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0" y="764704"/>
            <a:ext cx="9144000" cy="5516254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411480" indent="-399415">
              <a:spcBef>
                <a:spcPts val="575"/>
              </a:spcBef>
              <a:buFont typeface="Wingdings" pitchFamily="2" charset="2"/>
              <a:buChar char="Ø"/>
              <a:tabLst>
                <a:tab pos="412115" algn="l"/>
              </a:tabLst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IN" sz="3000" spc="-15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tion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the n</a:t>
            </a:r>
            <a:r>
              <a:rPr lang="en-IN" sz="3000" spc="-25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tional m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3000" spc="-25" dirty="0" smtClean="0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al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IN" sz="3000" spc="1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000" spc="5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th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z="30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3000" spc="-1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IN" sz="3000" spc="-4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IN" sz="3000" spc="-1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e	</a:t>
            </a:r>
            <a:r>
              <a:rPr lang="en-IN" sz="3000" spc="-3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as a g</a:t>
            </a:r>
            <a:r>
              <a:rPr lang="en-IN" sz="3000" spc="-2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3000" spc="-3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IN" sz="3000" spc="-5" dirty="0" smtClean="0">
                <a:latin typeface="Times New Roman" pitchFamily="18" charset="0"/>
                <a:cs typeface="Times New Roman" pitchFamily="18" charset="0"/>
              </a:rPr>
              <a:t>achievement</a:t>
            </a:r>
          </a:p>
          <a:p>
            <a:pPr marL="411480" indent="-399415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12115" algn="l"/>
              </a:tabLst>
            </a:pP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Issues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left</a:t>
            </a:r>
            <a:r>
              <a:rPr sz="3000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unclear</a:t>
            </a: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budgetary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estimates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 provisions</a:t>
            </a:r>
            <a:endParaRPr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484"/>
              </a:spcBef>
              <a:buFont typeface="Wingdings" pitchFamily="2" charset="2"/>
              <a:buChar char="Ø"/>
              <a:tabLst>
                <a:tab pos="414020" algn="l"/>
              </a:tabLst>
            </a:pP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	Lack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clarity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regarding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 fund</a:t>
            </a:r>
            <a:r>
              <a:rPr lang="en-US" sz="3000" spc="-5" dirty="0" smtClean="0">
                <a:latin typeface="Times New Roman" pitchFamily="18" charset="0"/>
                <a:cs typeface="Times New Roman" pitchFamily="18" charset="0"/>
              </a:rPr>
              <a:t>ing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– the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federal 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India or the </a:t>
            </a:r>
            <a:r>
              <a:rPr sz="3000" spc="-20" dirty="0" smtClean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governments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perpetually had  inadequate funds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0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care.</a:t>
            </a:r>
            <a:endParaRPr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414020" algn="l"/>
              </a:tabLst>
            </a:pP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	A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very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lukewarm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response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almost rejection of the 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sz="30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psychiatrists.</a:t>
            </a:r>
            <a:endParaRPr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6985" indent="-342900">
              <a:lnSpc>
                <a:spcPct val="100000"/>
              </a:lnSpc>
              <a:spcBef>
                <a:spcPts val="48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Doubts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were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expressed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about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feasibility of implementing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the  programme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larger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populations</a:t>
            </a:r>
            <a:r>
              <a:rPr lang="en-US" sz="30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344424" y="2261616"/>
            <a:ext cx="7609840" cy="3990340"/>
            <a:chOff x="344424" y="2261616"/>
            <a:chExt cx="7609840" cy="39903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692" y="2467316"/>
              <a:ext cx="239267" cy="28441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" y="2261616"/>
              <a:ext cx="6838188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4" y="2766060"/>
              <a:ext cx="717804" cy="7299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560" y="2731008"/>
              <a:ext cx="6524244" cy="7894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4" y="3235452"/>
              <a:ext cx="717804" cy="7299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60" y="3200400"/>
              <a:ext cx="7283196" cy="7894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560" y="3584448"/>
              <a:ext cx="6444995" cy="7894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4" y="4088892"/>
              <a:ext cx="717804" cy="7299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60" y="4053839"/>
              <a:ext cx="7179564" cy="7894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4" y="4558283"/>
              <a:ext cx="717804" cy="7299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560" y="4523232"/>
              <a:ext cx="6972300" cy="7894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4" y="5027676"/>
              <a:ext cx="717804" cy="7299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0560" y="4992623"/>
              <a:ext cx="1082040" cy="7894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3207" y="4992623"/>
              <a:ext cx="588264" cy="7894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02079" y="4992623"/>
              <a:ext cx="5414772" cy="78943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4" y="5497067"/>
              <a:ext cx="717804" cy="72999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60" y="5462016"/>
              <a:ext cx="6132575" cy="78943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0" y="1628800"/>
            <a:ext cx="9144000" cy="406200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Limited undergraduate </a:t>
            </a:r>
            <a:r>
              <a:rPr sz="3200" dirty="0">
                <a:latin typeface="Times New Roman"/>
                <a:cs typeface="Times New Roman"/>
              </a:rPr>
              <a:t>training </a:t>
            </a:r>
            <a:r>
              <a:rPr sz="3200" spc="-5" dirty="0">
                <a:latin typeface="Times New Roman"/>
                <a:cs typeface="Times New Roman"/>
              </a:rPr>
              <a:t>in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psychiatry</a:t>
            </a: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Inadequate </a:t>
            </a:r>
            <a:r>
              <a:rPr sz="3200" spc="-5" dirty="0">
                <a:latin typeface="Times New Roman"/>
                <a:cs typeface="Times New Roman"/>
              </a:rPr>
              <a:t>mental health human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resources</a:t>
            </a:r>
            <a:endParaRPr sz="32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3030"/>
              </a:lnSpc>
              <a:spcBef>
                <a:spcPts val="715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Lack of </a:t>
            </a:r>
            <a:r>
              <a:rPr sz="3200" dirty="0">
                <a:latin typeface="Times New Roman"/>
                <a:cs typeface="Times New Roman"/>
              </a:rPr>
              <a:t>policy driven </a:t>
            </a:r>
            <a:r>
              <a:rPr sz="3200" spc="-5" dirty="0">
                <a:latin typeface="Times New Roman"/>
                <a:cs typeface="Times New Roman"/>
              </a:rPr>
              <a:t>epidemiological data and  research </a:t>
            </a:r>
            <a:r>
              <a:rPr sz="3200" dirty="0">
                <a:latin typeface="Times New Roman"/>
                <a:cs typeface="Times New Roman"/>
              </a:rPr>
              <a:t>driven </a:t>
            </a:r>
            <a:r>
              <a:rPr sz="3200" spc="-5" dirty="0">
                <a:latin typeface="Times New Roman"/>
                <a:cs typeface="Times New Roman"/>
              </a:rPr>
              <a:t>mental healthcare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policies</a:t>
            </a: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Limited number </a:t>
            </a:r>
            <a:r>
              <a:rPr sz="3200" dirty="0">
                <a:latin typeface="Times New Roman"/>
                <a:cs typeface="Times New Roman"/>
              </a:rPr>
              <a:t>of </a:t>
            </a:r>
            <a:r>
              <a:rPr sz="3200" spc="-5" dirty="0">
                <a:latin typeface="Times New Roman"/>
                <a:cs typeface="Times New Roman"/>
              </a:rPr>
              <a:t>models and </a:t>
            </a:r>
            <a:r>
              <a:rPr sz="3200" dirty="0">
                <a:latin typeface="Times New Roman"/>
                <a:cs typeface="Times New Roman"/>
              </a:rPr>
              <a:t>their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evaluation</a:t>
            </a: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Uneven </a:t>
            </a:r>
            <a:r>
              <a:rPr sz="3200" dirty="0">
                <a:latin typeface="Times New Roman"/>
                <a:cs typeface="Times New Roman"/>
              </a:rPr>
              <a:t>distribution </a:t>
            </a:r>
            <a:r>
              <a:rPr sz="3200" spc="-5" dirty="0">
                <a:latin typeface="Times New Roman"/>
                <a:cs typeface="Times New Roman"/>
              </a:rPr>
              <a:t>of resources across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states</a:t>
            </a:r>
            <a:endParaRPr sz="3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Non-implementation </a:t>
            </a:r>
            <a:r>
              <a:rPr sz="3200" dirty="0">
                <a:latin typeface="Times New Roman"/>
                <a:cs typeface="Times New Roman"/>
              </a:rPr>
              <a:t>of the </a:t>
            </a:r>
            <a:r>
              <a:rPr sz="3200" spc="-5" dirty="0">
                <a:latin typeface="Times New Roman"/>
                <a:cs typeface="Times New Roman"/>
              </a:rPr>
              <a:t>MHA,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1987</a:t>
            </a:r>
            <a:endParaRPr sz="3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Privatization of </a:t>
            </a:r>
            <a:r>
              <a:rPr sz="3200" spc="-5" dirty="0">
                <a:latin typeface="Times New Roman"/>
                <a:cs typeface="Times New Roman"/>
              </a:rPr>
              <a:t>healthcare in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1990s.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BARRIERS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IMPLEMENTATION</a:t>
            </a:r>
          </a:p>
          <a:p>
            <a:pPr algn="ctr"/>
            <a:r>
              <a:rPr lang="en-IN" sz="3200" b="1" i="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  NMHP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49"/>
            <a:ext cx="9144000" cy="1351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800" algn="ctr">
              <a:lnSpc>
                <a:spcPct val="100000"/>
              </a:lnSpc>
              <a:spcBef>
                <a:spcPts val="100"/>
              </a:spcBef>
            </a:pPr>
            <a:r>
              <a:rPr lang="en-IN" sz="2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1982-1990 – </a:t>
            </a:r>
            <a:r>
              <a:rPr lang="en-IN" sz="2900" b="1" i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DEVELOPMENT </a:t>
            </a:r>
            <a:r>
              <a:rPr lang="en-IN" sz="2900" b="1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900" b="1" i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PILOT DISTRICT  </a:t>
            </a:r>
            <a:r>
              <a:rPr lang="en-IN" sz="29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IN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 </a:t>
            </a:r>
            <a:r>
              <a:rPr lang="en-IN" sz="29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lang="en-IN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 BELLARY </a:t>
            </a:r>
            <a:r>
              <a:rPr lang="en-IN" sz="29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DISTRICT</a:t>
            </a:r>
            <a:r>
              <a:rPr lang="en-IN" sz="2900" b="1" spc="-2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 </a:t>
            </a:r>
            <a:r>
              <a:rPr lang="en-IN" sz="2900" b="1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KARNATAKA</a:t>
            </a:r>
            <a:endParaRPr lang="en-IN" sz="29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700808"/>
            <a:ext cx="9144000" cy="365292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NIMHANS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developed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 to operationalize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implement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NMHP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a</a:t>
            </a:r>
            <a:r>
              <a:rPr sz="32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Bellary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411480" indent="-399415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11480" algn="l"/>
                <a:tab pos="41211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population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about 20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lakhs,</a:t>
            </a:r>
          </a:p>
          <a:p>
            <a:pPr marL="411480" indent="-399415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411480" algn="l"/>
                <a:tab pos="412115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located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about 350 kms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away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Bangalore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chosen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pilot development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(DMHP).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792835"/>
            <a:ext cx="9144000" cy="5811847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Components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DMHP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Bellary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were: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staff,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lang="en-US" sz="3200" spc="-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rovision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6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essential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psychotropic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anti epileptic drugs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(chlorpromazine,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amitryptaline, trihexyphenidyl,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injection fluphenazine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deaconate,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phenobarbitone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diphenyl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hydantoin)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all PHCs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sub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centres,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2900" indent="-330835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simple mental heath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case</a:t>
            </a:r>
            <a:r>
              <a:rPr sz="3200" spc="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records,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20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monthly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reporting,</a:t>
            </a:r>
          </a:p>
          <a:p>
            <a:pPr marL="286385" marR="182245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spc="-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egular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monitoring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feed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back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team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21583"/>
            <a:ext cx="8072755" cy="6111288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5"/>
              </a:spcBef>
              <a:tabLst>
                <a:tab pos="354965" algn="l"/>
                <a:tab pos="35560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psychiatrist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13384" indent="-4013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clinic 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 hospital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review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sz="32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referred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PHCs.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715" indent="-34290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13384" algn="l"/>
                <a:tab pos="414020" algn="l"/>
                <a:tab pos="1153795" algn="l"/>
                <a:tab pos="1560830" algn="l"/>
                <a:tab pos="1913255" algn="l"/>
                <a:tab pos="2309495" algn="l"/>
                <a:tab pos="3288029" algn="l"/>
                <a:tab pos="3632200" algn="l"/>
                <a:tab pos="4117340" algn="l"/>
                <a:tab pos="4972050" algn="l"/>
                <a:tab pos="5932170" algn="l"/>
                <a:tab pos="6365240" algn="l"/>
                <a:tab pos="6987540" algn="l"/>
                <a:tab pos="731837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spc="5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	up	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	10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ti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	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	the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ict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hospi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al	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bri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	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tie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treatment.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715" indent="-342900" algn="just">
              <a:lnSpc>
                <a:spcPct val="100000"/>
              </a:lnSpc>
              <a:tabLst>
                <a:tab pos="355600" algn="l"/>
              </a:tabLst>
            </a:pP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programme was reviewed every month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officer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during the monthly meeting of primary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officers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"/>
            <a:ext cx="9144000" cy="6143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663575" indent="-27432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000" spc="-5" dirty="0">
                <a:latin typeface="Times New Roman" pitchFamily="18" charset="0"/>
                <a:cs typeface="Times New Roman" pitchFamily="18" charset="0"/>
              </a:rPr>
              <a:t>The Ministry of Health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Welfare,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Govt. of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India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formulated 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(under National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Health 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  <a:p>
            <a:pPr marL="342900" indent="-330835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30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programme was to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implemented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two</a:t>
            </a:r>
            <a:r>
              <a:rPr sz="30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phases,</a:t>
            </a:r>
          </a:p>
          <a:p>
            <a:pPr marL="342900" indent="-330835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3000" dirty="0">
                <a:latin typeface="Times New Roman" pitchFamily="18" charset="0"/>
                <a:cs typeface="Times New Roman" pitchFamily="18" charset="0"/>
              </a:rPr>
              <a:t>Phase I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taken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up during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1996-97,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3000" dirty="0">
                <a:latin typeface="Times New Roman" pitchFamily="18" charset="0"/>
                <a:cs typeface="Times New Roman" pitchFamily="18" charset="0"/>
              </a:rPr>
              <a:t>Phase II be a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continuation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programme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the IX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Five </a:t>
            </a:r>
            <a:r>
              <a:rPr sz="3000" spc="-35" dirty="0">
                <a:latin typeface="Times New Roman" pitchFamily="18" charset="0"/>
                <a:cs typeface="Times New Roman" pitchFamily="18" charset="0"/>
              </a:rPr>
              <a:t>Year</a:t>
            </a:r>
            <a:r>
              <a:rPr sz="30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Plan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5" dirty="0" smtClean="0">
                <a:latin typeface="Times New Roman" pitchFamily="18" charset="0"/>
                <a:cs typeface="Times New Roman" pitchFamily="18" charset="0"/>
              </a:rPr>
              <a:t>period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(1997-2002</a:t>
            </a:r>
            <a:r>
              <a:rPr sz="3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  <a:p>
            <a:pPr marL="342900" indent="-330835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3000" spc="-5" dirty="0">
                <a:latin typeface="Times New Roman" pitchFamily="18" charset="0"/>
                <a:cs typeface="Times New Roman" pitchFamily="18" charset="0"/>
              </a:rPr>
              <a:t>budget line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implementation of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the DMHP as a major component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 the</a:t>
            </a:r>
          </a:p>
          <a:p>
            <a:pPr marL="286385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sz="3000" dirty="0">
                <a:latin typeface="Times New Roman" pitchFamily="18" charset="0"/>
                <a:cs typeface="Times New Roman" pitchFamily="18" charset="0"/>
              </a:rPr>
              <a:t>NMHP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was created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in 1996; </a:t>
            </a:r>
            <a:r>
              <a:rPr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sz="30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years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CCHFW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approved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000" spc="-50" dirty="0">
                <a:latin typeface="Times New Roman" pitchFamily="18" charset="0"/>
                <a:cs typeface="Times New Roman" pitchFamily="18" charset="0"/>
              </a:rPr>
              <a:t>NMHP</a:t>
            </a:r>
            <a:r>
              <a:rPr sz="3000" spc="-5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000" dirty="0">
                <a:latin typeface="Times New Roman" pitchFamily="18" charset="0"/>
                <a:cs typeface="Times New Roman" pitchFamily="18" charset="0"/>
              </a:rPr>
              <a:t>DMHP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implemented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as a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fully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sz="30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centrally </a:t>
            </a:r>
            <a:r>
              <a:rPr sz="30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supported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sz="3000" spc="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project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404664"/>
            <a:ext cx="9144000" cy="3729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Launched 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1996–97 in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four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districts, one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each in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Andhra Pradesh,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Assam,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Rajasthan,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Tamil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Nadu</a:t>
            </a: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3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present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place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127</a:t>
            </a:r>
            <a:r>
              <a:rPr sz="3200" spc="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DMHP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also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being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started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325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new</a:t>
            </a:r>
            <a:r>
              <a:rPr sz="32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68580" indent="-342900">
              <a:lnSpc>
                <a:spcPct val="100000"/>
              </a:lnSpc>
              <a:spcBef>
                <a:spcPts val="72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central grant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implementation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DMHP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avg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population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20 lakh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five 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years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will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Rs. 2.5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crore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26957" y="6426504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76" y="469481"/>
            <a:ext cx="7848872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DMHP</a:t>
            </a:r>
            <a:r>
              <a:rPr lang="en-IN" sz="4400" b="1" i="0" spc="-2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581353"/>
            <a:ext cx="9144000" cy="489916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527685" marR="5080" indent="-515620">
              <a:lnSpc>
                <a:spcPct val="90000"/>
              </a:lnSpc>
              <a:spcBef>
                <a:spcPts val="434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6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sustainable basic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 health  services in community and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integration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these  with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other services</a:t>
            </a:r>
          </a:p>
          <a:p>
            <a:pPr marL="527685" marR="480695" indent="-515620">
              <a:lnSpc>
                <a:spcPts val="302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Early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detection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treatment in community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itself</a:t>
            </a:r>
          </a:p>
          <a:p>
            <a:pPr marL="527685" indent="-515620">
              <a:lnSpc>
                <a:spcPct val="100000"/>
              </a:lnSpc>
              <a:spcBef>
                <a:spcPts val="29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6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ensure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ease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care</a:t>
            </a:r>
            <a:r>
              <a:rPr sz="3200" spc="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givers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6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take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pressure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off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3200" spc="1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hospitals</a:t>
            </a:r>
          </a:p>
          <a:p>
            <a:pPr marL="527685" indent="-515620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6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reduce</a:t>
            </a:r>
            <a:r>
              <a:rPr sz="3200" spc="1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stigma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6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rehabilitate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within the</a:t>
            </a:r>
            <a:r>
              <a:rPr sz="3200" spc="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community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527685" indent="-51562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200" spc="-16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detect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,manage &amp; refer cases of</a:t>
            </a:r>
            <a:r>
              <a:rPr sz="3200" spc="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epilepsy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33634"/>
            <a:ext cx="9144000" cy="1625008"/>
          </a:xfrm>
          <a:prstGeom prst="rect">
            <a:avLst/>
          </a:prstGeom>
        </p:spPr>
        <p:txBody>
          <a:bodyPr vert="horz" wrap="square" lIns="0" tIns="390092" rIns="0" bIns="0" rtlCol="0">
            <a:spAutoFit/>
          </a:bodyPr>
          <a:lstStyle/>
          <a:p>
            <a:pPr marR="5080" indent="471488">
              <a:lnSpc>
                <a:spcPct val="100000"/>
              </a:lnSpc>
              <a:spcBef>
                <a:spcPts val="105"/>
              </a:spcBef>
            </a:pPr>
            <a:r>
              <a:rPr sz="4000"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COMPONENT OF </a:t>
            </a:r>
            <a:r>
              <a:rPr sz="4000" b="1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sz="4000" b="1" spc="-3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-4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 HELATH</a:t>
            </a:r>
            <a:r>
              <a:rPr sz="4000" b="1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PROGRAMMES</a:t>
            </a: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74063" y="1789176"/>
            <a:ext cx="7389876" cy="477316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-104887"/>
            <a:ext cx="9144000" cy="1625008"/>
          </a:xfrm>
          <a:prstGeom prst="rect">
            <a:avLst/>
          </a:prstGeom>
        </p:spPr>
        <p:txBody>
          <a:bodyPr vert="horz" wrap="square" lIns="0" tIns="390092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4000"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COMPONENT OF </a:t>
            </a:r>
            <a:r>
              <a:rPr sz="4000" b="1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sz="4000" b="1" spc="-3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-4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 HELATH</a:t>
            </a:r>
            <a:r>
              <a:rPr sz="4000" b="1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PROGRAMMES</a:t>
            </a: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340767"/>
            <a:ext cx="9144000" cy="550961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33634"/>
            <a:ext cx="9144000" cy="1625008"/>
          </a:xfrm>
          <a:prstGeom prst="rect">
            <a:avLst/>
          </a:prstGeom>
        </p:spPr>
        <p:txBody>
          <a:bodyPr vert="horz" wrap="square" lIns="0" tIns="390092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4000"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COMPONENT OF </a:t>
            </a:r>
            <a:r>
              <a:rPr sz="4000" b="1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sz="4000" b="1" spc="-3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spc="-4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 HELATH</a:t>
            </a:r>
            <a:r>
              <a:rPr sz="4000" b="1" spc="-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PROGRAMMES</a:t>
            </a: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825750"/>
            <a:ext cx="9144000" cy="50322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199" y="381057"/>
            <a:ext cx="2933636" cy="151175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83568" y="548680"/>
            <a:ext cx="5141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COMPONENTS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lang="en-IN" sz="3200" b="1" i="0" spc="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DMHP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9512" y="2060848"/>
            <a:ext cx="8964488" cy="371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685" marR="5080" indent="-515620">
              <a:lnSpc>
                <a:spcPts val="3020"/>
              </a:lnSpc>
              <a:spcBef>
                <a:spcPts val="480"/>
              </a:spcBef>
              <a:buAutoNum type="arabicPeriod"/>
              <a:tabLst>
                <a:tab pos="527685" algn="l"/>
                <a:tab pos="528320" algn="l"/>
                <a:tab pos="2030095" algn="l"/>
                <a:tab pos="2513965" algn="l"/>
                <a:tab pos="3908425" algn="l"/>
                <a:tab pos="5828665" algn="l"/>
                <a:tab pos="7395845" algn="l"/>
              </a:tabLst>
            </a:pPr>
            <a:r>
              <a:rPr lang="en-IN" sz="3200" b="1" spc="-215" dirty="0" smtClean="0">
                <a:latin typeface="Times New Roman"/>
                <a:cs typeface="Times New Roman"/>
              </a:rPr>
              <a:t>T</a:t>
            </a:r>
            <a:r>
              <a:rPr lang="en-IN" sz="3200" b="1" spc="-5" dirty="0" smtClean="0">
                <a:latin typeface="Times New Roman"/>
                <a:cs typeface="Times New Roman"/>
              </a:rPr>
              <a:t>rai</a:t>
            </a:r>
            <a:r>
              <a:rPr lang="en-IN" sz="3200" b="1" dirty="0" smtClean="0">
                <a:latin typeface="Times New Roman"/>
                <a:cs typeface="Times New Roman"/>
              </a:rPr>
              <a:t>n</a:t>
            </a:r>
            <a:r>
              <a:rPr lang="en-IN" sz="3200" b="1" spc="-5" dirty="0" smtClean="0">
                <a:latin typeface="Times New Roman"/>
                <a:cs typeface="Times New Roman"/>
              </a:rPr>
              <a:t>ing</a:t>
            </a:r>
            <a:r>
              <a:rPr lang="en-IN" sz="3200" b="1" dirty="0" smtClean="0">
                <a:latin typeface="Times New Roman"/>
                <a:cs typeface="Times New Roman"/>
              </a:rPr>
              <a:t>	</a:t>
            </a:r>
            <a:r>
              <a:rPr lang="en-IN" sz="3200" dirty="0" smtClean="0">
                <a:latin typeface="Times New Roman"/>
                <a:cs typeface="Times New Roman"/>
              </a:rPr>
              <a:t>o</a:t>
            </a:r>
            <a:r>
              <a:rPr lang="en-IN" sz="3200" spc="-5" dirty="0" smtClean="0">
                <a:latin typeface="Times New Roman"/>
                <a:cs typeface="Times New Roman"/>
              </a:rPr>
              <a:t>f</a:t>
            </a:r>
            <a:r>
              <a:rPr lang="en-IN" sz="3200" dirty="0" smtClean="0">
                <a:latin typeface="Times New Roman"/>
                <a:cs typeface="Times New Roman"/>
              </a:rPr>
              <a:t>	</a:t>
            </a:r>
            <a:r>
              <a:rPr lang="en-IN" sz="3200" spc="-20" dirty="0" smtClean="0">
                <a:latin typeface="Times New Roman"/>
                <a:cs typeface="Times New Roman"/>
              </a:rPr>
              <a:t>m</a:t>
            </a:r>
            <a:r>
              <a:rPr lang="en-IN" sz="3200" spc="-5" dirty="0" smtClean="0">
                <a:latin typeface="Times New Roman"/>
                <a:cs typeface="Times New Roman"/>
              </a:rPr>
              <a:t>edical,</a:t>
            </a:r>
            <a:r>
              <a:rPr lang="en-IN" sz="3200" dirty="0" smtClean="0">
                <a:latin typeface="Times New Roman"/>
                <a:cs typeface="Times New Roman"/>
              </a:rPr>
              <a:t>	</a:t>
            </a:r>
            <a:r>
              <a:rPr lang="en-IN" sz="3200" spc="-5" dirty="0" smtClean="0">
                <a:latin typeface="Times New Roman"/>
                <a:cs typeface="Times New Roman"/>
              </a:rPr>
              <a:t>par</a:t>
            </a:r>
            <a:r>
              <a:rPr lang="en-IN" sz="3200" dirty="0" smtClean="0">
                <a:latin typeface="Times New Roman"/>
                <a:cs typeface="Times New Roman"/>
              </a:rPr>
              <a:t>a</a:t>
            </a:r>
            <a:r>
              <a:rPr lang="en-IN" sz="3200" spc="-20" dirty="0" smtClean="0">
                <a:latin typeface="Times New Roman"/>
                <a:cs typeface="Times New Roman"/>
              </a:rPr>
              <a:t>m</a:t>
            </a:r>
            <a:r>
              <a:rPr lang="en-IN" sz="3200" spc="-5" dirty="0" smtClean="0">
                <a:latin typeface="Times New Roman"/>
                <a:cs typeface="Times New Roman"/>
              </a:rPr>
              <a:t>e</a:t>
            </a:r>
            <a:r>
              <a:rPr lang="en-IN" sz="3200" dirty="0" smtClean="0">
                <a:latin typeface="Times New Roman"/>
                <a:cs typeface="Times New Roman"/>
              </a:rPr>
              <a:t>d</a:t>
            </a:r>
            <a:r>
              <a:rPr lang="en-IN" sz="3200" spc="-5" dirty="0" smtClean="0">
                <a:latin typeface="Times New Roman"/>
                <a:cs typeface="Times New Roman"/>
              </a:rPr>
              <a:t>ical</a:t>
            </a:r>
            <a:r>
              <a:rPr lang="en-IN" sz="3200" dirty="0" smtClean="0">
                <a:latin typeface="Times New Roman"/>
                <a:cs typeface="Times New Roman"/>
              </a:rPr>
              <a:t>	</a:t>
            </a:r>
            <a:r>
              <a:rPr lang="en-IN" sz="3200" spc="-5" dirty="0" smtClean="0">
                <a:latin typeface="Times New Roman"/>
                <a:cs typeface="Times New Roman"/>
              </a:rPr>
              <a:t>perso</a:t>
            </a:r>
            <a:r>
              <a:rPr lang="en-IN" sz="3200" dirty="0" smtClean="0">
                <a:latin typeface="Times New Roman"/>
                <a:cs typeface="Times New Roman"/>
              </a:rPr>
              <a:t>n</a:t>
            </a:r>
            <a:r>
              <a:rPr lang="en-IN" sz="3200" spc="-5" dirty="0" smtClean="0">
                <a:latin typeface="Times New Roman"/>
                <a:cs typeface="Times New Roman"/>
              </a:rPr>
              <a:t>nel</a:t>
            </a:r>
            <a:r>
              <a:rPr lang="en-IN" sz="3200" dirty="0" smtClean="0">
                <a:latin typeface="Times New Roman"/>
                <a:cs typeface="Times New Roman"/>
              </a:rPr>
              <a:t>	</a:t>
            </a:r>
            <a:r>
              <a:rPr lang="en-IN" sz="3200" spc="-15" dirty="0" smtClean="0">
                <a:latin typeface="Times New Roman"/>
                <a:cs typeface="Times New Roman"/>
              </a:rPr>
              <a:t>and  </a:t>
            </a:r>
            <a:r>
              <a:rPr lang="en-IN" sz="3200" spc="-5" dirty="0" smtClean="0">
                <a:latin typeface="Times New Roman"/>
                <a:cs typeface="Times New Roman"/>
              </a:rPr>
              <a:t>community</a:t>
            </a:r>
            <a:r>
              <a:rPr lang="en-IN" sz="3200" spc="1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leaders</a:t>
            </a:r>
            <a:endParaRPr lang="en-IN" sz="32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/>
            </a:pPr>
            <a:endParaRPr lang="en-IN" sz="3200" dirty="0" smtClean="0">
              <a:latin typeface="Times New Roman"/>
              <a:cs typeface="Times New Roman"/>
            </a:endParaRPr>
          </a:p>
          <a:p>
            <a:pPr marL="527685" marR="5080" indent="-515620">
              <a:lnSpc>
                <a:spcPts val="3020"/>
              </a:lnSpc>
              <a:buAutoNum type="arabicPeriod"/>
              <a:tabLst>
                <a:tab pos="527685" algn="l"/>
                <a:tab pos="528320" algn="l"/>
                <a:tab pos="2399030" algn="l"/>
                <a:tab pos="3577590" algn="l"/>
                <a:tab pos="4697730" algn="l"/>
                <a:tab pos="5461635" algn="l"/>
                <a:tab pos="6741795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Com</a:t>
            </a:r>
            <a:r>
              <a:rPr lang="en-IN" sz="3200" spc="-25" dirty="0" smtClean="0">
                <a:latin typeface="Times New Roman"/>
                <a:cs typeface="Times New Roman"/>
              </a:rPr>
              <a:t>m</a:t>
            </a:r>
            <a:r>
              <a:rPr lang="en-IN" sz="3200" spc="-5" dirty="0" smtClean="0">
                <a:latin typeface="Times New Roman"/>
                <a:cs typeface="Times New Roman"/>
              </a:rPr>
              <a:t>u</a:t>
            </a:r>
            <a:r>
              <a:rPr lang="en-IN" sz="3200" dirty="0" smtClean="0">
                <a:latin typeface="Times New Roman"/>
                <a:cs typeface="Times New Roman"/>
              </a:rPr>
              <a:t>n</a:t>
            </a:r>
            <a:r>
              <a:rPr lang="en-IN" sz="3200" spc="-5" dirty="0" smtClean="0">
                <a:latin typeface="Times New Roman"/>
                <a:cs typeface="Times New Roman"/>
              </a:rPr>
              <a:t>ity Men</a:t>
            </a:r>
            <a:r>
              <a:rPr lang="en-IN" sz="3200" dirty="0" smtClean="0">
                <a:latin typeface="Times New Roman"/>
                <a:cs typeface="Times New Roman"/>
              </a:rPr>
              <a:t>t</a:t>
            </a:r>
            <a:r>
              <a:rPr lang="en-IN" sz="3200" spc="-5" dirty="0" smtClean="0">
                <a:latin typeface="Times New Roman"/>
                <a:cs typeface="Times New Roman"/>
              </a:rPr>
              <a:t>al He</a:t>
            </a:r>
            <a:r>
              <a:rPr lang="en-IN" sz="3200" spc="-20" dirty="0" smtClean="0">
                <a:latin typeface="Times New Roman"/>
                <a:cs typeface="Times New Roman"/>
              </a:rPr>
              <a:t>a</a:t>
            </a:r>
            <a:r>
              <a:rPr lang="en-IN" sz="3200" spc="-5" dirty="0" smtClean="0">
                <a:latin typeface="Times New Roman"/>
                <a:cs typeface="Times New Roman"/>
              </a:rPr>
              <a:t>lth c</a:t>
            </a:r>
            <a:r>
              <a:rPr lang="en-IN" sz="3200" spc="-20" dirty="0" smtClean="0">
                <a:latin typeface="Times New Roman"/>
                <a:cs typeface="Times New Roman"/>
              </a:rPr>
              <a:t>a</a:t>
            </a:r>
            <a:r>
              <a:rPr lang="en-IN" sz="3200" spc="-5" dirty="0" smtClean="0">
                <a:latin typeface="Times New Roman"/>
                <a:cs typeface="Times New Roman"/>
              </a:rPr>
              <a:t>re t</a:t>
            </a:r>
            <a:r>
              <a:rPr lang="en-IN" sz="3200" dirty="0" smtClean="0">
                <a:latin typeface="Times New Roman"/>
                <a:cs typeface="Times New Roman"/>
              </a:rPr>
              <a:t>h</a:t>
            </a:r>
            <a:r>
              <a:rPr lang="en-IN" sz="3200" spc="-5" dirty="0" smtClean="0">
                <a:latin typeface="Times New Roman"/>
                <a:cs typeface="Times New Roman"/>
              </a:rPr>
              <a:t>r</a:t>
            </a:r>
            <a:r>
              <a:rPr lang="en-IN" sz="3200" dirty="0" smtClean="0">
                <a:latin typeface="Times New Roman"/>
                <a:cs typeface="Times New Roman"/>
              </a:rPr>
              <a:t>o</a:t>
            </a:r>
            <a:r>
              <a:rPr lang="en-IN" sz="3200" spc="-5" dirty="0" smtClean="0">
                <a:latin typeface="Times New Roman"/>
                <a:cs typeface="Times New Roman"/>
              </a:rPr>
              <a:t>ugh </a:t>
            </a:r>
            <a:r>
              <a:rPr lang="en-IN" sz="3200" b="1" spc="-5" dirty="0" smtClean="0">
                <a:latin typeface="Times New Roman"/>
                <a:cs typeface="Times New Roman"/>
              </a:rPr>
              <a:t>exis</a:t>
            </a:r>
            <a:r>
              <a:rPr lang="en-IN" sz="3200" b="1" dirty="0" smtClean="0">
                <a:latin typeface="Times New Roman"/>
                <a:cs typeface="Times New Roman"/>
              </a:rPr>
              <a:t>t</a:t>
            </a:r>
            <a:r>
              <a:rPr lang="en-IN" sz="3200" b="1" spc="-5" dirty="0" smtClean="0">
                <a:latin typeface="Times New Roman"/>
                <a:cs typeface="Times New Roman"/>
              </a:rPr>
              <a:t>ing  infrastructure </a:t>
            </a:r>
            <a:r>
              <a:rPr lang="en-IN" sz="3200" dirty="0" smtClean="0">
                <a:latin typeface="Times New Roman"/>
                <a:cs typeface="Times New Roman"/>
              </a:rPr>
              <a:t>of the </a:t>
            </a:r>
            <a:r>
              <a:rPr lang="en-IN" sz="3200" spc="-5" dirty="0" smtClean="0">
                <a:latin typeface="Times New Roman"/>
                <a:cs typeface="Times New Roman"/>
              </a:rPr>
              <a:t>health</a:t>
            </a:r>
            <a:r>
              <a:rPr lang="en-IN" sz="3200" spc="-1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services</a:t>
            </a:r>
            <a:endParaRPr lang="en-IN" sz="32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AutoNum type="arabicPeriod"/>
            </a:pPr>
            <a:endParaRPr lang="en-IN" sz="3200" dirty="0" smtClean="0">
              <a:latin typeface="Times New Roman"/>
              <a:cs typeface="Times New Roman"/>
            </a:endParaRPr>
          </a:p>
          <a:p>
            <a:pPr marL="527685" indent="-515620">
              <a:lnSpc>
                <a:spcPts val="3195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Information, Education and </a:t>
            </a:r>
            <a:r>
              <a:rPr lang="en-IN" sz="3200" spc="-10" dirty="0" smtClean="0">
                <a:latin typeface="Times New Roman"/>
                <a:cs typeface="Times New Roman"/>
              </a:rPr>
              <a:t>Communication</a:t>
            </a:r>
            <a:r>
              <a:rPr lang="en-IN" sz="3200" spc="400" dirty="0" smtClean="0">
                <a:latin typeface="Times New Roman"/>
                <a:cs typeface="Times New Roman"/>
              </a:rPr>
              <a:t> </a:t>
            </a:r>
            <a:r>
              <a:rPr lang="en-IN" sz="3200" b="1" spc="-5" dirty="0" smtClean="0">
                <a:latin typeface="Times New Roman"/>
                <a:cs typeface="Times New Roman"/>
              </a:rPr>
              <a:t>(IEC) </a:t>
            </a:r>
            <a:r>
              <a:rPr lang="en-IN" sz="3200" spc="-5" dirty="0" smtClean="0">
                <a:latin typeface="Times New Roman"/>
                <a:cs typeface="Times New Roman"/>
              </a:rPr>
              <a:t>activities</a:t>
            </a:r>
            <a:endParaRPr lang="en-IN" sz="3200" dirty="0" smtClean="0">
              <a:latin typeface="Times New Roman"/>
              <a:cs typeface="Times New Roman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96348"/>
            <a:ext cx="7776864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4000" b="1" i="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DMHP—KEY</a:t>
            </a:r>
            <a:r>
              <a:rPr lang="en-IN" sz="4000" b="1" i="0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i="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FEATURES</a:t>
            </a:r>
            <a:endParaRPr lang="en-I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764704"/>
            <a:ext cx="9144000" cy="6297176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527685" marR="817244" indent="-515620">
              <a:spcBef>
                <a:spcPts val="6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spc="-1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States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will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set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in motion the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process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finding suitable  personnel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manning the DMHP</a:t>
            </a:r>
            <a:r>
              <a:rPr sz="30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teams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  <a:p>
            <a:pPr marL="527685" marR="270510" indent="-515620">
              <a:buFont typeface="Calibri"/>
              <a:buAutoNum type="arabicPeriod"/>
              <a:tabLst>
                <a:tab pos="591820" algn="l"/>
                <a:tab pos="592455" algn="l"/>
              </a:tabLst>
            </a:pPr>
            <a:r>
              <a:rPr sz="3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sz="3000" spc="-30" dirty="0">
                <a:latin typeface="Times New Roman" pitchFamily="18" charset="0"/>
                <a:cs typeface="Times New Roman" pitchFamily="18" charset="0"/>
              </a:rPr>
              <a:t>take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in service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candidates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willing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serve in  this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pilot project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them the necessary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training in the 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identified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institution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  <a:p>
            <a:pPr marL="350520" indent="-274955">
              <a:buFont typeface="Calibri"/>
              <a:buAutoNum type="arabicPeriod"/>
              <a:tabLst>
                <a:tab pos="351155" algn="l"/>
              </a:tabLst>
            </a:pPr>
            <a:r>
              <a:rPr sz="30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will be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the district itself and the adjoining</a:t>
            </a:r>
            <a:r>
              <a:rPr sz="3000" spc="2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areas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  <a:p>
            <a:pPr marL="292100" marR="77470" indent="-292100">
              <a:buAutoNum type="arabicPeriod"/>
              <a:tabLst>
                <a:tab pos="292100" algn="l"/>
              </a:tabLst>
            </a:pPr>
            <a:r>
              <a:rPr sz="3000" spc="-10" dirty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000" spc="-55" dirty="0">
                <a:latin typeface="Times New Roman" pitchFamily="18" charset="0"/>
                <a:cs typeface="Times New Roman" pitchFamily="18" charset="0"/>
              </a:rPr>
              <a:t>Team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expected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service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the needy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mentally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ill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and their families, such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as—daily 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out-patient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service,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ten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bedded in-service facilities, </a:t>
            </a:r>
            <a:r>
              <a:rPr sz="3000" spc="-20" dirty="0">
                <a:latin typeface="Times New Roman" pitchFamily="18" charset="0"/>
                <a:cs typeface="Times New Roman" pitchFamily="18" charset="0"/>
              </a:rPr>
              <a:t>referral  </a:t>
            </a:r>
            <a:r>
              <a:rPr sz="3000" dirty="0">
                <a:latin typeface="Times New Roman" pitchFamily="18" charset="0"/>
                <a:cs typeface="Times New Roman" pitchFamily="18" charset="0"/>
              </a:rPr>
              <a:t>service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and liaison</a:t>
            </a:r>
            <a:r>
              <a:rPr sz="30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30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primary health </a:t>
            </a:r>
            <a:r>
              <a:rPr sz="3000" spc="-15" dirty="0">
                <a:latin typeface="Times New Roman" pitchFamily="18" charset="0"/>
                <a:cs typeface="Times New Roman" pitchFamily="18" charset="0"/>
              </a:rPr>
              <a:t>centres, follow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up service, </a:t>
            </a:r>
            <a:r>
              <a:rPr sz="3000" spc="-15" dirty="0" smtClean="0">
                <a:latin typeface="Times New Roman" pitchFamily="18" charset="0"/>
                <a:cs typeface="Times New Roman" pitchFamily="18" charset="0"/>
              </a:rPr>
              <a:t>awareness</a:t>
            </a:r>
            <a:r>
              <a:rPr lang="en-US" sz="30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 smtClean="0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and also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community survey </a:t>
            </a:r>
            <a:r>
              <a:rPr sz="3000" spc="-5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sz="3000" spc="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000" spc="-10" dirty="0">
                <a:latin typeface="Times New Roman" pitchFamily="18" charset="0"/>
                <a:cs typeface="Times New Roman" pitchFamily="18" charset="0"/>
              </a:rPr>
              <a:t>feasible.</a:t>
            </a:r>
            <a:endParaRPr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26957" y="6426504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607261"/>
            <a:ext cx="8041005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</a:pPr>
            <a:r>
              <a:rPr sz="3200" b="0" i="0" spc="-5" dirty="0">
                <a:latin typeface="Times New Roman" pitchFamily="18" charset="0"/>
                <a:cs typeface="Times New Roman" pitchFamily="18" charset="0"/>
              </a:rPr>
              <a:t>The DMHP </a:t>
            </a:r>
            <a:r>
              <a:rPr sz="3200" b="0" i="0" spc="-10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200" b="0" i="0" spc="-5" dirty="0">
                <a:latin typeface="Times New Roman" pitchFamily="18" charset="0"/>
                <a:cs typeface="Times New Roman" pitchFamily="18" charset="0"/>
              </a:rPr>
              <a:t>valuable </a:t>
            </a:r>
            <a:r>
              <a:rPr sz="3200" b="0" i="0" spc="-20" dirty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sz="3200" b="0" i="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b="0" i="0" spc="-10" dirty="0">
                <a:latin typeface="Times New Roman" pitchFamily="18" charset="0"/>
                <a:cs typeface="Times New Roman" pitchFamily="18" charset="0"/>
              </a:rPr>
              <a:t>experience  </a:t>
            </a:r>
            <a:r>
              <a:rPr sz="3200" b="0" i="0" spc="-1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b="0" i="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b="0" i="0" spc="-10" dirty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sz="3200" b="0" i="0" spc="-5" dirty="0">
                <a:latin typeface="Times New Roman" pitchFamily="18" charset="0"/>
                <a:cs typeface="Times New Roman" pitchFamily="18" charset="0"/>
              </a:rPr>
              <a:t>of community </a:t>
            </a:r>
            <a:r>
              <a:rPr sz="3200" b="0" i="0" spc="-2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b="0" i="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b="0" i="0" spc="-3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b="0" i="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b="0" i="0" spc="-10" dirty="0">
                <a:latin typeface="Times New Roman" pitchFamily="18" charset="0"/>
                <a:cs typeface="Times New Roman" pitchFamily="18" charset="0"/>
              </a:rPr>
              <a:t>centre  </a:t>
            </a:r>
            <a:r>
              <a:rPr sz="3200" b="0" i="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b="0" i="0" spc="-10" dirty="0">
                <a:latin typeface="Times New Roman" pitchFamily="18" charset="0"/>
                <a:cs typeface="Times New Roman" pitchFamily="18" charset="0"/>
              </a:rPr>
              <a:t>future </a:t>
            </a:r>
            <a:r>
              <a:rPr sz="3200" b="0" i="0" spc="-5" dirty="0">
                <a:latin typeface="Times New Roman" pitchFamily="18" charset="0"/>
                <a:cs typeface="Times New Roman" pitchFamily="18" charset="0"/>
              </a:rPr>
              <a:t>planning </a:t>
            </a:r>
            <a:r>
              <a:rPr sz="3200" b="0" i="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b="0" i="0" spc="-10" dirty="0">
                <a:latin typeface="Times New Roman" pitchFamily="18" charset="0"/>
                <a:cs typeface="Times New Roman" pitchFamily="18" charset="0"/>
              </a:rPr>
              <a:t>improvement </a:t>
            </a:r>
            <a:r>
              <a:rPr sz="3200" b="0" i="0" dirty="0">
                <a:latin typeface="Times New Roman" pitchFamily="18" charset="0"/>
                <a:cs typeface="Times New Roman" pitchFamily="18" charset="0"/>
              </a:rPr>
              <a:t>in service  &amp;</a:t>
            </a:r>
            <a:r>
              <a:rPr sz="3200" b="0" i="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0" i="0" spc="-10" dirty="0">
                <a:latin typeface="Times New Roman" pitchFamily="18" charset="0"/>
                <a:cs typeface="Times New Roman" pitchFamily="18" charset="0"/>
              </a:rPr>
              <a:t>research.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052736"/>
            <a:ext cx="9144000" cy="49834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n-US" sz="2400" spc="-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team of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workers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 under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program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consists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a</a:t>
            </a: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Psychiatrist,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Psychologist,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Psychiatric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Social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worker,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24180" indent="-41148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23545" algn="l"/>
                <a:tab pos="42418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Psychiatry/Community</a:t>
            </a:r>
            <a:r>
              <a:rPr sz="32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Nurse,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Program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Manager,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424180" indent="-41148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423545" algn="l"/>
                <a:tab pos="42418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Program/Case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Registry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Assistant</a:t>
            </a:r>
            <a:r>
              <a:rPr sz="32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Record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Keeper.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452627" y="1214627"/>
            <a:ext cx="2905125" cy="619125"/>
            <a:chOff x="452627" y="1214627"/>
            <a:chExt cx="2905125" cy="619125"/>
          </a:xfrm>
        </p:grpSpPr>
        <p:sp>
          <p:nvSpPr>
            <p:cNvPr id="8" name="object 8"/>
            <p:cNvSpPr/>
            <p:nvPr/>
          </p:nvSpPr>
          <p:spPr>
            <a:xfrm>
              <a:off x="457199" y="1219199"/>
              <a:ext cx="2895600" cy="609600"/>
            </a:xfrm>
            <a:custGeom>
              <a:avLst/>
              <a:gdLst/>
              <a:ahLst/>
              <a:cxnLst/>
              <a:rect l="l" t="t" r="r" b="b"/>
              <a:pathLst>
                <a:path w="2895600" h="609600">
                  <a:moveTo>
                    <a:pt x="27940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794000" y="609600"/>
                  </a:lnTo>
                  <a:lnTo>
                    <a:pt x="2833556" y="601618"/>
                  </a:lnTo>
                  <a:lnTo>
                    <a:pt x="2865850" y="579850"/>
                  </a:lnTo>
                  <a:lnTo>
                    <a:pt x="2887618" y="547556"/>
                  </a:lnTo>
                  <a:lnTo>
                    <a:pt x="2895600" y="508000"/>
                  </a:lnTo>
                  <a:lnTo>
                    <a:pt x="2895600" y="101600"/>
                  </a:lnTo>
                  <a:lnTo>
                    <a:pt x="2887618" y="62043"/>
                  </a:lnTo>
                  <a:lnTo>
                    <a:pt x="2865850" y="29749"/>
                  </a:lnTo>
                  <a:lnTo>
                    <a:pt x="2833556" y="7981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199" y="1219199"/>
              <a:ext cx="2895600" cy="609600"/>
            </a:xfrm>
            <a:custGeom>
              <a:avLst/>
              <a:gdLst/>
              <a:ahLst/>
              <a:cxnLst/>
              <a:rect l="l" t="t" r="r" b="b"/>
              <a:pathLst>
                <a:path w="28956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794000" y="0"/>
                  </a:lnTo>
                  <a:lnTo>
                    <a:pt x="2833556" y="7981"/>
                  </a:lnTo>
                  <a:lnTo>
                    <a:pt x="2865850" y="29749"/>
                  </a:lnTo>
                  <a:lnTo>
                    <a:pt x="2887618" y="62043"/>
                  </a:lnTo>
                  <a:lnTo>
                    <a:pt x="2895600" y="101600"/>
                  </a:lnTo>
                  <a:lnTo>
                    <a:pt x="2895600" y="508000"/>
                  </a:lnTo>
                  <a:lnTo>
                    <a:pt x="2887618" y="547556"/>
                  </a:lnTo>
                  <a:lnTo>
                    <a:pt x="2865850" y="579850"/>
                  </a:lnTo>
                  <a:lnTo>
                    <a:pt x="2833556" y="601618"/>
                  </a:lnTo>
                  <a:lnTo>
                    <a:pt x="27940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4903" y="1368297"/>
            <a:ext cx="2195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18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Hospital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6427" y="2433827"/>
            <a:ext cx="3057525" cy="619125"/>
            <a:chOff x="376427" y="2433827"/>
            <a:chExt cx="3057525" cy="619125"/>
          </a:xfrm>
        </p:grpSpPr>
        <p:sp>
          <p:nvSpPr>
            <p:cNvPr id="12" name="object 12"/>
            <p:cNvSpPr/>
            <p:nvPr/>
          </p:nvSpPr>
          <p:spPr>
            <a:xfrm>
              <a:off x="380999" y="2438399"/>
              <a:ext cx="3048000" cy="609600"/>
            </a:xfrm>
            <a:custGeom>
              <a:avLst/>
              <a:gdLst/>
              <a:ahLst/>
              <a:cxnLst/>
              <a:rect l="l" t="t" r="r" b="b"/>
              <a:pathLst>
                <a:path w="3048000" h="609600">
                  <a:moveTo>
                    <a:pt x="29464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946400" y="609600"/>
                  </a:lnTo>
                  <a:lnTo>
                    <a:pt x="2985956" y="601618"/>
                  </a:lnTo>
                  <a:lnTo>
                    <a:pt x="3018250" y="579850"/>
                  </a:lnTo>
                  <a:lnTo>
                    <a:pt x="3040018" y="547556"/>
                  </a:lnTo>
                  <a:lnTo>
                    <a:pt x="3048000" y="508000"/>
                  </a:lnTo>
                  <a:lnTo>
                    <a:pt x="3048000" y="101600"/>
                  </a:lnTo>
                  <a:lnTo>
                    <a:pt x="3040018" y="62043"/>
                  </a:lnTo>
                  <a:lnTo>
                    <a:pt x="3018250" y="29749"/>
                  </a:lnTo>
                  <a:lnTo>
                    <a:pt x="2985956" y="7981"/>
                  </a:lnTo>
                  <a:lnTo>
                    <a:pt x="29464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0999" y="2438399"/>
              <a:ext cx="3048000" cy="609600"/>
            </a:xfrm>
            <a:custGeom>
              <a:avLst/>
              <a:gdLst/>
              <a:ahLst/>
              <a:cxnLst/>
              <a:rect l="l" t="t" r="r" b="b"/>
              <a:pathLst>
                <a:path w="30480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946400" y="0"/>
                  </a:lnTo>
                  <a:lnTo>
                    <a:pt x="2985956" y="7981"/>
                  </a:lnTo>
                  <a:lnTo>
                    <a:pt x="3018250" y="29749"/>
                  </a:lnTo>
                  <a:lnTo>
                    <a:pt x="3040018" y="62043"/>
                  </a:lnTo>
                  <a:lnTo>
                    <a:pt x="3048000" y="101600"/>
                  </a:lnTo>
                  <a:lnTo>
                    <a:pt x="3048000" y="508000"/>
                  </a:lnTo>
                  <a:lnTo>
                    <a:pt x="3040018" y="547556"/>
                  </a:lnTo>
                  <a:lnTo>
                    <a:pt x="3018250" y="579850"/>
                  </a:lnTo>
                  <a:lnTo>
                    <a:pt x="2985956" y="601618"/>
                  </a:lnTo>
                  <a:lnTo>
                    <a:pt x="29464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7431" y="2450719"/>
            <a:ext cx="2956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8810" marR="5080" indent="-62674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District Hosp/Medical college  Psychiatric</a:t>
            </a:r>
            <a:r>
              <a:rPr sz="18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team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2627" y="4948428"/>
            <a:ext cx="2752725" cy="619125"/>
            <a:chOff x="452627" y="4948428"/>
            <a:chExt cx="2752725" cy="619125"/>
          </a:xfrm>
        </p:grpSpPr>
        <p:sp>
          <p:nvSpPr>
            <p:cNvPr id="16" name="object 16"/>
            <p:cNvSpPr/>
            <p:nvPr/>
          </p:nvSpPr>
          <p:spPr>
            <a:xfrm>
              <a:off x="457199" y="4953000"/>
              <a:ext cx="2743200" cy="609600"/>
            </a:xfrm>
            <a:custGeom>
              <a:avLst/>
              <a:gdLst/>
              <a:ahLst/>
              <a:cxnLst/>
              <a:rect l="l" t="t" r="r" b="b"/>
              <a:pathLst>
                <a:path w="2743200" h="609600">
                  <a:moveTo>
                    <a:pt x="26416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641600" y="609600"/>
                  </a:lnTo>
                  <a:lnTo>
                    <a:pt x="2681156" y="601618"/>
                  </a:lnTo>
                  <a:lnTo>
                    <a:pt x="2713450" y="579850"/>
                  </a:lnTo>
                  <a:lnTo>
                    <a:pt x="2735218" y="547556"/>
                  </a:lnTo>
                  <a:lnTo>
                    <a:pt x="2743200" y="508000"/>
                  </a:lnTo>
                  <a:lnTo>
                    <a:pt x="2743200" y="101600"/>
                  </a:lnTo>
                  <a:lnTo>
                    <a:pt x="2735218" y="62043"/>
                  </a:lnTo>
                  <a:lnTo>
                    <a:pt x="2713450" y="29749"/>
                  </a:lnTo>
                  <a:lnTo>
                    <a:pt x="2681156" y="7981"/>
                  </a:lnTo>
                  <a:lnTo>
                    <a:pt x="26416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199" y="4953000"/>
              <a:ext cx="2743200" cy="609600"/>
            </a:xfrm>
            <a:custGeom>
              <a:avLst/>
              <a:gdLst/>
              <a:ahLst/>
              <a:cxnLst/>
              <a:rect l="l" t="t" r="r" b="b"/>
              <a:pathLst>
                <a:path w="27432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641600" y="0"/>
                  </a:lnTo>
                  <a:lnTo>
                    <a:pt x="2681156" y="7981"/>
                  </a:lnTo>
                  <a:lnTo>
                    <a:pt x="2713450" y="29749"/>
                  </a:lnTo>
                  <a:lnTo>
                    <a:pt x="2735218" y="62043"/>
                  </a:lnTo>
                  <a:lnTo>
                    <a:pt x="2743200" y="101600"/>
                  </a:lnTo>
                  <a:lnTo>
                    <a:pt x="2743200" y="508000"/>
                  </a:lnTo>
                  <a:lnTo>
                    <a:pt x="2735218" y="547556"/>
                  </a:lnTo>
                  <a:lnTo>
                    <a:pt x="2713450" y="579850"/>
                  </a:lnTo>
                  <a:lnTo>
                    <a:pt x="2681156" y="601618"/>
                  </a:lnTo>
                  <a:lnTo>
                    <a:pt x="26416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02691" y="4965268"/>
            <a:ext cx="24511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Multipurpose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workers</a:t>
            </a:r>
            <a:r>
              <a:rPr sz="18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at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PHC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2627" y="3729228"/>
            <a:ext cx="2828925" cy="619125"/>
            <a:chOff x="452627" y="3729228"/>
            <a:chExt cx="2828925" cy="619125"/>
          </a:xfrm>
        </p:grpSpPr>
        <p:sp>
          <p:nvSpPr>
            <p:cNvPr id="20" name="object 20"/>
            <p:cNvSpPr/>
            <p:nvPr/>
          </p:nvSpPr>
          <p:spPr>
            <a:xfrm>
              <a:off x="457199" y="3733800"/>
              <a:ext cx="2819400" cy="609600"/>
            </a:xfrm>
            <a:custGeom>
              <a:avLst/>
              <a:gdLst/>
              <a:ahLst/>
              <a:cxnLst/>
              <a:rect l="l" t="t" r="r" b="b"/>
              <a:pathLst>
                <a:path w="2819400" h="609600">
                  <a:moveTo>
                    <a:pt x="2717800" y="0"/>
                  </a:moveTo>
                  <a:lnTo>
                    <a:pt x="101600" y="0"/>
                  </a:lnTo>
                  <a:lnTo>
                    <a:pt x="62054" y="7981"/>
                  </a:lnTo>
                  <a:lnTo>
                    <a:pt x="29759" y="29749"/>
                  </a:lnTo>
                  <a:lnTo>
                    <a:pt x="7984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56"/>
                  </a:lnTo>
                  <a:lnTo>
                    <a:pt x="29759" y="579850"/>
                  </a:lnTo>
                  <a:lnTo>
                    <a:pt x="62054" y="601618"/>
                  </a:lnTo>
                  <a:lnTo>
                    <a:pt x="101600" y="609600"/>
                  </a:lnTo>
                  <a:lnTo>
                    <a:pt x="2717800" y="609600"/>
                  </a:lnTo>
                  <a:lnTo>
                    <a:pt x="2757356" y="601618"/>
                  </a:lnTo>
                  <a:lnTo>
                    <a:pt x="2789650" y="579850"/>
                  </a:lnTo>
                  <a:lnTo>
                    <a:pt x="2811418" y="547556"/>
                  </a:lnTo>
                  <a:lnTo>
                    <a:pt x="2819400" y="508000"/>
                  </a:lnTo>
                  <a:lnTo>
                    <a:pt x="2819400" y="101600"/>
                  </a:lnTo>
                  <a:lnTo>
                    <a:pt x="2811418" y="62043"/>
                  </a:lnTo>
                  <a:lnTo>
                    <a:pt x="2789650" y="29749"/>
                  </a:lnTo>
                  <a:lnTo>
                    <a:pt x="2757356" y="7981"/>
                  </a:lnTo>
                  <a:lnTo>
                    <a:pt x="2717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199" y="3733800"/>
              <a:ext cx="2819400" cy="609600"/>
            </a:xfrm>
            <a:custGeom>
              <a:avLst/>
              <a:gdLst/>
              <a:ahLst/>
              <a:cxnLst/>
              <a:rect l="l" t="t" r="r" b="b"/>
              <a:pathLst>
                <a:path w="281940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2717800" y="0"/>
                  </a:lnTo>
                  <a:lnTo>
                    <a:pt x="2757356" y="7981"/>
                  </a:lnTo>
                  <a:lnTo>
                    <a:pt x="2789650" y="29749"/>
                  </a:lnTo>
                  <a:lnTo>
                    <a:pt x="2811418" y="62043"/>
                  </a:lnTo>
                  <a:lnTo>
                    <a:pt x="2819400" y="101600"/>
                  </a:lnTo>
                  <a:lnTo>
                    <a:pt x="2819400" y="508000"/>
                  </a:lnTo>
                  <a:lnTo>
                    <a:pt x="2811418" y="547556"/>
                  </a:lnTo>
                  <a:lnTo>
                    <a:pt x="2789650" y="579850"/>
                  </a:lnTo>
                  <a:lnTo>
                    <a:pt x="2757356" y="601618"/>
                  </a:lnTo>
                  <a:lnTo>
                    <a:pt x="2717800" y="609600"/>
                  </a:lnTo>
                  <a:lnTo>
                    <a:pt x="101600" y="609600"/>
                  </a:lnTo>
                  <a:lnTo>
                    <a:pt x="62054" y="601618"/>
                  </a:lnTo>
                  <a:lnTo>
                    <a:pt x="29759" y="579850"/>
                  </a:lnTo>
                  <a:lnTo>
                    <a:pt x="7984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87907" y="3883532"/>
            <a:ext cx="1357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PHC</a:t>
            </a:r>
            <a:r>
              <a:rPr sz="18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Doctors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796028" y="1214627"/>
            <a:ext cx="4124325" cy="619125"/>
            <a:chOff x="4796028" y="1214627"/>
            <a:chExt cx="4124325" cy="619125"/>
          </a:xfrm>
        </p:grpSpPr>
        <p:sp>
          <p:nvSpPr>
            <p:cNvPr id="24" name="object 24"/>
            <p:cNvSpPr/>
            <p:nvPr/>
          </p:nvSpPr>
          <p:spPr>
            <a:xfrm>
              <a:off x="4800600" y="1219199"/>
              <a:ext cx="4114800" cy="609600"/>
            </a:xfrm>
            <a:custGeom>
              <a:avLst/>
              <a:gdLst/>
              <a:ahLst/>
              <a:cxnLst/>
              <a:rect l="l" t="t" r="r" b="b"/>
              <a:pathLst>
                <a:path w="4114800" h="609600">
                  <a:moveTo>
                    <a:pt x="40132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1" y="547556"/>
                  </a:lnTo>
                  <a:lnTo>
                    <a:pt x="29749" y="579850"/>
                  </a:lnTo>
                  <a:lnTo>
                    <a:pt x="62043" y="601618"/>
                  </a:lnTo>
                  <a:lnTo>
                    <a:pt x="101600" y="609600"/>
                  </a:lnTo>
                  <a:lnTo>
                    <a:pt x="4013200" y="609600"/>
                  </a:lnTo>
                  <a:lnTo>
                    <a:pt x="4052756" y="601618"/>
                  </a:lnTo>
                  <a:lnTo>
                    <a:pt x="4085050" y="579850"/>
                  </a:lnTo>
                  <a:lnTo>
                    <a:pt x="4106818" y="547556"/>
                  </a:lnTo>
                  <a:lnTo>
                    <a:pt x="4114800" y="508000"/>
                  </a:lnTo>
                  <a:lnTo>
                    <a:pt x="4114800" y="101600"/>
                  </a:lnTo>
                  <a:lnTo>
                    <a:pt x="4106818" y="62043"/>
                  </a:lnTo>
                  <a:lnTo>
                    <a:pt x="4085050" y="29749"/>
                  </a:lnTo>
                  <a:lnTo>
                    <a:pt x="4052756" y="7981"/>
                  </a:lnTo>
                  <a:lnTo>
                    <a:pt x="40132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00600" y="1219199"/>
              <a:ext cx="4114800" cy="609600"/>
            </a:xfrm>
            <a:custGeom>
              <a:avLst/>
              <a:gdLst/>
              <a:ahLst/>
              <a:cxnLst/>
              <a:rect l="l" t="t" r="r" b="b"/>
              <a:pathLst>
                <a:path w="4114800" h="60960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4013200" y="0"/>
                  </a:lnTo>
                  <a:lnTo>
                    <a:pt x="4052756" y="7981"/>
                  </a:lnTo>
                  <a:lnTo>
                    <a:pt x="4085050" y="29749"/>
                  </a:lnTo>
                  <a:lnTo>
                    <a:pt x="4106818" y="62043"/>
                  </a:lnTo>
                  <a:lnTo>
                    <a:pt x="4114800" y="101600"/>
                  </a:lnTo>
                  <a:lnTo>
                    <a:pt x="4114800" y="508000"/>
                  </a:lnTo>
                  <a:lnTo>
                    <a:pt x="4106818" y="547556"/>
                  </a:lnTo>
                  <a:lnTo>
                    <a:pt x="4085050" y="579850"/>
                  </a:lnTo>
                  <a:lnTo>
                    <a:pt x="4052756" y="601618"/>
                  </a:lnTo>
                  <a:lnTo>
                    <a:pt x="4013200" y="609600"/>
                  </a:lnTo>
                  <a:lnTo>
                    <a:pt x="101600" y="609600"/>
                  </a:lnTo>
                  <a:lnTo>
                    <a:pt x="62043" y="601618"/>
                  </a:lnTo>
                  <a:lnTo>
                    <a:pt x="29749" y="579850"/>
                  </a:lnTo>
                  <a:lnTo>
                    <a:pt x="7981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909820" y="1231138"/>
            <a:ext cx="3315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 marR="5080" indent="-190500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Look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mental patients 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who 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need prolonged in-patient</a:t>
            </a:r>
            <a:r>
              <a:rPr sz="18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care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796028" y="2205227"/>
            <a:ext cx="4124325" cy="1000125"/>
            <a:chOff x="4796028" y="2205227"/>
            <a:chExt cx="4124325" cy="1000125"/>
          </a:xfrm>
        </p:grpSpPr>
        <p:sp>
          <p:nvSpPr>
            <p:cNvPr id="28" name="object 28"/>
            <p:cNvSpPr/>
            <p:nvPr/>
          </p:nvSpPr>
          <p:spPr>
            <a:xfrm>
              <a:off x="4800600" y="2209799"/>
              <a:ext cx="4114800" cy="990600"/>
            </a:xfrm>
            <a:custGeom>
              <a:avLst/>
              <a:gdLst/>
              <a:ahLst/>
              <a:cxnLst/>
              <a:rect l="l" t="t" r="r" b="b"/>
              <a:pathLst>
                <a:path w="4114800" h="990600">
                  <a:moveTo>
                    <a:pt x="3949700" y="0"/>
                  </a:moveTo>
                  <a:lnTo>
                    <a:pt x="165100" y="0"/>
                  </a:lnTo>
                  <a:lnTo>
                    <a:pt x="121208" y="5897"/>
                  </a:lnTo>
                  <a:lnTo>
                    <a:pt x="81769" y="22540"/>
                  </a:lnTo>
                  <a:lnTo>
                    <a:pt x="48355" y="48355"/>
                  </a:lnTo>
                  <a:lnTo>
                    <a:pt x="22540" y="81769"/>
                  </a:lnTo>
                  <a:lnTo>
                    <a:pt x="5897" y="121208"/>
                  </a:lnTo>
                  <a:lnTo>
                    <a:pt x="0" y="165100"/>
                  </a:lnTo>
                  <a:lnTo>
                    <a:pt x="0" y="825500"/>
                  </a:lnTo>
                  <a:lnTo>
                    <a:pt x="5897" y="869391"/>
                  </a:lnTo>
                  <a:lnTo>
                    <a:pt x="22540" y="908830"/>
                  </a:lnTo>
                  <a:lnTo>
                    <a:pt x="48355" y="942244"/>
                  </a:lnTo>
                  <a:lnTo>
                    <a:pt x="81769" y="968059"/>
                  </a:lnTo>
                  <a:lnTo>
                    <a:pt x="121208" y="984702"/>
                  </a:lnTo>
                  <a:lnTo>
                    <a:pt x="165100" y="990600"/>
                  </a:lnTo>
                  <a:lnTo>
                    <a:pt x="3949700" y="990600"/>
                  </a:lnTo>
                  <a:lnTo>
                    <a:pt x="3993591" y="984702"/>
                  </a:lnTo>
                  <a:lnTo>
                    <a:pt x="4033030" y="968059"/>
                  </a:lnTo>
                  <a:lnTo>
                    <a:pt x="4066444" y="942244"/>
                  </a:lnTo>
                  <a:lnTo>
                    <a:pt x="4092259" y="908830"/>
                  </a:lnTo>
                  <a:lnTo>
                    <a:pt x="4108902" y="869391"/>
                  </a:lnTo>
                  <a:lnTo>
                    <a:pt x="4114800" y="825500"/>
                  </a:lnTo>
                  <a:lnTo>
                    <a:pt x="4114800" y="165100"/>
                  </a:lnTo>
                  <a:lnTo>
                    <a:pt x="4108902" y="121208"/>
                  </a:lnTo>
                  <a:lnTo>
                    <a:pt x="4092259" y="81769"/>
                  </a:lnTo>
                  <a:lnTo>
                    <a:pt x="4066444" y="48355"/>
                  </a:lnTo>
                  <a:lnTo>
                    <a:pt x="4033030" y="22540"/>
                  </a:lnTo>
                  <a:lnTo>
                    <a:pt x="3993591" y="5897"/>
                  </a:lnTo>
                  <a:lnTo>
                    <a:pt x="39497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00600" y="2209799"/>
              <a:ext cx="4114800" cy="990600"/>
            </a:xfrm>
            <a:custGeom>
              <a:avLst/>
              <a:gdLst/>
              <a:ahLst/>
              <a:cxnLst/>
              <a:rect l="l" t="t" r="r" b="b"/>
              <a:pathLst>
                <a:path w="4114800" h="990600">
                  <a:moveTo>
                    <a:pt x="0" y="165100"/>
                  </a:moveTo>
                  <a:lnTo>
                    <a:pt x="5897" y="121208"/>
                  </a:lnTo>
                  <a:lnTo>
                    <a:pt x="22540" y="81769"/>
                  </a:lnTo>
                  <a:lnTo>
                    <a:pt x="48355" y="48355"/>
                  </a:lnTo>
                  <a:lnTo>
                    <a:pt x="81769" y="22540"/>
                  </a:lnTo>
                  <a:lnTo>
                    <a:pt x="121208" y="5897"/>
                  </a:lnTo>
                  <a:lnTo>
                    <a:pt x="165100" y="0"/>
                  </a:lnTo>
                  <a:lnTo>
                    <a:pt x="3949700" y="0"/>
                  </a:lnTo>
                  <a:lnTo>
                    <a:pt x="3993591" y="5897"/>
                  </a:lnTo>
                  <a:lnTo>
                    <a:pt x="4033030" y="22540"/>
                  </a:lnTo>
                  <a:lnTo>
                    <a:pt x="4066444" y="48355"/>
                  </a:lnTo>
                  <a:lnTo>
                    <a:pt x="4092259" y="81769"/>
                  </a:lnTo>
                  <a:lnTo>
                    <a:pt x="4108902" y="121208"/>
                  </a:lnTo>
                  <a:lnTo>
                    <a:pt x="4114800" y="165100"/>
                  </a:lnTo>
                  <a:lnTo>
                    <a:pt x="4114800" y="825500"/>
                  </a:lnTo>
                  <a:lnTo>
                    <a:pt x="4108902" y="869391"/>
                  </a:lnTo>
                  <a:lnTo>
                    <a:pt x="4092259" y="908830"/>
                  </a:lnTo>
                  <a:lnTo>
                    <a:pt x="4066444" y="942244"/>
                  </a:lnTo>
                  <a:lnTo>
                    <a:pt x="4033030" y="968059"/>
                  </a:lnTo>
                  <a:lnTo>
                    <a:pt x="3993591" y="984702"/>
                  </a:lnTo>
                  <a:lnTo>
                    <a:pt x="3949700" y="990600"/>
                  </a:lnTo>
                  <a:lnTo>
                    <a:pt x="165100" y="990600"/>
                  </a:lnTo>
                  <a:lnTo>
                    <a:pt x="121208" y="984702"/>
                  </a:lnTo>
                  <a:lnTo>
                    <a:pt x="81769" y="968059"/>
                  </a:lnTo>
                  <a:lnTo>
                    <a:pt x="48355" y="942244"/>
                  </a:lnTo>
                  <a:lnTo>
                    <a:pt x="22540" y="908830"/>
                  </a:lnTo>
                  <a:lnTo>
                    <a:pt x="5897" y="869391"/>
                  </a:lnTo>
                  <a:lnTo>
                    <a:pt x="0" y="825500"/>
                  </a:lnTo>
                  <a:lnTo>
                    <a:pt x="0" y="165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928361" y="2275459"/>
            <a:ext cx="39357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Diagnose and manage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difficult</a:t>
            </a:r>
            <a:r>
              <a:rPr sz="18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cases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203200" marR="585470" indent="-190500">
              <a:lnSpc>
                <a:spcPct val="100000"/>
              </a:lnSpc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Return the cases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community  as soon as</a:t>
            </a:r>
            <a:r>
              <a:rPr sz="18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possible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796028" y="3424428"/>
            <a:ext cx="4124325" cy="1304925"/>
            <a:chOff x="4796028" y="3424428"/>
            <a:chExt cx="4124325" cy="1304925"/>
          </a:xfrm>
        </p:grpSpPr>
        <p:sp>
          <p:nvSpPr>
            <p:cNvPr id="32" name="object 32"/>
            <p:cNvSpPr/>
            <p:nvPr/>
          </p:nvSpPr>
          <p:spPr>
            <a:xfrm>
              <a:off x="4800600" y="3429000"/>
              <a:ext cx="4114800" cy="1295400"/>
            </a:xfrm>
            <a:custGeom>
              <a:avLst/>
              <a:gdLst/>
              <a:ahLst/>
              <a:cxnLst/>
              <a:rect l="l" t="t" r="r" b="b"/>
              <a:pathLst>
                <a:path w="4114800" h="1295400">
                  <a:moveTo>
                    <a:pt x="3898900" y="0"/>
                  </a:moveTo>
                  <a:lnTo>
                    <a:pt x="215900" y="0"/>
                  </a:lnTo>
                  <a:lnTo>
                    <a:pt x="166391" y="5701"/>
                  </a:lnTo>
                  <a:lnTo>
                    <a:pt x="120946" y="21941"/>
                  </a:lnTo>
                  <a:lnTo>
                    <a:pt x="80859" y="47426"/>
                  </a:lnTo>
                  <a:lnTo>
                    <a:pt x="47426" y="80859"/>
                  </a:lnTo>
                  <a:lnTo>
                    <a:pt x="21941" y="120946"/>
                  </a:lnTo>
                  <a:lnTo>
                    <a:pt x="5701" y="166391"/>
                  </a:lnTo>
                  <a:lnTo>
                    <a:pt x="0" y="215900"/>
                  </a:lnTo>
                  <a:lnTo>
                    <a:pt x="0" y="1079500"/>
                  </a:lnTo>
                  <a:lnTo>
                    <a:pt x="5701" y="1129008"/>
                  </a:lnTo>
                  <a:lnTo>
                    <a:pt x="21941" y="1174453"/>
                  </a:lnTo>
                  <a:lnTo>
                    <a:pt x="47426" y="1214540"/>
                  </a:lnTo>
                  <a:lnTo>
                    <a:pt x="80859" y="1247973"/>
                  </a:lnTo>
                  <a:lnTo>
                    <a:pt x="120946" y="1273458"/>
                  </a:lnTo>
                  <a:lnTo>
                    <a:pt x="166391" y="1289698"/>
                  </a:lnTo>
                  <a:lnTo>
                    <a:pt x="215900" y="1295400"/>
                  </a:lnTo>
                  <a:lnTo>
                    <a:pt x="3898900" y="1295400"/>
                  </a:lnTo>
                  <a:lnTo>
                    <a:pt x="3948408" y="1289698"/>
                  </a:lnTo>
                  <a:lnTo>
                    <a:pt x="3993853" y="1273458"/>
                  </a:lnTo>
                  <a:lnTo>
                    <a:pt x="4033940" y="1247973"/>
                  </a:lnTo>
                  <a:lnTo>
                    <a:pt x="4067373" y="1214540"/>
                  </a:lnTo>
                  <a:lnTo>
                    <a:pt x="4092858" y="1174453"/>
                  </a:lnTo>
                  <a:lnTo>
                    <a:pt x="4109098" y="1129008"/>
                  </a:lnTo>
                  <a:lnTo>
                    <a:pt x="4114800" y="1079500"/>
                  </a:lnTo>
                  <a:lnTo>
                    <a:pt x="4114800" y="215900"/>
                  </a:lnTo>
                  <a:lnTo>
                    <a:pt x="4109098" y="166391"/>
                  </a:lnTo>
                  <a:lnTo>
                    <a:pt x="4092858" y="120946"/>
                  </a:lnTo>
                  <a:lnTo>
                    <a:pt x="4067373" y="80859"/>
                  </a:lnTo>
                  <a:lnTo>
                    <a:pt x="4033940" y="47426"/>
                  </a:lnTo>
                  <a:lnTo>
                    <a:pt x="3993853" y="21941"/>
                  </a:lnTo>
                  <a:lnTo>
                    <a:pt x="3948408" y="5701"/>
                  </a:lnTo>
                  <a:lnTo>
                    <a:pt x="38989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00600" y="3429000"/>
              <a:ext cx="4114800" cy="1295400"/>
            </a:xfrm>
            <a:custGeom>
              <a:avLst/>
              <a:gdLst/>
              <a:ahLst/>
              <a:cxnLst/>
              <a:rect l="l" t="t" r="r" b="b"/>
              <a:pathLst>
                <a:path w="4114800" h="1295400">
                  <a:moveTo>
                    <a:pt x="0" y="215900"/>
                  </a:moveTo>
                  <a:lnTo>
                    <a:pt x="5701" y="166391"/>
                  </a:lnTo>
                  <a:lnTo>
                    <a:pt x="21941" y="120946"/>
                  </a:lnTo>
                  <a:lnTo>
                    <a:pt x="47426" y="80859"/>
                  </a:lnTo>
                  <a:lnTo>
                    <a:pt x="80859" y="47426"/>
                  </a:lnTo>
                  <a:lnTo>
                    <a:pt x="120946" y="21941"/>
                  </a:lnTo>
                  <a:lnTo>
                    <a:pt x="166391" y="5701"/>
                  </a:lnTo>
                  <a:lnTo>
                    <a:pt x="215900" y="0"/>
                  </a:lnTo>
                  <a:lnTo>
                    <a:pt x="3898900" y="0"/>
                  </a:lnTo>
                  <a:lnTo>
                    <a:pt x="3948408" y="5701"/>
                  </a:lnTo>
                  <a:lnTo>
                    <a:pt x="3993853" y="21941"/>
                  </a:lnTo>
                  <a:lnTo>
                    <a:pt x="4033940" y="47426"/>
                  </a:lnTo>
                  <a:lnTo>
                    <a:pt x="4067373" y="80859"/>
                  </a:lnTo>
                  <a:lnTo>
                    <a:pt x="4092858" y="120946"/>
                  </a:lnTo>
                  <a:lnTo>
                    <a:pt x="4109098" y="166391"/>
                  </a:lnTo>
                  <a:lnTo>
                    <a:pt x="4114800" y="215900"/>
                  </a:lnTo>
                  <a:lnTo>
                    <a:pt x="4114800" y="1079500"/>
                  </a:lnTo>
                  <a:lnTo>
                    <a:pt x="4109098" y="1129008"/>
                  </a:lnTo>
                  <a:lnTo>
                    <a:pt x="4092858" y="1174453"/>
                  </a:lnTo>
                  <a:lnTo>
                    <a:pt x="4067373" y="1214540"/>
                  </a:lnTo>
                  <a:lnTo>
                    <a:pt x="4033940" y="1247973"/>
                  </a:lnTo>
                  <a:lnTo>
                    <a:pt x="3993853" y="1273458"/>
                  </a:lnTo>
                  <a:lnTo>
                    <a:pt x="3948408" y="1289698"/>
                  </a:lnTo>
                  <a:lnTo>
                    <a:pt x="3898900" y="1295400"/>
                  </a:lnTo>
                  <a:lnTo>
                    <a:pt x="215900" y="1295400"/>
                  </a:lnTo>
                  <a:lnTo>
                    <a:pt x="166391" y="1289698"/>
                  </a:lnTo>
                  <a:lnTo>
                    <a:pt x="120946" y="1273458"/>
                  </a:lnTo>
                  <a:lnTo>
                    <a:pt x="80859" y="1247973"/>
                  </a:lnTo>
                  <a:lnTo>
                    <a:pt x="47426" y="1214540"/>
                  </a:lnTo>
                  <a:lnTo>
                    <a:pt x="21941" y="1174453"/>
                  </a:lnTo>
                  <a:lnTo>
                    <a:pt x="5701" y="1129008"/>
                  </a:lnTo>
                  <a:lnTo>
                    <a:pt x="0" y="1079500"/>
                  </a:lnTo>
                  <a:lnTo>
                    <a:pt x="0" y="215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943347" y="3509594"/>
            <a:ext cx="38773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880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Diagnose and manage typical</a:t>
            </a:r>
            <a:r>
              <a:rPr sz="1800" spc="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cases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94945" indent="-182245">
              <a:lnSpc>
                <a:spcPct val="100000"/>
              </a:lnSpc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Refer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difficult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cases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District</a:t>
            </a:r>
            <a:r>
              <a:rPr sz="18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team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203200" marR="57150" indent="-190500">
              <a:lnSpc>
                <a:spcPct val="100000"/>
              </a:lnSpc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Monitor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follow-up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the patients  on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treatment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796028" y="4872228"/>
            <a:ext cx="4124325" cy="1609725"/>
            <a:chOff x="4796028" y="4872228"/>
            <a:chExt cx="4124325" cy="1609725"/>
          </a:xfrm>
        </p:grpSpPr>
        <p:sp>
          <p:nvSpPr>
            <p:cNvPr id="36" name="object 36"/>
            <p:cNvSpPr/>
            <p:nvPr/>
          </p:nvSpPr>
          <p:spPr>
            <a:xfrm>
              <a:off x="4800600" y="4876800"/>
              <a:ext cx="4114800" cy="1600200"/>
            </a:xfrm>
            <a:custGeom>
              <a:avLst/>
              <a:gdLst/>
              <a:ahLst/>
              <a:cxnLst/>
              <a:rect l="l" t="t" r="r" b="b"/>
              <a:pathLst>
                <a:path w="4114800" h="1600200">
                  <a:moveTo>
                    <a:pt x="3848100" y="0"/>
                  </a:moveTo>
                  <a:lnTo>
                    <a:pt x="266700" y="0"/>
                  </a:lnTo>
                  <a:lnTo>
                    <a:pt x="218753" y="4296"/>
                  </a:lnTo>
                  <a:lnTo>
                    <a:pt x="173629" y="16682"/>
                  </a:lnTo>
                  <a:lnTo>
                    <a:pt x="132079" y="36406"/>
                  </a:lnTo>
                  <a:lnTo>
                    <a:pt x="94858" y="62716"/>
                  </a:lnTo>
                  <a:lnTo>
                    <a:pt x="62716" y="94858"/>
                  </a:lnTo>
                  <a:lnTo>
                    <a:pt x="36406" y="132080"/>
                  </a:lnTo>
                  <a:lnTo>
                    <a:pt x="16682" y="173629"/>
                  </a:lnTo>
                  <a:lnTo>
                    <a:pt x="4296" y="218753"/>
                  </a:lnTo>
                  <a:lnTo>
                    <a:pt x="0" y="266700"/>
                  </a:lnTo>
                  <a:lnTo>
                    <a:pt x="0" y="1333500"/>
                  </a:lnTo>
                  <a:lnTo>
                    <a:pt x="4296" y="1381439"/>
                  </a:lnTo>
                  <a:lnTo>
                    <a:pt x="16682" y="1426560"/>
                  </a:lnTo>
                  <a:lnTo>
                    <a:pt x="36406" y="1468108"/>
                  </a:lnTo>
                  <a:lnTo>
                    <a:pt x="62716" y="1505331"/>
                  </a:lnTo>
                  <a:lnTo>
                    <a:pt x="94858" y="1537475"/>
                  </a:lnTo>
                  <a:lnTo>
                    <a:pt x="132080" y="1563787"/>
                  </a:lnTo>
                  <a:lnTo>
                    <a:pt x="173629" y="1583514"/>
                  </a:lnTo>
                  <a:lnTo>
                    <a:pt x="218753" y="1595903"/>
                  </a:lnTo>
                  <a:lnTo>
                    <a:pt x="266700" y="1600200"/>
                  </a:lnTo>
                  <a:lnTo>
                    <a:pt x="3848100" y="1600200"/>
                  </a:lnTo>
                  <a:lnTo>
                    <a:pt x="3896046" y="1595903"/>
                  </a:lnTo>
                  <a:lnTo>
                    <a:pt x="3941170" y="1583514"/>
                  </a:lnTo>
                  <a:lnTo>
                    <a:pt x="3982720" y="1563787"/>
                  </a:lnTo>
                  <a:lnTo>
                    <a:pt x="4019941" y="1537475"/>
                  </a:lnTo>
                  <a:lnTo>
                    <a:pt x="4052083" y="1505331"/>
                  </a:lnTo>
                  <a:lnTo>
                    <a:pt x="4078393" y="1468108"/>
                  </a:lnTo>
                  <a:lnTo>
                    <a:pt x="4098117" y="1426560"/>
                  </a:lnTo>
                  <a:lnTo>
                    <a:pt x="4110503" y="1381439"/>
                  </a:lnTo>
                  <a:lnTo>
                    <a:pt x="4114800" y="1333500"/>
                  </a:lnTo>
                  <a:lnTo>
                    <a:pt x="4114800" y="266700"/>
                  </a:lnTo>
                  <a:lnTo>
                    <a:pt x="4110503" y="218753"/>
                  </a:lnTo>
                  <a:lnTo>
                    <a:pt x="4098117" y="173629"/>
                  </a:lnTo>
                  <a:lnTo>
                    <a:pt x="4078393" y="132080"/>
                  </a:lnTo>
                  <a:lnTo>
                    <a:pt x="4052083" y="94858"/>
                  </a:lnTo>
                  <a:lnTo>
                    <a:pt x="4019941" y="62716"/>
                  </a:lnTo>
                  <a:lnTo>
                    <a:pt x="3982720" y="36406"/>
                  </a:lnTo>
                  <a:lnTo>
                    <a:pt x="3941170" y="16682"/>
                  </a:lnTo>
                  <a:lnTo>
                    <a:pt x="3896046" y="4296"/>
                  </a:lnTo>
                  <a:lnTo>
                    <a:pt x="38481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00600" y="4876800"/>
              <a:ext cx="4114800" cy="1600200"/>
            </a:xfrm>
            <a:custGeom>
              <a:avLst/>
              <a:gdLst/>
              <a:ahLst/>
              <a:cxnLst/>
              <a:rect l="l" t="t" r="r" b="b"/>
              <a:pathLst>
                <a:path w="4114800" h="1600200">
                  <a:moveTo>
                    <a:pt x="0" y="266700"/>
                  </a:moveTo>
                  <a:lnTo>
                    <a:pt x="4296" y="218753"/>
                  </a:lnTo>
                  <a:lnTo>
                    <a:pt x="16682" y="173629"/>
                  </a:lnTo>
                  <a:lnTo>
                    <a:pt x="36406" y="132080"/>
                  </a:lnTo>
                  <a:lnTo>
                    <a:pt x="62716" y="94858"/>
                  </a:lnTo>
                  <a:lnTo>
                    <a:pt x="94858" y="62716"/>
                  </a:lnTo>
                  <a:lnTo>
                    <a:pt x="132079" y="36406"/>
                  </a:lnTo>
                  <a:lnTo>
                    <a:pt x="173629" y="16682"/>
                  </a:lnTo>
                  <a:lnTo>
                    <a:pt x="218753" y="4296"/>
                  </a:lnTo>
                  <a:lnTo>
                    <a:pt x="266700" y="0"/>
                  </a:lnTo>
                  <a:lnTo>
                    <a:pt x="3848100" y="0"/>
                  </a:lnTo>
                  <a:lnTo>
                    <a:pt x="3896046" y="4296"/>
                  </a:lnTo>
                  <a:lnTo>
                    <a:pt x="3941170" y="16682"/>
                  </a:lnTo>
                  <a:lnTo>
                    <a:pt x="3982720" y="36406"/>
                  </a:lnTo>
                  <a:lnTo>
                    <a:pt x="4019941" y="62716"/>
                  </a:lnTo>
                  <a:lnTo>
                    <a:pt x="4052083" y="94858"/>
                  </a:lnTo>
                  <a:lnTo>
                    <a:pt x="4078393" y="132080"/>
                  </a:lnTo>
                  <a:lnTo>
                    <a:pt x="4098117" y="173629"/>
                  </a:lnTo>
                  <a:lnTo>
                    <a:pt x="4110503" y="218753"/>
                  </a:lnTo>
                  <a:lnTo>
                    <a:pt x="4114800" y="266700"/>
                  </a:lnTo>
                  <a:lnTo>
                    <a:pt x="4114800" y="1333500"/>
                  </a:lnTo>
                  <a:lnTo>
                    <a:pt x="4110503" y="1381439"/>
                  </a:lnTo>
                  <a:lnTo>
                    <a:pt x="4098117" y="1426560"/>
                  </a:lnTo>
                  <a:lnTo>
                    <a:pt x="4078393" y="1468108"/>
                  </a:lnTo>
                  <a:lnTo>
                    <a:pt x="4052083" y="1505331"/>
                  </a:lnTo>
                  <a:lnTo>
                    <a:pt x="4019941" y="1537475"/>
                  </a:lnTo>
                  <a:lnTo>
                    <a:pt x="3982720" y="1563787"/>
                  </a:lnTo>
                  <a:lnTo>
                    <a:pt x="3941170" y="1583514"/>
                  </a:lnTo>
                  <a:lnTo>
                    <a:pt x="3896046" y="1595903"/>
                  </a:lnTo>
                  <a:lnTo>
                    <a:pt x="3848100" y="1600200"/>
                  </a:lnTo>
                  <a:lnTo>
                    <a:pt x="266700" y="1600200"/>
                  </a:lnTo>
                  <a:lnTo>
                    <a:pt x="218753" y="1595903"/>
                  </a:lnTo>
                  <a:lnTo>
                    <a:pt x="173629" y="1583514"/>
                  </a:lnTo>
                  <a:lnTo>
                    <a:pt x="132080" y="1563787"/>
                  </a:lnTo>
                  <a:lnTo>
                    <a:pt x="94858" y="1537475"/>
                  </a:lnTo>
                  <a:lnTo>
                    <a:pt x="62716" y="1505331"/>
                  </a:lnTo>
                  <a:lnTo>
                    <a:pt x="36406" y="1468108"/>
                  </a:lnTo>
                  <a:lnTo>
                    <a:pt x="16682" y="1426560"/>
                  </a:lnTo>
                  <a:lnTo>
                    <a:pt x="4296" y="1381439"/>
                  </a:lnTo>
                  <a:lnTo>
                    <a:pt x="0" y="1333500"/>
                  </a:lnTo>
                  <a:lnTo>
                    <a:pt x="0" y="2667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958334" y="4972888"/>
            <a:ext cx="33782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880">
              <a:lnSpc>
                <a:spcPct val="10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5580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Detect cases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in the</a:t>
            </a:r>
            <a:r>
              <a:rPr sz="1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community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94945" indent="-182245">
              <a:lnSpc>
                <a:spcPct val="100000"/>
              </a:lnSpc>
              <a:spcBef>
                <a:spcPts val="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Refer cases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PHC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203200" marR="168275" indent="-190500">
              <a:lnSpc>
                <a:spcPct val="100000"/>
              </a:lnSpc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Conduct simple mental health  education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of the</a:t>
            </a:r>
            <a:r>
              <a:rPr sz="18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community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94945" indent="-182245">
              <a:lnSpc>
                <a:spcPct val="100000"/>
              </a:lnSpc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Follow-up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sz="18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regularly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76427" y="6091428"/>
            <a:ext cx="2828925" cy="619125"/>
            <a:chOff x="376427" y="6091428"/>
            <a:chExt cx="2828925" cy="619125"/>
          </a:xfrm>
        </p:grpSpPr>
        <p:sp>
          <p:nvSpPr>
            <p:cNvPr id="40" name="object 40"/>
            <p:cNvSpPr/>
            <p:nvPr/>
          </p:nvSpPr>
          <p:spPr>
            <a:xfrm>
              <a:off x="380999" y="6096000"/>
              <a:ext cx="2819400" cy="609600"/>
            </a:xfrm>
            <a:custGeom>
              <a:avLst/>
              <a:gdLst/>
              <a:ahLst/>
              <a:cxnLst/>
              <a:rect l="l" t="t" r="r" b="b"/>
              <a:pathLst>
                <a:path w="2819400" h="609600">
                  <a:moveTo>
                    <a:pt x="2717800" y="0"/>
                  </a:moveTo>
                  <a:lnTo>
                    <a:pt x="101600" y="0"/>
                  </a:lnTo>
                  <a:lnTo>
                    <a:pt x="62054" y="7984"/>
                  </a:lnTo>
                  <a:lnTo>
                    <a:pt x="29759" y="29759"/>
                  </a:lnTo>
                  <a:lnTo>
                    <a:pt x="7984" y="62054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4" y="547545"/>
                  </a:lnTo>
                  <a:lnTo>
                    <a:pt x="29759" y="579840"/>
                  </a:lnTo>
                  <a:lnTo>
                    <a:pt x="62054" y="601615"/>
                  </a:lnTo>
                  <a:lnTo>
                    <a:pt x="101600" y="609600"/>
                  </a:lnTo>
                  <a:lnTo>
                    <a:pt x="2717800" y="609600"/>
                  </a:lnTo>
                  <a:lnTo>
                    <a:pt x="2757356" y="601615"/>
                  </a:lnTo>
                  <a:lnTo>
                    <a:pt x="2789650" y="579840"/>
                  </a:lnTo>
                  <a:lnTo>
                    <a:pt x="2811418" y="547545"/>
                  </a:lnTo>
                  <a:lnTo>
                    <a:pt x="2819400" y="508000"/>
                  </a:lnTo>
                  <a:lnTo>
                    <a:pt x="2819400" y="101600"/>
                  </a:lnTo>
                  <a:lnTo>
                    <a:pt x="2811418" y="62054"/>
                  </a:lnTo>
                  <a:lnTo>
                    <a:pt x="2789650" y="29759"/>
                  </a:lnTo>
                  <a:lnTo>
                    <a:pt x="2757356" y="7984"/>
                  </a:lnTo>
                  <a:lnTo>
                    <a:pt x="2717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0999" y="6096000"/>
              <a:ext cx="2819400" cy="609600"/>
            </a:xfrm>
            <a:custGeom>
              <a:avLst/>
              <a:gdLst/>
              <a:ahLst/>
              <a:cxnLst/>
              <a:rect l="l" t="t" r="r" b="b"/>
              <a:pathLst>
                <a:path w="2819400" h="609600">
                  <a:moveTo>
                    <a:pt x="0" y="101600"/>
                  </a:moveTo>
                  <a:lnTo>
                    <a:pt x="7984" y="62054"/>
                  </a:lnTo>
                  <a:lnTo>
                    <a:pt x="29759" y="29759"/>
                  </a:lnTo>
                  <a:lnTo>
                    <a:pt x="62054" y="7984"/>
                  </a:lnTo>
                  <a:lnTo>
                    <a:pt x="101600" y="0"/>
                  </a:lnTo>
                  <a:lnTo>
                    <a:pt x="2717800" y="0"/>
                  </a:lnTo>
                  <a:lnTo>
                    <a:pt x="2757356" y="7984"/>
                  </a:lnTo>
                  <a:lnTo>
                    <a:pt x="2789650" y="29759"/>
                  </a:lnTo>
                  <a:lnTo>
                    <a:pt x="2811418" y="62054"/>
                  </a:lnTo>
                  <a:lnTo>
                    <a:pt x="2819400" y="101600"/>
                  </a:lnTo>
                  <a:lnTo>
                    <a:pt x="2819400" y="508000"/>
                  </a:lnTo>
                  <a:lnTo>
                    <a:pt x="2811418" y="547545"/>
                  </a:lnTo>
                  <a:lnTo>
                    <a:pt x="2789650" y="579840"/>
                  </a:lnTo>
                  <a:lnTo>
                    <a:pt x="2757356" y="601615"/>
                  </a:lnTo>
                  <a:lnTo>
                    <a:pt x="2717800" y="609600"/>
                  </a:lnTo>
                  <a:lnTo>
                    <a:pt x="101600" y="609600"/>
                  </a:lnTo>
                  <a:lnTo>
                    <a:pt x="62054" y="601615"/>
                  </a:lnTo>
                  <a:lnTo>
                    <a:pt x="29759" y="579840"/>
                  </a:lnTo>
                  <a:lnTo>
                    <a:pt x="7984" y="547545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85343" y="6108903"/>
            <a:ext cx="2646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 marR="5080" indent="-32384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Epileptics and Psychiatric  patients in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1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community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519427" y="5710428"/>
            <a:ext cx="495300" cy="314325"/>
            <a:chOff x="1519427" y="5710428"/>
            <a:chExt cx="495300" cy="314325"/>
          </a:xfrm>
        </p:grpSpPr>
        <p:sp>
          <p:nvSpPr>
            <p:cNvPr id="44" name="object 44"/>
            <p:cNvSpPr/>
            <p:nvPr/>
          </p:nvSpPr>
          <p:spPr>
            <a:xfrm>
              <a:off x="1523999" y="5715000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243077" y="0"/>
                  </a:moveTo>
                  <a:lnTo>
                    <a:pt x="0" y="76200"/>
                  </a:lnTo>
                  <a:lnTo>
                    <a:pt x="121538" y="76200"/>
                  </a:lnTo>
                  <a:lnTo>
                    <a:pt x="121538" y="304800"/>
                  </a:lnTo>
                  <a:lnTo>
                    <a:pt x="364617" y="304800"/>
                  </a:lnTo>
                  <a:lnTo>
                    <a:pt x="364617" y="76200"/>
                  </a:lnTo>
                  <a:lnTo>
                    <a:pt x="486156" y="76200"/>
                  </a:lnTo>
                  <a:lnTo>
                    <a:pt x="2430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23999" y="5715000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0" y="76200"/>
                  </a:moveTo>
                  <a:lnTo>
                    <a:pt x="243077" y="0"/>
                  </a:lnTo>
                  <a:lnTo>
                    <a:pt x="486156" y="76200"/>
                  </a:lnTo>
                  <a:lnTo>
                    <a:pt x="364617" y="76200"/>
                  </a:lnTo>
                  <a:lnTo>
                    <a:pt x="364617" y="304800"/>
                  </a:lnTo>
                  <a:lnTo>
                    <a:pt x="121538" y="304800"/>
                  </a:lnTo>
                  <a:lnTo>
                    <a:pt x="121538" y="7620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1519427" y="4491228"/>
            <a:ext cx="495300" cy="314325"/>
            <a:chOff x="1519427" y="4491228"/>
            <a:chExt cx="495300" cy="314325"/>
          </a:xfrm>
        </p:grpSpPr>
        <p:sp>
          <p:nvSpPr>
            <p:cNvPr id="47" name="object 47"/>
            <p:cNvSpPr/>
            <p:nvPr/>
          </p:nvSpPr>
          <p:spPr>
            <a:xfrm>
              <a:off x="1523999" y="4495800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243077" y="0"/>
                  </a:moveTo>
                  <a:lnTo>
                    <a:pt x="0" y="76200"/>
                  </a:lnTo>
                  <a:lnTo>
                    <a:pt x="121538" y="76200"/>
                  </a:lnTo>
                  <a:lnTo>
                    <a:pt x="121538" y="304800"/>
                  </a:lnTo>
                  <a:lnTo>
                    <a:pt x="364617" y="304800"/>
                  </a:lnTo>
                  <a:lnTo>
                    <a:pt x="364617" y="76200"/>
                  </a:lnTo>
                  <a:lnTo>
                    <a:pt x="486156" y="76200"/>
                  </a:lnTo>
                  <a:lnTo>
                    <a:pt x="2430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23999" y="4495800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0" y="76200"/>
                  </a:moveTo>
                  <a:lnTo>
                    <a:pt x="243077" y="0"/>
                  </a:lnTo>
                  <a:lnTo>
                    <a:pt x="486156" y="76200"/>
                  </a:lnTo>
                  <a:lnTo>
                    <a:pt x="364617" y="76200"/>
                  </a:lnTo>
                  <a:lnTo>
                    <a:pt x="364617" y="304800"/>
                  </a:lnTo>
                  <a:lnTo>
                    <a:pt x="121538" y="304800"/>
                  </a:lnTo>
                  <a:lnTo>
                    <a:pt x="121538" y="7620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1519427" y="3195827"/>
            <a:ext cx="495300" cy="314325"/>
            <a:chOff x="1519427" y="3195827"/>
            <a:chExt cx="495300" cy="314325"/>
          </a:xfrm>
        </p:grpSpPr>
        <p:sp>
          <p:nvSpPr>
            <p:cNvPr id="50" name="object 50"/>
            <p:cNvSpPr/>
            <p:nvPr/>
          </p:nvSpPr>
          <p:spPr>
            <a:xfrm>
              <a:off x="1523999" y="3200399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243077" y="0"/>
                  </a:moveTo>
                  <a:lnTo>
                    <a:pt x="0" y="76200"/>
                  </a:lnTo>
                  <a:lnTo>
                    <a:pt x="121538" y="76200"/>
                  </a:lnTo>
                  <a:lnTo>
                    <a:pt x="121538" y="304800"/>
                  </a:lnTo>
                  <a:lnTo>
                    <a:pt x="364617" y="304800"/>
                  </a:lnTo>
                  <a:lnTo>
                    <a:pt x="364617" y="76200"/>
                  </a:lnTo>
                  <a:lnTo>
                    <a:pt x="486156" y="76200"/>
                  </a:lnTo>
                  <a:lnTo>
                    <a:pt x="2430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23999" y="3200399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0" y="76200"/>
                  </a:moveTo>
                  <a:lnTo>
                    <a:pt x="243077" y="0"/>
                  </a:lnTo>
                  <a:lnTo>
                    <a:pt x="486156" y="76200"/>
                  </a:lnTo>
                  <a:lnTo>
                    <a:pt x="364617" y="76200"/>
                  </a:lnTo>
                  <a:lnTo>
                    <a:pt x="364617" y="304800"/>
                  </a:lnTo>
                  <a:lnTo>
                    <a:pt x="121538" y="304800"/>
                  </a:lnTo>
                  <a:lnTo>
                    <a:pt x="121538" y="7620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1519427" y="1976627"/>
            <a:ext cx="495300" cy="314325"/>
            <a:chOff x="1519427" y="1976627"/>
            <a:chExt cx="495300" cy="314325"/>
          </a:xfrm>
        </p:grpSpPr>
        <p:sp>
          <p:nvSpPr>
            <p:cNvPr id="53" name="object 53"/>
            <p:cNvSpPr/>
            <p:nvPr/>
          </p:nvSpPr>
          <p:spPr>
            <a:xfrm>
              <a:off x="1523999" y="1981199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243077" y="0"/>
                  </a:moveTo>
                  <a:lnTo>
                    <a:pt x="0" y="76200"/>
                  </a:lnTo>
                  <a:lnTo>
                    <a:pt x="121538" y="76200"/>
                  </a:lnTo>
                  <a:lnTo>
                    <a:pt x="121538" y="304800"/>
                  </a:lnTo>
                  <a:lnTo>
                    <a:pt x="364617" y="304800"/>
                  </a:lnTo>
                  <a:lnTo>
                    <a:pt x="364617" y="76200"/>
                  </a:lnTo>
                  <a:lnTo>
                    <a:pt x="486156" y="76200"/>
                  </a:lnTo>
                  <a:lnTo>
                    <a:pt x="2430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523999" y="1981199"/>
              <a:ext cx="486409" cy="304800"/>
            </a:xfrm>
            <a:custGeom>
              <a:avLst/>
              <a:gdLst/>
              <a:ahLst/>
              <a:cxnLst/>
              <a:rect l="l" t="t" r="r" b="b"/>
              <a:pathLst>
                <a:path w="486410" h="304800">
                  <a:moveTo>
                    <a:pt x="0" y="76200"/>
                  </a:moveTo>
                  <a:lnTo>
                    <a:pt x="243077" y="0"/>
                  </a:lnTo>
                  <a:lnTo>
                    <a:pt x="486156" y="76200"/>
                  </a:lnTo>
                  <a:lnTo>
                    <a:pt x="364617" y="76200"/>
                  </a:lnTo>
                  <a:lnTo>
                    <a:pt x="364617" y="304800"/>
                  </a:lnTo>
                  <a:lnTo>
                    <a:pt x="121538" y="304800"/>
                  </a:lnTo>
                  <a:lnTo>
                    <a:pt x="121538" y="7620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3576828" y="1443227"/>
            <a:ext cx="986155" cy="161925"/>
            <a:chOff x="3576828" y="1443227"/>
            <a:chExt cx="986155" cy="161925"/>
          </a:xfrm>
        </p:grpSpPr>
        <p:sp>
          <p:nvSpPr>
            <p:cNvPr id="56" name="object 56"/>
            <p:cNvSpPr/>
            <p:nvPr/>
          </p:nvSpPr>
          <p:spPr>
            <a:xfrm>
              <a:off x="3581400" y="1447799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732789" y="0"/>
                  </a:moveTo>
                  <a:lnTo>
                    <a:pt x="732789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732789" y="114300"/>
                  </a:lnTo>
                  <a:lnTo>
                    <a:pt x="732789" y="152400"/>
                  </a:lnTo>
                  <a:lnTo>
                    <a:pt x="976884" y="76200"/>
                  </a:lnTo>
                  <a:lnTo>
                    <a:pt x="73278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81400" y="1447799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0" y="38100"/>
                  </a:moveTo>
                  <a:lnTo>
                    <a:pt x="732789" y="38100"/>
                  </a:lnTo>
                  <a:lnTo>
                    <a:pt x="732789" y="0"/>
                  </a:lnTo>
                  <a:lnTo>
                    <a:pt x="976884" y="76200"/>
                  </a:lnTo>
                  <a:lnTo>
                    <a:pt x="732789" y="152400"/>
                  </a:lnTo>
                  <a:lnTo>
                    <a:pt x="732789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3576828" y="2662427"/>
            <a:ext cx="986155" cy="161925"/>
            <a:chOff x="3576828" y="2662427"/>
            <a:chExt cx="986155" cy="161925"/>
          </a:xfrm>
        </p:grpSpPr>
        <p:sp>
          <p:nvSpPr>
            <p:cNvPr id="59" name="object 59"/>
            <p:cNvSpPr/>
            <p:nvPr/>
          </p:nvSpPr>
          <p:spPr>
            <a:xfrm>
              <a:off x="3581400" y="2666999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732789" y="0"/>
                  </a:moveTo>
                  <a:lnTo>
                    <a:pt x="732789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732789" y="114300"/>
                  </a:lnTo>
                  <a:lnTo>
                    <a:pt x="732789" y="152400"/>
                  </a:lnTo>
                  <a:lnTo>
                    <a:pt x="976884" y="76200"/>
                  </a:lnTo>
                  <a:lnTo>
                    <a:pt x="73278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581400" y="2666999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0" y="38100"/>
                  </a:moveTo>
                  <a:lnTo>
                    <a:pt x="732789" y="38100"/>
                  </a:lnTo>
                  <a:lnTo>
                    <a:pt x="732789" y="0"/>
                  </a:lnTo>
                  <a:lnTo>
                    <a:pt x="976884" y="76200"/>
                  </a:lnTo>
                  <a:lnTo>
                    <a:pt x="732789" y="152400"/>
                  </a:lnTo>
                  <a:lnTo>
                    <a:pt x="732789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3576828" y="4034028"/>
            <a:ext cx="986155" cy="161925"/>
            <a:chOff x="3576828" y="4034028"/>
            <a:chExt cx="986155" cy="161925"/>
          </a:xfrm>
        </p:grpSpPr>
        <p:sp>
          <p:nvSpPr>
            <p:cNvPr id="62" name="object 62"/>
            <p:cNvSpPr/>
            <p:nvPr/>
          </p:nvSpPr>
          <p:spPr>
            <a:xfrm>
              <a:off x="3581400" y="4038600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732789" y="0"/>
                  </a:moveTo>
                  <a:lnTo>
                    <a:pt x="732789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732789" y="114300"/>
                  </a:lnTo>
                  <a:lnTo>
                    <a:pt x="732789" y="152400"/>
                  </a:lnTo>
                  <a:lnTo>
                    <a:pt x="976884" y="76200"/>
                  </a:lnTo>
                  <a:lnTo>
                    <a:pt x="73278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81400" y="4038600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0" y="38100"/>
                  </a:moveTo>
                  <a:lnTo>
                    <a:pt x="732789" y="38100"/>
                  </a:lnTo>
                  <a:lnTo>
                    <a:pt x="732789" y="0"/>
                  </a:lnTo>
                  <a:lnTo>
                    <a:pt x="976884" y="76200"/>
                  </a:lnTo>
                  <a:lnTo>
                    <a:pt x="732789" y="152400"/>
                  </a:lnTo>
                  <a:lnTo>
                    <a:pt x="732789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3576828" y="5253228"/>
            <a:ext cx="986155" cy="161925"/>
            <a:chOff x="3576828" y="5253228"/>
            <a:chExt cx="986155" cy="161925"/>
          </a:xfrm>
        </p:grpSpPr>
        <p:sp>
          <p:nvSpPr>
            <p:cNvPr id="65" name="object 65"/>
            <p:cNvSpPr/>
            <p:nvPr/>
          </p:nvSpPr>
          <p:spPr>
            <a:xfrm>
              <a:off x="3581400" y="5257800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732789" y="0"/>
                  </a:moveTo>
                  <a:lnTo>
                    <a:pt x="732789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732789" y="114300"/>
                  </a:lnTo>
                  <a:lnTo>
                    <a:pt x="732789" y="152400"/>
                  </a:lnTo>
                  <a:lnTo>
                    <a:pt x="976884" y="76200"/>
                  </a:lnTo>
                  <a:lnTo>
                    <a:pt x="73278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81400" y="5257800"/>
              <a:ext cx="977265" cy="152400"/>
            </a:xfrm>
            <a:custGeom>
              <a:avLst/>
              <a:gdLst/>
              <a:ahLst/>
              <a:cxnLst/>
              <a:rect l="l" t="t" r="r" b="b"/>
              <a:pathLst>
                <a:path w="977264" h="152400">
                  <a:moveTo>
                    <a:pt x="976884" y="76200"/>
                  </a:moveTo>
                  <a:lnTo>
                    <a:pt x="732789" y="152400"/>
                  </a:lnTo>
                  <a:lnTo>
                    <a:pt x="732789" y="114300"/>
                  </a:lnTo>
                  <a:lnTo>
                    <a:pt x="0" y="114300"/>
                  </a:lnTo>
                  <a:lnTo>
                    <a:pt x="0" y="38100"/>
                  </a:lnTo>
                  <a:lnTo>
                    <a:pt x="732789" y="38100"/>
                  </a:lnTo>
                  <a:lnTo>
                    <a:pt x="732789" y="0"/>
                  </a:lnTo>
                  <a:lnTo>
                    <a:pt x="976884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TOP DOWN-BOTTOM UP</a:t>
            </a:r>
            <a:r>
              <a:rPr lang="en-IN" sz="3200" b="1" i="0" spc="-1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APPROACH</a:t>
            </a:r>
            <a:endParaRPr lang="en-IN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20933"/>
            <a:ext cx="91440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2002 </a:t>
            </a:r>
            <a:r>
              <a:rPr lang="en-IN" b="1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2007 - X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FIVE </a:t>
            </a:r>
            <a:r>
              <a:rPr lang="en-IN" b="1" spc="-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YEAR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</a:t>
            </a:r>
            <a:r>
              <a:rPr lang="en-IN" b="1" spc="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PERIOD</a:t>
            </a:r>
            <a:endParaRPr lang="en-IN" b="1" spc="-1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556792"/>
            <a:ext cx="9144000" cy="4764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tabLst>
                <a:tab pos="354965" algn="l"/>
                <a:tab pos="355600" algn="l"/>
              </a:tabLst>
            </a:pP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NMHP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sz="3200" b="1" spc="-20" dirty="0">
                <a:latin typeface="Times New Roman" pitchFamily="18" charset="0"/>
                <a:cs typeface="Times New Roman" pitchFamily="18" charset="0"/>
              </a:rPr>
              <a:t>re-strategized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year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2003 (</a:t>
            </a:r>
            <a:r>
              <a:rPr sz="3200" b="1" spc="-5" dirty="0">
                <a:latin typeface="Times New Roman" pitchFamily="18" charset="0"/>
                <a:cs typeface="Times New Roman" pitchFamily="18" charset="0"/>
              </a:rPr>
              <a:t>in X </a:t>
            </a:r>
            <a:r>
              <a:rPr sz="3200" b="1" spc="-10" dirty="0">
                <a:latin typeface="Times New Roman" pitchFamily="18" charset="0"/>
                <a:cs typeface="Times New Roman" pitchFamily="18" charset="0"/>
              </a:rPr>
              <a:t>Five </a:t>
            </a:r>
            <a:r>
              <a:rPr sz="3200" b="1" spc="-55" dirty="0">
                <a:latin typeface="Times New Roman" pitchFamily="18" charset="0"/>
                <a:cs typeface="Times New Roman" pitchFamily="18" charset="0"/>
              </a:rPr>
              <a:t>Year</a:t>
            </a:r>
            <a:r>
              <a:rPr sz="3200" b="1" spc="2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spc="-10" dirty="0" smtClean="0">
                <a:latin typeface="Times New Roman" pitchFamily="18" charset="0"/>
                <a:cs typeface="Times New Roman" pitchFamily="18" charset="0"/>
              </a:rPr>
              <a:t>Plan)</a:t>
            </a:r>
            <a:r>
              <a:rPr lang="en-US" sz="3200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sz="32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components: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655" indent="-27559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28829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Extension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DMHP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100</a:t>
            </a:r>
            <a:r>
              <a:rPr sz="3200" spc="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districts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525"/>
              </a:spcBef>
              <a:buClr>
                <a:srgbClr val="000000"/>
              </a:buClr>
              <a:buAutoNum type="arabicPeriod"/>
              <a:tabLst>
                <a:tab pos="287020" algn="l"/>
              </a:tabLst>
            </a:pP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 </a:t>
            </a:r>
            <a:r>
              <a:rPr sz="32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gradation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Psychiatry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wings of </a:t>
            </a:r>
            <a:r>
              <a:rPr sz="32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Government Medical</a:t>
            </a:r>
            <a:r>
              <a:rPr sz="3200" spc="6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Colleges/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00000"/>
              </a:lnSpc>
            </a:pPr>
            <a:r>
              <a:rPr sz="32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</a:t>
            </a:r>
            <a:r>
              <a:rPr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Hospitals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655" indent="-275590">
              <a:lnSpc>
                <a:spcPct val="100000"/>
              </a:lnSpc>
              <a:spcBef>
                <a:spcPts val="530"/>
              </a:spcBef>
              <a:buAutoNum type="arabicPeriod" startAt="3"/>
              <a:tabLst>
                <a:tab pos="28829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Modernization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32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hospitals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655" indent="-275590">
              <a:lnSpc>
                <a:spcPct val="100000"/>
              </a:lnSpc>
              <a:spcBef>
                <a:spcPts val="530"/>
              </a:spcBef>
              <a:buAutoNum type="arabicPeriod" startAt="3"/>
              <a:tabLst>
                <a:tab pos="28829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IEC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655" indent="-275590">
              <a:lnSpc>
                <a:spcPct val="100000"/>
              </a:lnSpc>
              <a:spcBef>
                <a:spcPts val="530"/>
              </a:spcBef>
              <a:buAutoNum type="arabicPeriod" startAt="3"/>
              <a:tabLst>
                <a:tab pos="28829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Monitoring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Evaluation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60845"/>
            <a:ext cx="8964488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3200" b="1" i="0" spc="-5" dirty="0" smtClean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MODERNIZATION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OF </a:t>
            </a:r>
            <a:r>
              <a:rPr lang="en-IN" sz="3200" b="1" i="0" spc="-20" dirty="0" smtClean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STATE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RUN </a:t>
            </a:r>
            <a:r>
              <a:rPr lang="en-IN" sz="3200" b="1" i="0" spc="-15" dirty="0" smtClean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MENTAL</a:t>
            </a:r>
            <a:r>
              <a:rPr lang="en-IN" sz="3200" b="1" i="0" spc="-85" dirty="0" smtClean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en-IN" sz="3200" b="1" i="0" spc="-5" dirty="0" smtClean="0"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HOSPITALS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358011"/>
            <a:ext cx="9144000" cy="48942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 assistance under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scheme is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provided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modernization of </a:t>
            </a:r>
            <a:r>
              <a:rPr sz="2400" spc="-25" dirty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sz="2400" spc="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 smtClean="0">
                <a:latin typeface="Times New Roman" pitchFamily="18" charset="0"/>
                <a:cs typeface="Times New Roman" pitchFamily="18" charset="0"/>
              </a:rPr>
              <a:t>run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 smtClean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hospitals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custodial care to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comprehensive</a:t>
            </a:r>
            <a:r>
              <a:rPr sz="2400" spc="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management.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one-time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grant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 ceiling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Rs.3.00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crores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per hospital is</a:t>
            </a:r>
            <a:r>
              <a:rPr sz="24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provided.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grant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covers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activities such</a:t>
            </a:r>
            <a:r>
              <a:rPr sz="2400" spc="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as</a:t>
            </a: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construction/repair of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existing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building(s),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purchase of cots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equipments,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provision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infrastructure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such as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water-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tanks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toilet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facilities</a:t>
            </a:r>
            <a:r>
              <a:rPr sz="2400" spc="1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etc.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marR="282575" indent="-274320">
              <a:lnSpc>
                <a:spcPct val="100000"/>
              </a:lnSpc>
              <a:spcBef>
                <a:spcPts val="484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Does not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cover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recurring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expenses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towards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running the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hospitals 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cost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towards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drugs and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consumables.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30835">
              <a:lnSpc>
                <a:spcPct val="100000"/>
              </a:lnSpc>
              <a:spcBef>
                <a:spcPts val="47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2400" spc="-15" dirty="0">
                <a:latin typeface="Times New Roman" pitchFamily="18" charset="0"/>
                <a:cs typeface="Times New Roman" pitchFamily="18" charset="0"/>
              </a:rPr>
              <a:t>Grant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modernization of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hospitals only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any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sz="24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number of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beds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hospital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not</a:t>
            </a:r>
            <a:r>
              <a:rPr sz="24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permitted.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11735"/>
            <a:ext cx="91440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3340" marR="5080" indent="-1310640">
              <a:lnSpc>
                <a:spcPct val="100000"/>
              </a:lnSpc>
              <a:spcBef>
                <a:spcPts val="95"/>
              </a:spcBef>
            </a:pPr>
            <a:r>
              <a:rPr lang="en-IN" sz="28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 </a:t>
            </a:r>
            <a:r>
              <a:rPr lang="en-IN" sz="28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GRADATION </a:t>
            </a:r>
            <a:r>
              <a:rPr lang="en-IN" sz="28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800" b="1" i="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PSYCHIATRIC </a:t>
            </a:r>
            <a:r>
              <a:rPr lang="en-IN" sz="2800" b="1" i="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WINGS </a:t>
            </a:r>
            <a:r>
              <a:rPr lang="en-IN" sz="28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800" b="1" i="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MEDICAL  </a:t>
            </a:r>
            <a:r>
              <a:rPr lang="en-IN" sz="28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COLLEGES/GENERAL</a:t>
            </a:r>
            <a:r>
              <a:rPr lang="en-IN" sz="2800" b="1" i="0" spc="6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HOSPITALS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340768"/>
            <a:ext cx="9144000" cy="5468164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600" spc="-15" dirty="0">
                <a:latin typeface="Times New Roman" pitchFamily="18" charset="0"/>
                <a:cs typeface="Times New Roman" pitchFamily="18" charset="0"/>
              </a:rPr>
              <a:t>Every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medical college should ideally </a:t>
            </a:r>
            <a:r>
              <a:rPr sz="2600" spc="-20" dirty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Department of 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Psychiatry</a:t>
            </a:r>
            <a:r>
              <a:rPr sz="2600" spc="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5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26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5" dirty="0" smtClean="0">
                <a:latin typeface="Times New Roman" pitchFamily="18" charset="0"/>
                <a:cs typeface="Times New Roman" pitchFamily="18" charset="0"/>
              </a:rPr>
              <a:t>minimum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of three faculty members</a:t>
            </a:r>
            <a:r>
              <a:rPr sz="26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5" dirty="0" smtClean="0">
                <a:latin typeface="Times New Roman" pitchFamily="18" charset="0"/>
                <a:cs typeface="Times New Roman" pitchFamily="18" charset="0"/>
              </a:rPr>
              <a:t>inpatient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facilities of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about 30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beds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norms laid down by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6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MCI</a:t>
            </a:r>
          </a:p>
          <a:p>
            <a:pPr marL="286385" marR="508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600" spc="-5" dirty="0">
                <a:latin typeface="Times New Roman" pitchFamily="18" charset="0"/>
                <a:cs typeface="Times New Roman" pitchFamily="18" charset="0"/>
              </a:rPr>
              <a:t>scheme 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strengthening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psychiatric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wings of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medical 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colleges/hospitals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provides 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a one-time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grant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Rs.50 lakhs 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up 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gradation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infrastructure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equipment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existing</a:t>
            </a:r>
            <a:r>
              <a:rPr sz="26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norms.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286385" marR="416559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2600" dirty="0">
                <a:latin typeface="Times New Roman" pitchFamily="18" charset="0"/>
                <a:cs typeface="Times New Roman" pitchFamily="18" charset="0"/>
              </a:rPr>
              <a:t>	aim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the scheme is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to strengthen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training facilities 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UG&amp; PG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at  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Psychiatry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wings of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sz="26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colleges/hospitals.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  <a:p>
            <a:pPr marL="286385" marR="20193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grant covers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construction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of new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ward,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repair of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existing ward,  procurement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items </a:t>
            </a:r>
            <a:r>
              <a:rPr sz="2600" spc="-20" dirty="0">
                <a:latin typeface="Times New Roman" pitchFamily="18" charset="0"/>
                <a:cs typeface="Times New Roman" pitchFamily="18" charset="0"/>
              </a:rPr>
              <a:t>like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cots, tables </a:t>
            </a:r>
            <a:r>
              <a:rPr sz="26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equipments </a:t>
            </a:r>
            <a:r>
              <a:rPr sz="26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600" spc="-10" dirty="0">
                <a:latin typeface="Times New Roman" pitchFamily="18" charset="0"/>
                <a:cs typeface="Times New Roman" pitchFamily="18" charset="0"/>
              </a:rPr>
              <a:t>psychiatric </a:t>
            </a:r>
            <a:r>
              <a:rPr sz="2600" spc="-5" dirty="0">
                <a:latin typeface="Times New Roman" pitchFamily="18" charset="0"/>
                <a:cs typeface="Times New Roman" pitchFamily="18" charset="0"/>
              </a:rPr>
              <a:t>use  such as modified</a:t>
            </a:r>
            <a:r>
              <a:rPr sz="26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spc="-35" dirty="0">
                <a:latin typeface="Times New Roman" pitchFamily="18" charset="0"/>
                <a:cs typeface="Times New Roman" pitchFamily="18" charset="0"/>
              </a:rPr>
              <a:t>ECTs.</a:t>
            </a:r>
            <a:endParaRPr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92" y="256048"/>
            <a:ext cx="756084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IEC</a:t>
            </a:r>
            <a:r>
              <a:rPr lang="en-IN" b="1" i="0" spc="-5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ACTIVITIES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153134"/>
            <a:ext cx="7800975" cy="42704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5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NMHP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has dedicated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funds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IEC activities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purpose</a:t>
            </a:r>
            <a:r>
              <a:rPr sz="32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42900" indent="-330835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increasing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awareness</a:t>
            </a:r>
            <a:r>
              <a:rPr sz="32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removal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stigma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illness.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funds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are allocated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levels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IEC</a:t>
            </a:r>
            <a:r>
              <a:rPr sz="3200" spc="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activities.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508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42900" algn="l"/>
                <a:tab pos="34353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	An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amount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Rs. 25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crore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allocated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purpose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IEC activities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central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level.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-88618"/>
            <a:ext cx="91440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2007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ONWARDS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IX FIVE </a:t>
            </a:r>
            <a:r>
              <a:rPr lang="en-IN" sz="2800" b="1" spc="-6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YEAR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PLAN, THE CURRENT</a:t>
            </a:r>
            <a:r>
              <a:rPr lang="en-IN" sz="2800" b="1" spc="2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PHASE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781557"/>
            <a:ext cx="9144000" cy="60022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XI </a:t>
            </a:r>
            <a:r>
              <a:rPr sz="2400" b="1" spc="-5" dirty="0">
                <a:latin typeface="Times New Roman" pitchFamily="18" charset="0"/>
                <a:cs typeface="Times New Roman" pitchFamily="18" charset="0"/>
              </a:rPr>
              <a:t>Five </a:t>
            </a:r>
            <a:r>
              <a:rPr sz="2400" b="1" spc="-40" dirty="0">
                <a:latin typeface="Times New Roman" pitchFamily="18" charset="0"/>
                <a:cs typeface="Times New Roman" pitchFamily="18" charset="0"/>
              </a:rPr>
              <a:t>Year </a:t>
            </a:r>
            <a:r>
              <a:rPr sz="2400" b="1" spc="-5" dirty="0">
                <a:latin typeface="Times New Roman" pitchFamily="18" charset="0"/>
                <a:cs typeface="Times New Roman" pitchFamily="18" charset="0"/>
              </a:rPr>
              <a:t>Plan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the NMHP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has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following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6385">
              <a:lnSpc>
                <a:spcPct val="100000"/>
              </a:lnSpc>
              <a:buClr>
                <a:schemeClr val="tx1"/>
              </a:buClr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components/schemes: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District Mental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sz="2400" spc="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(DMHP)</a:t>
            </a:r>
          </a:p>
          <a:p>
            <a:pPr marL="286385" marR="12446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Manpower </a:t>
            </a:r>
            <a:r>
              <a:rPr sz="24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Development </a:t>
            </a:r>
            <a:r>
              <a:rPr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Schemes - </a:t>
            </a:r>
            <a:r>
              <a:rPr sz="240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Centers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Excellence </a:t>
            </a:r>
            <a:r>
              <a:rPr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Setting  </a:t>
            </a:r>
            <a:r>
              <a:rPr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Up/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Strengthening </a:t>
            </a:r>
            <a:r>
              <a:rPr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PG </a:t>
            </a:r>
            <a:r>
              <a:rPr sz="2400" spc="-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Departments of </a:t>
            </a:r>
            <a:r>
              <a:rPr sz="240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2400" spc="6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Specialities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Modernization Of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Run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Hospitals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4. Up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gradation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Psychiatric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Wings of Medical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Colleges/General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Hospitals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4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5.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IEC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sz="2400" spc="-25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 Research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Monitoring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 smtClean="0">
                <a:latin typeface="Times New Roman" pitchFamily="18" charset="0"/>
                <a:cs typeface="Times New Roman" pitchFamily="18" charset="0"/>
              </a:rPr>
              <a:t>Evaluation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  <a:p>
            <a:pPr marL="286385" marR="74295" indent="-27432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Manpower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Development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Schemes -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Centers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of Excellence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Setting Up/  Strengthening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PG </a:t>
            </a:r>
            <a:r>
              <a:rPr sz="2400" spc="-20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Departments of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Health Specialities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are 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400" b="1" spc="-5" dirty="0">
                <a:latin typeface="Times New Roman" pitchFamily="18" charset="0"/>
                <a:cs typeface="Times New Roman" pitchFamily="18" charset="0"/>
              </a:rPr>
              <a:t>new</a:t>
            </a:r>
            <a:r>
              <a:rPr sz="2400" b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schemes/components.</a:t>
            </a: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64568"/>
            <a:ext cx="9144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3600" b="1" i="0" spc="-1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MANPOWER </a:t>
            </a:r>
            <a:r>
              <a:rPr lang="en-IN" sz="36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en-IN" sz="3600" b="1" i="0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SCHEME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476882"/>
            <a:ext cx="7773670" cy="4979568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55600" marR="13335" indent="-342900" algn="just">
              <a:lnSpc>
                <a:spcPct val="102299"/>
              </a:lnSpc>
              <a:spcBef>
                <a:spcPts val="45"/>
              </a:spcBef>
              <a:buSzPct val="120000"/>
              <a:buFont typeface="Wingdings" pitchFamily="2" charset="2"/>
              <a:buChar char="Ø"/>
              <a:tabLst>
                <a:tab pos="424180" algn="l"/>
              </a:tabLst>
            </a:pPr>
            <a:r>
              <a:rPr dirty="0"/>
              <a:t>	</a:t>
            </a:r>
            <a:r>
              <a:rPr sz="3200" spc="-9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improve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training infrastructure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Government of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India has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approved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Manpower Development Components 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NMHP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XIth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Five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Year</a:t>
            </a:r>
            <a:r>
              <a:rPr sz="32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Plan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It has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schemes which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follows</a:t>
            </a:r>
            <a:r>
              <a:rPr sz="3200" spc="-15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5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Centers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Excellence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(Scheme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Setting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Up/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Strengthening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PG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Departments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3200" spc="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 err="1" smtClean="0">
                <a:latin typeface="Times New Roman" pitchFamily="18" charset="0"/>
                <a:cs typeface="Times New Roman" pitchFamily="18" charset="0"/>
              </a:rPr>
              <a:t>Specialities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(Scheme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31293"/>
            <a:ext cx="91440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2800" b="1" i="0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IN" sz="28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CENTRES </a:t>
            </a:r>
            <a:r>
              <a:rPr lang="en-IN" sz="28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8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EXCELLENCE </a:t>
            </a:r>
            <a:r>
              <a:rPr lang="en-IN" sz="28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(SCHEME</a:t>
            </a:r>
            <a:r>
              <a:rPr lang="en-IN" sz="2800" b="1" i="0" spc="10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A)</a:t>
            </a:r>
            <a:endParaRPr lang="en-IN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908720"/>
            <a:ext cx="9144000" cy="63089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Under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Scheme-A,</a:t>
            </a:r>
          </a:p>
          <a:p>
            <a:pPr marL="286385" marR="130175" indent="-274320">
              <a:lnSpc>
                <a:spcPct val="80000"/>
              </a:lnSpc>
              <a:spcBef>
                <a:spcPts val="65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least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11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Centres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Excellence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were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established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IXth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plan period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by upgrading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existing mental </a:t>
            </a:r>
            <a:r>
              <a:rPr sz="3200" spc="-5" dirty="0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US" sz="32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en-US" sz="32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 smtClean="0">
                <a:latin typeface="Times New Roman" pitchFamily="18" charset="0"/>
                <a:cs typeface="Times New Roman" pitchFamily="18" charset="0"/>
              </a:rPr>
              <a:t>/hospitals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grant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up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Rs.30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crores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available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each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centre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97790" indent="-274320">
              <a:lnSpc>
                <a:spcPct val="80000"/>
              </a:lnSpc>
              <a:spcBef>
                <a:spcPts val="65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commitment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take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over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entire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funding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scheme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11th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five year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plan period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required.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315595" indent="-274320">
              <a:lnSpc>
                <a:spcPct val="80000"/>
              </a:lnSpc>
              <a:spcBef>
                <a:spcPts val="65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proposal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State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Governments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these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centres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must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include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definite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plan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 timelines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initiating/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increasing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PG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courses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Psychiatry,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Clinical 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Psychology,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PSW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Psychiatric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Nursing.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93308"/>
            <a:ext cx="91440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9810" marR="5080" indent="-1007744">
              <a:lnSpc>
                <a:spcPct val="100000"/>
              </a:lnSpc>
              <a:spcBef>
                <a:spcPts val="95"/>
              </a:spcBef>
            </a:pPr>
            <a:r>
              <a:rPr sz="28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sz="2800" b="1" i="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Setting </a:t>
            </a:r>
            <a:r>
              <a:rPr sz="28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Up/ </a:t>
            </a:r>
            <a:r>
              <a:rPr sz="2800" b="1" i="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Strengthening </a:t>
            </a:r>
            <a:r>
              <a:rPr sz="28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PG </a:t>
            </a:r>
            <a:r>
              <a:rPr sz="2800" b="1" i="0" spc="-3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2800" b="1" i="0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Departments  </a:t>
            </a:r>
            <a:r>
              <a:rPr sz="28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b="1" i="0" spc="-1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8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 Specialities (Scheme</a:t>
            </a:r>
            <a:r>
              <a:rPr sz="2800" b="1" i="0" spc="1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i="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</a:t>
            </a:r>
            <a:endParaRPr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429638"/>
            <a:ext cx="9144000" cy="5312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800" spc="-9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further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impetus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manpower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development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Health,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Medical Colleges/ Hospitals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supported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start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PG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courses 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28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28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intake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capacity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PG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training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Mental</a:t>
            </a:r>
            <a:r>
              <a:rPr sz="28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Health.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48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 support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involves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capital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sz="28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 smtClean="0">
                <a:latin typeface="Times New Roman" pitchFamily="18" charset="0"/>
                <a:cs typeface="Times New Roman" pitchFamily="18" charset="0"/>
              </a:rPr>
              <a:t>establishing/improving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health departments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(Psychiatry,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Clinical 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Psychology,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Psychiatric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Social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Work,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Psychiatric</a:t>
            </a:r>
            <a:r>
              <a:rPr sz="28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Nursing</a:t>
            </a:r>
            <a:r>
              <a:rPr sz="2800" spc="-5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en-US" sz="28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equipments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tools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basic </a:t>
            </a:r>
            <a:r>
              <a:rPr sz="2800" spc="-10" dirty="0" smtClean="0">
                <a:latin typeface="Times New Roman" pitchFamily="18" charset="0"/>
                <a:cs typeface="Times New Roman" pitchFamily="18" charset="0"/>
              </a:rPr>
              <a:t>infrastructure,</a:t>
            </a:r>
            <a:r>
              <a:rPr lang="en-US" sz="28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 smtClean="0">
                <a:latin typeface="Times New Roman" pitchFamily="18" charset="0"/>
                <a:cs typeface="Times New Roman" pitchFamily="18" charset="0"/>
              </a:rPr>
              <a:t>support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engaging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required/deficient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faculty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starting/enhancing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PG</a:t>
            </a:r>
            <a:r>
              <a:rPr sz="2800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courses.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286385" marR="803275" indent="-274320">
              <a:lnSpc>
                <a:spcPct val="100000"/>
              </a:lnSpc>
              <a:spcBef>
                <a:spcPts val="484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The support of up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Rs. 51 lacs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Rs. 1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crore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PG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is 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available.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692697"/>
            <a:ext cx="9144000" cy="5648341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144780" indent="-342900">
              <a:lnSpc>
                <a:spcPct val="90000"/>
              </a:lnSpc>
              <a:spcBef>
                <a:spcPts val="42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Based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evaluation conducted by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ICMR in 2008  and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feedback received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series 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consultations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DMHP has now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incorporated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promotive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preventive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activities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positive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which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includes: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School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</a:t>
            </a:r>
          </a:p>
          <a:p>
            <a:pPr marL="355600" marR="5080" indent="-342900">
              <a:lnSpc>
                <a:spcPts val="2920"/>
              </a:lnSpc>
              <a:spcBef>
                <a:spcPts val="69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College counseling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services: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through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trained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teachers/  counselors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28320" indent="-342900">
              <a:lnSpc>
                <a:spcPts val="2920"/>
              </a:lnSpc>
              <a:spcBef>
                <a:spcPts val="64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30" dirty="0">
                <a:latin typeface="Times New Roman" pitchFamily="18" charset="0"/>
                <a:cs typeface="Times New Roman" pitchFamily="18" charset="0"/>
              </a:rPr>
              <a:t>Work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place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stress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management: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formal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informal 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sector,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including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farmers,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women</a:t>
            </a:r>
            <a:r>
              <a:rPr sz="32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etc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492125" indent="-342900">
              <a:lnSpc>
                <a:spcPts val="2920"/>
              </a:lnSpc>
              <a:spcBef>
                <a:spcPts val="640"/>
              </a:spcBef>
              <a:buFont typeface="Wingdings" pitchFamily="2" charset="2"/>
              <a:buChar char="Ø"/>
              <a:tabLst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Suicide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prevention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services: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counceling center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at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district level,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sensitization workshops, IEC,</a:t>
            </a:r>
            <a:r>
              <a:rPr sz="32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helpline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26356"/>
            <a:ext cx="914400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en-IN" sz="44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IN" sz="4400" b="1" i="0" spc="-3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839075" cy="149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 2010, this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has been sanctioned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be implemented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all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DMHP districts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 the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country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512" y="232455"/>
            <a:ext cx="8964488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AIMS </a:t>
            </a: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IN" sz="4400" b="1" i="0" spc="-4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SMHP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0" y="1610309"/>
            <a:ext cx="9144000" cy="41312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3495" indent="-342900">
              <a:lnSpc>
                <a:spcPct val="100000"/>
              </a:lnSpc>
              <a:spcBef>
                <a:spcPts val="9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Teachers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Knowledge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and Skills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Identify Emotional, Conduct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Problems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 their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students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Teachers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a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referral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students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psychological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problems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District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</a:t>
            </a:r>
            <a:r>
              <a:rPr sz="3200" spc="-70" dirty="0">
                <a:latin typeface="Times New Roman" pitchFamily="18" charset="0"/>
                <a:cs typeface="Times New Roman" pitchFamily="18" charset="0"/>
              </a:rPr>
              <a:t>Team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inputs and</a:t>
            </a:r>
            <a:r>
              <a:rPr sz="3200" spc="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treatment.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709295" indent="-342900">
              <a:lnSpc>
                <a:spcPct val="100000"/>
              </a:lnSpc>
              <a:spcBef>
                <a:spcPts val="67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Provide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sz="3200" spc="-40" dirty="0">
                <a:latin typeface="Times New Roman" pitchFamily="18" charset="0"/>
                <a:cs typeface="Times New Roman" pitchFamily="18" charset="0"/>
              </a:rPr>
              <a:t>Teachers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Facilitative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Skills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to  Promote Life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Skills among their</a:t>
            </a:r>
            <a:r>
              <a:rPr sz="3200" spc="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Students.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07261"/>
            <a:ext cx="7647305" cy="44659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life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skills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which need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taught at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school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especially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adolescent as</a:t>
            </a:r>
            <a:r>
              <a:rPr sz="32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are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75920" indent="-363855">
              <a:lnSpc>
                <a:spcPct val="100000"/>
              </a:lnSpc>
              <a:spcBef>
                <a:spcPts val="770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Critical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thinking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creative</a:t>
            </a:r>
            <a:r>
              <a:rPr sz="3200" spc="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thinking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75920" indent="-363855">
              <a:lnSpc>
                <a:spcPct val="100000"/>
              </a:lnSpc>
              <a:spcBef>
                <a:spcPts val="770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Decision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making 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problem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solving</a:t>
            </a:r>
          </a:p>
          <a:p>
            <a:pPr marL="355600" marR="1090930" indent="-342900">
              <a:lnSpc>
                <a:spcPct val="100000"/>
              </a:lnSpc>
              <a:spcBef>
                <a:spcPts val="770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Communication skills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interpersonal 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relations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75920" indent="-363855">
              <a:lnSpc>
                <a:spcPct val="100000"/>
              </a:lnSpc>
              <a:spcBef>
                <a:spcPts val="765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Coping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 emotion &amp;</a:t>
            </a:r>
            <a:r>
              <a:rPr sz="32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stress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75920" indent="-363855">
              <a:lnSpc>
                <a:spcPct val="100000"/>
              </a:lnSpc>
              <a:spcBef>
                <a:spcPts val="775"/>
              </a:spcBef>
              <a:buSzPct val="96875"/>
              <a:buFont typeface="Wingdings" pitchFamily="2" charset="2"/>
              <a:buChar char="Ø"/>
              <a:tabLst>
                <a:tab pos="37655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Self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awareness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empathy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490225"/>
            <a:ext cx="91440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RURAL </a:t>
            </a:r>
            <a:r>
              <a:rPr sz="40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MENTAL</a:t>
            </a:r>
            <a:r>
              <a:rPr sz="4000" b="1" spc="-3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HEALTH  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PROGRAMMES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5940" y="1947799"/>
            <a:ext cx="7905115" cy="34605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Use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 technology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improve</a:t>
            </a:r>
            <a:r>
              <a:rPr sz="3200" spc="-4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general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services.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Management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psychiatric</a:t>
            </a:r>
            <a:r>
              <a:rPr sz="32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emergencies.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AD0D9"/>
              </a:buClr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6385" marR="448309" indent="-274320">
              <a:lnSpc>
                <a:spcPct val="100000"/>
              </a:lnSpc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Counselling in problem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related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alcohol</a:t>
            </a:r>
            <a:r>
              <a:rPr sz="3200" spc="-4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anddrug  abuse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" y="0"/>
            <a:ext cx="9145905" cy="6858000"/>
            <a:chOff x="-828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23"/>
              <a:ext cx="9143999" cy="1028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1357" y="0"/>
              <a:ext cx="4742641" cy="5999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207" cy="10205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28" y="52323"/>
              <a:ext cx="9145590" cy="901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0" y="562233"/>
            <a:ext cx="9143999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URBAN </a:t>
            </a:r>
            <a:r>
              <a:rPr sz="40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MENTAL</a:t>
            </a:r>
            <a:r>
              <a:rPr sz="4000" b="1" spc="-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HEALTH  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PROGRAMMES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5940" y="1947799"/>
            <a:ext cx="6425565" cy="3953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tabLst>
                <a:tab pos="287020" algn="l"/>
                <a:tab pos="633095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1.	</a:t>
            </a:r>
            <a:r>
              <a:rPr sz="3200" spc="-114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decrease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psychosocial</a:t>
            </a:r>
            <a:r>
              <a:rPr sz="3200" spc="-1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problems.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Improvement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3200" spc="-2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life.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AD0D9"/>
              </a:buClr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sz="3200" spc="-114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reduce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psychiatric</a:t>
            </a:r>
            <a:r>
              <a:rPr sz="3200" spc="-3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disturbances.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AD0D9"/>
              </a:buClr>
            </a:pP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4230"/>
              <a:tabLst>
                <a:tab pos="28702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Management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psychiatric</a:t>
            </a:r>
            <a:r>
              <a:rPr sz="3200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emergencies.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0" y="332656"/>
            <a:ext cx="9185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INVOLVEMENT </a:t>
            </a:r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ICDS </a:t>
            </a:r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SYSTEM </a:t>
            </a:r>
            <a:r>
              <a:rPr lang="en-IN" sz="3200" b="1" i="0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NMHP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0" y="1916832"/>
            <a:ext cx="9144000" cy="3413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Most </a:t>
            </a:r>
            <a:r>
              <a:rPr lang="en-IN" sz="3200" spc="-10" dirty="0" smtClean="0">
                <a:latin typeface="Times New Roman"/>
                <a:cs typeface="Times New Roman"/>
              </a:rPr>
              <a:t>effective </a:t>
            </a:r>
            <a:r>
              <a:rPr lang="en-IN" sz="3200" spc="-5" dirty="0" smtClean="0">
                <a:latin typeface="Times New Roman"/>
                <a:cs typeface="Times New Roman"/>
              </a:rPr>
              <a:t>in dissemination </a:t>
            </a:r>
            <a:r>
              <a:rPr lang="en-IN" sz="3200" dirty="0" smtClean="0">
                <a:latin typeface="Times New Roman"/>
                <a:cs typeface="Times New Roman"/>
              </a:rPr>
              <a:t>of </a:t>
            </a:r>
            <a:r>
              <a:rPr lang="en-IN" sz="3200" spc="-5" dirty="0" smtClean="0">
                <a:latin typeface="Times New Roman"/>
                <a:cs typeface="Times New Roman"/>
              </a:rPr>
              <a:t>knowledge </a:t>
            </a:r>
            <a:r>
              <a:rPr lang="en-IN" sz="3200" dirty="0" smtClean="0">
                <a:latin typeface="Times New Roman"/>
                <a:cs typeface="Times New Roman"/>
              </a:rPr>
              <a:t>on  </a:t>
            </a:r>
            <a:r>
              <a:rPr lang="en-IN" sz="3200" spc="-5" dirty="0" smtClean="0">
                <a:latin typeface="Times New Roman"/>
                <a:cs typeface="Times New Roman"/>
              </a:rPr>
              <a:t>mental health, identification </a:t>
            </a:r>
            <a:r>
              <a:rPr lang="en-IN" sz="3200" dirty="0" smtClean="0">
                <a:latin typeface="Times New Roman"/>
                <a:cs typeface="Times New Roman"/>
              </a:rPr>
              <a:t>of </a:t>
            </a:r>
            <a:r>
              <a:rPr lang="en-IN" sz="3200" spc="-5" dirty="0" smtClean="0">
                <a:latin typeface="Times New Roman"/>
                <a:cs typeface="Times New Roman"/>
              </a:rPr>
              <a:t>clients </a:t>
            </a:r>
            <a:r>
              <a:rPr lang="en-IN" sz="3200" spc="-10" dirty="0" smtClean="0">
                <a:latin typeface="Times New Roman"/>
                <a:cs typeface="Times New Roman"/>
              </a:rPr>
              <a:t>at </a:t>
            </a:r>
            <a:r>
              <a:rPr lang="en-IN" sz="3200" spc="-5" dirty="0" smtClean="0">
                <a:latin typeface="Times New Roman"/>
                <a:cs typeface="Times New Roman"/>
              </a:rPr>
              <a:t>earliest stage  </a:t>
            </a:r>
            <a:r>
              <a:rPr lang="en-IN" sz="3200" dirty="0" smtClean="0">
                <a:latin typeface="Times New Roman"/>
                <a:cs typeface="Times New Roman"/>
              </a:rPr>
              <a:t>of</a:t>
            </a:r>
            <a:r>
              <a:rPr lang="en-IN" sz="3200" spc="-10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morbidity</a:t>
            </a:r>
            <a:endParaRPr lang="en-IN" sz="3200" dirty="0" smtClean="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67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dirty="0" smtClean="0">
                <a:latin typeface="Times New Roman"/>
                <a:cs typeface="Times New Roman"/>
              </a:rPr>
              <a:t>NIMHANS </a:t>
            </a:r>
            <a:r>
              <a:rPr lang="en-IN" sz="3200" spc="-5" dirty="0" smtClean="0">
                <a:latin typeface="Times New Roman"/>
                <a:cs typeface="Times New Roman"/>
              </a:rPr>
              <a:t>has rightly picked </a:t>
            </a:r>
            <a:r>
              <a:rPr lang="en-IN" sz="3200" dirty="0" smtClean="0">
                <a:latin typeface="Times New Roman"/>
                <a:cs typeface="Times New Roman"/>
              </a:rPr>
              <a:t>up the </a:t>
            </a:r>
            <a:r>
              <a:rPr lang="en-IN" sz="3200" spc="-5" dirty="0" smtClean="0">
                <a:latin typeface="Times New Roman"/>
                <a:cs typeface="Times New Roman"/>
              </a:rPr>
              <a:t>ICDS system to  </a:t>
            </a:r>
            <a:r>
              <a:rPr lang="en-IN" sz="3200" dirty="0" smtClean="0">
                <a:latin typeface="Times New Roman"/>
                <a:cs typeface="Times New Roman"/>
              </a:rPr>
              <a:t>involve </a:t>
            </a:r>
            <a:r>
              <a:rPr lang="en-IN" sz="3200" spc="-10" dirty="0" smtClean="0">
                <a:latin typeface="Times New Roman"/>
                <a:cs typeface="Times New Roman"/>
              </a:rPr>
              <a:t>in </a:t>
            </a:r>
            <a:r>
              <a:rPr lang="en-IN" sz="3200" spc="-65" dirty="0" smtClean="0">
                <a:latin typeface="Times New Roman"/>
                <a:cs typeface="Times New Roman"/>
              </a:rPr>
              <a:t>NMHP,  </a:t>
            </a:r>
            <a:r>
              <a:rPr lang="en-IN" sz="3200" spc="-5" dirty="0" smtClean="0">
                <a:latin typeface="Times New Roman"/>
                <a:cs typeface="Times New Roman"/>
              </a:rPr>
              <a:t>are imparted 5 </a:t>
            </a:r>
            <a:r>
              <a:rPr lang="en-IN" sz="3200" spc="-10" dirty="0" smtClean="0">
                <a:latin typeface="Times New Roman"/>
                <a:cs typeface="Times New Roman"/>
              </a:rPr>
              <a:t>days </a:t>
            </a:r>
            <a:r>
              <a:rPr lang="en-IN" sz="3200" spc="-5" dirty="0" smtClean="0">
                <a:latin typeface="Times New Roman"/>
                <a:cs typeface="Times New Roman"/>
              </a:rPr>
              <a:t>training  programme </a:t>
            </a:r>
            <a:r>
              <a:rPr lang="en-IN" sz="3200" spc="-10" dirty="0" smtClean="0">
                <a:latin typeface="Times New Roman"/>
                <a:cs typeface="Times New Roman"/>
              </a:rPr>
              <a:t>at </a:t>
            </a:r>
            <a:r>
              <a:rPr lang="en-IN" sz="3200" dirty="0" err="1" smtClean="0">
                <a:latin typeface="Times New Roman"/>
                <a:cs typeface="Times New Roman"/>
              </a:rPr>
              <a:t>distt</a:t>
            </a:r>
            <a:r>
              <a:rPr lang="en-IN" sz="3200" dirty="0" smtClean="0">
                <a:latin typeface="Times New Roman"/>
                <a:cs typeface="Times New Roman"/>
              </a:rPr>
              <a:t>.</a:t>
            </a:r>
            <a:r>
              <a:rPr lang="en-IN" sz="3200" spc="-10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level</a:t>
            </a:r>
            <a:endParaRPr lang="en-IN" sz="3200" dirty="0" smtClean="0">
              <a:latin typeface="Times New Roman"/>
              <a:cs typeface="Times New Roman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64910"/>
            <a:ext cx="91440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4400" b="1" i="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ROLE </a:t>
            </a:r>
            <a:r>
              <a:rPr lang="en-IN" sz="44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 IN</a:t>
            </a:r>
            <a:r>
              <a:rPr lang="en-IN" sz="4400" b="1" i="0" spc="-4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NMHP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994015" cy="4461477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IEC</a:t>
            </a:r>
            <a:r>
              <a:rPr sz="32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pPr marL="355600" marR="462915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Support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 promotion using </a:t>
            </a:r>
            <a:r>
              <a:rPr sz="3200" spc="-25" dirty="0">
                <a:latin typeface="Times New Roman" pitchFamily="18" charset="0"/>
                <a:cs typeface="Times New Roman" pitchFamily="18" charset="0"/>
              </a:rPr>
              <a:t>life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skill  approach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325755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Support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follow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up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severely mentally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ill 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persons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community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Support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mentally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retarded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children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&amp; their 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families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sz="3200" spc="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camps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09941"/>
            <a:ext cx="7501255" cy="227012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 pitchFamily="18" charset="0"/>
                <a:cs typeface="Times New Roman" pitchFamily="18" charset="0"/>
              </a:rPr>
              <a:t>Networking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primary health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sz="32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team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spc="-15" dirty="0">
                <a:latin typeface="Times New Roman" pitchFamily="18" charset="0"/>
                <a:cs typeface="Times New Roman" pitchFamily="18" charset="0"/>
              </a:rPr>
              <a:t>Facilitation </a:t>
            </a:r>
            <a:r>
              <a:rPr sz="3200" spc="-5" dirty="0">
                <a:latin typeface="Times New Roman" pitchFamily="18" charset="0"/>
                <a:cs typeface="Times New Roman" pitchFamily="18" charset="0"/>
              </a:rPr>
              <a:t>of disability </a:t>
            </a:r>
            <a:r>
              <a:rPr sz="3200" spc="-20" dirty="0">
                <a:latin typeface="Times New Roman" pitchFamily="18" charset="0"/>
                <a:cs typeface="Times New Roman" pitchFamily="18" charset="0"/>
              </a:rPr>
              <a:t>welfare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benefits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ill &amp;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mentally</a:t>
            </a:r>
            <a:r>
              <a:rPr sz="3200" spc="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challenged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 pitchFamily="2" charset="2"/>
              <a:buChar char="Ø"/>
              <a:tabLst>
                <a:tab pos="354965" algn="l"/>
                <a:tab pos="355600" algn="l"/>
              </a:tabLst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Home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3200" spc="-3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3200" spc="-10" dirty="0">
                <a:latin typeface="Times New Roman" pitchFamily="18" charset="0"/>
                <a:cs typeface="Times New Roman" pitchFamily="18" charset="0"/>
              </a:rPr>
              <a:t>severely mentally 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ill</a:t>
            </a:r>
            <a:r>
              <a:rPr sz="3200" spc="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spc="-15" dirty="0">
                <a:latin typeface="Times New Roman" pitchFamily="18" charset="0"/>
                <a:cs typeface="Times New Roman" pitchFamily="18" charset="0"/>
              </a:rPr>
              <a:t>person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45021"/>
          </a:xfrm>
          <a:prstGeom prst="rect">
            <a:avLst/>
          </a:prstGeom>
        </p:spPr>
        <p:txBody>
          <a:bodyPr vert="horz" wrap="square" lIns="0" tIns="823645" rIns="0" bIns="0" rtlCol="0">
            <a:spAutoFit/>
          </a:bodyPr>
          <a:lstStyle/>
          <a:p>
            <a:pPr marL="355600" marR="5080">
              <a:lnSpc>
                <a:spcPts val="3020"/>
              </a:lnSpc>
              <a:spcBef>
                <a:spcPts val="480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Narcotic Drugs and Psychotropic Substances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(NDPS) 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Act,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1985</a:t>
            </a:r>
          </a:p>
          <a:p>
            <a:pPr marL="355600">
              <a:spcBef>
                <a:spcPts val="29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Juvenile Justice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Act,</a:t>
            </a:r>
            <a:r>
              <a:rPr lang="en-IN" spc="-2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1986</a:t>
            </a:r>
          </a:p>
          <a:p>
            <a:pPr marL="355600"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Mental Health Act (MHA),</a:t>
            </a:r>
            <a:r>
              <a:rPr lang="en-IN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1987</a:t>
            </a:r>
          </a:p>
          <a:p>
            <a:pPr marL="355600">
              <a:spcBef>
                <a:spcPts val="340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Persons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with Disability Act,</a:t>
            </a:r>
            <a:r>
              <a:rPr lang="en-IN" spc="-1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1995</a:t>
            </a:r>
          </a:p>
          <a:p>
            <a:pPr marL="355600"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Trust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Act,</a:t>
            </a:r>
            <a:r>
              <a:rPr lang="en-IN" spc="-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1999</a:t>
            </a:r>
          </a:p>
          <a:p>
            <a:pPr marL="355600" marR="5080">
              <a:lnSpc>
                <a:spcPts val="3020"/>
              </a:lnSpc>
              <a:spcBef>
                <a:spcPts val="720"/>
              </a:spcBef>
              <a:buFont typeface="Wingdings"/>
              <a:buChar char=""/>
              <a:tabLst>
                <a:tab pos="355600" algn="l"/>
                <a:tab pos="1641475" algn="l"/>
                <a:tab pos="2696845" algn="l"/>
                <a:tab pos="3234690" algn="l"/>
                <a:tab pos="4718050" algn="l"/>
                <a:tab pos="5255895" algn="l"/>
                <a:tab pos="6670675" algn="l"/>
                <a:tab pos="7761605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o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entally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ill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s,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rep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rt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of 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NHRC,</a:t>
            </a:r>
            <a:r>
              <a:rPr lang="en-IN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1999</a:t>
            </a:r>
          </a:p>
          <a:p>
            <a:pPr marL="355600" marR="5080" indent="-342900">
              <a:lnSpc>
                <a:spcPts val="3020"/>
              </a:lnSpc>
              <a:spcBef>
                <a:spcPts val="480"/>
              </a:spcBef>
              <a:buFont typeface="Wingdings"/>
              <a:buChar char=""/>
              <a:tabLst>
                <a:tab pos="355600" algn="l"/>
              </a:tabLst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0" y="404664"/>
            <a:ext cx="9120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LEGISLATIONS</a:t>
            </a:r>
            <a:r>
              <a:rPr lang="en-IN" sz="2800" b="1" i="0" spc="-5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8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SUPPORTING  </a:t>
            </a:r>
            <a:r>
              <a:rPr lang="en-IN" sz="28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MENTAL </a:t>
            </a:r>
            <a:r>
              <a:rPr lang="en-IN" sz="28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270805"/>
            <a:ext cx="914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N" sz="36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REVISED </a:t>
            </a:r>
            <a:r>
              <a:rPr lang="en-IN" sz="36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GOALS FOR </a:t>
            </a:r>
            <a:r>
              <a:rPr lang="en-IN" sz="36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 MENTAL </a:t>
            </a:r>
            <a:r>
              <a:rPr lang="en-IN" sz="36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r>
              <a:rPr lang="en-IN" sz="3600" b="1" i="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600" b="1" i="0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PROGRAMME</a:t>
            </a:r>
            <a:endParaRPr lang="en-IN" sz="36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0" y="1628800"/>
            <a:ext cx="9144000" cy="5375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7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dirty="0" smtClean="0">
                <a:latin typeface="Times New Roman"/>
                <a:cs typeface="Times New Roman"/>
              </a:rPr>
              <a:t>Redesigning </a:t>
            </a:r>
            <a:r>
              <a:rPr lang="en-IN" sz="3200" spc="-10" dirty="0" smtClean="0">
                <a:latin typeface="Times New Roman"/>
                <a:cs typeface="Times New Roman"/>
              </a:rPr>
              <a:t>DMHP </a:t>
            </a:r>
            <a:r>
              <a:rPr lang="en-IN" sz="3200" dirty="0" smtClean="0">
                <a:latin typeface="Times New Roman"/>
                <a:cs typeface="Times New Roman"/>
              </a:rPr>
              <a:t>around </a:t>
            </a:r>
            <a:r>
              <a:rPr lang="en-IN" sz="3200" spc="-5" dirty="0" smtClean="0">
                <a:latin typeface="Times New Roman"/>
                <a:cs typeface="Times New Roman"/>
              </a:rPr>
              <a:t>a </a:t>
            </a:r>
            <a:r>
              <a:rPr lang="en-IN" sz="3200" dirty="0" smtClean="0">
                <a:latin typeface="Times New Roman"/>
                <a:cs typeface="Times New Roman"/>
              </a:rPr>
              <a:t>nodal</a:t>
            </a:r>
            <a:r>
              <a:rPr lang="en-IN" sz="3200" spc="-140" dirty="0" smtClean="0">
                <a:latin typeface="Times New Roman"/>
                <a:cs typeface="Times New Roman"/>
              </a:rPr>
              <a:t> </a:t>
            </a:r>
            <a:r>
              <a:rPr lang="en-IN" sz="3200" dirty="0" smtClean="0">
                <a:latin typeface="Times New Roman"/>
                <a:cs typeface="Times New Roman"/>
              </a:rPr>
              <a:t>institution</a:t>
            </a: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dirty="0" smtClean="0">
                <a:latin typeface="Times New Roman"/>
                <a:cs typeface="Times New Roman"/>
              </a:rPr>
              <a:t>Strengthening </a:t>
            </a:r>
            <a:r>
              <a:rPr lang="en-IN" sz="3200" spc="-5" dirty="0" smtClean="0">
                <a:latin typeface="Times New Roman"/>
                <a:cs typeface="Times New Roman"/>
              </a:rPr>
              <a:t>medical colleges to develop </a:t>
            </a:r>
            <a:r>
              <a:rPr lang="en-IN" sz="3200" spc="-15" dirty="0" smtClean="0">
                <a:latin typeface="Times New Roman"/>
                <a:cs typeface="Times New Roman"/>
              </a:rPr>
              <a:t>manpower,  </a:t>
            </a:r>
            <a:r>
              <a:rPr lang="en-IN" sz="3200" spc="-5" dirty="0" smtClean="0">
                <a:latin typeface="Times New Roman"/>
                <a:cs typeface="Times New Roman"/>
              </a:rPr>
              <a:t>secondary facilities, encourage general hospital  </a:t>
            </a:r>
            <a:r>
              <a:rPr lang="en-IN" sz="3200" dirty="0" smtClean="0">
                <a:latin typeface="Times New Roman"/>
                <a:cs typeface="Times New Roman"/>
              </a:rPr>
              <a:t>psychiatry</a:t>
            </a: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dirty="0" smtClean="0">
                <a:latin typeface="Times New Roman"/>
                <a:cs typeface="Times New Roman"/>
              </a:rPr>
              <a:t>Modernization of </a:t>
            </a:r>
            <a:r>
              <a:rPr lang="en-IN" sz="3200" spc="-5" dirty="0" smtClean="0">
                <a:latin typeface="Times New Roman"/>
                <a:cs typeface="Times New Roman"/>
              </a:rPr>
              <a:t>mental</a:t>
            </a:r>
            <a:r>
              <a:rPr lang="en-IN" sz="3200" spc="-3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hospitals</a:t>
            </a:r>
            <a:endParaRPr lang="en-IN" sz="3200" dirty="0" smtClean="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dirty="0" smtClean="0">
                <a:latin typeface="Times New Roman"/>
                <a:cs typeface="Times New Roman"/>
              </a:rPr>
              <a:t>Strengthening of </a:t>
            </a:r>
            <a:r>
              <a:rPr lang="en-IN" sz="3200" spc="-5" dirty="0" smtClean="0">
                <a:latin typeface="Times New Roman"/>
                <a:cs typeface="Times New Roman"/>
              </a:rPr>
              <a:t>state mental health</a:t>
            </a:r>
            <a:r>
              <a:rPr lang="en-IN" sz="3200" spc="-4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authorities</a:t>
            </a:r>
            <a:endParaRPr lang="en-IN" sz="3200" dirty="0" smtClean="0">
              <a:latin typeface="Times New Roman"/>
              <a:cs typeface="Times New Roman"/>
            </a:endParaRPr>
          </a:p>
          <a:p>
            <a:pPr marL="355600" marR="5715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Research and </a:t>
            </a:r>
            <a:r>
              <a:rPr lang="en-IN" sz="3200" dirty="0" smtClean="0">
                <a:latin typeface="Times New Roman"/>
                <a:cs typeface="Times New Roman"/>
              </a:rPr>
              <a:t>training </a:t>
            </a:r>
            <a:r>
              <a:rPr lang="en-IN" sz="3200" spc="-5" dirty="0" smtClean="0">
                <a:latin typeface="Times New Roman"/>
                <a:cs typeface="Times New Roman"/>
              </a:rPr>
              <a:t>on </a:t>
            </a:r>
            <a:r>
              <a:rPr lang="en-IN" sz="3200" spc="-20" dirty="0" smtClean="0">
                <a:latin typeface="Times New Roman"/>
                <a:cs typeface="Times New Roman"/>
              </a:rPr>
              <a:t>epidemiology,  </a:t>
            </a:r>
            <a:r>
              <a:rPr lang="en-IN" sz="3200" spc="-5" dirty="0" smtClean="0">
                <a:latin typeface="Times New Roman"/>
                <a:cs typeface="Times New Roman"/>
              </a:rPr>
              <a:t>course/outcome, needs, cost </a:t>
            </a:r>
            <a:r>
              <a:rPr lang="en-IN" sz="3200" spc="-10" dirty="0" smtClean="0">
                <a:latin typeface="Times New Roman"/>
                <a:cs typeface="Times New Roman"/>
              </a:rPr>
              <a:t>effective </a:t>
            </a:r>
            <a:r>
              <a:rPr lang="en-IN" sz="3200" spc="-5" dirty="0" smtClean="0">
                <a:latin typeface="Times New Roman"/>
                <a:cs typeface="Times New Roman"/>
              </a:rPr>
              <a:t>intervention  models</a:t>
            </a:r>
            <a:endParaRPr lang="en-IN" sz="3200" dirty="0" smtClean="0">
              <a:latin typeface="Times New Roman"/>
              <a:cs typeface="Times New Roman"/>
            </a:endParaRPr>
          </a:p>
          <a:p>
            <a:endParaRPr lang="en-IN" sz="32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26473"/>
          </a:xfrm>
          <a:prstGeom prst="rect">
            <a:avLst/>
          </a:prstGeom>
        </p:spPr>
        <p:txBody>
          <a:bodyPr vert="horz" wrap="square" lIns="0" tIns="588822" rIns="0" bIns="0" rtlCol="0">
            <a:spAutoFit/>
          </a:bodyPr>
          <a:lstStyle/>
          <a:p>
            <a:pPr marL="355600" marR="5715">
              <a:spcBef>
                <a:spcPts val="95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Strengthening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families and communities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care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persons suffering from mental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disorders</a:t>
            </a:r>
          </a:p>
          <a:p>
            <a:pPr marL="355600" marR="5080">
              <a:spcBef>
                <a:spcPts val="670"/>
              </a:spcBef>
              <a:buFont typeface="Wingdings"/>
              <a:buChar char=""/>
              <a:tabLst>
                <a:tab pos="355600" algn="l"/>
                <a:tab pos="2459990" algn="l"/>
                <a:tab pos="3013710" algn="l"/>
                <a:tab pos="3425190" algn="l"/>
                <a:tab pos="4371340" algn="l"/>
                <a:tab pos="5417185" algn="l"/>
                <a:tab pos="5969000" algn="l"/>
                <a:tab pos="7190105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pc="-5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ization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 o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 wide range of </a:t>
            </a:r>
            <a:r>
              <a:rPr lang="en-IN" spc="-25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ental health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initiatives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support individuals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IN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families</a:t>
            </a:r>
          </a:p>
          <a:p>
            <a:pPr marL="355600" marR="5080">
              <a:spcBef>
                <a:spcPts val="675"/>
              </a:spcBef>
              <a:buFont typeface="Wingdings"/>
              <a:buChar char=""/>
              <a:tabLst>
                <a:tab pos="355600" algn="l"/>
                <a:tab pos="1608455" algn="l"/>
                <a:tab pos="2585720" algn="l"/>
                <a:tab pos="3147695" algn="l"/>
                <a:tab pos="4852035" algn="l"/>
                <a:tab pos="6223635" algn="l"/>
                <a:tab pos="6728459" algn="l"/>
                <a:tab pos="736854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pc="5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ecial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focus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o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ate deli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ery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pc="-2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t  essential services to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ones with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greatest</a:t>
            </a:r>
            <a:r>
              <a:rPr lang="en-IN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needs</a:t>
            </a:r>
          </a:p>
          <a:p>
            <a:pPr marL="355600" marR="5715" indent="-3429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5600" algn="l"/>
              </a:tabLst>
            </a:pPr>
            <a:endParaRPr spc="-5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0" y="332656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REVISED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GOALS FOR </a:t>
            </a:r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 MENTAL</a:t>
            </a:r>
          </a:p>
          <a:p>
            <a:pPr algn="ctr"/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HEALTH</a:t>
            </a:r>
            <a:r>
              <a:rPr lang="en-IN" sz="3200" b="1" i="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PROGRAMME</a:t>
            </a:r>
            <a:endParaRPr lang="en-IN" sz="3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691680" y="620688"/>
            <a:ext cx="5328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PRIORITIES FOR</a:t>
            </a:r>
            <a:r>
              <a:rPr lang="en-IN" sz="3200" b="1" i="0" spc="-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FUTURE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0" y="1628800"/>
            <a:ext cx="9144000" cy="416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70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z="3200" b="1" spc="-10" dirty="0" smtClean="0">
                <a:latin typeface="Times New Roman"/>
                <a:cs typeface="Times New Roman"/>
              </a:rPr>
              <a:t>Approach </a:t>
            </a:r>
            <a:r>
              <a:rPr lang="en-IN" sz="3200" b="1" spc="-5" dirty="0" smtClean="0">
                <a:latin typeface="Times New Roman"/>
                <a:cs typeface="Times New Roman"/>
              </a:rPr>
              <a:t>of NMHP </a:t>
            </a:r>
            <a:r>
              <a:rPr lang="en-IN" sz="3200" dirty="0" smtClean="0">
                <a:latin typeface="Times New Roman"/>
                <a:cs typeface="Times New Roman"/>
              </a:rPr>
              <a:t>should </a:t>
            </a:r>
            <a:r>
              <a:rPr lang="en-IN" sz="3200" spc="-5" dirty="0" smtClean="0">
                <a:latin typeface="Times New Roman"/>
                <a:cs typeface="Times New Roman"/>
              </a:rPr>
              <a:t>be adapted to changing  need with strategies such as openness, </a:t>
            </a:r>
            <a:r>
              <a:rPr lang="en-IN" sz="3200" dirty="0" smtClean="0">
                <a:latin typeface="Times New Roman"/>
                <a:cs typeface="Times New Roman"/>
              </a:rPr>
              <a:t>continuous  evaluation, </a:t>
            </a:r>
            <a:r>
              <a:rPr lang="en-IN" sz="3200" spc="-5" dirty="0" smtClean="0">
                <a:latin typeface="Times New Roman"/>
                <a:cs typeface="Times New Roman"/>
              </a:rPr>
              <a:t>learning from </a:t>
            </a:r>
            <a:r>
              <a:rPr lang="en-IN" sz="3200" dirty="0" smtClean="0">
                <a:latin typeface="Times New Roman"/>
                <a:cs typeface="Times New Roman"/>
              </a:rPr>
              <a:t>the</a:t>
            </a:r>
            <a:r>
              <a:rPr lang="en-IN" sz="3200" spc="-4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experiences</a:t>
            </a:r>
            <a:endParaRPr lang="en-IN" sz="3200" dirty="0" smtClean="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ts val="2690"/>
              </a:lnSpc>
              <a:buFont typeface="Wingdings"/>
              <a:buChar char=""/>
              <a:tabLst>
                <a:tab pos="35560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The </a:t>
            </a:r>
            <a:r>
              <a:rPr lang="en-IN" sz="3200" b="1" spc="-10" dirty="0" smtClean="0">
                <a:latin typeface="Times New Roman"/>
                <a:cs typeface="Times New Roman"/>
              </a:rPr>
              <a:t>nature </a:t>
            </a:r>
            <a:r>
              <a:rPr lang="en-IN" sz="3200" b="1" spc="-5" dirty="0" smtClean="0">
                <a:latin typeface="Times New Roman"/>
                <a:cs typeface="Times New Roman"/>
              </a:rPr>
              <a:t>of </a:t>
            </a:r>
            <a:r>
              <a:rPr lang="en-IN" sz="3200" b="1" dirty="0" smtClean="0">
                <a:latin typeface="Times New Roman"/>
                <a:cs typeface="Times New Roman"/>
              </a:rPr>
              <a:t>mental health </a:t>
            </a:r>
            <a:r>
              <a:rPr lang="en-IN" sz="3200" b="1" spc="-15" dirty="0" smtClean="0">
                <a:latin typeface="Times New Roman"/>
                <a:cs typeface="Times New Roman"/>
              </a:rPr>
              <a:t>requires </a:t>
            </a:r>
            <a:r>
              <a:rPr lang="en-IN" sz="3200" spc="-5" dirty="0" smtClean="0">
                <a:latin typeface="Times New Roman"/>
                <a:cs typeface="Times New Roman"/>
              </a:rPr>
              <a:t>that actions  and interventions </a:t>
            </a:r>
            <a:r>
              <a:rPr lang="en-IN" sz="3200" dirty="0" smtClean="0">
                <a:latin typeface="Times New Roman"/>
                <a:cs typeface="Times New Roman"/>
              </a:rPr>
              <a:t>be </a:t>
            </a:r>
            <a:r>
              <a:rPr lang="en-IN" sz="3200" b="1" dirty="0" smtClean="0">
                <a:latin typeface="Times New Roman"/>
                <a:cs typeface="Times New Roman"/>
              </a:rPr>
              <a:t>multidimensional</a:t>
            </a:r>
            <a:r>
              <a:rPr lang="en-IN" sz="3200" dirty="0" smtClean="0">
                <a:latin typeface="Times New Roman"/>
                <a:cs typeface="Times New Roman"/>
              </a:rPr>
              <a:t>, </a:t>
            </a:r>
            <a:r>
              <a:rPr lang="en-IN" sz="3200" spc="-5" dirty="0" smtClean="0">
                <a:latin typeface="Times New Roman"/>
                <a:cs typeface="Times New Roman"/>
              </a:rPr>
              <a:t>involving a  number </a:t>
            </a:r>
            <a:r>
              <a:rPr lang="en-IN" sz="3200" dirty="0" smtClean="0">
                <a:latin typeface="Times New Roman"/>
                <a:cs typeface="Times New Roman"/>
              </a:rPr>
              <a:t>of </a:t>
            </a:r>
            <a:r>
              <a:rPr lang="en-IN" sz="3200" b="1" spc="-5" dirty="0" smtClean="0">
                <a:latin typeface="Times New Roman"/>
                <a:cs typeface="Times New Roman"/>
              </a:rPr>
              <a:t>sectors, professionals, </a:t>
            </a:r>
            <a:r>
              <a:rPr lang="en-IN" sz="3200" b="1" spc="-10" dirty="0" smtClean="0">
                <a:latin typeface="Times New Roman"/>
                <a:cs typeface="Times New Roman"/>
              </a:rPr>
              <a:t>approaches</a:t>
            </a:r>
            <a:endParaRPr lang="en-IN" sz="3200" dirty="0" smtClean="0">
              <a:latin typeface="Times New Roman"/>
              <a:cs typeface="Times New Roman"/>
            </a:endParaRPr>
          </a:p>
          <a:p>
            <a:pPr marL="355600" marR="6985" indent="-342900" algn="just">
              <a:lnSpc>
                <a:spcPct val="80000"/>
              </a:lnSpc>
              <a:buFont typeface="Wingdings"/>
              <a:buChar char=""/>
              <a:tabLst>
                <a:tab pos="355600" algn="l"/>
              </a:tabLst>
            </a:pPr>
            <a:r>
              <a:rPr lang="en-IN" sz="3200" spc="-5" dirty="0" smtClean="0">
                <a:latin typeface="Times New Roman"/>
                <a:cs typeface="Times New Roman"/>
              </a:rPr>
              <a:t>The wide </a:t>
            </a:r>
            <a:r>
              <a:rPr lang="en-IN" sz="3200" b="1" spc="-5" dirty="0" smtClean="0">
                <a:latin typeface="Times New Roman"/>
                <a:cs typeface="Times New Roman"/>
              </a:rPr>
              <a:t>variations </a:t>
            </a:r>
            <a:r>
              <a:rPr lang="en-IN" sz="3200" b="1" spc="-15" dirty="0" smtClean="0">
                <a:latin typeface="Times New Roman"/>
                <a:cs typeface="Times New Roman"/>
              </a:rPr>
              <a:t>across </a:t>
            </a:r>
            <a:r>
              <a:rPr lang="en-IN" sz="3200" b="1" dirty="0" smtClean="0">
                <a:latin typeface="Times New Roman"/>
                <a:cs typeface="Times New Roman"/>
              </a:rPr>
              <a:t>the states </a:t>
            </a:r>
            <a:r>
              <a:rPr lang="en-IN" sz="3200" b="1" spc="-5" dirty="0" smtClean="0">
                <a:latin typeface="Times New Roman"/>
                <a:cs typeface="Times New Roman"/>
              </a:rPr>
              <a:t>of </a:t>
            </a:r>
            <a:r>
              <a:rPr lang="en-IN" sz="3200" b="1" dirty="0" smtClean="0">
                <a:latin typeface="Times New Roman"/>
                <a:cs typeface="Times New Roman"/>
              </a:rPr>
              <a:t>India</a:t>
            </a:r>
            <a:r>
              <a:rPr lang="en-IN" sz="3200" dirty="0" smtClean="0">
                <a:latin typeface="Times New Roman"/>
                <a:cs typeface="Times New Roman"/>
              </a:rPr>
              <a:t>, plans  should be </a:t>
            </a:r>
            <a:r>
              <a:rPr lang="en-IN" sz="3200" spc="-5" dirty="0" smtClean="0">
                <a:latin typeface="Times New Roman"/>
                <a:cs typeface="Times New Roman"/>
              </a:rPr>
              <a:t>developed </a:t>
            </a:r>
            <a:r>
              <a:rPr lang="en-IN" sz="3200" dirty="0" smtClean="0">
                <a:latin typeface="Times New Roman"/>
                <a:cs typeface="Times New Roman"/>
              </a:rPr>
              <a:t>for </a:t>
            </a:r>
            <a:r>
              <a:rPr lang="en-IN" sz="3200" spc="-10" dirty="0" smtClean="0">
                <a:latin typeface="Times New Roman"/>
                <a:cs typeface="Times New Roman"/>
              </a:rPr>
              <a:t>each </a:t>
            </a:r>
            <a:r>
              <a:rPr lang="en-IN" sz="3200" dirty="0" smtClean="0">
                <a:latin typeface="Times New Roman"/>
                <a:cs typeface="Times New Roman"/>
              </a:rPr>
              <a:t>of the </a:t>
            </a:r>
            <a:r>
              <a:rPr lang="en-IN" sz="3200" spc="-10" dirty="0" smtClean="0">
                <a:latin typeface="Times New Roman"/>
                <a:cs typeface="Times New Roman"/>
              </a:rPr>
              <a:t>states </a:t>
            </a:r>
            <a:r>
              <a:rPr lang="en-IN" sz="3200" spc="-5" dirty="0" smtClean="0">
                <a:latin typeface="Times New Roman"/>
                <a:cs typeface="Times New Roman"/>
              </a:rPr>
              <a:t>and union  </a:t>
            </a:r>
            <a:r>
              <a:rPr lang="en-IN" sz="3200" dirty="0" smtClean="0">
                <a:latin typeface="Times New Roman"/>
                <a:cs typeface="Times New Roman"/>
              </a:rPr>
              <a:t>territories, </a:t>
            </a:r>
            <a:r>
              <a:rPr lang="en-IN" sz="3200" spc="-5" dirty="0" smtClean="0">
                <a:latin typeface="Times New Roman"/>
                <a:cs typeface="Times New Roman"/>
              </a:rPr>
              <a:t>besides </a:t>
            </a:r>
            <a:r>
              <a:rPr lang="en-IN" sz="3200" dirty="0" smtClean="0">
                <a:latin typeface="Times New Roman"/>
                <a:cs typeface="Times New Roman"/>
              </a:rPr>
              <a:t>the </a:t>
            </a:r>
            <a:r>
              <a:rPr lang="en-IN" sz="3200" spc="-5" dirty="0" smtClean="0">
                <a:latin typeface="Times New Roman"/>
                <a:cs typeface="Times New Roman"/>
              </a:rPr>
              <a:t>national plan and</a:t>
            </a:r>
            <a:r>
              <a:rPr lang="en-IN" sz="3200" spc="-6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programme</a:t>
            </a:r>
            <a:endParaRPr lang="en-IN" sz="3200" dirty="0" smtClean="0">
              <a:latin typeface="Times New Roman"/>
              <a:cs typeface="Times New Roman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0380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5080" algn="just">
              <a:lnSpc>
                <a:spcPct val="90000"/>
              </a:lnSpc>
              <a:spcBef>
                <a:spcPts val="434"/>
              </a:spcBef>
              <a:buFont typeface="Wingdings"/>
              <a:buChar char=""/>
              <a:tabLst>
                <a:tab pos="3556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All the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Psychiatric </a:t>
            </a:r>
            <a:r>
              <a:rPr lang="en-IN" b="1" spc="-20" dirty="0" smtClean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institutions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should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be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upgraded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with trained personnel, treatment and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rehabilitation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facilities, community outreach</a:t>
            </a:r>
            <a:r>
              <a:rPr lang="en-IN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activities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 algn="just">
              <a:lnSpc>
                <a:spcPts val="3030"/>
              </a:lnSpc>
              <a:buFont typeface="Wingdings"/>
              <a:buChar char=""/>
              <a:tabLst>
                <a:tab pos="355600" algn="l"/>
              </a:tabLst>
            </a:pP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All the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medical colleges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should have independent  Departments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Psychiatry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ensure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UG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PG  training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IN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Psychiatry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5080" algn="just">
              <a:lnSpc>
                <a:spcPct val="90000"/>
              </a:lnSpc>
              <a:buFont typeface="Wingdings"/>
              <a:buChar char=""/>
              <a:tabLst>
                <a:tab pos="355600" algn="l"/>
              </a:tabLst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Setting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up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b="1" spc="-5" dirty="0" smtClean="0">
                <a:latin typeface="Times New Roman" pitchFamily="18" charset="0"/>
                <a:cs typeface="Times New Roman" pitchFamily="18" charset="0"/>
              </a:rPr>
              <a:t>District and Sub-district Mental  Health </a:t>
            </a:r>
            <a:r>
              <a:rPr lang="en-IN" b="1" spc="-70" dirty="0" smtClean="0">
                <a:latin typeface="Times New Roman" pitchFamily="18" charset="0"/>
                <a:cs typeface="Times New Roman" pitchFamily="18" charset="0"/>
              </a:rPr>
              <a:t>Team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adequate surveillance </a:t>
            </a:r>
            <a:r>
              <a:rPr lang="en-IN" spc="-10" dirty="0" smtClean="0">
                <a:latin typeface="Times New Roman" pitchFamily="18" charset="0"/>
                <a:cs typeface="Times New Roman" pitchFamily="18" charset="0"/>
              </a:rPr>
              <a:t>and 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monitoring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IN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pc="-5" dirty="0" smtClean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pPr marL="355600" marR="5080" indent="-342900" algn="just">
              <a:lnSpc>
                <a:spcPct val="90000"/>
              </a:lnSpc>
              <a:spcBef>
                <a:spcPts val="434"/>
              </a:spcBef>
              <a:buFont typeface="Wingdings"/>
              <a:buChar char=""/>
              <a:tabLst>
                <a:tab pos="355600" algn="l"/>
              </a:tabLst>
            </a:pPr>
            <a:endParaRPr spc="-5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43608" y="548680"/>
            <a:ext cx="5328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PRIORITIES FOR</a:t>
            </a:r>
            <a:r>
              <a:rPr lang="en-IN" sz="3200" b="1" i="0" spc="-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FUTURE</a:t>
            </a:r>
            <a:endParaRPr lang="en-IN" sz="3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619672" y="620688"/>
            <a:ext cx="5328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i="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PRIORITIES FOR</a:t>
            </a:r>
            <a:r>
              <a:rPr lang="en-IN" sz="3200" b="1" i="0" spc="-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i="0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FUTURE</a:t>
            </a:r>
            <a:endParaRPr lang="en-IN" sz="3200" b="1" dirty="0" smtClean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99592" y="1844824"/>
            <a:ext cx="82444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3200" spc="-5" dirty="0" smtClean="0">
                <a:latin typeface="Times New Roman"/>
                <a:cs typeface="Times New Roman"/>
              </a:rPr>
              <a:t>The advances in understanding human</a:t>
            </a:r>
            <a:r>
              <a:rPr lang="en-IN" sz="3200" dirty="0">
                <a:latin typeface="Times New Roman"/>
                <a:cs typeface="Times New Roman"/>
              </a:rPr>
              <a:t> </a:t>
            </a:r>
            <a:r>
              <a:rPr lang="en-IN" sz="3200" spc="-5" dirty="0" err="1" smtClean="0">
                <a:latin typeface="Times New Roman"/>
                <a:cs typeface="Times New Roman"/>
              </a:rPr>
              <a:t>behavior</a:t>
            </a:r>
            <a:r>
              <a:rPr lang="en-IN" sz="3200" spc="-5" dirty="0" smtClean="0">
                <a:latin typeface="Times New Roman"/>
                <a:cs typeface="Times New Roman"/>
              </a:rPr>
              <a:t> </a:t>
            </a:r>
            <a:r>
              <a:rPr lang="en-IN" sz="3200" dirty="0" smtClean="0">
                <a:latin typeface="Times New Roman"/>
                <a:cs typeface="Times New Roman"/>
              </a:rPr>
              <a:t>and </a:t>
            </a:r>
            <a:r>
              <a:rPr lang="en-IN" sz="3200" spc="-5" dirty="0" smtClean="0">
                <a:latin typeface="Times New Roman"/>
                <a:cs typeface="Times New Roman"/>
              </a:rPr>
              <a:t>mental disorders justify the </a:t>
            </a:r>
            <a:r>
              <a:rPr lang="en-IN" sz="3200" b="1" dirty="0" smtClean="0">
                <a:latin typeface="Times New Roman"/>
                <a:cs typeface="Times New Roman"/>
              </a:rPr>
              <a:t>optimism  of </a:t>
            </a:r>
            <a:r>
              <a:rPr lang="en-IN" sz="3200" b="1" spc="-5" dirty="0" smtClean="0">
                <a:latin typeface="Times New Roman"/>
                <a:cs typeface="Times New Roman"/>
              </a:rPr>
              <a:t>developing meaningful and </a:t>
            </a:r>
            <a:r>
              <a:rPr lang="en-IN" sz="3200" b="1" spc="-10" dirty="0" smtClean="0">
                <a:latin typeface="Times New Roman"/>
                <a:cs typeface="Times New Roman"/>
              </a:rPr>
              <a:t>realistic </a:t>
            </a:r>
            <a:r>
              <a:rPr lang="en-IN" sz="3200" b="1" spc="-5" dirty="0" smtClean="0">
                <a:latin typeface="Times New Roman"/>
                <a:cs typeface="Times New Roman"/>
              </a:rPr>
              <a:t>mental  </a:t>
            </a:r>
            <a:r>
              <a:rPr lang="en-IN" sz="3200" b="1" dirty="0" smtClean="0">
                <a:latin typeface="Times New Roman"/>
                <a:cs typeface="Times New Roman"/>
              </a:rPr>
              <a:t>health </a:t>
            </a:r>
            <a:r>
              <a:rPr lang="en-IN" sz="3200" spc="-5" dirty="0" smtClean="0">
                <a:latin typeface="Times New Roman"/>
                <a:cs typeface="Times New Roman"/>
              </a:rPr>
              <a:t>programmes. It is mandatory </a:t>
            </a:r>
            <a:r>
              <a:rPr lang="en-IN" sz="3200" spc="-10" dirty="0" smtClean="0">
                <a:latin typeface="Times New Roman"/>
                <a:cs typeface="Times New Roman"/>
              </a:rPr>
              <a:t>to </a:t>
            </a:r>
            <a:r>
              <a:rPr lang="en-IN" sz="3200" dirty="0" smtClean="0">
                <a:latin typeface="Times New Roman"/>
                <a:cs typeface="Times New Roman"/>
              </a:rPr>
              <a:t>bring </a:t>
            </a:r>
            <a:r>
              <a:rPr lang="en-IN" sz="3200" spc="-5" dirty="0" smtClean="0">
                <a:latin typeface="Times New Roman"/>
                <a:cs typeface="Times New Roman"/>
              </a:rPr>
              <a:t>the  </a:t>
            </a:r>
            <a:r>
              <a:rPr lang="en-IN" sz="3200" b="1" dirty="0" smtClean="0">
                <a:latin typeface="Times New Roman"/>
                <a:cs typeface="Times New Roman"/>
              </a:rPr>
              <a:t>fruits </a:t>
            </a:r>
            <a:r>
              <a:rPr lang="en-IN" sz="3200" b="1" spc="-5" dirty="0" smtClean="0">
                <a:latin typeface="Times New Roman"/>
                <a:cs typeface="Times New Roman"/>
              </a:rPr>
              <a:t>of science </a:t>
            </a:r>
            <a:r>
              <a:rPr lang="en-IN" sz="3200" spc="-5" dirty="0" smtClean="0">
                <a:latin typeface="Times New Roman"/>
                <a:cs typeface="Times New Roman"/>
              </a:rPr>
              <a:t>to the </a:t>
            </a:r>
            <a:r>
              <a:rPr lang="en-IN" sz="3200" dirty="0" smtClean="0">
                <a:latin typeface="Times New Roman"/>
                <a:cs typeface="Times New Roman"/>
              </a:rPr>
              <a:t>total population </a:t>
            </a:r>
            <a:r>
              <a:rPr lang="en-IN" sz="3200" spc="-5" dirty="0" smtClean="0">
                <a:latin typeface="Times New Roman"/>
                <a:cs typeface="Times New Roman"/>
              </a:rPr>
              <a:t>of</a:t>
            </a:r>
            <a:r>
              <a:rPr lang="en-IN" sz="3200" spc="-70" dirty="0" smtClean="0">
                <a:latin typeface="Times New Roman"/>
                <a:cs typeface="Times New Roman"/>
              </a:rPr>
              <a:t> </a:t>
            </a:r>
            <a:r>
              <a:rPr lang="en-IN" sz="3200" dirty="0" smtClean="0">
                <a:latin typeface="Times New Roman"/>
                <a:cs typeface="Times New Roman"/>
              </a:rPr>
              <a:t>India.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1" y="282600"/>
            <a:ext cx="792449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8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Mental Health</a:t>
            </a:r>
            <a:r>
              <a:rPr b="1" spc="-409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9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Helpline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" y="1120648"/>
            <a:ext cx="9144000" cy="64408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 smtClean="0">
                <a:latin typeface="Times New Roman"/>
                <a:cs typeface="Times New Roman"/>
              </a:rPr>
              <a:t>A </a:t>
            </a:r>
            <a:r>
              <a:rPr sz="3200" spc="-5" dirty="0" smtClean="0">
                <a:latin typeface="Times New Roman"/>
                <a:cs typeface="Times New Roman"/>
              </a:rPr>
              <a:t>country </a:t>
            </a:r>
            <a:r>
              <a:rPr sz="3200" dirty="0" smtClean="0">
                <a:latin typeface="Times New Roman"/>
                <a:cs typeface="Times New Roman"/>
              </a:rPr>
              <a:t>wide </a:t>
            </a:r>
            <a:r>
              <a:rPr sz="3200" spc="-5" dirty="0" smtClean="0">
                <a:latin typeface="Times New Roman"/>
                <a:cs typeface="Times New Roman"/>
              </a:rPr>
              <a:t>24 hours dedicated help-line to </a:t>
            </a:r>
            <a:r>
              <a:rPr sz="3200" dirty="0" smtClean="0">
                <a:latin typeface="Times New Roman"/>
                <a:cs typeface="Times New Roman"/>
              </a:rPr>
              <a:t>provide  </a:t>
            </a:r>
            <a:r>
              <a:rPr sz="3200" spc="-5" dirty="0" smtClean="0">
                <a:latin typeface="Times New Roman"/>
                <a:cs typeface="Times New Roman"/>
              </a:rPr>
              <a:t>information to </a:t>
            </a:r>
            <a:r>
              <a:rPr sz="3200" dirty="0" smtClean="0">
                <a:latin typeface="Times New Roman"/>
                <a:cs typeface="Times New Roman"/>
              </a:rPr>
              <a:t>public on </a:t>
            </a:r>
            <a:r>
              <a:rPr sz="3200" spc="-5" dirty="0" smtClean="0">
                <a:latin typeface="Times New Roman"/>
                <a:cs typeface="Times New Roman"/>
              </a:rPr>
              <a:t>mental health resources,  </a:t>
            </a:r>
            <a:r>
              <a:rPr sz="3200" spc="-10" dirty="0" smtClean="0">
                <a:latin typeface="Times New Roman"/>
                <a:cs typeface="Times New Roman"/>
              </a:rPr>
              <a:t>emergency </a:t>
            </a:r>
            <a:r>
              <a:rPr sz="3200" dirty="0" smtClean="0">
                <a:latin typeface="Times New Roman"/>
                <a:cs typeface="Times New Roman"/>
              </a:rPr>
              <a:t>situation </a:t>
            </a:r>
            <a:r>
              <a:rPr sz="3200" spc="-5" dirty="0" smtClean="0">
                <a:latin typeface="Times New Roman"/>
                <a:cs typeface="Times New Roman"/>
              </a:rPr>
              <a:t>and crisis management,  information pertaining to destitute mentally </a:t>
            </a:r>
            <a:r>
              <a:rPr sz="3200" dirty="0" smtClean="0">
                <a:latin typeface="Times New Roman"/>
                <a:cs typeface="Times New Roman"/>
              </a:rPr>
              <a:t>ill patients,  </a:t>
            </a:r>
            <a:r>
              <a:rPr sz="3200" spc="-5" dirty="0" smtClean="0">
                <a:latin typeface="Times New Roman"/>
                <a:cs typeface="Times New Roman"/>
              </a:rPr>
              <a:t>registration </a:t>
            </a:r>
            <a:r>
              <a:rPr sz="3200" dirty="0" smtClean="0">
                <a:latin typeface="Times New Roman"/>
                <a:cs typeface="Times New Roman"/>
              </a:rPr>
              <a:t>of </a:t>
            </a:r>
            <a:r>
              <a:rPr sz="3200" spc="-5" dirty="0" smtClean="0">
                <a:latin typeface="Times New Roman"/>
                <a:cs typeface="Times New Roman"/>
              </a:rPr>
              <a:t>complaints </a:t>
            </a:r>
            <a:r>
              <a:rPr sz="3200" dirty="0" smtClean="0">
                <a:latin typeface="Times New Roman"/>
                <a:cs typeface="Times New Roman"/>
              </a:rPr>
              <a:t>on </a:t>
            </a:r>
            <a:r>
              <a:rPr sz="3200" spc="-5" dirty="0" smtClean="0">
                <a:latin typeface="Times New Roman"/>
                <a:cs typeface="Times New Roman"/>
              </a:rPr>
              <a:t>Human Rights </a:t>
            </a:r>
            <a:r>
              <a:rPr sz="3200" spc="-20" dirty="0" smtClean="0">
                <a:latin typeface="Times New Roman"/>
                <a:cs typeface="Times New Roman"/>
              </a:rPr>
              <a:t>Violation  </a:t>
            </a:r>
            <a:r>
              <a:rPr sz="3200" dirty="0" smtClean="0">
                <a:latin typeface="Times New Roman"/>
                <a:cs typeface="Times New Roman"/>
              </a:rPr>
              <a:t>of </a:t>
            </a:r>
            <a:r>
              <a:rPr sz="3200" spc="-5" dirty="0" smtClean="0">
                <a:latin typeface="Times New Roman"/>
                <a:cs typeface="Times New Roman"/>
              </a:rPr>
              <a:t>mentally ill </a:t>
            </a:r>
            <a:r>
              <a:rPr sz="3200" dirty="0" smtClean="0">
                <a:latin typeface="Times New Roman"/>
                <a:cs typeface="Times New Roman"/>
              </a:rPr>
              <a:t>and </a:t>
            </a:r>
            <a:r>
              <a:rPr sz="3200" spc="-5" dirty="0" smtClean="0">
                <a:latin typeface="Times New Roman"/>
                <a:cs typeface="Times New Roman"/>
              </a:rPr>
              <a:t>assistance </a:t>
            </a:r>
            <a:r>
              <a:rPr sz="3200" dirty="0" smtClean="0">
                <a:latin typeface="Times New Roman"/>
                <a:cs typeface="Times New Roman"/>
              </a:rPr>
              <a:t>on </a:t>
            </a:r>
            <a:r>
              <a:rPr sz="3200" spc="-5" dirty="0" smtClean="0">
                <a:latin typeface="Times New Roman"/>
                <a:cs typeface="Times New Roman"/>
              </a:rPr>
              <a:t>medico-legal</a:t>
            </a:r>
            <a:r>
              <a:rPr sz="3200" spc="1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Times New Roman"/>
                <a:cs typeface="Times New Roman"/>
              </a:rPr>
              <a:t>issues.</a:t>
            </a:r>
            <a:r>
              <a:rPr lang="en-IN" sz="3200" dirty="0" smtClean="0">
                <a:latin typeface="Times New Roman"/>
                <a:cs typeface="Times New Roman"/>
              </a:rPr>
              <a:t> </a:t>
            </a:r>
          </a:p>
          <a:p>
            <a:pPr marL="241300" marR="5080" indent="-228600"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IN" sz="3200" dirty="0" smtClean="0">
                <a:latin typeface="Times New Roman"/>
                <a:cs typeface="Times New Roman"/>
              </a:rPr>
              <a:t>Linked	with	dist</a:t>
            </a:r>
            <a:r>
              <a:rPr lang="en-IN" sz="3200" spc="-15" dirty="0" smtClean="0">
                <a:latin typeface="Times New Roman"/>
                <a:cs typeface="Times New Roman"/>
              </a:rPr>
              <a:t>r</a:t>
            </a:r>
            <a:r>
              <a:rPr lang="en-IN" sz="3200" dirty="0" smtClean="0">
                <a:latin typeface="Times New Roman"/>
                <a:cs typeface="Times New Roman"/>
              </a:rPr>
              <a:t>ict h</a:t>
            </a:r>
            <a:r>
              <a:rPr lang="en-IN" sz="3200" spc="10" dirty="0" smtClean="0">
                <a:latin typeface="Times New Roman"/>
                <a:cs typeface="Times New Roman"/>
              </a:rPr>
              <a:t>o</a:t>
            </a:r>
            <a:r>
              <a:rPr lang="en-IN" sz="3200" dirty="0" smtClean="0">
                <a:latin typeface="Times New Roman"/>
                <a:cs typeface="Times New Roman"/>
              </a:rPr>
              <a:t>spit</a:t>
            </a:r>
            <a:r>
              <a:rPr lang="en-IN" sz="3200" spc="-15" dirty="0" smtClean="0">
                <a:latin typeface="Times New Roman"/>
                <a:cs typeface="Times New Roman"/>
              </a:rPr>
              <a:t>a</a:t>
            </a:r>
            <a:r>
              <a:rPr lang="en-IN" sz="3200" dirty="0" smtClean="0">
                <a:latin typeface="Times New Roman"/>
                <a:cs typeface="Times New Roman"/>
              </a:rPr>
              <a:t>l</a:t>
            </a:r>
            <a:r>
              <a:rPr lang="en-IN" sz="3200" spc="-10" dirty="0" smtClean="0">
                <a:latin typeface="Times New Roman"/>
                <a:cs typeface="Times New Roman"/>
              </a:rPr>
              <a:t>s</a:t>
            </a:r>
            <a:r>
              <a:rPr lang="en-IN" sz="3200" dirty="0" smtClean="0">
                <a:latin typeface="Times New Roman"/>
                <a:cs typeface="Times New Roman"/>
              </a:rPr>
              <a:t>, me</a:t>
            </a:r>
            <a:r>
              <a:rPr lang="en-IN" sz="3200" spc="5" dirty="0" smtClean="0">
                <a:latin typeface="Times New Roman"/>
                <a:cs typeface="Times New Roman"/>
              </a:rPr>
              <a:t>d</a:t>
            </a:r>
            <a:r>
              <a:rPr lang="en-IN" sz="3200" dirty="0" smtClean="0">
                <a:latin typeface="Times New Roman"/>
                <a:cs typeface="Times New Roman"/>
              </a:rPr>
              <a:t>ical col</a:t>
            </a:r>
            <a:r>
              <a:rPr lang="en-IN" sz="3200" spc="-15" dirty="0" smtClean="0">
                <a:latin typeface="Times New Roman"/>
                <a:cs typeface="Times New Roman"/>
              </a:rPr>
              <a:t>l</a:t>
            </a:r>
            <a:r>
              <a:rPr lang="en-IN" sz="3200" dirty="0" smtClean="0">
                <a:latin typeface="Times New Roman"/>
                <a:cs typeface="Times New Roman"/>
              </a:rPr>
              <a:t>ege</a:t>
            </a:r>
            <a:r>
              <a:rPr lang="en-IN" sz="3200" spc="-15" dirty="0" smtClean="0">
                <a:latin typeface="Times New Roman"/>
                <a:cs typeface="Times New Roman"/>
              </a:rPr>
              <a:t>/</a:t>
            </a:r>
            <a:r>
              <a:rPr lang="en-IN" sz="3200" dirty="0" smtClean="0">
                <a:latin typeface="Times New Roman"/>
                <a:cs typeface="Times New Roman"/>
              </a:rPr>
              <a:t>ho</a:t>
            </a:r>
            <a:r>
              <a:rPr lang="en-IN" sz="3200" spc="-25" dirty="0" smtClean="0">
                <a:latin typeface="Times New Roman"/>
                <a:cs typeface="Times New Roman"/>
              </a:rPr>
              <a:t>s</a:t>
            </a:r>
            <a:r>
              <a:rPr lang="en-IN" sz="3200" dirty="0" smtClean="0">
                <a:latin typeface="Times New Roman"/>
                <a:cs typeface="Times New Roman"/>
              </a:rPr>
              <a:t>pit</a:t>
            </a:r>
            <a:r>
              <a:rPr lang="en-IN" sz="3200" spc="-15" dirty="0" smtClean="0">
                <a:latin typeface="Times New Roman"/>
                <a:cs typeface="Times New Roman"/>
              </a:rPr>
              <a:t>a</a:t>
            </a:r>
            <a:r>
              <a:rPr lang="en-IN" sz="3200" dirty="0" smtClean="0">
                <a:latin typeface="Times New Roman"/>
                <a:cs typeface="Times New Roman"/>
              </a:rPr>
              <a:t>l</a:t>
            </a:r>
            <a:r>
              <a:rPr lang="en-IN" sz="3200" spc="-15" dirty="0" smtClean="0">
                <a:latin typeface="Times New Roman"/>
                <a:cs typeface="Times New Roman"/>
              </a:rPr>
              <a:t>s</a:t>
            </a:r>
            <a:r>
              <a:rPr lang="en-IN" sz="3200" dirty="0" smtClean="0">
                <a:latin typeface="Times New Roman"/>
                <a:cs typeface="Times New Roman"/>
              </a:rPr>
              <a:t>, </a:t>
            </a:r>
            <a:r>
              <a:rPr lang="en-IN" sz="3200" spc="-10" dirty="0" smtClean="0">
                <a:latin typeface="Times New Roman"/>
                <a:cs typeface="Times New Roman"/>
              </a:rPr>
              <a:t>m</a:t>
            </a:r>
            <a:r>
              <a:rPr lang="en-IN" sz="3200" dirty="0" smtClean="0">
                <a:latin typeface="Times New Roman"/>
                <a:cs typeface="Times New Roman"/>
              </a:rPr>
              <a:t>e</a:t>
            </a:r>
            <a:r>
              <a:rPr lang="en-IN" sz="3200" spc="5" dirty="0" smtClean="0">
                <a:latin typeface="Times New Roman"/>
                <a:cs typeface="Times New Roman"/>
              </a:rPr>
              <a:t>n</a:t>
            </a:r>
            <a:r>
              <a:rPr lang="en-IN" sz="3200" dirty="0" smtClean="0">
                <a:latin typeface="Times New Roman"/>
                <a:cs typeface="Times New Roman"/>
              </a:rPr>
              <a:t>t</a:t>
            </a:r>
            <a:r>
              <a:rPr lang="en-IN" sz="3200" spc="-15" dirty="0" smtClean="0">
                <a:latin typeface="Times New Roman"/>
                <a:cs typeface="Times New Roman"/>
              </a:rPr>
              <a:t>a</a:t>
            </a:r>
            <a:r>
              <a:rPr lang="en-IN" sz="3200" dirty="0" smtClean="0">
                <a:latin typeface="Times New Roman"/>
                <a:cs typeface="Times New Roman"/>
              </a:rPr>
              <a:t>l h</a:t>
            </a:r>
            <a:r>
              <a:rPr lang="en-IN" sz="3200" spc="5" dirty="0" smtClean="0">
                <a:latin typeface="Times New Roman"/>
                <a:cs typeface="Times New Roman"/>
              </a:rPr>
              <a:t>o</a:t>
            </a:r>
            <a:r>
              <a:rPr lang="en-IN" sz="3200" dirty="0" smtClean="0">
                <a:latin typeface="Times New Roman"/>
                <a:cs typeface="Times New Roman"/>
              </a:rPr>
              <a:t>sp</a:t>
            </a:r>
            <a:r>
              <a:rPr lang="en-IN" sz="3200" spc="-20" dirty="0" smtClean="0">
                <a:latin typeface="Times New Roman"/>
                <a:cs typeface="Times New Roman"/>
              </a:rPr>
              <a:t>i</a:t>
            </a:r>
            <a:r>
              <a:rPr lang="en-IN" sz="3200" dirty="0" smtClean="0">
                <a:latin typeface="Times New Roman"/>
                <a:cs typeface="Times New Roman"/>
              </a:rPr>
              <a:t>t</a:t>
            </a:r>
            <a:r>
              <a:rPr lang="en-IN" sz="3200" spc="-15" dirty="0" smtClean="0">
                <a:latin typeface="Times New Roman"/>
                <a:cs typeface="Times New Roman"/>
              </a:rPr>
              <a:t>a</a:t>
            </a:r>
            <a:r>
              <a:rPr lang="en-IN" sz="3200" dirty="0" smtClean="0">
                <a:latin typeface="Times New Roman"/>
                <a:cs typeface="Times New Roman"/>
              </a:rPr>
              <a:t>l</a:t>
            </a:r>
            <a:r>
              <a:rPr lang="en-IN" sz="3200" spc="-15" dirty="0" smtClean="0">
                <a:latin typeface="Times New Roman"/>
                <a:cs typeface="Times New Roman"/>
              </a:rPr>
              <a:t>s</a:t>
            </a:r>
            <a:r>
              <a:rPr lang="en-IN" sz="3200" dirty="0" smtClean="0">
                <a:latin typeface="Times New Roman"/>
                <a:cs typeface="Times New Roman"/>
              </a:rPr>
              <a:t>, priva</a:t>
            </a:r>
            <a:r>
              <a:rPr lang="en-IN" sz="3200" spc="-10" dirty="0" smtClean="0">
                <a:latin typeface="Times New Roman"/>
                <a:cs typeface="Times New Roman"/>
              </a:rPr>
              <a:t>t</a:t>
            </a:r>
            <a:r>
              <a:rPr lang="en-IN" sz="3200" dirty="0" smtClean="0">
                <a:latin typeface="Times New Roman"/>
                <a:cs typeface="Times New Roman"/>
              </a:rPr>
              <a:t>e </a:t>
            </a:r>
            <a:r>
              <a:rPr lang="en-IN" sz="3200" spc="-10" dirty="0" smtClean="0">
                <a:latin typeface="Times New Roman"/>
                <a:cs typeface="Times New Roman"/>
              </a:rPr>
              <a:t>m</a:t>
            </a:r>
            <a:r>
              <a:rPr lang="en-IN" sz="3200" dirty="0" smtClean="0">
                <a:latin typeface="Times New Roman"/>
                <a:cs typeface="Times New Roman"/>
              </a:rPr>
              <a:t>ent</a:t>
            </a:r>
            <a:r>
              <a:rPr lang="en-IN" sz="3200" spc="-15" dirty="0" smtClean="0">
                <a:latin typeface="Times New Roman"/>
                <a:cs typeface="Times New Roman"/>
              </a:rPr>
              <a:t>a</a:t>
            </a:r>
            <a:r>
              <a:rPr lang="en-IN" sz="3200" dirty="0" smtClean="0">
                <a:latin typeface="Times New Roman"/>
                <a:cs typeface="Times New Roman"/>
              </a:rPr>
              <a:t>l heal</a:t>
            </a:r>
            <a:r>
              <a:rPr lang="en-IN" sz="3200" spc="-15" dirty="0" smtClean="0">
                <a:latin typeface="Times New Roman"/>
                <a:cs typeface="Times New Roman"/>
              </a:rPr>
              <a:t>t</a:t>
            </a:r>
            <a:r>
              <a:rPr lang="en-IN" sz="3200" dirty="0" smtClean="0">
                <a:latin typeface="Times New Roman"/>
                <a:cs typeface="Times New Roman"/>
              </a:rPr>
              <a:t>h fa</a:t>
            </a:r>
            <a:r>
              <a:rPr lang="en-IN" sz="3200" spc="-15" dirty="0" smtClean="0">
                <a:latin typeface="Times New Roman"/>
                <a:cs typeface="Times New Roman"/>
              </a:rPr>
              <a:t>c</a:t>
            </a:r>
            <a:r>
              <a:rPr lang="en-IN" sz="3200" dirty="0" smtClean="0">
                <a:latin typeface="Times New Roman"/>
                <a:cs typeface="Times New Roman"/>
              </a:rPr>
              <a:t>i</a:t>
            </a:r>
            <a:r>
              <a:rPr lang="en-IN" sz="3200" spc="-10" dirty="0" smtClean="0">
                <a:latin typeface="Times New Roman"/>
                <a:cs typeface="Times New Roman"/>
              </a:rPr>
              <a:t>l</a:t>
            </a:r>
            <a:r>
              <a:rPr lang="en-IN" sz="3200" dirty="0" smtClean="0">
                <a:latin typeface="Times New Roman"/>
                <a:cs typeface="Times New Roman"/>
              </a:rPr>
              <a:t>itie</a:t>
            </a:r>
            <a:r>
              <a:rPr lang="en-IN" sz="3200" spc="-10" dirty="0" smtClean="0">
                <a:latin typeface="Times New Roman"/>
                <a:cs typeface="Times New Roman"/>
              </a:rPr>
              <a:t>s</a:t>
            </a:r>
            <a:r>
              <a:rPr lang="en-IN" sz="3200" dirty="0" smtClean="0">
                <a:latin typeface="Times New Roman"/>
                <a:cs typeface="Times New Roman"/>
              </a:rPr>
              <a:t>, NGOs and </a:t>
            </a:r>
            <a:r>
              <a:rPr lang="en-IN" sz="3200" spc="-5" dirty="0" smtClean="0">
                <a:latin typeface="Times New Roman"/>
                <a:cs typeface="Times New Roman"/>
              </a:rPr>
              <a:t>al</a:t>
            </a:r>
            <a:r>
              <a:rPr lang="en-IN" sz="3200" dirty="0" smtClean="0">
                <a:latin typeface="Times New Roman"/>
                <a:cs typeface="Times New Roman"/>
              </a:rPr>
              <a:t>l ot</a:t>
            </a:r>
            <a:r>
              <a:rPr lang="en-IN" sz="3200" spc="5" dirty="0" smtClean="0">
                <a:latin typeface="Times New Roman"/>
                <a:cs typeface="Times New Roman"/>
              </a:rPr>
              <a:t>h</a:t>
            </a:r>
            <a:r>
              <a:rPr lang="en-IN" sz="3200" dirty="0" smtClean="0">
                <a:latin typeface="Times New Roman"/>
                <a:cs typeface="Times New Roman"/>
              </a:rPr>
              <a:t>er </a:t>
            </a:r>
            <a:r>
              <a:rPr lang="en-IN" sz="3200" spc="-15" dirty="0" smtClean="0">
                <a:latin typeface="Times New Roman"/>
                <a:cs typeface="Times New Roman"/>
              </a:rPr>
              <a:t>m</a:t>
            </a:r>
            <a:r>
              <a:rPr lang="en-IN" sz="3200" spc="5" dirty="0" smtClean="0">
                <a:latin typeface="Times New Roman"/>
                <a:cs typeface="Times New Roman"/>
              </a:rPr>
              <a:t>e</a:t>
            </a:r>
            <a:r>
              <a:rPr lang="en-IN" sz="3200" dirty="0" smtClean="0">
                <a:latin typeface="Times New Roman"/>
                <a:cs typeface="Times New Roman"/>
              </a:rPr>
              <a:t>ntal	 heal</a:t>
            </a:r>
            <a:r>
              <a:rPr lang="en-IN" sz="3200" spc="-15" dirty="0" smtClean="0">
                <a:latin typeface="Times New Roman"/>
                <a:cs typeface="Times New Roman"/>
              </a:rPr>
              <a:t>t</a:t>
            </a:r>
            <a:r>
              <a:rPr lang="en-IN" sz="3200" dirty="0" smtClean="0">
                <a:latin typeface="Times New Roman"/>
                <a:cs typeface="Times New Roman"/>
              </a:rPr>
              <a:t>h  </a:t>
            </a:r>
            <a:r>
              <a:rPr lang="en-IN" sz="3200" spc="-5" dirty="0" smtClean="0">
                <a:latin typeface="Times New Roman"/>
                <a:cs typeface="Times New Roman"/>
              </a:rPr>
              <a:t>service </a:t>
            </a:r>
            <a:r>
              <a:rPr lang="en-IN" sz="3200" dirty="0" smtClean="0">
                <a:latin typeface="Times New Roman"/>
                <a:cs typeface="Times New Roman"/>
              </a:rPr>
              <a:t>providers of the</a:t>
            </a:r>
            <a:r>
              <a:rPr lang="en-IN" sz="3200" spc="-65" dirty="0" smtClean="0">
                <a:latin typeface="Times New Roman"/>
                <a:cs typeface="Times New Roman"/>
              </a:rPr>
              <a:t> </a:t>
            </a:r>
            <a:r>
              <a:rPr lang="en-IN" sz="3200" spc="-5" dirty="0" smtClean="0">
                <a:latin typeface="Times New Roman"/>
                <a:cs typeface="Times New Roman"/>
              </a:rPr>
              <a:t>state.</a:t>
            </a:r>
            <a:endParaRPr lang="en-IN" sz="3200" dirty="0" smtClean="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endParaRPr lang="en-US" sz="3200" dirty="0" smtClean="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1" y="481211"/>
            <a:ext cx="763645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9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0241" y="1372616"/>
            <a:ext cx="7350759" cy="428130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41300" marR="5080" indent="-228600" algn="just">
              <a:lnSpc>
                <a:spcPts val="2810"/>
              </a:lnSpc>
              <a:spcBef>
                <a:spcPts val="45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IXth </a:t>
            </a:r>
            <a:r>
              <a:rPr sz="3200" dirty="0">
                <a:latin typeface="Times New Roman"/>
                <a:cs typeface="Times New Roman"/>
              </a:rPr>
              <a:t>five </a:t>
            </a:r>
            <a:r>
              <a:rPr sz="3200" spc="-5" dirty="0">
                <a:latin typeface="Times New Roman"/>
                <a:cs typeface="Times New Roman"/>
              </a:rPr>
              <a:t>year plans, </a:t>
            </a:r>
            <a:r>
              <a:rPr sz="3200" dirty="0">
                <a:latin typeface="Times New Roman"/>
                <a:cs typeface="Times New Roman"/>
              </a:rPr>
              <a:t>NMHP got </a:t>
            </a:r>
            <a:r>
              <a:rPr sz="3200" spc="-5" dirty="0">
                <a:latin typeface="Times New Roman"/>
                <a:cs typeface="Times New Roman"/>
              </a:rPr>
              <a:t>specific  </a:t>
            </a:r>
            <a:r>
              <a:rPr sz="3200" dirty="0">
                <a:latin typeface="Times New Roman"/>
                <a:cs typeface="Times New Roman"/>
              </a:rPr>
              <a:t>budgetary </a:t>
            </a:r>
            <a:r>
              <a:rPr sz="3200" spc="-5" dirty="0">
                <a:latin typeface="Times New Roman"/>
                <a:cs typeface="Times New Roman"/>
              </a:rPr>
              <a:t>allocation </a:t>
            </a:r>
            <a:r>
              <a:rPr sz="3200" dirty="0">
                <a:latin typeface="Times New Roman"/>
                <a:cs typeface="Times New Roman"/>
              </a:rPr>
              <a:t>of 28 </a:t>
            </a:r>
            <a:r>
              <a:rPr sz="3200" spc="-5" dirty="0">
                <a:latin typeface="Times New Roman"/>
                <a:cs typeface="Times New Roman"/>
              </a:rPr>
              <a:t>crores and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major focus  </a:t>
            </a:r>
            <a:r>
              <a:rPr sz="3200" dirty="0">
                <a:latin typeface="Times New Roman"/>
                <a:cs typeface="Times New Roman"/>
              </a:rPr>
              <a:t>during </a:t>
            </a:r>
            <a:r>
              <a:rPr sz="3200" spc="-5" dirty="0">
                <a:latin typeface="Times New Roman"/>
                <a:cs typeface="Times New Roman"/>
              </a:rPr>
              <a:t>these </a:t>
            </a:r>
            <a:r>
              <a:rPr sz="3200" dirty="0">
                <a:latin typeface="Times New Roman"/>
                <a:cs typeface="Times New Roman"/>
              </a:rPr>
              <a:t>five </a:t>
            </a:r>
            <a:r>
              <a:rPr sz="3200" spc="-5" dirty="0">
                <a:latin typeface="Times New Roman"/>
                <a:cs typeface="Times New Roman"/>
              </a:rPr>
              <a:t>years </a:t>
            </a:r>
            <a:r>
              <a:rPr sz="3200" dirty="0">
                <a:latin typeface="Times New Roman"/>
                <a:cs typeface="Times New Roman"/>
              </a:rPr>
              <a:t>was on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-55" dirty="0">
                <a:latin typeface="Times New Roman"/>
                <a:cs typeface="Times New Roman"/>
              </a:rPr>
              <a:t>DMHP.</a:t>
            </a: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ts val="281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Xth </a:t>
            </a:r>
            <a:r>
              <a:rPr sz="3200" dirty="0">
                <a:latin typeface="Times New Roman"/>
                <a:cs typeface="Times New Roman"/>
              </a:rPr>
              <a:t>five year plans </a:t>
            </a:r>
            <a:r>
              <a:rPr sz="3200" spc="-5" dirty="0">
                <a:latin typeface="Times New Roman"/>
                <a:cs typeface="Times New Roman"/>
              </a:rPr>
              <a:t>were introduced in </a:t>
            </a:r>
            <a:r>
              <a:rPr sz="3200" dirty="0">
                <a:latin typeface="Times New Roman"/>
                <a:cs typeface="Times New Roman"/>
              </a:rPr>
              <a:t>2003  </a:t>
            </a:r>
            <a:r>
              <a:rPr sz="3200" spc="-5" dirty="0">
                <a:latin typeface="Times New Roman"/>
                <a:cs typeface="Times New Roman"/>
              </a:rPr>
              <a:t>after In-depth </a:t>
            </a:r>
            <a:r>
              <a:rPr sz="3200" dirty="0">
                <a:latin typeface="Times New Roman"/>
                <a:cs typeface="Times New Roman"/>
              </a:rPr>
              <a:t>analysis and </a:t>
            </a:r>
            <a:r>
              <a:rPr sz="3200" spc="-5" dirty="0">
                <a:latin typeface="Times New Roman"/>
                <a:cs typeface="Times New Roman"/>
              </a:rPr>
              <a:t>consultations </a:t>
            </a:r>
            <a:r>
              <a:rPr sz="3200" dirty="0">
                <a:latin typeface="Times New Roman"/>
                <a:cs typeface="Times New Roman"/>
              </a:rPr>
              <a:t>with the  stakeholders.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/>
              <a:cs typeface="Times New Roman"/>
            </a:endParaRPr>
          </a:p>
          <a:p>
            <a:pPr marL="241300" marR="8255" indent="-228600" algn="just">
              <a:lnSpc>
                <a:spcPts val="281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There was </a:t>
            </a:r>
            <a:r>
              <a:rPr sz="3200" spc="-5" dirty="0">
                <a:latin typeface="Times New Roman"/>
                <a:cs typeface="Times New Roman"/>
              </a:rPr>
              <a:t>several </a:t>
            </a:r>
            <a:r>
              <a:rPr sz="3200" dirty="0">
                <a:latin typeface="Times New Roman"/>
                <a:cs typeface="Times New Roman"/>
              </a:rPr>
              <a:t>folds </a:t>
            </a:r>
            <a:r>
              <a:rPr sz="3200" spc="-5" dirty="0">
                <a:latin typeface="Times New Roman"/>
                <a:cs typeface="Times New Roman"/>
              </a:rPr>
              <a:t>increase in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budgetary  allocation </a:t>
            </a:r>
            <a:r>
              <a:rPr sz="3200" dirty="0">
                <a:latin typeface="Times New Roman"/>
                <a:cs typeface="Times New Roman"/>
              </a:rPr>
              <a:t>for the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program.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7841" y="1222248"/>
            <a:ext cx="7502525" cy="49507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 algn="just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XIth </a:t>
            </a:r>
            <a:r>
              <a:rPr sz="3200" spc="-5" dirty="0">
                <a:latin typeface="Times New Roman"/>
                <a:cs typeface="Times New Roman"/>
              </a:rPr>
              <a:t>five year plan focused on centers </a:t>
            </a:r>
            <a:r>
              <a:rPr sz="3200" dirty="0">
                <a:latin typeface="Times New Roman"/>
                <a:cs typeface="Times New Roman"/>
              </a:rPr>
              <a:t>of </a:t>
            </a:r>
            <a:r>
              <a:rPr sz="3200" spc="-5" dirty="0">
                <a:latin typeface="Times New Roman"/>
                <a:cs typeface="Times New Roman"/>
              </a:rPr>
              <a:t>excellence in  mental health </a:t>
            </a:r>
            <a:r>
              <a:rPr sz="3200" dirty="0">
                <a:latin typeface="Times New Roman"/>
                <a:cs typeface="Times New Roman"/>
              </a:rPr>
              <a:t>and the manpower development </a:t>
            </a: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the  </a:t>
            </a:r>
            <a:r>
              <a:rPr sz="3200" spc="-5" dirty="0">
                <a:latin typeface="Times New Roman"/>
                <a:cs typeface="Times New Roman"/>
              </a:rPr>
              <a:t>field </a:t>
            </a:r>
            <a:r>
              <a:rPr sz="3200" dirty="0">
                <a:latin typeface="Times New Roman"/>
                <a:cs typeface="Times New Roman"/>
              </a:rPr>
              <a:t>of </a:t>
            </a:r>
            <a:r>
              <a:rPr sz="3200" spc="-5" dirty="0">
                <a:latin typeface="Times New Roman"/>
                <a:cs typeface="Times New Roman"/>
              </a:rPr>
              <a:t>mental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health.</a:t>
            </a:r>
          </a:p>
          <a:p>
            <a:pPr>
              <a:lnSpc>
                <a:spcPct val="100000"/>
              </a:lnSpc>
              <a:spcBef>
                <a:spcPts val="55"/>
              </a:spcBef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/>
              <a:cs typeface="Times New Roman"/>
            </a:endParaRPr>
          </a:p>
          <a:p>
            <a:pPr marL="241300" marR="6350" indent="-228600" algn="just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spc="-5" dirty="0">
                <a:latin typeface="Times New Roman"/>
                <a:cs typeface="Times New Roman"/>
              </a:rPr>
              <a:t>Over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years it </a:t>
            </a:r>
            <a:r>
              <a:rPr sz="3200" dirty="0">
                <a:latin typeface="Times New Roman"/>
                <a:cs typeface="Times New Roman"/>
              </a:rPr>
              <a:t>has </a:t>
            </a:r>
            <a:r>
              <a:rPr sz="3200" spc="-5" dirty="0">
                <a:latin typeface="Times New Roman"/>
                <a:cs typeface="Times New Roman"/>
              </a:rPr>
              <a:t>been observed </a:t>
            </a:r>
            <a:r>
              <a:rPr sz="3200" dirty="0">
                <a:latin typeface="Times New Roman"/>
                <a:cs typeface="Times New Roman"/>
              </a:rPr>
              <a:t>that </a:t>
            </a:r>
            <a:r>
              <a:rPr sz="3200" spc="-5" dirty="0">
                <a:latin typeface="Times New Roman"/>
                <a:cs typeface="Times New Roman"/>
              </a:rPr>
              <a:t>the focus </a:t>
            </a:r>
            <a:r>
              <a:rPr sz="3200" spc="-10" dirty="0">
                <a:latin typeface="Times New Roman"/>
                <a:cs typeface="Times New Roman"/>
              </a:rPr>
              <a:t>on  </a:t>
            </a:r>
            <a:r>
              <a:rPr sz="3200" spc="-5" dirty="0">
                <a:latin typeface="Times New Roman"/>
                <a:cs typeface="Times New Roman"/>
              </a:rPr>
              <a:t>community mental health </a:t>
            </a:r>
            <a:r>
              <a:rPr sz="3200" dirty="0">
                <a:latin typeface="Times New Roman"/>
                <a:cs typeface="Times New Roman"/>
              </a:rPr>
              <a:t>is of </a:t>
            </a:r>
            <a:r>
              <a:rPr sz="3200" spc="-5" dirty="0">
                <a:latin typeface="Times New Roman"/>
                <a:cs typeface="Times New Roman"/>
              </a:rPr>
              <a:t>utmost importance and  </a:t>
            </a:r>
            <a:r>
              <a:rPr sz="3200" dirty="0">
                <a:latin typeface="Times New Roman"/>
                <a:cs typeface="Times New Roman"/>
              </a:rPr>
              <a:t>DMHP </a:t>
            </a:r>
            <a:r>
              <a:rPr sz="3200" spc="-5" dirty="0">
                <a:latin typeface="Times New Roman"/>
                <a:cs typeface="Times New Roman"/>
              </a:rPr>
              <a:t>needs to </a:t>
            </a:r>
            <a:r>
              <a:rPr sz="3200" dirty="0">
                <a:latin typeface="Times New Roman"/>
                <a:cs typeface="Times New Roman"/>
              </a:rPr>
              <a:t>be </a:t>
            </a:r>
            <a:r>
              <a:rPr sz="3200" spc="-5" dirty="0">
                <a:latin typeface="Times New Roman"/>
                <a:cs typeface="Times New Roman"/>
              </a:rPr>
              <a:t>strengthened in </a:t>
            </a:r>
            <a:r>
              <a:rPr sz="3200" dirty="0">
                <a:latin typeface="Times New Roman"/>
                <a:cs typeface="Times New Roman"/>
              </a:rPr>
              <a:t>view of </a:t>
            </a:r>
            <a:r>
              <a:rPr sz="3200" spc="-5" dirty="0">
                <a:latin typeface="Times New Roman"/>
                <a:cs typeface="Times New Roman"/>
              </a:rPr>
              <a:t>its  </a:t>
            </a:r>
            <a:r>
              <a:rPr sz="3200" dirty="0">
                <a:latin typeface="Times New Roman"/>
                <a:cs typeface="Times New Roman"/>
              </a:rPr>
              <a:t>coverage and </a:t>
            </a:r>
            <a:r>
              <a:rPr sz="3200" spc="-5" dirty="0">
                <a:latin typeface="Times New Roman"/>
                <a:cs typeface="Times New Roman"/>
              </a:rPr>
              <a:t>utilization </a:t>
            </a:r>
            <a:r>
              <a:rPr sz="3200" dirty="0">
                <a:latin typeface="Times New Roman"/>
                <a:cs typeface="Times New Roman"/>
              </a:rPr>
              <a:t>of </a:t>
            </a:r>
            <a:r>
              <a:rPr sz="3200" spc="-5" dirty="0">
                <a:latin typeface="Times New Roman"/>
                <a:cs typeface="Times New Roman"/>
              </a:rPr>
              <a:t>its service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components.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1" y="1120649"/>
            <a:ext cx="7350125" cy="54303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 algn="just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Public </a:t>
            </a:r>
            <a:r>
              <a:rPr sz="3200" spc="-5" dirty="0">
                <a:latin typeface="Times New Roman"/>
                <a:cs typeface="Times New Roman"/>
              </a:rPr>
              <a:t>awareness and </a:t>
            </a:r>
            <a:r>
              <a:rPr sz="3200" dirty="0">
                <a:latin typeface="Times New Roman"/>
                <a:cs typeface="Times New Roman"/>
              </a:rPr>
              <a:t>IEC </a:t>
            </a:r>
            <a:r>
              <a:rPr sz="3200" spc="-5" dirty="0">
                <a:latin typeface="Times New Roman"/>
                <a:cs typeface="Times New Roman"/>
              </a:rPr>
              <a:t>programs </a:t>
            </a:r>
            <a:r>
              <a:rPr sz="3200" dirty="0">
                <a:latin typeface="Times New Roman"/>
                <a:cs typeface="Times New Roman"/>
              </a:rPr>
              <a:t>need </a:t>
            </a:r>
            <a:r>
              <a:rPr sz="3200" spc="-10" dirty="0">
                <a:latin typeface="Times New Roman"/>
                <a:cs typeface="Times New Roman"/>
              </a:rPr>
              <a:t>to </a:t>
            </a:r>
            <a:r>
              <a:rPr sz="3200" dirty="0">
                <a:latin typeface="Times New Roman"/>
                <a:cs typeface="Times New Roman"/>
              </a:rPr>
              <a:t>be the  most important </a:t>
            </a:r>
            <a:r>
              <a:rPr sz="3200" spc="-5" dirty="0">
                <a:latin typeface="Times New Roman"/>
                <a:cs typeface="Times New Roman"/>
              </a:rPr>
              <a:t>components </a:t>
            </a:r>
            <a:r>
              <a:rPr sz="3200" dirty="0">
                <a:latin typeface="Times New Roman"/>
                <a:cs typeface="Times New Roman"/>
              </a:rPr>
              <a:t>for a </a:t>
            </a:r>
            <a:r>
              <a:rPr sz="3200" spc="-5" dirty="0">
                <a:latin typeface="Times New Roman"/>
                <a:cs typeface="Times New Roman"/>
              </a:rPr>
              <a:t>change to happen  at </a:t>
            </a:r>
            <a:r>
              <a:rPr sz="3200" dirty="0">
                <a:latin typeface="Times New Roman"/>
                <a:cs typeface="Times New Roman"/>
              </a:rPr>
              <a:t>the community </a:t>
            </a:r>
            <a:r>
              <a:rPr sz="3200" spc="-5" dirty="0">
                <a:latin typeface="Times New Roman"/>
                <a:cs typeface="Times New Roman"/>
              </a:rPr>
              <a:t>level </a:t>
            </a:r>
            <a:r>
              <a:rPr sz="3200" dirty="0">
                <a:latin typeface="Times New Roman"/>
                <a:cs typeface="Times New Roman"/>
              </a:rPr>
              <a:t>as </a:t>
            </a:r>
            <a:r>
              <a:rPr sz="3200" spc="-5" dirty="0">
                <a:latin typeface="Times New Roman"/>
                <a:cs typeface="Times New Roman"/>
              </a:rPr>
              <a:t>is </a:t>
            </a:r>
            <a:r>
              <a:rPr sz="3200" dirty="0">
                <a:latin typeface="Times New Roman"/>
                <a:cs typeface="Times New Roman"/>
              </a:rPr>
              <a:t>true for </a:t>
            </a:r>
            <a:r>
              <a:rPr sz="3200" spc="-5" dirty="0">
                <a:latin typeface="Times New Roman"/>
                <a:cs typeface="Times New Roman"/>
              </a:rPr>
              <a:t>many other  </a:t>
            </a:r>
            <a:r>
              <a:rPr sz="3200" dirty="0">
                <a:latin typeface="Times New Roman"/>
                <a:cs typeface="Times New Roman"/>
              </a:rPr>
              <a:t>public </a:t>
            </a:r>
            <a:r>
              <a:rPr sz="3200" spc="-5" dirty="0">
                <a:latin typeface="Times New Roman"/>
                <a:cs typeface="Times New Roman"/>
              </a:rPr>
              <a:t>health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programs.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/>
              <a:cs typeface="Times New Roman"/>
            </a:endParaRPr>
          </a:p>
          <a:p>
            <a:pPr marL="241300" marR="5715" indent="-228600" algn="just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Further NMHP </a:t>
            </a:r>
            <a:r>
              <a:rPr sz="3200" spc="-5" dirty="0">
                <a:latin typeface="Times New Roman"/>
                <a:cs typeface="Times New Roman"/>
              </a:rPr>
              <a:t>had major </a:t>
            </a:r>
            <a:r>
              <a:rPr sz="3200" dirty="0">
                <a:latin typeface="Times New Roman"/>
                <a:cs typeface="Times New Roman"/>
              </a:rPr>
              <a:t>focus </a:t>
            </a: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rural </a:t>
            </a:r>
            <a:r>
              <a:rPr sz="3200" spc="-5" dirty="0">
                <a:latin typeface="Times New Roman"/>
                <a:cs typeface="Times New Roman"/>
              </a:rPr>
              <a:t>sector </a:t>
            </a:r>
            <a:r>
              <a:rPr sz="3200" dirty="0">
                <a:latin typeface="Times New Roman"/>
                <a:cs typeface="Times New Roman"/>
              </a:rPr>
              <a:t>but  the </a:t>
            </a:r>
            <a:r>
              <a:rPr sz="3200" spc="-5" dirty="0">
                <a:latin typeface="Times New Roman"/>
                <a:cs typeface="Times New Roman"/>
              </a:rPr>
              <a:t>urban mental </a:t>
            </a:r>
            <a:r>
              <a:rPr sz="3200" dirty="0">
                <a:latin typeface="Times New Roman"/>
                <a:cs typeface="Times New Roman"/>
              </a:rPr>
              <a:t>health </a:t>
            </a:r>
            <a:r>
              <a:rPr sz="3200" spc="-5" dirty="0">
                <a:latin typeface="Times New Roman"/>
                <a:cs typeface="Times New Roman"/>
              </a:rPr>
              <a:t>needs to </a:t>
            </a:r>
            <a:r>
              <a:rPr sz="3200" dirty="0">
                <a:latin typeface="Times New Roman"/>
                <a:cs typeface="Times New Roman"/>
              </a:rPr>
              <a:t>be </a:t>
            </a:r>
            <a:r>
              <a:rPr sz="3200" spc="-5" dirty="0">
                <a:latin typeface="Times New Roman"/>
                <a:cs typeface="Times New Roman"/>
              </a:rPr>
              <a:t>addressed  </a:t>
            </a:r>
            <a:r>
              <a:rPr sz="3200" dirty="0">
                <a:latin typeface="Times New Roman"/>
                <a:cs typeface="Times New Roman"/>
              </a:rPr>
              <a:t>equally hence </a:t>
            </a:r>
            <a:r>
              <a:rPr sz="3200" spc="-5" dirty="0">
                <a:latin typeface="Times New Roman"/>
                <a:cs typeface="Times New Roman"/>
              </a:rPr>
              <a:t>NMHP </a:t>
            </a:r>
            <a:r>
              <a:rPr sz="3200" dirty="0">
                <a:latin typeface="Times New Roman"/>
                <a:cs typeface="Times New Roman"/>
              </a:rPr>
              <a:t>has </a:t>
            </a:r>
            <a:r>
              <a:rPr sz="3200" spc="-5" dirty="0">
                <a:latin typeface="Times New Roman"/>
                <a:cs typeface="Times New Roman"/>
              </a:rPr>
              <a:t>been gradually been  mainstreamed </a:t>
            </a:r>
            <a:r>
              <a:rPr sz="3200" dirty="0">
                <a:latin typeface="Times New Roman"/>
                <a:cs typeface="Times New Roman"/>
              </a:rPr>
              <a:t>into National </a:t>
            </a:r>
            <a:r>
              <a:rPr sz="3200" spc="-5" dirty="0">
                <a:latin typeface="Times New Roman"/>
                <a:cs typeface="Times New Roman"/>
              </a:rPr>
              <a:t>health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mission.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1" y="1019049"/>
            <a:ext cx="7350125" cy="5922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715" indent="-228600" algn="just">
              <a:lnSpc>
                <a:spcPct val="100000"/>
              </a:lnSpc>
              <a:spcBef>
                <a:spcPts val="105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The NMHP </a:t>
            </a: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the XIIth </a:t>
            </a:r>
            <a:r>
              <a:rPr sz="3200" spc="-5" dirty="0">
                <a:latin typeface="Times New Roman"/>
                <a:cs typeface="Times New Roman"/>
              </a:rPr>
              <a:t>plan </a:t>
            </a:r>
            <a:r>
              <a:rPr sz="3200" dirty="0">
                <a:latin typeface="Times New Roman"/>
                <a:cs typeface="Times New Roman"/>
              </a:rPr>
              <a:t>will </a:t>
            </a:r>
            <a:r>
              <a:rPr sz="3200" spc="-5" dirty="0">
                <a:latin typeface="Times New Roman"/>
                <a:cs typeface="Times New Roman"/>
              </a:rPr>
              <a:t>have expansion </a:t>
            </a:r>
            <a:r>
              <a:rPr sz="3200" spc="-10" dirty="0">
                <a:latin typeface="Times New Roman"/>
                <a:cs typeface="Times New Roman"/>
              </a:rPr>
              <a:t>of  </a:t>
            </a:r>
            <a:r>
              <a:rPr sz="3200" dirty="0">
                <a:latin typeface="Times New Roman"/>
                <a:cs typeface="Times New Roman"/>
              </a:rPr>
              <a:t>all existing </a:t>
            </a:r>
            <a:r>
              <a:rPr sz="3200" spc="-5" dirty="0">
                <a:latin typeface="Times New Roman"/>
                <a:cs typeface="Times New Roman"/>
              </a:rPr>
              <a:t>components and </a:t>
            </a:r>
            <a:r>
              <a:rPr sz="3200" dirty="0">
                <a:latin typeface="Times New Roman"/>
                <a:cs typeface="Times New Roman"/>
              </a:rPr>
              <a:t>additionally </a:t>
            </a:r>
            <a:r>
              <a:rPr sz="3200" spc="-5" dirty="0">
                <a:latin typeface="Times New Roman"/>
                <a:cs typeface="Times New Roman"/>
              </a:rPr>
              <a:t>has </a:t>
            </a:r>
            <a:r>
              <a:rPr sz="3200" dirty="0">
                <a:latin typeface="Times New Roman"/>
                <a:cs typeface="Times New Roman"/>
              </a:rPr>
              <a:t>a  special </a:t>
            </a:r>
            <a:r>
              <a:rPr sz="3200" spc="-5" dirty="0">
                <a:latin typeface="Times New Roman"/>
                <a:cs typeface="Times New Roman"/>
              </a:rPr>
              <a:t>focus </a:t>
            </a:r>
            <a:r>
              <a:rPr sz="3200" dirty="0">
                <a:latin typeface="Times New Roman"/>
                <a:cs typeface="Times New Roman"/>
              </a:rPr>
              <a:t>on the </a:t>
            </a:r>
            <a:r>
              <a:rPr sz="3200" spc="-5" dirty="0">
                <a:latin typeface="Times New Roman"/>
                <a:cs typeface="Times New Roman"/>
              </a:rPr>
              <a:t>vulnerable and </a:t>
            </a:r>
            <a:r>
              <a:rPr sz="3200" spc="-10" dirty="0">
                <a:latin typeface="Times New Roman"/>
                <a:cs typeface="Times New Roman"/>
              </a:rPr>
              <a:t>marginalized  </a:t>
            </a:r>
            <a:r>
              <a:rPr sz="3200" dirty="0">
                <a:latin typeface="Times New Roman"/>
                <a:cs typeface="Times New Roman"/>
              </a:rPr>
              <a:t>sections of the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society.</a:t>
            </a: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sz="3200" dirty="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The monitoring </a:t>
            </a:r>
            <a:r>
              <a:rPr sz="3200" spc="-5" dirty="0">
                <a:latin typeface="Times New Roman"/>
                <a:cs typeface="Times New Roman"/>
              </a:rPr>
              <a:t>and evaluation component </a:t>
            </a:r>
            <a:r>
              <a:rPr sz="3200" dirty="0">
                <a:latin typeface="Times New Roman"/>
                <a:cs typeface="Times New Roman"/>
              </a:rPr>
              <a:t>is inbuilt  </a:t>
            </a:r>
            <a:r>
              <a:rPr sz="3200" spc="-5" dirty="0">
                <a:latin typeface="Times New Roman"/>
                <a:cs typeface="Times New Roman"/>
              </a:rPr>
              <a:t>in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program </a:t>
            </a:r>
            <a:r>
              <a:rPr sz="3200" dirty="0">
                <a:latin typeface="Times New Roman"/>
                <a:cs typeface="Times New Roman"/>
              </a:rPr>
              <a:t>and </a:t>
            </a:r>
            <a:r>
              <a:rPr sz="3200" spc="-5" dirty="0">
                <a:latin typeface="Times New Roman"/>
                <a:cs typeface="Times New Roman"/>
              </a:rPr>
              <a:t>the outcomes of </a:t>
            </a:r>
            <a:r>
              <a:rPr sz="3200" dirty="0">
                <a:latin typeface="Times New Roman"/>
                <a:cs typeface="Times New Roman"/>
              </a:rPr>
              <a:t>the NMPH </a:t>
            </a:r>
            <a:r>
              <a:rPr sz="3200" spc="-5" dirty="0">
                <a:latin typeface="Times New Roman"/>
                <a:cs typeface="Times New Roman"/>
              </a:rPr>
              <a:t>at </a:t>
            </a:r>
            <a:r>
              <a:rPr sz="3200" dirty="0">
                <a:latin typeface="Times New Roman"/>
                <a:cs typeface="Times New Roman"/>
              </a:rPr>
              <a:t>the  end </a:t>
            </a:r>
            <a:r>
              <a:rPr sz="3200" spc="-5" dirty="0">
                <a:latin typeface="Times New Roman"/>
                <a:cs typeface="Times New Roman"/>
              </a:rPr>
              <a:t>of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XIIth </a:t>
            </a:r>
            <a:r>
              <a:rPr sz="3200" dirty="0">
                <a:latin typeface="Times New Roman"/>
                <a:cs typeface="Times New Roman"/>
              </a:rPr>
              <a:t>plan will </a:t>
            </a:r>
            <a:r>
              <a:rPr sz="3200" spc="-5" dirty="0">
                <a:latin typeface="Times New Roman"/>
                <a:cs typeface="Times New Roman"/>
              </a:rPr>
              <a:t>set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ball rolling for  </a:t>
            </a:r>
            <a:r>
              <a:rPr sz="3200" dirty="0">
                <a:latin typeface="Times New Roman"/>
                <a:cs typeface="Times New Roman"/>
              </a:rPr>
              <a:t>brainstorming over the </a:t>
            </a:r>
            <a:r>
              <a:rPr sz="3200" spc="-5" dirty="0">
                <a:latin typeface="Times New Roman"/>
                <a:cs typeface="Times New Roman"/>
              </a:rPr>
              <a:t>success and </a:t>
            </a:r>
            <a:r>
              <a:rPr sz="3200" dirty="0">
                <a:latin typeface="Times New Roman"/>
                <a:cs typeface="Times New Roman"/>
              </a:rPr>
              <a:t>the </a:t>
            </a:r>
            <a:r>
              <a:rPr sz="3200" spc="-5" dirty="0">
                <a:latin typeface="Times New Roman"/>
                <a:cs typeface="Times New Roman"/>
              </a:rPr>
              <a:t>failures </a:t>
            </a:r>
            <a:r>
              <a:rPr sz="3200" dirty="0">
                <a:latin typeface="Times New Roman"/>
                <a:cs typeface="Times New Roman"/>
              </a:rPr>
              <a:t>of </a:t>
            </a:r>
            <a:r>
              <a:rPr sz="3200" spc="-5" dirty="0">
                <a:latin typeface="Times New Roman"/>
                <a:cs typeface="Times New Roman"/>
              </a:rPr>
              <a:t>the  </a:t>
            </a:r>
            <a:r>
              <a:rPr sz="3200" dirty="0">
                <a:latin typeface="Times New Roman"/>
                <a:cs typeface="Times New Roman"/>
              </a:rPr>
              <a:t>program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3533</Words>
  <Application>Microsoft Office PowerPoint</Application>
  <PresentationFormat>On-screen Show (4:3)</PresentationFormat>
  <Paragraphs>378</Paragraphs>
  <Slides>75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Slide 1</vt:lpstr>
      <vt:lpstr>NATIONAL MENTAL  HEALTH  PROGRAMME</vt:lpstr>
      <vt:lpstr>Slide 3</vt:lpstr>
      <vt:lpstr>Slide 4</vt:lpstr>
      <vt:lpstr>INTRODUCTION</vt:lpstr>
      <vt:lpstr>National Mental Health Programme  (NMHP)—The Beginning</vt:lpstr>
      <vt:lpstr>DEFINITION </vt:lpstr>
      <vt:lpstr>ERA OF MENTAL HOSPITALS</vt:lpstr>
      <vt:lpstr>MENTAL HOSPITALS</vt:lpstr>
      <vt:lpstr>INTEGRATION: 1975-1982</vt:lpstr>
      <vt:lpstr>Slide 11</vt:lpstr>
      <vt:lpstr>Slide 12</vt:lpstr>
      <vt:lpstr>THE ORGANIZATION OF MENTAL HEALTH SERVICES IN DEVELOPING COUNTRIES” – A SET OF RECOMMENDATIONS BY  AN EXPERT COMMITTEE OF THE WHO</vt:lpstr>
      <vt:lpstr>COMMUNITY MENTAL  HEALTH UNIT” AT (NIMHANS), BANGALORE – 1975</vt:lpstr>
      <vt:lpstr>Slide 15</vt:lpstr>
      <vt:lpstr>WHO MULTI-COUNTRY PROJECT: (1976-1981)</vt:lpstr>
      <vt:lpstr>INDIAN COUNCIL OF MEDICAL RESEARCH–DEPARTMENT OF  SCIENCEAND TECHNOLOGY  (ICMR-DST)  </vt:lpstr>
      <vt:lpstr>Slide 18</vt:lpstr>
      <vt:lpstr>Slide 19</vt:lpstr>
      <vt:lpstr>AIMS</vt:lpstr>
      <vt:lpstr>OBJECTIVES</vt:lpstr>
      <vt:lpstr>Slide 22</vt:lpstr>
      <vt:lpstr>OBJECTIVE OF NATIONAL MENTAL HEALTH PROGRAME</vt:lpstr>
      <vt:lpstr>STRATEGIES OF NATIONAL MENTAL HEALTH  PROGRAMME</vt:lpstr>
      <vt:lpstr>STRATEGIES</vt:lpstr>
      <vt:lpstr>APPROACHES OF NATIONAL MENTAL  HEALTH PROGRAMMES</vt:lpstr>
      <vt:lpstr>SPECIFIC APPROACHES</vt:lpstr>
      <vt:lpstr>GOALS OF NMHP</vt:lpstr>
      <vt:lpstr>GOALS OF NMHP</vt:lpstr>
      <vt:lpstr>GOALS OF NMHP</vt:lpstr>
      <vt:lpstr>GOALS OF NMHP</vt:lpstr>
      <vt:lpstr>WHAT HAPPENED AFTER 1982</vt:lpstr>
      <vt:lpstr>Slide 33</vt:lpstr>
      <vt:lpstr>1982-1990 – DEVELOPMENT OF THE PILOT DISTRICT  MENTAL HEALTH PROGRAMME AT BELLARY DISTRICT IN  KARNATAKA</vt:lpstr>
      <vt:lpstr>Slide 35</vt:lpstr>
      <vt:lpstr>Slide 36</vt:lpstr>
      <vt:lpstr>Slide 37</vt:lpstr>
      <vt:lpstr>Slide 38</vt:lpstr>
      <vt:lpstr>DMHP OBJECTIVES</vt:lpstr>
      <vt:lpstr>COMPONENT OF NATIONAL MENTAL  HELATH PROGRAMMES</vt:lpstr>
      <vt:lpstr>COMPONENT OF NATIONAL MENTAL  HELATH PROGRAMMES</vt:lpstr>
      <vt:lpstr>COMPONENT OF NATIONAL MENTAL  HELATH PROGRAMMES</vt:lpstr>
      <vt:lpstr>Slide 43</vt:lpstr>
      <vt:lpstr>DMHP—KEY FEATURES</vt:lpstr>
      <vt:lpstr>The DMHP Provide valuable data &amp; experience  at the level of community to the state &amp; centre  for future planning &amp; improvement in service  &amp; research.</vt:lpstr>
      <vt:lpstr>Slide 46</vt:lpstr>
      <vt:lpstr>Slide 47</vt:lpstr>
      <vt:lpstr>2002 TO 2007 - X FIVE YEAR PLAN PERIOD</vt:lpstr>
      <vt:lpstr>MODERNIZATION OF STATE RUN MENTAL HOSPITALS</vt:lpstr>
      <vt:lpstr>UP GRADATION OF PSYCHIATRIC WINGS OF MEDICAL  COLLEGES/GENERAL HOSPITALS</vt:lpstr>
      <vt:lpstr>IEC ACTIVITIES</vt:lpstr>
      <vt:lpstr>2007 ONWARDS - IX FIVE YEAR PLAN, THE CURRENT PHASE</vt:lpstr>
      <vt:lpstr>MANPOWER DEVELOPMENT SCHEME</vt:lpstr>
      <vt:lpstr>A. CENTRES OF EXCELLENCE (SCHEME A)</vt:lpstr>
      <vt:lpstr>B. Setting Up/ Strengthening PG Training Departments  of Mental Health Specialities (Scheme B)</vt:lpstr>
      <vt:lpstr>Slide 56</vt:lpstr>
      <vt:lpstr>SCHOOL MENTAL HEALTH PROGRAM</vt:lpstr>
      <vt:lpstr>AIMS OF THE SMHP</vt:lpstr>
      <vt:lpstr>Slide 59</vt:lpstr>
      <vt:lpstr>RURAL MENTAL HEALTH  PROGRAMMES</vt:lpstr>
      <vt:lpstr>URBAN MENTAL HEALTH  PROGRAMMES</vt:lpstr>
      <vt:lpstr>Slide 62</vt:lpstr>
      <vt:lpstr>ROLE OF NGO IN NMHP</vt:lpstr>
      <vt:lpstr>Slide 64</vt:lpstr>
      <vt:lpstr>Slide 65</vt:lpstr>
      <vt:lpstr>REVISED GOALS FOR THE  MENTAL HEALTH PROGRAMME</vt:lpstr>
      <vt:lpstr>Slide 67</vt:lpstr>
      <vt:lpstr>Slide 68</vt:lpstr>
      <vt:lpstr>Slide 69</vt:lpstr>
      <vt:lpstr>Slide 70</vt:lpstr>
      <vt:lpstr>Mental Health Helpline</vt:lpstr>
      <vt:lpstr>CONCLUSION</vt:lpstr>
      <vt:lpstr>Slide 73</vt:lpstr>
      <vt:lpstr>Slide 74</vt:lpstr>
      <vt:lpstr>Slide 75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Dr.Ajay Agarwal</dc:creator>
  <cp:lastModifiedBy>Dr.Ajay Agarwal</cp:lastModifiedBy>
  <cp:revision>2</cp:revision>
  <dcterms:created xsi:type="dcterms:W3CDTF">2022-09-22T03:45:44Z</dcterms:created>
  <dcterms:modified xsi:type="dcterms:W3CDTF">2022-09-22T06:58:17Z</dcterms:modified>
</cp:coreProperties>
</file>