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54705" y="461899"/>
            <a:ext cx="3434588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2857881"/>
            <a:ext cx="8072755" cy="2465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1447800"/>
            <a:ext cx="7772400" cy="215392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370205" rIns="0" bIns="0" rtlCol="0">
            <a:spAutoFit/>
          </a:bodyPr>
          <a:lstStyle/>
          <a:p>
            <a:pPr marL="2759710" marR="347345" indent="-2408555">
              <a:lnSpc>
                <a:spcPct val="100000"/>
              </a:lnSpc>
              <a:spcBef>
                <a:spcPts val="2915"/>
              </a:spcBef>
            </a:pPr>
            <a:r>
              <a:rPr dirty="0"/>
              <a:t>Methods and Models </a:t>
            </a:r>
            <a:r>
              <a:rPr spc="-5" dirty="0"/>
              <a:t>of</a:t>
            </a:r>
            <a:r>
              <a:rPr spc="-95" dirty="0"/>
              <a:t> </a:t>
            </a:r>
            <a:r>
              <a:rPr spc="-5" dirty="0"/>
              <a:t>Health  </a:t>
            </a:r>
            <a:r>
              <a:rPr spc="-15" dirty="0"/>
              <a:t>Education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39136" y="3783093"/>
            <a:ext cx="4662805" cy="617477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8255" algn="ctr">
              <a:lnSpc>
                <a:spcPct val="100000"/>
              </a:lnSpc>
              <a:spcBef>
                <a:spcPts val="975"/>
              </a:spcBef>
            </a:pPr>
            <a:r>
              <a:rPr lang="en-US" sz="3200" spc="-5" dirty="0" err="1" smtClean="0">
                <a:solidFill>
                  <a:srgbClr val="888888"/>
                </a:solidFill>
                <a:latin typeface="Carlito"/>
                <a:cs typeface="Carlito"/>
              </a:rPr>
              <a:t>Dr</a:t>
            </a:r>
            <a:r>
              <a:rPr lang="en-US" sz="3200" spc="-5" dirty="0" smtClean="0">
                <a:solidFill>
                  <a:srgbClr val="888888"/>
                </a:solidFill>
                <a:latin typeface="Carlito"/>
                <a:cs typeface="Carlito"/>
              </a:rPr>
              <a:t> Deepak </a:t>
            </a:r>
            <a:r>
              <a:rPr lang="en-US" sz="3200" spc="-5" smtClean="0">
                <a:solidFill>
                  <a:srgbClr val="888888"/>
                </a:solidFill>
                <a:latin typeface="Carlito"/>
                <a:cs typeface="Carlito"/>
              </a:rPr>
              <a:t>Upadhyay</a:t>
            </a:r>
            <a:endParaRPr sz="20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4074" y="461899"/>
            <a:ext cx="68402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0" dirty="0">
                <a:latin typeface="Arial"/>
                <a:cs typeface="Arial"/>
              </a:rPr>
              <a:t>What </a:t>
            </a:r>
            <a:r>
              <a:rPr spc="-235" dirty="0">
                <a:latin typeface="Arial"/>
                <a:cs typeface="Arial"/>
              </a:rPr>
              <a:t>is </a:t>
            </a:r>
            <a:r>
              <a:rPr spc="-10" dirty="0">
                <a:latin typeface="Arial"/>
                <a:cs typeface="Arial"/>
              </a:rPr>
              <a:t>‘Method’ </a:t>
            </a:r>
            <a:r>
              <a:rPr spc="-204" dirty="0">
                <a:latin typeface="Arial"/>
                <a:cs typeface="Arial"/>
              </a:rPr>
              <a:t>and</a:t>
            </a:r>
            <a:r>
              <a:rPr spc="-60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‘Model’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375917"/>
            <a:ext cx="7936230" cy="5293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Carlito"/>
                <a:cs typeface="Carlito"/>
              </a:rPr>
              <a:t>Method:</a:t>
            </a:r>
            <a:endParaRPr sz="36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</a:pPr>
            <a:r>
              <a:rPr sz="3600" dirty="0">
                <a:latin typeface="Carlito"/>
                <a:cs typeface="Carlito"/>
              </a:rPr>
              <a:t>A </a:t>
            </a:r>
            <a:r>
              <a:rPr sz="3600" spc="-15" dirty="0">
                <a:latin typeface="Carlito"/>
                <a:cs typeface="Carlito"/>
              </a:rPr>
              <a:t>procedure, </a:t>
            </a:r>
            <a:r>
              <a:rPr sz="3600" spc="-5" dirty="0">
                <a:solidFill>
                  <a:srgbClr val="FF0000"/>
                </a:solidFill>
                <a:latin typeface="Carlito"/>
                <a:cs typeface="Carlito"/>
              </a:rPr>
              <a:t>technique, or </a:t>
            </a:r>
            <a:r>
              <a:rPr sz="3600" spc="-40" dirty="0">
                <a:solidFill>
                  <a:srgbClr val="FF0000"/>
                </a:solidFill>
                <a:latin typeface="Carlito"/>
                <a:cs typeface="Carlito"/>
              </a:rPr>
              <a:t>way </a:t>
            </a:r>
            <a:r>
              <a:rPr sz="3600" spc="-5" dirty="0">
                <a:latin typeface="Carlito"/>
                <a:cs typeface="Carlito"/>
              </a:rPr>
              <a:t>of doing  something, </a:t>
            </a:r>
            <a:r>
              <a:rPr sz="3600" dirty="0">
                <a:latin typeface="Carlito"/>
                <a:cs typeface="Carlito"/>
              </a:rPr>
              <a:t>especially in </a:t>
            </a:r>
            <a:r>
              <a:rPr sz="3600" spc="-10" dirty="0">
                <a:latin typeface="Carlito"/>
                <a:cs typeface="Carlito"/>
              </a:rPr>
              <a:t>accordance </a:t>
            </a:r>
            <a:r>
              <a:rPr sz="3600" spc="-5" dirty="0">
                <a:latin typeface="Carlito"/>
                <a:cs typeface="Carlito"/>
              </a:rPr>
              <a:t>with </a:t>
            </a:r>
            <a:r>
              <a:rPr sz="3600" dirty="0">
                <a:latin typeface="Carlito"/>
                <a:cs typeface="Carlito"/>
              </a:rPr>
              <a:t>a  </a:t>
            </a:r>
            <a:r>
              <a:rPr sz="3600" spc="-15" dirty="0">
                <a:latin typeface="Carlito"/>
                <a:cs typeface="Carlito"/>
              </a:rPr>
              <a:t>definite</a:t>
            </a:r>
            <a:r>
              <a:rPr sz="3600" spc="-25" dirty="0">
                <a:latin typeface="Carlito"/>
                <a:cs typeface="Carlito"/>
              </a:rPr>
              <a:t> </a:t>
            </a:r>
            <a:r>
              <a:rPr sz="3600" spc="-5" dirty="0">
                <a:latin typeface="Carlito"/>
                <a:cs typeface="Carlito"/>
              </a:rPr>
              <a:t>plan.</a:t>
            </a:r>
            <a:endParaRPr sz="3600">
              <a:latin typeface="Carlito"/>
              <a:cs typeface="Carlito"/>
            </a:endParaRPr>
          </a:p>
          <a:p>
            <a:pPr marL="12700" marR="4902200">
              <a:lnSpc>
                <a:spcPct val="120000"/>
              </a:lnSpc>
              <a:spcBef>
                <a:spcPts val="5"/>
              </a:spcBef>
            </a:pPr>
            <a:r>
              <a:rPr sz="3600" dirty="0">
                <a:latin typeface="Carlito"/>
                <a:cs typeface="Carlito"/>
              </a:rPr>
              <a:t>It is</a:t>
            </a:r>
            <a:r>
              <a:rPr sz="3600" spc="-90" dirty="0">
                <a:latin typeface="Carlito"/>
                <a:cs typeface="Carlito"/>
              </a:rPr>
              <a:t> </a:t>
            </a:r>
            <a:r>
              <a:rPr sz="3600" spc="-10" dirty="0">
                <a:latin typeface="Carlito"/>
                <a:cs typeface="Carlito"/>
              </a:rPr>
              <a:t>operational.  </a:t>
            </a:r>
            <a:r>
              <a:rPr sz="3600" dirty="0">
                <a:latin typeface="Carlito"/>
                <a:cs typeface="Carlito"/>
              </a:rPr>
              <a:t>Model:</a:t>
            </a:r>
            <a:endParaRPr sz="3600">
              <a:latin typeface="Carlito"/>
              <a:cs typeface="Carlito"/>
            </a:endParaRPr>
          </a:p>
          <a:p>
            <a:pPr marL="12700" marR="831215">
              <a:lnSpc>
                <a:spcPct val="100000"/>
              </a:lnSpc>
            </a:pPr>
            <a:r>
              <a:rPr sz="3600" dirty="0">
                <a:latin typeface="Carlito"/>
                <a:cs typeface="Carlito"/>
              </a:rPr>
              <a:t>A </a:t>
            </a:r>
            <a:r>
              <a:rPr sz="3600" spc="-20" dirty="0">
                <a:solidFill>
                  <a:srgbClr val="FF0000"/>
                </a:solidFill>
                <a:latin typeface="Carlito"/>
                <a:cs typeface="Carlito"/>
              </a:rPr>
              <a:t>standard </a:t>
            </a:r>
            <a:r>
              <a:rPr sz="3600" spc="-5" dirty="0">
                <a:latin typeface="Carlito"/>
                <a:cs typeface="Carlito"/>
              </a:rPr>
              <a:t>or </a:t>
            </a:r>
            <a:r>
              <a:rPr sz="3600" spc="-20" dirty="0">
                <a:latin typeface="Carlito"/>
                <a:cs typeface="Carlito"/>
              </a:rPr>
              <a:t>example </a:t>
            </a:r>
            <a:r>
              <a:rPr sz="3600" spc="-25" dirty="0">
                <a:latin typeface="Carlito"/>
                <a:cs typeface="Carlito"/>
              </a:rPr>
              <a:t>for </a:t>
            </a:r>
            <a:r>
              <a:rPr sz="3600" spc="-15" dirty="0">
                <a:latin typeface="Carlito"/>
                <a:cs typeface="Carlito"/>
              </a:rPr>
              <a:t>imitation </a:t>
            </a:r>
            <a:r>
              <a:rPr sz="3600" spc="-5" dirty="0">
                <a:latin typeface="Carlito"/>
                <a:cs typeface="Carlito"/>
              </a:rPr>
              <a:t>or  comparison.</a:t>
            </a:r>
            <a:endParaRPr sz="36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600" dirty="0">
                <a:latin typeface="Carlito"/>
                <a:cs typeface="Carlito"/>
              </a:rPr>
              <a:t>It is </a:t>
            </a:r>
            <a:r>
              <a:rPr sz="3600" spc="-15" dirty="0">
                <a:latin typeface="Carlito"/>
                <a:cs typeface="Carlito"/>
              </a:rPr>
              <a:t>abstract, </a:t>
            </a:r>
            <a:r>
              <a:rPr sz="3600" spc="-35" dirty="0">
                <a:latin typeface="Carlito"/>
                <a:cs typeface="Carlito"/>
              </a:rPr>
              <a:t>theory,</a:t>
            </a:r>
            <a:r>
              <a:rPr sz="3600" spc="-55" dirty="0">
                <a:latin typeface="Carlito"/>
                <a:cs typeface="Carlito"/>
              </a:rPr>
              <a:t> </a:t>
            </a:r>
            <a:r>
              <a:rPr sz="3600" spc="-10" dirty="0">
                <a:latin typeface="Carlito"/>
                <a:cs typeface="Carlito"/>
              </a:rPr>
              <a:t>conceptual.</a:t>
            </a:r>
            <a:endParaRPr sz="3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7602" y="461899"/>
            <a:ext cx="67710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Carlito"/>
                <a:cs typeface="Carlito"/>
              </a:rPr>
              <a:t>Methods </a:t>
            </a:r>
            <a:r>
              <a:rPr b="1" spc="-10" dirty="0">
                <a:latin typeface="Carlito"/>
                <a:cs typeface="Carlito"/>
              </a:rPr>
              <a:t>of </a:t>
            </a:r>
            <a:r>
              <a:rPr b="1" spc="-5" dirty="0">
                <a:latin typeface="Carlito"/>
                <a:cs typeface="Carlito"/>
              </a:rPr>
              <a:t>health</a:t>
            </a:r>
            <a:r>
              <a:rPr b="1" spc="-25" dirty="0">
                <a:latin typeface="Carlito"/>
                <a:cs typeface="Carlito"/>
              </a:rPr>
              <a:t> </a:t>
            </a:r>
            <a:r>
              <a:rPr b="1" spc="-10" dirty="0">
                <a:latin typeface="Carlito"/>
                <a:cs typeface="Carlito"/>
              </a:rPr>
              <a:t>education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701289"/>
            <a:ext cx="807275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rlito"/>
                <a:cs typeface="Carlito"/>
              </a:rPr>
              <a:t>Methods of health </a:t>
            </a:r>
            <a:r>
              <a:rPr sz="2800" b="1" spc="-10" dirty="0">
                <a:latin typeface="Carlito"/>
                <a:cs typeface="Carlito"/>
              </a:rPr>
              <a:t>education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techniques or  </a:t>
            </a:r>
            <a:r>
              <a:rPr sz="2800" spc="-30" dirty="0">
                <a:solidFill>
                  <a:srgbClr val="FF0000"/>
                </a:solidFill>
                <a:latin typeface="Carlito"/>
                <a:cs typeface="Carlito"/>
              </a:rPr>
              <a:t>ways </a:t>
            </a:r>
            <a:r>
              <a:rPr sz="2800" spc="-10" dirty="0">
                <a:latin typeface="Carlito"/>
                <a:cs typeface="Carlito"/>
              </a:rPr>
              <a:t>in </a:t>
            </a:r>
            <a:r>
              <a:rPr sz="2800" spc="-5" dirty="0">
                <a:latin typeface="Carlito"/>
                <a:cs typeface="Carlito"/>
              </a:rPr>
              <a:t>which </a:t>
            </a:r>
            <a:r>
              <a:rPr sz="2800" spc="-10" dirty="0">
                <a:latin typeface="Carlito"/>
                <a:cs typeface="Carlito"/>
              </a:rPr>
              <a:t>series </a:t>
            </a:r>
            <a:r>
              <a:rPr sz="2800" spc="-5" dirty="0">
                <a:latin typeface="Carlito"/>
                <a:cs typeface="Carlito"/>
              </a:rPr>
              <a:t>of activities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10" dirty="0">
                <a:latin typeface="Carlito"/>
                <a:cs typeface="Carlito"/>
              </a:rPr>
              <a:t>carried </a:t>
            </a:r>
            <a:r>
              <a:rPr sz="2800" spc="-5" dirty="0">
                <a:latin typeface="Carlito"/>
                <a:cs typeface="Carlito"/>
              </a:rPr>
              <a:t>out </a:t>
            </a:r>
            <a:r>
              <a:rPr sz="2800" spc="-20" dirty="0">
                <a:latin typeface="Carlito"/>
                <a:cs typeface="Carlito"/>
              </a:rPr>
              <a:t>to  </a:t>
            </a:r>
            <a:r>
              <a:rPr sz="2800" spc="-15" dirty="0">
                <a:latin typeface="Carlito"/>
                <a:cs typeface="Carlito"/>
              </a:rPr>
              <a:t>communicate </a:t>
            </a:r>
            <a:r>
              <a:rPr sz="2800" spc="-5" dirty="0">
                <a:latin typeface="Carlito"/>
                <a:cs typeface="Carlito"/>
              </a:rPr>
              <a:t>ideas, </a:t>
            </a:r>
            <a:r>
              <a:rPr sz="2800" spc="-15" dirty="0">
                <a:latin typeface="Carlito"/>
                <a:cs typeface="Carlito"/>
              </a:rPr>
              <a:t>information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10" dirty="0">
                <a:latin typeface="Carlito"/>
                <a:cs typeface="Carlito"/>
              </a:rPr>
              <a:t>develops  </a:t>
            </a:r>
            <a:r>
              <a:rPr sz="2800" spc="-5" dirty="0">
                <a:latin typeface="Carlito"/>
                <a:cs typeface="Carlito"/>
              </a:rPr>
              <a:t>necessary </a:t>
            </a:r>
            <a:r>
              <a:rPr sz="2800" spc="-10" dirty="0">
                <a:latin typeface="Carlito"/>
                <a:cs typeface="Carlito"/>
              </a:rPr>
              <a:t>skills </a:t>
            </a:r>
            <a:r>
              <a:rPr sz="2800" spc="-5" dirty="0">
                <a:latin typeface="Carlito"/>
                <a:cs typeface="Carlito"/>
              </a:rPr>
              <a:t>and</a:t>
            </a:r>
            <a:r>
              <a:rPr sz="2800" spc="7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attitude.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0327" y="457200"/>
            <a:ext cx="6976872" cy="5972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6370" y="461899"/>
            <a:ext cx="666813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Methods </a:t>
            </a:r>
            <a:r>
              <a:rPr spc="-5" dirty="0"/>
              <a:t>of </a:t>
            </a:r>
            <a:r>
              <a:rPr dirty="0"/>
              <a:t>Health</a:t>
            </a:r>
            <a:r>
              <a:rPr spc="-114" dirty="0"/>
              <a:t> </a:t>
            </a:r>
            <a:r>
              <a:rPr spc="-15" dirty="0"/>
              <a:t>Education</a:t>
            </a:r>
          </a:p>
        </p:txBody>
      </p:sp>
      <p:sp>
        <p:nvSpPr>
          <p:cNvPr id="3" name="object 3"/>
          <p:cNvSpPr/>
          <p:nvPr/>
        </p:nvSpPr>
        <p:spPr>
          <a:xfrm>
            <a:off x="1485900" y="1676400"/>
            <a:ext cx="6077711" cy="4562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844" y="4814392"/>
            <a:ext cx="704913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rlito"/>
                <a:cs typeface="Carlito"/>
              </a:rPr>
              <a:t>home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10" dirty="0">
                <a:latin typeface="Carlito"/>
                <a:cs typeface="Carlito"/>
              </a:rPr>
              <a:t>interacting </a:t>
            </a:r>
            <a:r>
              <a:rPr sz="2400" dirty="0">
                <a:latin typeface="Carlito"/>
                <a:cs typeface="Carlito"/>
              </a:rPr>
              <a:t>with </a:t>
            </a:r>
            <a:r>
              <a:rPr sz="2400" spc="-5" dirty="0">
                <a:latin typeface="Carlito"/>
                <a:cs typeface="Carlito"/>
              </a:rPr>
              <a:t>individual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10" dirty="0">
                <a:latin typeface="Carlito"/>
                <a:cs typeface="Carlito"/>
              </a:rPr>
              <a:t>family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member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600" y="1066800"/>
            <a:ext cx="7395972" cy="37673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7408" y="970788"/>
            <a:ext cx="7784592" cy="5125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968" y="990600"/>
            <a:ext cx="7902913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3114" y="461899"/>
            <a:ext cx="69589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0" dirty="0"/>
              <a:t>Types </a:t>
            </a:r>
            <a:r>
              <a:rPr spc="-5" dirty="0"/>
              <a:t>of </a:t>
            </a:r>
            <a:r>
              <a:rPr dirty="0"/>
              <a:t>Individual </a:t>
            </a:r>
            <a:r>
              <a:rPr spc="-5" dirty="0"/>
              <a:t>HE</a:t>
            </a:r>
            <a:r>
              <a:rPr spc="-10" dirty="0"/>
              <a:t> </a:t>
            </a:r>
            <a:r>
              <a:rPr dirty="0"/>
              <a:t>Method</a:t>
            </a:r>
          </a:p>
        </p:txBody>
      </p:sp>
      <p:sp>
        <p:nvSpPr>
          <p:cNvPr id="3" name="object 3"/>
          <p:cNvSpPr/>
          <p:nvPr/>
        </p:nvSpPr>
        <p:spPr>
          <a:xfrm>
            <a:off x="381000" y="1600200"/>
            <a:ext cx="8447532" cy="4715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8640" y="609600"/>
            <a:ext cx="8138159" cy="5702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3212" y="867155"/>
            <a:ext cx="8039100" cy="5123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533400"/>
            <a:ext cx="8119872" cy="563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3127" y="457200"/>
            <a:ext cx="7815072" cy="5867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1791" y="609600"/>
            <a:ext cx="8141208" cy="5811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381000"/>
            <a:ext cx="7949183" cy="5967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865632"/>
            <a:ext cx="8305800" cy="4925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5883" y="600455"/>
            <a:ext cx="7952232" cy="5657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6072" y="1004316"/>
            <a:ext cx="7782296" cy="50154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0708" y="1066800"/>
            <a:ext cx="8508492" cy="495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399288"/>
            <a:ext cx="7848600" cy="58933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766572"/>
            <a:ext cx="7909130" cy="5324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298704"/>
            <a:ext cx="7924800" cy="5644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8923" y="457200"/>
            <a:ext cx="4951476" cy="2758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9740" y="3984116"/>
            <a:ext cx="822579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Ø Moderator </a:t>
            </a:r>
            <a:r>
              <a:rPr sz="2800" spc="-10" dirty="0">
                <a:latin typeface="Times New Roman"/>
                <a:cs typeface="Times New Roman"/>
              </a:rPr>
              <a:t>summarizes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dirty="0">
                <a:latin typeface="Times New Roman"/>
                <a:cs typeface="Times New Roman"/>
              </a:rPr>
              <a:t>highlights the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points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495300" algn="l"/>
                <a:tab pos="2082164" algn="l"/>
                <a:tab pos="2740660" algn="l"/>
                <a:tab pos="4092575" algn="l"/>
                <a:tab pos="4595495" algn="l"/>
                <a:tab pos="5276850" algn="l"/>
                <a:tab pos="6844030" algn="l"/>
                <a:tab pos="7581900" algn="l"/>
              </a:tabLst>
            </a:pPr>
            <a:r>
              <a:rPr sz="2800" spc="-5" dirty="0">
                <a:latin typeface="Times New Roman"/>
                <a:cs typeface="Times New Roman"/>
              </a:rPr>
              <a:t>Ø	Au</a:t>
            </a:r>
            <a:r>
              <a:rPr sz="2800" spc="5" dirty="0">
                <a:latin typeface="Times New Roman"/>
                <a:cs typeface="Times New Roman"/>
              </a:rPr>
              <a:t>d</a:t>
            </a:r>
            <a:r>
              <a:rPr sz="2800" spc="-5" dirty="0">
                <a:latin typeface="Times New Roman"/>
                <a:cs typeface="Times New Roman"/>
              </a:rPr>
              <a:t>ience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are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al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owed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	pu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q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-25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st</a:t>
            </a:r>
            <a:r>
              <a:rPr sz="2800" spc="-2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seek  clarification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Ø Example: </a:t>
            </a:r>
            <a:r>
              <a:rPr sz="2800" spc="-25" dirty="0">
                <a:latin typeface="Times New Roman"/>
                <a:cs typeface="Times New Roman"/>
              </a:rPr>
              <a:t>Talk-Show </a:t>
            </a:r>
            <a:r>
              <a:rPr sz="2800" spc="-5" dirty="0">
                <a:latin typeface="Times New Roman"/>
                <a:cs typeface="Times New Roman"/>
              </a:rPr>
              <a:t>in presence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audience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5780" y="990600"/>
            <a:ext cx="8008620" cy="48265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6939" y="5888532"/>
            <a:ext cx="689165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rlito"/>
                <a:cs typeface="Carlito"/>
              </a:rPr>
              <a:t>Ø </a:t>
            </a:r>
            <a:r>
              <a:rPr sz="3200" spc="-5" dirty="0">
                <a:latin typeface="Carlito"/>
                <a:cs typeface="Carlito"/>
              </a:rPr>
              <a:t>In </a:t>
            </a:r>
            <a:r>
              <a:rPr sz="3200" dirty="0">
                <a:latin typeface="Carlito"/>
                <a:cs typeface="Carlito"/>
              </a:rPr>
              <a:t>the end, audience </a:t>
            </a:r>
            <a:r>
              <a:rPr sz="3200" spc="-15" dirty="0">
                <a:latin typeface="Carlito"/>
                <a:cs typeface="Carlito"/>
              </a:rPr>
              <a:t>may </a:t>
            </a:r>
            <a:r>
              <a:rPr sz="3200" dirty="0">
                <a:latin typeface="Carlito"/>
                <a:cs typeface="Carlito"/>
              </a:rPr>
              <a:t>ask</a:t>
            </a:r>
            <a:r>
              <a:rPr sz="3200" spc="-5" dirty="0">
                <a:latin typeface="Carlito"/>
                <a:cs typeface="Carlito"/>
              </a:rPr>
              <a:t> questions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524000"/>
            <a:ext cx="8534400" cy="281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45994" y="5188153"/>
            <a:ext cx="414527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rlito"/>
                <a:cs typeface="Carlito"/>
              </a:rPr>
              <a:t>Example: Formation </a:t>
            </a:r>
            <a:r>
              <a:rPr sz="2400" spc="-5" dirty="0">
                <a:latin typeface="Carlito"/>
                <a:cs typeface="Carlito"/>
              </a:rPr>
              <a:t>Study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period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0" y="491997"/>
            <a:ext cx="307746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Seminar</a:t>
            </a:r>
          </a:p>
        </p:txBody>
      </p:sp>
      <p:sp>
        <p:nvSpPr>
          <p:cNvPr id="3" name="object 3"/>
          <p:cNvSpPr/>
          <p:nvPr/>
        </p:nvSpPr>
        <p:spPr>
          <a:xfrm>
            <a:off x="426719" y="1524000"/>
            <a:ext cx="8076724" cy="266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0540" y="4876800"/>
            <a:ext cx="8328659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6663" y="152400"/>
            <a:ext cx="6541209" cy="4500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74394" y="5255158"/>
            <a:ext cx="6017006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rlito"/>
                <a:cs typeface="Carlito"/>
              </a:rPr>
              <a:t>Example: Seminar </a:t>
            </a:r>
            <a:r>
              <a:rPr sz="2800" spc="-5" dirty="0">
                <a:latin typeface="Carlito"/>
                <a:cs typeface="Carlito"/>
              </a:rPr>
              <a:t>on </a:t>
            </a:r>
            <a:r>
              <a:rPr sz="2800" spc="-15" dirty="0">
                <a:latin typeface="Carlito"/>
                <a:cs typeface="Carlito"/>
              </a:rPr>
              <a:t>Bird</a:t>
            </a:r>
            <a:r>
              <a:rPr sz="2800" spc="-10" dirty="0">
                <a:latin typeface="Carlito"/>
                <a:cs typeface="Carlito"/>
              </a:rPr>
              <a:t> Flu</a:t>
            </a:r>
            <a:endParaRPr sz="2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7447" y="304800"/>
            <a:ext cx="7235952" cy="4843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5424627"/>
            <a:ext cx="73672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Carlito"/>
                <a:cs typeface="Carlito"/>
              </a:rPr>
              <a:t>Large </a:t>
            </a:r>
            <a:r>
              <a:rPr sz="2400" spc="-10" dirty="0">
                <a:latin typeface="Carlito"/>
                <a:cs typeface="Carlito"/>
              </a:rPr>
              <a:t>gathering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individuals </a:t>
            </a:r>
            <a:r>
              <a:rPr sz="2400" spc="-5" dirty="0">
                <a:latin typeface="Carlito"/>
                <a:cs typeface="Carlito"/>
              </a:rPr>
              <a:t>or members of one or </a:t>
            </a:r>
            <a:r>
              <a:rPr sz="2400" spc="-15" dirty="0">
                <a:latin typeface="Carlito"/>
                <a:cs typeface="Carlito"/>
              </a:rPr>
              <a:t>several  organizations, </a:t>
            </a:r>
            <a:r>
              <a:rPr sz="2400" spc="-20" dirty="0">
                <a:latin typeface="Carlito"/>
                <a:cs typeface="Carlito"/>
              </a:rPr>
              <a:t>for </a:t>
            </a:r>
            <a:r>
              <a:rPr sz="2400" spc="-5" dirty="0">
                <a:latin typeface="Carlito"/>
                <a:cs typeface="Carlito"/>
              </a:rPr>
              <a:t>discussing </a:t>
            </a:r>
            <a:r>
              <a:rPr sz="2400" spc="-20" dirty="0">
                <a:latin typeface="Carlito"/>
                <a:cs typeface="Carlito"/>
              </a:rPr>
              <a:t>matters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common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interest.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Example: </a:t>
            </a:r>
            <a:r>
              <a:rPr sz="2400" dirty="0">
                <a:latin typeface="Carlito"/>
                <a:cs typeface="Carlito"/>
              </a:rPr>
              <a:t>Annual </a:t>
            </a:r>
            <a:r>
              <a:rPr sz="2400" spc="-10" dirty="0">
                <a:latin typeface="Carlito"/>
                <a:cs typeface="Carlito"/>
              </a:rPr>
              <a:t>General </a:t>
            </a:r>
            <a:r>
              <a:rPr sz="2400" dirty="0">
                <a:latin typeface="Carlito"/>
                <a:cs typeface="Carlito"/>
              </a:rPr>
              <a:t>Meeting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(AGM)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6508" y="76200"/>
            <a:ext cx="7060692" cy="5300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2140" y="4354448"/>
            <a:ext cx="8072755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15" dirty="0">
                <a:latin typeface="Carlito"/>
                <a:cs typeface="Carlito"/>
              </a:rPr>
              <a:t>workshops</a:t>
            </a:r>
            <a:r>
              <a:rPr sz="2800" spc="60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participants </a:t>
            </a:r>
            <a:r>
              <a:rPr sz="2800" spc="-15" dirty="0">
                <a:latin typeface="Carlito"/>
                <a:cs typeface="Carlito"/>
              </a:rPr>
              <a:t>get </a:t>
            </a:r>
            <a:r>
              <a:rPr sz="2800" spc="-10" dirty="0">
                <a:latin typeface="Carlito"/>
                <a:cs typeface="Carlito"/>
              </a:rPr>
              <a:t>fully </a:t>
            </a:r>
            <a:r>
              <a:rPr sz="2800" spc="-20" dirty="0">
                <a:latin typeface="Carlito"/>
                <a:cs typeface="Carlito"/>
              </a:rPr>
              <a:t>involved </a:t>
            </a:r>
            <a:r>
              <a:rPr sz="2800" dirty="0">
                <a:latin typeface="Carlito"/>
                <a:cs typeface="Carlito"/>
              </a:rPr>
              <a:t>in </a:t>
            </a:r>
            <a:r>
              <a:rPr sz="2800" spc="-5" dirty="0">
                <a:latin typeface="Carlito"/>
                <a:cs typeface="Carlito"/>
              </a:rPr>
              <a:t>the  learning </a:t>
            </a:r>
            <a:r>
              <a:rPr sz="2800" spc="-10" dirty="0">
                <a:latin typeface="Carlito"/>
                <a:cs typeface="Carlito"/>
              </a:rPr>
              <a:t>process: </a:t>
            </a:r>
            <a:r>
              <a:rPr sz="2800" dirty="0">
                <a:solidFill>
                  <a:srgbClr val="FF0000"/>
                </a:solidFill>
                <a:latin typeface="Carlito"/>
                <a:cs typeface="Carlito"/>
              </a:rPr>
              <a:t>small and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large group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discussions</a:t>
            </a:r>
            <a:r>
              <a:rPr sz="2800" spc="-5" dirty="0">
                <a:latin typeface="Carlito"/>
                <a:cs typeface="Carlito"/>
              </a:rPr>
              <a:t>, 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activities &amp; </a:t>
            </a:r>
            <a:r>
              <a:rPr sz="2800" spc="-20" dirty="0">
                <a:solidFill>
                  <a:srgbClr val="FF0000"/>
                </a:solidFill>
                <a:latin typeface="Carlito"/>
                <a:cs typeface="Carlito"/>
              </a:rPr>
              <a:t>exercises</a:t>
            </a:r>
            <a:r>
              <a:rPr sz="2800" spc="-20" dirty="0">
                <a:latin typeface="Carlito"/>
                <a:cs typeface="Carlito"/>
              </a:rPr>
              <a:t>, </a:t>
            </a:r>
            <a:r>
              <a:rPr sz="2800" spc="-5" dirty="0">
                <a:latin typeface="Carlito"/>
                <a:cs typeface="Carlito"/>
              </a:rPr>
              <a:t>opportunities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practice </a:t>
            </a:r>
            <a:r>
              <a:rPr sz="2800" spc="-5" dirty="0">
                <a:latin typeface="Carlito"/>
                <a:cs typeface="Carlito"/>
              </a:rPr>
              <a:t>applying  the </a:t>
            </a:r>
            <a:r>
              <a:rPr sz="2800" spc="-10" dirty="0">
                <a:latin typeface="Carlito"/>
                <a:cs typeface="Carlito"/>
              </a:rPr>
              <a:t>concepts that </a:t>
            </a:r>
            <a:r>
              <a:rPr sz="2800" spc="-20" dirty="0">
                <a:latin typeface="Carlito"/>
                <a:cs typeface="Carlito"/>
              </a:rPr>
              <a:t>are</a:t>
            </a:r>
            <a:r>
              <a:rPr sz="2800" spc="6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presented.</a:t>
            </a:r>
            <a:endParaRPr sz="2800">
              <a:latin typeface="Carlito"/>
              <a:cs typeface="Carlito"/>
            </a:endParaRPr>
          </a:p>
          <a:p>
            <a:pPr marL="12700" algn="just">
              <a:lnSpc>
                <a:spcPct val="100000"/>
              </a:lnSpc>
            </a:pPr>
            <a:r>
              <a:rPr sz="2800" spc="-10" dirty="0">
                <a:latin typeface="Carlito"/>
                <a:cs typeface="Carlito"/>
              </a:rPr>
              <a:t>Example: </a:t>
            </a:r>
            <a:r>
              <a:rPr sz="2800" spc="-25" dirty="0">
                <a:latin typeface="Carlito"/>
                <a:cs typeface="Carlito"/>
              </a:rPr>
              <a:t>Workshop </a:t>
            </a:r>
            <a:r>
              <a:rPr sz="2800" spc="-5" dirty="0">
                <a:latin typeface="Carlito"/>
                <a:cs typeface="Carlito"/>
              </a:rPr>
              <a:t>on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CPR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10" dirty="0">
                <a:latin typeface="Carlito"/>
                <a:cs typeface="Carlito"/>
              </a:rPr>
              <a:t>presence 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spc="14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intensivists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2524" y="199644"/>
            <a:ext cx="8498205" cy="6021705"/>
            <a:chOff x="382524" y="199644"/>
            <a:chExt cx="8498205" cy="6021705"/>
          </a:xfrm>
        </p:grpSpPr>
        <p:sp>
          <p:nvSpPr>
            <p:cNvPr id="3" name="object 3"/>
            <p:cNvSpPr/>
            <p:nvPr/>
          </p:nvSpPr>
          <p:spPr>
            <a:xfrm>
              <a:off x="382524" y="533400"/>
              <a:ext cx="8083723" cy="56875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781800" y="199644"/>
              <a:ext cx="2098548" cy="141274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1647" y="685800"/>
            <a:ext cx="8455152" cy="5343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304800"/>
            <a:ext cx="7314137" cy="441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4797044"/>
            <a:ext cx="8071484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i="1" spc="-10" dirty="0">
                <a:latin typeface="Carlito"/>
                <a:cs typeface="Carlito"/>
              </a:rPr>
              <a:t>Brainstorming </a:t>
            </a:r>
            <a:r>
              <a:rPr sz="2800" spc="-10" dirty="0">
                <a:latin typeface="Carlito"/>
                <a:cs typeface="Carlito"/>
              </a:rPr>
              <a:t>is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group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creativity technique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which  </a:t>
            </a:r>
            <a:r>
              <a:rPr sz="2800" spc="-25" dirty="0">
                <a:latin typeface="Carlito"/>
                <a:cs typeface="Carlito"/>
              </a:rPr>
              <a:t>efforts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5" dirty="0">
                <a:latin typeface="Carlito"/>
                <a:cs typeface="Carlito"/>
              </a:rPr>
              <a:t>made </a:t>
            </a:r>
            <a:r>
              <a:rPr sz="2800" spc="-10" dirty="0">
                <a:latin typeface="Carlito"/>
                <a:cs typeface="Carlito"/>
              </a:rPr>
              <a:t>to find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conclusion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a specific  </a:t>
            </a:r>
            <a:r>
              <a:rPr sz="2800" spc="-15" dirty="0">
                <a:latin typeface="Carlito"/>
                <a:cs typeface="Carlito"/>
              </a:rPr>
              <a:t>problem by gathering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list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of ideas </a:t>
            </a:r>
            <a:r>
              <a:rPr sz="2800" spc="-10" dirty="0">
                <a:latin typeface="Carlito"/>
                <a:cs typeface="Carlito"/>
              </a:rPr>
              <a:t>spontaneously  </a:t>
            </a:r>
            <a:r>
              <a:rPr sz="2800" spc="-15" dirty="0">
                <a:latin typeface="Carlito"/>
                <a:cs typeface="Carlito"/>
              </a:rPr>
              <a:t>contributed by </a:t>
            </a:r>
            <a:r>
              <a:rPr sz="2800" spc="-5" dirty="0">
                <a:latin typeface="Carlito"/>
                <a:cs typeface="Carlito"/>
              </a:rPr>
              <a:t>its</a:t>
            </a:r>
            <a:r>
              <a:rPr sz="2800" spc="8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members.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13" y="461899"/>
            <a:ext cx="30086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BUZZ</a:t>
            </a:r>
            <a:r>
              <a:rPr spc="-80" dirty="0"/>
              <a:t> </a:t>
            </a:r>
            <a:r>
              <a:rPr spc="-10" dirty="0"/>
              <a:t>GROUP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759661"/>
            <a:ext cx="8074659" cy="35388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235" algn="l"/>
              </a:tabLst>
            </a:pPr>
            <a:r>
              <a:rPr sz="3200" dirty="0">
                <a:latin typeface="Carlito"/>
                <a:cs typeface="Carlito"/>
              </a:rPr>
              <a:t>A </a:t>
            </a:r>
            <a:r>
              <a:rPr sz="3200" spc="-15" dirty="0">
                <a:latin typeface="Carlito"/>
                <a:cs typeface="Carlito"/>
              </a:rPr>
              <a:t>large </a:t>
            </a:r>
            <a:r>
              <a:rPr sz="3200" spc="-10" dirty="0">
                <a:latin typeface="Carlito"/>
                <a:cs typeface="Carlito"/>
              </a:rPr>
              <a:t>group </a:t>
            </a:r>
            <a:r>
              <a:rPr sz="3200" dirty="0">
                <a:latin typeface="Carlito"/>
                <a:cs typeface="Carlito"/>
              </a:rPr>
              <a:t>is </a:t>
            </a:r>
            <a:r>
              <a:rPr sz="3200" spc="-5" dirty="0">
                <a:solidFill>
                  <a:srgbClr val="FF0000"/>
                </a:solidFill>
                <a:latin typeface="Carlito"/>
                <a:cs typeface="Carlito"/>
              </a:rPr>
              <a:t>divided </a:t>
            </a:r>
            <a:r>
              <a:rPr sz="3200" spc="-10" dirty="0">
                <a:solidFill>
                  <a:srgbClr val="FF0000"/>
                </a:solidFill>
                <a:latin typeface="Carlito"/>
                <a:cs typeface="Carlito"/>
              </a:rPr>
              <a:t>into </a:t>
            </a:r>
            <a:r>
              <a:rPr sz="3200" dirty="0">
                <a:solidFill>
                  <a:srgbClr val="FF0000"/>
                </a:solidFill>
                <a:latin typeface="Carlito"/>
                <a:cs typeface="Carlito"/>
              </a:rPr>
              <a:t>small </a:t>
            </a:r>
            <a:r>
              <a:rPr sz="3200" spc="-10" dirty="0">
                <a:solidFill>
                  <a:srgbClr val="FF0000"/>
                </a:solidFill>
                <a:latin typeface="Carlito"/>
                <a:cs typeface="Carlito"/>
              </a:rPr>
              <a:t>groups</a:t>
            </a:r>
            <a:r>
              <a:rPr sz="3200" spc="-10" dirty="0">
                <a:latin typeface="Carlito"/>
                <a:cs typeface="Carlito"/>
              </a:rPr>
              <a:t>, </a:t>
            </a:r>
            <a:r>
              <a:rPr sz="3200" dirty="0">
                <a:latin typeface="Carlito"/>
                <a:cs typeface="Carlito"/>
              </a:rPr>
              <a:t>of  </a:t>
            </a:r>
            <a:r>
              <a:rPr sz="3200" spc="-5" dirty="0">
                <a:latin typeface="Carlito"/>
                <a:cs typeface="Carlito"/>
              </a:rPr>
              <a:t>not </a:t>
            </a:r>
            <a:r>
              <a:rPr sz="3200" spc="-15" dirty="0">
                <a:latin typeface="Carlito"/>
                <a:cs typeface="Carlito"/>
              </a:rPr>
              <a:t>more </a:t>
            </a:r>
            <a:r>
              <a:rPr sz="3200" dirty="0">
                <a:latin typeface="Carlito"/>
                <a:cs typeface="Carlito"/>
              </a:rPr>
              <a:t>than </a:t>
            </a:r>
            <a:r>
              <a:rPr sz="3200" spc="-5" dirty="0">
                <a:latin typeface="Carlito"/>
                <a:cs typeface="Carlito"/>
              </a:rPr>
              <a:t>10-12 </a:t>
            </a:r>
            <a:r>
              <a:rPr sz="3200" dirty="0">
                <a:latin typeface="Carlito"/>
                <a:cs typeface="Carlito"/>
              </a:rPr>
              <a:t>people </a:t>
            </a:r>
            <a:r>
              <a:rPr sz="3200" spc="-5" dirty="0">
                <a:latin typeface="Carlito"/>
                <a:cs typeface="Carlito"/>
              </a:rPr>
              <a:t>in </a:t>
            </a:r>
            <a:r>
              <a:rPr sz="3200" dirty="0">
                <a:latin typeface="Carlito"/>
                <a:cs typeface="Carlito"/>
              </a:rPr>
              <a:t>each </a:t>
            </a:r>
            <a:r>
              <a:rPr sz="3200" spc="-5" dirty="0">
                <a:latin typeface="Carlito"/>
                <a:cs typeface="Carlito"/>
              </a:rPr>
              <a:t>small  </a:t>
            </a:r>
            <a:r>
              <a:rPr sz="3200" spc="-15" dirty="0">
                <a:latin typeface="Carlito"/>
                <a:cs typeface="Carlito"/>
              </a:rPr>
              <a:t>group </a:t>
            </a:r>
            <a:r>
              <a:rPr sz="3200" dirty="0">
                <a:latin typeface="Carlito"/>
                <a:cs typeface="Carlito"/>
              </a:rPr>
              <a:t>and </a:t>
            </a:r>
            <a:r>
              <a:rPr sz="3200" spc="-10" dirty="0">
                <a:latin typeface="Carlito"/>
                <a:cs typeface="Carlito"/>
              </a:rPr>
              <a:t>they </a:t>
            </a:r>
            <a:r>
              <a:rPr sz="3200" spc="-15" dirty="0">
                <a:latin typeface="Carlito"/>
                <a:cs typeface="Carlito"/>
              </a:rPr>
              <a:t>are </a:t>
            </a:r>
            <a:r>
              <a:rPr sz="3200" spc="-10" dirty="0">
                <a:latin typeface="Carlito"/>
                <a:cs typeface="Carlito"/>
              </a:rPr>
              <a:t>given </a:t>
            </a:r>
            <a:r>
              <a:rPr sz="3200" dirty="0">
                <a:latin typeface="Carlito"/>
                <a:cs typeface="Carlito"/>
              </a:rPr>
              <a:t>a time </a:t>
            </a:r>
            <a:r>
              <a:rPr sz="3200" spc="-25" dirty="0">
                <a:latin typeface="Carlito"/>
                <a:cs typeface="Carlito"/>
              </a:rPr>
              <a:t>to </a:t>
            </a:r>
            <a:r>
              <a:rPr sz="3200" spc="-5" dirty="0">
                <a:latin typeface="Carlito"/>
                <a:cs typeface="Carlito"/>
              </a:rPr>
              <a:t>discuss </a:t>
            </a:r>
            <a:r>
              <a:rPr sz="3200" dirty="0">
                <a:latin typeface="Carlito"/>
                <a:cs typeface="Carlito"/>
              </a:rPr>
              <a:t>the  </a:t>
            </a:r>
            <a:r>
              <a:rPr sz="3200" spc="-10" dirty="0">
                <a:latin typeface="Carlito"/>
                <a:cs typeface="Carlito"/>
              </a:rPr>
              <a:t>problem.</a:t>
            </a:r>
            <a:endParaRPr sz="3200">
              <a:latin typeface="Carlito"/>
              <a:cs typeface="Carlito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235" algn="l"/>
              </a:tabLst>
            </a:pPr>
            <a:r>
              <a:rPr sz="3200" spc="-5" dirty="0">
                <a:latin typeface="Carlito"/>
                <a:cs typeface="Carlito"/>
              </a:rPr>
              <a:t>Then, </a:t>
            </a:r>
            <a:r>
              <a:rPr sz="3200" spc="5" dirty="0">
                <a:latin typeface="Carlito"/>
                <a:cs typeface="Carlito"/>
              </a:rPr>
              <a:t>the </a:t>
            </a:r>
            <a:r>
              <a:rPr sz="3200" dirty="0">
                <a:solidFill>
                  <a:srgbClr val="FF0000"/>
                </a:solidFill>
                <a:latin typeface="Carlito"/>
                <a:cs typeface="Carlito"/>
              </a:rPr>
              <a:t>whole </a:t>
            </a:r>
            <a:r>
              <a:rPr sz="3200" spc="-15" dirty="0">
                <a:solidFill>
                  <a:srgbClr val="FF0000"/>
                </a:solidFill>
                <a:latin typeface="Carlito"/>
                <a:cs typeface="Carlito"/>
              </a:rPr>
              <a:t>group </a:t>
            </a:r>
            <a:r>
              <a:rPr sz="3200" spc="-5" dirty="0">
                <a:solidFill>
                  <a:srgbClr val="FF0000"/>
                </a:solidFill>
                <a:latin typeface="Carlito"/>
                <a:cs typeface="Carlito"/>
              </a:rPr>
              <a:t>is </a:t>
            </a:r>
            <a:r>
              <a:rPr sz="3200" spc="-20" dirty="0">
                <a:solidFill>
                  <a:srgbClr val="FF0000"/>
                </a:solidFill>
                <a:latin typeface="Carlito"/>
                <a:cs typeface="Carlito"/>
              </a:rPr>
              <a:t>reconvened </a:t>
            </a:r>
            <a:r>
              <a:rPr sz="3200" dirty="0">
                <a:latin typeface="Carlito"/>
                <a:cs typeface="Carlito"/>
              </a:rPr>
              <a:t>and the  </a:t>
            </a:r>
            <a:r>
              <a:rPr sz="3200" spc="-20" dirty="0">
                <a:latin typeface="Carlito"/>
                <a:cs typeface="Carlito"/>
              </a:rPr>
              <a:t>reporters </a:t>
            </a:r>
            <a:r>
              <a:rPr sz="3200" dirty="0">
                <a:latin typeface="Carlito"/>
                <a:cs typeface="Carlito"/>
              </a:rPr>
              <a:t>of the </a:t>
            </a:r>
            <a:r>
              <a:rPr sz="3200" spc="-5" dirty="0">
                <a:latin typeface="Carlito"/>
                <a:cs typeface="Carlito"/>
              </a:rPr>
              <a:t>small </a:t>
            </a:r>
            <a:r>
              <a:rPr sz="3200" spc="-15" dirty="0">
                <a:latin typeface="Carlito"/>
                <a:cs typeface="Carlito"/>
              </a:rPr>
              <a:t>groups </a:t>
            </a:r>
            <a:r>
              <a:rPr sz="3200" dirty="0">
                <a:latin typeface="Carlito"/>
                <a:cs typeface="Carlito"/>
              </a:rPr>
              <a:t>will </a:t>
            </a:r>
            <a:r>
              <a:rPr sz="3200" spc="-5" dirty="0">
                <a:latin typeface="Carlito"/>
                <a:cs typeface="Carlito"/>
              </a:rPr>
              <a:t>report </a:t>
            </a:r>
            <a:r>
              <a:rPr sz="3200" dirty="0">
                <a:latin typeface="Carlito"/>
                <a:cs typeface="Carlito"/>
              </a:rPr>
              <a:t>their  </a:t>
            </a:r>
            <a:r>
              <a:rPr sz="3200" spc="-5" dirty="0">
                <a:latin typeface="Carlito"/>
                <a:cs typeface="Carlito"/>
              </a:rPr>
              <a:t>findings </a:t>
            </a:r>
            <a:r>
              <a:rPr sz="3200" dirty="0">
                <a:latin typeface="Carlito"/>
                <a:cs typeface="Carlito"/>
              </a:rPr>
              <a:t>and</a:t>
            </a:r>
            <a:r>
              <a:rPr sz="3200" spc="45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recommendation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67044" y="371438"/>
            <a:ext cx="2753852" cy="12379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90500"/>
            <a:ext cx="8272272" cy="6210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376" y="1484121"/>
            <a:ext cx="7812405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campaign </a:t>
            </a:r>
            <a:r>
              <a:rPr sz="2400" dirty="0">
                <a:latin typeface="Carlito"/>
                <a:cs typeface="Carlito"/>
              </a:rPr>
              <a:t>is an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intensive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activity </a:t>
            </a:r>
            <a:r>
              <a:rPr sz="2400" spc="-15" dirty="0">
                <a:latin typeface="Carlito"/>
                <a:cs typeface="Carlito"/>
              </a:rPr>
              <a:t>undertaken at </a:t>
            </a:r>
            <a:r>
              <a:rPr sz="2400" dirty="0">
                <a:latin typeface="Carlito"/>
                <a:cs typeface="Carlito"/>
              </a:rPr>
              <a:t>an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opportune  moment </a:t>
            </a:r>
            <a:r>
              <a:rPr sz="2400" spc="-20" dirty="0">
                <a:solidFill>
                  <a:srgbClr val="FF0000"/>
                </a:solidFill>
                <a:latin typeface="Carlito"/>
                <a:cs typeface="Carlito"/>
              </a:rPr>
              <a:t>for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a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brief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period</a:t>
            </a:r>
            <a:r>
              <a:rPr sz="2400" spc="-5" dirty="0">
                <a:latin typeface="Carlito"/>
                <a:cs typeface="Carlito"/>
              </a:rPr>
              <a:t>, </a:t>
            </a:r>
            <a:r>
              <a:rPr sz="2400" spc="-15" dirty="0">
                <a:latin typeface="Carlito"/>
                <a:cs typeface="Carlito"/>
              </a:rPr>
              <a:t>focusing attention </a:t>
            </a:r>
            <a:r>
              <a:rPr sz="2400" dirty="0">
                <a:latin typeface="Carlito"/>
                <a:cs typeface="Carlito"/>
              </a:rPr>
              <a:t>in a </a:t>
            </a:r>
            <a:r>
              <a:rPr sz="2400" spc="-5" dirty="0">
                <a:latin typeface="Carlito"/>
                <a:cs typeface="Carlito"/>
              </a:rPr>
              <a:t>concerted  </a:t>
            </a:r>
            <a:r>
              <a:rPr sz="2400" dirty="0">
                <a:latin typeface="Carlito"/>
                <a:cs typeface="Carlito"/>
              </a:rPr>
              <a:t>manner </a:t>
            </a:r>
            <a:r>
              <a:rPr sz="2400" spc="-20" dirty="0">
                <a:latin typeface="Carlito"/>
                <a:cs typeface="Carlito"/>
              </a:rPr>
              <a:t>towards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particular </a:t>
            </a:r>
            <a:r>
              <a:rPr sz="2400" spc="-10" dirty="0">
                <a:latin typeface="Carlito"/>
                <a:cs typeface="Carlito"/>
              </a:rPr>
              <a:t>problem </a:t>
            </a:r>
            <a:r>
              <a:rPr sz="2400" spc="-5" dirty="0">
                <a:latin typeface="Carlito"/>
                <a:cs typeface="Carlito"/>
              </a:rPr>
              <a:t>so </a:t>
            </a:r>
            <a:r>
              <a:rPr sz="2400" dirty="0">
                <a:latin typeface="Carlito"/>
                <a:cs typeface="Carlito"/>
              </a:rPr>
              <a:t>as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10" dirty="0">
                <a:latin typeface="Carlito"/>
                <a:cs typeface="Carlito"/>
              </a:rPr>
              <a:t>stimulate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5" dirty="0">
                <a:latin typeface="Carlito"/>
                <a:cs typeface="Carlito"/>
              </a:rPr>
              <a:t>widest possible </a:t>
            </a:r>
            <a:r>
              <a:rPr sz="2400" spc="-15" dirty="0">
                <a:latin typeface="Carlito"/>
                <a:cs typeface="Carlito"/>
              </a:rPr>
              <a:t>interest </a:t>
            </a:r>
            <a:r>
              <a:rPr sz="2400" dirty="0">
                <a:latin typeface="Carlito"/>
                <a:cs typeface="Carlito"/>
              </a:rPr>
              <a:t>in the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community.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rlito"/>
                <a:cs typeface="Carlito"/>
              </a:rPr>
              <a:t>Campaign method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5" dirty="0">
                <a:latin typeface="Carlito"/>
                <a:cs typeface="Carlito"/>
              </a:rPr>
              <a:t>used only </a:t>
            </a:r>
            <a:r>
              <a:rPr sz="2400" spc="-10" dirty="0">
                <a:latin typeface="Carlito"/>
                <a:cs typeface="Carlito"/>
              </a:rPr>
              <a:t>after </a:t>
            </a:r>
            <a:r>
              <a:rPr sz="2400" spc="-15" dirty="0">
                <a:latin typeface="Carlito"/>
                <a:cs typeface="Carlito"/>
              </a:rPr>
              <a:t>found </a:t>
            </a:r>
            <a:r>
              <a:rPr sz="2400" spc="-5" dirty="0">
                <a:latin typeface="Carlito"/>
                <a:cs typeface="Carlito"/>
              </a:rPr>
              <a:t>acceptable </a:t>
            </a:r>
            <a:r>
              <a:rPr sz="2400" spc="-15" dirty="0">
                <a:latin typeface="Carlito"/>
                <a:cs typeface="Carlito"/>
              </a:rPr>
              <a:t>to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the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local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people.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rlito"/>
              <a:cs typeface="Carlito"/>
            </a:endParaRPr>
          </a:p>
          <a:p>
            <a:pPr marL="12700" marR="36830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Campaigns </a:t>
            </a:r>
            <a:r>
              <a:rPr sz="2400" spc="-15" dirty="0">
                <a:latin typeface="Carlito"/>
                <a:cs typeface="Carlito"/>
              </a:rPr>
              <a:t>maximize </a:t>
            </a:r>
            <a:r>
              <a:rPr sz="2400" dirty="0">
                <a:latin typeface="Carlito"/>
                <a:cs typeface="Carlito"/>
              </a:rPr>
              <a:t>their chances </a:t>
            </a:r>
            <a:r>
              <a:rPr sz="2400" spc="-5" dirty="0">
                <a:latin typeface="Carlito"/>
                <a:cs typeface="Carlito"/>
              </a:rPr>
              <a:t>of success </a:t>
            </a:r>
            <a:r>
              <a:rPr sz="2400" spc="-10" dirty="0">
                <a:latin typeface="Carlito"/>
                <a:cs typeface="Carlito"/>
              </a:rPr>
              <a:t>through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10" dirty="0">
                <a:latin typeface="Carlito"/>
                <a:cs typeface="Carlito"/>
              </a:rPr>
              <a:t>coordination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media </a:t>
            </a:r>
            <a:r>
              <a:rPr sz="2400" spc="-20" dirty="0">
                <a:latin typeface="Carlito"/>
                <a:cs typeface="Carlito"/>
              </a:rPr>
              <a:t>efforts </a:t>
            </a:r>
            <a:r>
              <a:rPr sz="2400" dirty="0">
                <a:latin typeface="Carlito"/>
                <a:cs typeface="Carlito"/>
              </a:rPr>
              <a:t>with a mix </a:t>
            </a:r>
            <a:r>
              <a:rPr sz="2400" spc="-5" dirty="0">
                <a:latin typeface="Carlito"/>
                <a:cs typeface="Carlito"/>
              </a:rPr>
              <a:t>of other </a:t>
            </a:r>
            <a:r>
              <a:rPr sz="2400" spc="-10" dirty="0">
                <a:latin typeface="Carlito"/>
                <a:cs typeface="Carlito"/>
              </a:rPr>
              <a:t>interpersonal 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community-based </a:t>
            </a:r>
            <a:r>
              <a:rPr sz="2400" spc="-10" dirty="0">
                <a:latin typeface="Carlito"/>
                <a:cs typeface="Carlito"/>
              </a:rPr>
              <a:t>communication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channels.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rlito"/>
                <a:cs typeface="Carlito"/>
              </a:rPr>
              <a:t>Example: EPI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Campaign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47216" y="228600"/>
            <a:ext cx="6275832" cy="972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7800" y="2001011"/>
            <a:ext cx="6276975" cy="3761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19783" y="304800"/>
            <a:ext cx="6504432" cy="800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467613"/>
            <a:ext cx="8147684" cy="5573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buFont typeface="Arial"/>
              <a:buChar char="●"/>
              <a:tabLst>
                <a:tab pos="401320" algn="l"/>
              </a:tabLst>
            </a:pP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b="1" spc="-15" dirty="0">
                <a:latin typeface="Carlito"/>
                <a:cs typeface="Carlito"/>
              </a:rPr>
              <a:t>focus group </a:t>
            </a:r>
            <a:r>
              <a:rPr sz="2800" b="1" spc="-5" dirty="0">
                <a:latin typeface="Carlito"/>
                <a:cs typeface="Carlito"/>
              </a:rPr>
              <a:t>discussion </a:t>
            </a:r>
            <a:r>
              <a:rPr sz="2800" spc="-10" dirty="0">
                <a:latin typeface="Carlito"/>
                <a:cs typeface="Carlito"/>
              </a:rPr>
              <a:t>(FGD) is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good </a:t>
            </a:r>
            <a:r>
              <a:rPr sz="2800" spc="-30" dirty="0">
                <a:latin typeface="Carlito"/>
                <a:cs typeface="Carlito"/>
              </a:rPr>
              <a:t>way to  </a:t>
            </a:r>
            <a:r>
              <a:rPr sz="2800" spc="-20" dirty="0">
                <a:latin typeface="Carlito"/>
                <a:cs typeface="Carlito"/>
              </a:rPr>
              <a:t>gather </a:t>
            </a:r>
            <a:r>
              <a:rPr sz="2800" spc="-15" dirty="0">
                <a:latin typeface="Carlito"/>
                <a:cs typeface="Carlito"/>
              </a:rPr>
              <a:t>together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people </a:t>
            </a:r>
            <a:r>
              <a:rPr sz="2800" spc="-20" dirty="0">
                <a:solidFill>
                  <a:srgbClr val="FF0000"/>
                </a:solidFill>
                <a:latin typeface="Carlito"/>
                <a:cs typeface="Carlito"/>
              </a:rPr>
              <a:t>from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similar backgrounds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or 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experiences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b="1" spc="-5" dirty="0">
                <a:latin typeface="Carlito"/>
                <a:cs typeface="Carlito"/>
              </a:rPr>
              <a:t>discuss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specific </a:t>
            </a:r>
            <a:r>
              <a:rPr sz="2800" spc="-15" dirty="0">
                <a:latin typeface="Carlito"/>
                <a:cs typeface="Carlito"/>
              </a:rPr>
              <a:t>topic 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spc="12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interest.</a:t>
            </a:r>
            <a:endParaRPr sz="28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buFont typeface="Arial"/>
              <a:buChar char="●"/>
              <a:tabLst>
                <a:tab pos="378460" algn="l"/>
              </a:tabLst>
            </a:pPr>
            <a:r>
              <a:rPr sz="2800" spc="-10" dirty="0">
                <a:latin typeface="Carlito"/>
                <a:cs typeface="Carlito"/>
              </a:rPr>
              <a:t>Focus </a:t>
            </a:r>
            <a:r>
              <a:rPr sz="2800" spc="-15" dirty="0">
                <a:latin typeface="Carlito"/>
                <a:cs typeface="Carlito"/>
              </a:rPr>
              <a:t>group </a:t>
            </a:r>
            <a:r>
              <a:rPr sz="2800" spc="-5" dirty="0">
                <a:latin typeface="Carlito"/>
                <a:cs typeface="Carlito"/>
              </a:rPr>
              <a:t>discussion </a:t>
            </a:r>
            <a:r>
              <a:rPr sz="2800" dirty="0">
                <a:latin typeface="Carlito"/>
                <a:cs typeface="Carlito"/>
              </a:rPr>
              <a:t>is </a:t>
            </a:r>
            <a:r>
              <a:rPr sz="2800" spc="-5" dirty="0">
                <a:latin typeface="Carlito"/>
                <a:cs typeface="Carlito"/>
              </a:rPr>
              <a:t>one of the </a:t>
            </a:r>
            <a:r>
              <a:rPr sz="2800" spc="-15" dirty="0">
                <a:latin typeface="Carlito"/>
                <a:cs typeface="Carlito"/>
              </a:rPr>
              <a:t>most </a:t>
            </a:r>
            <a:r>
              <a:rPr sz="2800" spc="-5" dirty="0">
                <a:latin typeface="Carlito"/>
                <a:cs typeface="Carlito"/>
              </a:rPr>
              <a:t>popular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qualitative research</a:t>
            </a:r>
            <a:r>
              <a:rPr sz="2800" spc="3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methods.</a:t>
            </a:r>
            <a:endParaRPr sz="28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buFont typeface="Arial"/>
              <a:buChar char="●"/>
              <a:tabLst>
                <a:tab pos="346710" algn="l"/>
              </a:tabLst>
            </a:pPr>
            <a:r>
              <a:rPr sz="2800" spc="-5" dirty="0">
                <a:latin typeface="Carlito"/>
                <a:cs typeface="Carlito"/>
              </a:rPr>
              <a:t>It </a:t>
            </a:r>
            <a:r>
              <a:rPr sz="2800" spc="-10" dirty="0">
                <a:latin typeface="Carlito"/>
                <a:cs typeface="Carlito"/>
              </a:rPr>
              <a:t>is </a:t>
            </a:r>
            <a:r>
              <a:rPr sz="2800" spc="-5" dirty="0">
                <a:latin typeface="Carlito"/>
                <a:cs typeface="Carlito"/>
              </a:rPr>
              <a:t>a discussion guided by the </a:t>
            </a:r>
            <a:r>
              <a:rPr sz="2800" spc="-20" dirty="0">
                <a:solidFill>
                  <a:srgbClr val="FF0000"/>
                </a:solidFill>
                <a:latin typeface="Carlito"/>
                <a:cs typeface="Carlito"/>
              </a:rPr>
              <a:t>moderator </a:t>
            </a:r>
            <a:r>
              <a:rPr sz="2800" spc="-15" dirty="0">
                <a:latin typeface="Carlito"/>
                <a:cs typeface="Carlito"/>
              </a:rPr>
              <a:t>according  to </a:t>
            </a: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prepared </a:t>
            </a:r>
            <a:r>
              <a:rPr sz="2800" spc="-10" dirty="0">
                <a:latin typeface="Carlito"/>
                <a:cs typeface="Carlito"/>
              </a:rPr>
              <a:t>interview</a:t>
            </a:r>
            <a:r>
              <a:rPr sz="2800" spc="7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guidelines.</a:t>
            </a:r>
            <a:endParaRPr sz="28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buFont typeface="Arial"/>
              <a:buChar char="●"/>
              <a:tabLst>
                <a:tab pos="328295" algn="l"/>
              </a:tabLst>
            </a:pPr>
            <a:r>
              <a:rPr sz="2800" spc="-5" dirty="0">
                <a:latin typeface="Carlito"/>
                <a:cs typeface="Carlito"/>
              </a:rPr>
              <a:t>The survey </a:t>
            </a:r>
            <a:r>
              <a:rPr sz="2800" spc="-10" dirty="0">
                <a:latin typeface="Carlito"/>
                <a:cs typeface="Carlito"/>
              </a:rPr>
              <a:t>is carried </a:t>
            </a:r>
            <a:r>
              <a:rPr sz="2800" spc="-5" dirty="0">
                <a:latin typeface="Carlito"/>
                <a:cs typeface="Carlito"/>
              </a:rPr>
              <a:t>out </a:t>
            </a:r>
            <a:r>
              <a:rPr sz="2800" dirty="0">
                <a:latin typeface="Carlito"/>
                <a:cs typeface="Carlito"/>
              </a:rPr>
              <a:t>in </a:t>
            </a:r>
            <a:r>
              <a:rPr sz="2800" spc="-20" dirty="0">
                <a:latin typeface="Carlito"/>
                <a:cs typeface="Carlito"/>
              </a:rPr>
              <a:t>several </a:t>
            </a:r>
            <a:r>
              <a:rPr sz="2800" spc="-15" dirty="0">
                <a:latin typeface="Carlito"/>
                <a:cs typeface="Carlito"/>
              </a:rPr>
              <a:t>groups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not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less 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than 6 and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not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more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than </a:t>
            </a:r>
            <a:r>
              <a:rPr sz="2800" dirty="0">
                <a:solidFill>
                  <a:srgbClr val="FF0000"/>
                </a:solidFill>
                <a:latin typeface="Carlito"/>
                <a:cs typeface="Carlito"/>
              </a:rPr>
              <a:t>12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persons</a:t>
            </a:r>
            <a:r>
              <a:rPr sz="2800" spc="60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selected </a:t>
            </a:r>
            <a:r>
              <a:rPr sz="2800" spc="-15" dirty="0">
                <a:latin typeface="Carlito"/>
                <a:cs typeface="Carlito"/>
              </a:rPr>
              <a:t>in  </a:t>
            </a:r>
            <a:r>
              <a:rPr sz="2800" spc="-10" dirty="0">
                <a:latin typeface="Carlito"/>
                <a:cs typeface="Carlito"/>
              </a:rPr>
              <a:t>accordance </a:t>
            </a:r>
            <a:r>
              <a:rPr sz="2800" spc="-5" dirty="0">
                <a:latin typeface="Carlito"/>
                <a:cs typeface="Carlito"/>
              </a:rPr>
              <a:t>with </a:t>
            </a: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research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aims.</a:t>
            </a:r>
            <a:endParaRPr sz="2800">
              <a:latin typeface="Carlito"/>
              <a:cs typeface="Carlito"/>
            </a:endParaRPr>
          </a:p>
          <a:p>
            <a:pPr marL="307975" indent="-295910" algn="just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308610" algn="l"/>
              </a:tabLst>
            </a:pPr>
            <a:r>
              <a:rPr sz="2800" spc="-15" dirty="0">
                <a:latin typeface="Carlito"/>
                <a:cs typeface="Carlito"/>
              </a:rPr>
              <a:t>Carefully </a:t>
            </a:r>
            <a:r>
              <a:rPr sz="2800" spc="-10" dirty="0">
                <a:latin typeface="Carlito"/>
                <a:cs typeface="Carlito"/>
              </a:rPr>
              <a:t>developed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5-6</a:t>
            </a:r>
            <a:r>
              <a:rPr sz="2800" spc="6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questions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343535" algn="l"/>
              </a:tabLst>
            </a:pP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5" dirty="0">
                <a:latin typeface="Carlito"/>
                <a:cs typeface="Carlito"/>
              </a:rPr>
              <a:t>optimal </a:t>
            </a:r>
            <a:r>
              <a:rPr sz="2800" spc="-15" dirty="0">
                <a:latin typeface="Carlito"/>
                <a:cs typeface="Carlito"/>
              </a:rPr>
              <a:t>duration </a:t>
            </a:r>
            <a:r>
              <a:rPr sz="2800" spc="-5" dirty="0">
                <a:latin typeface="Carlito"/>
                <a:cs typeface="Carlito"/>
              </a:rPr>
              <a:t>of a </a:t>
            </a:r>
            <a:r>
              <a:rPr sz="2800" spc="-15" dirty="0">
                <a:latin typeface="Carlito"/>
                <a:cs typeface="Carlito"/>
              </a:rPr>
              <a:t>group </a:t>
            </a:r>
            <a:r>
              <a:rPr sz="2800" spc="-5" dirty="0">
                <a:latin typeface="Carlito"/>
                <a:cs typeface="Carlito"/>
              </a:rPr>
              <a:t>discussion </a:t>
            </a:r>
            <a:r>
              <a:rPr sz="2800" dirty="0">
                <a:latin typeface="Carlito"/>
                <a:cs typeface="Carlito"/>
              </a:rPr>
              <a:t>is </a:t>
            </a:r>
            <a:r>
              <a:rPr sz="2800" dirty="0">
                <a:solidFill>
                  <a:srgbClr val="FF0000"/>
                </a:solidFill>
                <a:latin typeface="Carlito"/>
                <a:cs typeface="Carlito"/>
              </a:rPr>
              <a:t>1.5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- 2 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hours</a:t>
            </a:r>
            <a:r>
              <a:rPr sz="2800" spc="-15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05096"/>
            <a:ext cx="807529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warm atmosphere </a:t>
            </a:r>
            <a:r>
              <a:rPr sz="2400" spc="-15" dirty="0">
                <a:latin typeface="Carlito"/>
                <a:cs typeface="Carlito"/>
              </a:rPr>
              <a:t>created </a:t>
            </a:r>
            <a:r>
              <a:rPr sz="2400" spc="-5" dirty="0">
                <a:latin typeface="Carlito"/>
                <a:cs typeface="Carlito"/>
              </a:rPr>
              <a:t>during an interview </a:t>
            </a:r>
            <a:r>
              <a:rPr sz="2400" dirty="0">
                <a:latin typeface="Carlito"/>
                <a:cs typeface="Carlito"/>
              </a:rPr>
              <a:t>and  </a:t>
            </a:r>
            <a:r>
              <a:rPr sz="2400" spc="-15" dirty="0">
                <a:latin typeface="Carlito"/>
                <a:cs typeface="Carlito"/>
              </a:rPr>
              <a:t>encouraged </a:t>
            </a:r>
            <a:r>
              <a:rPr sz="2400" spc="-10" dirty="0">
                <a:latin typeface="Carlito"/>
                <a:cs typeface="Carlito"/>
              </a:rPr>
              <a:t>by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5" dirty="0">
                <a:latin typeface="Carlito"/>
                <a:cs typeface="Carlito"/>
              </a:rPr>
              <a:t>moderator </a:t>
            </a:r>
            <a:r>
              <a:rPr sz="2400" spc="-10" dirty="0">
                <a:latin typeface="Carlito"/>
                <a:cs typeface="Carlito"/>
              </a:rPr>
              <a:t>allows </a:t>
            </a:r>
            <a:r>
              <a:rPr sz="2400" spc="-5" dirty="0">
                <a:latin typeface="Carlito"/>
                <a:cs typeface="Carlito"/>
              </a:rPr>
              <a:t>disclosing participants' 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habits,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convictions, opinions, 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preferences, tastes,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associations</a:t>
            </a:r>
            <a:r>
              <a:rPr sz="2400" spc="-10" dirty="0">
                <a:latin typeface="Carlito"/>
                <a:cs typeface="Carlito"/>
              </a:rPr>
              <a:t>,  etc.</a:t>
            </a:r>
            <a:endParaRPr sz="2400">
              <a:latin typeface="Carlito"/>
              <a:cs typeface="Carlito"/>
            </a:endParaRPr>
          </a:p>
          <a:p>
            <a:pPr marL="12700" marR="5715" algn="just">
              <a:lnSpc>
                <a:spcPct val="100000"/>
              </a:lnSpc>
            </a:pPr>
            <a:r>
              <a:rPr sz="2400" spc="-20" dirty="0">
                <a:latin typeface="Carlito"/>
                <a:cs typeface="Carlito"/>
              </a:rPr>
              <a:t>Consequently,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5" dirty="0">
                <a:latin typeface="Carlito"/>
                <a:cs typeface="Carlito"/>
              </a:rPr>
              <a:t>focus </a:t>
            </a:r>
            <a:r>
              <a:rPr sz="2400" spc="-10" dirty="0">
                <a:latin typeface="Carlito"/>
                <a:cs typeface="Carlito"/>
              </a:rPr>
              <a:t>group </a:t>
            </a:r>
            <a:r>
              <a:rPr sz="2400" spc="-5" dirty="0">
                <a:latin typeface="Carlito"/>
                <a:cs typeface="Carlito"/>
              </a:rPr>
              <a:t>discussion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reveals mental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maps, 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stream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of consciousness, 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latent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demands</a:t>
            </a:r>
            <a:r>
              <a:rPr sz="2400" spc="-5" dirty="0">
                <a:latin typeface="Carlito"/>
                <a:cs typeface="Carlito"/>
              </a:rPr>
              <a:t>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8011" y="228600"/>
            <a:ext cx="7219188" cy="38724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609600"/>
            <a:ext cx="6934200" cy="5201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731391"/>
            <a:ext cx="8531225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95"/>
              </a:spcBef>
              <a:buFont typeface="Arial"/>
              <a:buChar char="●"/>
              <a:tabLst>
                <a:tab pos="309880" algn="l"/>
              </a:tabLst>
            </a:pP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20" dirty="0">
                <a:solidFill>
                  <a:srgbClr val="FF0000"/>
                </a:solidFill>
                <a:latin typeface="Carlito"/>
                <a:cs typeface="Carlito"/>
              </a:rPr>
              <a:t>systematic forecasting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method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20" dirty="0">
                <a:latin typeface="Carlito"/>
                <a:cs typeface="Carlito"/>
              </a:rPr>
              <a:t>involves </a:t>
            </a:r>
            <a:r>
              <a:rPr sz="2800" spc="-10" dirty="0">
                <a:latin typeface="Carlito"/>
                <a:cs typeface="Carlito"/>
              </a:rPr>
              <a:t>structured  </a:t>
            </a:r>
            <a:r>
              <a:rPr sz="2800" spc="-15" dirty="0">
                <a:latin typeface="Carlito"/>
                <a:cs typeface="Carlito"/>
              </a:rPr>
              <a:t>interaction </a:t>
            </a:r>
            <a:r>
              <a:rPr sz="2800" spc="-5" dirty="0">
                <a:latin typeface="Carlito"/>
                <a:cs typeface="Carlito"/>
              </a:rPr>
              <a:t>among a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group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of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experts </a:t>
            </a:r>
            <a:r>
              <a:rPr sz="2800" spc="-5" dirty="0">
                <a:latin typeface="Carlito"/>
                <a:cs typeface="Carlito"/>
              </a:rPr>
              <a:t>on a</a:t>
            </a:r>
            <a:r>
              <a:rPr sz="2800" spc="114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subject.</a:t>
            </a:r>
            <a:endParaRPr sz="28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buFont typeface="Arial"/>
              <a:buChar char="●"/>
              <a:tabLst>
                <a:tab pos="407670" algn="l"/>
              </a:tabLst>
            </a:pPr>
            <a:r>
              <a:rPr sz="2800" spc="-10" dirty="0">
                <a:latin typeface="Carlito"/>
                <a:cs typeface="Carlito"/>
              </a:rPr>
              <a:t>The Delphi </a:t>
            </a:r>
            <a:r>
              <a:rPr sz="2800" spc="-35" dirty="0">
                <a:latin typeface="Carlito"/>
                <a:cs typeface="Carlito"/>
              </a:rPr>
              <a:t>Technique </a:t>
            </a:r>
            <a:r>
              <a:rPr sz="2800" spc="-5" dirty="0">
                <a:latin typeface="Carlito"/>
                <a:cs typeface="Carlito"/>
              </a:rPr>
              <a:t>typically includes </a:t>
            </a:r>
            <a:r>
              <a:rPr sz="2800" spc="-15" dirty="0">
                <a:latin typeface="Carlito"/>
                <a:cs typeface="Carlito"/>
              </a:rPr>
              <a:t>at </a:t>
            </a:r>
            <a:r>
              <a:rPr sz="2800" spc="-10" dirty="0">
                <a:latin typeface="Carlito"/>
                <a:cs typeface="Carlito"/>
              </a:rPr>
              <a:t>least two  </a:t>
            </a:r>
            <a:r>
              <a:rPr sz="2800" spc="-15" dirty="0">
                <a:latin typeface="Carlito"/>
                <a:cs typeface="Carlito"/>
              </a:rPr>
              <a:t>rounds </a:t>
            </a:r>
            <a:r>
              <a:rPr sz="2800" dirty="0">
                <a:latin typeface="Carlito"/>
                <a:cs typeface="Carlito"/>
              </a:rPr>
              <a:t>of </a:t>
            </a:r>
            <a:r>
              <a:rPr sz="2800" spc="-15" dirty="0">
                <a:latin typeface="Carlito"/>
                <a:cs typeface="Carlito"/>
              </a:rPr>
              <a:t>experts </a:t>
            </a:r>
            <a:r>
              <a:rPr sz="2800" spc="-10" dirty="0">
                <a:latin typeface="Carlito"/>
                <a:cs typeface="Carlito"/>
              </a:rPr>
              <a:t>answering questions </a:t>
            </a:r>
            <a:r>
              <a:rPr sz="2800" dirty="0">
                <a:latin typeface="Carlito"/>
                <a:cs typeface="Carlito"/>
              </a:rPr>
              <a:t>and </a:t>
            </a:r>
            <a:r>
              <a:rPr sz="2800" spc="-10" dirty="0">
                <a:latin typeface="Carlito"/>
                <a:cs typeface="Carlito"/>
              </a:rPr>
              <a:t>giving  justification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their </a:t>
            </a:r>
            <a:r>
              <a:rPr sz="2800" spc="-15" dirty="0">
                <a:latin typeface="Carlito"/>
                <a:cs typeface="Carlito"/>
              </a:rPr>
              <a:t>answers, </a:t>
            </a:r>
            <a:r>
              <a:rPr sz="2800" spc="-10" dirty="0">
                <a:latin typeface="Carlito"/>
                <a:cs typeface="Carlito"/>
              </a:rPr>
              <a:t>providing </a:t>
            </a:r>
            <a:r>
              <a:rPr sz="2800" spc="-5" dirty="0">
                <a:latin typeface="Carlito"/>
                <a:cs typeface="Carlito"/>
              </a:rPr>
              <a:t>the opportunity  </a:t>
            </a:r>
            <a:r>
              <a:rPr sz="2800" spc="-10" dirty="0">
                <a:latin typeface="Carlito"/>
                <a:cs typeface="Carlito"/>
              </a:rPr>
              <a:t>between </a:t>
            </a:r>
            <a:r>
              <a:rPr sz="2800" spc="-20" dirty="0">
                <a:latin typeface="Carlito"/>
                <a:cs typeface="Carlito"/>
              </a:rPr>
              <a:t>rounds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changes and</a:t>
            </a:r>
            <a:r>
              <a:rPr sz="2800" spc="13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revisions.</a:t>
            </a:r>
            <a:endParaRPr sz="2800">
              <a:latin typeface="Carlito"/>
              <a:cs typeface="Carlito"/>
            </a:endParaRPr>
          </a:p>
          <a:p>
            <a:pPr marL="12700" marR="6985" algn="just">
              <a:lnSpc>
                <a:spcPct val="100000"/>
              </a:lnSpc>
              <a:spcBef>
                <a:spcPts val="5"/>
              </a:spcBef>
              <a:buFont typeface="Arial"/>
              <a:buChar char="●"/>
              <a:tabLst>
                <a:tab pos="393700" algn="l"/>
              </a:tabLst>
            </a:pP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multiple rounds</a:t>
            </a:r>
            <a:r>
              <a:rPr sz="2800" spc="-10" dirty="0">
                <a:latin typeface="Carlito"/>
                <a:cs typeface="Carlito"/>
              </a:rPr>
              <a:t>, </a:t>
            </a:r>
            <a:r>
              <a:rPr sz="2800" spc="-5" dirty="0">
                <a:latin typeface="Carlito"/>
                <a:cs typeface="Carlito"/>
              </a:rPr>
              <a:t>which </a:t>
            </a:r>
            <a:r>
              <a:rPr sz="2800" spc="-15" dirty="0">
                <a:latin typeface="Carlito"/>
                <a:cs typeface="Carlito"/>
              </a:rPr>
              <a:t>are stopped after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pre- 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defined criterion is reached</a:t>
            </a:r>
            <a:r>
              <a:rPr sz="2800" spc="-10" dirty="0">
                <a:latin typeface="Carlito"/>
                <a:cs typeface="Carlito"/>
              </a:rPr>
              <a:t>, enable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group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5" dirty="0">
                <a:latin typeface="Carlito"/>
                <a:cs typeface="Carlito"/>
              </a:rPr>
              <a:t>experts 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arrive </a:t>
            </a:r>
            <a:r>
              <a:rPr sz="2800" spc="-15" dirty="0">
                <a:latin typeface="Carlito"/>
                <a:cs typeface="Carlito"/>
              </a:rPr>
              <a:t>at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consensus </a:t>
            </a:r>
            <a:r>
              <a:rPr sz="2800" spc="-25" dirty="0">
                <a:latin typeface="Carlito"/>
                <a:cs typeface="Carlito"/>
              </a:rPr>
              <a:t>forecast </a:t>
            </a:r>
            <a:r>
              <a:rPr sz="2800" spc="-5" dirty="0">
                <a:latin typeface="Carlito"/>
                <a:cs typeface="Carlito"/>
              </a:rPr>
              <a:t>on the subject </a:t>
            </a:r>
            <a:r>
              <a:rPr sz="2800" spc="-10" dirty="0">
                <a:latin typeface="Carlito"/>
                <a:cs typeface="Carlito"/>
              </a:rPr>
              <a:t>being  discussed.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37716" y="609600"/>
            <a:ext cx="6068568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38455"/>
            <a:ext cx="8074025" cy="6342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350" indent="-342900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Carlito"/>
                <a:cs typeface="Carlito"/>
              </a:rPr>
              <a:t>The Delphi Method </a:t>
            </a:r>
            <a:r>
              <a:rPr sz="2800" spc="-15" dirty="0">
                <a:latin typeface="Carlito"/>
                <a:cs typeface="Carlito"/>
              </a:rPr>
              <a:t>seeks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achieve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a consensus </a:t>
            </a:r>
            <a:r>
              <a:rPr sz="2800" spc="-5" dirty="0">
                <a:latin typeface="Carlito"/>
                <a:cs typeface="Carlito"/>
              </a:rPr>
              <a:t> among the </a:t>
            </a:r>
            <a:r>
              <a:rPr sz="2800" spc="-15" dirty="0">
                <a:latin typeface="Carlito"/>
                <a:cs typeface="Carlito"/>
              </a:rPr>
              <a:t>group</a:t>
            </a:r>
            <a:r>
              <a:rPr sz="2800" spc="60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members through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series </a:t>
            </a:r>
            <a:r>
              <a:rPr sz="2800" spc="-5" dirty="0">
                <a:latin typeface="Carlito"/>
                <a:cs typeface="Carlito"/>
              </a:rPr>
              <a:t>of  </a:t>
            </a:r>
            <a:r>
              <a:rPr sz="2800" spc="-10" dirty="0">
                <a:latin typeface="Carlito"/>
                <a:cs typeface="Carlito"/>
              </a:rPr>
              <a:t>questionnaires.</a:t>
            </a:r>
            <a:endParaRPr sz="2800">
              <a:latin typeface="Carlito"/>
              <a:cs typeface="Carlito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series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of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questionnaires </a:t>
            </a:r>
            <a:r>
              <a:rPr sz="2800" spc="-10" dirty="0">
                <a:latin typeface="Carlito"/>
                <a:cs typeface="Carlito"/>
              </a:rPr>
              <a:t>sent </a:t>
            </a:r>
            <a:r>
              <a:rPr sz="2800" spc="-5" dirty="0">
                <a:latin typeface="Carlito"/>
                <a:cs typeface="Carlito"/>
              </a:rPr>
              <a:t>either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email or  via </a:t>
            </a:r>
            <a:r>
              <a:rPr sz="2800" spc="-15" dirty="0">
                <a:latin typeface="Carlito"/>
                <a:cs typeface="Carlito"/>
              </a:rPr>
              <a:t>computerized </a:t>
            </a:r>
            <a:r>
              <a:rPr sz="2800" spc="-25" dirty="0">
                <a:latin typeface="Carlito"/>
                <a:cs typeface="Carlito"/>
              </a:rPr>
              <a:t>system,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pre-selected </a:t>
            </a:r>
            <a:r>
              <a:rPr sz="2800" spc="-15" dirty="0">
                <a:latin typeface="Carlito"/>
                <a:cs typeface="Carlito"/>
              </a:rPr>
              <a:t>group </a:t>
            </a:r>
            <a:r>
              <a:rPr sz="2800" spc="-5" dirty="0">
                <a:latin typeface="Carlito"/>
                <a:cs typeface="Carlito"/>
              </a:rPr>
              <a:t>of  </a:t>
            </a:r>
            <a:r>
              <a:rPr sz="2800" spc="-15" dirty="0">
                <a:latin typeface="Carlito"/>
                <a:cs typeface="Carlito"/>
              </a:rPr>
              <a:t>experts.</a:t>
            </a:r>
            <a:endParaRPr sz="2800">
              <a:latin typeface="Carlito"/>
              <a:cs typeface="Carlito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Nobody </a:t>
            </a:r>
            <a:r>
              <a:rPr sz="2800" spc="-125" dirty="0">
                <a:solidFill>
                  <a:srgbClr val="FF0000"/>
                </a:solidFill>
                <a:latin typeface="Arial"/>
                <a:cs typeface="Arial"/>
              </a:rPr>
              <a:t>‘looses </a:t>
            </a:r>
            <a:r>
              <a:rPr sz="2800" spc="-135" dirty="0">
                <a:solidFill>
                  <a:srgbClr val="FF0000"/>
                </a:solidFill>
                <a:latin typeface="Arial"/>
                <a:cs typeface="Arial"/>
              </a:rPr>
              <a:t>face’</a:t>
            </a:r>
            <a:r>
              <a:rPr sz="2800" spc="-135" dirty="0">
                <a:latin typeface="Carlito"/>
                <a:cs typeface="Carlito"/>
              </a:rPr>
              <a:t>, </a:t>
            </a:r>
            <a:r>
              <a:rPr sz="2800" spc="-10" dirty="0">
                <a:latin typeface="Carlito"/>
                <a:cs typeface="Carlito"/>
              </a:rPr>
              <a:t>because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questionnaires </a:t>
            </a:r>
            <a:r>
              <a:rPr sz="2800" spc="-20" dirty="0">
                <a:latin typeface="Carlito"/>
                <a:cs typeface="Carlito"/>
              </a:rPr>
              <a:t>are  </a:t>
            </a:r>
            <a:r>
              <a:rPr sz="2800" spc="-10" dirty="0">
                <a:latin typeface="Carlito"/>
                <a:cs typeface="Carlito"/>
              </a:rPr>
              <a:t>answered anonymously</a:t>
            </a:r>
            <a:endParaRPr sz="2800">
              <a:latin typeface="Carlito"/>
              <a:cs typeface="Carlito"/>
            </a:endParaRPr>
          </a:p>
          <a:p>
            <a:pPr marL="355600" marR="6985" indent="-342900" algn="just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answers </a:t>
            </a:r>
            <a:r>
              <a:rPr sz="2800" spc="-20" dirty="0">
                <a:solidFill>
                  <a:srgbClr val="FF0000"/>
                </a:solidFill>
                <a:latin typeface="Carlito"/>
                <a:cs typeface="Carlito"/>
              </a:rPr>
              <a:t>are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summarized </a:t>
            </a:r>
            <a:r>
              <a:rPr sz="2800" dirty="0">
                <a:solidFill>
                  <a:srgbClr val="FF0000"/>
                </a:solidFill>
                <a:latin typeface="Carlito"/>
                <a:cs typeface="Carlito"/>
              </a:rPr>
              <a:t>and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sent back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the  </a:t>
            </a:r>
            <a:r>
              <a:rPr sz="2800" spc="-15" dirty="0">
                <a:latin typeface="Carlito"/>
                <a:cs typeface="Carlito"/>
              </a:rPr>
              <a:t>group members </a:t>
            </a:r>
            <a:r>
              <a:rPr sz="2800" spc="-5" dirty="0">
                <a:latin typeface="Carlito"/>
                <a:cs typeface="Carlito"/>
              </a:rPr>
              <a:t>along with the </a:t>
            </a:r>
            <a:r>
              <a:rPr sz="2800" spc="-15" dirty="0">
                <a:latin typeface="Carlito"/>
                <a:cs typeface="Carlito"/>
              </a:rPr>
              <a:t>next</a:t>
            </a:r>
            <a:r>
              <a:rPr sz="2800" spc="13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questionnaire.</a:t>
            </a:r>
            <a:endParaRPr sz="2800">
              <a:latin typeface="Carlito"/>
              <a:cs typeface="Carlito"/>
            </a:endParaRPr>
          </a:p>
          <a:p>
            <a:pPr marL="355600" marR="6985" indent="-342900" algn="just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5" dirty="0">
                <a:latin typeface="Carlito"/>
                <a:cs typeface="Carlito"/>
              </a:rPr>
              <a:t>This </a:t>
            </a:r>
            <a:r>
              <a:rPr sz="2800" spc="-15" dirty="0">
                <a:latin typeface="Carlito"/>
                <a:cs typeface="Carlito"/>
              </a:rPr>
              <a:t>process </a:t>
            </a:r>
            <a:r>
              <a:rPr sz="2800" dirty="0">
                <a:latin typeface="Carlito"/>
                <a:cs typeface="Carlito"/>
              </a:rPr>
              <a:t>is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repeated </a:t>
            </a:r>
            <a:r>
              <a:rPr sz="2800" spc="-10" dirty="0">
                <a:latin typeface="Carlito"/>
                <a:cs typeface="Carlito"/>
              </a:rPr>
              <a:t>until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group </a:t>
            </a:r>
            <a:r>
              <a:rPr sz="2800" spc="-5" dirty="0">
                <a:latin typeface="Carlito"/>
                <a:cs typeface="Carlito"/>
              </a:rPr>
              <a:t>consensus </a:t>
            </a:r>
            <a:r>
              <a:rPr sz="2800" spc="-15" dirty="0">
                <a:latin typeface="Carlito"/>
                <a:cs typeface="Carlito"/>
              </a:rPr>
              <a:t>is  </a:t>
            </a:r>
            <a:r>
              <a:rPr sz="2800" spc="-10" dirty="0">
                <a:latin typeface="Carlito"/>
                <a:cs typeface="Carlito"/>
              </a:rPr>
              <a:t>reached. This </a:t>
            </a:r>
            <a:r>
              <a:rPr sz="2800" spc="-5" dirty="0">
                <a:latin typeface="Carlito"/>
                <a:cs typeface="Carlito"/>
              </a:rPr>
              <a:t>usually </a:t>
            </a:r>
            <a:r>
              <a:rPr sz="2800" spc="-10" dirty="0">
                <a:latin typeface="Carlito"/>
                <a:cs typeface="Carlito"/>
              </a:rPr>
              <a:t>only </a:t>
            </a:r>
            <a:r>
              <a:rPr sz="2800" spc="-30" dirty="0">
                <a:latin typeface="Carlito"/>
                <a:cs typeface="Carlito"/>
              </a:rPr>
              <a:t>takes </a:t>
            </a:r>
            <a:r>
              <a:rPr sz="2800" spc="-10" dirty="0">
                <a:latin typeface="Carlito"/>
                <a:cs typeface="Carlito"/>
              </a:rPr>
              <a:t>two </a:t>
            </a:r>
            <a:r>
              <a:rPr sz="2800" spc="-15" dirty="0">
                <a:latin typeface="Carlito"/>
                <a:cs typeface="Carlito"/>
              </a:rPr>
              <a:t>iterations, </a:t>
            </a:r>
            <a:r>
              <a:rPr sz="2800" dirty="0">
                <a:latin typeface="Carlito"/>
                <a:cs typeface="Carlito"/>
              </a:rPr>
              <a:t>but  </a:t>
            </a:r>
            <a:r>
              <a:rPr sz="2800" spc="-10" dirty="0">
                <a:latin typeface="Carlito"/>
                <a:cs typeface="Carlito"/>
              </a:rPr>
              <a:t>can </a:t>
            </a:r>
            <a:r>
              <a:rPr sz="2800" spc="-5" dirty="0">
                <a:latin typeface="Carlito"/>
                <a:cs typeface="Carlito"/>
              </a:rPr>
              <a:t>sometimes </a:t>
            </a:r>
            <a:r>
              <a:rPr sz="2800" spc="-30" dirty="0">
                <a:latin typeface="Carlito"/>
                <a:cs typeface="Carlito"/>
              </a:rPr>
              <a:t>takes </a:t>
            </a:r>
            <a:r>
              <a:rPr sz="2800" spc="-5" dirty="0">
                <a:latin typeface="Carlito"/>
                <a:cs typeface="Carlito"/>
              </a:rPr>
              <a:t>as as </a:t>
            </a:r>
            <a:r>
              <a:rPr sz="2800" spc="-15" dirty="0">
                <a:latin typeface="Carlito"/>
                <a:cs typeface="Carlito"/>
              </a:rPr>
              <a:t>many </a:t>
            </a:r>
            <a:r>
              <a:rPr sz="2800" spc="-5" dirty="0">
                <a:latin typeface="Carlito"/>
                <a:cs typeface="Carlito"/>
              </a:rPr>
              <a:t>as </a:t>
            </a:r>
            <a:r>
              <a:rPr sz="2800" dirty="0">
                <a:latin typeface="Carlito"/>
                <a:cs typeface="Carlito"/>
              </a:rPr>
              <a:t>six </a:t>
            </a:r>
            <a:r>
              <a:rPr sz="2800" spc="-10" dirty="0">
                <a:latin typeface="Carlito"/>
                <a:cs typeface="Carlito"/>
              </a:rPr>
              <a:t>rounds </a:t>
            </a:r>
            <a:r>
              <a:rPr sz="2800" spc="-30" dirty="0">
                <a:latin typeface="Carlito"/>
                <a:cs typeface="Carlito"/>
              </a:rPr>
              <a:t>before  </a:t>
            </a:r>
            <a:r>
              <a:rPr sz="2800" spc="-20" dirty="0">
                <a:latin typeface="Carlito"/>
                <a:cs typeface="Carlito"/>
              </a:rPr>
              <a:t>any </a:t>
            </a:r>
            <a:r>
              <a:rPr sz="2800" spc="-10" dirty="0">
                <a:latin typeface="Carlito"/>
                <a:cs typeface="Carlito"/>
              </a:rPr>
              <a:t>consensus is</a:t>
            </a:r>
            <a:r>
              <a:rPr sz="2800" spc="9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reached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76200"/>
            <a:ext cx="7924800" cy="6756400"/>
            <a:chOff x="609600" y="76200"/>
            <a:chExt cx="7924800" cy="6756400"/>
          </a:xfrm>
        </p:grpSpPr>
        <p:sp>
          <p:nvSpPr>
            <p:cNvPr id="3" name="object 3"/>
            <p:cNvSpPr/>
            <p:nvPr/>
          </p:nvSpPr>
          <p:spPr>
            <a:xfrm>
              <a:off x="1295400" y="76200"/>
              <a:ext cx="6934200" cy="51823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9600" y="4495798"/>
              <a:ext cx="7924800" cy="2336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600" y="609600"/>
            <a:ext cx="6934200" cy="51823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600" y="457200"/>
            <a:ext cx="6934200" cy="51823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57205"/>
            <a:ext cx="8191500" cy="52234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8576" y="228600"/>
            <a:ext cx="7438644" cy="51455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45844" y="5494731"/>
            <a:ext cx="190627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520" indent="-338455">
              <a:lnSpc>
                <a:spcPct val="100000"/>
              </a:lnSpc>
              <a:spcBef>
                <a:spcPts val="100"/>
              </a:spcBef>
              <a:buFont typeface="Arial"/>
              <a:buChar char="□"/>
              <a:tabLst>
                <a:tab pos="351155" algn="l"/>
              </a:tabLst>
            </a:pPr>
            <a:r>
              <a:rPr sz="3200" spc="-5" dirty="0">
                <a:latin typeface="Carlito"/>
                <a:cs typeface="Carlito"/>
              </a:rPr>
              <a:t>e-Health</a:t>
            </a:r>
            <a:endParaRPr sz="3200">
              <a:latin typeface="Carlito"/>
              <a:cs typeface="Carlito"/>
            </a:endParaRPr>
          </a:p>
          <a:p>
            <a:pPr marL="350520" indent="-338455">
              <a:lnSpc>
                <a:spcPct val="100000"/>
              </a:lnSpc>
              <a:spcBef>
                <a:spcPts val="5"/>
              </a:spcBef>
              <a:buFont typeface="Arial"/>
              <a:buChar char="□"/>
              <a:tabLst>
                <a:tab pos="351155" algn="l"/>
              </a:tabLst>
            </a:pPr>
            <a:r>
              <a:rPr sz="3200" spc="-5" dirty="0">
                <a:latin typeface="Carlito"/>
                <a:cs typeface="Carlito"/>
              </a:rPr>
              <a:t>m-Health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882520"/>
            <a:ext cx="8073390" cy="3440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Carlito"/>
                <a:cs typeface="Carlito"/>
              </a:rPr>
              <a:t>mHealth </a:t>
            </a:r>
            <a:r>
              <a:rPr sz="3200" spc="-5" dirty="0">
                <a:latin typeface="Carlito"/>
                <a:cs typeface="Carlito"/>
              </a:rPr>
              <a:t>(mobile </a:t>
            </a:r>
            <a:r>
              <a:rPr sz="3200" b="1" dirty="0">
                <a:latin typeface="Carlito"/>
                <a:cs typeface="Carlito"/>
              </a:rPr>
              <a:t>health</a:t>
            </a:r>
            <a:r>
              <a:rPr sz="3200" dirty="0">
                <a:latin typeface="Carlito"/>
                <a:cs typeface="Carlito"/>
              </a:rPr>
              <a:t>) </a:t>
            </a:r>
            <a:r>
              <a:rPr sz="3200" spc="-5" dirty="0">
                <a:latin typeface="Carlito"/>
                <a:cs typeface="Carlito"/>
              </a:rPr>
              <a:t>is </a:t>
            </a:r>
            <a:r>
              <a:rPr sz="3200" dirty="0">
                <a:latin typeface="Carlito"/>
                <a:cs typeface="Carlito"/>
              </a:rPr>
              <a:t>a </a:t>
            </a:r>
            <a:r>
              <a:rPr sz="3200" spc="-10" dirty="0">
                <a:latin typeface="Carlito"/>
                <a:cs typeface="Carlito"/>
              </a:rPr>
              <a:t>general </a:t>
            </a:r>
            <a:r>
              <a:rPr sz="3200" spc="-15" dirty="0">
                <a:latin typeface="Carlito"/>
                <a:cs typeface="Carlito"/>
              </a:rPr>
              <a:t>term </a:t>
            </a:r>
            <a:r>
              <a:rPr sz="3200" spc="-30" dirty="0">
                <a:latin typeface="Carlito"/>
                <a:cs typeface="Carlito"/>
              </a:rPr>
              <a:t>for 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5" dirty="0">
                <a:latin typeface="Carlito"/>
                <a:cs typeface="Carlito"/>
              </a:rPr>
              <a:t>use </a:t>
            </a:r>
            <a:r>
              <a:rPr sz="3200" dirty="0">
                <a:latin typeface="Carlito"/>
                <a:cs typeface="Carlito"/>
              </a:rPr>
              <a:t>of mobile </a:t>
            </a:r>
            <a:r>
              <a:rPr sz="3200" spc="-5" dirty="0">
                <a:latin typeface="Carlito"/>
                <a:cs typeface="Carlito"/>
              </a:rPr>
              <a:t>phones </a:t>
            </a:r>
            <a:r>
              <a:rPr sz="3200" dirty="0">
                <a:latin typeface="Carlito"/>
                <a:cs typeface="Carlito"/>
              </a:rPr>
              <a:t>and </a:t>
            </a:r>
            <a:r>
              <a:rPr sz="3200" spc="-5" dirty="0">
                <a:latin typeface="Carlito"/>
                <a:cs typeface="Carlito"/>
              </a:rPr>
              <a:t>other </a:t>
            </a:r>
            <a:r>
              <a:rPr sz="3200" spc="-10" dirty="0">
                <a:latin typeface="Carlito"/>
                <a:cs typeface="Carlito"/>
              </a:rPr>
              <a:t>wireless  </a:t>
            </a:r>
            <a:r>
              <a:rPr sz="3200" spc="-5" dirty="0">
                <a:latin typeface="Carlito"/>
                <a:cs typeface="Carlito"/>
              </a:rPr>
              <a:t>technology </a:t>
            </a:r>
            <a:r>
              <a:rPr sz="3200" dirty="0">
                <a:latin typeface="Carlito"/>
                <a:cs typeface="Carlito"/>
              </a:rPr>
              <a:t>in </a:t>
            </a:r>
            <a:r>
              <a:rPr sz="3200" spc="-5" dirty="0">
                <a:latin typeface="Carlito"/>
                <a:cs typeface="Carlito"/>
              </a:rPr>
              <a:t>medical </a:t>
            </a:r>
            <a:r>
              <a:rPr sz="3200" spc="-15" dirty="0">
                <a:latin typeface="Carlito"/>
                <a:cs typeface="Carlito"/>
              </a:rPr>
              <a:t>care. </a:t>
            </a:r>
            <a:r>
              <a:rPr sz="3200" spc="-5" dirty="0">
                <a:latin typeface="Carlito"/>
                <a:cs typeface="Carlito"/>
              </a:rPr>
              <a:t>The </a:t>
            </a:r>
            <a:r>
              <a:rPr sz="3200" spc="-10" dirty="0">
                <a:latin typeface="Carlito"/>
                <a:cs typeface="Carlito"/>
              </a:rPr>
              <a:t>most </a:t>
            </a:r>
            <a:r>
              <a:rPr sz="3200" spc="-5" dirty="0">
                <a:latin typeface="Carlito"/>
                <a:cs typeface="Carlito"/>
              </a:rPr>
              <a:t>common  application </a:t>
            </a:r>
            <a:r>
              <a:rPr sz="3200" dirty="0">
                <a:latin typeface="Carlito"/>
                <a:cs typeface="Carlito"/>
              </a:rPr>
              <a:t>of </a:t>
            </a:r>
            <a:r>
              <a:rPr sz="3200" b="1" spc="-5" dirty="0">
                <a:latin typeface="Carlito"/>
                <a:cs typeface="Carlito"/>
              </a:rPr>
              <a:t>mHealth </a:t>
            </a:r>
            <a:r>
              <a:rPr sz="3200" dirty="0">
                <a:latin typeface="Carlito"/>
                <a:cs typeface="Carlito"/>
              </a:rPr>
              <a:t>is the </a:t>
            </a:r>
            <a:r>
              <a:rPr sz="3200" spc="-5" dirty="0">
                <a:latin typeface="Carlito"/>
                <a:cs typeface="Carlito"/>
              </a:rPr>
              <a:t>use </a:t>
            </a:r>
            <a:r>
              <a:rPr sz="3200" dirty="0">
                <a:latin typeface="Carlito"/>
                <a:cs typeface="Carlito"/>
              </a:rPr>
              <a:t>of mobile  </a:t>
            </a:r>
            <a:r>
              <a:rPr sz="3200" spc="-5" dirty="0">
                <a:latin typeface="Carlito"/>
                <a:cs typeface="Carlito"/>
              </a:rPr>
              <a:t>phones </a:t>
            </a:r>
            <a:r>
              <a:rPr sz="3200" dirty="0">
                <a:latin typeface="Carlito"/>
                <a:cs typeface="Carlito"/>
              </a:rPr>
              <a:t>and </a:t>
            </a:r>
            <a:r>
              <a:rPr sz="3200" spc="-10" dirty="0">
                <a:latin typeface="Carlito"/>
                <a:cs typeface="Carlito"/>
              </a:rPr>
              <a:t>communication </a:t>
            </a:r>
            <a:r>
              <a:rPr sz="3200" spc="-5" dirty="0">
                <a:latin typeface="Carlito"/>
                <a:cs typeface="Carlito"/>
              </a:rPr>
              <a:t>devices </a:t>
            </a:r>
            <a:r>
              <a:rPr sz="3200" spc="-25" dirty="0">
                <a:latin typeface="Carlito"/>
                <a:cs typeface="Carlito"/>
              </a:rPr>
              <a:t>to </a:t>
            </a:r>
            <a:r>
              <a:rPr sz="3200" spc="-15" dirty="0">
                <a:latin typeface="Carlito"/>
                <a:cs typeface="Carlito"/>
              </a:rPr>
              <a:t>educate  consumers </a:t>
            </a:r>
            <a:r>
              <a:rPr sz="3200" dirty="0">
                <a:latin typeface="Carlito"/>
                <a:cs typeface="Carlito"/>
              </a:rPr>
              <a:t>about </a:t>
            </a:r>
            <a:r>
              <a:rPr sz="3200" spc="-20" dirty="0">
                <a:latin typeface="Carlito"/>
                <a:cs typeface="Carlito"/>
              </a:rPr>
              <a:t>preventive </a:t>
            </a:r>
            <a:r>
              <a:rPr sz="3200" b="1" dirty="0">
                <a:latin typeface="Carlito"/>
                <a:cs typeface="Carlito"/>
              </a:rPr>
              <a:t>health </a:t>
            </a:r>
            <a:r>
              <a:rPr sz="3200" spc="-20" dirty="0">
                <a:latin typeface="Carlito"/>
                <a:cs typeface="Carlito"/>
              </a:rPr>
              <a:t>care  </a:t>
            </a:r>
            <a:r>
              <a:rPr sz="3200" dirty="0">
                <a:latin typeface="Carlito"/>
                <a:cs typeface="Carlito"/>
              </a:rPr>
              <a:t>services.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2103" y="228600"/>
            <a:ext cx="7429500" cy="1028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71244" y="266700"/>
            <a:ext cx="6039611" cy="308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1140" y="3974972"/>
            <a:ext cx="875982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i="1" spc="-5" dirty="0">
                <a:latin typeface="Carlito"/>
                <a:cs typeface="Carlito"/>
              </a:rPr>
              <a:t>E-Health </a:t>
            </a:r>
            <a:r>
              <a:rPr sz="2600" spc="-5" dirty="0">
                <a:latin typeface="Carlito"/>
                <a:cs typeface="Carlito"/>
              </a:rPr>
              <a:t>is short </a:t>
            </a:r>
            <a:r>
              <a:rPr sz="2600" spc="-25" dirty="0">
                <a:latin typeface="Carlito"/>
                <a:cs typeface="Carlito"/>
              </a:rPr>
              <a:t>for </a:t>
            </a:r>
            <a:r>
              <a:rPr sz="2600" spc="-5" dirty="0">
                <a:latin typeface="Carlito"/>
                <a:cs typeface="Carlito"/>
              </a:rPr>
              <a:t>electronic health. E-health simply means</a:t>
            </a:r>
            <a:r>
              <a:rPr sz="2600" spc="29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the</a:t>
            </a:r>
            <a:endParaRPr sz="26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4371213"/>
            <a:ext cx="8759190" cy="81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765300" algn="l"/>
                <a:tab pos="1945005" algn="l"/>
                <a:tab pos="2307590" algn="l"/>
                <a:tab pos="2417445" algn="l"/>
                <a:tab pos="3022600" algn="l"/>
                <a:tab pos="4031615" algn="l"/>
                <a:tab pos="5883910" algn="l"/>
                <a:tab pos="6657975" algn="l"/>
              </a:tabLst>
            </a:pPr>
            <a:r>
              <a:rPr sz="2600" dirty="0">
                <a:latin typeface="Carlito"/>
                <a:cs typeface="Carlito"/>
              </a:rPr>
              <a:t>appli</a:t>
            </a:r>
            <a:r>
              <a:rPr sz="2600" spc="-20" dirty="0">
                <a:latin typeface="Carlito"/>
                <a:cs typeface="Carlito"/>
              </a:rPr>
              <a:t>c</a:t>
            </a:r>
            <a:r>
              <a:rPr sz="2600" spc="-25" dirty="0">
                <a:latin typeface="Carlito"/>
                <a:cs typeface="Carlito"/>
              </a:rPr>
              <a:t>a</a:t>
            </a:r>
            <a:r>
              <a:rPr sz="2600" dirty="0">
                <a:latin typeface="Carlito"/>
                <a:cs typeface="Carlito"/>
              </a:rPr>
              <a:t>tion	</a:t>
            </a:r>
            <a:r>
              <a:rPr sz="2600" spc="-10" dirty="0">
                <a:latin typeface="Carlito"/>
                <a:cs typeface="Carlito"/>
              </a:rPr>
              <a:t>o</a:t>
            </a:r>
            <a:r>
              <a:rPr sz="2600" dirty="0">
                <a:latin typeface="Carlito"/>
                <a:cs typeface="Carlito"/>
              </a:rPr>
              <a:t>f	the	l</a:t>
            </a:r>
            <a:r>
              <a:rPr sz="2600" spc="-25" dirty="0">
                <a:latin typeface="Carlito"/>
                <a:cs typeface="Carlito"/>
              </a:rPr>
              <a:t>at</a:t>
            </a:r>
            <a:r>
              <a:rPr sz="2600" spc="-15" dirty="0">
                <a:latin typeface="Carlito"/>
                <a:cs typeface="Carlito"/>
              </a:rPr>
              <a:t>e</a:t>
            </a:r>
            <a:r>
              <a:rPr sz="2600" spc="-25" dirty="0">
                <a:latin typeface="Carlito"/>
                <a:cs typeface="Carlito"/>
              </a:rPr>
              <a:t>s</a:t>
            </a:r>
            <a:r>
              <a:rPr sz="2600" dirty="0">
                <a:latin typeface="Carlito"/>
                <a:cs typeface="Carlito"/>
              </a:rPr>
              <a:t>t	</a:t>
            </a:r>
            <a:r>
              <a:rPr sz="2600" spc="-10" dirty="0">
                <a:latin typeface="Carlito"/>
                <a:cs typeface="Carlito"/>
              </a:rPr>
              <a:t>i</a:t>
            </a:r>
            <a:r>
              <a:rPr sz="2600" spc="-15" dirty="0">
                <a:latin typeface="Carlito"/>
                <a:cs typeface="Carlito"/>
              </a:rPr>
              <a:t>n</a:t>
            </a:r>
            <a:r>
              <a:rPr sz="2600" spc="-65" dirty="0">
                <a:latin typeface="Carlito"/>
                <a:cs typeface="Carlito"/>
              </a:rPr>
              <a:t>f</a:t>
            </a:r>
            <a:r>
              <a:rPr sz="2600" spc="-5" dirty="0">
                <a:latin typeface="Carlito"/>
                <a:cs typeface="Carlito"/>
              </a:rPr>
              <a:t>orm</a:t>
            </a:r>
            <a:r>
              <a:rPr sz="2600" spc="-30" dirty="0">
                <a:latin typeface="Carlito"/>
                <a:cs typeface="Carlito"/>
              </a:rPr>
              <a:t>a</a:t>
            </a:r>
            <a:r>
              <a:rPr sz="2600" dirty="0">
                <a:latin typeface="Carlito"/>
                <a:cs typeface="Carlito"/>
              </a:rPr>
              <a:t>tion	and	</a:t>
            </a:r>
            <a:r>
              <a:rPr sz="2600" spc="-25" dirty="0">
                <a:latin typeface="Carlito"/>
                <a:cs typeface="Carlito"/>
              </a:rPr>
              <a:t>c</a:t>
            </a:r>
            <a:r>
              <a:rPr sz="2600" spc="-5" dirty="0">
                <a:latin typeface="Carlito"/>
                <a:cs typeface="Carlito"/>
              </a:rPr>
              <a:t>om</a:t>
            </a:r>
            <a:r>
              <a:rPr sz="2600" spc="-25" dirty="0">
                <a:latin typeface="Carlito"/>
                <a:cs typeface="Carlito"/>
              </a:rPr>
              <a:t>m</a:t>
            </a:r>
            <a:r>
              <a:rPr sz="2600" spc="-5" dirty="0">
                <a:latin typeface="Carlito"/>
                <a:cs typeface="Carlito"/>
              </a:rPr>
              <a:t>uni</a:t>
            </a:r>
            <a:r>
              <a:rPr sz="2600" spc="-20" dirty="0">
                <a:latin typeface="Carlito"/>
                <a:cs typeface="Carlito"/>
              </a:rPr>
              <a:t>c</a:t>
            </a:r>
            <a:r>
              <a:rPr sz="2600" spc="-25" dirty="0">
                <a:latin typeface="Carlito"/>
                <a:cs typeface="Carlito"/>
              </a:rPr>
              <a:t>a</a:t>
            </a:r>
            <a:r>
              <a:rPr sz="2600" dirty="0">
                <a:latin typeface="Carlito"/>
                <a:cs typeface="Carlito"/>
              </a:rPr>
              <a:t>tion  </a:t>
            </a:r>
            <a:r>
              <a:rPr sz="2600" spc="-5" dirty="0">
                <a:latin typeface="Carlito"/>
                <a:cs typeface="Carlito"/>
              </a:rPr>
              <a:t>technologies		</a:t>
            </a:r>
            <a:r>
              <a:rPr sz="2600" spc="-10" dirty="0">
                <a:latin typeface="Carlito"/>
                <a:cs typeface="Carlito"/>
              </a:rPr>
              <a:t>in		</a:t>
            </a:r>
            <a:r>
              <a:rPr sz="2600" spc="-5" dirty="0">
                <a:latin typeface="Carlito"/>
                <a:cs typeface="Carlito"/>
              </a:rPr>
              <a:t>all</a:t>
            </a:r>
            <a:endParaRPr sz="26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70047" y="4767148"/>
            <a:ext cx="581660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46300" algn="l"/>
                <a:tab pos="3086735" algn="l"/>
                <a:tab pos="3926204" algn="l"/>
                <a:tab pos="4437380" algn="l"/>
              </a:tabLst>
            </a:pPr>
            <a:r>
              <a:rPr sz="2600" spc="-10" dirty="0">
                <a:latin typeface="Carlito"/>
                <a:cs typeface="Carlito"/>
              </a:rPr>
              <a:t>health-related	</a:t>
            </a:r>
            <a:r>
              <a:rPr sz="2600" spc="-5" dirty="0">
                <a:latin typeface="Carlito"/>
                <a:cs typeface="Carlito"/>
              </a:rPr>
              <a:t>fields	such	</a:t>
            </a:r>
            <a:r>
              <a:rPr sz="2600" dirty="0">
                <a:latin typeface="Carlito"/>
                <a:cs typeface="Carlito"/>
              </a:rPr>
              <a:t>as	</a:t>
            </a:r>
            <a:r>
              <a:rPr sz="2600" spc="-5" dirty="0">
                <a:latin typeface="Carlito"/>
                <a:cs typeface="Carlito"/>
              </a:rPr>
              <a:t>collecting,</a:t>
            </a:r>
            <a:endParaRPr sz="26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5164073"/>
            <a:ext cx="875792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600" spc="-10" dirty="0">
                <a:latin typeface="Carlito"/>
                <a:cs typeface="Carlito"/>
              </a:rPr>
              <a:t>storing, restoring, </a:t>
            </a:r>
            <a:r>
              <a:rPr sz="2600" spc="-5" dirty="0">
                <a:latin typeface="Carlito"/>
                <a:cs typeface="Carlito"/>
              </a:rPr>
              <a:t>analyzing and managing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10" dirty="0">
                <a:latin typeface="Carlito"/>
                <a:cs typeface="Carlito"/>
              </a:rPr>
              <a:t>information,  </a:t>
            </a:r>
            <a:r>
              <a:rPr sz="2600" spc="-5" dirty="0">
                <a:latin typeface="Carlito"/>
                <a:cs typeface="Carlito"/>
              </a:rPr>
              <a:t>unifying </a:t>
            </a:r>
            <a:r>
              <a:rPr sz="2600" dirty="0">
                <a:latin typeface="Carlito"/>
                <a:cs typeface="Carlito"/>
              </a:rPr>
              <a:t>the </a:t>
            </a:r>
            <a:r>
              <a:rPr sz="2600" spc="-10" dirty="0">
                <a:latin typeface="Carlito"/>
                <a:cs typeface="Carlito"/>
              </a:rPr>
              <a:t>electronic </a:t>
            </a:r>
            <a:r>
              <a:rPr sz="2600" spc="-5" dirty="0">
                <a:latin typeface="Carlito"/>
                <a:cs typeface="Carlito"/>
              </a:rPr>
              <a:t>health </a:t>
            </a:r>
            <a:r>
              <a:rPr sz="2600" spc="-15" dirty="0">
                <a:latin typeface="Carlito"/>
                <a:cs typeface="Carlito"/>
              </a:rPr>
              <a:t>records, </a:t>
            </a:r>
            <a:r>
              <a:rPr sz="2600" spc="-5" dirty="0">
                <a:latin typeface="Carlito"/>
                <a:cs typeface="Carlito"/>
              </a:rPr>
              <a:t>disseminating </a:t>
            </a:r>
            <a:r>
              <a:rPr sz="2600" dirty="0">
                <a:latin typeface="Carlito"/>
                <a:cs typeface="Carlito"/>
              </a:rPr>
              <a:t>and </a:t>
            </a:r>
            <a:r>
              <a:rPr sz="2600" spc="-5" dirty="0">
                <a:latin typeface="Carlito"/>
                <a:cs typeface="Carlito"/>
              </a:rPr>
              <a:t>sharing  medical </a:t>
            </a:r>
            <a:r>
              <a:rPr sz="2600" spc="-10" dirty="0">
                <a:latin typeface="Carlito"/>
                <a:cs typeface="Carlito"/>
              </a:rPr>
              <a:t>information, surgeries </a:t>
            </a:r>
            <a:r>
              <a:rPr sz="2600" dirty="0">
                <a:latin typeface="Carlito"/>
                <a:cs typeface="Carlito"/>
              </a:rPr>
              <a:t>and </a:t>
            </a:r>
            <a:r>
              <a:rPr sz="2600" spc="-5" dirty="0">
                <a:latin typeface="Carlito"/>
                <a:cs typeface="Carlito"/>
              </a:rPr>
              <a:t>healthcare</a:t>
            </a:r>
            <a:r>
              <a:rPr sz="2600" spc="-75" dirty="0">
                <a:latin typeface="Carlito"/>
                <a:cs typeface="Carlito"/>
              </a:rPr>
              <a:t> </a:t>
            </a:r>
            <a:r>
              <a:rPr sz="2600" spc="-25" dirty="0">
                <a:latin typeface="Carlito"/>
                <a:cs typeface="Carlito"/>
              </a:rPr>
              <a:t>remotely.</a:t>
            </a:r>
            <a:endParaRPr sz="2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0" y="1905000"/>
            <a:ext cx="7827264" cy="297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4074" y="192150"/>
            <a:ext cx="683450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37970" marR="5080" indent="-1525905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Which </a:t>
            </a:r>
            <a:r>
              <a:rPr sz="4000" spc="-10" dirty="0"/>
              <a:t>one </a:t>
            </a:r>
            <a:r>
              <a:rPr sz="4000" spc="-5" dirty="0"/>
              <a:t>is the </a:t>
            </a:r>
            <a:r>
              <a:rPr sz="4000" spc="-10" dirty="0"/>
              <a:t>right </a:t>
            </a:r>
            <a:r>
              <a:rPr sz="4000" spc="-5" dirty="0"/>
              <a:t>method </a:t>
            </a:r>
            <a:r>
              <a:rPr sz="4000" spc="-10" dirty="0"/>
              <a:t>of  Health</a:t>
            </a:r>
            <a:r>
              <a:rPr sz="4000" spc="-20" dirty="0"/>
              <a:t> Education?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295400" y="2438043"/>
            <a:ext cx="6077711" cy="41246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243833"/>
            <a:ext cx="539051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 indent="-379730">
              <a:lnSpc>
                <a:spcPct val="100000"/>
              </a:lnSpc>
              <a:spcBef>
                <a:spcPts val="100"/>
              </a:spcBef>
              <a:buFont typeface="Arial"/>
              <a:buChar char="□"/>
              <a:tabLst>
                <a:tab pos="392430" algn="l"/>
                <a:tab pos="2074545" algn="l"/>
              </a:tabLst>
            </a:pPr>
            <a:r>
              <a:rPr sz="3600" spc="-5" dirty="0">
                <a:latin typeface="Carlito"/>
                <a:cs typeface="Carlito"/>
              </a:rPr>
              <a:t>Medical	</a:t>
            </a:r>
            <a:r>
              <a:rPr sz="3600" dirty="0">
                <a:latin typeface="Carlito"/>
                <a:cs typeface="Carlito"/>
              </a:rPr>
              <a:t>Model</a:t>
            </a:r>
            <a:endParaRPr sz="3600">
              <a:latin typeface="Carlito"/>
              <a:cs typeface="Carlito"/>
            </a:endParaRPr>
          </a:p>
          <a:p>
            <a:pPr marL="391795" indent="-379730">
              <a:lnSpc>
                <a:spcPct val="100000"/>
              </a:lnSpc>
              <a:buFont typeface="Arial"/>
              <a:buChar char="□"/>
              <a:tabLst>
                <a:tab pos="392430" algn="l"/>
                <a:tab pos="2964815" algn="l"/>
              </a:tabLst>
            </a:pPr>
            <a:r>
              <a:rPr sz="3600" spc="-10" dirty="0">
                <a:latin typeface="Carlito"/>
                <a:cs typeface="Carlito"/>
              </a:rPr>
              <a:t>Motivational	</a:t>
            </a:r>
            <a:r>
              <a:rPr sz="3600" dirty="0">
                <a:latin typeface="Carlito"/>
                <a:cs typeface="Carlito"/>
              </a:rPr>
              <a:t>Model</a:t>
            </a:r>
            <a:endParaRPr sz="3600">
              <a:latin typeface="Carlito"/>
              <a:cs typeface="Carlito"/>
            </a:endParaRPr>
          </a:p>
          <a:p>
            <a:pPr marL="391795" indent="-379730">
              <a:lnSpc>
                <a:spcPct val="100000"/>
              </a:lnSpc>
              <a:buFont typeface="Arial"/>
              <a:buChar char="□"/>
              <a:tabLst>
                <a:tab pos="392430" algn="l"/>
                <a:tab pos="1671955" algn="l"/>
                <a:tab pos="4170679" algn="l"/>
              </a:tabLst>
            </a:pPr>
            <a:r>
              <a:rPr sz="3600" spc="-5" dirty="0">
                <a:latin typeface="Carlito"/>
                <a:cs typeface="Carlito"/>
              </a:rPr>
              <a:t>Soci</a:t>
            </a:r>
            <a:r>
              <a:rPr sz="3600" spc="10" dirty="0">
                <a:latin typeface="Carlito"/>
                <a:cs typeface="Carlito"/>
              </a:rPr>
              <a:t>a</a:t>
            </a:r>
            <a:r>
              <a:rPr sz="3600" dirty="0">
                <a:latin typeface="Carlito"/>
                <a:cs typeface="Carlito"/>
              </a:rPr>
              <a:t>l	I</a:t>
            </a:r>
            <a:r>
              <a:rPr sz="3600" spc="-25" dirty="0">
                <a:latin typeface="Carlito"/>
                <a:cs typeface="Carlito"/>
              </a:rPr>
              <a:t>n</a:t>
            </a:r>
            <a:r>
              <a:rPr sz="3600" spc="-45" dirty="0">
                <a:latin typeface="Carlito"/>
                <a:cs typeface="Carlito"/>
              </a:rPr>
              <a:t>t</a:t>
            </a:r>
            <a:r>
              <a:rPr sz="3600" dirty="0">
                <a:latin typeface="Carlito"/>
                <a:cs typeface="Carlito"/>
              </a:rPr>
              <a:t>e</a:t>
            </a:r>
            <a:r>
              <a:rPr sz="3600" spc="30" dirty="0">
                <a:latin typeface="Carlito"/>
                <a:cs typeface="Carlito"/>
              </a:rPr>
              <a:t>r</a:t>
            </a:r>
            <a:r>
              <a:rPr sz="3600" spc="-35" dirty="0">
                <a:latin typeface="Carlito"/>
                <a:cs typeface="Carlito"/>
              </a:rPr>
              <a:t>v</a:t>
            </a:r>
            <a:r>
              <a:rPr sz="3600" dirty="0">
                <a:latin typeface="Carlito"/>
                <a:cs typeface="Carlito"/>
              </a:rPr>
              <a:t>e</a:t>
            </a:r>
            <a:r>
              <a:rPr sz="3600" spc="-35" dirty="0">
                <a:latin typeface="Carlito"/>
                <a:cs typeface="Carlito"/>
              </a:rPr>
              <a:t>n</a:t>
            </a:r>
            <a:r>
              <a:rPr sz="3600" dirty="0">
                <a:latin typeface="Carlito"/>
                <a:cs typeface="Carlito"/>
              </a:rPr>
              <a:t>tion	Mo</a:t>
            </a:r>
            <a:r>
              <a:rPr sz="3600" spc="10" dirty="0">
                <a:latin typeface="Carlito"/>
                <a:cs typeface="Carlito"/>
              </a:rPr>
              <a:t>d</a:t>
            </a:r>
            <a:r>
              <a:rPr sz="3600" dirty="0">
                <a:latin typeface="Carlito"/>
                <a:cs typeface="Carlito"/>
              </a:rPr>
              <a:t>el</a:t>
            </a:r>
            <a:endParaRPr sz="36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47800" y="457200"/>
            <a:ext cx="5743956" cy="905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Medical</a:t>
            </a:r>
            <a:r>
              <a:rPr spc="-70" dirty="0"/>
              <a:t> </a:t>
            </a:r>
            <a:r>
              <a:rPr dirty="0"/>
              <a:t>Model</a:t>
            </a:r>
          </a:p>
        </p:txBody>
      </p:sp>
      <p:sp>
        <p:nvSpPr>
          <p:cNvPr id="3" name="object 3"/>
          <p:cNvSpPr/>
          <p:nvPr/>
        </p:nvSpPr>
        <p:spPr>
          <a:xfrm>
            <a:off x="342900" y="1600200"/>
            <a:ext cx="8391144" cy="381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5846470"/>
            <a:ext cx="85210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975" indent="-295910">
              <a:lnSpc>
                <a:spcPct val="100000"/>
              </a:lnSpc>
              <a:spcBef>
                <a:spcPts val="95"/>
              </a:spcBef>
              <a:buFont typeface="Arial"/>
              <a:buChar char="●"/>
              <a:tabLst>
                <a:tab pos="308610" algn="l"/>
              </a:tabLst>
            </a:pPr>
            <a:r>
              <a:rPr sz="2800" spc="-10" dirty="0">
                <a:latin typeface="Carlito"/>
                <a:cs typeface="Carlito"/>
              </a:rPr>
              <a:t>Did not </a:t>
            </a:r>
            <a:r>
              <a:rPr sz="2800" spc="-15" dirty="0">
                <a:latin typeface="Carlito"/>
                <a:cs typeface="Carlito"/>
              </a:rPr>
              <a:t>bridge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20" dirty="0">
                <a:latin typeface="Carlito"/>
                <a:cs typeface="Carlito"/>
              </a:rPr>
              <a:t>gap </a:t>
            </a:r>
            <a:r>
              <a:rPr sz="2800" spc="-10" dirty="0">
                <a:latin typeface="Carlito"/>
                <a:cs typeface="Carlito"/>
              </a:rPr>
              <a:t>between knowledge </a:t>
            </a:r>
            <a:r>
              <a:rPr sz="2800" spc="-5" dirty="0">
                <a:latin typeface="Carlito"/>
                <a:cs typeface="Carlito"/>
              </a:rPr>
              <a:t>and</a:t>
            </a:r>
            <a:r>
              <a:rPr sz="2800" spc="15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behavior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59" y="1524000"/>
            <a:ext cx="813054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234315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1845"/>
              </a:spcBef>
            </a:pPr>
            <a:r>
              <a:rPr sz="4000" spc="-15" dirty="0"/>
              <a:t>Motivation </a:t>
            </a:r>
            <a:r>
              <a:rPr sz="4000" spc="-5" dirty="0"/>
              <a:t>Model of </a:t>
            </a:r>
            <a:r>
              <a:rPr sz="4000" spc="-10" dirty="0"/>
              <a:t>Health</a:t>
            </a:r>
            <a:r>
              <a:rPr sz="4000" spc="15" dirty="0"/>
              <a:t> </a:t>
            </a:r>
            <a:r>
              <a:rPr sz="4000" spc="-20" dirty="0"/>
              <a:t>Education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882520"/>
            <a:ext cx="35902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02205" algn="l"/>
              </a:tabLst>
            </a:pPr>
            <a:r>
              <a:rPr sz="3200" spc="20" dirty="0">
                <a:latin typeface="Arial"/>
                <a:cs typeface="Arial"/>
              </a:rPr>
              <a:t>‘Moti</a:t>
            </a:r>
            <a:r>
              <a:rPr sz="3200" spc="-30" dirty="0">
                <a:latin typeface="Arial"/>
                <a:cs typeface="Arial"/>
              </a:rPr>
              <a:t>v</a:t>
            </a:r>
            <a:r>
              <a:rPr sz="3200" spc="-270" dirty="0">
                <a:latin typeface="Arial"/>
                <a:cs typeface="Arial"/>
              </a:rPr>
              <a:t>a</a:t>
            </a:r>
            <a:r>
              <a:rPr sz="3200" spc="5" dirty="0">
                <a:latin typeface="Arial"/>
                <a:cs typeface="Arial"/>
              </a:rPr>
              <a:t>tion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M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50" dirty="0">
                <a:latin typeface="Arial"/>
                <a:cs typeface="Arial"/>
              </a:rPr>
              <a:t>del’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370201"/>
            <a:ext cx="33794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86050" algn="l"/>
              </a:tabLst>
            </a:pPr>
            <a:r>
              <a:rPr sz="3200" spc="-25" dirty="0">
                <a:latin typeface="Carlito"/>
                <a:cs typeface="Carlito"/>
              </a:rPr>
              <a:t>c</a:t>
            </a:r>
            <a:r>
              <a:rPr sz="3200" spc="-5" dirty="0">
                <a:latin typeface="Carlito"/>
                <a:cs typeface="Carlito"/>
              </a:rPr>
              <a:t>on</a:t>
            </a:r>
            <a:r>
              <a:rPr sz="3200" spc="-15" dirty="0">
                <a:latin typeface="Carlito"/>
                <a:cs typeface="Carlito"/>
              </a:rPr>
              <a:t>c</a:t>
            </a:r>
            <a:r>
              <a:rPr sz="3200" dirty="0">
                <a:latin typeface="Carlito"/>
                <a:cs typeface="Carlito"/>
              </a:rPr>
              <a:t>e</a:t>
            </a:r>
            <a:r>
              <a:rPr sz="3200" spc="-15" dirty="0">
                <a:latin typeface="Carlito"/>
                <a:cs typeface="Carlito"/>
              </a:rPr>
              <a:t>p</a:t>
            </a:r>
            <a:r>
              <a:rPr sz="3200" dirty="0">
                <a:latin typeface="Carlito"/>
                <a:cs typeface="Carlito"/>
              </a:rPr>
              <a:t>tuali</a:t>
            </a:r>
            <a:r>
              <a:rPr sz="3200" spc="-80" dirty="0">
                <a:latin typeface="Carlito"/>
                <a:cs typeface="Carlito"/>
              </a:rPr>
              <a:t>z</a:t>
            </a:r>
            <a:r>
              <a:rPr sz="3200" dirty="0">
                <a:latin typeface="Carlito"/>
                <a:cs typeface="Carlito"/>
              </a:rPr>
              <a:t>es	t</a:t>
            </a:r>
            <a:r>
              <a:rPr sz="3200" spc="10" dirty="0">
                <a:latin typeface="Carlito"/>
                <a:cs typeface="Carlito"/>
              </a:rPr>
              <a:t>h</a:t>
            </a:r>
            <a:r>
              <a:rPr sz="3200" spc="-25" dirty="0">
                <a:latin typeface="Carlito"/>
                <a:cs typeface="Carlito"/>
              </a:rPr>
              <a:t>a</a:t>
            </a:r>
            <a:r>
              <a:rPr sz="3200" dirty="0">
                <a:latin typeface="Carlito"/>
                <a:cs typeface="Carlito"/>
              </a:rPr>
              <a:t>t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6263" y="1882520"/>
            <a:ext cx="446913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32434">
              <a:lnSpc>
                <a:spcPct val="100000"/>
              </a:lnSpc>
              <a:spcBef>
                <a:spcPts val="105"/>
              </a:spcBef>
              <a:tabLst>
                <a:tab pos="1254760" algn="l"/>
                <a:tab pos="1399540" algn="l"/>
                <a:tab pos="2179955" algn="l"/>
                <a:tab pos="2818130" algn="l"/>
                <a:tab pos="4114165" algn="l"/>
              </a:tabLst>
            </a:pPr>
            <a:r>
              <a:rPr sz="3200" dirty="0">
                <a:latin typeface="Carlito"/>
                <a:cs typeface="Carlito"/>
              </a:rPr>
              <a:t>of	</a:t>
            </a:r>
            <a:r>
              <a:rPr sz="3200" spc="-5" dirty="0">
                <a:latin typeface="Carlito"/>
                <a:cs typeface="Carlito"/>
              </a:rPr>
              <a:t>Healt</a:t>
            </a:r>
            <a:r>
              <a:rPr sz="3200" dirty="0">
                <a:latin typeface="Carlito"/>
                <a:cs typeface="Carlito"/>
              </a:rPr>
              <a:t>h	</a:t>
            </a:r>
            <a:r>
              <a:rPr sz="3200" spc="-55" dirty="0">
                <a:latin typeface="Carlito"/>
                <a:cs typeface="Carlito"/>
              </a:rPr>
              <a:t>E</a:t>
            </a:r>
            <a:r>
              <a:rPr sz="3200" spc="5" dirty="0">
                <a:latin typeface="Carlito"/>
                <a:cs typeface="Carlito"/>
              </a:rPr>
              <a:t>d</a:t>
            </a:r>
            <a:r>
              <a:rPr sz="3200" spc="-5" dirty="0">
                <a:latin typeface="Carlito"/>
                <a:cs typeface="Carlito"/>
              </a:rPr>
              <a:t>u</a:t>
            </a:r>
            <a:r>
              <a:rPr sz="3200" spc="-30" dirty="0">
                <a:latin typeface="Carlito"/>
                <a:cs typeface="Carlito"/>
              </a:rPr>
              <a:t>c</a:t>
            </a:r>
            <a:r>
              <a:rPr sz="3200" spc="-25" dirty="0">
                <a:latin typeface="Carlito"/>
                <a:cs typeface="Carlito"/>
              </a:rPr>
              <a:t>a</a:t>
            </a:r>
            <a:r>
              <a:rPr sz="3200" dirty="0">
                <a:latin typeface="Carlito"/>
                <a:cs typeface="Carlito"/>
              </a:rPr>
              <a:t>t</a:t>
            </a:r>
            <a:r>
              <a:rPr sz="3200" spc="-10" dirty="0">
                <a:latin typeface="Carlito"/>
                <a:cs typeface="Carlito"/>
              </a:rPr>
              <a:t>i</a:t>
            </a:r>
            <a:r>
              <a:rPr sz="3200" spc="-5" dirty="0">
                <a:latin typeface="Carlito"/>
                <a:cs typeface="Carlito"/>
              </a:rPr>
              <a:t>on  peopl</a:t>
            </a:r>
            <a:r>
              <a:rPr sz="3200" dirty="0">
                <a:latin typeface="Carlito"/>
                <a:cs typeface="Carlito"/>
              </a:rPr>
              <a:t>e		a</a:t>
            </a:r>
            <a:r>
              <a:rPr sz="3200" spc="-40" dirty="0">
                <a:latin typeface="Carlito"/>
                <a:cs typeface="Carlito"/>
              </a:rPr>
              <a:t>r</a:t>
            </a:r>
            <a:r>
              <a:rPr sz="3200" dirty="0">
                <a:latin typeface="Carlito"/>
                <a:cs typeface="Carlito"/>
              </a:rPr>
              <a:t>e	mot</a:t>
            </a:r>
            <a:r>
              <a:rPr sz="3200" spc="-10" dirty="0">
                <a:latin typeface="Carlito"/>
                <a:cs typeface="Carlito"/>
              </a:rPr>
              <a:t>i</a:t>
            </a:r>
            <a:r>
              <a:rPr sz="3200" spc="-45" dirty="0">
                <a:latin typeface="Carlito"/>
                <a:cs typeface="Carlito"/>
              </a:rPr>
              <a:t>v</a:t>
            </a:r>
            <a:r>
              <a:rPr sz="3200" spc="-25" dirty="0">
                <a:latin typeface="Carlito"/>
                <a:cs typeface="Carlito"/>
              </a:rPr>
              <a:t>a</a:t>
            </a:r>
            <a:r>
              <a:rPr sz="3200" spc="-45" dirty="0">
                <a:latin typeface="Carlito"/>
                <a:cs typeface="Carlito"/>
              </a:rPr>
              <a:t>t</a:t>
            </a:r>
            <a:r>
              <a:rPr sz="3200" dirty="0">
                <a:latin typeface="Carlito"/>
                <a:cs typeface="Carlito"/>
              </a:rPr>
              <a:t>ed	</a:t>
            </a:r>
            <a:r>
              <a:rPr sz="3200" spc="-45" dirty="0">
                <a:latin typeface="Carlito"/>
                <a:cs typeface="Carlito"/>
              </a:rPr>
              <a:t>to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change </a:t>
            </a:r>
            <a:r>
              <a:rPr spc="-10" dirty="0"/>
              <a:t>behavior </a:t>
            </a:r>
            <a:r>
              <a:rPr spc="-25" dirty="0"/>
              <a:t>to </a:t>
            </a:r>
            <a:r>
              <a:rPr spc="-15" dirty="0"/>
              <a:t>healthy </a:t>
            </a:r>
            <a:r>
              <a:rPr spc="-10" dirty="0"/>
              <a:t>practices, </a:t>
            </a:r>
            <a:r>
              <a:rPr dirty="0"/>
              <a:t>when a  </a:t>
            </a:r>
            <a:r>
              <a:rPr spc="-5" dirty="0"/>
              <a:t>particular health-behavior addresses </a:t>
            </a:r>
            <a:r>
              <a:rPr dirty="0"/>
              <a:t>or </a:t>
            </a:r>
            <a:r>
              <a:rPr spc="-15" dirty="0"/>
              <a:t>arouse  </a:t>
            </a:r>
            <a:r>
              <a:rPr spc="-5" dirty="0"/>
              <a:t>their </a:t>
            </a:r>
            <a:r>
              <a:rPr spc="-100" dirty="0">
                <a:latin typeface="Arial"/>
                <a:cs typeface="Arial"/>
              </a:rPr>
              <a:t>‘need’</a:t>
            </a:r>
            <a:r>
              <a:rPr spc="-100" dirty="0"/>
              <a:t>. </a:t>
            </a:r>
            <a:r>
              <a:rPr dirty="0"/>
              <a:t>In </a:t>
            </a:r>
            <a:r>
              <a:rPr spc="-5" dirty="0"/>
              <a:t>other </a:t>
            </a:r>
            <a:r>
              <a:rPr spc="-20" dirty="0"/>
              <a:t>word, </a:t>
            </a:r>
            <a:r>
              <a:rPr spc="-5" dirty="0"/>
              <a:t>needs </a:t>
            </a:r>
            <a:r>
              <a:rPr dirty="0"/>
              <a:t>and </a:t>
            </a:r>
            <a:r>
              <a:rPr spc="-15" dirty="0"/>
              <a:t>wants </a:t>
            </a:r>
            <a:r>
              <a:rPr dirty="0"/>
              <a:t>of  the individuals </a:t>
            </a:r>
            <a:r>
              <a:rPr spc="-20" dirty="0"/>
              <a:t>have </a:t>
            </a:r>
            <a:r>
              <a:rPr spc="-25" dirty="0"/>
              <a:t>to </a:t>
            </a:r>
            <a:r>
              <a:rPr spc="-5" dirty="0"/>
              <a:t>be tackled by </a:t>
            </a:r>
            <a:r>
              <a:rPr spc="-10" dirty="0"/>
              <a:t>framing </a:t>
            </a:r>
            <a:r>
              <a:rPr spc="10" dirty="0"/>
              <a:t>an  </a:t>
            </a:r>
            <a:r>
              <a:rPr spc="-10" dirty="0"/>
              <a:t>incentive</a:t>
            </a:r>
            <a:r>
              <a:rPr dirty="0"/>
              <a:t> </a:t>
            </a:r>
            <a:r>
              <a:rPr spc="-5" dirty="0"/>
              <a:t>plan.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414527"/>
            <a:ext cx="7391400" cy="5910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7927" y="609600"/>
            <a:ext cx="7205472" cy="541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457200"/>
            <a:ext cx="8077200" cy="6063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54305"/>
            <a:ext cx="8149590" cy="6610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Font typeface="Carlito"/>
              <a:buAutoNum type="arabicPeriod"/>
              <a:tabLst>
                <a:tab pos="485140" algn="l"/>
              </a:tabLst>
            </a:pPr>
            <a:r>
              <a:rPr sz="2400" b="1" spc="-5" dirty="0">
                <a:latin typeface="Carlito"/>
                <a:cs typeface="Carlito"/>
              </a:rPr>
              <a:t>The Rational Model </a:t>
            </a:r>
            <a:r>
              <a:rPr sz="2400" spc="-5" dirty="0">
                <a:latin typeface="Carlito"/>
                <a:cs typeface="Carlito"/>
              </a:rPr>
              <a:t>This </a:t>
            </a:r>
            <a:r>
              <a:rPr sz="2400" dirty="0">
                <a:latin typeface="Carlito"/>
                <a:cs typeface="Carlito"/>
              </a:rPr>
              <a:t>model, </a:t>
            </a:r>
            <a:r>
              <a:rPr sz="2400" spc="-5" dirty="0">
                <a:latin typeface="Carlito"/>
                <a:cs typeface="Carlito"/>
              </a:rPr>
              <a:t>also known </a:t>
            </a:r>
            <a:r>
              <a:rPr sz="2400" dirty="0">
                <a:latin typeface="Carlito"/>
                <a:cs typeface="Carlito"/>
              </a:rPr>
              <a:t>as </a:t>
            </a:r>
            <a:r>
              <a:rPr sz="2400" spc="-5" dirty="0">
                <a:latin typeface="Carlito"/>
                <a:cs typeface="Carlito"/>
              </a:rPr>
              <a:t>the  </a:t>
            </a:r>
            <a:r>
              <a:rPr sz="2400" spc="-70" dirty="0">
                <a:latin typeface="Arial"/>
                <a:cs typeface="Arial"/>
              </a:rPr>
              <a:t>“knowledge, </a:t>
            </a:r>
            <a:r>
              <a:rPr sz="2400" spc="-10" dirty="0">
                <a:latin typeface="Carlito"/>
                <a:cs typeface="Carlito"/>
              </a:rPr>
              <a:t>attitudes, practices </a:t>
            </a:r>
            <a:r>
              <a:rPr sz="2400" spc="30" dirty="0">
                <a:latin typeface="Carlito"/>
                <a:cs typeface="Carlito"/>
              </a:rPr>
              <a:t>model</a:t>
            </a:r>
            <a:r>
              <a:rPr sz="2400" spc="30" dirty="0">
                <a:latin typeface="Arial"/>
                <a:cs typeface="Arial"/>
              </a:rPr>
              <a:t>” </a:t>
            </a:r>
            <a:r>
              <a:rPr sz="2400" spc="-5" dirty="0">
                <a:latin typeface="Carlito"/>
                <a:cs typeface="Carlito"/>
              </a:rPr>
              <a:t>(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KAP</a:t>
            </a:r>
            <a:r>
              <a:rPr sz="2400" spc="-5" dirty="0">
                <a:latin typeface="Carlito"/>
                <a:cs typeface="Carlito"/>
              </a:rPr>
              <a:t>),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5" dirty="0">
                <a:latin typeface="Carlito"/>
                <a:cs typeface="Carlito"/>
              </a:rPr>
              <a:t>based </a:t>
            </a:r>
            <a:r>
              <a:rPr sz="2400" dirty="0">
                <a:latin typeface="Carlito"/>
                <a:cs typeface="Carlito"/>
              </a:rPr>
              <a:t>on the  </a:t>
            </a:r>
            <a:r>
              <a:rPr sz="2400" spc="-10" dirty="0">
                <a:latin typeface="Carlito"/>
                <a:cs typeface="Carlito"/>
              </a:rPr>
              <a:t>premise that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increasing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a </a:t>
            </a:r>
            <a:r>
              <a:rPr sz="2400" spc="-125" dirty="0">
                <a:solidFill>
                  <a:srgbClr val="FF0000"/>
                </a:solidFill>
                <a:latin typeface="Arial"/>
                <a:cs typeface="Arial"/>
              </a:rPr>
              <a:t>person’s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knowledge </a:t>
            </a:r>
            <a:r>
              <a:rPr sz="2400" dirty="0">
                <a:latin typeface="Carlito"/>
                <a:cs typeface="Carlito"/>
              </a:rPr>
              <a:t>will </a:t>
            </a:r>
            <a:r>
              <a:rPr sz="2400" spc="-15" dirty="0">
                <a:latin typeface="Carlito"/>
                <a:cs typeface="Carlito"/>
              </a:rPr>
              <a:t>prompt </a:t>
            </a:r>
            <a:r>
              <a:rPr sz="2400" dirty="0">
                <a:latin typeface="Carlito"/>
                <a:cs typeface="Carlito"/>
              </a:rPr>
              <a:t>a  </a:t>
            </a:r>
            <a:r>
              <a:rPr sz="2400" spc="-10" dirty="0">
                <a:latin typeface="Carlito"/>
                <a:cs typeface="Carlito"/>
              </a:rPr>
              <a:t>behaviour</a:t>
            </a:r>
            <a:r>
              <a:rPr sz="2400" spc="-5" dirty="0">
                <a:latin typeface="Carlito"/>
                <a:cs typeface="Carlito"/>
              </a:rPr>
              <a:t> change.</a:t>
            </a:r>
            <a:endParaRPr sz="24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  <a:buFont typeface="Carlito"/>
              <a:buAutoNum type="arabicPeriod"/>
              <a:tabLst>
                <a:tab pos="408940" algn="l"/>
              </a:tabLst>
            </a:pPr>
            <a:r>
              <a:rPr sz="2400" b="1" spc="-5" dirty="0">
                <a:latin typeface="Carlito"/>
                <a:cs typeface="Carlito"/>
              </a:rPr>
              <a:t>The Health Belief Model (HBM): </a:t>
            </a:r>
            <a:r>
              <a:rPr sz="2400" spc="-5" dirty="0">
                <a:latin typeface="Carlito"/>
                <a:cs typeface="Carlito"/>
              </a:rPr>
              <a:t>Human health decision-  </a:t>
            </a:r>
            <a:r>
              <a:rPr sz="2400" dirty="0">
                <a:latin typeface="Carlito"/>
                <a:cs typeface="Carlito"/>
              </a:rPr>
              <a:t>making and </a:t>
            </a:r>
            <a:r>
              <a:rPr sz="2400" spc="-10" dirty="0">
                <a:latin typeface="Carlito"/>
                <a:cs typeface="Carlito"/>
              </a:rPr>
              <a:t>subsequent behaviour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5" dirty="0">
                <a:latin typeface="Carlito"/>
                <a:cs typeface="Carlito"/>
              </a:rPr>
              <a:t>based on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following </a:t>
            </a:r>
            <a:r>
              <a:rPr sz="2400" spc="-5" dirty="0">
                <a:latin typeface="Carlito"/>
                <a:cs typeface="Carlito"/>
              </a:rPr>
              <a:t>six  </a:t>
            </a:r>
            <a:r>
              <a:rPr sz="2400" spc="-10" dirty="0">
                <a:latin typeface="Carlito"/>
                <a:cs typeface="Carlito"/>
              </a:rPr>
              <a:t>constructs:</a:t>
            </a:r>
            <a:endParaRPr sz="2400">
              <a:latin typeface="Carlito"/>
              <a:cs typeface="Carlito"/>
            </a:endParaRPr>
          </a:p>
          <a:p>
            <a:pPr marL="242570" lvl="1" indent="-162560">
              <a:lnSpc>
                <a:spcPct val="100000"/>
              </a:lnSpc>
              <a:buChar char="-"/>
              <a:tabLst>
                <a:tab pos="243204" algn="l"/>
              </a:tabLst>
            </a:pPr>
            <a:r>
              <a:rPr sz="2400" spc="-10" dirty="0">
                <a:latin typeface="Carlito"/>
                <a:cs typeface="Carlito"/>
              </a:rPr>
              <a:t>perceived</a:t>
            </a:r>
            <a:r>
              <a:rPr sz="2400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susceptibility,</a:t>
            </a:r>
            <a:endParaRPr sz="2400">
              <a:latin typeface="Carlito"/>
              <a:cs typeface="Carlito"/>
            </a:endParaRPr>
          </a:p>
          <a:p>
            <a:pPr marL="242570" lvl="1" indent="-162560">
              <a:lnSpc>
                <a:spcPct val="100000"/>
              </a:lnSpc>
              <a:buChar char="-"/>
              <a:tabLst>
                <a:tab pos="243204" algn="l"/>
              </a:tabLst>
            </a:pPr>
            <a:r>
              <a:rPr sz="2400" spc="-25" dirty="0">
                <a:latin typeface="Carlito"/>
                <a:cs typeface="Carlito"/>
              </a:rPr>
              <a:t>severity,</a:t>
            </a:r>
            <a:endParaRPr sz="2400">
              <a:latin typeface="Carlito"/>
              <a:cs typeface="Carlito"/>
            </a:endParaRPr>
          </a:p>
          <a:p>
            <a:pPr marL="242570" lvl="1" indent="-162560">
              <a:lnSpc>
                <a:spcPct val="100000"/>
              </a:lnSpc>
              <a:spcBef>
                <a:spcPts val="5"/>
              </a:spcBef>
              <a:buChar char="-"/>
              <a:tabLst>
                <a:tab pos="243204" algn="l"/>
              </a:tabLst>
            </a:pPr>
            <a:r>
              <a:rPr sz="2400" spc="-10" dirty="0">
                <a:latin typeface="Carlito"/>
                <a:cs typeface="Carlito"/>
              </a:rPr>
              <a:t>benefits </a:t>
            </a:r>
            <a:r>
              <a:rPr sz="2400" dirty="0">
                <a:latin typeface="Carlito"/>
                <a:cs typeface="Carlito"/>
              </a:rPr>
              <a:t>and</a:t>
            </a:r>
            <a:r>
              <a:rPr sz="2400" spc="1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barriers,</a:t>
            </a:r>
            <a:endParaRPr sz="2400">
              <a:latin typeface="Carlito"/>
              <a:cs typeface="Carlito"/>
            </a:endParaRPr>
          </a:p>
          <a:p>
            <a:pPr marL="242570" lvl="1" indent="-162560">
              <a:lnSpc>
                <a:spcPct val="100000"/>
              </a:lnSpc>
              <a:buChar char="-"/>
              <a:tabLst>
                <a:tab pos="243204" algn="l"/>
              </a:tabLst>
            </a:pPr>
            <a:r>
              <a:rPr sz="2400" dirty="0">
                <a:latin typeface="Carlito"/>
                <a:cs typeface="Carlito"/>
              </a:rPr>
              <a:t>cues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dirty="0">
                <a:latin typeface="Carlito"/>
                <a:cs typeface="Carlito"/>
              </a:rPr>
              <a:t>action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and</a:t>
            </a:r>
            <a:endParaRPr sz="2400">
              <a:latin typeface="Carlito"/>
              <a:cs typeface="Carlito"/>
            </a:endParaRPr>
          </a:p>
          <a:p>
            <a:pPr marL="242570" lvl="1" indent="-162560">
              <a:lnSpc>
                <a:spcPct val="100000"/>
              </a:lnSpc>
              <a:buChar char="-"/>
              <a:tabLst>
                <a:tab pos="243204" algn="l"/>
              </a:tabLst>
            </a:pPr>
            <a:r>
              <a:rPr sz="2400" spc="-20" dirty="0">
                <a:latin typeface="Carlito"/>
                <a:cs typeface="Carlito"/>
              </a:rPr>
              <a:t>self-efficacy.</a:t>
            </a:r>
            <a:endParaRPr sz="24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This </a:t>
            </a:r>
            <a:r>
              <a:rPr sz="2400" dirty="0">
                <a:latin typeface="Carlito"/>
                <a:cs typeface="Carlito"/>
              </a:rPr>
              <a:t>model </a:t>
            </a:r>
            <a:r>
              <a:rPr sz="2400" spc="-10" dirty="0">
                <a:latin typeface="Carlito"/>
                <a:cs typeface="Carlito"/>
              </a:rPr>
              <a:t>proposes that </a:t>
            </a:r>
            <a:r>
              <a:rPr sz="2400" spc="-5" dirty="0">
                <a:latin typeface="Carlito"/>
                <a:cs typeface="Carlito"/>
              </a:rPr>
              <a:t>people, </a:t>
            </a:r>
            <a:r>
              <a:rPr sz="2400" dirty="0">
                <a:latin typeface="Carlito"/>
                <a:cs typeface="Carlito"/>
              </a:rPr>
              <a:t>when </a:t>
            </a:r>
            <a:r>
              <a:rPr sz="2400" spc="-10" dirty="0">
                <a:latin typeface="Carlito"/>
                <a:cs typeface="Carlito"/>
              </a:rPr>
              <a:t>presented </a:t>
            </a:r>
            <a:r>
              <a:rPr sz="2400" dirty="0">
                <a:latin typeface="Carlito"/>
                <a:cs typeface="Carlito"/>
              </a:rPr>
              <a:t>with a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risk 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message</a:t>
            </a:r>
            <a:r>
              <a:rPr sz="2400" spc="-5" dirty="0">
                <a:latin typeface="Carlito"/>
                <a:cs typeface="Carlito"/>
              </a:rPr>
              <a:t>, </a:t>
            </a:r>
            <a:r>
              <a:rPr sz="2400" spc="-15" dirty="0">
                <a:latin typeface="Carlito"/>
                <a:cs typeface="Carlito"/>
              </a:rPr>
              <a:t>engage </a:t>
            </a:r>
            <a:r>
              <a:rPr sz="2400" dirty="0">
                <a:latin typeface="Carlito"/>
                <a:cs typeface="Carlito"/>
              </a:rPr>
              <a:t>in </a:t>
            </a:r>
            <a:r>
              <a:rPr sz="2400" spc="-10" dirty="0">
                <a:latin typeface="Carlito"/>
                <a:cs typeface="Carlito"/>
              </a:rPr>
              <a:t>two </a:t>
            </a:r>
            <a:r>
              <a:rPr sz="2400" spc="-5" dirty="0">
                <a:latin typeface="Carlito"/>
                <a:cs typeface="Carlito"/>
              </a:rPr>
              <a:t>appraisal </a:t>
            </a:r>
            <a:r>
              <a:rPr sz="2400" spc="-10" dirty="0">
                <a:latin typeface="Carlito"/>
                <a:cs typeface="Carlito"/>
              </a:rPr>
              <a:t>processes: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determination </a:t>
            </a:r>
            <a:r>
              <a:rPr sz="2400" spc="5" dirty="0">
                <a:latin typeface="Carlito"/>
                <a:cs typeface="Carlito"/>
              </a:rPr>
              <a:t>of  </a:t>
            </a:r>
            <a:r>
              <a:rPr sz="2400" spc="-5" dirty="0">
                <a:latin typeface="Carlito"/>
                <a:cs typeface="Carlito"/>
              </a:rPr>
              <a:t>whether they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susceptible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10" dirty="0">
                <a:latin typeface="Carlito"/>
                <a:cs typeface="Carlito"/>
              </a:rPr>
              <a:t>the threat </a:t>
            </a:r>
            <a:r>
              <a:rPr sz="2400" spc="-5" dirty="0">
                <a:latin typeface="Carlito"/>
                <a:cs typeface="Carlito"/>
              </a:rPr>
              <a:t>and whether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10" dirty="0">
                <a:latin typeface="Carlito"/>
                <a:cs typeface="Carlito"/>
              </a:rPr>
              <a:t>threat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severe</a:t>
            </a:r>
            <a:r>
              <a:rPr sz="2400" spc="-15" dirty="0">
                <a:latin typeface="Carlito"/>
                <a:cs typeface="Carlito"/>
              </a:rPr>
              <a:t>;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whether the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recommended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action </a:t>
            </a:r>
            <a:r>
              <a:rPr sz="2400" spc="-10" dirty="0">
                <a:latin typeface="Carlito"/>
                <a:cs typeface="Carlito"/>
              </a:rPr>
              <a:t>can 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reduce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that threat </a:t>
            </a:r>
            <a:r>
              <a:rPr sz="2400" spc="-5" dirty="0">
                <a:latin typeface="Carlito"/>
                <a:cs typeface="Carlito"/>
              </a:rPr>
              <a:t>(i.e. </a:t>
            </a:r>
            <a:r>
              <a:rPr sz="2400" spc="-10" dirty="0">
                <a:latin typeface="Carlito"/>
                <a:cs typeface="Carlito"/>
              </a:rPr>
              <a:t>response efficacy)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whether they </a:t>
            </a:r>
            <a:r>
              <a:rPr sz="2400" spc="-10" dirty="0">
                <a:latin typeface="Carlito"/>
                <a:cs typeface="Carlito"/>
              </a:rPr>
              <a:t>can  successfully perform </a:t>
            </a: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recommended </a:t>
            </a:r>
            <a:r>
              <a:rPr sz="2400" dirty="0">
                <a:latin typeface="Carlito"/>
                <a:cs typeface="Carlito"/>
              </a:rPr>
              <a:t>action </a:t>
            </a:r>
            <a:r>
              <a:rPr sz="2400" spc="-5" dirty="0">
                <a:latin typeface="Carlito"/>
                <a:cs typeface="Carlito"/>
              </a:rPr>
              <a:t>(i.e.</a:t>
            </a:r>
            <a:r>
              <a:rPr sz="2400" spc="35" dirty="0">
                <a:latin typeface="Carlito"/>
                <a:cs typeface="Carlito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self-efficacy</a:t>
            </a:r>
            <a:r>
              <a:rPr sz="2400" spc="-10" dirty="0">
                <a:latin typeface="Carlito"/>
                <a:cs typeface="Carlito"/>
              </a:rPr>
              <a:t>).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5994" y="124155"/>
            <a:ext cx="3905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Health </a:t>
            </a:r>
            <a:r>
              <a:rPr sz="2800" spc="-10" dirty="0"/>
              <a:t>Belief </a:t>
            </a:r>
            <a:r>
              <a:rPr sz="2800" spc="-5" dirty="0"/>
              <a:t>Model</a:t>
            </a:r>
            <a:r>
              <a:rPr sz="2800" spc="-30" dirty="0"/>
              <a:t> </a:t>
            </a:r>
            <a:r>
              <a:rPr sz="2800" spc="-10" dirty="0"/>
              <a:t>(HBM)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329173" y="771142"/>
            <a:ext cx="8533270" cy="5943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865073"/>
            <a:ext cx="8225155" cy="5574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975" indent="-295910" algn="just">
              <a:lnSpc>
                <a:spcPct val="100000"/>
              </a:lnSpc>
              <a:spcBef>
                <a:spcPts val="95"/>
              </a:spcBef>
              <a:buChar char="●"/>
              <a:tabLst>
                <a:tab pos="308610" algn="l"/>
              </a:tabLst>
            </a:pPr>
            <a:r>
              <a:rPr sz="2800" b="1" spc="-20" dirty="0">
                <a:latin typeface="Carlito"/>
                <a:cs typeface="Carlito"/>
              </a:rPr>
              <a:t>Perceived</a:t>
            </a:r>
            <a:r>
              <a:rPr sz="2800" b="1" spc="30" dirty="0">
                <a:latin typeface="Carlito"/>
                <a:cs typeface="Carlito"/>
              </a:rPr>
              <a:t> </a:t>
            </a:r>
            <a:r>
              <a:rPr sz="2800" b="1" spc="-15" dirty="0">
                <a:latin typeface="Carlito"/>
                <a:cs typeface="Carlito"/>
              </a:rPr>
              <a:t>susceptibility.</a:t>
            </a:r>
            <a:endParaRPr sz="2800">
              <a:latin typeface="Carlito"/>
              <a:cs typeface="Carlito"/>
            </a:endParaRPr>
          </a:p>
          <a:p>
            <a:pPr marL="12700" marR="7620" algn="just">
              <a:lnSpc>
                <a:spcPct val="100000"/>
              </a:lnSpc>
              <a:spcBef>
                <a:spcPts val="5"/>
              </a:spcBef>
            </a:pP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5" dirty="0">
                <a:latin typeface="Carlito"/>
                <a:cs typeface="Carlito"/>
              </a:rPr>
              <a:t>subjective </a:t>
            </a:r>
            <a:r>
              <a:rPr sz="2800" spc="-10" dirty="0">
                <a:latin typeface="Carlito"/>
                <a:cs typeface="Carlito"/>
              </a:rPr>
              <a:t>perception </a:t>
            </a:r>
            <a:r>
              <a:rPr sz="2800" spc="-5" dirty="0">
                <a:latin typeface="Carlito"/>
                <a:cs typeface="Carlito"/>
              </a:rPr>
              <a:t>of the risk the individual </a:t>
            </a:r>
            <a:r>
              <a:rPr sz="2800" spc="-10" dirty="0">
                <a:latin typeface="Carlito"/>
                <a:cs typeface="Carlito"/>
              </a:rPr>
              <a:t>is </a:t>
            </a:r>
            <a:r>
              <a:rPr sz="2800" spc="-25" dirty="0">
                <a:latin typeface="Carlito"/>
                <a:cs typeface="Carlito"/>
              </a:rPr>
              <a:t>at  </a:t>
            </a:r>
            <a:r>
              <a:rPr sz="2800" spc="-20" dirty="0">
                <a:latin typeface="Carlito"/>
                <a:cs typeface="Carlito"/>
              </a:rPr>
              <a:t>from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30" dirty="0">
                <a:latin typeface="Carlito"/>
                <a:cs typeface="Carlito"/>
              </a:rPr>
              <a:t>state </a:t>
            </a:r>
            <a:r>
              <a:rPr sz="2800" spc="-5" dirty="0">
                <a:latin typeface="Carlito"/>
                <a:cs typeface="Carlito"/>
              </a:rPr>
              <a:t>or</a:t>
            </a:r>
            <a:r>
              <a:rPr sz="2800" spc="7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condition.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rlito"/>
              <a:cs typeface="Carlito"/>
            </a:endParaRPr>
          </a:p>
          <a:p>
            <a:pPr marL="307975" indent="-295910" algn="just">
              <a:lnSpc>
                <a:spcPct val="100000"/>
              </a:lnSpc>
              <a:buChar char="●"/>
              <a:tabLst>
                <a:tab pos="308610" algn="l"/>
              </a:tabLst>
            </a:pPr>
            <a:r>
              <a:rPr sz="2800" b="1" spc="-20" dirty="0">
                <a:latin typeface="Carlito"/>
                <a:cs typeface="Carlito"/>
              </a:rPr>
              <a:t>Perceived</a:t>
            </a:r>
            <a:r>
              <a:rPr sz="2800" b="1" spc="35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severity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2800" spc="-10" dirty="0">
                <a:latin typeface="Carlito"/>
                <a:cs typeface="Carlito"/>
              </a:rPr>
              <a:t>Subjective evaluation </a:t>
            </a:r>
            <a:r>
              <a:rPr sz="2800" spc="-5" dirty="0">
                <a:latin typeface="Carlito"/>
                <a:cs typeface="Carlito"/>
              </a:rPr>
              <a:t>of the seriousness </a:t>
            </a:r>
            <a:r>
              <a:rPr sz="2800" dirty="0">
                <a:latin typeface="Carlito"/>
                <a:cs typeface="Carlito"/>
              </a:rPr>
              <a:t>of </a:t>
            </a:r>
            <a:r>
              <a:rPr sz="2800" spc="-5" dirty="0">
                <a:latin typeface="Carlito"/>
                <a:cs typeface="Carlito"/>
              </a:rPr>
              <a:t>the  </a:t>
            </a:r>
            <a:r>
              <a:rPr sz="2800" spc="-10" dirty="0">
                <a:latin typeface="Carlito"/>
                <a:cs typeface="Carlito"/>
              </a:rPr>
              <a:t>consequences associated </a:t>
            </a:r>
            <a:r>
              <a:rPr sz="2800" spc="-5" dirty="0">
                <a:latin typeface="Carlito"/>
                <a:cs typeface="Carlito"/>
              </a:rPr>
              <a:t>with the </a:t>
            </a:r>
            <a:r>
              <a:rPr sz="2800" spc="-30" dirty="0">
                <a:latin typeface="Carlito"/>
                <a:cs typeface="Carlito"/>
              </a:rPr>
              <a:t>state </a:t>
            </a:r>
            <a:r>
              <a:rPr sz="2800" spc="-5" dirty="0">
                <a:latin typeface="Carlito"/>
                <a:cs typeface="Carlito"/>
              </a:rPr>
              <a:t>or</a:t>
            </a:r>
            <a:r>
              <a:rPr sz="2800" spc="13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condition.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rlito"/>
              <a:cs typeface="Carlito"/>
            </a:endParaRPr>
          </a:p>
          <a:p>
            <a:pPr marL="307975" indent="-295910" algn="just">
              <a:lnSpc>
                <a:spcPct val="100000"/>
              </a:lnSpc>
              <a:buChar char="●"/>
              <a:tabLst>
                <a:tab pos="308610" algn="l"/>
              </a:tabLst>
            </a:pPr>
            <a:r>
              <a:rPr sz="2800" b="1" spc="-20" dirty="0">
                <a:latin typeface="Carlito"/>
                <a:cs typeface="Carlito"/>
              </a:rPr>
              <a:t>Perceived</a:t>
            </a:r>
            <a:r>
              <a:rPr sz="2800" b="1" spc="35" dirty="0">
                <a:latin typeface="Carlito"/>
                <a:cs typeface="Carlito"/>
              </a:rPr>
              <a:t> </a:t>
            </a:r>
            <a:r>
              <a:rPr sz="2800" b="1" spc="-15" dirty="0">
                <a:latin typeface="Carlito"/>
                <a:cs typeface="Carlito"/>
              </a:rPr>
              <a:t>threat</a:t>
            </a:r>
            <a:r>
              <a:rPr sz="2800" spc="-15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12700" marR="5715" algn="just">
              <a:lnSpc>
                <a:spcPct val="100000"/>
              </a:lnSpc>
            </a:pP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product/sum 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severity </a:t>
            </a:r>
            <a:r>
              <a:rPr sz="2800" dirty="0">
                <a:latin typeface="Carlito"/>
                <a:cs typeface="Carlito"/>
              </a:rPr>
              <a:t>and </a:t>
            </a:r>
            <a:r>
              <a:rPr sz="2800" spc="-20" dirty="0">
                <a:latin typeface="Carlito"/>
                <a:cs typeface="Carlito"/>
              </a:rPr>
              <a:t>susceptibility. </a:t>
            </a:r>
            <a:r>
              <a:rPr sz="2800" spc="-10" dirty="0">
                <a:latin typeface="Carlito"/>
                <a:cs typeface="Carlito"/>
              </a:rPr>
              <a:t>This  combined quantum might </a:t>
            </a:r>
            <a:r>
              <a:rPr sz="2800" spc="-5" dirty="0">
                <a:latin typeface="Carlito"/>
                <a:cs typeface="Carlito"/>
              </a:rPr>
              <a:t>be </a:t>
            </a:r>
            <a:r>
              <a:rPr sz="2800" spc="-10" dirty="0">
                <a:latin typeface="Carlito"/>
                <a:cs typeface="Carlito"/>
              </a:rPr>
              <a:t>seen </a:t>
            </a:r>
            <a:r>
              <a:rPr sz="2800" spc="-5" dirty="0">
                <a:latin typeface="Carlito"/>
                <a:cs typeface="Carlito"/>
              </a:rPr>
              <a:t>as </a:t>
            </a:r>
            <a:r>
              <a:rPr sz="2800" spc="-15" dirty="0">
                <a:latin typeface="Carlito"/>
                <a:cs typeface="Carlito"/>
              </a:rPr>
              <a:t>indicative </a:t>
            </a:r>
            <a:r>
              <a:rPr sz="2800" spc="-5" dirty="0">
                <a:latin typeface="Carlito"/>
                <a:cs typeface="Carlito"/>
              </a:rPr>
              <a:t>of the  </a:t>
            </a:r>
            <a:r>
              <a:rPr sz="2800" spc="-15" dirty="0">
                <a:latin typeface="Carlito"/>
                <a:cs typeface="Carlito"/>
              </a:rPr>
              <a:t>level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5" dirty="0">
                <a:latin typeface="Carlito"/>
                <a:cs typeface="Carlito"/>
              </a:rPr>
              <a:t>motivation </a:t>
            </a:r>
            <a:r>
              <a:rPr sz="2800" spc="-5" dirty="0">
                <a:latin typeface="Carlito"/>
                <a:cs typeface="Carlito"/>
              </a:rPr>
              <a:t>an individual </a:t>
            </a:r>
            <a:r>
              <a:rPr sz="2800" spc="-10" dirty="0">
                <a:latin typeface="Carlito"/>
                <a:cs typeface="Carlito"/>
              </a:rPr>
              <a:t>has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act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25" dirty="0">
                <a:latin typeface="Carlito"/>
                <a:cs typeface="Carlito"/>
              </a:rPr>
              <a:t>avoid </a:t>
            </a:r>
            <a:r>
              <a:rPr sz="2800" spc="-5" dirty="0">
                <a:latin typeface="Carlito"/>
                <a:cs typeface="Carlito"/>
              </a:rPr>
              <a:t>a  </a:t>
            </a:r>
            <a:r>
              <a:rPr sz="2800" spc="-10" dirty="0">
                <a:latin typeface="Carlito"/>
                <a:cs typeface="Carlito"/>
              </a:rPr>
              <a:t>particular</a:t>
            </a:r>
            <a:r>
              <a:rPr sz="2800" spc="2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outcome.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43200" y="228600"/>
            <a:ext cx="3200400" cy="64643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651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30"/>
              </a:spcBef>
            </a:pPr>
            <a:r>
              <a:rPr sz="3600" spc="-5" dirty="0"/>
              <a:t>HBM</a:t>
            </a:r>
            <a:endParaRPr sz="36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543813"/>
            <a:ext cx="830135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975" indent="-295910">
              <a:lnSpc>
                <a:spcPct val="100000"/>
              </a:lnSpc>
              <a:spcBef>
                <a:spcPts val="95"/>
              </a:spcBef>
              <a:buChar char="●"/>
              <a:tabLst>
                <a:tab pos="308610" algn="l"/>
              </a:tabLst>
            </a:pPr>
            <a:r>
              <a:rPr sz="2800" b="1" spc="-20" dirty="0">
                <a:latin typeface="Carlito"/>
                <a:cs typeface="Carlito"/>
              </a:rPr>
              <a:t>Perceived</a:t>
            </a:r>
            <a:r>
              <a:rPr sz="2800" b="1" spc="35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benefits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tabLst>
                <a:tab pos="1243965" algn="l"/>
                <a:tab pos="2452370" algn="l"/>
                <a:tab pos="3070225" algn="l"/>
                <a:tab pos="4211320" algn="l"/>
                <a:tab pos="4693285" algn="l"/>
                <a:tab pos="6415405" algn="l"/>
                <a:tab pos="7708265" algn="l"/>
              </a:tabLst>
            </a:pP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5" dirty="0">
                <a:latin typeface="Carlito"/>
                <a:cs typeface="Carlito"/>
              </a:rPr>
              <a:t>subjectively </a:t>
            </a:r>
            <a:r>
              <a:rPr sz="2800" spc="-15" dirty="0">
                <a:latin typeface="Carlito"/>
                <a:cs typeface="Carlito"/>
              </a:rPr>
              <a:t>understood </a:t>
            </a:r>
            <a:r>
              <a:rPr sz="2800" spc="-10" dirty="0">
                <a:latin typeface="Carlito"/>
                <a:cs typeface="Carlito"/>
              </a:rPr>
              <a:t>positive benefits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taking </a:t>
            </a:r>
            <a:r>
              <a:rPr sz="2800" spc="-5" dirty="0">
                <a:latin typeface="Carlito"/>
                <a:cs typeface="Carlito"/>
              </a:rPr>
              <a:t>a  </a:t>
            </a:r>
            <a:r>
              <a:rPr sz="2800" spc="-10" dirty="0">
                <a:latin typeface="Carlito"/>
                <a:cs typeface="Carlito"/>
              </a:rPr>
              <a:t>healt</a:t>
            </a:r>
            <a:r>
              <a:rPr sz="2800" spc="-5" dirty="0">
                <a:latin typeface="Carlito"/>
                <a:cs typeface="Carlito"/>
              </a:rPr>
              <a:t>h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5" dirty="0">
                <a:latin typeface="Carlito"/>
                <a:cs typeface="Carlito"/>
              </a:rPr>
              <a:t>a</a:t>
            </a:r>
            <a:r>
              <a:rPr sz="2800" spc="10" dirty="0">
                <a:latin typeface="Carlito"/>
                <a:cs typeface="Carlito"/>
              </a:rPr>
              <a:t>c</a:t>
            </a:r>
            <a:r>
              <a:rPr sz="2800" spc="-5" dirty="0">
                <a:latin typeface="Carlito"/>
                <a:cs typeface="Carlito"/>
              </a:rPr>
              <a:t>tion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30" dirty="0">
                <a:latin typeface="Carlito"/>
                <a:cs typeface="Carlito"/>
              </a:rPr>
              <a:t>t</a:t>
            </a:r>
            <a:r>
              <a:rPr sz="2800" spc="-5" dirty="0">
                <a:latin typeface="Carlito"/>
                <a:cs typeface="Carlito"/>
              </a:rPr>
              <a:t>o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10" dirty="0">
                <a:latin typeface="Carlito"/>
                <a:cs typeface="Carlito"/>
              </a:rPr>
              <a:t>o</a:t>
            </a:r>
            <a:r>
              <a:rPr sz="2800" spc="-30" dirty="0">
                <a:latin typeface="Carlito"/>
                <a:cs typeface="Carlito"/>
              </a:rPr>
              <a:t>f</a:t>
            </a:r>
            <a:r>
              <a:rPr sz="2800" spc="-45" dirty="0">
                <a:latin typeface="Carlito"/>
                <a:cs typeface="Carlito"/>
              </a:rPr>
              <a:t>f</a:t>
            </a:r>
            <a:r>
              <a:rPr sz="2800" spc="-10" dirty="0">
                <a:latin typeface="Carlito"/>
                <a:cs typeface="Carlito"/>
              </a:rPr>
              <a:t>s</a:t>
            </a:r>
            <a:r>
              <a:rPr sz="2800" spc="-20" dirty="0">
                <a:latin typeface="Carlito"/>
                <a:cs typeface="Carlito"/>
              </a:rPr>
              <a:t>e</a:t>
            </a:r>
            <a:r>
              <a:rPr sz="2800" spc="-5" dirty="0">
                <a:latin typeface="Carlito"/>
                <a:cs typeface="Carlito"/>
              </a:rPr>
              <a:t>t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5" dirty="0">
                <a:latin typeface="Carlito"/>
                <a:cs typeface="Carlito"/>
              </a:rPr>
              <a:t>a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10" dirty="0">
                <a:latin typeface="Carlito"/>
                <a:cs typeface="Carlito"/>
              </a:rPr>
              <a:t>pe</a:t>
            </a:r>
            <a:r>
              <a:rPr sz="2800" spc="-55" dirty="0">
                <a:latin typeface="Carlito"/>
                <a:cs typeface="Carlito"/>
              </a:rPr>
              <a:t>r</a:t>
            </a:r>
            <a:r>
              <a:rPr sz="2800" spc="-5" dirty="0">
                <a:latin typeface="Carlito"/>
                <a:cs typeface="Carlito"/>
              </a:rPr>
              <a:t>cei</a:t>
            </a:r>
            <a:r>
              <a:rPr sz="2800" spc="-40" dirty="0">
                <a:latin typeface="Carlito"/>
                <a:cs typeface="Carlito"/>
              </a:rPr>
              <a:t>v</a:t>
            </a:r>
            <a:r>
              <a:rPr sz="2800" spc="-5" dirty="0">
                <a:latin typeface="Carlito"/>
                <a:cs typeface="Carlito"/>
              </a:rPr>
              <a:t>ed</a:t>
            </a:r>
            <a:r>
              <a:rPr sz="2800" dirty="0">
                <a:latin typeface="Carlito"/>
                <a:cs typeface="Carlito"/>
              </a:rPr>
              <a:t>	t</a:t>
            </a:r>
            <a:r>
              <a:rPr sz="2800" spc="-10" dirty="0">
                <a:latin typeface="Carlito"/>
                <a:cs typeface="Carlito"/>
              </a:rPr>
              <a:t>h</a:t>
            </a:r>
            <a:r>
              <a:rPr sz="2800" spc="-55" dirty="0">
                <a:latin typeface="Carlito"/>
                <a:cs typeface="Carlito"/>
              </a:rPr>
              <a:t>r</a:t>
            </a:r>
            <a:r>
              <a:rPr sz="2800" spc="-5" dirty="0">
                <a:latin typeface="Carlito"/>
                <a:cs typeface="Carlito"/>
              </a:rPr>
              <a:t>e</a:t>
            </a:r>
            <a:r>
              <a:rPr sz="2800" spc="-25" dirty="0">
                <a:latin typeface="Carlito"/>
                <a:cs typeface="Carlito"/>
              </a:rPr>
              <a:t>a</a:t>
            </a:r>
            <a:r>
              <a:rPr sz="2800" dirty="0">
                <a:latin typeface="Carlito"/>
                <a:cs typeface="Carlito"/>
              </a:rPr>
              <a:t>t</a:t>
            </a:r>
            <a:r>
              <a:rPr sz="2800" spc="-5" dirty="0">
                <a:latin typeface="Carlito"/>
                <a:cs typeface="Carlito"/>
              </a:rPr>
              <a:t>.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10" dirty="0">
                <a:latin typeface="Carlito"/>
                <a:cs typeface="Carlito"/>
              </a:rPr>
              <a:t>This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60385" y="1823669"/>
            <a:ext cx="1101725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375" marR="5080" indent="-6731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rlito"/>
                <a:cs typeface="Carlito"/>
              </a:rPr>
              <a:t>s</a:t>
            </a:r>
            <a:r>
              <a:rPr sz="2800" spc="-10" dirty="0">
                <a:latin typeface="Carlito"/>
                <a:cs typeface="Carlito"/>
              </a:rPr>
              <a:t>pec</a:t>
            </a:r>
            <a:r>
              <a:rPr sz="2800" spc="-20" dirty="0">
                <a:latin typeface="Carlito"/>
                <a:cs typeface="Carlito"/>
              </a:rPr>
              <a:t>i</a:t>
            </a:r>
            <a:r>
              <a:rPr sz="2800" spc="-10" dirty="0">
                <a:latin typeface="Carlito"/>
                <a:cs typeface="Carlito"/>
              </a:rPr>
              <a:t>f</a:t>
            </a:r>
            <a:r>
              <a:rPr sz="2800" spc="-15" dirty="0">
                <a:latin typeface="Carlito"/>
                <a:cs typeface="Carlito"/>
              </a:rPr>
              <a:t>i</a:t>
            </a:r>
            <a:r>
              <a:rPr sz="2800" spc="-5" dirty="0">
                <a:latin typeface="Carlito"/>
                <a:cs typeface="Carlito"/>
              </a:rPr>
              <a:t>c  </a:t>
            </a:r>
            <a:r>
              <a:rPr sz="2800" spc="-85" dirty="0">
                <a:latin typeface="Arial"/>
                <a:cs typeface="Arial"/>
              </a:rPr>
              <a:t>‘hea</a:t>
            </a:r>
            <a:r>
              <a:rPr sz="2800" spc="-50" dirty="0">
                <a:latin typeface="Arial"/>
                <a:cs typeface="Arial"/>
              </a:rPr>
              <a:t>l</a:t>
            </a:r>
            <a:r>
              <a:rPr sz="2800" spc="35" dirty="0">
                <a:latin typeface="Arial"/>
                <a:cs typeface="Arial"/>
              </a:rPr>
              <a:t>th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1823669"/>
            <a:ext cx="7042784" cy="1306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rlito"/>
                <a:cs typeface="Carlito"/>
              </a:rPr>
              <a:t>perception </a:t>
            </a:r>
            <a:r>
              <a:rPr sz="2800" spc="-5" dirty="0">
                <a:latin typeface="Carlito"/>
                <a:cs typeface="Carlito"/>
              </a:rPr>
              <a:t>will </a:t>
            </a:r>
            <a:r>
              <a:rPr sz="2800" dirty="0">
                <a:latin typeface="Carlito"/>
                <a:cs typeface="Carlito"/>
              </a:rPr>
              <a:t>be </a:t>
            </a:r>
            <a:r>
              <a:rPr sz="2800" spc="-10" dirty="0">
                <a:latin typeface="Carlito"/>
                <a:cs typeface="Carlito"/>
              </a:rPr>
              <a:t>influenced </a:t>
            </a:r>
            <a:r>
              <a:rPr sz="2800" spc="-5" dirty="0">
                <a:latin typeface="Carlito"/>
                <a:cs typeface="Carlito"/>
              </a:rPr>
              <a:t>not </a:t>
            </a:r>
            <a:r>
              <a:rPr sz="2800" spc="-10" dirty="0">
                <a:latin typeface="Carlito"/>
                <a:cs typeface="Carlito"/>
              </a:rPr>
              <a:t>only </a:t>
            </a:r>
            <a:r>
              <a:rPr sz="2800" spc="-25" dirty="0">
                <a:latin typeface="Carlito"/>
                <a:cs typeface="Carlito"/>
              </a:rPr>
              <a:t>by  </a:t>
            </a:r>
            <a:r>
              <a:rPr sz="2800" spc="-20" dirty="0">
                <a:latin typeface="Carlito"/>
                <a:cs typeface="Carlito"/>
              </a:rPr>
              <a:t>proximal </a:t>
            </a:r>
            <a:r>
              <a:rPr sz="2800" spc="-25" dirty="0">
                <a:latin typeface="Carlito"/>
                <a:cs typeface="Carlito"/>
              </a:rPr>
              <a:t>factors, </a:t>
            </a:r>
            <a:r>
              <a:rPr sz="2800" spc="-10" dirty="0">
                <a:latin typeface="Carlito"/>
                <a:cs typeface="Carlito"/>
              </a:rPr>
              <a:t>but </a:t>
            </a:r>
            <a:r>
              <a:rPr sz="2800" spc="-5" dirty="0">
                <a:latin typeface="Carlito"/>
                <a:cs typeface="Carlito"/>
              </a:rPr>
              <a:t>an </a:t>
            </a:r>
            <a:r>
              <a:rPr sz="2800" spc="-90" dirty="0">
                <a:latin typeface="Arial"/>
                <a:cs typeface="Arial"/>
              </a:rPr>
              <a:t>individual’s  </a:t>
            </a:r>
            <a:r>
              <a:rPr sz="2800" spc="-20" dirty="0">
                <a:latin typeface="Carlito"/>
                <a:cs typeface="Carlito"/>
              </a:rPr>
              <a:t>overall  </a:t>
            </a:r>
            <a:r>
              <a:rPr sz="2800" spc="-25" dirty="0">
                <a:latin typeface="Carlito"/>
                <a:cs typeface="Carlito"/>
              </a:rPr>
              <a:t>motivation</a:t>
            </a:r>
            <a:r>
              <a:rPr sz="2800" spc="-25" dirty="0">
                <a:latin typeface="Arial"/>
                <a:cs typeface="Arial"/>
              </a:rPr>
              <a:t>’</a:t>
            </a:r>
            <a:r>
              <a:rPr sz="2800" spc="-25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740" y="3531489"/>
            <a:ext cx="8300084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975" indent="-295910">
              <a:lnSpc>
                <a:spcPct val="100000"/>
              </a:lnSpc>
              <a:spcBef>
                <a:spcPts val="95"/>
              </a:spcBef>
              <a:buChar char="●"/>
              <a:tabLst>
                <a:tab pos="308610" algn="l"/>
              </a:tabLst>
            </a:pPr>
            <a:r>
              <a:rPr sz="2800" b="1" spc="-20" dirty="0">
                <a:latin typeface="Carlito"/>
                <a:cs typeface="Carlito"/>
              </a:rPr>
              <a:t>Perceived</a:t>
            </a:r>
            <a:r>
              <a:rPr sz="2800" b="1" spc="35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barriers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tabLst>
                <a:tab pos="715010" algn="l"/>
                <a:tab pos="2292350" algn="l"/>
                <a:tab pos="3921760" algn="l"/>
                <a:tab pos="5043805" algn="l"/>
                <a:tab pos="6292215" algn="l"/>
                <a:tab pos="6754495" algn="l"/>
                <a:tab pos="7804150" algn="l"/>
              </a:tabLst>
            </a:pPr>
            <a:r>
              <a:rPr sz="2800" spc="-10" dirty="0">
                <a:latin typeface="Carlito"/>
                <a:cs typeface="Carlito"/>
              </a:rPr>
              <a:t>Th</a:t>
            </a:r>
            <a:r>
              <a:rPr sz="2800" spc="-5" dirty="0">
                <a:latin typeface="Carlito"/>
                <a:cs typeface="Carlito"/>
              </a:rPr>
              <a:t>e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10" dirty="0">
                <a:latin typeface="Carlito"/>
                <a:cs typeface="Carlito"/>
              </a:rPr>
              <a:t>pe</a:t>
            </a:r>
            <a:r>
              <a:rPr sz="2800" spc="-55" dirty="0">
                <a:latin typeface="Carlito"/>
                <a:cs typeface="Carlito"/>
              </a:rPr>
              <a:t>r</a:t>
            </a:r>
            <a:r>
              <a:rPr sz="2800" spc="-5" dirty="0">
                <a:latin typeface="Carlito"/>
                <a:cs typeface="Carlito"/>
              </a:rPr>
              <a:t>cei</a:t>
            </a:r>
            <a:r>
              <a:rPr sz="2800" spc="-40" dirty="0">
                <a:latin typeface="Carlito"/>
                <a:cs typeface="Carlito"/>
              </a:rPr>
              <a:t>v</a:t>
            </a:r>
            <a:r>
              <a:rPr sz="2800" spc="-5" dirty="0">
                <a:latin typeface="Carlito"/>
                <a:cs typeface="Carlito"/>
              </a:rPr>
              <a:t>ed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10" dirty="0">
                <a:latin typeface="Carlito"/>
                <a:cs typeface="Carlito"/>
              </a:rPr>
              <a:t>ne</a:t>
            </a:r>
            <a:r>
              <a:rPr sz="2800" spc="-70" dirty="0">
                <a:latin typeface="Carlito"/>
                <a:cs typeface="Carlito"/>
              </a:rPr>
              <a:t>g</a:t>
            </a:r>
            <a:r>
              <a:rPr sz="2800" spc="-40" dirty="0">
                <a:latin typeface="Carlito"/>
                <a:cs typeface="Carlito"/>
              </a:rPr>
              <a:t>a</a:t>
            </a:r>
            <a:r>
              <a:rPr sz="2800" spc="-5" dirty="0">
                <a:latin typeface="Carlito"/>
                <a:cs typeface="Carlito"/>
              </a:rPr>
              <a:t>ti</a:t>
            </a:r>
            <a:r>
              <a:rPr sz="2800" spc="-45" dirty="0">
                <a:latin typeface="Carlito"/>
                <a:cs typeface="Carlito"/>
              </a:rPr>
              <a:t>v</a:t>
            </a:r>
            <a:r>
              <a:rPr sz="2800" spc="-5" dirty="0">
                <a:latin typeface="Carlito"/>
                <a:cs typeface="Carlito"/>
              </a:rPr>
              <a:t>ely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45" dirty="0">
                <a:latin typeface="Carlito"/>
                <a:cs typeface="Carlito"/>
              </a:rPr>
              <a:t>v</a:t>
            </a:r>
            <a:r>
              <a:rPr sz="2800" spc="-5" dirty="0">
                <a:latin typeface="Carlito"/>
                <a:cs typeface="Carlito"/>
              </a:rPr>
              <a:t>alued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5" dirty="0">
                <a:latin typeface="Carlito"/>
                <a:cs typeface="Carlito"/>
              </a:rPr>
              <a:t>a</a:t>
            </a:r>
            <a:r>
              <a:rPr sz="2800" spc="5" dirty="0">
                <a:latin typeface="Carlito"/>
                <a:cs typeface="Carlito"/>
              </a:rPr>
              <a:t>s</a:t>
            </a:r>
            <a:r>
              <a:rPr sz="2800" spc="-10" dirty="0">
                <a:latin typeface="Carlito"/>
                <a:cs typeface="Carlito"/>
              </a:rPr>
              <a:t>pect</a:t>
            </a:r>
            <a:r>
              <a:rPr sz="2800" spc="-5" dirty="0">
                <a:latin typeface="Carlito"/>
                <a:cs typeface="Carlito"/>
              </a:rPr>
              <a:t>s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45" dirty="0">
                <a:latin typeface="Carlito"/>
                <a:cs typeface="Carlito"/>
              </a:rPr>
              <a:t>t</a:t>
            </a:r>
            <a:r>
              <a:rPr sz="2800" spc="-5" dirty="0">
                <a:latin typeface="Carlito"/>
                <a:cs typeface="Carlito"/>
              </a:rPr>
              <a:t>ak</a:t>
            </a:r>
            <a:r>
              <a:rPr sz="2800" dirty="0">
                <a:latin typeface="Carlito"/>
                <a:cs typeface="Carlito"/>
              </a:rPr>
              <a:t>i</a:t>
            </a:r>
            <a:r>
              <a:rPr sz="2800" spc="-10" dirty="0">
                <a:latin typeface="Carlito"/>
                <a:cs typeface="Carlito"/>
              </a:rPr>
              <a:t>n</a:t>
            </a:r>
            <a:r>
              <a:rPr sz="2800" spc="-5" dirty="0">
                <a:latin typeface="Carlito"/>
                <a:cs typeface="Carlito"/>
              </a:rPr>
              <a:t>g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5" dirty="0">
                <a:latin typeface="Carlito"/>
                <a:cs typeface="Carlito"/>
              </a:rPr>
              <a:t>the  action, or </a:t>
            </a:r>
            <a:r>
              <a:rPr sz="2800" spc="-15" dirty="0">
                <a:latin typeface="Carlito"/>
                <a:cs typeface="Carlito"/>
              </a:rPr>
              <a:t>overcoming anticipated barriers to </a:t>
            </a:r>
            <a:r>
              <a:rPr sz="2800" spc="-10" dirty="0">
                <a:latin typeface="Carlito"/>
                <a:cs typeface="Carlito"/>
              </a:rPr>
              <a:t>taking</a:t>
            </a:r>
            <a:r>
              <a:rPr sz="2800" spc="15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it.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rlito"/>
              <a:cs typeface="Carlito"/>
            </a:endParaRPr>
          </a:p>
          <a:p>
            <a:pPr marL="307975" indent="-295910">
              <a:lnSpc>
                <a:spcPct val="100000"/>
              </a:lnSpc>
              <a:buChar char="●"/>
              <a:tabLst>
                <a:tab pos="308610" algn="l"/>
              </a:tabLst>
            </a:pPr>
            <a:r>
              <a:rPr sz="2800" b="1" spc="-5" dirty="0">
                <a:latin typeface="Carlito"/>
                <a:cs typeface="Carlito"/>
              </a:rPr>
              <a:t>Self</a:t>
            </a:r>
            <a:r>
              <a:rPr sz="2800" b="1" spc="10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-efficacy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800" spc="-10" dirty="0">
                <a:latin typeface="Carlito"/>
                <a:cs typeface="Carlito"/>
              </a:rPr>
              <a:t>Belief in </a:t>
            </a:r>
            <a:r>
              <a:rPr sz="2800" spc="-155" dirty="0">
                <a:latin typeface="Arial"/>
                <a:cs typeface="Arial"/>
              </a:rPr>
              <a:t>one’s </a:t>
            </a:r>
            <a:r>
              <a:rPr sz="2800" spc="-5" dirty="0">
                <a:latin typeface="Carlito"/>
                <a:cs typeface="Carlito"/>
              </a:rPr>
              <a:t>ability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25" dirty="0">
                <a:latin typeface="Carlito"/>
                <a:cs typeface="Carlito"/>
              </a:rPr>
              <a:t>execute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given</a:t>
            </a:r>
            <a:r>
              <a:rPr sz="2800" spc="100" dirty="0">
                <a:latin typeface="Carlito"/>
                <a:cs typeface="Carlito"/>
              </a:rPr>
              <a:t> </a:t>
            </a:r>
            <a:r>
              <a:rPr sz="2800" spc="-40" dirty="0">
                <a:latin typeface="Carlito"/>
                <a:cs typeface="Carlito"/>
              </a:rPr>
              <a:t>behaviour.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86258"/>
            <a:ext cx="8228965" cy="6000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255" algn="just">
              <a:lnSpc>
                <a:spcPct val="100000"/>
              </a:lnSpc>
              <a:spcBef>
                <a:spcPts val="95"/>
              </a:spcBef>
              <a:buChar char="●"/>
              <a:tabLst>
                <a:tab pos="316230" algn="l"/>
              </a:tabLst>
            </a:pPr>
            <a:r>
              <a:rPr sz="2800" b="1" spc="-10" dirty="0">
                <a:latin typeface="Carlito"/>
                <a:cs typeface="Carlito"/>
              </a:rPr>
              <a:t>Expectations</a:t>
            </a:r>
            <a:r>
              <a:rPr sz="2800" spc="-10" dirty="0">
                <a:latin typeface="Carlito"/>
                <a:cs typeface="Carlito"/>
              </a:rPr>
              <a:t>, </a:t>
            </a:r>
            <a:r>
              <a:rPr sz="2800" spc="-5" dirty="0">
                <a:latin typeface="Carlito"/>
                <a:cs typeface="Carlito"/>
              </a:rPr>
              <a:t>which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product/sum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5" dirty="0">
                <a:latin typeface="Carlito"/>
                <a:cs typeface="Carlito"/>
              </a:rPr>
              <a:t>perceived  </a:t>
            </a:r>
            <a:r>
              <a:rPr sz="2800" spc="-10" dirty="0">
                <a:latin typeface="Carlito"/>
                <a:cs typeface="Carlito"/>
              </a:rPr>
              <a:t>benefits, </a:t>
            </a:r>
            <a:r>
              <a:rPr sz="2800" spc="-15" dirty="0">
                <a:latin typeface="Carlito"/>
                <a:cs typeface="Carlito"/>
              </a:rPr>
              <a:t>barriers </a:t>
            </a:r>
            <a:r>
              <a:rPr sz="2800" dirty="0">
                <a:latin typeface="Carlito"/>
                <a:cs typeface="Carlito"/>
              </a:rPr>
              <a:t>and </a:t>
            </a:r>
            <a:r>
              <a:rPr sz="2800" spc="-25" dirty="0">
                <a:latin typeface="Carlito"/>
                <a:cs typeface="Carlito"/>
              </a:rPr>
              <a:t>self-efficacy. </a:t>
            </a:r>
            <a:r>
              <a:rPr sz="2800" spc="-5" dirty="0">
                <a:latin typeface="Carlito"/>
                <a:cs typeface="Carlito"/>
              </a:rPr>
              <a:t>This </a:t>
            </a:r>
            <a:r>
              <a:rPr sz="2800" spc="-20" dirty="0">
                <a:latin typeface="Carlito"/>
                <a:cs typeface="Carlito"/>
              </a:rPr>
              <a:t>may </a:t>
            </a:r>
            <a:r>
              <a:rPr sz="2800" spc="-10" dirty="0">
                <a:latin typeface="Carlito"/>
                <a:cs typeface="Carlito"/>
              </a:rPr>
              <a:t>be </a:t>
            </a:r>
            <a:r>
              <a:rPr sz="2800" dirty="0">
                <a:latin typeface="Carlito"/>
                <a:cs typeface="Carlito"/>
              </a:rPr>
              <a:t>seen </a:t>
            </a:r>
            <a:r>
              <a:rPr sz="2800" spc="10" dirty="0">
                <a:latin typeface="Carlito"/>
                <a:cs typeface="Carlito"/>
              </a:rPr>
              <a:t>as  </a:t>
            </a:r>
            <a:r>
              <a:rPr sz="2800" spc="-15" dirty="0">
                <a:latin typeface="Carlito"/>
                <a:cs typeface="Carlito"/>
              </a:rPr>
              <a:t>indicative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15" dirty="0">
                <a:latin typeface="Carlito"/>
                <a:cs typeface="Carlito"/>
              </a:rPr>
              <a:t>extent to </a:t>
            </a:r>
            <a:r>
              <a:rPr sz="2800" spc="-5" dirty="0">
                <a:latin typeface="Carlito"/>
                <a:cs typeface="Carlito"/>
              </a:rPr>
              <a:t>which the individual will try </a:t>
            </a:r>
            <a:r>
              <a:rPr sz="2800" spc="-30" dirty="0">
                <a:latin typeface="Carlito"/>
                <a:cs typeface="Carlito"/>
              </a:rPr>
              <a:t>to  </a:t>
            </a:r>
            <a:r>
              <a:rPr sz="2800" spc="-35" dirty="0">
                <a:latin typeface="Carlito"/>
                <a:cs typeface="Carlito"/>
              </a:rPr>
              <a:t>take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given</a:t>
            </a:r>
            <a:r>
              <a:rPr sz="2800" spc="2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action.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arlito"/>
              <a:buChar char="●"/>
            </a:pPr>
            <a:endParaRPr sz="2750">
              <a:latin typeface="Carlito"/>
              <a:cs typeface="Carlito"/>
            </a:endParaRPr>
          </a:p>
          <a:p>
            <a:pPr marL="307975" indent="-295910" algn="just">
              <a:lnSpc>
                <a:spcPct val="100000"/>
              </a:lnSpc>
              <a:buChar char="●"/>
              <a:tabLst>
                <a:tab pos="308610" algn="l"/>
              </a:tabLst>
            </a:pPr>
            <a:r>
              <a:rPr sz="2800" b="1" spc="-5" dirty="0">
                <a:latin typeface="Carlito"/>
                <a:cs typeface="Carlito"/>
              </a:rPr>
              <a:t>Cues </a:t>
            </a:r>
            <a:r>
              <a:rPr sz="2800" b="1" spc="-15" dirty="0">
                <a:latin typeface="Carlito"/>
                <a:cs typeface="Carlito"/>
              </a:rPr>
              <a:t>to</a:t>
            </a:r>
            <a:r>
              <a:rPr sz="2800" b="1" dirty="0">
                <a:latin typeface="Carlito"/>
                <a:cs typeface="Carlito"/>
              </a:rPr>
              <a:t> </a:t>
            </a:r>
            <a:r>
              <a:rPr sz="2800" b="1" spc="-5" dirty="0">
                <a:latin typeface="Carlito"/>
                <a:cs typeface="Carlito"/>
              </a:rPr>
              <a:t>action</a:t>
            </a:r>
            <a:r>
              <a:rPr sz="2800" spc="-5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Reminders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or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prompts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35" dirty="0">
                <a:latin typeface="Carlito"/>
                <a:cs typeface="Carlito"/>
              </a:rPr>
              <a:t>take </a:t>
            </a:r>
            <a:r>
              <a:rPr sz="2800" spc="-5" dirty="0">
                <a:latin typeface="Carlito"/>
                <a:cs typeface="Carlito"/>
              </a:rPr>
              <a:t>actions </a:t>
            </a:r>
            <a:r>
              <a:rPr sz="2800" spc="-15" dirty="0">
                <a:latin typeface="Carlito"/>
                <a:cs typeface="Carlito"/>
              </a:rPr>
              <a:t>consistent </a:t>
            </a:r>
            <a:r>
              <a:rPr sz="2800" dirty="0">
                <a:latin typeface="Carlito"/>
                <a:cs typeface="Carlito"/>
              </a:rPr>
              <a:t>with </a:t>
            </a:r>
            <a:r>
              <a:rPr sz="2800" spc="10" dirty="0">
                <a:latin typeface="Carlito"/>
                <a:cs typeface="Carlito"/>
              </a:rPr>
              <a:t>an  </a:t>
            </a:r>
            <a:r>
              <a:rPr sz="2800" spc="-15" dirty="0">
                <a:latin typeface="Carlito"/>
                <a:cs typeface="Carlito"/>
              </a:rPr>
              <a:t>intention, ranging </a:t>
            </a:r>
            <a:r>
              <a:rPr sz="2800" spc="-20" dirty="0">
                <a:latin typeface="Carlito"/>
                <a:cs typeface="Carlito"/>
              </a:rPr>
              <a:t>from </a:t>
            </a:r>
            <a:r>
              <a:rPr sz="2800" spc="-10" dirty="0">
                <a:latin typeface="Carlito"/>
                <a:cs typeface="Carlito"/>
              </a:rPr>
              <a:t>advertising </a:t>
            </a:r>
            <a:r>
              <a:rPr sz="2800" spc="-15" dirty="0">
                <a:latin typeface="Carlito"/>
                <a:cs typeface="Carlito"/>
              </a:rPr>
              <a:t>to personal  </a:t>
            </a:r>
            <a:r>
              <a:rPr sz="2800" spc="-10" dirty="0">
                <a:latin typeface="Carlito"/>
                <a:cs typeface="Carlito"/>
              </a:rPr>
              <a:t>communications </a:t>
            </a:r>
            <a:r>
              <a:rPr sz="2800" spc="-15" dirty="0">
                <a:latin typeface="Carlito"/>
                <a:cs typeface="Carlito"/>
              </a:rPr>
              <a:t>from </a:t>
            </a:r>
            <a:r>
              <a:rPr sz="2800" spc="-10" dirty="0">
                <a:latin typeface="Carlito"/>
                <a:cs typeface="Carlito"/>
              </a:rPr>
              <a:t>health </a:t>
            </a:r>
            <a:r>
              <a:rPr sz="2800" spc="-15" dirty="0">
                <a:latin typeface="Carlito"/>
                <a:cs typeface="Carlito"/>
              </a:rPr>
              <a:t>professionals, family  members and/or</a:t>
            </a:r>
            <a:r>
              <a:rPr sz="2800" spc="6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peers.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rlito"/>
              <a:cs typeface="Carlito"/>
            </a:endParaRPr>
          </a:p>
          <a:p>
            <a:pPr marL="307975" indent="-295910" algn="just">
              <a:lnSpc>
                <a:spcPct val="100000"/>
              </a:lnSpc>
              <a:buChar char="●"/>
              <a:tabLst>
                <a:tab pos="308610" algn="l"/>
              </a:tabLst>
            </a:pPr>
            <a:r>
              <a:rPr sz="2800" b="1" spc="-10" dirty="0">
                <a:latin typeface="Carlito"/>
                <a:cs typeface="Carlito"/>
              </a:rPr>
              <a:t>Demographic and </a:t>
            </a:r>
            <a:r>
              <a:rPr sz="2800" b="1" spc="-5" dirty="0">
                <a:latin typeface="Carlito"/>
                <a:cs typeface="Carlito"/>
              </a:rPr>
              <a:t>socio-economic</a:t>
            </a:r>
            <a:r>
              <a:rPr sz="2800" b="1" spc="50" dirty="0">
                <a:latin typeface="Carlito"/>
                <a:cs typeface="Carlito"/>
              </a:rPr>
              <a:t> </a:t>
            </a:r>
            <a:r>
              <a:rPr sz="2800" b="1" spc="-10" dirty="0">
                <a:latin typeface="Carlito"/>
                <a:cs typeface="Carlito"/>
              </a:rPr>
              <a:t>variables</a:t>
            </a:r>
            <a:r>
              <a:rPr sz="2800" spc="-10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  <a:p>
            <a:pPr marL="12700" marR="12700" algn="just">
              <a:lnSpc>
                <a:spcPct val="100000"/>
              </a:lnSpc>
            </a:pPr>
            <a:r>
              <a:rPr sz="2800" spc="-5" dirty="0">
                <a:latin typeface="Carlito"/>
                <a:cs typeface="Carlito"/>
              </a:rPr>
              <a:t>These </a:t>
            </a:r>
            <a:r>
              <a:rPr sz="2800" spc="-20" dirty="0">
                <a:latin typeface="Carlito"/>
                <a:cs typeface="Carlito"/>
              </a:rPr>
              <a:t>may </a:t>
            </a:r>
            <a:r>
              <a:rPr sz="2800" spc="-5" dirty="0">
                <a:latin typeface="Carlito"/>
                <a:cs typeface="Carlito"/>
              </a:rPr>
              <a:t>include </a:t>
            </a:r>
            <a:r>
              <a:rPr sz="2800" spc="-10" dirty="0">
                <a:latin typeface="Carlito"/>
                <a:cs typeface="Carlito"/>
              </a:rPr>
              <a:t>age, </a:t>
            </a:r>
            <a:r>
              <a:rPr sz="2800" spc="-15" dirty="0">
                <a:latin typeface="Carlito"/>
                <a:cs typeface="Carlito"/>
              </a:rPr>
              <a:t>race, </a:t>
            </a:r>
            <a:r>
              <a:rPr sz="2800" spc="-10" dirty="0">
                <a:latin typeface="Carlito"/>
                <a:cs typeface="Carlito"/>
              </a:rPr>
              <a:t>ethnicity (cultural identity),  education </a:t>
            </a:r>
            <a:r>
              <a:rPr sz="2800" spc="-5" dirty="0">
                <a:latin typeface="Carlito"/>
                <a:cs typeface="Carlito"/>
              </a:rPr>
              <a:t>and</a:t>
            </a:r>
            <a:r>
              <a:rPr sz="2800" spc="2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income.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165303"/>
            <a:ext cx="807402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rlito"/>
                <a:cs typeface="Carlito"/>
              </a:rPr>
              <a:t>3. </a:t>
            </a:r>
            <a:r>
              <a:rPr sz="2400" b="1" spc="-5" dirty="0">
                <a:latin typeface="Carlito"/>
                <a:cs typeface="Carlito"/>
              </a:rPr>
              <a:t>The </a:t>
            </a:r>
            <a:r>
              <a:rPr sz="2400" b="1" spc="-10" dirty="0">
                <a:latin typeface="Carlito"/>
                <a:cs typeface="Carlito"/>
              </a:rPr>
              <a:t>trans-theoretical </a:t>
            </a:r>
            <a:r>
              <a:rPr sz="2400" b="1" spc="-5" dirty="0">
                <a:latin typeface="Carlito"/>
                <a:cs typeface="Carlito"/>
              </a:rPr>
              <a:t>model </a:t>
            </a:r>
            <a:r>
              <a:rPr sz="2400" b="1" dirty="0">
                <a:latin typeface="Carlito"/>
                <a:cs typeface="Carlito"/>
              </a:rPr>
              <a:t>of </a:t>
            </a:r>
            <a:r>
              <a:rPr sz="2400" b="1" spc="-10" dirty="0">
                <a:latin typeface="Carlito"/>
                <a:cs typeface="Carlito"/>
              </a:rPr>
              <a:t>change. </a:t>
            </a:r>
            <a:r>
              <a:rPr sz="2400" spc="-10" dirty="0">
                <a:latin typeface="Carlito"/>
                <a:cs typeface="Carlito"/>
              </a:rPr>
              <a:t>Behaviour change </a:t>
            </a:r>
            <a:r>
              <a:rPr sz="2400" dirty="0">
                <a:latin typeface="Carlito"/>
                <a:cs typeface="Carlito"/>
              </a:rPr>
              <a:t>is  </a:t>
            </a:r>
            <a:r>
              <a:rPr sz="2400" spc="-10" dirty="0">
                <a:latin typeface="Carlito"/>
                <a:cs typeface="Carlito"/>
              </a:rPr>
              <a:t>viewed </a:t>
            </a:r>
            <a:r>
              <a:rPr sz="2400" dirty="0">
                <a:latin typeface="Carlito"/>
                <a:cs typeface="Carlito"/>
              </a:rPr>
              <a:t>as a </a:t>
            </a:r>
            <a:r>
              <a:rPr sz="2400" spc="-10" dirty="0">
                <a:latin typeface="Carlito"/>
                <a:cs typeface="Carlito"/>
              </a:rPr>
              <a:t>progression through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series of </a:t>
            </a:r>
            <a:r>
              <a:rPr sz="2400" spc="-10" dirty="0">
                <a:latin typeface="Carlito"/>
                <a:cs typeface="Carlito"/>
              </a:rPr>
              <a:t>five </a:t>
            </a:r>
            <a:r>
              <a:rPr sz="2400" spc="-15" dirty="0">
                <a:latin typeface="Carlito"/>
                <a:cs typeface="Carlito"/>
              </a:rPr>
              <a:t>stages: </a:t>
            </a:r>
            <a:r>
              <a:rPr sz="2400" spc="-10" dirty="0">
                <a:latin typeface="Carlito"/>
                <a:cs typeface="Carlito"/>
              </a:rPr>
              <a:t>Pre-  contemplation, Contemplation, Preparation, </a:t>
            </a:r>
            <a:r>
              <a:rPr sz="2400" dirty="0">
                <a:latin typeface="Carlito"/>
                <a:cs typeface="Carlito"/>
              </a:rPr>
              <a:t>Action and  </a:t>
            </a:r>
            <a:r>
              <a:rPr sz="2400" spc="-5" dirty="0">
                <a:latin typeface="Carlito"/>
                <a:cs typeface="Carlito"/>
              </a:rPr>
              <a:t>Maintenance. </a:t>
            </a:r>
            <a:r>
              <a:rPr sz="2400" spc="-10" dirty="0">
                <a:latin typeface="Carlito"/>
                <a:cs typeface="Carlito"/>
              </a:rPr>
              <a:t>People </a:t>
            </a:r>
            <a:r>
              <a:rPr sz="2400" spc="-15" dirty="0">
                <a:latin typeface="Carlito"/>
                <a:cs typeface="Carlito"/>
              </a:rPr>
              <a:t>have </a:t>
            </a:r>
            <a:r>
              <a:rPr sz="2400" spc="-5" dirty="0">
                <a:latin typeface="Carlito"/>
                <a:cs typeface="Carlito"/>
              </a:rPr>
              <a:t>specific </a:t>
            </a:r>
            <a:r>
              <a:rPr sz="2400" spc="-10" dirty="0">
                <a:latin typeface="Carlito"/>
                <a:cs typeface="Carlito"/>
              </a:rPr>
              <a:t>informational </a:t>
            </a:r>
            <a:r>
              <a:rPr sz="2400" spc="-5" dirty="0">
                <a:latin typeface="Carlito"/>
                <a:cs typeface="Carlito"/>
              </a:rPr>
              <a:t>needs </a:t>
            </a:r>
            <a:r>
              <a:rPr sz="2400" spc="-15" dirty="0">
                <a:latin typeface="Carlito"/>
                <a:cs typeface="Carlito"/>
              </a:rPr>
              <a:t>at </a:t>
            </a:r>
            <a:r>
              <a:rPr sz="2400" dirty="0">
                <a:latin typeface="Carlito"/>
                <a:cs typeface="Carlito"/>
              </a:rPr>
              <a:t>each  </a:t>
            </a:r>
            <a:r>
              <a:rPr sz="2400" spc="-15" dirty="0">
                <a:latin typeface="Carlito"/>
                <a:cs typeface="Carlito"/>
              </a:rPr>
              <a:t>stage,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health </a:t>
            </a:r>
            <a:r>
              <a:rPr sz="2400" spc="-15" dirty="0">
                <a:latin typeface="Carlito"/>
                <a:cs typeface="Carlito"/>
              </a:rPr>
              <a:t>educators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20" dirty="0">
                <a:latin typeface="Carlito"/>
                <a:cs typeface="Carlito"/>
              </a:rPr>
              <a:t>offer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most </a:t>
            </a:r>
            <a:r>
              <a:rPr sz="2400" spc="-15" dirty="0">
                <a:latin typeface="Carlito"/>
                <a:cs typeface="Carlito"/>
              </a:rPr>
              <a:t>effective  </a:t>
            </a:r>
            <a:r>
              <a:rPr sz="2400" spc="-10" dirty="0">
                <a:latin typeface="Carlito"/>
                <a:cs typeface="Carlito"/>
              </a:rPr>
              <a:t>intervention </a:t>
            </a:r>
            <a:r>
              <a:rPr sz="2400" spc="-15" dirty="0">
                <a:latin typeface="Carlito"/>
                <a:cs typeface="Carlito"/>
              </a:rPr>
              <a:t>strategies </a:t>
            </a:r>
            <a:r>
              <a:rPr sz="2400" spc="-5" dirty="0">
                <a:latin typeface="Carlito"/>
                <a:cs typeface="Carlito"/>
              </a:rPr>
              <a:t>based on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60" dirty="0">
                <a:latin typeface="Arial"/>
                <a:cs typeface="Arial"/>
              </a:rPr>
              <a:t>recipients’ </a:t>
            </a:r>
            <a:r>
              <a:rPr sz="2400" spc="-20" dirty="0">
                <a:latin typeface="Carlito"/>
                <a:cs typeface="Carlito"/>
              </a:rPr>
              <a:t>stage </a:t>
            </a:r>
            <a:r>
              <a:rPr sz="2400" spc="-5" dirty="0">
                <a:latin typeface="Carlito"/>
                <a:cs typeface="Carlito"/>
              </a:rPr>
              <a:t>of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change.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600" y="2362200"/>
            <a:ext cx="7315200" cy="419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362458"/>
            <a:ext cx="8378825" cy="6000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buFont typeface="Carlito"/>
              <a:buAutoNum type="arabicPeriod" startAt="4"/>
              <a:tabLst>
                <a:tab pos="430530" algn="l"/>
              </a:tabLst>
            </a:pPr>
            <a:r>
              <a:rPr sz="2800" b="1" spc="-10" dirty="0">
                <a:latin typeface="Carlito"/>
                <a:cs typeface="Carlito"/>
              </a:rPr>
              <a:t>The </a:t>
            </a:r>
            <a:r>
              <a:rPr sz="2800" b="1" spc="-5" dirty="0">
                <a:latin typeface="Carlito"/>
                <a:cs typeface="Carlito"/>
              </a:rPr>
              <a:t>theory of planned </a:t>
            </a:r>
            <a:r>
              <a:rPr sz="2800" b="1" spc="-10" dirty="0">
                <a:latin typeface="Carlito"/>
                <a:cs typeface="Carlito"/>
              </a:rPr>
              <a:t>behaviour: </a:t>
            </a:r>
            <a:r>
              <a:rPr sz="2800" dirty="0">
                <a:latin typeface="Carlito"/>
                <a:cs typeface="Carlito"/>
              </a:rPr>
              <a:t>The </a:t>
            </a:r>
            <a:r>
              <a:rPr sz="2800" spc="-5" dirty="0">
                <a:latin typeface="Carlito"/>
                <a:cs typeface="Carlito"/>
              </a:rPr>
              <a:t>theory holds 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20" dirty="0">
                <a:latin typeface="Carlito"/>
                <a:cs typeface="Carlito"/>
              </a:rPr>
              <a:t>intent </a:t>
            </a:r>
            <a:r>
              <a:rPr sz="2800" spc="-10" dirty="0">
                <a:latin typeface="Carlito"/>
                <a:cs typeface="Carlito"/>
              </a:rPr>
              <a:t>is influenced </a:t>
            </a:r>
            <a:r>
              <a:rPr sz="2800" spc="-5" dirty="0">
                <a:latin typeface="Carlito"/>
                <a:cs typeface="Carlito"/>
              </a:rPr>
              <a:t>not only </a:t>
            </a:r>
            <a:r>
              <a:rPr sz="2800" spc="-15" dirty="0">
                <a:latin typeface="Carlito"/>
                <a:cs typeface="Carlito"/>
              </a:rPr>
              <a:t>by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attitude </a:t>
            </a:r>
            <a:r>
              <a:rPr sz="2800" spc="-20" dirty="0">
                <a:latin typeface="Carlito"/>
                <a:cs typeface="Carlito"/>
              </a:rPr>
              <a:t>towards  </a:t>
            </a:r>
            <a:r>
              <a:rPr sz="2800" spc="-15" dirty="0">
                <a:latin typeface="Carlito"/>
                <a:cs typeface="Carlito"/>
              </a:rPr>
              <a:t>behaviour </a:t>
            </a:r>
            <a:r>
              <a:rPr sz="2800" spc="-10" dirty="0">
                <a:latin typeface="Carlito"/>
                <a:cs typeface="Carlito"/>
              </a:rPr>
              <a:t>but </a:t>
            </a:r>
            <a:r>
              <a:rPr sz="2800" spc="-5" dirty="0">
                <a:latin typeface="Carlito"/>
                <a:cs typeface="Carlito"/>
              </a:rPr>
              <a:t>also the </a:t>
            </a:r>
            <a:r>
              <a:rPr sz="2800" spc="-10" dirty="0">
                <a:latin typeface="Carlito"/>
                <a:cs typeface="Carlito"/>
              </a:rPr>
              <a:t>perception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social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norms </a:t>
            </a:r>
            <a:r>
              <a:rPr sz="2800" spc="-5" dirty="0">
                <a:latin typeface="Carlito"/>
                <a:cs typeface="Carlito"/>
              </a:rPr>
              <a:t>(the  </a:t>
            </a:r>
            <a:r>
              <a:rPr sz="2800" spc="-20" dirty="0">
                <a:latin typeface="Carlito"/>
                <a:cs typeface="Carlito"/>
              </a:rPr>
              <a:t>strength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65" dirty="0">
                <a:solidFill>
                  <a:srgbClr val="FF0000"/>
                </a:solidFill>
                <a:latin typeface="Arial"/>
                <a:cs typeface="Arial"/>
              </a:rPr>
              <a:t>others’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opinions </a:t>
            </a:r>
            <a:r>
              <a:rPr sz="2800" spc="-5" dirty="0">
                <a:latin typeface="Carlito"/>
                <a:cs typeface="Carlito"/>
              </a:rPr>
              <a:t>on the </a:t>
            </a:r>
            <a:r>
              <a:rPr sz="2800" spc="-15" dirty="0">
                <a:latin typeface="Carlito"/>
                <a:cs typeface="Carlito"/>
              </a:rPr>
              <a:t>behaviour</a:t>
            </a:r>
            <a:r>
              <a:rPr sz="2800" spc="60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and a  </a:t>
            </a:r>
            <a:r>
              <a:rPr sz="2800" spc="-145" dirty="0">
                <a:latin typeface="Arial"/>
                <a:cs typeface="Arial"/>
              </a:rPr>
              <a:t>person’s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own motivation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comply </a:t>
            </a:r>
            <a:r>
              <a:rPr sz="2800" spc="-5" dirty="0">
                <a:latin typeface="Carlito"/>
                <a:cs typeface="Carlito"/>
              </a:rPr>
              <a:t>with those of  </a:t>
            </a:r>
            <a:r>
              <a:rPr sz="2800" spc="-10" dirty="0">
                <a:latin typeface="Carlito"/>
                <a:cs typeface="Carlito"/>
              </a:rPr>
              <a:t>significant</a:t>
            </a:r>
            <a:r>
              <a:rPr sz="2800" spc="2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others).</a:t>
            </a:r>
            <a:endParaRPr sz="28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  <a:buFont typeface="Carlito"/>
              <a:buAutoNum type="arabicPeriod" startAt="4"/>
              <a:tabLst>
                <a:tab pos="378460" algn="l"/>
              </a:tabLst>
            </a:pPr>
            <a:r>
              <a:rPr sz="2800" b="1" spc="-10" dirty="0">
                <a:latin typeface="Carlito"/>
                <a:cs typeface="Carlito"/>
              </a:rPr>
              <a:t>The </a:t>
            </a:r>
            <a:r>
              <a:rPr sz="2800" b="1" spc="-15" dirty="0">
                <a:latin typeface="Carlito"/>
                <a:cs typeface="Carlito"/>
              </a:rPr>
              <a:t>activated </a:t>
            </a:r>
            <a:r>
              <a:rPr sz="2800" b="1" spc="-5" dirty="0">
                <a:latin typeface="Carlito"/>
                <a:cs typeface="Carlito"/>
              </a:rPr>
              <a:t>health </a:t>
            </a:r>
            <a:r>
              <a:rPr sz="2800" b="1" spc="-10" dirty="0">
                <a:latin typeface="Carlito"/>
                <a:cs typeface="Carlito"/>
              </a:rPr>
              <a:t>education </a:t>
            </a:r>
            <a:r>
              <a:rPr sz="2800" b="1" spc="-5" dirty="0">
                <a:latin typeface="Carlito"/>
                <a:cs typeface="Carlito"/>
              </a:rPr>
              <a:t>model: </a:t>
            </a:r>
            <a:r>
              <a:rPr sz="2800" spc="-10" dirty="0">
                <a:latin typeface="Carlito"/>
                <a:cs typeface="Carlito"/>
              </a:rPr>
              <a:t>This </a:t>
            </a:r>
            <a:r>
              <a:rPr sz="2800" dirty="0">
                <a:latin typeface="Carlito"/>
                <a:cs typeface="Carlito"/>
              </a:rPr>
              <a:t>is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three-  </a:t>
            </a:r>
            <a:r>
              <a:rPr sz="2800" spc="-5" dirty="0">
                <a:latin typeface="Carlito"/>
                <a:cs typeface="Carlito"/>
              </a:rPr>
              <a:t>phase model </a:t>
            </a:r>
            <a:r>
              <a:rPr sz="2800" spc="-10" dirty="0">
                <a:latin typeface="Carlito"/>
                <a:cs typeface="Carlito"/>
              </a:rPr>
              <a:t>that actively </a:t>
            </a:r>
            <a:r>
              <a:rPr sz="2800" spc="-20" dirty="0">
                <a:latin typeface="Carlito"/>
                <a:cs typeface="Carlito"/>
              </a:rPr>
              <a:t>engages </a:t>
            </a:r>
            <a:r>
              <a:rPr sz="2800" spc="-5" dirty="0">
                <a:latin typeface="Carlito"/>
                <a:cs typeface="Carlito"/>
              </a:rPr>
              <a:t>individuals </a:t>
            </a:r>
            <a:r>
              <a:rPr sz="2800" dirty="0">
                <a:latin typeface="Carlito"/>
                <a:cs typeface="Carlito"/>
              </a:rPr>
              <a:t>in </a:t>
            </a:r>
            <a:r>
              <a:rPr sz="2800" spc="-5" dirty="0">
                <a:latin typeface="Carlito"/>
                <a:cs typeface="Carlito"/>
              </a:rPr>
              <a:t>the  assessment of their </a:t>
            </a:r>
            <a:r>
              <a:rPr sz="2800" spc="-10" dirty="0">
                <a:latin typeface="Carlito"/>
                <a:cs typeface="Carlito"/>
              </a:rPr>
              <a:t>health (</a:t>
            </a:r>
            <a:r>
              <a:rPr sz="2800" i="1" spc="-10" dirty="0">
                <a:solidFill>
                  <a:srgbClr val="FF0000"/>
                </a:solidFill>
                <a:latin typeface="Carlito"/>
                <a:cs typeface="Carlito"/>
              </a:rPr>
              <a:t>experiential </a:t>
            </a:r>
            <a:r>
              <a:rPr sz="2800" i="1" spc="-5" dirty="0">
                <a:solidFill>
                  <a:srgbClr val="FF0000"/>
                </a:solidFill>
                <a:latin typeface="Carlito"/>
                <a:cs typeface="Carlito"/>
              </a:rPr>
              <a:t>phase</a:t>
            </a:r>
            <a:r>
              <a:rPr sz="2800" spc="-5" dirty="0">
                <a:latin typeface="Carlito"/>
                <a:cs typeface="Carlito"/>
              </a:rPr>
              <a:t>); </a:t>
            </a:r>
            <a:r>
              <a:rPr sz="2800" spc="-15" dirty="0">
                <a:latin typeface="Carlito"/>
                <a:cs typeface="Carlito"/>
              </a:rPr>
              <a:t>presents </a:t>
            </a:r>
            <a:r>
              <a:rPr sz="2800" spc="60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information </a:t>
            </a:r>
            <a:r>
              <a:rPr sz="2800" dirty="0">
                <a:latin typeface="Carlito"/>
                <a:cs typeface="Carlito"/>
              </a:rPr>
              <a:t>and </a:t>
            </a:r>
            <a:r>
              <a:rPr sz="2800" spc="-15" dirty="0">
                <a:latin typeface="Carlito"/>
                <a:cs typeface="Carlito"/>
              </a:rPr>
              <a:t>creates awareness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the </a:t>
            </a:r>
            <a:r>
              <a:rPr sz="2800" spc="-25" dirty="0">
                <a:latin typeface="Carlito"/>
                <a:cs typeface="Carlito"/>
              </a:rPr>
              <a:t>target  </a:t>
            </a:r>
            <a:r>
              <a:rPr sz="2800" spc="-15" dirty="0">
                <a:latin typeface="Carlito"/>
                <a:cs typeface="Carlito"/>
              </a:rPr>
              <a:t>behaviour </a:t>
            </a:r>
            <a:r>
              <a:rPr sz="2800" spc="-5" dirty="0">
                <a:latin typeface="Carlito"/>
                <a:cs typeface="Carlito"/>
              </a:rPr>
              <a:t>(</a:t>
            </a:r>
            <a:r>
              <a:rPr sz="2800" i="1" spc="-5" dirty="0">
                <a:solidFill>
                  <a:srgbClr val="FF0000"/>
                </a:solidFill>
                <a:latin typeface="Carlito"/>
                <a:cs typeface="Carlito"/>
              </a:rPr>
              <a:t>awareness </a:t>
            </a:r>
            <a:r>
              <a:rPr sz="2800" i="1" spc="-10" dirty="0">
                <a:solidFill>
                  <a:srgbClr val="FF0000"/>
                </a:solidFill>
                <a:latin typeface="Carlito"/>
                <a:cs typeface="Carlito"/>
              </a:rPr>
              <a:t>phase</a:t>
            </a:r>
            <a:r>
              <a:rPr sz="2800" spc="-10" dirty="0">
                <a:latin typeface="Carlito"/>
                <a:cs typeface="Carlito"/>
              </a:rPr>
              <a:t>); </a:t>
            </a:r>
            <a:r>
              <a:rPr sz="2800" dirty="0">
                <a:latin typeface="Carlito"/>
                <a:cs typeface="Carlito"/>
              </a:rPr>
              <a:t>and </a:t>
            </a:r>
            <a:r>
              <a:rPr sz="2800" spc="-20" dirty="0">
                <a:latin typeface="Carlito"/>
                <a:cs typeface="Carlito"/>
              </a:rPr>
              <a:t>facilitates </a:t>
            </a:r>
            <a:r>
              <a:rPr sz="2800" spc="-5" dirty="0">
                <a:latin typeface="Carlito"/>
                <a:cs typeface="Carlito"/>
              </a:rPr>
              <a:t>its  </a:t>
            </a:r>
            <a:r>
              <a:rPr sz="2800" spc="-10" dirty="0">
                <a:latin typeface="Carlito"/>
                <a:cs typeface="Carlito"/>
              </a:rPr>
              <a:t>identification </a:t>
            </a:r>
            <a:r>
              <a:rPr sz="2800" dirty="0">
                <a:latin typeface="Carlito"/>
                <a:cs typeface="Carlito"/>
              </a:rPr>
              <a:t>and </a:t>
            </a:r>
            <a:r>
              <a:rPr sz="2800" spc="-10" dirty="0">
                <a:latin typeface="Carlito"/>
                <a:cs typeface="Carlito"/>
              </a:rPr>
              <a:t>clarification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personal health values 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15" dirty="0">
                <a:latin typeface="Carlito"/>
                <a:cs typeface="Carlito"/>
              </a:rPr>
              <a:t>develops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customized </a:t>
            </a:r>
            <a:r>
              <a:rPr sz="2800" spc="-5" dirty="0">
                <a:latin typeface="Carlito"/>
                <a:cs typeface="Carlito"/>
              </a:rPr>
              <a:t>plan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10" dirty="0">
                <a:latin typeface="Carlito"/>
                <a:cs typeface="Carlito"/>
              </a:rPr>
              <a:t>behaviour change  </a:t>
            </a:r>
            <a:r>
              <a:rPr sz="2800" spc="-5" dirty="0">
                <a:latin typeface="Carlito"/>
                <a:cs typeface="Carlito"/>
              </a:rPr>
              <a:t>(</a:t>
            </a:r>
            <a:r>
              <a:rPr sz="2800" i="1" spc="-5" dirty="0">
                <a:solidFill>
                  <a:srgbClr val="FF0000"/>
                </a:solidFill>
                <a:latin typeface="Carlito"/>
                <a:cs typeface="Carlito"/>
              </a:rPr>
              <a:t>responsibility phase</a:t>
            </a:r>
            <a:r>
              <a:rPr sz="2800" i="1" spc="-5" dirty="0">
                <a:latin typeface="Carlito"/>
                <a:cs typeface="Carlito"/>
              </a:rPr>
              <a:t>)</a:t>
            </a:r>
            <a:r>
              <a:rPr sz="2800" spc="-5" dirty="0">
                <a:latin typeface="Carlito"/>
                <a:cs typeface="Carlito"/>
              </a:rPr>
              <a:t>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381000"/>
            <a:ext cx="7924800" cy="6172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212216"/>
            <a:ext cx="80740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96950" algn="l"/>
                <a:tab pos="1841500" algn="l"/>
                <a:tab pos="2397760" algn="l"/>
                <a:tab pos="3738879" algn="l"/>
                <a:tab pos="4388485" algn="l"/>
                <a:tab pos="4676775" algn="l"/>
                <a:tab pos="5671820" algn="l"/>
                <a:tab pos="6240145" algn="l"/>
                <a:tab pos="7270750" algn="l"/>
              </a:tabLst>
            </a:pPr>
            <a:r>
              <a:rPr sz="2400" spc="-5" dirty="0">
                <a:latin typeface="Carlito"/>
                <a:cs typeface="Carlito"/>
              </a:rPr>
              <a:t>6. </a:t>
            </a:r>
            <a:r>
              <a:rPr sz="2400" b="1" spc="-5" dirty="0">
                <a:latin typeface="Carlito"/>
                <a:cs typeface="Carlito"/>
              </a:rPr>
              <a:t>Social </a:t>
            </a:r>
            <a:r>
              <a:rPr sz="2400" b="1" spc="-10" dirty="0">
                <a:latin typeface="Carlito"/>
                <a:cs typeface="Carlito"/>
              </a:rPr>
              <a:t>cognitive </a:t>
            </a:r>
            <a:r>
              <a:rPr sz="2400" b="1" dirty="0">
                <a:latin typeface="Carlito"/>
                <a:cs typeface="Carlito"/>
              </a:rPr>
              <a:t>theory: </a:t>
            </a:r>
            <a:r>
              <a:rPr sz="2400" spc="-10" dirty="0">
                <a:latin typeface="Carlito"/>
                <a:cs typeface="Carlito"/>
              </a:rPr>
              <a:t>According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dirty="0">
                <a:latin typeface="Carlito"/>
                <a:cs typeface="Carlito"/>
              </a:rPr>
              <a:t>this </a:t>
            </a:r>
            <a:r>
              <a:rPr sz="2400" spc="-25" dirty="0">
                <a:latin typeface="Carlito"/>
                <a:cs typeface="Carlito"/>
              </a:rPr>
              <a:t>theory, </a:t>
            </a:r>
            <a:r>
              <a:rPr sz="2400" spc="-10" dirty="0">
                <a:latin typeface="Carlito"/>
                <a:cs typeface="Carlito"/>
              </a:rPr>
              <a:t>three </a:t>
            </a:r>
            <a:r>
              <a:rPr sz="2400" dirty="0">
                <a:latin typeface="Carlito"/>
                <a:cs typeface="Carlito"/>
              </a:rPr>
              <a:t>main  </a:t>
            </a:r>
            <a:r>
              <a:rPr sz="2400" spc="-50" dirty="0">
                <a:latin typeface="Carlito"/>
                <a:cs typeface="Carlito"/>
              </a:rPr>
              <a:t>f</a:t>
            </a:r>
            <a:r>
              <a:rPr sz="2400" dirty="0">
                <a:latin typeface="Carlito"/>
                <a:cs typeface="Carlito"/>
              </a:rPr>
              <a:t>ac</a:t>
            </a:r>
            <a:r>
              <a:rPr sz="2400" spc="-20" dirty="0">
                <a:latin typeface="Carlito"/>
                <a:cs typeface="Carlito"/>
              </a:rPr>
              <a:t>t</a:t>
            </a:r>
            <a:r>
              <a:rPr sz="2400" spc="-5" dirty="0">
                <a:latin typeface="Carlito"/>
                <a:cs typeface="Carlito"/>
              </a:rPr>
              <a:t>o</a:t>
            </a:r>
            <a:r>
              <a:rPr sz="2400" spc="-40" dirty="0">
                <a:latin typeface="Carlito"/>
                <a:cs typeface="Carlito"/>
              </a:rPr>
              <a:t>r</a:t>
            </a:r>
            <a:r>
              <a:rPr sz="2400" dirty="0">
                <a:latin typeface="Carlito"/>
                <a:cs typeface="Carlito"/>
              </a:rPr>
              <a:t>s	</a:t>
            </a:r>
            <a:r>
              <a:rPr sz="2400" spc="-10" dirty="0">
                <a:latin typeface="Carlito"/>
                <a:cs typeface="Carlito"/>
              </a:rPr>
              <a:t>a</a:t>
            </a:r>
            <a:r>
              <a:rPr sz="2400" spc="-25" dirty="0">
                <a:latin typeface="Carlito"/>
                <a:cs typeface="Carlito"/>
              </a:rPr>
              <a:t>f</a:t>
            </a:r>
            <a:r>
              <a:rPr sz="2400" spc="-65" dirty="0">
                <a:latin typeface="Carlito"/>
                <a:cs typeface="Carlito"/>
              </a:rPr>
              <a:t>f</a:t>
            </a:r>
            <a:r>
              <a:rPr sz="2400" dirty="0">
                <a:latin typeface="Carlito"/>
                <a:cs typeface="Carlito"/>
              </a:rPr>
              <a:t>e</a:t>
            </a:r>
            <a:r>
              <a:rPr sz="2400" spc="5" dirty="0">
                <a:latin typeface="Carlito"/>
                <a:cs typeface="Carlito"/>
              </a:rPr>
              <a:t>c</a:t>
            </a:r>
            <a:r>
              <a:rPr sz="2400" dirty="0">
                <a:latin typeface="Carlito"/>
                <a:cs typeface="Carlito"/>
              </a:rPr>
              <a:t>t	the	l</a:t>
            </a:r>
            <a:r>
              <a:rPr sz="2400" spc="-15" dirty="0">
                <a:latin typeface="Carlito"/>
                <a:cs typeface="Carlito"/>
              </a:rPr>
              <a:t>i</a:t>
            </a:r>
            <a:r>
              <a:rPr sz="2400" spc="-75" dirty="0">
                <a:latin typeface="Carlito"/>
                <a:cs typeface="Carlito"/>
              </a:rPr>
              <a:t>k</a:t>
            </a:r>
            <a:r>
              <a:rPr sz="2400" dirty="0">
                <a:latin typeface="Carlito"/>
                <a:cs typeface="Carlito"/>
              </a:rPr>
              <a:t>eli</a:t>
            </a:r>
            <a:r>
              <a:rPr sz="2400" spc="-10" dirty="0">
                <a:latin typeface="Carlito"/>
                <a:cs typeface="Carlito"/>
              </a:rPr>
              <a:t>h</a:t>
            </a:r>
            <a:r>
              <a:rPr sz="2400" spc="-5" dirty="0">
                <a:latin typeface="Carlito"/>
                <a:cs typeface="Carlito"/>
              </a:rPr>
              <a:t>o</a:t>
            </a:r>
            <a:r>
              <a:rPr sz="2400" spc="-15" dirty="0">
                <a:latin typeface="Carlito"/>
                <a:cs typeface="Carlito"/>
              </a:rPr>
              <a:t>o</a:t>
            </a:r>
            <a:r>
              <a:rPr sz="2400" dirty="0">
                <a:latin typeface="Carlito"/>
                <a:cs typeface="Carlito"/>
              </a:rPr>
              <a:t>d	th</a:t>
            </a:r>
            <a:r>
              <a:rPr sz="2400" spc="-25" dirty="0">
                <a:latin typeface="Carlito"/>
                <a:cs typeface="Carlito"/>
              </a:rPr>
              <a:t>a</a:t>
            </a:r>
            <a:r>
              <a:rPr sz="2400" dirty="0">
                <a:latin typeface="Carlito"/>
                <a:cs typeface="Carlito"/>
              </a:rPr>
              <a:t>t	a	</a:t>
            </a:r>
            <a:r>
              <a:rPr sz="2400" spc="-5" dirty="0">
                <a:latin typeface="Carlito"/>
                <a:cs typeface="Carlito"/>
              </a:rPr>
              <a:t>pe</a:t>
            </a:r>
            <a:r>
              <a:rPr sz="2400" spc="-30" dirty="0">
                <a:latin typeface="Carlito"/>
                <a:cs typeface="Carlito"/>
              </a:rPr>
              <a:t>r</a:t>
            </a:r>
            <a:r>
              <a:rPr sz="2400" spc="-5" dirty="0">
                <a:latin typeface="Carlito"/>
                <a:cs typeface="Carlito"/>
              </a:rPr>
              <a:t>s</a:t>
            </a:r>
            <a:r>
              <a:rPr sz="2400" spc="-10" dirty="0">
                <a:latin typeface="Carlito"/>
                <a:cs typeface="Carlito"/>
              </a:rPr>
              <a:t>o</a:t>
            </a:r>
            <a:r>
              <a:rPr sz="2400" dirty="0">
                <a:latin typeface="Carlito"/>
                <a:cs typeface="Carlito"/>
              </a:rPr>
              <a:t>n	</a:t>
            </a:r>
            <a:r>
              <a:rPr sz="2400" spc="-15" dirty="0">
                <a:latin typeface="Carlito"/>
                <a:cs typeface="Carlito"/>
              </a:rPr>
              <a:t>w</a:t>
            </a:r>
            <a:r>
              <a:rPr sz="2400" dirty="0">
                <a:latin typeface="Carlito"/>
                <a:cs typeface="Carlito"/>
              </a:rPr>
              <a:t>ill	ch</a:t>
            </a:r>
            <a:r>
              <a:rPr sz="2400" spc="5" dirty="0">
                <a:latin typeface="Carlito"/>
                <a:cs typeface="Carlito"/>
              </a:rPr>
              <a:t>a</a:t>
            </a:r>
            <a:r>
              <a:rPr sz="2400" spc="-5" dirty="0">
                <a:latin typeface="Carlito"/>
                <a:cs typeface="Carlito"/>
              </a:rPr>
              <a:t>n</a:t>
            </a:r>
            <a:r>
              <a:rPr sz="2400" spc="-30" dirty="0">
                <a:latin typeface="Carlito"/>
                <a:cs typeface="Carlito"/>
              </a:rPr>
              <a:t>g</a:t>
            </a:r>
            <a:r>
              <a:rPr sz="2400" dirty="0">
                <a:latin typeface="Carlito"/>
                <a:cs typeface="Carlito"/>
              </a:rPr>
              <a:t>e	</a:t>
            </a:r>
            <a:r>
              <a:rPr sz="2400" spc="-15" dirty="0">
                <a:latin typeface="Carlito"/>
                <a:cs typeface="Carlito"/>
              </a:rPr>
              <a:t>h</a:t>
            </a:r>
            <a:r>
              <a:rPr sz="2400" dirty="0">
                <a:latin typeface="Carlito"/>
                <a:cs typeface="Carlito"/>
              </a:rPr>
              <a:t>e</a:t>
            </a:r>
            <a:r>
              <a:rPr sz="2400" spc="5" dirty="0">
                <a:latin typeface="Carlito"/>
                <a:cs typeface="Carlito"/>
              </a:rPr>
              <a:t>a</a:t>
            </a:r>
            <a:r>
              <a:rPr sz="2400" dirty="0">
                <a:latin typeface="Carlito"/>
                <a:cs typeface="Carlito"/>
              </a:rPr>
              <a:t>lth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6527" y="918845"/>
            <a:ext cx="807148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33525" algn="l"/>
                <a:tab pos="2333625" algn="l"/>
                <a:tab pos="2684780" algn="l"/>
                <a:tab pos="3249930" algn="l"/>
                <a:tab pos="3591560" algn="l"/>
                <a:tab pos="4048760" algn="l"/>
                <a:tab pos="4077335" algn="l"/>
                <a:tab pos="4734560" algn="l"/>
                <a:tab pos="6025515" algn="l"/>
                <a:tab pos="7886700" algn="l"/>
              </a:tabLst>
            </a:pPr>
            <a:r>
              <a:rPr sz="2400" spc="-5" dirty="0">
                <a:latin typeface="Carlito"/>
                <a:cs typeface="Carlito"/>
              </a:rPr>
              <a:t>beh</a:t>
            </a:r>
            <a:r>
              <a:rPr sz="2400" spc="-30" dirty="0">
                <a:latin typeface="Carlito"/>
                <a:cs typeface="Carlito"/>
              </a:rPr>
              <a:t>a</a:t>
            </a:r>
            <a:r>
              <a:rPr sz="2400" dirty="0">
                <a:latin typeface="Carlito"/>
                <a:cs typeface="Carlito"/>
              </a:rPr>
              <a:t>vi</a:t>
            </a:r>
            <a:r>
              <a:rPr sz="2400" spc="-10" dirty="0">
                <a:latin typeface="Carlito"/>
                <a:cs typeface="Carlito"/>
              </a:rPr>
              <a:t>o</a:t>
            </a:r>
            <a:r>
              <a:rPr sz="2400" spc="-5" dirty="0">
                <a:latin typeface="Carlito"/>
                <a:cs typeface="Carlito"/>
              </a:rPr>
              <a:t>u</a:t>
            </a:r>
            <a:r>
              <a:rPr sz="2400" spc="5" dirty="0">
                <a:latin typeface="Carlito"/>
                <a:cs typeface="Carlito"/>
              </a:rPr>
              <a:t>r</a:t>
            </a:r>
            <a:r>
              <a:rPr sz="2400" dirty="0">
                <a:latin typeface="Carlito"/>
                <a:cs typeface="Carlito"/>
              </a:rPr>
              <a:t>:	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sel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f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-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e</a:t>
            </a:r>
            <a:r>
              <a:rPr sz="2400" spc="-35" dirty="0">
                <a:solidFill>
                  <a:srgbClr val="FF0000"/>
                </a:solidFill>
                <a:latin typeface="Carlito"/>
                <a:cs typeface="Carlito"/>
              </a:rPr>
              <a:t>f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fi</a:t>
            </a:r>
            <a:r>
              <a:rPr sz="2400" spc="-20" dirty="0">
                <a:solidFill>
                  <a:srgbClr val="FF0000"/>
                </a:solidFill>
                <a:latin typeface="Carlito"/>
                <a:cs typeface="Carlito"/>
              </a:rPr>
              <a:t>c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ac</a:t>
            </a:r>
            <a:r>
              <a:rPr sz="2400" spc="-160" dirty="0">
                <a:solidFill>
                  <a:srgbClr val="FF0000"/>
                </a:solidFill>
                <a:latin typeface="Carlito"/>
                <a:cs typeface="Carlito"/>
              </a:rPr>
              <a:t>y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,	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g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oal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s		and	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ou</a:t>
            </a:r>
            <a:r>
              <a:rPr sz="2400" spc="-30" dirty="0">
                <a:solidFill>
                  <a:srgbClr val="FF0000"/>
                </a:solidFill>
                <a:latin typeface="Carlito"/>
                <a:cs typeface="Carlito"/>
              </a:rPr>
              <a:t>t</a:t>
            </a:r>
            <a:r>
              <a:rPr sz="2400" spc="-20" dirty="0">
                <a:solidFill>
                  <a:srgbClr val="FF0000"/>
                </a:solidFill>
                <a:latin typeface="Carlito"/>
                <a:cs typeface="Carlito"/>
              </a:rPr>
              <a:t>c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om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e	</a:t>
            </a:r>
            <a:r>
              <a:rPr sz="2400" spc="-35" dirty="0">
                <a:solidFill>
                  <a:srgbClr val="FF0000"/>
                </a:solidFill>
                <a:latin typeface="Carlito"/>
                <a:cs typeface="Carlito"/>
              </a:rPr>
              <a:t>e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xp</a:t>
            </a:r>
            <a:r>
              <a:rPr sz="2400" spc="5" dirty="0">
                <a:solidFill>
                  <a:srgbClr val="FF0000"/>
                </a:solidFill>
                <a:latin typeface="Carlito"/>
                <a:cs typeface="Carlito"/>
              </a:rPr>
              <a:t>e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c</a:t>
            </a:r>
            <a:r>
              <a:rPr sz="2400" spc="-25" dirty="0">
                <a:solidFill>
                  <a:srgbClr val="FF0000"/>
                </a:solidFill>
                <a:latin typeface="Carlito"/>
                <a:cs typeface="Carlito"/>
              </a:rPr>
              <a:t>t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anci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e</a:t>
            </a:r>
            <a:r>
              <a:rPr sz="2400" spc="5" dirty="0">
                <a:solidFill>
                  <a:srgbClr val="FF0000"/>
                </a:solidFill>
                <a:latin typeface="Carlito"/>
                <a:cs typeface="Carlito"/>
              </a:rPr>
              <a:t>s</a:t>
            </a:r>
            <a:r>
              <a:rPr sz="2400" dirty="0">
                <a:latin typeface="Carlito"/>
                <a:cs typeface="Carlito"/>
              </a:rPr>
              <a:t>.	</a:t>
            </a:r>
            <a:r>
              <a:rPr sz="2400" spc="5" dirty="0">
                <a:latin typeface="Carlito"/>
                <a:cs typeface="Carlito"/>
              </a:rPr>
              <a:t>If  </a:t>
            </a:r>
            <a:r>
              <a:rPr sz="2400" dirty="0">
                <a:latin typeface="Carlito"/>
                <a:cs typeface="Carlito"/>
              </a:rPr>
              <a:t>individuals	</a:t>
            </a:r>
            <a:r>
              <a:rPr sz="2400" spc="-20" dirty="0">
                <a:latin typeface="Carlito"/>
                <a:cs typeface="Carlito"/>
              </a:rPr>
              <a:t>have	</a:t>
            </a:r>
            <a:r>
              <a:rPr sz="2400" dirty="0">
                <a:latin typeface="Carlito"/>
                <a:cs typeface="Carlito"/>
              </a:rPr>
              <a:t>a	</a:t>
            </a:r>
            <a:r>
              <a:rPr sz="2400" spc="-5" dirty="0">
                <a:latin typeface="Carlito"/>
                <a:cs typeface="Carlito"/>
              </a:rPr>
              <a:t>sense	of	</a:t>
            </a:r>
            <a:r>
              <a:rPr sz="2400" spc="-20" dirty="0">
                <a:latin typeface="Carlito"/>
                <a:cs typeface="Carlito"/>
              </a:rPr>
              <a:t>self-efficacy,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27445" y="1309191"/>
            <a:ext cx="23044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8350" algn="l"/>
                <a:tab pos="1403985" algn="l"/>
              </a:tabLst>
            </a:pPr>
            <a:r>
              <a:rPr sz="2400" spc="-5" dirty="0">
                <a:latin typeface="Carlito"/>
                <a:cs typeface="Carlito"/>
              </a:rPr>
              <a:t>they	</a:t>
            </a:r>
            <a:r>
              <a:rPr sz="2400" spc="-10" dirty="0">
                <a:latin typeface="Carlito"/>
                <a:cs typeface="Carlito"/>
              </a:rPr>
              <a:t>can	change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740" y="1675638"/>
            <a:ext cx="5358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rlito"/>
                <a:cs typeface="Carlito"/>
              </a:rPr>
              <a:t>behaviour even </a:t>
            </a:r>
            <a:r>
              <a:rPr sz="2400" dirty="0">
                <a:latin typeface="Carlito"/>
                <a:cs typeface="Carlito"/>
              </a:rPr>
              <a:t>when </a:t>
            </a:r>
            <a:r>
              <a:rPr sz="2400" spc="-10" dirty="0">
                <a:latin typeface="Carlito"/>
                <a:cs typeface="Carlito"/>
              </a:rPr>
              <a:t>faced </a:t>
            </a:r>
            <a:r>
              <a:rPr sz="2400" dirty="0">
                <a:latin typeface="Carlito"/>
                <a:cs typeface="Carlito"/>
              </a:rPr>
              <a:t>with</a:t>
            </a:r>
            <a:r>
              <a:rPr sz="2400" spc="-10" dirty="0">
                <a:latin typeface="Carlito"/>
                <a:cs typeface="Carlito"/>
              </a:rPr>
              <a:t> obstacles.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38248" y="2545138"/>
            <a:ext cx="7425951" cy="3852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99261"/>
            <a:ext cx="8073390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Font typeface="Carlito"/>
              <a:buAutoNum type="arabicPeriod" startAt="7"/>
              <a:tabLst>
                <a:tab pos="535940" algn="l"/>
              </a:tabLst>
            </a:pPr>
            <a:r>
              <a:rPr sz="2400" b="1" spc="-10" dirty="0">
                <a:latin typeface="Carlito"/>
                <a:cs typeface="Carlito"/>
              </a:rPr>
              <a:t>Communication </a:t>
            </a:r>
            <a:r>
              <a:rPr sz="2400" b="1" dirty="0">
                <a:latin typeface="Carlito"/>
                <a:cs typeface="Carlito"/>
              </a:rPr>
              <a:t>theory: </a:t>
            </a:r>
            <a:r>
              <a:rPr sz="2400" spc="-5" dirty="0">
                <a:latin typeface="Carlito"/>
                <a:cs typeface="Carlito"/>
              </a:rPr>
              <a:t>This theory holds </a:t>
            </a:r>
            <a:r>
              <a:rPr sz="2400" spc="-10" dirty="0">
                <a:latin typeface="Carlito"/>
                <a:cs typeface="Carlito"/>
              </a:rPr>
              <a:t>that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multilevel  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strategies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dirty="0">
                <a:latin typeface="Carlito"/>
                <a:cs typeface="Carlito"/>
              </a:rPr>
              <a:t>necessary </a:t>
            </a:r>
            <a:r>
              <a:rPr sz="2400" spc="-5" dirty="0">
                <a:latin typeface="Carlito"/>
                <a:cs typeface="Carlito"/>
              </a:rPr>
              <a:t>depending on </a:t>
            </a:r>
            <a:r>
              <a:rPr sz="2400" dirty="0">
                <a:latin typeface="Carlito"/>
                <a:cs typeface="Carlito"/>
              </a:rPr>
              <a:t>who is </a:t>
            </a:r>
            <a:r>
              <a:rPr sz="2400" spc="-5" dirty="0">
                <a:latin typeface="Carlito"/>
                <a:cs typeface="Carlito"/>
              </a:rPr>
              <a:t>being </a:t>
            </a:r>
            <a:r>
              <a:rPr sz="2400" spc="-15" dirty="0">
                <a:latin typeface="Carlito"/>
                <a:cs typeface="Carlito"/>
              </a:rPr>
              <a:t>targeted,  </a:t>
            </a:r>
            <a:r>
              <a:rPr sz="2400" spc="-5" dirty="0">
                <a:latin typeface="Carlito"/>
                <a:cs typeface="Carlito"/>
              </a:rPr>
              <a:t>such </a:t>
            </a:r>
            <a:r>
              <a:rPr sz="2400" dirty="0">
                <a:latin typeface="Carlito"/>
                <a:cs typeface="Carlito"/>
              </a:rPr>
              <a:t>as </a:t>
            </a:r>
            <a:r>
              <a:rPr sz="2400" spc="-10" dirty="0">
                <a:latin typeface="Carlito"/>
                <a:cs typeface="Carlito"/>
              </a:rPr>
              <a:t>tailored </a:t>
            </a:r>
            <a:r>
              <a:rPr sz="2400" spc="-5" dirty="0">
                <a:latin typeface="Carlito"/>
                <a:cs typeface="Carlito"/>
              </a:rPr>
              <a:t>messages </a:t>
            </a:r>
            <a:r>
              <a:rPr sz="2400" spc="-15" dirty="0">
                <a:latin typeface="Carlito"/>
                <a:cs typeface="Carlito"/>
              </a:rPr>
              <a:t>at </a:t>
            </a: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individual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level</a:t>
            </a:r>
            <a:r>
              <a:rPr sz="2400" spc="-5" dirty="0">
                <a:latin typeface="Carlito"/>
                <a:cs typeface="Carlito"/>
              </a:rPr>
              <a:t>, </a:t>
            </a:r>
            <a:r>
              <a:rPr sz="2400" spc="-20" dirty="0">
                <a:latin typeface="Carlito"/>
                <a:cs typeface="Carlito"/>
              </a:rPr>
              <a:t>targeted  </a:t>
            </a:r>
            <a:r>
              <a:rPr sz="2400" spc="-5" dirty="0">
                <a:latin typeface="Carlito"/>
                <a:cs typeface="Carlito"/>
              </a:rPr>
              <a:t>messages </a:t>
            </a:r>
            <a:r>
              <a:rPr sz="2400" spc="-15" dirty="0">
                <a:latin typeface="Carlito"/>
                <a:cs typeface="Carlito"/>
              </a:rPr>
              <a:t>at </a:t>
            </a: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group level</a:t>
            </a:r>
            <a:r>
              <a:rPr sz="2400" spc="-10" dirty="0">
                <a:latin typeface="Carlito"/>
                <a:cs typeface="Carlito"/>
              </a:rPr>
              <a:t>, </a:t>
            </a:r>
            <a:r>
              <a:rPr sz="2400" spc="-5" dirty="0">
                <a:latin typeface="Carlito"/>
                <a:cs typeface="Carlito"/>
              </a:rPr>
              <a:t>social </a:t>
            </a:r>
            <a:r>
              <a:rPr sz="2400" spc="-10" dirty="0">
                <a:latin typeface="Carlito"/>
                <a:cs typeface="Carlito"/>
              </a:rPr>
              <a:t>marketing </a:t>
            </a:r>
            <a:r>
              <a:rPr sz="2400" spc="-20" dirty="0">
                <a:latin typeface="Carlito"/>
                <a:cs typeface="Carlito"/>
              </a:rPr>
              <a:t>at </a:t>
            </a: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community 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level</a:t>
            </a:r>
            <a:r>
              <a:rPr sz="2400" spc="-5" dirty="0">
                <a:latin typeface="Carlito"/>
                <a:cs typeface="Carlito"/>
              </a:rPr>
              <a:t>, </a:t>
            </a:r>
            <a:r>
              <a:rPr sz="2400" dirty="0">
                <a:latin typeface="Carlito"/>
                <a:cs typeface="Carlito"/>
              </a:rPr>
              <a:t>media </a:t>
            </a:r>
            <a:r>
              <a:rPr sz="2400" spc="-10" dirty="0">
                <a:latin typeface="Carlito"/>
                <a:cs typeface="Carlito"/>
              </a:rPr>
              <a:t>advocacy </a:t>
            </a:r>
            <a:r>
              <a:rPr sz="2400" spc="-15" dirty="0">
                <a:latin typeface="Carlito"/>
                <a:cs typeface="Carlito"/>
              </a:rPr>
              <a:t>at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policy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level </a:t>
            </a:r>
            <a:r>
              <a:rPr sz="2400" spc="-5" dirty="0">
                <a:latin typeface="Carlito"/>
                <a:cs typeface="Carlito"/>
              </a:rPr>
              <a:t>and </a:t>
            </a:r>
            <a:r>
              <a:rPr sz="2400" dirty="0">
                <a:latin typeface="Carlito"/>
                <a:cs typeface="Carlito"/>
              </a:rPr>
              <a:t>mass media  </a:t>
            </a:r>
            <a:r>
              <a:rPr sz="2400" spc="-5" dirty="0">
                <a:latin typeface="Carlito"/>
                <a:cs typeface="Carlito"/>
              </a:rPr>
              <a:t>campaigns </a:t>
            </a:r>
            <a:r>
              <a:rPr sz="2400" spc="-15" dirty="0">
                <a:latin typeface="Carlito"/>
                <a:cs typeface="Carlito"/>
              </a:rPr>
              <a:t>at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solidFill>
                  <a:srgbClr val="FF0000"/>
                </a:solidFill>
                <a:latin typeface="Carlito"/>
                <a:cs typeface="Carlito"/>
              </a:rPr>
              <a:t>population</a:t>
            </a:r>
            <a:r>
              <a:rPr sz="2400" spc="-1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arlito"/>
                <a:cs typeface="Carlito"/>
              </a:rPr>
              <a:t>level</a:t>
            </a:r>
            <a:r>
              <a:rPr sz="2400" spc="-5" dirty="0">
                <a:latin typeface="Carlito"/>
                <a:cs typeface="Carlito"/>
              </a:rPr>
              <a:t>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arlito"/>
              <a:buAutoNum type="arabicPeriod" startAt="7"/>
            </a:pPr>
            <a:endParaRPr sz="2350">
              <a:latin typeface="Carlito"/>
              <a:cs typeface="Carlito"/>
            </a:endParaRPr>
          </a:p>
          <a:p>
            <a:pPr marL="434975" indent="-422909" algn="just">
              <a:lnSpc>
                <a:spcPct val="100000"/>
              </a:lnSpc>
              <a:spcBef>
                <a:spcPts val="5"/>
              </a:spcBef>
              <a:buFont typeface="Carlito"/>
              <a:buAutoNum type="arabicPeriod" startAt="7"/>
              <a:tabLst>
                <a:tab pos="435609" algn="l"/>
              </a:tabLst>
            </a:pPr>
            <a:r>
              <a:rPr sz="2400" b="1" spc="-5" dirty="0">
                <a:latin typeface="Carlito"/>
                <a:cs typeface="Carlito"/>
              </a:rPr>
              <a:t>Diffusion</a:t>
            </a:r>
            <a:r>
              <a:rPr sz="2400" b="1" spc="210" dirty="0">
                <a:latin typeface="Carlito"/>
                <a:cs typeface="Carlito"/>
              </a:rPr>
              <a:t> </a:t>
            </a:r>
            <a:r>
              <a:rPr sz="2400" b="1" dirty="0">
                <a:latin typeface="Carlito"/>
                <a:cs typeface="Carlito"/>
              </a:rPr>
              <a:t>of</a:t>
            </a:r>
            <a:r>
              <a:rPr sz="2400" b="1" spc="204" dirty="0">
                <a:latin typeface="Carlito"/>
                <a:cs typeface="Carlito"/>
              </a:rPr>
              <a:t> </a:t>
            </a:r>
            <a:r>
              <a:rPr sz="2400" b="1" spc="-10" dirty="0">
                <a:latin typeface="Carlito"/>
                <a:cs typeface="Carlito"/>
              </a:rPr>
              <a:t>innovation</a:t>
            </a:r>
            <a:r>
              <a:rPr sz="2400" b="1" spc="210" dirty="0">
                <a:latin typeface="Carlito"/>
                <a:cs typeface="Carlito"/>
              </a:rPr>
              <a:t> </a:t>
            </a:r>
            <a:r>
              <a:rPr sz="2400" b="1" dirty="0">
                <a:latin typeface="Carlito"/>
                <a:cs typeface="Carlito"/>
              </a:rPr>
              <a:t>theory:</a:t>
            </a:r>
            <a:r>
              <a:rPr sz="2400" b="1" spc="21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This</a:t>
            </a:r>
            <a:r>
              <a:rPr sz="2400" spc="21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theory</a:t>
            </a:r>
            <a:r>
              <a:rPr sz="2400" spc="21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holds</a:t>
            </a:r>
            <a:r>
              <a:rPr sz="2400" spc="204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that</a:t>
            </a:r>
            <a:r>
              <a:rPr sz="2400" spc="19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there</a:t>
            </a:r>
            <a:endParaRPr sz="2400">
              <a:latin typeface="Carlito"/>
              <a:cs typeface="Carlito"/>
            </a:endParaRPr>
          </a:p>
          <a:p>
            <a:pPr marL="12700" algn="just">
              <a:lnSpc>
                <a:spcPct val="100000"/>
              </a:lnSpc>
            </a:pP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10" dirty="0">
                <a:latin typeface="Carlito"/>
                <a:cs typeface="Carlito"/>
              </a:rPr>
              <a:t>five categories </a:t>
            </a:r>
            <a:r>
              <a:rPr sz="2400" spc="-5" dirty="0">
                <a:latin typeface="Carlito"/>
                <a:cs typeface="Carlito"/>
              </a:rPr>
              <a:t>of</a:t>
            </a:r>
            <a:r>
              <a:rPr sz="2400" spc="2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people:</a:t>
            </a:r>
            <a:endParaRPr sz="24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i="1" spc="-5" dirty="0">
                <a:latin typeface="Carlito"/>
                <a:cs typeface="Carlito"/>
              </a:rPr>
              <a:t>innovators</a:t>
            </a:r>
            <a:r>
              <a:rPr sz="2400" spc="-5" dirty="0">
                <a:latin typeface="Carlito"/>
                <a:cs typeface="Carlito"/>
              </a:rPr>
              <a:t>, </a:t>
            </a:r>
            <a:r>
              <a:rPr sz="2400" i="1" dirty="0">
                <a:latin typeface="Carlito"/>
                <a:cs typeface="Carlito"/>
              </a:rPr>
              <a:t>early </a:t>
            </a:r>
            <a:r>
              <a:rPr sz="2400" i="1" spc="-5" dirty="0">
                <a:latin typeface="Carlito"/>
                <a:cs typeface="Carlito"/>
              </a:rPr>
              <a:t>adopters</a:t>
            </a:r>
            <a:r>
              <a:rPr sz="2400" spc="-5" dirty="0">
                <a:latin typeface="Carlito"/>
                <a:cs typeface="Carlito"/>
              </a:rPr>
              <a:t>, </a:t>
            </a:r>
            <a:r>
              <a:rPr sz="2400" i="1" dirty="0">
                <a:latin typeface="Carlito"/>
                <a:cs typeface="Carlito"/>
              </a:rPr>
              <a:t>early majority </a:t>
            </a:r>
            <a:r>
              <a:rPr sz="2400" i="1" spc="-5" dirty="0">
                <a:latin typeface="Carlito"/>
                <a:cs typeface="Carlito"/>
              </a:rPr>
              <a:t>adopters</a:t>
            </a:r>
            <a:r>
              <a:rPr sz="2400" spc="-5" dirty="0">
                <a:latin typeface="Carlito"/>
                <a:cs typeface="Carlito"/>
              </a:rPr>
              <a:t>, </a:t>
            </a:r>
            <a:r>
              <a:rPr sz="2400" i="1" spc="-10" dirty="0">
                <a:latin typeface="Carlito"/>
                <a:cs typeface="Carlito"/>
              </a:rPr>
              <a:t>late </a:t>
            </a:r>
            <a:r>
              <a:rPr sz="2400" i="1" spc="-5" dirty="0">
                <a:latin typeface="Carlito"/>
                <a:cs typeface="Carlito"/>
              </a:rPr>
              <a:t>majority  adopters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i="1" dirty="0">
                <a:latin typeface="Carlito"/>
                <a:cs typeface="Carlito"/>
              </a:rPr>
              <a:t>laggards</a:t>
            </a:r>
            <a:r>
              <a:rPr sz="2400" dirty="0">
                <a:latin typeface="Carlito"/>
                <a:cs typeface="Carlito"/>
              </a:rPr>
              <a:t>; and the </a:t>
            </a:r>
            <a:r>
              <a:rPr sz="2400" spc="-5" dirty="0">
                <a:latin typeface="Carlito"/>
                <a:cs typeface="Carlito"/>
              </a:rPr>
              <a:t>numbers </a:t>
            </a:r>
            <a:r>
              <a:rPr sz="2400" dirty="0">
                <a:latin typeface="Carlito"/>
                <a:cs typeface="Carlito"/>
              </a:rPr>
              <a:t>in each </a:t>
            </a:r>
            <a:r>
              <a:rPr sz="2400" spc="-15" dirty="0">
                <a:latin typeface="Carlito"/>
                <a:cs typeface="Carlito"/>
              </a:rPr>
              <a:t>category are  </a:t>
            </a:r>
            <a:r>
              <a:rPr sz="2400" spc="-10" dirty="0">
                <a:latin typeface="Carlito"/>
                <a:cs typeface="Carlito"/>
              </a:rPr>
              <a:t>distributed </a:t>
            </a:r>
            <a:r>
              <a:rPr sz="2400" spc="-5" dirty="0">
                <a:latin typeface="Carlito"/>
                <a:cs typeface="Carlito"/>
              </a:rPr>
              <a:t>normally: </a:t>
            </a:r>
            <a:r>
              <a:rPr sz="2400" spc="-1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classic bell </a:t>
            </a:r>
            <a:r>
              <a:rPr sz="2400" dirty="0">
                <a:latin typeface="Carlito"/>
                <a:cs typeface="Carlito"/>
              </a:rPr>
              <a:t>curve. </a:t>
            </a:r>
            <a:r>
              <a:rPr sz="2400" spc="-20" dirty="0">
                <a:latin typeface="Carlito"/>
                <a:cs typeface="Carlito"/>
              </a:rPr>
              <a:t>By </a:t>
            </a:r>
            <a:r>
              <a:rPr sz="2400" spc="-5" dirty="0">
                <a:latin typeface="Carlito"/>
                <a:cs typeface="Carlito"/>
              </a:rPr>
              <a:t>identifying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10" dirty="0">
                <a:latin typeface="Carlito"/>
                <a:cs typeface="Carlito"/>
              </a:rPr>
              <a:t>characteristics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people in each </a:t>
            </a:r>
            <a:r>
              <a:rPr sz="2400" spc="-10" dirty="0">
                <a:latin typeface="Carlito"/>
                <a:cs typeface="Carlito"/>
              </a:rPr>
              <a:t>adopter </a:t>
            </a:r>
            <a:r>
              <a:rPr sz="2400" spc="-30" dirty="0">
                <a:latin typeface="Carlito"/>
                <a:cs typeface="Carlito"/>
              </a:rPr>
              <a:t>category, </a:t>
            </a:r>
            <a:r>
              <a:rPr sz="2400" spc="-5" dirty="0">
                <a:latin typeface="Carlito"/>
                <a:cs typeface="Carlito"/>
              </a:rPr>
              <a:t>health  </a:t>
            </a:r>
            <a:r>
              <a:rPr sz="2400" spc="-15" dirty="0">
                <a:latin typeface="Carlito"/>
                <a:cs typeface="Carlito"/>
              </a:rPr>
              <a:t>educators can </a:t>
            </a:r>
            <a:r>
              <a:rPr sz="2400" spc="-10" dirty="0">
                <a:latin typeface="Carlito"/>
                <a:cs typeface="Carlito"/>
              </a:rPr>
              <a:t>more </a:t>
            </a:r>
            <a:r>
              <a:rPr sz="2400" spc="-15" dirty="0">
                <a:latin typeface="Carlito"/>
                <a:cs typeface="Carlito"/>
              </a:rPr>
              <a:t>effectively </a:t>
            </a:r>
            <a:r>
              <a:rPr sz="2400" spc="-10" dirty="0">
                <a:latin typeface="Carlito"/>
                <a:cs typeface="Carlito"/>
              </a:rPr>
              <a:t>plan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implement </a:t>
            </a:r>
            <a:r>
              <a:rPr sz="2400" spc="-20" dirty="0">
                <a:latin typeface="Carlito"/>
                <a:cs typeface="Carlito"/>
              </a:rPr>
              <a:t>strategies  </a:t>
            </a:r>
            <a:r>
              <a:rPr sz="2400" spc="-10" dirty="0">
                <a:latin typeface="Carlito"/>
                <a:cs typeface="Carlito"/>
              </a:rPr>
              <a:t>that </a:t>
            </a:r>
            <a:r>
              <a:rPr sz="2400" spc="-15" dirty="0">
                <a:latin typeface="Carlito"/>
                <a:cs typeface="Carlito"/>
              </a:rPr>
              <a:t>are customized to </a:t>
            </a:r>
            <a:r>
              <a:rPr sz="2400" dirty="0">
                <a:latin typeface="Carlito"/>
                <a:cs typeface="Carlito"/>
              </a:rPr>
              <a:t>their</a:t>
            </a:r>
            <a:r>
              <a:rPr sz="2400" spc="-5" dirty="0">
                <a:latin typeface="Carlito"/>
                <a:cs typeface="Carlito"/>
              </a:rPr>
              <a:t> needs.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3292" y="339597"/>
            <a:ext cx="7028308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Diffusion </a:t>
            </a:r>
            <a:r>
              <a:rPr spc="-5" dirty="0"/>
              <a:t>of</a:t>
            </a:r>
            <a:r>
              <a:rPr spc="-10" dirty="0"/>
              <a:t> </a:t>
            </a:r>
            <a:r>
              <a:rPr spc="-15" dirty="0"/>
              <a:t>Innovation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4339844"/>
            <a:ext cx="814959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rlito"/>
                <a:cs typeface="Carlito"/>
              </a:rPr>
              <a:t>Early adopters tend to </a:t>
            </a:r>
            <a:r>
              <a:rPr sz="1800" dirty="0">
                <a:latin typeface="Carlito"/>
                <a:cs typeface="Carlito"/>
              </a:rPr>
              <a:t>be </a:t>
            </a:r>
            <a:r>
              <a:rPr sz="1800" spc="-15" dirty="0">
                <a:latin typeface="Carlito"/>
                <a:cs typeface="Carlito"/>
              </a:rPr>
              <a:t>integrated </a:t>
            </a:r>
            <a:r>
              <a:rPr sz="1800" spc="-10" dirty="0">
                <a:latin typeface="Carlito"/>
                <a:cs typeface="Carlito"/>
              </a:rPr>
              <a:t>into </a:t>
            </a:r>
            <a:r>
              <a:rPr sz="1800" dirty="0">
                <a:latin typeface="Carlito"/>
                <a:cs typeface="Carlito"/>
              </a:rPr>
              <a:t>the </a:t>
            </a:r>
            <a:r>
              <a:rPr sz="1800" spc="-10" dirty="0">
                <a:latin typeface="Carlito"/>
                <a:cs typeface="Carlito"/>
              </a:rPr>
              <a:t>local </a:t>
            </a:r>
            <a:r>
              <a:rPr sz="1800" spc="-5" dirty="0">
                <a:latin typeface="Carlito"/>
                <a:cs typeface="Carlito"/>
              </a:rPr>
              <a:t>social </a:t>
            </a:r>
            <a:r>
              <a:rPr sz="1800" spc="-20" dirty="0">
                <a:latin typeface="Carlito"/>
                <a:cs typeface="Carlito"/>
              </a:rPr>
              <a:t>system</a:t>
            </a:r>
            <a:r>
              <a:rPr sz="1800" spc="36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more </a:t>
            </a:r>
            <a:r>
              <a:rPr sz="1800" dirty="0">
                <a:latin typeface="Carlito"/>
                <a:cs typeface="Carlito"/>
              </a:rPr>
              <a:t>than  </a:t>
            </a:r>
            <a:r>
              <a:rPr sz="1800" spc="-15" dirty="0">
                <a:latin typeface="Carlito"/>
                <a:cs typeface="Carlito"/>
              </a:rPr>
              <a:t>innovators. </a:t>
            </a:r>
            <a:r>
              <a:rPr sz="1800" spc="-10" dirty="0">
                <a:latin typeface="Carlito"/>
                <a:cs typeface="Carlito"/>
              </a:rPr>
              <a:t>People </a:t>
            </a:r>
            <a:r>
              <a:rPr sz="1800" spc="-5" dirty="0">
                <a:latin typeface="Carlito"/>
                <a:cs typeface="Carlito"/>
              </a:rPr>
              <a:t>in </a:t>
            </a:r>
            <a:r>
              <a:rPr sz="1800" dirty="0">
                <a:latin typeface="Carlito"/>
                <a:cs typeface="Carlito"/>
              </a:rPr>
              <a:t>the early </a:t>
            </a:r>
            <a:r>
              <a:rPr sz="1800" spc="-5" dirty="0">
                <a:latin typeface="Carlito"/>
                <a:cs typeface="Carlito"/>
              </a:rPr>
              <a:t>adopter </a:t>
            </a:r>
            <a:r>
              <a:rPr sz="1800" spc="-10" dirty="0">
                <a:latin typeface="Carlito"/>
                <a:cs typeface="Carlito"/>
              </a:rPr>
              <a:t>category </a:t>
            </a:r>
            <a:r>
              <a:rPr sz="1800" dirty="0">
                <a:latin typeface="Carlito"/>
                <a:cs typeface="Carlito"/>
              </a:rPr>
              <a:t>seem </a:t>
            </a:r>
            <a:r>
              <a:rPr sz="1800" spc="-10" dirty="0">
                <a:latin typeface="Carlito"/>
                <a:cs typeface="Carlito"/>
              </a:rPr>
              <a:t>to </a:t>
            </a:r>
            <a:r>
              <a:rPr sz="1800" spc="-15" dirty="0">
                <a:latin typeface="Carlito"/>
                <a:cs typeface="Carlito"/>
              </a:rPr>
              <a:t>have </a:t>
            </a:r>
            <a:r>
              <a:rPr sz="1800" dirty="0">
                <a:latin typeface="Carlito"/>
                <a:cs typeface="Carlito"/>
              </a:rPr>
              <a:t>the </a:t>
            </a:r>
            <a:r>
              <a:rPr sz="1800" spc="-15" dirty="0">
                <a:latin typeface="Carlito"/>
                <a:cs typeface="Carlito"/>
              </a:rPr>
              <a:t>greatest </a:t>
            </a:r>
            <a:r>
              <a:rPr sz="1800" spc="-5" dirty="0">
                <a:latin typeface="Carlito"/>
                <a:cs typeface="Carlito"/>
              </a:rPr>
              <a:t>degree of  opinion leadership in most social </a:t>
            </a:r>
            <a:r>
              <a:rPr sz="1800" spc="-15" dirty="0">
                <a:latin typeface="Carlito"/>
                <a:cs typeface="Carlito"/>
              </a:rPr>
              <a:t>systems. </a:t>
            </a:r>
            <a:r>
              <a:rPr sz="1800" spc="-5" dirty="0">
                <a:latin typeface="Carlito"/>
                <a:cs typeface="Carlito"/>
              </a:rPr>
              <a:t>They </a:t>
            </a:r>
            <a:r>
              <a:rPr sz="1800" spc="-10" dirty="0">
                <a:latin typeface="Carlito"/>
                <a:cs typeface="Carlito"/>
              </a:rPr>
              <a:t>provide </a:t>
            </a:r>
            <a:r>
              <a:rPr sz="1800" spc="-5" dirty="0">
                <a:latin typeface="Carlito"/>
                <a:cs typeface="Carlito"/>
              </a:rPr>
              <a:t>advice </a:t>
            </a:r>
            <a:r>
              <a:rPr sz="1800" dirty="0">
                <a:latin typeface="Carlito"/>
                <a:cs typeface="Carlito"/>
              </a:rPr>
              <a:t>and </a:t>
            </a:r>
            <a:r>
              <a:rPr sz="1800" spc="-10" dirty="0">
                <a:latin typeface="Carlito"/>
                <a:cs typeface="Carlito"/>
              </a:rPr>
              <a:t>information </a:t>
            </a:r>
            <a:r>
              <a:rPr sz="1800" spc="-5" dirty="0">
                <a:latin typeface="Carlito"/>
                <a:cs typeface="Carlito"/>
              </a:rPr>
              <a:t>sought  by other </a:t>
            </a:r>
            <a:r>
              <a:rPr sz="1800" spc="-10" dirty="0">
                <a:latin typeface="Carlito"/>
                <a:cs typeface="Carlito"/>
              </a:rPr>
              <a:t>adopters </a:t>
            </a:r>
            <a:r>
              <a:rPr sz="1800" dirty="0">
                <a:latin typeface="Carlito"/>
                <a:cs typeface="Carlito"/>
              </a:rPr>
              <a:t>about an </a:t>
            </a:r>
            <a:r>
              <a:rPr sz="1800" spc="-5" dirty="0">
                <a:latin typeface="Carlito"/>
                <a:cs typeface="Carlito"/>
              </a:rPr>
              <a:t>innovation. Change agents will </a:t>
            </a:r>
            <a:r>
              <a:rPr sz="1800" dirty="0">
                <a:latin typeface="Carlito"/>
                <a:cs typeface="Carlito"/>
              </a:rPr>
              <a:t>seek </a:t>
            </a:r>
            <a:r>
              <a:rPr sz="1800" spc="-5" dirty="0">
                <a:latin typeface="Carlito"/>
                <a:cs typeface="Carlito"/>
              </a:rPr>
              <a:t>out </a:t>
            </a:r>
            <a:r>
              <a:rPr sz="1800" dirty="0">
                <a:latin typeface="Carlito"/>
                <a:cs typeface="Carlito"/>
              </a:rPr>
              <a:t>early </a:t>
            </a:r>
            <a:r>
              <a:rPr sz="1800" spc="-10" dirty="0">
                <a:latin typeface="Carlito"/>
                <a:cs typeface="Carlito"/>
              </a:rPr>
              <a:t>adopters </a:t>
            </a:r>
            <a:r>
              <a:rPr sz="1800" spc="-15" dirty="0">
                <a:latin typeface="Carlito"/>
                <a:cs typeface="Carlito"/>
              </a:rPr>
              <a:t>to  </a:t>
            </a:r>
            <a:r>
              <a:rPr sz="1800" spc="-5" dirty="0">
                <a:latin typeface="Carlito"/>
                <a:cs typeface="Carlito"/>
              </a:rPr>
              <a:t>help </a:t>
            </a:r>
            <a:r>
              <a:rPr sz="1800" dirty="0">
                <a:latin typeface="Carlito"/>
                <a:cs typeface="Carlito"/>
              </a:rPr>
              <a:t>speed the </a:t>
            </a:r>
            <a:r>
              <a:rPr sz="1800" spc="-5" dirty="0">
                <a:latin typeface="Carlito"/>
                <a:cs typeface="Carlito"/>
              </a:rPr>
              <a:t>diffusion process. The early adopter is usually </a:t>
            </a:r>
            <a:r>
              <a:rPr sz="1800" spc="-10" dirty="0">
                <a:latin typeface="Carlito"/>
                <a:cs typeface="Carlito"/>
              </a:rPr>
              <a:t>respected by </a:t>
            </a:r>
            <a:r>
              <a:rPr sz="1800" spc="-5" dirty="0">
                <a:latin typeface="Carlito"/>
                <a:cs typeface="Carlito"/>
              </a:rPr>
              <a:t>his or </a:t>
            </a:r>
            <a:r>
              <a:rPr sz="1800" dirty="0">
                <a:latin typeface="Carlito"/>
                <a:cs typeface="Carlito"/>
              </a:rPr>
              <a:t>her  </a:t>
            </a:r>
            <a:r>
              <a:rPr sz="1800" spc="-10" dirty="0">
                <a:latin typeface="Carlito"/>
                <a:cs typeface="Carlito"/>
              </a:rPr>
              <a:t>peers </a:t>
            </a:r>
            <a:r>
              <a:rPr sz="1800" dirty="0">
                <a:latin typeface="Carlito"/>
                <a:cs typeface="Carlito"/>
              </a:rPr>
              <a:t>and </a:t>
            </a:r>
            <a:r>
              <a:rPr sz="1800" spc="-5" dirty="0">
                <a:latin typeface="Carlito"/>
                <a:cs typeface="Carlito"/>
              </a:rPr>
              <a:t>has </a:t>
            </a:r>
            <a:r>
              <a:rPr sz="1800" dirty="0">
                <a:latin typeface="Carlito"/>
                <a:cs typeface="Carlito"/>
              </a:rPr>
              <a:t>a </a:t>
            </a:r>
            <a:r>
              <a:rPr sz="1800" spc="-10" dirty="0">
                <a:latin typeface="Carlito"/>
                <a:cs typeface="Carlito"/>
              </a:rPr>
              <a:t>reputation </a:t>
            </a:r>
            <a:r>
              <a:rPr sz="1800" spc="-15" dirty="0">
                <a:latin typeface="Carlito"/>
                <a:cs typeface="Carlito"/>
              </a:rPr>
              <a:t>for </a:t>
            </a:r>
            <a:r>
              <a:rPr sz="1800" spc="-5" dirty="0">
                <a:latin typeface="Carlito"/>
                <a:cs typeface="Carlito"/>
              </a:rPr>
              <a:t>successful </a:t>
            </a:r>
            <a:r>
              <a:rPr sz="1800" dirty="0">
                <a:latin typeface="Carlito"/>
                <a:cs typeface="Carlito"/>
              </a:rPr>
              <a:t>and </a:t>
            </a:r>
            <a:r>
              <a:rPr sz="1800" spc="-15" dirty="0">
                <a:latin typeface="Carlito"/>
                <a:cs typeface="Carlito"/>
              </a:rPr>
              <a:t>discrete </a:t>
            </a:r>
            <a:r>
              <a:rPr sz="1800" spc="-5" dirty="0">
                <a:latin typeface="Carlito"/>
                <a:cs typeface="Carlito"/>
              </a:rPr>
              <a:t>use of new</a:t>
            </a:r>
            <a:r>
              <a:rPr sz="1800" spc="16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ideas.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8095" y="1200911"/>
            <a:ext cx="7748015" cy="29354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1219289"/>
            <a:ext cx="5029200" cy="44011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6400" y="685800"/>
            <a:ext cx="6077711" cy="4562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1604</Words>
  <Application>Microsoft Office PowerPoint</Application>
  <PresentationFormat>On-screen Show (4:3)</PresentationFormat>
  <Paragraphs>117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5" baseType="lpstr">
      <vt:lpstr>Arial</vt:lpstr>
      <vt:lpstr>Calibri</vt:lpstr>
      <vt:lpstr>Carlito</vt:lpstr>
      <vt:lpstr>Times New Roman</vt:lpstr>
      <vt:lpstr>Office Theme</vt:lpstr>
      <vt:lpstr>Methods and Models of Health  Education</vt:lpstr>
      <vt:lpstr>What is ‘Method’ and ‘Model’</vt:lpstr>
      <vt:lpstr>Methods of health education</vt:lpstr>
      <vt:lpstr>PowerPoint Presentation</vt:lpstr>
      <vt:lpstr>Methods of Health Education</vt:lpstr>
      <vt:lpstr>PowerPoint Presentation</vt:lpstr>
      <vt:lpstr>PowerPoint Presentation</vt:lpstr>
      <vt:lpstr>PowerPoint Presentation</vt:lpstr>
      <vt:lpstr>Types of Individual HE 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Seminar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BUZZ GROUP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one is the right method of  Health Education?</vt:lpstr>
      <vt:lpstr>PowerPoint Presentation</vt:lpstr>
      <vt:lpstr>Medical Model</vt:lpstr>
      <vt:lpstr>PowerPoint Presentation</vt:lpstr>
      <vt:lpstr>Motivation Model of Health Education</vt:lpstr>
      <vt:lpstr>PowerPoint Presentation</vt:lpstr>
      <vt:lpstr>PowerPoint Presentation</vt:lpstr>
      <vt:lpstr>PowerPoint Presentation</vt:lpstr>
      <vt:lpstr>PowerPoint Presentation</vt:lpstr>
      <vt:lpstr>Health Belief Model (HBM)</vt:lpstr>
      <vt:lpstr>HBM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Diffusion of Innovation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 and Models of Health  Education</dc:title>
  <dc:creator>Mithila Bisht</dc:creator>
  <cp:lastModifiedBy>Mithila Bisht</cp:lastModifiedBy>
  <cp:revision>1</cp:revision>
  <dcterms:created xsi:type="dcterms:W3CDTF">2020-05-12T02:15:29Z</dcterms:created>
  <dcterms:modified xsi:type="dcterms:W3CDTF">2020-05-12T07:27:21Z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2017-09-16T00:00:00Z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2020-05-12T00:00:00Z</vt:filetime>
  </property>
</Properties>
</file>