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4" r:id="rId12"/>
    <p:sldId id="265" r:id="rId13"/>
    <p:sldId id="266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418" autoAdjust="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43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MEASURES OF DISPERSION</a:t>
            </a:r>
            <a:b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Definition:-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The degree to which the individual values of the variate scatter away from the average or the central value is called a dispersion.</a:t>
            </a:r>
            <a:endParaRPr lang="en-US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48000"/>
            <a:ext cx="9144000" cy="3810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Various Measures of variation</a:t>
            </a:r>
          </a:p>
          <a:p>
            <a:pPr algn="l"/>
            <a:r>
              <a:rPr lang="en-US" dirty="0" smtClean="0"/>
              <a:t>There are different measures of variation:</a:t>
            </a: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1.Range</a:t>
            </a: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2.Mean Deviation </a:t>
            </a: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3.Standard Deviation </a:t>
            </a:r>
          </a:p>
          <a:p>
            <a:pPr algn="l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4.Variance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91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Mean Deviation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:-</a:t>
            </a:r>
            <a:r>
              <a:rPr lang="en-US" sz="3100" dirty="0" smtClean="0"/>
              <a:t>The mean deviation is the average of the absolute value of the deviation from the mean.(or median or mode)</a:t>
            </a:r>
            <a:br>
              <a:rPr lang="en-US" sz="3100" dirty="0" smtClean="0"/>
            </a:b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Mean Deviation or MD =∑I x I /N(for ungrouped data)</a:t>
            </a:r>
            <a:b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here MD=mean deviation.</a:t>
            </a:r>
            <a:b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x=deviation from actual mean.</a:t>
            </a:r>
            <a:b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 ∑ x =sum of all deviation of a distribution.</a:t>
            </a:r>
            <a:b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I  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=not considering sign(+ v e or – v e) while summation is done.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0"/>
            <a:ext cx="9144000" cy="3048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Deviation=score-mean or x=x-</a:t>
            </a:r>
            <a:r>
              <a:rPr lang="en-US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a:rPr>
              <a:t>x</a:t>
            </a:r>
          </a:p>
          <a:p>
            <a:r>
              <a:rPr lang="en-US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a:rPr>
              <a:t>Procedure:-</a:t>
            </a:r>
          </a:p>
          <a:p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bg2">
                    <a:lumMod val="10000"/>
                  </a:schemeClr>
                </a:solidFill>
              </a:rPr>
              <a:t>1.Calculate mean.</a:t>
            </a:r>
          </a:p>
          <a:p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bg2">
                    <a:lumMod val="10000"/>
                  </a:schemeClr>
                </a:solidFill>
              </a:rPr>
              <a:t>2.calculate deviation from mean ignoring the sign( </a:t>
            </a:r>
            <a:r>
              <a:rPr lang="en-US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</a:rPr>
              <a:t>+</a:t>
            </a:r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bg2">
                    <a:lumMod val="10000"/>
                  </a:schemeClr>
                </a:solidFill>
              </a:rPr>
              <a:t> or </a:t>
            </a:r>
            <a:r>
              <a:rPr lang="en-US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</a:rPr>
              <a:t>–</a:t>
            </a:r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bg2">
                    <a:lumMod val="10000"/>
                  </a:schemeClr>
                </a:solidFill>
              </a:rPr>
              <a:t>).</a:t>
            </a:r>
          </a:p>
          <a:p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bg2">
                    <a:lumMod val="10000"/>
                  </a:schemeClr>
                </a:solidFill>
              </a:rPr>
              <a:t>3.Divide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∑ x  by the N.(N is the total no of items)</a:t>
            </a:r>
            <a:endParaRPr lang="en-US" b="1" dirty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Example:-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eggs laid by a species of birds were counted as 5,7,8,10,14,12,13,5,8,8.compute the mean deviation of the distribution.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524000"/>
          <a:ext cx="8458200" cy="4114800"/>
        </p:xfrm>
        <a:graphic>
          <a:graphicData uri="http://schemas.openxmlformats.org/drawingml/2006/table">
            <a:tbl>
              <a:tblPr firstRow="1" bandRow="1">
                <a:solidFill>
                  <a:schemeClr val="tx2"/>
                </a:solidFill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14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Score-Mean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Deviation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4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x-</a:t>
                      </a: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X=(x-</a:t>
                      </a: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112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Total=90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8-9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8-9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Total=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26 </a:t>
                      </a:r>
                      <a:endParaRPr lang="en-US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 (ignoring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plus, minus sign)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5715000"/>
            <a:ext cx="92964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  <a:t>Mean= ∑ x /n           MD     = ∑ Ix I/N</a:t>
            </a:r>
            <a:b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  <a:t>              =90/10                      =26/10</a:t>
            </a:r>
            <a:b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  <a:t>                =9                              =2.6</a:t>
            </a:r>
            <a:b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         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90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solidFill>
                  <a:srgbClr val="C00000"/>
                </a:solidFill>
              </a:rPr>
              <a:t>Example:-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The diastolic Blood pressure of 10 individuals was as follows;83,75,81,79,71,95,75,77,84 and 90.find the mean deviation.</a:t>
            </a:r>
            <a:b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371600"/>
          <a:ext cx="9144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3076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Score-Mean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Deviation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76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x-</a:t>
                      </a: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X=(x-</a:t>
                      </a: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1370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83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90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Total=810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83-81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81-81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79-81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71-81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95-81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77-81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84-81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90-81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-6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-10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+14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-6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+3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Total=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56 </a:t>
                      </a:r>
                      <a:endParaRPr lang="en-US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     (ignoring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plus, minus sign)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14400" y="5638800"/>
            <a:ext cx="601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Mean= ∑ x /n           MD     = ∑ Ix I/N</a:t>
            </a:r>
            <a:b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             =810/10                      =56/10</a:t>
            </a:r>
            <a:b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               =81                             =5.6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62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Standard Deviation</a:t>
            </a:r>
            <a:r>
              <a:rPr lang="en-US" sz="3200" dirty="0" smtClean="0">
                <a:solidFill>
                  <a:srgbClr val="C00000"/>
                </a:solidFill>
              </a:rPr>
              <a:t>:-</a:t>
            </a:r>
            <a:r>
              <a:rPr lang="en-US" sz="2400" dirty="0" smtClean="0"/>
              <a:t>The standard deviation is the most frequently used measures of deviation. In simple terms, it is defined as “Root –Mean-Square-Deviation”. it is denoted by the Greek letter sigma(</a:t>
            </a:r>
            <a:r>
              <a:rPr lang="el-GR" sz="2400" dirty="0" smtClean="0"/>
              <a:t> σ</a:t>
            </a:r>
            <a:r>
              <a:rPr lang="en-US" sz="2400" dirty="0" smtClean="0"/>
              <a:t> )or by the initial S.D.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>
                <a:solidFill>
                  <a:srgbClr val="C00000"/>
                </a:solidFill>
              </a:rPr>
              <a:t>S.D= ∫ ∑(X-</a:t>
            </a:r>
            <a:r>
              <a:rPr lang="en-US" sz="2800" b="1" dirty="0" smtClean="0">
                <a:solidFill>
                  <a:srgbClr val="C00000"/>
                </a:solidFill>
              </a:rPr>
              <a:t>X</a:t>
            </a:r>
            <a:r>
              <a:rPr lang="en-US" sz="2800" dirty="0" smtClean="0">
                <a:solidFill>
                  <a:srgbClr val="C00000"/>
                </a:solidFill>
              </a:rPr>
              <a:t>)² / n(when n&gt;30)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      = ∫ ∑(X-</a:t>
            </a:r>
            <a:r>
              <a:rPr lang="en-US" sz="2800" b="1" dirty="0" smtClean="0">
                <a:solidFill>
                  <a:srgbClr val="C00000"/>
                </a:solidFill>
              </a:rPr>
              <a:t>X</a:t>
            </a:r>
            <a:r>
              <a:rPr lang="en-US" sz="2800" dirty="0" smtClean="0">
                <a:solidFill>
                  <a:srgbClr val="C00000"/>
                </a:solidFill>
              </a:rPr>
              <a:t>)² / n-1(When n&lt;30</a:t>
            </a:r>
            <a:r>
              <a:rPr lang="en-US" sz="3200" dirty="0" smtClean="0">
                <a:solidFill>
                  <a:srgbClr val="C00000"/>
                </a:solidFill>
              </a:rPr>
              <a:t>)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4648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The steps involved in calculating the standard deviation are as follows:-</a:t>
            </a:r>
          </a:p>
          <a:p>
            <a:pPr>
              <a:buNone/>
            </a:pPr>
            <a:r>
              <a:rPr lang="en-US" sz="3000" dirty="0" smtClean="0"/>
              <a:t>1.First of all take the deviation of each value from the arithmetic mean.</a:t>
            </a:r>
            <a:r>
              <a:rPr lang="en-US" sz="3000" dirty="0" smtClean="0">
                <a:solidFill>
                  <a:srgbClr val="C00000"/>
                </a:solidFill>
              </a:rPr>
              <a:t> (X-</a:t>
            </a:r>
            <a:r>
              <a:rPr lang="en-US" sz="3000" b="1" dirty="0" smtClean="0">
                <a:solidFill>
                  <a:srgbClr val="C00000"/>
                </a:solidFill>
              </a:rPr>
              <a:t>x</a:t>
            </a:r>
            <a:r>
              <a:rPr lang="en-US" sz="3000" dirty="0" smtClean="0">
                <a:solidFill>
                  <a:srgbClr val="C00000"/>
                </a:solidFill>
              </a:rPr>
              <a:t>)</a:t>
            </a: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2.Then square each deviation</a:t>
            </a:r>
            <a:r>
              <a:rPr lang="en-US" sz="3000" dirty="0" smtClean="0">
                <a:solidFill>
                  <a:srgbClr val="C00000"/>
                </a:solidFill>
              </a:rPr>
              <a:t> (X-</a:t>
            </a:r>
            <a:r>
              <a:rPr lang="en-US" sz="3000" b="1" dirty="0" smtClean="0">
                <a:solidFill>
                  <a:srgbClr val="C00000"/>
                </a:solidFill>
              </a:rPr>
              <a:t>X</a:t>
            </a:r>
            <a:r>
              <a:rPr lang="en-US" sz="3000" dirty="0" smtClean="0">
                <a:solidFill>
                  <a:srgbClr val="C00000"/>
                </a:solidFill>
              </a:rPr>
              <a:t>)² </a:t>
            </a: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3.Add up the squared deviations.</a:t>
            </a:r>
            <a:r>
              <a:rPr lang="en-US" sz="3000" dirty="0" smtClean="0">
                <a:solidFill>
                  <a:srgbClr val="C00000"/>
                </a:solidFill>
              </a:rPr>
              <a:t> ∑ (X-</a:t>
            </a:r>
            <a:r>
              <a:rPr lang="en-US" sz="3000" b="1" dirty="0" smtClean="0">
                <a:solidFill>
                  <a:srgbClr val="C00000"/>
                </a:solidFill>
              </a:rPr>
              <a:t>X</a:t>
            </a:r>
            <a:r>
              <a:rPr lang="en-US" sz="3000" dirty="0" smtClean="0">
                <a:solidFill>
                  <a:srgbClr val="C00000"/>
                </a:solidFill>
              </a:rPr>
              <a:t>)² </a:t>
            </a: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4.Divide the result by the number of observation n or n-1(in case of n&lt;30)</a:t>
            </a:r>
          </a:p>
          <a:p>
            <a:pPr>
              <a:buNone/>
            </a:pPr>
            <a:r>
              <a:rPr lang="en-US" sz="3000" dirty="0" smtClean="0"/>
              <a:t>5.Then take the square root ,which gives the standard deviation.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solidFill>
                  <a:srgbClr val="C00000"/>
                </a:solidFill>
              </a:rPr>
              <a:t>Example:-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</a:rPr>
              <a:t>The diastolic Blood pressure of 10 individuals was as follows;83,75,81,79,71,95,75,77,84 and 90.find the standard deviation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828800" y="1371600"/>
          <a:ext cx="6477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/>
                <a:gridCol w="1619250"/>
                <a:gridCol w="1619250"/>
                <a:gridCol w="1619250"/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Score-Mean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Deviation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x-</a:t>
                      </a:r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X=(x-</a:t>
                      </a:r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(X-</a:t>
                      </a:r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)² 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1718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83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90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Total=810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83-81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81-81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79-81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71-81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95-81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75-81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77-81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84-81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90-81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-6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-10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+14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-6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+3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+9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</a:p>
                    <a:p>
                      <a:pPr algn="ctr"/>
                      <a:r>
                        <a:rPr lang="en-US" dirty="0" smtClean="0"/>
                        <a:t>36</a:t>
                      </a:r>
                    </a:p>
                    <a:p>
                      <a:pPr algn="ctr"/>
                      <a:r>
                        <a:rPr lang="en-US" dirty="0" smtClean="0"/>
                        <a:t>0</a:t>
                      </a:r>
                    </a:p>
                    <a:p>
                      <a:pPr algn="ctr"/>
                      <a:r>
                        <a:rPr lang="en-US" dirty="0" smtClean="0"/>
                        <a:t>4</a:t>
                      </a:r>
                    </a:p>
                    <a:p>
                      <a:pPr algn="ctr"/>
                      <a:r>
                        <a:rPr lang="en-US" dirty="0" smtClean="0"/>
                        <a:t>100</a:t>
                      </a:r>
                    </a:p>
                    <a:p>
                      <a:pPr algn="ctr"/>
                      <a:r>
                        <a:rPr lang="en-US" dirty="0" smtClean="0"/>
                        <a:t>196</a:t>
                      </a:r>
                    </a:p>
                    <a:p>
                      <a:pPr algn="ctr"/>
                      <a:r>
                        <a:rPr lang="en-US" dirty="0" smtClean="0"/>
                        <a:t>36</a:t>
                      </a:r>
                    </a:p>
                    <a:p>
                      <a:pPr algn="ctr"/>
                      <a:r>
                        <a:rPr lang="en-US" dirty="0" smtClean="0"/>
                        <a:t>16</a:t>
                      </a:r>
                    </a:p>
                    <a:p>
                      <a:pPr algn="ctr"/>
                      <a:r>
                        <a:rPr lang="en-US" dirty="0" smtClean="0"/>
                        <a:t>9</a:t>
                      </a:r>
                    </a:p>
                    <a:p>
                      <a:pPr algn="ctr"/>
                      <a:r>
                        <a:rPr lang="en-US" dirty="0" smtClean="0"/>
                        <a:t>81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Total=482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5534561"/>
            <a:ext cx="6324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r>
              <a:rPr lang="en-US" sz="2000" b="1" dirty="0" smtClean="0">
                <a:solidFill>
                  <a:srgbClr val="C00000"/>
                </a:solidFill>
              </a:rPr>
              <a:t>S.D = ∫∑(X-X)² / n-1</a:t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           = ∫482/10-1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           =∫53.55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           =7.31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solidFill>
                  <a:srgbClr val="FF0000"/>
                </a:solidFill>
              </a:rPr>
              <a:t>Example:-  </a:t>
            </a:r>
            <a:r>
              <a:rPr lang="en-US" sz="2700" dirty="0" smtClean="0"/>
              <a:t>Hemoglobin percent g/100ml of liver fed wallagootter was recorded as 23,22,20,24,16,17,18,19 and 21.calculate the standard deviation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Score-Mean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Deviation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</a:t>
                      </a:r>
                      <a:endParaRPr lang="en-US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x-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</a:t>
                      </a:r>
                      <a:endParaRPr lang="en-US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X=(x-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</a:t>
                      </a:r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(X-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</a:t>
                      </a:r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)² </a:t>
                      </a:r>
                      <a:endParaRPr lang="en-US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23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Total=180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23-20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24-20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18-20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21-20</a:t>
                      </a:r>
                    </a:p>
                    <a:p>
                      <a:pPr algn="ctr"/>
                      <a:endParaRPr lang="en-US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-4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-3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-2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-1</a:t>
                      </a:r>
                    </a:p>
                    <a:p>
                      <a:pPr algn="ctr"/>
                      <a:r>
                        <a:rPr lang="en-US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</a:p>
                    <a:p>
                      <a:pPr algn="ctr"/>
                      <a:r>
                        <a:rPr lang="en-US" dirty="0" smtClean="0"/>
                        <a:t>4</a:t>
                      </a:r>
                    </a:p>
                    <a:p>
                      <a:pPr algn="ctr"/>
                      <a:r>
                        <a:rPr lang="en-US" dirty="0" smtClean="0"/>
                        <a:t>0</a:t>
                      </a:r>
                    </a:p>
                    <a:p>
                      <a:pPr algn="ctr"/>
                      <a:r>
                        <a:rPr lang="en-US" dirty="0" smtClean="0"/>
                        <a:t>16</a:t>
                      </a:r>
                    </a:p>
                    <a:p>
                      <a:pPr algn="ctr"/>
                      <a:r>
                        <a:rPr lang="en-US" dirty="0" smtClean="0"/>
                        <a:t>16</a:t>
                      </a:r>
                    </a:p>
                    <a:p>
                      <a:pPr algn="ctr"/>
                      <a:r>
                        <a:rPr lang="en-US" dirty="0" smtClean="0"/>
                        <a:t>9</a:t>
                      </a:r>
                    </a:p>
                    <a:p>
                      <a:pPr algn="ctr"/>
                      <a:r>
                        <a:rPr lang="en-US" dirty="0" smtClean="0"/>
                        <a:t>4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57400" y="5334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S.D = ∫∑(X-X)² / n-1</a:t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           = </a:t>
            </a:r>
            <a:r>
              <a:rPr lang="en-US" sz="2000" b="1" smtClean="0">
                <a:solidFill>
                  <a:srgbClr val="C00000"/>
                </a:solidFill>
              </a:rPr>
              <a:t>∫60/9-1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r>
              <a:rPr lang="en-US" sz="2000" b="1" dirty="0" smtClean="0">
                <a:solidFill>
                  <a:srgbClr val="C00000"/>
                </a:solidFill>
              </a:rPr>
              <a:t>           =∫7.5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           =2.75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Variance:-</a:t>
            </a:r>
            <a:r>
              <a:rPr lang="en-US" sz="3200" dirty="0" smtClean="0"/>
              <a:t>Variance of a distribution is defined as the square of the standard deviation.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rgbClr val="FF0000"/>
                </a:solidFill>
              </a:rPr>
              <a:t>Variance = ( S.D )²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coefficient of variance= S.D/mean*100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Calculation of mean Deviation Discrete Series:-</a:t>
            </a:r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In discrete series the formula for calculating mean deviation is </a:t>
            </a:r>
            <a:b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M.D =</a:t>
            </a:r>
            <a:r>
              <a:rPr lang="en-US" sz="2400" b="1" dirty="0" smtClean="0">
                <a:solidFill>
                  <a:srgbClr val="7030A0"/>
                </a:solidFill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u="sng" dirty="0" smtClean="0">
                <a:solidFill>
                  <a:srgbClr val="FF0000"/>
                </a:solidFill>
              </a:rPr>
              <a:t>∑ </a:t>
            </a:r>
            <a:r>
              <a:rPr lang="en-US" sz="2400" b="1" u="sng" dirty="0" smtClean="0">
                <a:solidFill>
                  <a:srgbClr val="7030A0"/>
                </a:solidFill>
              </a:rPr>
              <a:t>f ID I</a:t>
            </a:r>
            <a:r>
              <a:rPr lang="en-US" sz="2400" b="1" dirty="0" smtClean="0">
                <a:solidFill>
                  <a:srgbClr val="7030A0"/>
                </a:solidFill>
              </a:rPr>
              <a:t/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dirty="0" smtClean="0">
                <a:solidFill>
                  <a:srgbClr val="7030A0"/>
                </a:solidFill>
              </a:rPr>
              <a:t>                 N</a:t>
            </a:r>
            <a:endParaRPr lang="en-US" sz="2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1"/>
            <a:ext cx="9144000" cy="609599"/>
          </a:xfrm>
        </p:spPr>
        <p:txBody>
          <a:bodyPr>
            <a:normAutofit fontScale="7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Example:-calculate mean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deviation,median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from the following series:</a:t>
            </a: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24384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66800" y="3581400"/>
          <a:ext cx="6096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 D I=X-mean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 I D I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c.f.</a:t>
                      </a:r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15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18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45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48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Total=60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 = 48</a:t>
                      </a:r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∑ f ID I =36</a:t>
                      </a:r>
                      <a:endParaRPr lang="en-US" b="1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M.D = </a:t>
            </a:r>
            <a:r>
              <a:rPr lang="en-US" b="1" u="sng" dirty="0" smtClean="0">
                <a:solidFill>
                  <a:srgbClr val="FF0000"/>
                </a:solidFill>
              </a:rPr>
              <a:t>∑ </a:t>
            </a:r>
            <a:r>
              <a:rPr lang="en-US" b="1" u="sng" dirty="0" smtClean="0">
                <a:solidFill>
                  <a:srgbClr val="7030A0"/>
                </a:solidFill>
              </a:rPr>
              <a:t>f ID I</a:t>
            </a:r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                 N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= 36 /48 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= 0.75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Median = size of  </a:t>
            </a:r>
            <a:r>
              <a:rPr lang="en-US" b="1" u="sng" dirty="0" smtClean="0">
                <a:solidFill>
                  <a:srgbClr val="7030A0"/>
                </a:solidFill>
              </a:rPr>
              <a:t>N + 1  </a:t>
            </a:r>
            <a:r>
              <a:rPr lang="en-US" sz="1800" b="1" dirty="0" err="1" smtClean="0">
                <a:solidFill>
                  <a:srgbClr val="7030A0"/>
                </a:solidFill>
              </a:rPr>
              <a:t>th</a:t>
            </a:r>
            <a:r>
              <a:rPr lang="en-US" sz="1800" b="1" dirty="0" smtClean="0">
                <a:solidFill>
                  <a:srgbClr val="7030A0"/>
                </a:solidFill>
              </a:rPr>
              <a:t> item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                                   2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=48+1/2</a:t>
            </a: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= 24.5 </a:t>
            </a:r>
            <a:r>
              <a:rPr lang="en-US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item</a:t>
            </a: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Size of 24.5 </a:t>
            </a:r>
            <a:r>
              <a:rPr lang="en-US" sz="1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item is 12,hence median =12.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048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Calculation of Mean Deviation-Continuous Series:-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For calculating mean deviation in continuous series the procedure remains the same as discussed above. The only difference is that here we have to obtain the mid-point of the various classes and take deviations of these points from median. The formula is same ,i.e.,</a:t>
            </a:r>
            <a:br>
              <a:rPr lang="en-US" sz="2000" dirty="0" smtClean="0"/>
            </a:br>
            <a:r>
              <a:rPr lang="en-US" sz="2000" b="1" dirty="0" smtClean="0">
                <a:solidFill>
                  <a:srgbClr val="7030A0"/>
                </a:solidFill>
              </a:rPr>
              <a:t>M.D = 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u="sng" dirty="0" smtClean="0">
                <a:solidFill>
                  <a:srgbClr val="FF0000"/>
                </a:solidFill>
              </a:rPr>
              <a:t>∑ </a:t>
            </a:r>
            <a:r>
              <a:rPr lang="en-US" sz="2000" b="1" u="sng" dirty="0" smtClean="0">
                <a:solidFill>
                  <a:srgbClr val="7030A0"/>
                </a:solidFill>
              </a:rPr>
              <a:t>f ID I</a:t>
            </a:r>
            <a:r>
              <a:rPr lang="en-US" sz="2000" b="1" dirty="0" smtClean="0">
                <a:solidFill>
                  <a:srgbClr val="7030A0"/>
                </a:solidFill>
              </a:rPr>
              <a:t/>
            </a:r>
            <a:br>
              <a:rPr lang="en-US" sz="2000" b="1" dirty="0" smtClean="0">
                <a:solidFill>
                  <a:srgbClr val="7030A0"/>
                </a:solidFill>
              </a:rPr>
            </a:br>
            <a:r>
              <a:rPr lang="en-US" sz="2000" b="1" dirty="0" smtClean="0">
                <a:solidFill>
                  <a:srgbClr val="7030A0"/>
                </a:solidFill>
              </a:rPr>
              <a:t>               N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67000"/>
            <a:ext cx="86868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Example- Find the median and mean deviation of the following data: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3733800"/>
          <a:ext cx="6096000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Size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0-10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20-30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30-40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40-50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50-60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60-70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Solution:-calculation of median and mean deviation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066800"/>
          <a:ext cx="8686800" cy="3530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  <a:gridCol w="1447800"/>
              </a:tblGrid>
              <a:tr h="69586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Size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  c .f.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 . p.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 m – 35.2 I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  I D 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f I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D 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936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0-10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10-20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20-30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30-40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40-50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50-60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60-70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N=100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30.2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20.2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10.2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9.8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19.8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29.8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211.4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242.4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183.6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156.8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277.2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238.4</a:t>
                      </a:r>
                    </a:p>
                    <a:p>
                      <a:pPr algn="ctr"/>
                      <a:r>
                        <a:rPr lang="en-US" sz="1800" b="1" u="none" dirty="0" smtClean="0">
                          <a:solidFill>
                            <a:srgbClr val="C00000"/>
                          </a:solidFill>
                        </a:rPr>
                        <a:t>∑ f I D I =1314.8</a:t>
                      </a:r>
                      <a:endParaRPr lang="en-US" u="none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791200" cy="1371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Median     = size of N/2 item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=100/2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       =50</a:t>
            </a:r>
            <a:r>
              <a:rPr lang="en-US" sz="2400" baseline="30000" dirty="0" smtClean="0">
                <a:solidFill>
                  <a:srgbClr val="C00000"/>
                </a:solidFill>
              </a:rPr>
              <a:t>th</a:t>
            </a:r>
            <a:r>
              <a:rPr lang="en-US" sz="2400" dirty="0" smtClean="0">
                <a:solidFill>
                  <a:srgbClr val="C00000"/>
                </a:solidFill>
              </a:rPr>
              <a:t> item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Median lies in the class 30-40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Median = L +  </a:t>
            </a:r>
            <a:r>
              <a:rPr lang="en-US" u="sng" dirty="0" smtClean="0">
                <a:solidFill>
                  <a:srgbClr val="FF0000"/>
                </a:solidFill>
              </a:rPr>
              <a:t>N/2-c.f </a:t>
            </a:r>
            <a:r>
              <a:rPr lang="en-US" dirty="0" smtClean="0">
                <a:solidFill>
                  <a:srgbClr val="FF0000"/>
                </a:solidFill>
              </a:rPr>
              <a:t>x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                         f</a:t>
            </a:r>
          </a:p>
          <a:p>
            <a:r>
              <a:rPr lang="en-US" dirty="0" smtClean="0"/>
              <a:t>L=30,N/2=50,c.f=37, f= 25 ,I =10</a:t>
            </a:r>
          </a:p>
          <a:p>
            <a:r>
              <a:rPr lang="en-US" dirty="0" smtClean="0"/>
              <a:t>              = 30 + </a:t>
            </a:r>
            <a:r>
              <a:rPr lang="en-US" u="sng" dirty="0" smtClean="0"/>
              <a:t>50-37   </a:t>
            </a:r>
            <a:r>
              <a:rPr lang="en-US" dirty="0" smtClean="0"/>
              <a:t> x 10</a:t>
            </a:r>
          </a:p>
          <a:p>
            <a:r>
              <a:rPr lang="en-US" dirty="0" smtClean="0"/>
              <a:t>                               25</a:t>
            </a:r>
          </a:p>
          <a:p>
            <a:r>
              <a:rPr lang="en-US" dirty="0" smtClean="0"/>
              <a:t>             = 30 + 5.2</a:t>
            </a:r>
          </a:p>
          <a:p>
            <a:r>
              <a:rPr lang="en-US" dirty="0" smtClean="0"/>
              <a:t>             = 35.2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M.D = 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</a:rPr>
              <a:t>∑ </a:t>
            </a:r>
            <a:r>
              <a:rPr lang="en-US" b="1" u="sng" dirty="0" smtClean="0">
                <a:solidFill>
                  <a:srgbClr val="7030A0"/>
                </a:solidFill>
              </a:rPr>
              <a:t>f ID I</a:t>
            </a:r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                    N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        = 1314.8/100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        =13.148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417638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Calculation of standard deviation –Discrete Series.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S.D= ∫∑f x²/ N, where x = (X – 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X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b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Assumed Mean Method  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∫∑f d²/ N –(∑</a:t>
            </a:r>
            <a:r>
              <a:rPr lang="en-US" sz="2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 d)²</a:t>
            </a:r>
            <a:br>
              <a:rPr lang="en-US" sz="2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      N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572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Example-  Calculate the standard deviation from the data given below.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752600"/>
          <a:ext cx="8305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781050"/>
                <a:gridCol w="1038225"/>
                <a:gridCol w="1038225"/>
                <a:gridCol w="1038225"/>
                <a:gridCol w="1038225"/>
                <a:gridCol w="1038225"/>
                <a:gridCol w="1038225"/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Size of item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4.5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5.5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6.5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7.5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8.5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9.5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Frequency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7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22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60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85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32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8</a:t>
                      </a:r>
                      <a:endParaRPr lang="en-US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119120"/>
          <a:ext cx="8001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1600200"/>
                <a:gridCol w="1600200"/>
                <a:gridCol w="1600200"/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Size of item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X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f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(X – 6.5</a:t>
                      </a:r>
                      <a:r>
                        <a:rPr lang="en-US" sz="2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)=d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fd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fd²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+85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+64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+24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 = 217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∑f d</a:t>
                      </a:r>
                      <a:r>
                        <a:rPr lang="en-US" sz="18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=+128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∑f d² =362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610600" cy="55165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∫∑f d²/ N –(∑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 d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²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N             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∑f d² =362, ∑f d= 128 ,N =217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l-G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∫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362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–(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128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²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217      217    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=</a:t>
            </a:r>
            <a:r>
              <a:rPr lang="el-G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∫ 1.668 – 0.348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= 1.149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Calculation of standard deviation –Continuous Series.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= ∫∑f d²/ N –(∑</a:t>
            </a:r>
            <a:r>
              <a:rPr lang="en-US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 d)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²  x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N</a:t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where d = (m –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,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= class interval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8381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C00FF"/>
                </a:solidFill>
              </a:rPr>
              <a:t>Example - Calculate the mean and standard deviation of the following frequency distribution of marks:</a:t>
            </a:r>
            <a:endParaRPr lang="en-US" sz="2400" dirty="0">
              <a:solidFill>
                <a:srgbClr val="CC00FF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2819400"/>
          <a:ext cx="8534400" cy="114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50320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Marks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0-10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10-20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20-30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30-40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40-50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50-60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60-70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359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No of students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45720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600200"/>
                <a:gridCol w="114300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Marks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 . P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(m-35)/10=d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fd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fd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²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0-10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-15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10-20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20-30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30-40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40-50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50-60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+74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148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60-70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+63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189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 =200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∑f d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=+118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∑f d² =510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1600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Mean=A+ ∑f d/N X </a:t>
            </a:r>
            <a:r>
              <a:rPr lang="en-US" sz="2400" dirty="0" err="1" smtClean="0"/>
              <a:t>i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=35 +118/200 x 10 </a:t>
            </a:r>
            <a:br>
              <a:rPr lang="en-US" sz="2400" dirty="0" smtClean="0"/>
            </a:br>
            <a:r>
              <a:rPr lang="en-US" sz="2400" dirty="0" smtClean="0"/>
              <a:t>=35+5.9</a:t>
            </a:r>
            <a:br>
              <a:rPr lang="en-US" sz="2400" dirty="0" smtClean="0"/>
            </a:br>
            <a:r>
              <a:rPr lang="en-US" sz="2400" dirty="0" smtClean="0"/>
              <a:t>=40.9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∫∑f d²/ N –(∑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 d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² x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N             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∑f d² =510, ∑f d= 118 ,N =200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l-G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∫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510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–(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118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²x10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200      200    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=</a:t>
            </a:r>
            <a:r>
              <a:rPr lang="el-G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∫ 2.55– 0.3481 x 10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= 1.4839 x10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=14.839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1068</Words>
  <Application>Microsoft Office PowerPoint</Application>
  <PresentationFormat>On-screen Show (4:3)</PresentationFormat>
  <Paragraphs>495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MEASURES OF DISPERSION  Definition:-The degree to which the individual values of the variate scatter away from the average or the central value is called a dispersion.</vt:lpstr>
      <vt:lpstr>Mean Deviation:-The mean deviation is the average of the absolute value of the deviation from the mean.(or median or mode) Mean Deviation or MD =∑I x I /N(for ungrouped data) here MD=mean deviation. x=deviation from actual mean.  ∑ x =sum of all deviation of a distribution. I  I=not considering sign(+ v e or – v e) while summation is done. </vt:lpstr>
      <vt:lpstr>Example:-eggs laid by a species of birds were counted as 5,7,8,10,14,12,13,5,8,8.compute the mean deviation of the distribution.</vt:lpstr>
      <vt:lpstr>Example:-The diastolic Blood pressure of 10 individuals was as follows;83,75,81,79,71,95,75,77,84 and 90.find the mean deviation.  </vt:lpstr>
      <vt:lpstr>Standard Deviation:-The standard deviation is the most frequently used measures of deviation. In simple terms, it is defined as “Root –Mean-Square-Deviation”. it is denoted by the Greek letter sigma( σ )or by the initial S.D. S.D= ∫ ∑(X-X)² / n(when n&gt;30)       = ∫ ∑(X-X)² / n-1(When n&lt;30)</vt:lpstr>
      <vt:lpstr>Example:-The diastolic Blood pressure of 10 individuals was as follows;83,75,81,79,71,95,75,77,84 and 90.find the standard deviation.</vt:lpstr>
      <vt:lpstr>Example:-  Hemoglobin percent g/100ml of liver fed wallagootter was recorded as 23,22,20,24,16,17,18,19 and 21.calculate the standard deviation.</vt:lpstr>
      <vt:lpstr>  Variance:-Variance of a distribution is defined as the square of the standard deviation. Variance = ( S.D )² coefficient of variance= S.D/mean*100     </vt:lpstr>
      <vt:lpstr>Calculation of mean Deviation Discrete Series:-In discrete series the formula for calculating mean deviation is  M.D =   ∑ f ID I                  N</vt:lpstr>
      <vt:lpstr>Slide 10</vt:lpstr>
      <vt:lpstr>Calculation of Mean Deviation-Continuous Series:- For calculating mean deviation in continuous series the procedure remains the same as discussed above. The only difference is that here we have to obtain the mid-point of the various classes and take deviations of these points from median. The formula is same ,i.e., M.D =   ∑ f ID I                N</vt:lpstr>
      <vt:lpstr>Solution:-calculation of median and mean deviation</vt:lpstr>
      <vt:lpstr>Median     = size of N/2 item  =100/2        =50th item</vt:lpstr>
      <vt:lpstr>Calculation of standard deviation –Discrete Series.  S.D= ∫∑f x²/ N, where x = (X – X)  Assumed Mean Method    σ   = ∫∑f d²/ N –(∑f d)²                                                                            N </vt:lpstr>
      <vt:lpstr>Slide 15</vt:lpstr>
      <vt:lpstr>Calculation of standard deviation –Continuous Series.    σ   = ∫∑f d²/ N –(∑f d)²  x i                        N  where d = (m – A) , i = class interval </vt:lpstr>
      <vt:lpstr>Slide 17</vt:lpstr>
      <vt:lpstr>Mean=A+ ∑f d/N X i =35 +118/200 x 10  =35+5.9 =40.9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MEASURES OF DISPERSION </dc:title>
  <dc:creator/>
  <cp:lastModifiedBy>hp</cp:lastModifiedBy>
  <cp:revision>84</cp:revision>
  <dcterms:created xsi:type="dcterms:W3CDTF">2006-08-16T00:00:00Z</dcterms:created>
  <dcterms:modified xsi:type="dcterms:W3CDTF">2011-06-01T04:47:56Z</dcterms:modified>
</cp:coreProperties>
</file>