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6" r:id="rId19"/>
    <p:sldId id="274" r:id="rId20"/>
    <p:sldId id="275"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797ACA0-AF5E-4000-BF6F-0425739A046D}" type="datetimeFigureOut">
              <a:rPr lang="en-IN" smtClean="0"/>
              <a:t>16-03-2024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1866447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97ACA0-AF5E-4000-BF6F-0425739A046D}" type="datetimeFigureOut">
              <a:rPr lang="en-IN" smtClean="0"/>
              <a:t>16-03-2024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59319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97ACA0-AF5E-4000-BF6F-0425739A046D}" type="datetimeFigureOut">
              <a:rPr lang="en-IN" smtClean="0"/>
              <a:t>16-03-2024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2393896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797ACA0-AF5E-4000-BF6F-0425739A046D}" type="datetimeFigureOut">
              <a:rPr lang="en-IN" smtClean="0"/>
              <a:t>16-03-2024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3098953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797ACA0-AF5E-4000-BF6F-0425739A046D}" type="datetimeFigureOut">
              <a:rPr lang="en-IN" smtClean="0"/>
              <a:t>16-03-2024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3128170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797ACA0-AF5E-4000-BF6F-0425739A046D}" type="datetimeFigureOut">
              <a:rPr lang="en-IN" smtClean="0"/>
              <a:t>16-03-2024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2662060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97ACA0-AF5E-4000-BF6F-0425739A046D}" type="datetimeFigureOut">
              <a:rPr lang="en-IN" smtClean="0"/>
              <a:t>16-03-2024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208212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97ACA0-AF5E-4000-BF6F-0425739A046D}" type="datetimeFigureOut">
              <a:rPr lang="en-IN" smtClean="0"/>
              <a:t>16-03-2024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3150379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97ACA0-AF5E-4000-BF6F-0425739A046D}" type="datetimeFigureOut">
              <a:rPr lang="en-IN" smtClean="0"/>
              <a:t>16-03-2024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3251288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97ACA0-AF5E-4000-BF6F-0425739A046D}" type="datetimeFigureOut">
              <a:rPr lang="en-IN" smtClean="0"/>
              <a:t>16-03-2024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3791748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97ACA0-AF5E-4000-BF6F-0425739A046D}" type="datetimeFigureOut">
              <a:rPr lang="en-IN" smtClean="0"/>
              <a:t>16-03-2024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D183611-DB1E-4690-806B-C73204B87142}" type="slidenum">
              <a:rPr lang="en-IN" smtClean="0"/>
              <a:t>‹#›</a:t>
            </a:fld>
            <a:endParaRPr lang="en-IN"/>
          </a:p>
        </p:txBody>
      </p:sp>
    </p:spTree>
    <p:extLst>
      <p:ext uri="{BB962C8B-B14F-4D97-AF65-F5344CB8AC3E}">
        <p14:creationId xmlns:p14="http://schemas.microsoft.com/office/powerpoint/2010/main" val="1184988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97ACA0-AF5E-4000-BF6F-0425739A046D}" type="datetimeFigureOut">
              <a:rPr lang="en-IN" smtClean="0"/>
              <a:t>16-03-2024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83611-DB1E-4690-806B-C73204B87142}" type="slidenum">
              <a:rPr lang="en-IN" smtClean="0"/>
              <a:t>‹#›</a:t>
            </a:fld>
            <a:endParaRPr lang="en-IN"/>
          </a:p>
        </p:txBody>
      </p:sp>
    </p:spTree>
    <p:extLst>
      <p:ext uri="{BB962C8B-B14F-4D97-AF65-F5344CB8AC3E}">
        <p14:creationId xmlns:p14="http://schemas.microsoft.com/office/powerpoint/2010/main" val="117287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LEPROSY</a:t>
            </a:r>
            <a:endParaRPr lang="en-IN" dirty="0"/>
          </a:p>
        </p:txBody>
      </p:sp>
      <p:sp>
        <p:nvSpPr>
          <p:cNvPr id="3" name="Subtitle 2"/>
          <p:cNvSpPr>
            <a:spLocks noGrp="1"/>
          </p:cNvSpPr>
          <p:nvPr>
            <p:ph type="subTitle" idx="1"/>
          </p:nvPr>
        </p:nvSpPr>
        <p:spPr/>
        <p:txBody>
          <a:bodyPr/>
          <a:lstStyle/>
          <a:p>
            <a:r>
              <a:rPr lang="en-US" dirty="0" smtClean="0"/>
              <a:t>Dr. </a:t>
            </a:r>
            <a:r>
              <a:rPr lang="en-US" dirty="0" err="1" smtClean="0"/>
              <a:t>Piyush</a:t>
            </a:r>
            <a:r>
              <a:rPr lang="en-US" dirty="0" smtClean="0"/>
              <a:t> Gupta</a:t>
            </a:r>
          </a:p>
          <a:p>
            <a:r>
              <a:rPr lang="en-US" dirty="0" smtClean="0"/>
              <a:t>                 Assistant professor</a:t>
            </a:r>
            <a:endParaRPr lang="en-IN" dirty="0"/>
          </a:p>
        </p:txBody>
      </p:sp>
    </p:spTree>
    <p:extLst>
      <p:ext uri="{BB962C8B-B14F-4D97-AF65-F5344CB8AC3E}">
        <p14:creationId xmlns:p14="http://schemas.microsoft.com/office/powerpoint/2010/main" val="3803636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Epidemiological determinants of Leprosy-</a:t>
            </a:r>
            <a:endParaRPr lang="en-IN" dirty="0"/>
          </a:p>
        </p:txBody>
      </p:sp>
      <p:sp>
        <p:nvSpPr>
          <p:cNvPr id="3" name="Content Placeholder 2"/>
          <p:cNvSpPr>
            <a:spLocks noGrp="1"/>
          </p:cNvSpPr>
          <p:nvPr>
            <p:ph idx="1"/>
          </p:nvPr>
        </p:nvSpPr>
        <p:spPr/>
        <p:txBody>
          <a:bodyPr/>
          <a:lstStyle/>
          <a:p>
            <a:r>
              <a:rPr lang="en-US" dirty="0" smtClean="0"/>
              <a:t>Agent factor , agent – M. </a:t>
            </a:r>
            <a:r>
              <a:rPr lang="en-US" dirty="0" err="1" smtClean="0"/>
              <a:t>leprae</a:t>
            </a:r>
            <a:r>
              <a:rPr lang="en-US" dirty="0" smtClean="0"/>
              <a:t>.</a:t>
            </a:r>
          </a:p>
          <a:p>
            <a:r>
              <a:rPr lang="en-US" dirty="0" smtClean="0"/>
              <a:t>Source of infection- </a:t>
            </a:r>
            <a:r>
              <a:rPr lang="en-US" dirty="0" err="1" smtClean="0"/>
              <a:t>Multibacillary</a:t>
            </a:r>
            <a:r>
              <a:rPr lang="en-US" dirty="0" smtClean="0"/>
              <a:t> cases are most important source of infection in community. </a:t>
            </a:r>
          </a:p>
          <a:p>
            <a:r>
              <a:rPr lang="en-US" dirty="0" smtClean="0"/>
              <a:t>Infectivity – Leprosy </a:t>
            </a:r>
            <a:r>
              <a:rPr lang="en-US" smtClean="0"/>
              <a:t>is </a:t>
            </a:r>
            <a:r>
              <a:rPr lang="en-US" smtClean="0"/>
              <a:t>highly </a:t>
            </a:r>
            <a:r>
              <a:rPr lang="en-US" dirty="0" smtClean="0"/>
              <a:t>infectious disease but of low pathogenicity. </a:t>
            </a:r>
          </a:p>
          <a:p>
            <a:r>
              <a:rPr lang="en-US" dirty="0" smtClean="0"/>
              <a:t>Attack rate – 4.4 to 12 %</a:t>
            </a:r>
            <a:endParaRPr lang="en-IN" dirty="0"/>
          </a:p>
        </p:txBody>
      </p:sp>
    </p:spTree>
    <p:extLst>
      <p:ext uri="{BB962C8B-B14F-4D97-AF65-F5344CB8AC3E}">
        <p14:creationId xmlns:p14="http://schemas.microsoft.com/office/powerpoint/2010/main" val="2875410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 factor -</a:t>
            </a:r>
            <a:endParaRPr lang="en-IN" dirty="0"/>
          </a:p>
        </p:txBody>
      </p:sp>
      <p:sp>
        <p:nvSpPr>
          <p:cNvPr id="3" name="Content Placeholder 2"/>
          <p:cNvSpPr>
            <a:spLocks noGrp="1"/>
          </p:cNvSpPr>
          <p:nvPr>
            <p:ph idx="1"/>
          </p:nvPr>
        </p:nvSpPr>
        <p:spPr/>
        <p:txBody>
          <a:bodyPr/>
          <a:lstStyle/>
          <a:p>
            <a:r>
              <a:rPr lang="en-US" dirty="0" smtClean="0"/>
              <a:t>Age- Infection can take place at any time depending upon the opportunities for exposure. The incidence case generally rise to a peak between 10 and 20 years of age than fall.</a:t>
            </a:r>
          </a:p>
          <a:p>
            <a:r>
              <a:rPr lang="en-US" dirty="0" smtClean="0"/>
              <a:t>Both incidence and prevalence of leprosy appears to be in male than in females in most region of world. </a:t>
            </a:r>
          </a:p>
          <a:p>
            <a:r>
              <a:rPr lang="en-US" dirty="0" smtClean="0"/>
              <a:t>Migration- In our country leprosy was considered to be mostly a rural problem. </a:t>
            </a:r>
          </a:p>
          <a:p>
            <a:endParaRPr lang="en-IN" dirty="0"/>
          </a:p>
        </p:txBody>
      </p:sp>
    </p:spTree>
    <p:extLst>
      <p:ext uri="{BB962C8B-B14F-4D97-AF65-F5344CB8AC3E}">
        <p14:creationId xmlns:p14="http://schemas.microsoft.com/office/powerpoint/2010/main" val="1066775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Inactivation of disease- Where leprosy treatment facilities exist, inactivation or cure due to specific treatment is an important mode of elimination of cases from the prevalence pool. Even in the absence of specific treatment, a majority of patients, particularly of the </a:t>
            </a:r>
            <a:r>
              <a:rPr lang="en-US" dirty="0" err="1" smtClean="0"/>
              <a:t>tuberculoid</a:t>
            </a:r>
            <a:r>
              <a:rPr lang="en-US" dirty="0" smtClean="0"/>
              <a:t> and indeterminate types, tend to get cured spontaneously </a:t>
            </a:r>
            <a:endParaRPr lang="en-IN" dirty="0"/>
          </a:p>
        </p:txBody>
      </p:sp>
    </p:spTree>
    <p:extLst>
      <p:ext uri="{BB962C8B-B14F-4D97-AF65-F5344CB8AC3E}">
        <p14:creationId xmlns:p14="http://schemas.microsoft.com/office/powerpoint/2010/main" val="230441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It is a well-established fact that only a few persons exposed to infection develop the disease. A large proportion of early lesions that occur in leprosy heal spontaneously. Such abortive and self-healing lesions suggest immunity acquired through such lesions. Subclinical infections are far more common than was thought earlier; they are also believed to contribute to active immunity. A certain degree of immunity is also probable through infections with other related mycobacteria (15). It is now recognized that cell-mediated immunity (CMI) is responsible for resistance to infection with M. </a:t>
            </a:r>
            <a:r>
              <a:rPr lang="en-US" dirty="0" err="1" smtClean="0"/>
              <a:t>Jeprae</a:t>
            </a:r>
            <a:endParaRPr lang="en-IN" dirty="0"/>
          </a:p>
        </p:txBody>
      </p:sp>
    </p:spTree>
    <p:extLst>
      <p:ext uri="{BB962C8B-B14F-4D97-AF65-F5344CB8AC3E}">
        <p14:creationId xmlns:p14="http://schemas.microsoft.com/office/powerpoint/2010/main" val="271447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Environmental factors The risk of transmission is predominantly controlled by environmental factors: (a) the presence of infectious cases in that environment. There is evidence that humidity </a:t>
            </a:r>
            <a:r>
              <a:rPr lang="en-US" dirty="0" err="1" smtClean="0"/>
              <a:t>favours</a:t>
            </a:r>
            <a:r>
              <a:rPr lang="en-US" dirty="0" smtClean="0"/>
              <a:t> the survival of M. /</a:t>
            </a:r>
            <a:r>
              <a:rPr lang="en-US" dirty="0" err="1" smtClean="0"/>
              <a:t>eprae</a:t>
            </a:r>
            <a:r>
              <a:rPr lang="en-US" dirty="0" smtClean="0"/>
              <a:t> in the environment. M. /</a:t>
            </a:r>
            <a:r>
              <a:rPr lang="en-US" dirty="0" err="1" smtClean="0"/>
              <a:t>eprae</a:t>
            </a:r>
            <a:r>
              <a:rPr lang="en-US" dirty="0" smtClean="0"/>
              <a:t> can remain viable in dried nasal secretions for at least 9 days and in moist soil at room temperature for 46 days (b) overcrowding and lack of ventilation within households. </a:t>
            </a:r>
            <a:endParaRPr lang="en-IN" dirty="0"/>
          </a:p>
        </p:txBody>
      </p:sp>
    </p:spTree>
    <p:extLst>
      <p:ext uri="{BB962C8B-B14F-4D97-AF65-F5344CB8AC3E}">
        <p14:creationId xmlns:p14="http://schemas.microsoft.com/office/powerpoint/2010/main" val="341934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dirty="0" smtClean="0">
                <a:solidFill>
                  <a:srgbClr val="FF0000"/>
                </a:solidFill>
              </a:rPr>
              <a:t>Mode of transmission- </a:t>
            </a:r>
            <a:r>
              <a:rPr lang="en-US" dirty="0" smtClean="0"/>
              <a:t>The mode of transmission of leprosy has not been established with certainty. The following theories are frequently debated : (A) DROPLET INFECTION : There is more and more evidence that leprosy may be transmitted via aerosols containing M. </a:t>
            </a:r>
            <a:r>
              <a:rPr lang="en-US" dirty="0" err="1" smtClean="0"/>
              <a:t>leprae</a:t>
            </a:r>
            <a:r>
              <a:rPr lang="en-US" dirty="0" smtClean="0"/>
              <a:t> (droplet infection). The possibility of this route of transmission is based on (a) the inability of the organisms to be found on the surface of the skin; (b) the demonstration of a large number of organisms in the nasal discharge; (c) the high proportion of morphologically intact bacilli in the nasal secretions; and (d) the evidence that M. </a:t>
            </a:r>
            <a:r>
              <a:rPr lang="en-US" dirty="0" err="1" smtClean="0"/>
              <a:t>leprae</a:t>
            </a:r>
            <a:r>
              <a:rPr lang="en-US" dirty="0" smtClean="0"/>
              <a:t> could survive outside the human host for several hours or days </a:t>
            </a:r>
            <a:endParaRPr lang="en-IN" dirty="0"/>
          </a:p>
        </p:txBody>
      </p:sp>
    </p:spTree>
    <p:extLst>
      <p:ext uri="{BB962C8B-B14F-4D97-AF65-F5344CB8AC3E}">
        <p14:creationId xmlns:p14="http://schemas.microsoft.com/office/powerpoint/2010/main" val="378131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B) CONTACT TRANSMISSION : Numerous studies indicate that leprosy is transmitted from person-to-person by close contact between an infectious patient and a healthy but susceptible person. This contact may be direct or indirect (e.g., contact with soil, and fomites such as contaminated clothes)</a:t>
            </a:r>
            <a:endParaRPr lang="en-IN" dirty="0"/>
          </a:p>
        </p:txBody>
      </p:sp>
    </p:spTree>
    <p:extLst>
      <p:ext uri="{BB962C8B-B14F-4D97-AF65-F5344CB8AC3E}">
        <p14:creationId xmlns:p14="http://schemas.microsoft.com/office/powerpoint/2010/main" val="526216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dirty="0" smtClean="0"/>
              <a:t>Incubation period -Leprosy has a long incubation period, an average of 3 to 5 years or more for </a:t>
            </a:r>
            <a:r>
              <a:rPr lang="en-US" dirty="0" err="1" smtClean="0"/>
              <a:t>lepromatous</a:t>
            </a:r>
            <a:r>
              <a:rPr lang="en-US" dirty="0" smtClean="0"/>
              <a:t> cases. The </a:t>
            </a:r>
            <a:r>
              <a:rPr lang="en-US" dirty="0" err="1" smtClean="0"/>
              <a:t>tuberculoid</a:t>
            </a:r>
            <a:r>
              <a:rPr lang="en-US" dirty="0" smtClean="0"/>
              <a:t> leprosy is thought to have a shorter incubation period. Symptoms can take as long as 20 years to appear recognize early symptoms or signs may contribute to an assumed prolonged incubation period in some patients.</a:t>
            </a:r>
            <a:endParaRPr lang="en-IN" dirty="0"/>
          </a:p>
        </p:txBody>
      </p:sp>
    </p:spTree>
    <p:extLst>
      <p:ext uri="{BB962C8B-B14F-4D97-AF65-F5344CB8AC3E}">
        <p14:creationId xmlns:p14="http://schemas.microsoft.com/office/powerpoint/2010/main" val="953748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Classification Leprosy is a disease </a:t>
            </a:r>
            <a:r>
              <a:rPr lang="en-US" dirty="0" err="1" smtClean="0"/>
              <a:t>bedevilled</a:t>
            </a:r>
            <a:r>
              <a:rPr lang="en-US" dirty="0" smtClean="0"/>
              <a:t> by classifications, </a:t>
            </a:r>
            <a:r>
              <a:rPr lang="en-US" dirty="0" err="1" smtClean="0"/>
              <a:t>e.g</a:t>
            </a:r>
            <a:r>
              <a:rPr lang="en-US" dirty="0" smtClean="0"/>
              <a:t> .. the Madrid classification, Ridley-</a:t>
            </a:r>
            <a:r>
              <a:rPr lang="en-US" dirty="0" err="1" smtClean="0"/>
              <a:t>Jopling</a:t>
            </a:r>
            <a:r>
              <a:rPr lang="en-US" dirty="0" smtClean="0"/>
              <a:t> classification, the Indian classification, etc. These classifications are based on clinical, bacteriological, immunological and histological status of patients. The Indian and Madrid classification systems are the most widely used in field leprosy </a:t>
            </a:r>
            <a:r>
              <a:rPr lang="en-US" dirty="0" err="1" smtClean="0"/>
              <a:t>programmes.they</a:t>
            </a:r>
            <a:r>
              <a:rPr lang="en-US" dirty="0" smtClean="0"/>
              <a:t> are not essentially different, as the following comparison shows</a:t>
            </a:r>
            <a:endParaRPr lang="en-IN" dirty="0"/>
          </a:p>
        </p:txBody>
      </p:sp>
    </p:spTree>
    <p:extLst>
      <p:ext uri="{BB962C8B-B14F-4D97-AF65-F5344CB8AC3E}">
        <p14:creationId xmlns:p14="http://schemas.microsoft.com/office/powerpoint/2010/main" val="1750630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US" dirty="0" smtClean="0"/>
              <a:t>Indian classification-</a:t>
            </a:r>
          </a:p>
          <a:p>
            <a:r>
              <a:rPr lang="en-US" dirty="0" smtClean="0"/>
              <a:t> </a:t>
            </a:r>
            <a:r>
              <a:rPr lang="en-US" dirty="0" smtClean="0">
                <a:solidFill>
                  <a:srgbClr val="FF0000"/>
                </a:solidFill>
              </a:rPr>
              <a:t>indeterminate type </a:t>
            </a:r>
            <a:r>
              <a:rPr lang="en-US" dirty="0" smtClean="0"/>
              <a:t>(early cases with one or two vague </a:t>
            </a:r>
            <a:r>
              <a:rPr lang="en-US" dirty="0" err="1" smtClean="0"/>
              <a:t>hypopigmented</a:t>
            </a:r>
            <a:r>
              <a:rPr lang="en-US" dirty="0" smtClean="0"/>
              <a:t> macules and definite sensory </a:t>
            </a:r>
            <a:r>
              <a:rPr lang="en-US" dirty="0" err="1" smtClean="0"/>
              <a:t>impairment.bacteriologically</a:t>
            </a:r>
            <a:r>
              <a:rPr lang="en-US" dirty="0" smtClean="0"/>
              <a:t> negative) </a:t>
            </a:r>
          </a:p>
          <a:p>
            <a:r>
              <a:rPr lang="en-US" dirty="0" err="1" smtClean="0">
                <a:solidFill>
                  <a:srgbClr val="FF0000"/>
                </a:solidFill>
              </a:rPr>
              <a:t>tuberculoid</a:t>
            </a:r>
            <a:r>
              <a:rPr lang="en-US" dirty="0" smtClean="0">
                <a:solidFill>
                  <a:srgbClr val="FF0000"/>
                </a:solidFill>
              </a:rPr>
              <a:t> type</a:t>
            </a:r>
            <a:r>
              <a:rPr lang="en-US" dirty="0" smtClean="0"/>
              <a:t>( one or two well-defined lesions, which may be flat or raised, </a:t>
            </a:r>
            <a:r>
              <a:rPr lang="en-US" dirty="0" err="1" smtClean="0"/>
              <a:t>hypopigmented</a:t>
            </a:r>
            <a:r>
              <a:rPr lang="en-US" dirty="0" smtClean="0"/>
              <a:t> or erythematous and are </a:t>
            </a:r>
            <a:r>
              <a:rPr lang="en-US" dirty="0" err="1" smtClean="0"/>
              <a:t>anaesthetic</a:t>
            </a:r>
            <a:r>
              <a:rPr lang="en-US" dirty="0" smtClean="0"/>
              <a:t>. The lesions are bacteriologically negative. )</a:t>
            </a:r>
          </a:p>
          <a:p>
            <a:r>
              <a:rPr lang="en-US" dirty="0" smtClean="0">
                <a:solidFill>
                  <a:srgbClr val="FF0000"/>
                </a:solidFill>
              </a:rPr>
              <a:t>borderline type </a:t>
            </a:r>
            <a:r>
              <a:rPr lang="en-US" dirty="0" smtClean="0"/>
              <a:t>( those cases with four or more lesions which may be flat or raised, well or </a:t>
            </a:r>
            <a:r>
              <a:rPr lang="en-US" dirty="0" err="1" smtClean="0"/>
              <a:t>illdefined</a:t>
            </a:r>
            <a:r>
              <a:rPr lang="en-US" dirty="0" smtClean="0"/>
              <a:t>, </a:t>
            </a:r>
            <a:r>
              <a:rPr lang="en-US" dirty="0" err="1" smtClean="0"/>
              <a:t>hypopigmented</a:t>
            </a:r>
            <a:r>
              <a:rPr lang="en-US" dirty="0" smtClean="0"/>
              <a:t> or erythematous and show sensory impairment or loss. The bacteriological positivity of these lesions is variable.</a:t>
            </a:r>
          </a:p>
        </p:txBody>
      </p:sp>
    </p:spTree>
    <p:extLst>
      <p:ext uri="{BB962C8B-B14F-4D97-AF65-F5344CB8AC3E}">
        <p14:creationId xmlns:p14="http://schemas.microsoft.com/office/powerpoint/2010/main" val="3857093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err="1" smtClean="0"/>
              <a:t>lepromatous</a:t>
            </a:r>
            <a:r>
              <a:rPr lang="en-US" dirty="0" smtClean="0"/>
              <a:t> type ( those cases with diffuse infiltration or numerous flat or raised, poorly defined, shiny, smooth, symmetrically distributed lesions. These lesions are bacteriologically positive)</a:t>
            </a:r>
          </a:p>
          <a:p>
            <a:r>
              <a:rPr lang="en-US" dirty="0" smtClean="0"/>
              <a:t>pure </a:t>
            </a:r>
            <a:r>
              <a:rPr lang="en-US" dirty="0" err="1" smtClean="0"/>
              <a:t>neuritic</a:t>
            </a:r>
            <a:r>
              <a:rPr lang="en-US" dirty="0" smtClean="0"/>
              <a:t> type (those cases of leprosy which show nerve involvement but do not have any lesion in the skin. These cases are bacteriologically negative. )</a:t>
            </a:r>
            <a:endParaRPr lang="en-IN" dirty="0" smtClean="0"/>
          </a:p>
          <a:p>
            <a:endParaRPr lang="en-IN" dirty="0"/>
          </a:p>
        </p:txBody>
      </p:sp>
    </p:spTree>
    <p:extLst>
      <p:ext uri="{BB962C8B-B14F-4D97-AF65-F5344CB8AC3E}">
        <p14:creationId xmlns:p14="http://schemas.microsoft.com/office/powerpoint/2010/main" val="110486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solidFill>
                  <a:srgbClr val="FF0000"/>
                </a:solidFill>
              </a:rPr>
              <a:t>Madrid classification-</a:t>
            </a:r>
          </a:p>
          <a:p>
            <a:r>
              <a:rPr lang="en-US" dirty="0" smtClean="0"/>
              <a:t>indeterminate </a:t>
            </a:r>
            <a:r>
              <a:rPr lang="en-US" dirty="0" err="1" smtClean="0"/>
              <a:t>tuberculoid:flat</a:t>
            </a:r>
            <a:endParaRPr lang="en-US" dirty="0" smtClean="0"/>
          </a:p>
          <a:p>
            <a:r>
              <a:rPr lang="en-US" dirty="0" smtClean="0"/>
              <a:t> raised borderline </a:t>
            </a:r>
            <a:r>
              <a:rPr lang="en-US" dirty="0" err="1" smtClean="0"/>
              <a:t>lepromatous</a:t>
            </a:r>
            <a:r>
              <a:rPr lang="en-US" dirty="0" smtClean="0"/>
              <a:t>,</a:t>
            </a:r>
            <a:endParaRPr lang="en-IN" dirty="0"/>
          </a:p>
        </p:txBody>
      </p:sp>
    </p:spTree>
    <p:extLst>
      <p:ext uri="{BB962C8B-B14F-4D97-AF65-F5344CB8AC3E}">
        <p14:creationId xmlns:p14="http://schemas.microsoft.com/office/powerpoint/2010/main" val="3918889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solidFill>
                  <a:srgbClr val="FF0000"/>
                </a:solidFill>
              </a:rPr>
              <a:t>WHO classification-</a:t>
            </a:r>
          </a:p>
          <a:p>
            <a:r>
              <a:rPr lang="en-US" dirty="0" smtClean="0"/>
              <a:t>(1) </a:t>
            </a:r>
            <a:r>
              <a:rPr lang="en-US" dirty="0" err="1" smtClean="0"/>
              <a:t>Paucibacillary</a:t>
            </a:r>
            <a:r>
              <a:rPr lang="en-US" dirty="0" smtClean="0"/>
              <a:t> leprosy {1-5 skin lesions)</a:t>
            </a:r>
          </a:p>
          <a:p>
            <a:r>
              <a:rPr lang="en-US" dirty="0" smtClean="0"/>
              <a:t> (2) </a:t>
            </a:r>
            <a:r>
              <a:rPr lang="en-US" dirty="0" err="1" smtClean="0"/>
              <a:t>Multibacillary</a:t>
            </a:r>
            <a:r>
              <a:rPr lang="en-US" dirty="0" smtClean="0"/>
              <a:t> leprosy (more than six skin lesions). </a:t>
            </a:r>
            <a:endParaRPr lang="en-US" dirty="0"/>
          </a:p>
        </p:txBody>
      </p:sp>
    </p:spTree>
    <p:extLst>
      <p:ext uri="{BB962C8B-B14F-4D97-AF65-F5344CB8AC3E}">
        <p14:creationId xmlns:p14="http://schemas.microsoft.com/office/powerpoint/2010/main" val="286337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Diagnosis-</a:t>
            </a: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1. CLINICAL EXAMINATION- includes detail history and examination ( clinical questions and related present complaints  , past history ,any previous treatment , and Physical examination (</a:t>
            </a:r>
            <a:r>
              <a:rPr lang="en-US" dirty="0" err="1" smtClean="0"/>
              <a:t>i</a:t>
            </a:r>
            <a:r>
              <a:rPr lang="en-US" dirty="0" smtClean="0"/>
              <a:t>) A thorough inspection of the body surface (skin) to the extent permissible, in good natural light for the presence of suggestive, or tell tale evidence of leprosy.</a:t>
            </a:r>
          </a:p>
          <a:p>
            <a:r>
              <a:rPr lang="en-US" dirty="0" smtClean="0">
                <a:solidFill>
                  <a:srgbClr val="FF0000"/>
                </a:solidFill>
              </a:rPr>
              <a:t>Palpation of the commonly involved peripheral and cutaneous nerves for the presence of thickening and/or tenderness.</a:t>
            </a:r>
            <a:r>
              <a:rPr lang="en-US" dirty="0" smtClean="0"/>
              <a:t> They are the ulnar nerve near the median epicondyle, greater auricular as it turns over the </a:t>
            </a:r>
            <a:r>
              <a:rPr lang="en-US" dirty="0" err="1" smtClean="0"/>
              <a:t>sternomastoid</a:t>
            </a:r>
            <a:r>
              <a:rPr lang="en-US" dirty="0" smtClean="0"/>
              <a:t> muscle, lateral popliteal and the dorsal branch of the radial.</a:t>
            </a:r>
          </a:p>
        </p:txBody>
      </p:sp>
    </p:spTree>
    <p:extLst>
      <p:ext uri="{BB962C8B-B14F-4D97-AF65-F5344CB8AC3E}">
        <p14:creationId xmlns:p14="http://schemas.microsoft.com/office/powerpoint/2010/main" val="1860501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Testing for  </a:t>
            </a:r>
            <a:r>
              <a:rPr lang="en-US" dirty="0" smtClean="0">
                <a:solidFill>
                  <a:srgbClr val="FF0000"/>
                </a:solidFill>
              </a:rPr>
              <a:t>loss of sensation </a:t>
            </a:r>
            <a:r>
              <a:rPr lang="en-US" dirty="0" smtClean="0"/>
              <a:t>for heat, cold, pain and light touch in the skin patches. It cannot be emphasized that not all the </a:t>
            </a:r>
            <a:r>
              <a:rPr lang="en-US" dirty="0" smtClean="0"/>
              <a:t>hypo pigmented </a:t>
            </a:r>
            <a:r>
              <a:rPr lang="en-US" dirty="0" smtClean="0"/>
              <a:t>patches show sensory impairment; (b) paresis or paralysis of the muscles of the hands and feet, leading to the disabilities or deformities.</a:t>
            </a:r>
          </a:p>
          <a:p>
            <a:endParaRPr lang="en-IN" dirty="0"/>
          </a:p>
        </p:txBody>
      </p:sp>
    </p:spTree>
    <p:extLst>
      <p:ext uri="{BB962C8B-B14F-4D97-AF65-F5344CB8AC3E}">
        <p14:creationId xmlns:p14="http://schemas.microsoft.com/office/powerpoint/2010/main" val="2731169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Bacteriological examination- Skin smears are useful for diagnosing </a:t>
            </a:r>
            <a:r>
              <a:rPr lang="en-US" dirty="0" err="1" smtClean="0"/>
              <a:t>multibacillary</a:t>
            </a:r>
            <a:r>
              <a:rPr lang="en-US" dirty="0" smtClean="0"/>
              <a:t> leprosy and were originally used for distinguishing between </a:t>
            </a:r>
            <a:r>
              <a:rPr lang="en-US" dirty="0" err="1" smtClean="0"/>
              <a:t>paucibacillary</a:t>
            </a:r>
            <a:r>
              <a:rPr lang="en-US" dirty="0" smtClean="0"/>
              <a:t> and </a:t>
            </a:r>
            <a:r>
              <a:rPr lang="en-US" dirty="0" err="1" smtClean="0"/>
              <a:t>multibacillary</a:t>
            </a:r>
            <a:r>
              <a:rPr lang="en-US" dirty="0" smtClean="0"/>
              <a:t> leprosy.</a:t>
            </a:r>
            <a:endParaRPr lang="en-IN" dirty="0"/>
          </a:p>
        </p:txBody>
      </p:sp>
    </p:spTree>
    <p:extLst>
      <p:ext uri="{BB962C8B-B14F-4D97-AF65-F5344CB8AC3E}">
        <p14:creationId xmlns:p14="http://schemas.microsoft.com/office/powerpoint/2010/main" val="1207401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LEPROSY CONTROL</a:t>
            </a:r>
            <a:endParaRPr lang="en-IN"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Ultimate prevention is achieved by breaking the chain of transmission</a:t>
            </a:r>
            <a:r>
              <a:rPr lang="en-IN" sz="2400" dirty="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three main goals of leprosy control are-  </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 to interrupt transmission of the infection, thereby reduce the incidence of the disease so that it no longer constitutes a public health problem.</a:t>
            </a:r>
          </a:p>
          <a:p>
            <a:r>
              <a:rPr lang="en-US" sz="2400" dirty="0" smtClean="0">
                <a:latin typeface="Times New Roman" panose="02020603050405020304" pitchFamily="18" charset="0"/>
                <a:cs typeface="Times New Roman" panose="02020603050405020304" pitchFamily="18" charset="0"/>
              </a:rPr>
              <a:t> (b) to treat patients in order to achieve their cure and where possible, complete rehabilitation.</a:t>
            </a:r>
          </a:p>
          <a:p>
            <a:r>
              <a:rPr lang="en-US" sz="2400" dirty="0" smtClean="0">
                <a:latin typeface="Times New Roman" panose="02020603050405020304" pitchFamily="18" charset="0"/>
                <a:cs typeface="Times New Roman" panose="02020603050405020304" pitchFamily="18" charset="0"/>
              </a:rPr>
              <a:t> (c) to prevent the development of associated deformities.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071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LEPROSY CONTROL</a:t>
            </a:r>
            <a:endParaRPr lang="en-IN" dirty="0">
              <a:solidFill>
                <a:srgbClr val="FF0000"/>
              </a:solidFill>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introduction of multidrug therapy (MDT) has infused a new hope that the disease could be brought under effective control in the not too distant future. A revised strategy of leprosy control has emerged based on multidrug therapy. The following elements are considered as a minimum requirement for all leprosy control </a:t>
            </a:r>
            <a:r>
              <a:rPr lang="en-US" sz="2400" dirty="0" err="1" smtClean="0">
                <a:latin typeface="Times New Roman" panose="02020603050405020304" pitchFamily="18" charset="0"/>
                <a:cs typeface="Times New Roman" panose="02020603050405020304" pitchFamily="18" charset="0"/>
              </a:rPr>
              <a:t>programmes</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 1. Medical measures </a:t>
            </a:r>
          </a:p>
          <a:p>
            <a:r>
              <a:rPr lang="fr-FR" sz="2400" dirty="0" smtClean="0">
                <a:latin typeface="Times New Roman" panose="02020603050405020304" pitchFamily="18" charset="0"/>
                <a:cs typeface="Times New Roman" panose="02020603050405020304" pitchFamily="18" charset="0"/>
              </a:rPr>
              <a:t>2. Social support </a:t>
            </a:r>
          </a:p>
          <a:p>
            <a:r>
              <a:rPr lang="fr-FR" sz="2400" dirty="0" smtClean="0">
                <a:latin typeface="Times New Roman" panose="02020603050405020304" pitchFamily="18" charset="0"/>
                <a:cs typeface="Times New Roman" panose="02020603050405020304" pitchFamily="18" charset="0"/>
              </a:rPr>
              <a:t>3. Programme management </a:t>
            </a:r>
          </a:p>
          <a:p>
            <a:r>
              <a:rPr lang="fr-FR" sz="2400" dirty="0" smtClean="0">
                <a:latin typeface="Times New Roman" panose="02020603050405020304" pitchFamily="18" charset="0"/>
                <a:cs typeface="Times New Roman" panose="02020603050405020304" pitchFamily="18" charset="0"/>
              </a:rPr>
              <a:t>4. </a:t>
            </a:r>
            <a:r>
              <a:rPr lang="fr-FR" sz="2400" dirty="0" smtClean="0">
                <a:latin typeface="Times New Roman" panose="02020603050405020304" pitchFamily="18" charset="0"/>
                <a:cs typeface="Times New Roman" panose="02020603050405020304" pitchFamily="18" charset="0"/>
              </a:rPr>
              <a:t>Evaluation</a:t>
            </a:r>
            <a:endParaRPr lang="en-US" sz="24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89306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a:t>
            </a:r>
            <a:r>
              <a:rPr lang="en-US" dirty="0" smtClean="0"/>
              <a:t>measures </a:t>
            </a:r>
            <a:r>
              <a:rPr lang="en-US" dirty="0" smtClean="0"/>
              <a:t>-</a:t>
            </a:r>
            <a:endParaRPr lang="en-IN" dirty="0"/>
          </a:p>
        </p:txBody>
      </p:sp>
      <p:sp>
        <p:nvSpPr>
          <p:cNvPr id="3" name="Content Placeholder 2"/>
          <p:cNvSpPr>
            <a:spLocks noGrp="1"/>
          </p:cNvSpPr>
          <p:nvPr>
            <p:ph idx="1"/>
          </p:nvPr>
        </p:nvSpPr>
        <p:spPr>
          <a:xfrm>
            <a:off x="838200" y="1572426"/>
            <a:ext cx="10515600" cy="4604537"/>
          </a:xfrm>
        </p:spPr>
        <p:txBody>
          <a:bodyPr>
            <a:normAutofit/>
          </a:bodyPr>
          <a:lstStyle/>
          <a:p>
            <a:r>
              <a:rPr lang="en-US" dirty="0" smtClean="0"/>
              <a:t>I. </a:t>
            </a:r>
            <a:r>
              <a:rPr lang="en-US" sz="2400" dirty="0" smtClean="0">
                <a:latin typeface="Times New Roman" panose="02020603050405020304" pitchFamily="18" charset="0"/>
                <a:cs typeface="Times New Roman" panose="02020603050405020304" pitchFamily="18" charset="0"/>
              </a:rPr>
              <a:t>estimation of the problem </a:t>
            </a:r>
          </a:p>
          <a:p>
            <a:r>
              <a:rPr lang="en-US" sz="2400" dirty="0" smtClean="0">
                <a:latin typeface="Times New Roman" panose="02020603050405020304" pitchFamily="18" charset="0"/>
                <a:cs typeface="Times New Roman" panose="02020603050405020304" pitchFamily="18" charset="0"/>
              </a:rPr>
              <a:t>II. early case detection</a:t>
            </a:r>
          </a:p>
          <a:p>
            <a:r>
              <a:rPr lang="en-US" sz="2400" dirty="0" smtClean="0">
                <a:latin typeface="Times New Roman" panose="02020603050405020304" pitchFamily="18" charset="0"/>
                <a:cs typeface="Times New Roman" panose="02020603050405020304" pitchFamily="18" charset="0"/>
              </a:rPr>
              <a:t> Ill. multidrug therapy </a:t>
            </a:r>
          </a:p>
          <a:p>
            <a:r>
              <a:rPr lang="en-US" sz="2400" dirty="0" smtClean="0">
                <a:latin typeface="Times New Roman" panose="02020603050405020304" pitchFamily="18" charset="0"/>
                <a:cs typeface="Times New Roman" panose="02020603050405020304" pitchFamily="18" charset="0"/>
              </a:rPr>
              <a:t>IV. surveillance </a:t>
            </a:r>
          </a:p>
          <a:p>
            <a:r>
              <a:rPr lang="en-US" sz="2400" dirty="0" smtClean="0">
                <a:latin typeface="Times New Roman" panose="02020603050405020304" pitchFamily="18" charset="0"/>
                <a:cs typeface="Times New Roman" panose="02020603050405020304" pitchFamily="18" charset="0"/>
              </a:rPr>
              <a:t>V. </a:t>
            </a:r>
            <a:r>
              <a:rPr lang="en-US" sz="2400" dirty="0" err="1" smtClean="0">
                <a:latin typeface="Times New Roman" panose="02020603050405020304" pitchFamily="18" charset="0"/>
                <a:cs typeface="Times New Roman" panose="02020603050405020304" pitchFamily="18" charset="0"/>
              </a:rPr>
              <a:t>immunoprophylaxis</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VI. chemoprophylaxis </a:t>
            </a:r>
          </a:p>
          <a:p>
            <a:r>
              <a:rPr lang="en-US" sz="2400" dirty="0" smtClean="0">
                <a:latin typeface="Times New Roman" panose="02020603050405020304" pitchFamily="18" charset="0"/>
                <a:cs typeface="Times New Roman" panose="02020603050405020304" pitchFamily="18" charset="0"/>
              </a:rPr>
              <a:t>Vil. Deformities</a:t>
            </a:r>
          </a:p>
          <a:p>
            <a:r>
              <a:rPr lang="en-US" sz="2400" dirty="0" smtClean="0">
                <a:latin typeface="Times New Roman" panose="02020603050405020304" pitchFamily="18" charset="0"/>
                <a:cs typeface="Times New Roman" panose="02020603050405020304" pitchFamily="18" charset="0"/>
              </a:rPr>
              <a:t> VIII. rehabilitation </a:t>
            </a:r>
          </a:p>
          <a:p>
            <a:r>
              <a:rPr lang="en-US" sz="2400" dirty="0" smtClean="0">
                <a:latin typeface="Times New Roman" panose="02020603050405020304" pitchFamily="18" charset="0"/>
                <a:cs typeface="Times New Roman" panose="02020603050405020304" pitchFamily="18" charset="0"/>
              </a:rPr>
              <a:t>IX. health education </a:t>
            </a:r>
            <a:endParaRPr lang="en-IN" sz="2400" dirty="0" smtClean="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819492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r>
              <a:rPr lang="en-US" dirty="0" smtClean="0">
                <a:solidFill>
                  <a:srgbClr val="FF0000"/>
                </a:solidFill>
              </a:rPr>
              <a:t>Estimation of problem </a:t>
            </a:r>
            <a:r>
              <a:rPr lang="en-US" dirty="0" smtClean="0"/>
              <a:t>-The first step in a leprosy control </a:t>
            </a:r>
            <a:r>
              <a:rPr lang="en-US" dirty="0" err="1" smtClean="0"/>
              <a:t>programme</a:t>
            </a:r>
            <a:r>
              <a:rPr lang="en-US" dirty="0" smtClean="0"/>
              <a:t> is to define the size of the problem or disease load in the community by means of epidemiological surveys.</a:t>
            </a:r>
          </a:p>
          <a:p>
            <a:endParaRPr lang="en-US" dirty="0"/>
          </a:p>
          <a:p>
            <a:r>
              <a:rPr lang="en-US" dirty="0" smtClean="0">
                <a:solidFill>
                  <a:srgbClr val="FF0000"/>
                </a:solidFill>
              </a:rPr>
              <a:t>II. Early case detection </a:t>
            </a:r>
            <a:r>
              <a:rPr lang="en-US" dirty="0" smtClean="0"/>
              <a:t>-The aim of case detection is to identify and to register all cases of leprosy as soon as possible after they become evident. </a:t>
            </a:r>
            <a:endParaRPr lang="en-IN" dirty="0"/>
          </a:p>
        </p:txBody>
      </p:sp>
    </p:spTree>
    <p:extLst>
      <p:ext uri="{BB962C8B-B14F-4D97-AF65-F5344CB8AC3E}">
        <p14:creationId xmlns:p14="http://schemas.microsoft.com/office/powerpoint/2010/main" val="245605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1295</Words>
  <Application>Microsoft Office PowerPoint</Application>
  <PresentationFormat>Widescreen</PresentationFormat>
  <Paragraphs>61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LEPROSY</vt:lpstr>
      <vt:lpstr>Epidemiological determinants of Leprosy-</vt:lpstr>
      <vt:lpstr>Host factor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vt:lpstr>
      <vt:lpstr>PowerPoint Presentation</vt:lpstr>
      <vt:lpstr>PowerPoint Presentation</vt:lpstr>
      <vt:lpstr>LEPROSY CONTROL</vt:lpstr>
      <vt:lpstr>LEPROSY CONTROL</vt:lpstr>
      <vt:lpstr>Medical measures -</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LEPROSY</dc:title>
  <dc:creator>HP</dc:creator>
  <cp:lastModifiedBy>HP</cp:lastModifiedBy>
  <cp:revision>13</cp:revision>
  <dcterms:created xsi:type="dcterms:W3CDTF">2023-01-06T03:15:34Z</dcterms:created>
  <dcterms:modified xsi:type="dcterms:W3CDTF">2024-03-16T07:17:43Z</dcterms:modified>
</cp:coreProperties>
</file>