
<file path=[Content_Types].xml><?xml version="1.0" encoding="utf-8"?>
<Types xmlns="http://schemas.openxmlformats.org/package/2006/content-types">
  <Default ContentType="image/jpeg" Extension="jpg"/>
  <Default ContentType="image/vnd.ms-photo" Extension="wdp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</p:sldIdLst>
  <p:sldSz cy="6858000" cx="12192000"/>
  <p:notesSz cx="6858000" cy="9144000"/>
  <p:defaultTextStyle>
    <a:defPPr lvl="0">
      <a:defRPr lang="en-US"/>
    </a:defPPr>
    <a:lvl1pPr defTabSz="4572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4572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4572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4572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4572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4572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4572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4572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4572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7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7" Type="http://schemas.openxmlformats.org/officeDocument/2006/relationships/slide" Target="slides/slide24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9" Type="http://schemas.openxmlformats.org/officeDocument/2006/relationships/slide" Target="slides/slide16.xml"/><Relationship Id="rId18" Type="http://schemas.openxmlformats.org/officeDocument/2006/relationships/slide" Target="slides/slide1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300B2-35B8-4D7E-8203-BD20512D3792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63DB0-9F53-4451-A442-A1D992F2B1AA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8192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300B2-35B8-4D7E-8203-BD20512D3792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63DB0-9F53-4451-A442-A1D992F2B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485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300B2-35B8-4D7E-8203-BD20512D3792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63DB0-9F53-4451-A442-A1D992F2B1AA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4506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300B2-35B8-4D7E-8203-BD20512D3792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63DB0-9F53-4451-A442-A1D992F2B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2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300B2-35B8-4D7E-8203-BD20512D3792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63DB0-9F53-4451-A442-A1D992F2B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338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300B2-35B8-4D7E-8203-BD20512D3792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63DB0-9F53-4451-A442-A1D992F2B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209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300B2-35B8-4D7E-8203-BD20512D3792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63DB0-9F53-4451-A442-A1D992F2B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777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ED300B2-35B8-4D7E-8203-BD20512D3792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DF63DB0-9F53-4451-A442-A1D992F2B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160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300B2-35B8-4D7E-8203-BD20512D3792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63DB0-9F53-4451-A442-A1D992F2B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377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300B2-35B8-4D7E-8203-BD20512D3792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63DB0-9F53-4451-A442-A1D992F2B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356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300B2-35B8-4D7E-8203-BD20512D3792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63DB0-9F53-4451-A442-A1D992F2B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458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ED300B2-35B8-4D7E-8203-BD20512D3792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DF63DB0-9F53-4451-A442-A1D992F2B1AA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7855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.png"/><Relationship Id="rId7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Amalzailai@ksu.edu.sa" TargetMode="External"/><Relationship Id="rId2" Type="http://schemas.openxmlformats.org/officeDocument/2006/relationships/hyperlink" Target="mailto:Daalenazi@ksu.edu.sa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3AEAB-94AD-4243-86BE-53F7470FE2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SA" sz="6600" b="1" dirty="0">
                <a:solidFill>
                  <a:srgbClr val="0070C0"/>
                </a:solidFill>
              </a:rPr>
              <a:t>Introduction to biosafety</a:t>
            </a:r>
            <a:endParaRPr lang="en-US" sz="6600" b="1" dirty="0">
              <a:solidFill>
                <a:srgbClr val="0070C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2254DD-37FC-4517-B858-E5E99FAFD7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b="1" dirty="0">
                <a:latin typeface="+mn-lt"/>
              </a:rPr>
              <a:t>Lab# 1</a:t>
            </a:r>
          </a:p>
          <a:p>
            <a:r>
              <a:rPr lang="en-US" b="1" dirty="0">
                <a:latin typeface="+mn-lt"/>
              </a:rPr>
              <a:t>Daheeya Alenazi </a:t>
            </a:r>
          </a:p>
          <a:p>
            <a:r>
              <a:rPr lang="en-US" b="1" dirty="0" err="1">
                <a:solidFill>
                  <a:srgbClr val="002060"/>
                </a:solidFill>
                <a:latin typeface="+mn-lt"/>
              </a:rPr>
              <a:t>Amenah</a:t>
            </a:r>
            <a:r>
              <a:rPr lang="en-US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alzailai</a:t>
            </a:r>
            <a:endParaRPr lang="en-US" b="1" dirty="0">
              <a:solidFill>
                <a:srgbClr val="002060"/>
              </a:solidFill>
              <a:latin typeface="+mn-lt"/>
            </a:endParaRPr>
          </a:p>
          <a:p>
            <a:r>
              <a:rPr lang="en-US" b="1" dirty="0">
                <a:latin typeface="+mn-lt"/>
              </a:rPr>
              <a:t>1442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A7FBBE-B278-4C1F-8E3A-EBCABAE33E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099" y="170793"/>
            <a:ext cx="2921876" cy="2921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112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1F245-F5F3-445D-893B-A7FB27CF2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Biosafety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1745ED-C624-464C-A618-63072AF9B5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The application of knowledge, techniques and equipment to prevent personal, laboratory and environmental exposure to potentially infectious agents or biohazards.</a:t>
            </a:r>
          </a:p>
          <a:p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b="1" u="sng" dirty="0">
                <a:solidFill>
                  <a:srgbClr val="0070C0"/>
                </a:solidFill>
              </a:rPr>
              <a:t>Objectives of studying biosafety:</a:t>
            </a:r>
          </a:p>
          <a:p>
            <a:r>
              <a:rPr lang="en-US" sz="2800" dirty="0">
                <a:solidFill>
                  <a:schemeClr val="tx1"/>
                </a:solidFill>
              </a:rPr>
              <a:t>to reduce the potential exposure of the laboratory worker, persons outside of the laboratory, and the environment to potentially infectious agents</a:t>
            </a:r>
            <a:endParaRPr lang="en-US" sz="3200" dirty="0">
              <a:solidFill>
                <a:schemeClr val="tx1"/>
              </a:solidFill>
            </a:endParaRPr>
          </a:p>
          <a:p>
            <a:endParaRPr lang="en-US" sz="2800" dirty="0">
              <a:solidFill>
                <a:schemeClr val="tx1"/>
              </a:solidFill>
            </a:endParaRPr>
          </a:p>
          <a:p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EA9723-0739-4A53-9B55-6F8A8985C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5974" y="343670"/>
            <a:ext cx="1339412" cy="1336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858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1F245-F5F3-445D-893B-A7FB27CF2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Hazardous Agents in lab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1745ED-C624-464C-A618-63072AF9B5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Which have the potential to cause harm to humans, animals, or the environment, either by itself or through interaction with other factors.</a:t>
            </a:r>
          </a:p>
          <a:p>
            <a:pPr marL="0" indent="0">
              <a:buNone/>
            </a:pPr>
            <a:endParaRPr lang="en-US" sz="2800" b="1" u="sng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2800" b="1" u="sng" dirty="0">
                <a:solidFill>
                  <a:srgbClr val="0070C0"/>
                </a:solidFill>
              </a:rPr>
              <a:t>Types of hazardous agents: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1-Chemical   2-Radiological or/ and physical    3-Electrical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4-Biological</a:t>
            </a:r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EA9723-0739-4A53-9B55-6F8A8985C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5974" y="343670"/>
            <a:ext cx="1339412" cy="1336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042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1F245-F5F3-445D-893B-A7FB27CF2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Chemical Hazards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81A36C7-0ED7-46BC-A575-4D9D64D257C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810" y="1961096"/>
            <a:ext cx="6198870" cy="4108024"/>
          </a:xfr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3898CF3-4B78-4793-9279-D1B2F43A28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8720" y="2045760"/>
            <a:ext cx="4937760" cy="4023360"/>
          </a:xfrm>
        </p:spPr>
        <p:txBody>
          <a:bodyPr>
            <a:normAutofit/>
          </a:bodyPr>
          <a:lstStyle/>
          <a:p>
            <a:r>
              <a:rPr lang="en-US" sz="2800" b="1" u="sng" dirty="0">
                <a:solidFill>
                  <a:srgbClr val="0070C0"/>
                </a:solidFill>
              </a:rPr>
              <a:t>Examples: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Spilled to your skin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Inhalation of chemical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Ingestion (pipetting)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EA9723-0739-4A53-9B55-6F8A8985C7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5974" y="343670"/>
            <a:ext cx="1339412" cy="1336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419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1F245-F5F3-445D-893B-A7FB27CF2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Physical hazards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EA9723-0739-4A53-9B55-6F8A8985C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5974" y="343670"/>
            <a:ext cx="1339412" cy="1336621"/>
          </a:xfrm>
          <a:prstGeom prst="rect">
            <a:avLst/>
          </a:prstGeo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1D773B35-BAB0-4F90-9541-B1621E3B1E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9119" y="1846263"/>
            <a:ext cx="6034087" cy="4306887"/>
          </a:xfrm>
        </p:spPr>
      </p:pic>
    </p:spTree>
    <p:extLst>
      <p:ext uri="{BB962C8B-B14F-4D97-AF65-F5344CB8AC3E}">
        <p14:creationId xmlns:p14="http://schemas.microsoft.com/office/powerpoint/2010/main" val="163715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1F245-F5F3-445D-893B-A7FB27CF2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Electrical Hazards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194B9B5-BB58-4FDE-80DA-5A9A61483C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9119" y="1846263"/>
            <a:ext cx="6034087" cy="4383087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3EA9723-0739-4A53-9B55-6F8A8985C7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5974" y="343670"/>
            <a:ext cx="1339412" cy="1336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0580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1F245-F5F3-445D-893B-A7FB27CF2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Biological Hazards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1745ED-C624-464C-A618-63072AF9B5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Samples have pathogens harmful to human and animal.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That can be transmitted via dealing with blood-fluids-urine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Cells and others.</a:t>
            </a:r>
          </a:p>
          <a:p>
            <a:pPr marL="0" indent="0"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800" b="1" u="sng" dirty="0">
                <a:solidFill>
                  <a:srgbClr val="0070C0"/>
                </a:solidFill>
              </a:rPr>
              <a:t>Examples:</a:t>
            </a:r>
          </a:p>
          <a:p>
            <a:pPr algn="l"/>
            <a:r>
              <a:rPr lang="en-US" sz="2800" dirty="0">
                <a:solidFill>
                  <a:schemeClr val="tx1"/>
                </a:solidFill>
              </a:rPr>
              <a:t>Brucella sp. , Shigella sp. , Salmonella sp. , Neisseria </a:t>
            </a:r>
          </a:p>
          <a:p>
            <a:pPr algn="l"/>
            <a:r>
              <a:rPr lang="en-US" sz="2800" dirty="0">
                <a:solidFill>
                  <a:schemeClr val="tx1"/>
                </a:solidFill>
              </a:rPr>
              <a:t>Hepatitis C&amp;B Viruses , HIV viruses.</a:t>
            </a:r>
          </a:p>
          <a:p>
            <a:pPr marL="0" indent="0">
              <a:buNone/>
            </a:pP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EA9723-0739-4A53-9B55-6F8A8985C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5974" y="343670"/>
            <a:ext cx="1339412" cy="133662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18ABB39-021D-4C33-BDBE-776F08A07A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1524" y="2890626"/>
            <a:ext cx="2628900" cy="288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662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3AEAB-94AD-4243-86BE-53F7470FE2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600" b="1" dirty="0">
                <a:solidFill>
                  <a:srgbClr val="0070C0"/>
                </a:solidFill>
              </a:rPr>
              <a:t>B</a:t>
            </a:r>
            <a:r>
              <a:rPr lang="en-SA" sz="6600" b="1" dirty="0">
                <a:solidFill>
                  <a:srgbClr val="0070C0"/>
                </a:solidFill>
              </a:rPr>
              <a:t>iosafety</a:t>
            </a:r>
            <a:r>
              <a:rPr lang="en-US" sz="6600" b="1" dirty="0">
                <a:solidFill>
                  <a:srgbClr val="0070C0"/>
                </a:solidFill>
              </a:rPr>
              <a:t> levels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A7FBBE-B278-4C1F-8E3A-EBCABAE33E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099" y="170793"/>
            <a:ext cx="2921876" cy="29218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6318821-1524-49D1-AEE4-E4E469D776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4766" b="19262"/>
          <a:stretch/>
        </p:blipFill>
        <p:spPr>
          <a:xfrm>
            <a:off x="973455" y="4484646"/>
            <a:ext cx="5567361" cy="1478004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39EDD7B9-4546-40E1-9EFB-42C80DB53904}"/>
              </a:ext>
            </a:extLst>
          </p:cNvPr>
          <p:cNvSpPr/>
          <p:nvPr/>
        </p:nvSpPr>
        <p:spPr>
          <a:xfrm>
            <a:off x="1419225" y="5986462"/>
            <a:ext cx="4676775" cy="21907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094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1F245-F5F3-445D-893B-A7FB27CF2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>
                <a:solidFill>
                  <a:srgbClr val="C00000"/>
                </a:solidFill>
                <a:latin typeface="+mn-lt"/>
              </a:rPr>
              <a:t>Biosafety level 1 </a:t>
            </a:r>
            <a:r>
              <a:rPr lang="en-US" sz="1800" dirty="0">
                <a:solidFill>
                  <a:srgbClr val="C00000"/>
                </a:solidFill>
                <a:latin typeface="+mn-lt"/>
              </a:rPr>
              <a:t>(minimum risk)</a:t>
            </a:r>
            <a:endParaRPr lang="en-US" sz="6600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1745ED-C624-464C-A618-63072AF9B5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3955" y="2054514"/>
            <a:ext cx="10058400" cy="44598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  <a:effectLst/>
              </a:rPr>
              <a:t>Laboratory Types</a:t>
            </a:r>
            <a:r>
              <a:rPr lang="en-US" sz="2400" dirty="0">
                <a:solidFill>
                  <a:schemeClr val="tx1"/>
                </a:solidFill>
                <a:effectLst/>
              </a:rPr>
              <a:t>: Standard teaching and research laboratories.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  <a:effectLst/>
              </a:rPr>
              <a:t>Laboratory Practices Requirements: </a:t>
            </a:r>
            <a:r>
              <a:rPr lang="en-US" sz="2400" dirty="0">
                <a:solidFill>
                  <a:schemeClr val="tx1"/>
                </a:solidFill>
                <a:effectLst/>
              </a:rPr>
              <a:t>Standard Good Laboratory Practices (PPE), hand washing, and decontamination of work surfaces.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  <a:effectLst/>
              </a:rPr>
              <a:t>Safety Equipment Required: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Open bench , no need for </a:t>
            </a:r>
            <a:r>
              <a:rPr lang="en-US" sz="2400" dirty="0">
                <a:solidFill>
                  <a:schemeClr val="tx1"/>
                </a:solidFill>
                <a:effectLst/>
              </a:rPr>
              <a:t> Biological safety cabinets (BSCs).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EA9723-0739-4A53-9B55-6F8A8985C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5974" y="343670"/>
            <a:ext cx="1339412" cy="1336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5563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9860F-FCFE-49CD-B35B-4CBB75C13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54667CD-BD28-4DC5-B606-E2957FE40A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7280" y="286603"/>
            <a:ext cx="10058400" cy="558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6793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1F245-F5F3-445D-893B-A7FB27CF2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  <a:latin typeface="+mn-lt"/>
              </a:rPr>
              <a:t>Biosafety level 2</a:t>
            </a:r>
            <a:r>
              <a:rPr lang="en-US" sz="4800" dirty="0">
                <a:solidFill>
                  <a:srgbClr val="C00000"/>
                </a:solidFill>
                <a:latin typeface="+mn-lt"/>
              </a:rPr>
              <a:t> </a:t>
            </a:r>
            <a:r>
              <a:rPr lang="en-US" sz="1800" dirty="0">
                <a:solidFill>
                  <a:srgbClr val="C00000"/>
                </a:solidFill>
                <a:latin typeface="+mn-lt"/>
              </a:rPr>
              <a:t>(moderate risk)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1745ED-C624-464C-A618-63072AF9B5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1845734"/>
            <a:ext cx="9980295" cy="46685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  <a:effectLst/>
              </a:rPr>
              <a:t>Laboratory Types</a:t>
            </a:r>
            <a:r>
              <a:rPr lang="en-US" sz="2400" dirty="0">
                <a:solidFill>
                  <a:schemeClr val="tx1"/>
                </a:solidFill>
                <a:effectLst/>
              </a:rPr>
              <a:t>: Primary healthcare diagnostic and research laboratories.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  <a:effectLst/>
              </a:rPr>
              <a:t>Laboratory Practices Requirements: </a:t>
            </a:r>
            <a:r>
              <a:rPr lang="en-US" sz="2400" dirty="0">
                <a:solidFill>
                  <a:schemeClr val="tx1"/>
                </a:solidFill>
                <a:effectLst/>
              </a:rPr>
              <a:t> PPE, restricted access to laboratory areas.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  <a:effectLst/>
              </a:rPr>
              <a:t>Safety Equipment Required: 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1-</a:t>
            </a:r>
            <a:r>
              <a:rPr lang="en-US" sz="2400" dirty="0">
                <a:solidFill>
                  <a:schemeClr val="tx1"/>
                </a:solidFill>
                <a:effectLst/>
              </a:rPr>
              <a:t>open bench + hood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2-Autoclave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  <a:effectLst/>
              </a:rPr>
              <a:t>3- Strict dealing with waste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4-stick biological symbols</a:t>
            </a:r>
            <a:endParaRPr lang="en-US" sz="2400" dirty="0">
              <a:solidFill>
                <a:schemeClr val="tx1"/>
              </a:solidFill>
              <a:effectLst/>
            </a:endParaRPr>
          </a:p>
          <a:p>
            <a:pPr marL="0" indent="0">
              <a:buNone/>
            </a:pPr>
            <a:endParaRPr lang="en-US" sz="2400" i="1" dirty="0">
              <a:solidFill>
                <a:schemeClr val="tx1"/>
              </a:solidFill>
              <a:effectLst/>
            </a:endParaRPr>
          </a:p>
          <a:p>
            <a:pPr marL="0" indent="0">
              <a:buNone/>
            </a:pP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EA9723-0739-4A53-9B55-6F8A8985C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5974" y="343670"/>
            <a:ext cx="1339412" cy="1336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0558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DBD6B-D108-4A2B-88F8-01FBCA04E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650" y="274747"/>
            <a:ext cx="9250680" cy="1450757"/>
          </a:xfrm>
        </p:spPr>
        <p:txBody>
          <a:bodyPr>
            <a:normAutofit/>
          </a:bodyPr>
          <a:lstStyle/>
          <a:p>
            <a:br>
              <a:rPr lang="en-US" sz="3200" b="1" dirty="0">
                <a:latin typeface="+mn-lt"/>
              </a:rPr>
            </a:br>
            <a:r>
              <a:rPr lang="en-US" sz="3200" b="1" dirty="0">
                <a:solidFill>
                  <a:srgbClr val="C00000"/>
                </a:solidFill>
                <a:latin typeface="+mn-lt"/>
              </a:rPr>
              <a:t>Hood</a:t>
            </a:r>
            <a:br>
              <a:rPr lang="en-US" sz="3200" b="1" dirty="0">
                <a:solidFill>
                  <a:srgbClr val="C00000"/>
                </a:solidFill>
                <a:latin typeface="+mn-lt"/>
              </a:rPr>
            </a:br>
            <a:r>
              <a:rPr lang="en-US" sz="3200" b="1" dirty="0">
                <a:solidFill>
                  <a:srgbClr val="C00000"/>
                </a:solidFill>
                <a:latin typeface="+mn-lt"/>
              </a:rPr>
              <a:t>(safety cabinet)                      Open bench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F952076-A7EC-49A7-BE37-01324DD919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3450" y="1809749"/>
            <a:ext cx="2805907" cy="4120514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5D3A6C-E648-474E-809C-38BB6F6403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7725" y="1809749"/>
            <a:ext cx="6497955" cy="429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5772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1F245-F5F3-445D-893B-A7FB27CF2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455" y="229534"/>
            <a:ext cx="10058400" cy="1450757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>
                <a:solidFill>
                  <a:srgbClr val="C00000"/>
                </a:solidFill>
                <a:latin typeface="+mn-lt"/>
              </a:rPr>
              <a:t>Autoclave                 Waste handle                Biological symbols</a:t>
            </a:r>
            <a:br>
              <a:rPr lang="en-US" sz="3200" b="1" dirty="0">
                <a:solidFill>
                  <a:srgbClr val="C00000"/>
                </a:solidFill>
                <a:latin typeface="+mn-lt"/>
              </a:rPr>
            </a:br>
            <a:endParaRPr lang="en-US" sz="3200" b="1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B16FEBC-76E2-4BB9-B9E3-9153B149B9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1455" y="1809429"/>
            <a:ext cx="3027045" cy="42972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3EA9723-0739-4A53-9B55-6F8A8985C7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5974" y="343670"/>
            <a:ext cx="1339412" cy="133662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547906F-D2DC-419D-AA97-A1A06C099E1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3"/>
          <a:stretch/>
        </p:blipFill>
        <p:spPr>
          <a:xfrm>
            <a:off x="3384708" y="1809429"/>
            <a:ext cx="3473390" cy="43722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1347BEB-AC2A-433F-8C08-969249A4B9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9427" y="1809429"/>
            <a:ext cx="3420428" cy="4153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0974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1F245-F5F3-445D-893B-A7FB27CF2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  <a:latin typeface="+mn-lt"/>
              </a:rPr>
              <a:t>Biosafety level 3</a:t>
            </a:r>
            <a:r>
              <a:rPr lang="en-US" sz="1800" dirty="0">
                <a:solidFill>
                  <a:srgbClr val="C00000"/>
                </a:solidFill>
                <a:latin typeface="+mn-lt"/>
              </a:rPr>
              <a:t>(highly risk)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1745ED-C624-464C-A618-63072AF9B5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  <a:effectLst/>
              </a:rPr>
              <a:t>Laboratory Types</a:t>
            </a:r>
            <a:r>
              <a:rPr lang="en-US" sz="2400" dirty="0">
                <a:solidFill>
                  <a:schemeClr val="tx1"/>
                </a:solidFill>
                <a:effectLst/>
              </a:rPr>
              <a:t>: Research and diagnostic lab. 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  <a:effectLst/>
              </a:rPr>
              <a:t>Laboratory Practices Requirements: </a:t>
            </a:r>
            <a:r>
              <a:rPr lang="en-US" sz="2400" dirty="0">
                <a:solidFill>
                  <a:schemeClr val="tx1"/>
                </a:solidFill>
                <a:effectLst/>
              </a:rPr>
              <a:t>PPE, restricted access to laboratory areas, special clothing, directional air flow.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  <a:effectLst/>
              </a:rPr>
              <a:t> </a:t>
            </a:r>
            <a:r>
              <a:rPr lang="en-US" sz="2400" b="1" dirty="0">
                <a:solidFill>
                  <a:schemeClr val="tx1"/>
                </a:solidFill>
                <a:effectLst/>
              </a:rPr>
              <a:t>Safety Equipment Required: 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  <a:effectLst/>
              </a:rPr>
              <a:t>Same of level2.</a:t>
            </a:r>
          </a:p>
          <a:p>
            <a:pPr marL="0" indent="0">
              <a:buNone/>
            </a:pP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EA9723-0739-4A53-9B55-6F8A8985C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5974" y="343670"/>
            <a:ext cx="1339412" cy="133662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CE3F308-450D-483C-B453-8EB487C935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839" t="20675" r="565" b="10882"/>
          <a:stretch/>
        </p:blipFill>
        <p:spPr>
          <a:xfrm>
            <a:off x="5855116" y="3605743"/>
            <a:ext cx="5970270" cy="237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6515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1F245-F5F3-445D-893B-A7FB27CF2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696" y="337909"/>
            <a:ext cx="8005002" cy="1450757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+mn-lt"/>
              </a:rPr>
              <a:t>Special clothes                                Biosafety level 3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E1E2083-1B50-4E27-94A2-C055E2C4B8B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90696" y="1788666"/>
            <a:ext cx="3205608" cy="4022725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03C9F44-6733-4A0E-B2A5-57AC061F384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EA9723-0739-4A53-9B55-6F8A8985C7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5974" y="343670"/>
            <a:ext cx="1339412" cy="13366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A07AD35-5726-4620-A235-2786288F65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4081" y="1810095"/>
            <a:ext cx="3911224" cy="397986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3577323-DA53-46EB-AF2D-2778B9DE2727}"/>
              </a:ext>
            </a:extLst>
          </p:cNvPr>
          <p:cNvSpPr txBox="1"/>
          <p:nvPr/>
        </p:nvSpPr>
        <p:spPr>
          <a:xfrm>
            <a:off x="5257800" y="5555295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Air flow from clean area to contaminated area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465071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1F245-F5F3-445D-893B-A7FB27CF2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Biosafety level 4 </a:t>
            </a:r>
            <a:r>
              <a:rPr lang="en-US" sz="1800" b="1" dirty="0">
                <a:solidFill>
                  <a:srgbClr val="C00000"/>
                </a:solidFill>
              </a:rPr>
              <a:t>(life-threaten disease)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1745ED-C624-464C-A618-63072AF9B5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  <a:effectLst/>
              </a:rPr>
              <a:t>Laboratory Types</a:t>
            </a:r>
            <a:r>
              <a:rPr lang="en-US" sz="2400" dirty="0">
                <a:solidFill>
                  <a:schemeClr val="tx1"/>
                </a:solidFill>
                <a:effectLst/>
              </a:rPr>
              <a:t>: Dangerous pathogen unit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  <a:effectLst/>
              </a:rPr>
              <a:t>Laboratory Practices Requirements: </a:t>
            </a:r>
            <a:r>
              <a:rPr lang="en-US" sz="2400" dirty="0">
                <a:solidFill>
                  <a:schemeClr val="tx1"/>
                </a:solidFill>
                <a:effectLst/>
              </a:rPr>
              <a:t>PPE, restricted access to laboratory areas, special clothing, air lock entry, shower exit, special waste disposable. 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  <a:effectLst/>
              </a:rPr>
              <a:t>Safety Equipment Required: 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  <a:effectLst/>
              </a:rPr>
              <a:t>1-Autoclave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2- class III hood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3-filtered air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EA9723-0739-4A53-9B55-6F8A8985C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5974" y="343670"/>
            <a:ext cx="1339412" cy="1336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1781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1F245-F5F3-445D-893B-A7FB27CF2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Biosafety level 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EA9723-0739-4A53-9B55-6F8A8985C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5974" y="343670"/>
            <a:ext cx="1339412" cy="1336621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0C91A3D-A052-4019-BCC2-0CE1F49175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97279" y="1862138"/>
            <a:ext cx="4608195" cy="40100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04E03CE-B077-481C-9E3A-6090F0F4FB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0745" y="1862138"/>
            <a:ext cx="5133975" cy="4010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482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1F245-F5F3-445D-893B-A7FB27CF2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5154F72-C2F6-4029-AB9B-45BAC6BA38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2059" y="1794426"/>
            <a:ext cx="10407015" cy="4558749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3EA9723-0739-4A53-9B55-6F8A8985C7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5974" y="343670"/>
            <a:ext cx="1339412" cy="1336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5917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3AEAB-94AD-4243-86BE-53F7470FE2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600" b="1" dirty="0">
                <a:solidFill>
                  <a:srgbClr val="0070C0"/>
                </a:solidFill>
              </a:rPr>
              <a:t>GMT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A7FBBE-B278-4C1F-8E3A-EBCABAE33E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099" y="170793"/>
            <a:ext cx="2921876" cy="292187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0918BF5-C574-4D2B-B101-EA9CF1DB667B}"/>
              </a:ext>
            </a:extLst>
          </p:cNvPr>
          <p:cNvSpPr txBox="1"/>
          <p:nvPr/>
        </p:nvSpPr>
        <p:spPr>
          <a:xfrm>
            <a:off x="1200150" y="4454009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3200" b="1" dirty="0"/>
              <a:t>Good microbiological techniques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21587490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1F245-F5F3-445D-893B-A7FB27CF2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  <a:latin typeface="+mn-lt"/>
              </a:rPr>
              <a:t>GMT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1745ED-C624-464C-A618-63072AF9B5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2505" y="1867753"/>
            <a:ext cx="10294620" cy="5582491"/>
          </a:xfrm>
        </p:spPr>
        <p:txBody>
          <a:bodyPr>
            <a:normAutofit/>
          </a:bodyPr>
          <a:lstStyle/>
          <a:p>
            <a:pPr marL="27432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83D68"/>
              </a:buClr>
              <a:buSzPct val="8000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1-Do not eat or drink in the lab and don’t use fridge for food</a:t>
            </a:r>
          </a:p>
          <a:p>
            <a:pPr rtl="0">
              <a:buFontTx/>
              <a:buNone/>
            </a:pPr>
            <a:r>
              <a:rPr lang="en-US" sz="2400" b="0" dirty="0">
                <a:solidFill>
                  <a:schemeClr val="tx1"/>
                </a:solidFill>
                <a:latin typeface="+mn-lt"/>
              </a:rPr>
              <a:t>2-Report any accident (spill, breakage, etc.) or injury (cut, burn, etc.) to the teacher immediately, Do not panic. </a:t>
            </a:r>
          </a:p>
          <a:p>
            <a:pPr rtl="0">
              <a:buFontTx/>
              <a:buNone/>
            </a:pPr>
            <a:r>
              <a:rPr lang="en-US" sz="2400" b="0" dirty="0">
                <a:solidFill>
                  <a:schemeClr val="tx1"/>
                </a:solidFill>
                <a:latin typeface="+mn-lt"/>
              </a:rPr>
              <a:t>3-Never attempt unauthorized experiments</a:t>
            </a:r>
          </a:p>
          <a:p>
            <a:pPr>
              <a:buNone/>
            </a:pPr>
            <a:r>
              <a:rPr lang="en-US" sz="2400" dirty="0">
                <a:solidFill>
                  <a:schemeClr val="tx1"/>
                </a:solidFill>
              </a:rPr>
              <a:t>4-</a:t>
            </a:r>
            <a:r>
              <a:rPr lang="en-US" sz="2400" b="0" dirty="0">
                <a:solidFill>
                  <a:schemeClr val="tx1"/>
                </a:solidFill>
                <a:latin typeface="+mn-lt"/>
              </a:rPr>
              <a:t>Keep work places clean and free of unwanted chemicals, biological specimens.</a:t>
            </a:r>
          </a:p>
          <a:p>
            <a:pPr>
              <a:buNone/>
            </a:pPr>
            <a:r>
              <a:rPr lang="en-US" sz="2400" dirty="0">
                <a:solidFill>
                  <a:schemeClr val="tx1"/>
                </a:solidFill>
              </a:rPr>
              <a:t>5- wear Gloves , lab coat, mask and glasses.</a:t>
            </a:r>
          </a:p>
          <a:p>
            <a:pPr>
              <a:buNone/>
            </a:pPr>
            <a:r>
              <a:rPr lang="en-US" sz="2400" b="0" dirty="0">
                <a:solidFill>
                  <a:schemeClr val="tx1"/>
                </a:solidFill>
                <a:latin typeface="+mn-lt"/>
              </a:rPr>
              <a:t>6- Tie hair and use closed shoes</a:t>
            </a:r>
          </a:p>
          <a:p>
            <a:pPr>
              <a:buNone/>
            </a:pPr>
            <a:r>
              <a:rPr lang="en-US" sz="2400" b="0" dirty="0">
                <a:solidFill>
                  <a:schemeClr val="tx1"/>
                </a:solidFill>
                <a:latin typeface="+mn-lt"/>
              </a:rPr>
              <a:t>7-</a:t>
            </a:r>
            <a:r>
              <a:rPr lang="en-US" sz="2400" b="0" dirty="0">
                <a:latin typeface="+mn-lt"/>
              </a:rPr>
              <a:t>Do not touch , taste, or smell any chemicals. </a:t>
            </a:r>
          </a:p>
          <a:p>
            <a:pPr>
              <a:buNone/>
            </a:pPr>
            <a:endParaRPr lang="en-US" sz="2400" b="0" dirty="0">
              <a:latin typeface="+mn-lt"/>
            </a:endParaRPr>
          </a:p>
          <a:p>
            <a:pPr rtl="0">
              <a:buFontTx/>
              <a:buNone/>
            </a:pPr>
            <a:endParaRPr lang="ar-SA" sz="2400" b="0" dirty="0">
              <a:solidFill>
                <a:schemeClr val="tx1"/>
              </a:solidFill>
              <a:latin typeface="+mn-lt"/>
            </a:endParaRPr>
          </a:p>
          <a:p>
            <a:pPr marL="27432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83D68"/>
              </a:buClr>
              <a:buSzPct val="8000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EA9723-0739-4A53-9B55-6F8A8985C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5974" y="343670"/>
            <a:ext cx="1339412" cy="1336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3063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1F245-F5F3-445D-893B-A7FB27CF2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A47F2F3-2EBD-4C27-921D-0005FAA450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2027" t="10458" r="17262" b="11879"/>
          <a:stretch/>
        </p:blipFill>
        <p:spPr>
          <a:xfrm>
            <a:off x="4689150" y="287088"/>
            <a:ext cx="3268875" cy="20859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3EA9723-0739-4A53-9B55-6F8A8985C7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5974" y="343670"/>
            <a:ext cx="1339412" cy="13366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185D27B-CD5D-4EC4-BF7E-86720D5DC7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063" y="180355"/>
            <a:ext cx="2115495" cy="216426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E957629-DB28-4C6A-B6DC-D92EC6322A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3655" y="251769"/>
            <a:ext cx="2145978" cy="21459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DF8885C-9D64-4D75-8643-31AFA0A17E1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4545" r="14380" b="41289"/>
          <a:stretch/>
        </p:blipFill>
        <p:spPr>
          <a:xfrm>
            <a:off x="8198062" y="343671"/>
            <a:ext cx="2193713" cy="200095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2564E29-32A0-4ECA-AE36-BF2320847B4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14722"/>
          <a:stretch/>
        </p:blipFill>
        <p:spPr>
          <a:xfrm>
            <a:off x="366614" y="2450871"/>
            <a:ext cx="2393815" cy="32766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C8AAA90-5999-4033-8C07-0CB05C5C30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98522" y="2708307"/>
            <a:ext cx="8157155" cy="276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8612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1F245-F5F3-445D-893B-A7FB27CF2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sz="4800" b="0" dirty="0">
                <a:latin typeface="+mn-lt"/>
              </a:rPr>
            </a:br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7CC6A77-0CAC-4DE8-AC54-A36FBFA6D7F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207255" y="1757190"/>
            <a:ext cx="1388340" cy="1344613"/>
          </a:xfr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F3E5D81-985C-45A7-B222-54F4532005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2950" y="1799261"/>
            <a:ext cx="7669257" cy="41136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8-</a:t>
            </a:r>
            <a:r>
              <a:rPr lang="en-US" sz="2400" b="0" dirty="0">
                <a:solidFill>
                  <a:schemeClr val="tx1"/>
                </a:solidFill>
              </a:rPr>
              <a:t>Do not use unlabeled bottle.</a:t>
            </a:r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 b="0" dirty="0">
                <a:solidFill>
                  <a:schemeClr val="tx1"/>
                </a:solidFill>
                <a:latin typeface="+mn-lt"/>
              </a:rPr>
              <a:t>9-Work only with materials once you know their flammability, reactivity, toxicity, safe handling and emergency procedures.</a:t>
            </a:r>
          </a:p>
          <a:p>
            <a:pPr marL="0" indent="0">
              <a:buNone/>
            </a:pPr>
            <a:r>
              <a:rPr lang="en-US" sz="2400" b="0" dirty="0">
                <a:solidFill>
                  <a:schemeClr val="tx1"/>
                </a:solidFill>
                <a:latin typeface="+mn-lt"/>
              </a:rPr>
              <a:t>10-Never pipette by mouth; use mechanical transfer devices.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11-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Do not mix chemicals in the sink.</a:t>
            </a:r>
          </a:p>
          <a:p>
            <a:pPr marL="0" indent="0" algn="l" rtl="0">
              <a:buNone/>
            </a:pPr>
            <a:r>
              <a:rPr lang="en-US" sz="2400" dirty="0">
                <a:solidFill>
                  <a:schemeClr val="tx1"/>
                </a:solidFill>
              </a:rPr>
              <a:t>12-</a:t>
            </a:r>
            <a:r>
              <a:rPr lang="en-US" sz="2400" b="0" dirty="0">
                <a:solidFill>
                  <a:schemeClr val="tx1"/>
                </a:solidFill>
                <a:latin typeface="+mn-lt"/>
              </a:rPr>
              <a:t>If a chemical was splashed in your eye(s) or on your skin, immediately flush with running water for at least 20 minutes. </a:t>
            </a:r>
          </a:p>
          <a:p>
            <a:pPr marL="0" indent="0" algn="l" rtl="0">
              <a:buNone/>
            </a:pPr>
            <a:r>
              <a:rPr lang="en-US" sz="2400" b="0" dirty="0">
                <a:solidFill>
                  <a:schemeClr val="tx1"/>
                </a:solidFill>
                <a:latin typeface="+mn-lt"/>
              </a:rPr>
              <a:t>Immediately (and loudly) yell out the teacher's name to get the teacher's attention. </a:t>
            </a:r>
            <a:endParaRPr lang="ar-SA" sz="2400" b="0" dirty="0">
              <a:solidFill>
                <a:schemeClr val="tx1"/>
              </a:solidFill>
              <a:latin typeface="+mn-lt"/>
            </a:endParaRPr>
          </a:p>
          <a:p>
            <a:pPr marL="0" indent="0">
              <a:buNone/>
            </a:pPr>
            <a:endParaRPr lang="ar-SA" sz="2000" dirty="0">
              <a:solidFill>
                <a:schemeClr val="tx1"/>
              </a:solidFill>
              <a:latin typeface="+mn-lt"/>
            </a:endParaRPr>
          </a:p>
          <a:p>
            <a:pPr marL="0" indent="0">
              <a:buNone/>
            </a:pPr>
            <a:endParaRPr lang="en-US" sz="2000" b="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marL="0" indent="0">
              <a:buNone/>
            </a:pPr>
            <a:endParaRPr lang="en-US" sz="2000" b="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marL="0" indent="0">
              <a:buNone/>
            </a:pPr>
            <a:endParaRPr lang="en-US" sz="2000" b="0" dirty="0">
              <a:solidFill>
                <a:schemeClr val="tx1"/>
              </a:solidFill>
              <a:latin typeface="+mn-lt"/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EA9723-0739-4A53-9B55-6F8A8985C7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5974" y="343670"/>
            <a:ext cx="1339412" cy="13366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C49BCE-45FB-4920-B519-429DBB3988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95595" y="1790218"/>
            <a:ext cx="1229791" cy="1344612"/>
          </a:xfrm>
          <a:prstGeom prst="rect">
            <a:avLst/>
          </a:prstGeom>
        </p:spPr>
      </p:pic>
      <p:sp>
        <p:nvSpPr>
          <p:cNvPr id="9" name="Multiplication Sign 8">
            <a:extLst>
              <a:ext uri="{FF2B5EF4-FFF2-40B4-BE49-F238E27FC236}">
                <a16:creationId xmlns:a16="http://schemas.microsoft.com/office/drawing/2014/main" id="{52CAF9CB-286D-490E-91AF-BF7CE91CA668}"/>
              </a:ext>
            </a:extLst>
          </p:cNvPr>
          <p:cNvSpPr/>
          <p:nvPr/>
        </p:nvSpPr>
        <p:spPr>
          <a:xfrm>
            <a:off x="8651749" y="2248925"/>
            <a:ext cx="718321" cy="81631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EF065A-706E-4242-8A98-90402161D0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51749" y="3394446"/>
            <a:ext cx="3305367" cy="228412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8DEBD03-1538-44D9-B560-875D16C72B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5450" y="5356522"/>
            <a:ext cx="1343025" cy="887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5969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1F245-F5F3-445D-893B-A7FB27CF2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1745ED-C624-464C-A618-63072AF9B5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0" dirty="0">
                <a:solidFill>
                  <a:schemeClr val="tx1"/>
                </a:solidFill>
                <a:latin typeface="+mn-lt"/>
              </a:rPr>
              <a:t>13-Walk DON’T run in the lab.</a:t>
            </a:r>
          </a:p>
          <a:p>
            <a:pPr marL="0" indent="0">
              <a:buNone/>
            </a:pPr>
            <a:r>
              <a:rPr lang="en-US" sz="2400" b="0" dirty="0">
                <a:solidFill>
                  <a:schemeClr val="tx1"/>
                </a:solidFill>
                <a:latin typeface="+mn-lt"/>
              </a:rPr>
              <a:t>14-Keep exits and passageways clear at all times.</a:t>
            </a:r>
            <a:endParaRPr lang="ar-SA" sz="2400" b="0" dirty="0">
              <a:solidFill>
                <a:schemeClr val="tx1"/>
              </a:solidFill>
              <a:latin typeface="+mn-lt"/>
            </a:endParaRPr>
          </a:p>
          <a:p>
            <a:pPr marL="0" indent="0">
              <a:buNone/>
            </a:pPr>
            <a:r>
              <a:rPr lang="en-US" sz="2400" b="0" dirty="0">
                <a:solidFill>
                  <a:schemeClr val="tx1"/>
                </a:solidFill>
                <a:latin typeface="+mn-lt"/>
              </a:rPr>
              <a:t>15-Turn of gas, water before leaving.</a:t>
            </a:r>
          </a:p>
          <a:p>
            <a:pPr marL="0" indent="0">
              <a:buNone/>
            </a:pPr>
            <a:r>
              <a:rPr lang="en-US" sz="2400" b="0" dirty="0">
                <a:solidFill>
                  <a:schemeClr val="tx1"/>
                </a:solidFill>
                <a:latin typeface="+mn-lt"/>
              </a:rPr>
              <a:t>16-Wash your hands thoroughly before leaving the laboratory.</a:t>
            </a:r>
          </a:p>
          <a:p>
            <a:pPr marL="0" indent="0">
              <a:buNone/>
            </a:pPr>
            <a:endParaRPr lang="ar-SA" sz="2800" b="0" dirty="0">
              <a:latin typeface="+mn-lt"/>
            </a:endParaRPr>
          </a:p>
          <a:p>
            <a:pPr marL="0" indent="0">
              <a:buNone/>
            </a:pP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EA9723-0739-4A53-9B55-6F8A8985C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5974" y="343670"/>
            <a:ext cx="1339412" cy="13366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3103B7D-2889-4D79-A1CA-22967DBC0E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4053" y="1845734"/>
            <a:ext cx="2353260" cy="237558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EDCE5AD-56D9-4794-9187-74D2A7E3B4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4053" y="4332455"/>
            <a:ext cx="2353260" cy="193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9526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1F245-F5F3-445D-893B-A7FB27CF2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Any Question??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1745ED-C624-464C-A618-63072AF9B5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838450"/>
            <a:ext cx="10058400" cy="30306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>
                <a:solidFill>
                  <a:schemeClr val="tx1"/>
                </a:solidFill>
                <a:hlinkClick r:id="rId2"/>
              </a:rPr>
              <a:t>Daalenazi@ksu.edu.sa</a:t>
            </a:r>
            <a:r>
              <a:rPr lang="en-US" sz="2800" dirty="0">
                <a:solidFill>
                  <a:schemeClr val="tx1"/>
                </a:solidFill>
              </a:rPr>
              <a:t>     </a:t>
            </a:r>
            <a:r>
              <a:rPr lang="ar-SA" sz="2800" dirty="0">
                <a:solidFill>
                  <a:schemeClr val="tx1"/>
                </a:solidFill>
              </a:rPr>
              <a:t>أ.ضحيه العنزي</a:t>
            </a:r>
          </a:p>
          <a:p>
            <a:pPr marL="0" indent="0" algn="ctr">
              <a:buNone/>
            </a:pPr>
            <a:r>
              <a:rPr lang="en-US" sz="2800" dirty="0">
                <a:solidFill>
                  <a:schemeClr val="tx1"/>
                </a:solidFill>
                <a:hlinkClick r:id="rId3"/>
              </a:rPr>
              <a:t>Amalzailai@ksu.edu.sa</a:t>
            </a:r>
            <a:r>
              <a:rPr lang="en-US" sz="2800" dirty="0">
                <a:solidFill>
                  <a:schemeClr val="tx1"/>
                </a:solidFill>
              </a:rPr>
              <a:t>  </a:t>
            </a:r>
            <a:r>
              <a:rPr lang="ar-SA" sz="2800" dirty="0">
                <a:solidFill>
                  <a:schemeClr val="tx1"/>
                </a:solidFill>
              </a:rPr>
              <a:t>أ. أمنة الزيلعي  </a:t>
            </a:r>
            <a:endParaRPr lang="en-US" sz="2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EA9723-0739-4A53-9B55-6F8A8985C7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5974" y="343670"/>
            <a:ext cx="1339412" cy="1336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958899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