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3"/>
  </p:normalViewPr>
  <p:slideViewPr>
    <p:cSldViewPr>
      <p:cViewPr varScale="1">
        <p:scale>
          <a:sx n="83" d="100"/>
          <a:sy n="83" d="100"/>
        </p:scale>
        <p:origin x="1422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3694" y="461899"/>
            <a:ext cx="4896611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 u="heavy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39" y="1513183"/>
            <a:ext cx="8072120" cy="3983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133600"/>
            <a:ext cx="7772400" cy="677108"/>
          </a:xfrm>
        </p:spPr>
        <p:txBody>
          <a:bodyPr/>
          <a:lstStyle/>
          <a:p>
            <a:r>
              <a:rPr lang="en-US" dirty="0"/>
              <a:t>International Health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1371600" y="3810000"/>
            <a:ext cx="7543800" cy="338554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7087" y="2002663"/>
            <a:ext cx="8028940" cy="2101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97175" marR="42545" indent="-2785110">
              <a:lnSpc>
                <a:spcPct val="100000"/>
              </a:lnSpc>
              <a:spcBef>
                <a:spcPts val="105"/>
              </a:spcBef>
            </a:pPr>
            <a:r>
              <a:rPr b="0" i="1" u="none" dirty="0">
                <a:solidFill>
                  <a:srgbClr val="6F2F9F"/>
                </a:solidFill>
                <a:latin typeface="Times New Roman"/>
                <a:cs typeface="Times New Roman"/>
              </a:rPr>
              <a:t>‘Nothing is </a:t>
            </a:r>
            <a:r>
              <a:rPr b="0" i="1" u="none" spc="-45" dirty="0">
                <a:solidFill>
                  <a:srgbClr val="6F2F9F"/>
                </a:solidFill>
                <a:latin typeface="Times New Roman"/>
                <a:cs typeface="Times New Roman"/>
              </a:rPr>
              <a:t>more </a:t>
            </a:r>
            <a:r>
              <a:rPr b="0" i="1" u="none" dirty="0">
                <a:solidFill>
                  <a:srgbClr val="6F2F9F"/>
                </a:solidFill>
                <a:latin typeface="Times New Roman"/>
                <a:cs typeface="Times New Roman"/>
              </a:rPr>
              <a:t>international than  a</a:t>
            </a:r>
            <a:r>
              <a:rPr b="0" i="1" u="none" spc="-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b="0" i="1" u="none" dirty="0">
                <a:solidFill>
                  <a:srgbClr val="6F2F9F"/>
                </a:solidFill>
                <a:latin typeface="Times New Roman"/>
                <a:cs typeface="Times New Roman"/>
              </a:rPr>
              <a:t>disease.’</a:t>
            </a:r>
          </a:p>
          <a:p>
            <a:pPr marL="5333365">
              <a:lnSpc>
                <a:spcPct val="100000"/>
              </a:lnSpc>
              <a:spcBef>
                <a:spcPts val="975"/>
              </a:spcBef>
            </a:pPr>
            <a:r>
              <a:rPr sz="4000" b="0" u="none" spc="-5" dirty="0">
                <a:solidFill>
                  <a:srgbClr val="001F5F"/>
                </a:solidFill>
                <a:latin typeface="Times New Roman"/>
                <a:cs typeface="Times New Roman"/>
              </a:rPr>
              <a:t>- Paul</a:t>
            </a:r>
            <a:r>
              <a:rPr sz="4000" b="0" u="none" spc="-4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4000" b="0" u="none" spc="-5" dirty="0">
                <a:solidFill>
                  <a:srgbClr val="001F5F"/>
                </a:solidFill>
                <a:latin typeface="Times New Roman"/>
                <a:cs typeface="Times New Roman"/>
              </a:rPr>
              <a:t>Russel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6955" y="576199"/>
            <a:ext cx="52616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latin typeface="Times New Roman"/>
                <a:cs typeface="Times New Roman"/>
              </a:rPr>
              <a:t>INTERNATIONAL</a:t>
            </a:r>
            <a:r>
              <a:rPr sz="3200" spc="-200" dirty="0">
                <a:latin typeface="Times New Roman"/>
                <a:cs typeface="Times New Roman"/>
              </a:rPr>
              <a:t> </a:t>
            </a:r>
            <a:r>
              <a:rPr sz="3200" spc="-50" dirty="0">
                <a:latin typeface="Times New Roman"/>
                <a:cs typeface="Times New Roman"/>
              </a:rPr>
              <a:t>HEALTH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9747" y="1942951"/>
            <a:ext cx="7117715" cy="403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6685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205104" algn="l"/>
              </a:tabLst>
            </a:pPr>
            <a:r>
              <a:rPr sz="2800" spc="-5" dirty="0">
                <a:latin typeface="Times New Roman"/>
                <a:cs typeface="Times New Roman"/>
              </a:rPr>
              <a:t>Also called 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‘</a:t>
            </a:r>
            <a:r>
              <a:rPr sz="28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Geographic medicine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’ </a:t>
            </a:r>
            <a:r>
              <a:rPr sz="2800" spc="-5" dirty="0">
                <a:latin typeface="Times New Roman"/>
                <a:cs typeface="Times New Roman"/>
              </a:rPr>
              <a:t>or</a:t>
            </a:r>
            <a:r>
              <a:rPr sz="2800" spc="-170" dirty="0"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‘</a:t>
            </a:r>
            <a:r>
              <a:rPr sz="28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Global  health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’.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12700" marR="5080">
              <a:lnSpc>
                <a:spcPct val="150000"/>
              </a:lnSpc>
              <a:buFont typeface="Arial"/>
              <a:buChar char="•"/>
              <a:tabLst>
                <a:tab pos="224790" algn="l"/>
              </a:tabLst>
            </a:pPr>
            <a:r>
              <a:rPr sz="2800" spc="-5" dirty="0">
                <a:latin typeface="Times New Roman"/>
                <a:cs typeface="Times New Roman"/>
              </a:rPr>
              <a:t>It is a field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health care, usually with emphasis  towards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i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public </a:t>
            </a:r>
            <a:r>
              <a:rPr sz="2800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health </a:t>
            </a:r>
            <a:r>
              <a:rPr sz="2800" i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dealing</a:t>
            </a:r>
            <a:r>
              <a:rPr sz="2800" i="1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with health </a:t>
            </a:r>
            <a:r>
              <a:rPr sz="2800" dirty="0">
                <a:latin typeface="Times New Roman"/>
                <a:cs typeface="Times New Roman"/>
              </a:rPr>
              <a:t>across  </a:t>
            </a:r>
            <a:r>
              <a:rPr sz="2800" spc="-5" dirty="0">
                <a:latin typeface="Times New Roman"/>
                <a:cs typeface="Times New Roman"/>
              </a:rPr>
              <a:t>regional and/or international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boundaries.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3585" y="219202"/>
            <a:ext cx="37439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BACKGROUND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200" y="1791080"/>
            <a:ext cx="8469630" cy="3354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Health </a:t>
            </a:r>
            <a:r>
              <a:rPr sz="2800" spc="-10" dirty="0">
                <a:latin typeface="Times New Roman"/>
                <a:cs typeface="Times New Roman"/>
              </a:rPr>
              <a:t>and </a:t>
            </a:r>
            <a:r>
              <a:rPr sz="2800" spc="-5" dirty="0">
                <a:latin typeface="Times New Roman"/>
                <a:cs typeface="Times New Roman"/>
              </a:rPr>
              <a:t>diseases has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no political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boundaries</a:t>
            </a:r>
            <a:r>
              <a:rPr sz="280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5600" marR="915035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Disease in </a:t>
            </a:r>
            <a:r>
              <a:rPr sz="2800" spc="-10" dirty="0">
                <a:latin typeface="Times New Roman"/>
                <a:cs typeface="Times New Roman"/>
              </a:rPr>
              <a:t>any </a:t>
            </a:r>
            <a:r>
              <a:rPr sz="2800" spc="-5" dirty="0">
                <a:latin typeface="Times New Roman"/>
                <a:cs typeface="Times New Roman"/>
              </a:rPr>
              <a:t>part of the world is a threat to other  countries.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History replete with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spread of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diseas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-5" dirty="0">
                <a:latin typeface="Times New Roman"/>
                <a:cs typeface="Times New Roman"/>
              </a:rPr>
              <a:t>(exm – Plague and  Cholera) along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trade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routes</a:t>
            </a:r>
            <a:r>
              <a:rPr sz="280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37576" y="53339"/>
            <a:ext cx="1106423" cy="1142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7840" y="1554368"/>
            <a:ext cx="7708265" cy="4380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3700" marR="17780" indent="-343535">
              <a:lnSpc>
                <a:spcPct val="140000"/>
              </a:lnSpc>
              <a:spcBef>
                <a:spcPts val="105"/>
              </a:spcBef>
              <a:buFont typeface="Arial"/>
              <a:buChar char="•"/>
              <a:tabLst>
                <a:tab pos="393700" algn="l"/>
                <a:tab pos="394335" algn="l"/>
              </a:tabLst>
            </a:pPr>
            <a:r>
              <a:rPr sz="2800" spc="-5" dirty="0">
                <a:latin typeface="Times New Roman"/>
                <a:cs typeface="Times New Roman"/>
              </a:rPr>
              <a:t>In </a:t>
            </a:r>
            <a:r>
              <a:rPr sz="2800" dirty="0">
                <a:latin typeface="Times New Roman"/>
                <a:cs typeface="Times New Roman"/>
              </a:rPr>
              <a:t>order </a:t>
            </a:r>
            <a:r>
              <a:rPr sz="2800" spc="-5" dirty="0">
                <a:latin typeface="Times New Roman"/>
                <a:cs typeface="Times New Roman"/>
              </a:rPr>
              <a:t>to protect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spread of disease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, attempts had  been </a:t>
            </a:r>
            <a:r>
              <a:rPr sz="2800" spc="-10" dirty="0">
                <a:latin typeface="Times New Roman"/>
                <a:cs typeface="Times New Roman"/>
              </a:rPr>
              <a:t>made </a:t>
            </a:r>
            <a:r>
              <a:rPr sz="2800" dirty="0">
                <a:latin typeface="Times New Roman"/>
                <a:cs typeface="Times New Roman"/>
              </a:rPr>
              <a:t>by </a:t>
            </a:r>
            <a:r>
              <a:rPr sz="2800" spc="-5" dirty="0">
                <a:latin typeface="Times New Roman"/>
                <a:cs typeface="Times New Roman"/>
              </a:rPr>
              <a:t>rulers/States to place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barriers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against  infection by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detection and isolation of travelers.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100">
              <a:latin typeface="Times New Roman"/>
              <a:cs typeface="Times New Roman"/>
            </a:endParaRPr>
          </a:p>
          <a:p>
            <a:pPr marL="393700" marR="735965" indent="-343535">
              <a:lnSpc>
                <a:spcPct val="140000"/>
              </a:lnSpc>
              <a:spcBef>
                <a:spcPts val="2485"/>
              </a:spcBef>
              <a:buFont typeface="Arial"/>
              <a:buChar char="•"/>
              <a:tabLst>
                <a:tab pos="393700" algn="l"/>
                <a:tab pos="394335" algn="l"/>
              </a:tabLst>
            </a:pPr>
            <a:r>
              <a:rPr sz="2800" spc="-5" dirty="0">
                <a:latin typeface="Times New Roman"/>
                <a:cs typeface="Times New Roman"/>
              </a:rPr>
              <a:t>In </a:t>
            </a:r>
            <a:r>
              <a:rPr sz="2800" dirty="0">
                <a:latin typeface="Times New Roman"/>
                <a:cs typeface="Times New Roman"/>
              </a:rPr>
              <a:t>14</a:t>
            </a:r>
            <a:r>
              <a:rPr sz="2775" baseline="25525" dirty="0">
                <a:latin typeface="Times New Roman"/>
                <a:cs typeface="Times New Roman"/>
              </a:rPr>
              <a:t>th </a:t>
            </a:r>
            <a:r>
              <a:rPr sz="2800" spc="-5" dirty="0">
                <a:latin typeface="Times New Roman"/>
                <a:cs typeface="Times New Roman"/>
              </a:rPr>
              <a:t>Century a procedure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Quarantine</a:t>
            </a:r>
            <a:r>
              <a:rPr sz="2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was  introduced in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Europe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 protect importation of  disease.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22501"/>
            <a:ext cx="7911465" cy="3950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40 days quarantine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programme in </a:t>
            </a:r>
            <a:r>
              <a:rPr sz="2800" dirty="0">
                <a:latin typeface="Times New Roman"/>
                <a:cs typeface="Times New Roman"/>
              </a:rPr>
              <a:t>Europe </a:t>
            </a:r>
            <a:r>
              <a:rPr sz="2800" spc="-5" dirty="0">
                <a:latin typeface="Wingdings"/>
                <a:cs typeface="Wingdings"/>
              </a:rPr>
              <a:t>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plague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Quarantine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soon </a:t>
            </a:r>
            <a:r>
              <a:rPr sz="2800" spc="-10" dirty="0">
                <a:latin typeface="Times New Roman"/>
                <a:cs typeface="Times New Roman"/>
              </a:rPr>
              <a:t>became </a:t>
            </a:r>
            <a:r>
              <a:rPr sz="2800" spc="-5" dirty="0">
                <a:latin typeface="Times New Roman"/>
                <a:cs typeface="Times New Roman"/>
              </a:rPr>
              <a:t>an established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practice.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5600" marR="752475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Times New Roman"/>
                <a:cs typeface="Times New Roman"/>
              </a:rPr>
              <a:t>Different </a:t>
            </a:r>
            <a:r>
              <a:rPr sz="2800" spc="-5" dirty="0">
                <a:latin typeface="Times New Roman"/>
                <a:cs typeface="Times New Roman"/>
              </a:rPr>
              <a:t>countries adopted </a:t>
            </a:r>
            <a:r>
              <a:rPr sz="2800" spc="-10" dirty="0">
                <a:latin typeface="Times New Roman"/>
                <a:cs typeface="Times New Roman"/>
              </a:rPr>
              <a:t>different </a:t>
            </a:r>
            <a:r>
              <a:rPr sz="2800" spc="-5" dirty="0">
                <a:latin typeface="Times New Roman"/>
                <a:cs typeface="Times New Roman"/>
              </a:rPr>
              <a:t>quarantine  procedures.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This </a:t>
            </a:r>
            <a:r>
              <a:rPr sz="2800" spc="-10" dirty="0">
                <a:latin typeface="Times New Roman"/>
                <a:cs typeface="Times New Roman"/>
              </a:rPr>
              <a:t>was 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ORIGIN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international health</a:t>
            </a:r>
            <a:r>
              <a:rPr sz="2800" u="heavy" spc="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work</a:t>
            </a:r>
            <a:r>
              <a:rPr sz="280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43663"/>
            <a:ext cx="7917815" cy="4038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5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But, later </a:t>
            </a:r>
            <a:r>
              <a:rPr sz="2800" dirty="0">
                <a:latin typeface="Times New Roman"/>
                <a:cs typeface="Times New Roman"/>
              </a:rPr>
              <a:t>opposition </a:t>
            </a:r>
            <a:r>
              <a:rPr sz="2800" spc="-10" dirty="0">
                <a:latin typeface="Times New Roman"/>
                <a:cs typeface="Times New Roman"/>
              </a:rPr>
              <a:t>came </a:t>
            </a:r>
            <a:r>
              <a:rPr sz="2800" dirty="0">
                <a:latin typeface="Times New Roman"/>
                <a:cs typeface="Times New Roman"/>
              </a:rPr>
              <a:t>from </a:t>
            </a:r>
            <a:r>
              <a:rPr sz="2800" spc="-5" dirty="0">
                <a:latin typeface="Times New Roman"/>
                <a:cs typeface="Times New Roman"/>
              </a:rPr>
              <a:t>several </a:t>
            </a:r>
            <a:r>
              <a:rPr sz="2800" dirty="0">
                <a:latin typeface="Times New Roman"/>
                <a:cs typeface="Times New Roman"/>
              </a:rPr>
              <a:t>quarters </a:t>
            </a:r>
            <a:r>
              <a:rPr sz="2800" spc="-5" dirty="0">
                <a:latin typeface="Wingdings"/>
                <a:cs typeface="Wingdings"/>
              </a:rPr>
              <a:t></a:t>
            </a:r>
            <a:r>
              <a:rPr sz="2800" spc="-5" dirty="0">
                <a:latin typeface="Times New Roman"/>
                <a:cs typeface="Times New Roman"/>
              </a:rPr>
              <a:t> 40 days </a:t>
            </a:r>
            <a:r>
              <a:rPr sz="2800" spc="-5" dirty="0">
                <a:latin typeface="Wingdings"/>
                <a:cs typeface="Wingdings"/>
              </a:rPr>
              <a:t>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long period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caused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inconvenience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international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trade </a:t>
            </a:r>
            <a:r>
              <a:rPr sz="28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and</a:t>
            </a:r>
            <a:r>
              <a:rPr sz="2800" u="heavy" spc="-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travelers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har char="•"/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355600" marR="624205" indent="-343535">
              <a:lnSpc>
                <a:spcPct val="1501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Quarantine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failed in its objective because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lack of  scientific</a:t>
            </a:r>
            <a:r>
              <a:rPr sz="2800" u="heavy" spc="-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knowledge</a:t>
            </a:r>
            <a:r>
              <a:rPr sz="280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320282"/>
            <a:ext cx="7814945" cy="459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30175" indent="-343535">
              <a:lnSpc>
                <a:spcPct val="14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000" dirty="0">
                <a:latin typeface="Times New Roman"/>
                <a:cs typeface="Times New Roman"/>
              </a:rPr>
              <a:t>It </a:t>
            </a:r>
            <a:r>
              <a:rPr sz="3000" spc="-5" dirty="0">
                <a:latin typeface="Times New Roman"/>
                <a:cs typeface="Times New Roman"/>
              </a:rPr>
              <a:t>became necessary </a:t>
            </a:r>
            <a:r>
              <a:rPr sz="3000" dirty="0">
                <a:latin typeface="Times New Roman"/>
                <a:cs typeface="Times New Roman"/>
              </a:rPr>
              <a:t>for</a:t>
            </a:r>
            <a:r>
              <a:rPr sz="30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0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international agreement 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and </a:t>
            </a:r>
            <a:r>
              <a:rPr sz="3000" spc="-5" dirty="0">
                <a:latin typeface="Times New Roman"/>
                <a:cs typeface="Times New Roman"/>
              </a:rPr>
              <a:t>cooperation </a:t>
            </a:r>
            <a:r>
              <a:rPr sz="3000" dirty="0">
                <a:latin typeface="Times New Roman"/>
                <a:cs typeface="Times New Roman"/>
              </a:rPr>
              <a:t>on QUARANTINE </a:t>
            </a:r>
            <a:r>
              <a:rPr sz="3000" spc="-5" dirty="0">
                <a:latin typeface="Times New Roman"/>
                <a:cs typeface="Times New Roman"/>
              </a:rPr>
              <a:t>matters </a:t>
            </a:r>
            <a:r>
              <a:rPr sz="3000" dirty="0">
                <a:latin typeface="Times New Roman"/>
                <a:cs typeface="Times New Roman"/>
              </a:rPr>
              <a:t>to </a:t>
            </a:r>
            <a:r>
              <a:rPr sz="3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control communicable</a:t>
            </a:r>
            <a:r>
              <a:rPr sz="3000" u="heavy" spc="7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disease</a:t>
            </a:r>
            <a:r>
              <a:rPr sz="3000" spc="-5" dirty="0">
                <a:latin typeface="Times New Roman"/>
                <a:cs typeface="Times New Roman"/>
              </a:rPr>
              <a:t>.</a:t>
            </a:r>
            <a:endParaRPr sz="300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14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000" dirty="0">
                <a:latin typeface="Times New Roman"/>
                <a:cs typeface="Times New Roman"/>
              </a:rPr>
              <a:t>Thus, </a:t>
            </a:r>
            <a:r>
              <a:rPr sz="30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International Conferences </a:t>
            </a:r>
            <a:r>
              <a:rPr sz="3000" dirty="0">
                <a:latin typeface="Times New Roman"/>
                <a:cs typeface="Times New Roman"/>
              </a:rPr>
              <a:t>were held and </a:t>
            </a:r>
            <a:r>
              <a:rPr sz="30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0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organizations </a:t>
            </a:r>
            <a:r>
              <a:rPr sz="3000" dirty="0">
                <a:latin typeface="Times New Roman"/>
                <a:cs typeface="Times New Roman"/>
              </a:rPr>
              <a:t>were </a:t>
            </a:r>
            <a:r>
              <a:rPr sz="3000" spc="-5" dirty="0">
                <a:latin typeface="Times New Roman"/>
                <a:cs typeface="Times New Roman"/>
              </a:rPr>
              <a:t>set </a:t>
            </a:r>
            <a:r>
              <a:rPr sz="3000" dirty="0">
                <a:latin typeface="Times New Roman"/>
                <a:cs typeface="Times New Roman"/>
              </a:rPr>
              <a:t>up </a:t>
            </a:r>
            <a:r>
              <a:rPr sz="3000" spc="-10" dirty="0">
                <a:latin typeface="Times New Roman"/>
                <a:cs typeface="Times New Roman"/>
              </a:rPr>
              <a:t>to </a:t>
            </a:r>
            <a:r>
              <a:rPr sz="3000" spc="-5" dirty="0">
                <a:latin typeface="Times New Roman"/>
                <a:cs typeface="Times New Roman"/>
              </a:rPr>
              <a:t>discussions,  </a:t>
            </a:r>
            <a:r>
              <a:rPr sz="3000" dirty="0">
                <a:latin typeface="Times New Roman"/>
                <a:cs typeface="Times New Roman"/>
              </a:rPr>
              <a:t>agreement and </a:t>
            </a:r>
            <a:r>
              <a:rPr sz="3000" spc="-5" dirty="0">
                <a:latin typeface="Times New Roman"/>
                <a:cs typeface="Times New Roman"/>
              </a:rPr>
              <a:t>cooperation </a:t>
            </a:r>
            <a:r>
              <a:rPr sz="3000" dirty="0">
                <a:latin typeface="Times New Roman"/>
                <a:cs typeface="Times New Roman"/>
              </a:rPr>
              <a:t>on </a:t>
            </a:r>
            <a:r>
              <a:rPr sz="3000" spc="-5" dirty="0">
                <a:latin typeface="Times New Roman"/>
                <a:cs typeface="Times New Roman"/>
              </a:rPr>
              <a:t>matters </a:t>
            </a:r>
            <a:r>
              <a:rPr sz="3000" dirty="0">
                <a:latin typeface="Times New Roman"/>
                <a:cs typeface="Times New Roman"/>
              </a:rPr>
              <a:t>of  </a:t>
            </a:r>
            <a:r>
              <a:rPr sz="3000" spc="-5" dirty="0">
                <a:latin typeface="Times New Roman"/>
                <a:cs typeface="Times New Roman"/>
              </a:rPr>
              <a:t>international</a:t>
            </a:r>
            <a:r>
              <a:rPr sz="3000" spc="4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health.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0850" y="374650"/>
          <a:ext cx="8229600" cy="64769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163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56515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Early Health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Organizations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49530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YEAR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61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143510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First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International Sanitary</a:t>
                      </a:r>
                      <a:r>
                        <a:rPr sz="1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Conference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1851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163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Pan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American Sanitary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Bureau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1902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161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Office International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D’Hyegiene</a:t>
                      </a:r>
                      <a:r>
                        <a:rPr sz="1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Publique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1907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163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The Health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Organizations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of League of</a:t>
                      </a:r>
                      <a:r>
                        <a:rPr sz="1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Nations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1923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794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5.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97255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United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Nations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Relief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Rehabilitation  Administration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012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1943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162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6.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Birth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WHO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1948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0291" y="457327"/>
            <a:ext cx="7748270" cy="5113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41630" algn="ctr">
              <a:lnSpc>
                <a:spcPct val="100000"/>
              </a:lnSpc>
              <a:spcBef>
                <a:spcPts val="100"/>
              </a:spcBef>
            </a:pP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FIRST </a:t>
            </a:r>
            <a:r>
              <a:rPr sz="2400" b="1" u="heavy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INTERNATIONAL </a:t>
            </a:r>
            <a:r>
              <a:rPr sz="2400" b="1" u="heavy" spc="-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SANITARY</a:t>
            </a:r>
            <a:r>
              <a:rPr sz="2400" b="1" u="heavy" spc="-1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CONFERENCE</a:t>
            </a:r>
            <a:endParaRPr sz="2400">
              <a:latin typeface="Times New Roman"/>
              <a:cs typeface="Times New Roman"/>
            </a:endParaRPr>
          </a:p>
          <a:p>
            <a:pPr marR="341630" algn="ctr">
              <a:lnSpc>
                <a:spcPct val="100000"/>
              </a:lnSpc>
            </a:pPr>
            <a:r>
              <a:rPr sz="2400" spc="-40" dirty="0">
                <a:solidFill>
                  <a:srgbClr val="001F5F"/>
                </a:solidFill>
                <a:latin typeface="Times New Roman"/>
                <a:cs typeface="Times New Roman"/>
              </a:rPr>
              <a:t>(PARIS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-</a:t>
            </a:r>
            <a:r>
              <a:rPr sz="2400" spc="4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1851)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750">
              <a:latin typeface="Times New Roman"/>
              <a:cs typeface="Times New Roman"/>
            </a:endParaRPr>
          </a:p>
          <a:p>
            <a:pPr marL="441325" indent="-344170">
              <a:lnSpc>
                <a:spcPct val="100000"/>
              </a:lnSpc>
              <a:buFont typeface="Arial"/>
              <a:buChar char="•"/>
              <a:tabLst>
                <a:tab pos="441325" algn="l"/>
                <a:tab pos="441959" algn="l"/>
              </a:tabLst>
            </a:pPr>
            <a:r>
              <a:rPr sz="2400" dirty="0">
                <a:latin typeface="Times New Roman"/>
                <a:cs typeface="Times New Roman"/>
              </a:rPr>
              <a:t>Convened in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Paris.</a:t>
            </a:r>
            <a:endParaRPr sz="2400">
              <a:latin typeface="Times New Roman"/>
              <a:cs typeface="Times New Roman"/>
            </a:endParaRPr>
          </a:p>
          <a:p>
            <a:pPr marL="441325" marR="5080" indent="-343535">
              <a:lnSpc>
                <a:spcPct val="150000"/>
              </a:lnSpc>
              <a:spcBef>
                <a:spcPts val="580"/>
              </a:spcBef>
              <a:buFont typeface="Arial"/>
              <a:buChar char="•"/>
              <a:tabLst>
                <a:tab pos="441325" algn="l"/>
                <a:tab pos="441959" algn="l"/>
              </a:tabLst>
            </a:pP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Attended 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mainly </a:t>
            </a: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by 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Europian 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countries</a:t>
            </a:r>
            <a:r>
              <a:rPr sz="2400" b="1" dirty="0">
                <a:latin typeface="Times New Roman"/>
                <a:cs typeface="Times New Roman"/>
              </a:rPr>
              <a:t>: </a:t>
            </a:r>
            <a:r>
              <a:rPr sz="2400" dirty="0">
                <a:latin typeface="Times New Roman"/>
                <a:cs typeface="Times New Roman"/>
              </a:rPr>
              <a:t>Austria, France,  Great Britain, Greece, Portugal, </a:t>
            </a:r>
            <a:r>
              <a:rPr sz="2400" spc="-5" dirty="0">
                <a:latin typeface="Times New Roman"/>
                <a:cs typeface="Times New Roman"/>
              </a:rPr>
              <a:t>Russia, Spain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four  </a:t>
            </a:r>
            <a:r>
              <a:rPr sz="2400" dirty="0">
                <a:latin typeface="Times New Roman"/>
                <a:cs typeface="Times New Roman"/>
              </a:rPr>
              <a:t>Sovereign States (Sardinia, the </a:t>
            </a:r>
            <a:r>
              <a:rPr sz="2400" spc="-5" dirty="0">
                <a:latin typeface="Times New Roman"/>
                <a:cs typeface="Times New Roman"/>
              </a:rPr>
              <a:t>two Sicilies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15" dirty="0">
                <a:latin typeface="Times New Roman"/>
                <a:cs typeface="Times New Roman"/>
              </a:rPr>
              <a:t>Tuscany) </a:t>
            </a:r>
            <a:r>
              <a:rPr sz="2400" dirty="0">
                <a:latin typeface="Times New Roman"/>
                <a:cs typeface="Times New Roman"/>
              </a:rPr>
              <a:t>&amp;  </a:t>
            </a:r>
            <a:r>
              <a:rPr sz="2400" spc="-40" dirty="0">
                <a:latin typeface="Times New Roman"/>
                <a:cs typeface="Times New Roman"/>
              </a:rPr>
              <a:t>Turkey.</a:t>
            </a:r>
            <a:endParaRPr sz="2400">
              <a:latin typeface="Times New Roman"/>
              <a:cs typeface="Times New Roman"/>
            </a:endParaRPr>
          </a:p>
          <a:p>
            <a:pPr marL="441325" indent="-34417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441325" algn="l"/>
                <a:tab pos="441959" algn="l"/>
              </a:tabLst>
            </a:pP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Objective</a:t>
            </a:r>
            <a:r>
              <a:rPr sz="2400" b="1" dirty="0">
                <a:latin typeface="Times New Roman"/>
                <a:cs typeface="Times New Roman"/>
              </a:rPr>
              <a:t>: </a:t>
            </a:r>
            <a:r>
              <a:rPr sz="2400" spc="-90" dirty="0">
                <a:latin typeface="Times New Roman"/>
                <a:cs typeface="Times New Roman"/>
              </a:rPr>
              <a:t>To </a:t>
            </a:r>
            <a:r>
              <a:rPr sz="2400" dirty="0">
                <a:latin typeface="Times New Roman"/>
                <a:cs typeface="Times New Roman"/>
              </a:rPr>
              <a:t>bring </a:t>
            </a:r>
            <a:r>
              <a:rPr sz="2400" spc="-10" dirty="0">
                <a:latin typeface="Times New Roman"/>
                <a:cs typeface="Times New Roman"/>
              </a:rPr>
              <a:t>some </a:t>
            </a:r>
            <a:r>
              <a:rPr sz="2400" b="1" dirty="0">
                <a:latin typeface="Times New Roman"/>
                <a:cs typeface="Times New Roman"/>
              </a:rPr>
              <a:t>order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b="1" dirty="0">
                <a:latin typeface="Times New Roman"/>
                <a:cs typeface="Times New Roman"/>
              </a:rPr>
              <a:t>uniformity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  <a:p>
            <a:pPr marL="441325">
              <a:lnSpc>
                <a:spcPct val="100000"/>
              </a:lnSpc>
              <a:spcBef>
                <a:spcPts val="1445"/>
              </a:spcBef>
            </a:pPr>
            <a:r>
              <a:rPr sz="2400" b="1" spc="-5" dirty="0">
                <a:latin typeface="Times New Roman"/>
                <a:cs typeface="Times New Roman"/>
              </a:rPr>
              <a:t>quarantine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measures.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037576" y="0"/>
            <a:ext cx="1106423" cy="1115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010691"/>
            <a:ext cx="8026400" cy="4678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5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Prepared an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International Sanitary Code</a:t>
            </a:r>
            <a:r>
              <a:rPr sz="2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containing  137 articles dealing with cholera, plague and yellow  fever </a:t>
            </a:r>
            <a:r>
              <a:rPr sz="2800" spc="-5" dirty="0">
                <a:latin typeface="Wingdings"/>
                <a:cs typeface="Wingdings"/>
              </a:rPr>
              <a:t>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but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never </a:t>
            </a:r>
            <a:r>
              <a:rPr sz="28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came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into</a:t>
            </a:r>
            <a:r>
              <a:rPr sz="2800" u="heavy" spc="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existence.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355600" marR="368935" indent="-343535">
              <a:lnSpc>
                <a:spcPct val="15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latin typeface="Times New Roman"/>
                <a:cs typeface="Times New Roman"/>
              </a:rPr>
              <a:t>Further,</a:t>
            </a:r>
            <a:r>
              <a:rPr sz="2800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10 other conferences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were held between 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1851 – 1902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the </a:t>
            </a:r>
            <a:r>
              <a:rPr sz="2800" spc="-10" dirty="0">
                <a:latin typeface="Times New Roman"/>
                <a:cs typeface="Times New Roman"/>
              </a:rPr>
              <a:t>same </a:t>
            </a:r>
            <a:r>
              <a:rPr sz="2800" dirty="0">
                <a:latin typeface="Times New Roman"/>
                <a:cs typeface="Times New Roman"/>
              </a:rPr>
              <a:t>purpose but </a:t>
            </a:r>
            <a:r>
              <a:rPr sz="2800" spc="-5" dirty="0">
                <a:latin typeface="Times New Roman"/>
                <a:cs typeface="Times New Roman"/>
              </a:rPr>
              <a:t>were </a:t>
            </a:r>
            <a:r>
              <a:rPr sz="2800" dirty="0">
                <a:latin typeface="Times New Roman"/>
                <a:cs typeface="Times New Roman"/>
              </a:rPr>
              <a:t>equally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unsuccessful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772400" y="0"/>
            <a:ext cx="1371600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8267" y="245744"/>
            <a:ext cx="8493125" cy="65411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846455" algn="ctr">
              <a:lnSpc>
                <a:spcPct val="100000"/>
              </a:lnSpc>
              <a:spcBef>
                <a:spcPts val="95"/>
              </a:spcBef>
            </a:pPr>
            <a:r>
              <a:rPr sz="2800" b="1" u="heavy" spc="-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PAN </a:t>
            </a:r>
            <a:r>
              <a:rPr sz="28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AMERCIAN </a:t>
            </a:r>
            <a:r>
              <a:rPr sz="2800" b="1" u="heavy" spc="-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SAITARY </a:t>
            </a:r>
            <a:r>
              <a:rPr sz="28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BUREAU</a:t>
            </a:r>
            <a:r>
              <a:rPr sz="2800" b="1" u="heavy" spc="-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heavy" spc="-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(PASB)</a:t>
            </a:r>
            <a:endParaRPr sz="2800">
              <a:latin typeface="Times New Roman"/>
              <a:cs typeface="Times New Roman"/>
            </a:endParaRPr>
          </a:p>
          <a:p>
            <a:pPr marR="843915" algn="ctr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(AMERICA –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1902)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1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First 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International Health</a:t>
            </a:r>
            <a:r>
              <a:rPr sz="2800" spc="-19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30" dirty="0">
                <a:solidFill>
                  <a:srgbClr val="001F5F"/>
                </a:solidFill>
                <a:latin typeface="Times New Roman"/>
                <a:cs typeface="Times New Roman"/>
              </a:rPr>
              <a:t>Agency.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har char="•"/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1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Intended to </a:t>
            </a:r>
            <a:r>
              <a:rPr sz="2800" dirty="0">
                <a:latin typeface="Times New Roman"/>
                <a:cs typeface="Times New Roman"/>
              </a:rPr>
              <a:t>coordinate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quarantine procedure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American  </a:t>
            </a:r>
            <a:r>
              <a:rPr sz="2800" spc="-5" dirty="0">
                <a:latin typeface="Times New Roman"/>
                <a:cs typeface="Times New Roman"/>
              </a:rPr>
              <a:t>States.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har char="•"/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355600" marR="25400" indent="-342900">
              <a:lnSpc>
                <a:spcPct val="15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Pan American Sanitary </a:t>
            </a:r>
            <a:r>
              <a:rPr sz="2800" b="1" dirty="0">
                <a:latin typeface="Times New Roman"/>
                <a:cs typeface="Times New Roman"/>
              </a:rPr>
              <a:t>Code </a:t>
            </a:r>
            <a:r>
              <a:rPr sz="2800" spc="-5" dirty="0">
                <a:latin typeface="Times New Roman"/>
                <a:cs typeface="Times New Roman"/>
              </a:rPr>
              <a:t>signed in 1924 </a:t>
            </a:r>
            <a:r>
              <a:rPr sz="2800" spc="-5" dirty="0">
                <a:latin typeface="Wingdings"/>
                <a:cs typeface="Wingdings"/>
              </a:rPr>
              <a:t>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Still</a:t>
            </a:r>
            <a:r>
              <a:rPr sz="2800" spc="-9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in  force between 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sz="2800" spc="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states.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037576" y="0"/>
            <a:ext cx="1106423" cy="1115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732229"/>
            <a:ext cx="7847330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000" dirty="0">
                <a:latin typeface="Times New Roman"/>
                <a:cs typeface="Times New Roman"/>
              </a:rPr>
              <a:t>1947 Bureau was </a:t>
            </a:r>
            <a:r>
              <a:rPr sz="3000" spc="-10" dirty="0">
                <a:latin typeface="Times New Roman"/>
                <a:cs typeface="Times New Roman"/>
              </a:rPr>
              <a:t>reorganized </a:t>
            </a:r>
            <a:r>
              <a:rPr sz="3000" dirty="0">
                <a:latin typeface="Times New Roman"/>
                <a:cs typeface="Times New Roman"/>
              </a:rPr>
              <a:t>and </a:t>
            </a:r>
            <a:r>
              <a:rPr sz="3000" spc="-5" dirty="0">
                <a:latin typeface="Times New Roman"/>
                <a:cs typeface="Times New Roman"/>
              </a:rPr>
              <a:t>called</a:t>
            </a:r>
            <a:r>
              <a:rPr sz="3000" spc="5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the</a:t>
            </a:r>
            <a:endParaRPr sz="3000">
              <a:latin typeface="Times New Roman"/>
              <a:cs typeface="Times New Roman"/>
            </a:endParaRPr>
          </a:p>
          <a:p>
            <a:pPr marL="106680">
              <a:lnSpc>
                <a:spcPct val="100000"/>
              </a:lnSpc>
              <a:spcBef>
                <a:spcPts val="2165"/>
              </a:spcBef>
            </a:pPr>
            <a:r>
              <a:rPr sz="3000" spc="-5" dirty="0">
                <a:solidFill>
                  <a:srgbClr val="001F5F"/>
                </a:solidFill>
                <a:latin typeface="Times New Roman"/>
                <a:cs typeface="Times New Roman"/>
              </a:rPr>
              <a:t>‘</a:t>
            </a:r>
            <a:r>
              <a:rPr sz="30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Pan </a:t>
            </a:r>
            <a:r>
              <a:rPr sz="30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American Sanitary </a:t>
            </a:r>
            <a:r>
              <a:rPr sz="30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Organization</a:t>
            </a:r>
            <a:r>
              <a:rPr sz="30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3000" spc="-5" dirty="0">
                <a:solidFill>
                  <a:srgbClr val="001F5F"/>
                </a:solidFill>
                <a:latin typeface="Times New Roman"/>
                <a:cs typeface="Times New Roman"/>
              </a:rPr>
              <a:t>’</a:t>
            </a:r>
            <a:r>
              <a:rPr sz="3000" spc="-35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000" spc="-40" dirty="0">
                <a:solidFill>
                  <a:srgbClr val="001F5F"/>
                </a:solidFill>
                <a:latin typeface="Times New Roman"/>
                <a:cs typeface="Times New Roman"/>
              </a:rPr>
              <a:t>(</a:t>
            </a:r>
            <a:r>
              <a:rPr sz="3000" b="1" spc="-40" dirty="0">
                <a:solidFill>
                  <a:srgbClr val="001F5F"/>
                </a:solidFill>
                <a:latin typeface="Times New Roman"/>
                <a:cs typeface="Times New Roman"/>
              </a:rPr>
              <a:t>PASO</a:t>
            </a:r>
            <a:r>
              <a:rPr sz="3000" spc="-40" dirty="0">
                <a:solidFill>
                  <a:srgbClr val="001F5F"/>
                </a:solidFill>
                <a:latin typeface="Times New Roman"/>
                <a:cs typeface="Times New Roman"/>
              </a:rPr>
              <a:t>)</a:t>
            </a:r>
            <a:endParaRPr sz="3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216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000" spc="-5" dirty="0">
                <a:latin typeface="Times New Roman"/>
                <a:cs typeface="Times New Roman"/>
              </a:rPr>
              <a:t>1958 </a:t>
            </a:r>
            <a:r>
              <a:rPr sz="3000" dirty="0">
                <a:latin typeface="Wingdings"/>
                <a:cs typeface="Wingdings"/>
              </a:rPr>
              <a:t>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renamed</a:t>
            </a:r>
            <a:r>
              <a:rPr sz="3000" spc="2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Wingdings"/>
                <a:cs typeface="Wingdings"/>
              </a:rPr>
              <a:t></a:t>
            </a:r>
            <a:endParaRPr sz="3000">
              <a:latin typeface="Wingdings"/>
              <a:cs typeface="Wingdings"/>
            </a:endParaRPr>
          </a:p>
          <a:p>
            <a:pPr marL="774700">
              <a:lnSpc>
                <a:spcPct val="100000"/>
              </a:lnSpc>
              <a:spcBef>
                <a:spcPts val="2160"/>
              </a:spcBef>
            </a:pPr>
            <a:r>
              <a:rPr sz="30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Pan American Health</a:t>
            </a:r>
            <a:r>
              <a:rPr sz="3000" b="1" spc="-14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0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Organization</a:t>
            </a:r>
            <a:endParaRPr sz="3000">
              <a:latin typeface="Times New Roman"/>
              <a:cs typeface="Times New Roman"/>
            </a:endParaRPr>
          </a:p>
          <a:p>
            <a:pPr marL="355600" marR="309245" indent="-343535">
              <a:lnSpc>
                <a:spcPct val="140000"/>
              </a:lnSpc>
              <a:spcBef>
                <a:spcPts val="7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000" spc="-5" dirty="0">
                <a:latin typeface="Wingdings"/>
                <a:cs typeface="Wingdings"/>
              </a:rPr>
              <a:t></a:t>
            </a:r>
            <a:r>
              <a:rPr sz="3000" spc="-5" dirty="0">
                <a:latin typeface="Times New Roman"/>
                <a:cs typeface="Times New Roman"/>
              </a:rPr>
              <a:t>since </a:t>
            </a:r>
            <a:r>
              <a:rPr sz="3000" dirty="0">
                <a:latin typeface="Times New Roman"/>
                <a:cs typeface="Times New Roman"/>
              </a:rPr>
              <a:t>then </a:t>
            </a:r>
            <a:r>
              <a:rPr sz="3000" b="1" spc="-60" dirty="0">
                <a:latin typeface="Times New Roman"/>
                <a:cs typeface="Times New Roman"/>
              </a:rPr>
              <a:t>PAHO </a:t>
            </a:r>
            <a:r>
              <a:rPr sz="3000" spc="-5" dirty="0">
                <a:latin typeface="Times New Roman"/>
                <a:cs typeface="Times New Roman"/>
              </a:rPr>
              <a:t>has </a:t>
            </a:r>
            <a:r>
              <a:rPr sz="3000" dirty="0">
                <a:latin typeface="Times New Roman"/>
                <a:cs typeface="Times New Roman"/>
              </a:rPr>
              <a:t>grown </a:t>
            </a:r>
            <a:r>
              <a:rPr sz="3000" spc="-5" dirty="0">
                <a:latin typeface="Times New Roman"/>
                <a:cs typeface="Times New Roman"/>
              </a:rPr>
              <a:t>as </a:t>
            </a:r>
            <a:r>
              <a:rPr sz="30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major health  </a:t>
            </a:r>
            <a:r>
              <a:rPr sz="30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agency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Wingdings"/>
                <a:cs typeface="Wingdings"/>
              </a:rPr>
              <a:t>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001F5F"/>
                </a:solidFill>
                <a:latin typeface="Times New Roman"/>
                <a:cs typeface="Times New Roman"/>
              </a:rPr>
              <a:t>headquarters </a:t>
            </a:r>
            <a:r>
              <a:rPr sz="3000" dirty="0">
                <a:solidFill>
                  <a:srgbClr val="001F5F"/>
                </a:solidFill>
                <a:latin typeface="Times New Roman"/>
                <a:cs typeface="Times New Roman"/>
              </a:rPr>
              <a:t>in </a:t>
            </a:r>
            <a:r>
              <a:rPr sz="3000" spc="-25" dirty="0">
                <a:solidFill>
                  <a:srgbClr val="001F5F"/>
                </a:solidFill>
                <a:latin typeface="Times New Roman"/>
                <a:cs typeface="Times New Roman"/>
              </a:rPr>
              <a:t>Washington,</a:t>
            </a:r>
            <a:r>
              <a:rPr sz="3000" spc="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1F5F"/>
                </a:solidFill>
                <a:latin typeface="Times New Roman"/>
                <a:cs typeface="Times New Roman"/>
              </a:rPr>
              <a:t>D.C.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13384"/>
            <a:ext cx="7973059" cy="554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5830" marR="572770" indent="-2117725">
              <a:lnSpc>
                <a:spcPct val="100000"/>
              </a:lnSpc>
              <a:spcBef>
                <a:spcPts val="100"/>
              </a:spcBef>
              <a:tabLst>
                <a:tab pos="315595" algn="l"/>
              </a:tabLst>
            </a:pPr>
            <a:r>
              <a:rPr sz="2400" b="1" u="heavy" spc="-187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2400" b="1" spc="-1870" dirty="0">
                <a:solidFill>
                  <a:srgbClr val="001F5F"/>
                </a:solidFill>
                <a:latin typeface="Times New Roman"/>
                <a:cs typeface="Times New Roman"/>
              </a:rPr>
              <a:t>	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FFICE </a:t>
            </a:r>
            <a:r>
              <a:rPr sz="2400" b="1" u="heavy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INTERNATIONAL </a:t>
            </a: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D’HYGIENE PUBLIQUE </a:t>
            </a:r>
            <a:r>
              <a:rPr sz="24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(OIHP) </a:t>
            </a:r>
            <a:r>
              <a:rPr sz="2400" b="1" u="heavy" spc="-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(PARIS 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–</a:t>
            </a:r>
            <a:r>
              <a:rPr sz="2400" b="1" u="heavy" spc="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1907)</a:t>
            </a:r>
            <a:endParaRPr sz="2400">
              <a:latin typeface="Times New Roman"/>
              <a:cs typeface="Times New Roman"/>
            </a:endParaRPr>
          </a:p>
          <a:p>
            <a:pPr marL="355600" marR="39370" indent="-343535">
              <a:lnSpc>
                <a:spcPct val="150000"/>
              </a:lnSpc>
              <a:spcBef>
                <a:spcPts val="1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International Sanitary conference lead to the  establishment of a </a:t>
            </a:r>
            <a:r>
              <a:rPr sz="2800" b="1" spc="-5" dirty="0">
                <a:latin typeface="Times New Roman"/>
                <a:cs typeface="Times New Roman"/>
              </a:rPr>
              <a:t>Permanent International Health  </a:t>
            </a:r>
            <a:r>
              <a:rPr sz="2800" b="1" spc="-15" dirty="0">
                <a:latin typeface="Times New Roman"/>
                <a:cs typeface="Times New Roman"/>
              </a:rPr>
              <a:t>Bureau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(1903).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15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OIHP </a:t>
            </a:r>
            <a:r>
              <a:rPr sz="2800" spc="-5" dirty="0">
                <a:latin typeface="Times New Roman"/>
                <a:cs typeface="Times New Roman"/>
              </a:rPr>
              <a:t>also k/as “</a:t>
            </a:r>
            <a:r>
              <a:rPr sz="2800" b="1" spc="-5" dirty="0">
                <a:latin typeface="Times New Roman"/>
                <a:cs typeface="Times New Roman"/>
              </a:rPr>
              <a:t>Paris Office</a:t>
            </a:r>
            <a:r>
              <a:rPr sz="2800" spc="-5" dirty="0">
                <a:latin typeface="Times New Roman"/>
                <a:cs typeface="Times New Roman"/>
              </a:rPr>
              <a:t>” started to disseminate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information on </a:t>
            </a:r>
            <a:r>
              <a:rPr sz="28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communicable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diseases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supervised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international quarantine</a:t>
            </a:r>
            <a:r>
              <a:rPr sz="2800" u="heavy" spc="-1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measures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20977"/>
            <a:ext cx="7978140" cy="2927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OIHP </a:t>
            </a:r>
            <a:r>
              <a:rPr sz="2800" spc="-5" dirty="0">
                <a:latin typeface="Times New Roman"/>
                <a:cs typeface="Times New Roman"/>
              </a:rPr>
              <a:t>and </a:t>
            </a:r>
            <a:r>
              <a:rPr sz="2800" b="1" spc="-55" dirty="0">
                <a:latin typeface="Times New Roman"/>
                <a:cs typeface="Times New Roman"/>
              </a:rPr>
              <a:t>PASB </a:t>
            </a:r>
            <a:r>
              <a:rPr sz="2800" dirty="0">
                <a:latin typeface="Times New Roman"/>
                <a:cs typeface="Times New Roman"/>
              </a:rPr>
              <a:t>joined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together.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British India</a:t>
            </a:r>
            <a:r>
              <a:rPr sz="2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60+ countries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joined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65" dirty="0">
                <a:latin typeface="Times New Roman"/>
                <a:cs typeface="Times New Roman"/>
              </a:rPr>
              <a:t>OIHP.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Continued to exist until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1950 and was </a:t>
            </a:r>
            <a:r>
              <a:rPr sz="2800" b="1" spc="-10" dirty="0">
                <a:latin typeface="Times New Roman"/>
                <a:cs typeface="Times New Roman"/>
              </a:rPr>
              <a:t>taken</a:t>
            </a:r>
            <a:r>
              <a:rPr sz="2800" b="1" spc="6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over</a:t>
            </a:r>
            <a:endParaRPr sz="2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by 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WHO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812" y="163779"/>
            <a:ext cx="8903970" cy="5006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130300" algn="ctr">
              <a:lnSpc>
                <a:spcPct val="100000"/>
              </a:lnSpc>
              <a:spcBef>
                <a:spcPts val="100"/>
              </a:spcBef>
            </a:pP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THE </a:t>
            </a:r>
            <a:r>
              <a:rPr sz="2400" b="1" u="heavy" spc="-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HEALTH </a:t>
            </a:r>
            <a:r>
              <a:rPr sz="2400" b="1" u="heavy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ORGANIZATIONS 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OF THE </a:t>
            </a: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LEAGUE</a:t>
            </a:r>
            <a:r>
              <a:rPr sz="2400" b="1" u="heavy" spc="-7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OF</a:t>
            </a:r>
            <a:endParaRPr sz="2400">
              <a:latin typeface="Times New Roman"/>
              <a:cs typeface="Times New Roman"/>
            </a:endParaRPr>
          </a:p>
          <a:p>
            <a:pPr marR="1139825" algn="ctr">
              <a:lnSpc>
                <a:spcPct val="100000"/>
              </a:lnSpc>
              <a:spcBef>
                <a:spcPts val="5"/>
              </a:spcBef>
            </a:pPr>
            <a:r>
              <a:rPr sz="2400" b="1" u="heavy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NATIONS</a:t>
            </a:r>
            <a:r>
              <a:rPr sz="2400" b="1" u="heavy" spc="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(1923)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150">
              <a:latin typeface="Times New Roman"/>
              <a:cs typeface="Times New Roman"/>
            </a:endParaRPr>
          </a:p>
          <a:p>
            <a:pPr marL="378460" indent="-343535">
              <a:lnSpc>
                <a:spcPct val="100000"/>
              </a:lnSpc>
              <a:buFont typeface="Arial"/>
              <a:buChar char="•"/>
              <a:tabLst>
                <a:tab pos="378460" algn="l"/>
                <a:tab pos="379095" algn="l"/>
              </a:tabLst>
            </a:pPr>
            <a:r>
              <a:rPr sz="2400" spc="-5" dirty="0">
                <a:latin typeface="Times New Roman"/>
                <a:cs typeface="Times New Roman"/>
              </a:rPr>
              <a:t>After </a:t>
            </a:r>
            <a:r>
              <a:rPr sz="2400" dirty="0">
                <a:latin typeface="Times New Roman"/>
                <a:cs typeface="Times New Roman"/>
              </a:rPr>
              <a:t>first </a:t>
            </a:r>
            <a:r>
              <a:rPr sz="2400" spc="-45" dirty="0">
                <a:latin typeface="Times New Roman"/>
                <a:cs typeface="Times New Roman"/>
              </a:rPr>
              <a:t>World </a:t>
            </a:r>
            <a:r>
              <a:rPr sz="2400" spc="-75" dirty="0">
                <a:latin typeface="Times New Roman"/>
                <a:cs typeface="Times New Roman"/>
              </a:rPr>
              <a:t>War </a:t>
            </a:r>
            <a:r>
              <a:rPr sz="2400" dirty="0">
                <a:latin typeface="Times New Roman"/>
                <a:cs typeface="Times New Roman"/>
              </a:rPr>
              <a:t>- I (1914 - 1918)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Wingdings"/>
                <a:cs typeface="Wingdings"/>
              </a:rPr>
              <a:t></a:t>
            </a:r>
            <a:endParaRPr sz="2400">
              <a:latin typeface="Wingdings"/>
              <a:cs typeface="Wingdings"/>
            </a:endParaRPr>
          </a:p>
          <a:p>
            <a:pPr marL="492759">
              <a:lnSpc>
                <a:spcPct val="100000"/>
              </a:lnSpc>
              <a:spcBef>
                <a:spcPts val="2014"/>
              </a:spcBef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League 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of </a:t>
            </a: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Nations</a:t>
            </a:r>
            <a:r>
              <a:rPr sz="24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was established to build a </a:t>
            </a:r>
            <a:r>
              <a:rPr sz="24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better</a:t>
            </a:r>
            <a:r>
              <a:rPr sz="2400" u="heavy" spc="-9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world.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400">
              <a:latin typeface="Times New Roman"/>
              <a:cs typeface="Times New Roman"/>
            </a:endParaRPr>
          </a:p>
          <a:p>
            <a:pPr marL="378460" indent="-343535">
              <a:lnSpc>
                <a:spcPct val="100000"/>
              </a:lnSpc>
              <a:buFont typeface="Arial"/>
              <a:buChar char="•"/>
              <a:tabLst>
                <a:tab pos="378460" algn="l"/>
                <a:tab pos="379095" algn="l"/>
              </a:tabLst>
            </a:pPr>
            <a:r>
              <a:rPr sz="2400" dirty="0">
                <a:latin typeface="Times New Roman"/>
                <a:cs typeface="Times New Roman"/>
              </a:rPr>
              <a:t>League </a:t>
            </a:r>
            <a:r>
              <a:rPr sz="2400" spc="-5" dirty="0">
                <a:latin typeface="Times New Roman"/>
                <a:cs typeface="Times New Roman"/>
              </a:rPr>
              <a:t>of </a:t>
            </a:r>
            <a:r>
              <a:rPr sz="2400" dirty="0">
                <a:latin typeface="Times New Roman"/>
                <a:cs typeface="Times New Roman"/>
              </a:rPr>
              <a:t>Nations include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  <a:p>
            <a:pPr marL="378460" marR="5080" indent="-38100">
              <a:lnSpc>
                <a:spcPct val="150000"/>
              </a:lnSpc>
              <a:spcBef>
                <a:spcPts val="580"/>
              </a:spcBef>
            </a:pPr>
            <a:r>
              <a:rPr sz="2400" spc="-5" dirty="0">
                <a:solidFill>
                  <a:srgbClr val="001F5F"/>
                </a:solidFill>
                <a:latin typeface="Times New Roman"/>
                <a:cs typeface="Times New Roman"/>
              </a:rPr>
              <a:t>‘</a:t>
            </a:r>
            <a:r>
              <a:rPr sz="24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Health Organization’ </a:t>
            </a:r>
            <a:r>
              <a:rPr sz="2400" dirty="0">
                <a:latin typeface="Times New Roman"/>
                <a:cs typeface="Times New Roman"/>
              </a:rPr>
              <a:t>which </a:t>
            </a:r>
            <a:r>
              <a:rPr sz="2400" spc="-5" dirty="0">
                <a:latin typeface="Times New Roman"/>
                <a:cs typeface="Times New Roman"/>
              </a:rPr>
              <a:t>took </a:t>
            </a:r>
            <a:r>
              <a:rPr sz="2400" dirty="0">
                <a:latin typeface="Times New Roman"/>
                <a:cs typeface="Times New Roman"/>
              </a:rPr>
              <a:t>steps in </a:t>
            </a:r>
            <a:r>
              <a:rPr sz="2400" spc="-5" dirty="0">
                <a:latin typeface="Times New Roman"/>
                <a:cs typeface="Times New Roman"/>
              </a:rPr>
              <a:t>matters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solidFill>
                  <a:srgbClr val="001F5F"/>
                </a:solidFill>
                <a:latin typeface="Times New Roman"/>
                <a:cs typeface="Times New Roman"/>
              </a:rPr>
              <a:t>international 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concern </a:t>
            </a:r>
            <a:r>
              <a:rPr sz="2400" dirty="0">
                <a:latin typeface="Times New Roman"/>
                <a:cs typeface="Times New Roman"/>
              </a:rPr>
              <a:t>for </a:t>
            </a:r>
            <a:r>
              <a:rPr sz="24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prevention and control of</a:t>
            </a:r>
            <a:r>
              <a:rPr sz="2400" u="heavy" spc="-9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disease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148842"/>
            <a:ext cx="8073390" cy="5274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Not </a:t>
            </a:r>
            <a:r>
              <a:rPr sz="2800" spc="-5" dirty="0">
                <a:latin typeface="Times New Roman"/>
                <a:cs typeface="Times New Roman"/>
              </a:rPr>
              <a:t>concerned </a:t>
            </a:r>
            <a:r>
              <a:rPr sz="2800" b="1" spc="-5" dirty="0">
                <a:latin typeface="Times New Roman"/>
                <a:cs typeface="Times New Roman"/>
              </a:rPr>
              <a:t>only </a:t>
            </a:r>
            <a:r>
              <a:rPr sz="2800" spc="-5" dirty="0">
                <a:latin typeface="Times New Roman"/>
                <a:cs typeface="Times New Roman"/>
              </a:rPr>
              <a:t>with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quarantine</a:t>
            </a:r>
            <a:r>
              <a:rPr sz="280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50100"/>
              </a:lnSpc>
              <a:buFont typeface="Arial"/>
              <a:buChar char="•"/>
              <a:tabLst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But, branched </a:t>
            </a:r>
            <a:r>
              <a:rPr sz="2800" b="1" dirty="0">
                <a:latin typeface="Times New Roman"/>
                <a:cs typeface="Times New Roman"/>
              </a:rPr>
              <a:t>out </a:t>
            </a:r>
            <a:r>
              <a:rPr sz="2800" spc="-5" dirty="0">
                <a:latin typeface="Times New Roman"/>
                <a:cs typeface="Times New Roman"/>
              </a:rPr>
              <a:t>into various fields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nutrition</a:t>
            </a:r>
            <a:r>
              <a:rPr sz="2800" spc="-5" dirty="0">
                <a:latin typeface="Times New Roman"/>
                <a:cs typeface="Times New Roman"/>
              </a:rPr>
              <a:t>,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housing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rural hygiene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training of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health workers</a:t>
            </a:r>
            <a:r>
              <a:rPr sz="2800" spc="-4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etc.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50000"/>
              </a:lnSpc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League analyzed epidemiological information and  started the series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periodical </a:t>
            </a:r>
            <a:r>
              <a:rPr sz="28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epidemiological 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reports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now </a:t>
            </a:r>
            <a:r>
              <a:rPr sz="2800" dirty="0">
                <a:latin typeface="Times New Roman"/>
                <a:cs typeface="Times New Roman"/>
              </a:rPr>
              <a:t>issued </a:t>
            </a:r>
            <a:r>
              <a:rPr sz="2800" spc="-5" dirty="0">
                <a:latin typeface="Times New Roman"/>
                <a:cs typeface="Times New Roman"/>
              </a:rPr>
              <a:t>by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WHO.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43663"/>
            <a:ext cx="8075295" cy="403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890" indent="-343535" algn="just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30" dirty="0">
                <a:latin typeface="Times New Roman"/>
                <a:cs typeface="Times New Roman"/>
              </a:rPr>
              <a:t>Till</a:t>
            </a:r>
            <a:r>
              <a:rPr sz="2800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second world </a:t>
            </a:r>
            <a:r>
              <a:rPr sz="28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war</a:t>
            </a:r>
            <a:r>
              <a:rPr sz="2800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 </a:t>
            </a:r>
            <a:r>
              <a:rPr sz="2800" dirty="0">
                <a:latin typeface="Times New Roman"/>
                <a:cs typeface="Times New Roman"/>
              </a:rPr>
              <a:t>three </a:t>
            </a:r>
            <a:r>
              <a:rPr sz="2800" spc="-5" dirty="0">
                <a:latin typeface="Times New Roman"/>
                <a:cs typeface="Times New Roman"/>
              </a:rPr>
              <a:t>co-existed </a:t>
            </a:r>
            <a:r>
              <a:rPr sz="2800" spc="-55" dirty="0">
                <a:solidFill>
                  <a:srgbClr val="001F5F"/>
                </a:solidFill>
                <a:latin typeface="Times New Roman"/>
                <a:cs typeface="Times New Roman"/>
              </a:rPr>
              <a:t>(</a:t>
            </a:r>
            <a:r>
              <a:rPr sz="2800" u="heavy" spc="-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OIHP,  </a:t>
            </a:r>
            <a:r>
              <a:rPr sz="2800" u="heavy" spc="-7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PASB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and</a:t>
            </a:r>
            <a:r>
              <a:rPr sz="2800" u="heavy" spc="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HO</a:t>
            </a:r>
            <a:r>
              <a:rPr sz="2800" spc="-10" dirty="0">
                <a:solidFill>
                  <a:srgbClr val="001F5F"/>
                </a:solidFill>
                <a:latin typeface="Times New Roman"/>
                <a:cs typeface="Times New Roman"/>
              </a:rPr>
              <a:t>.)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50000"/>
              </a:lnSpc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In </a:t>
            </a:r>
            <a:r>
              <a:rPr sz="2800" dirty="0">
                <a:latin typeface="Times New Roman"/>
                <a:cs typeface="Times New Roman"/>
              </a:rPr>
              <a:t>1939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,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League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of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Nations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dissolved, but 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its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Health  </a:t>
            </a:r>
            <a:r>
              <a:rPr sz="28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Organization</a:t>
            </a:r>
            <a:r>
              <a:rPr sz="2800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 Geneva continued to publish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Weekly 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Epidemiological Reports.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816" y="447878"/>
            <a:ext cx="7806055" cy="749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5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UNITED </a:t>
            </a:r>
            <a:r>
              <a:rPr sz="2400" spc="-30" dirty="0">
                <a:latin typeface="Times New Roman"/>
                <a:cs typeface="Times New Roman"/>
              </a:rPr>
              <a:t>NATIONS </a:t>
            </a:r>
            <a:r>
              <a:rPr sz="2400" spc="-5" dirty="0">
                <a:latin typeface="Times New Roman"/>
                <a:cs typeface="Times New Roman"/>
              </a:rPr>
              <a:t>RELIEF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ts val="2850"/>
              </a:lnSpc>
            </a:pPr>
            <a:r>
              <a:rPr sz="2400" spc="-30" dirty="0">
                <a:latin typeface="Times New Roman"/>
                <a:cs typeface="Times New Roman"/>
              </a:rPr>
              <a:t>REHABILITATION </a:t>
            </a:r>
            <a:r>
              <a:rPr sz="2400" spc="-15" dirty="0">
                <a:latin typeface="Times New Roman"/>
                <a:cs typeface="Times New Roman"/>
              </a:rPr>
              <a:t>ADMINISTRATION </a:t>
            </a:r>
            <a:r>
              <a:rPr sz="2400" spc="-5" dirty="0">
                <a:latin typeface="Times New Roman"/>
                <a:cs typeface="Times New Roman"/>
              </a:rPr>
              <a:t>(UNRRA)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(1943)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968219"/>
            <a:ext cx="7729220" cy="3790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3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dirty="0">
                <a:latin typeface="Times New Roman"/>
                <a:cs typeface="Times New Roman"/>
              </a:rPr>
              <a:t>Purpose </a:t>
            </a:r>
            <a:r>
              <a:rPr sz="2600" dirty="0">
                <a:latin typeface="Wingdings"/>
                <a:cs typeface="Wingdings"/>
              </a:rPr>
              <a:t>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organize </a:t>
            </a:r>
            <a:r>
              <a:rPr sz="2600" b="1" spc="-10" dirty="0">
                <a:latin typeface="Times New Roman"/>
                <a:cs typeface="Times New Roman"/>
              </a:rPr>
              <a:t>recovery </a:t>
            </a:r>
            <a:r>
              <a:rPr sz="2600" dirty="0">
                <a:latin typeface="Times New Roman"/>
                <a:cs typeface="Times New Roman"/>
              </a:rPr>
              <a:t>from the </a:t>
            </a:r>
            <a:r>
              <a:rPr sz="2600" spc="-15" dirty="0">
                <a:latin typeface="Times New Roman"/>
                <a:cs typeface="Times New Roman"/>
              </a:rPr>
              <a:t>effect </a:t>
            </a:r>
            <a:r>
              <a:rPr sz="260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b="1" spc="-30" dirty="0">
                <a:latin typeface="Times New Roman"/>
                <a:cs typeface="Times New Roman"/>
              </a:rPr>
              <a:t>World  </a:t>
            </a:r>
            <a:r>
              <a:rPr sz="2600" b="1" spc="-60" dirty="0">
                <a:latin typeface="Times New Roman"/>
                <a:cs typeface="Times New Roman"/>
              </a:rPr>
              <a:t>War-</a:t>
            </a:r>
            <a:r>
              <a:rPr sz="2600" b="1" spc="-25" dirty="0">
                <a:latin typeface="Times New Roman"/>
                <a:cs typeface="Times New Roman"/>
              </a:rPr>
              <a:t> </a:t>
            </a:r>
            <a:r>
              <a:rPr sz="2600" b="1" spc="-5" dirty="0">
                <a:latin typeface="Times New Roman"/>
                <a:cs typeface="Times New Roman"/>
              </a:rPr>
              <a:t>II</a:t>
            </a:r>
            <a:r>
              <a:rPr sz="2600" spc="-5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355600" marR="109855" indent="-343535">
              <a:lnSpc>
                <a:spcPct val="130000"/>
              </a:lnSpc>
              <a:spcBef>
                <a:spcPts val="1970"/>
              </a:spcBef>
              <a:buFont typeface="Arial"/>
              <a:buChar char="•"/>
              <a:tabLst>
                <a:tab pos="355600" algn="l"/>
                <a:tab pos="356235" algn="l"/>
                <a:tab pos="5664200" algn="l"/>
              </a:tabLst>
            </a:pPr>
            <a:r>
              <a:rPr sz="2600" dirty="0">
                <a:latin typeface="Times New Roman"/>
                <a:cs typeface="Times New Roman"/>
              </a:rPr>
              <a:t>Had a</a:t>
            </a:r>
            <a:r>
              <a:rPr sz="26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health division</a:t>
            </a:r>
            <a:r>
              <a:rPr sz="2600" b="1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to </a:t>
            </a:r>
            <a:r>
              <a:rPr sz="2600" spc="-5" dirty="0">
                <a:latin typeface="Times New Roman"/>
                <a:cs typeface="Times New Roman"/>
              </a:rPr>
              <a:t>care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of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health	</a:t>
            </a:r>
            <a:r>
              <a:rPr sz="2600" dirty="0">
                <a:latin typeface="Times New Roman"/>
                <a:cs typeface="Times New Roman"/>
              </a:rPr>
              <a:t>to </a:t>
            </a:r>
            <a:r>
              <a:rPr sz="2600" spc="-5" dirty="0">
                <a:latin typeface="Times New Roman"/>
                <a:cs typeface="Times New Roman"/>
              </a:rPr>
              <a:t>the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millions  displaced</a:t>
            </a:r>
            <a:r>
              <a:rPr sz="2600" dirty="0">
                <a:latin typeface="Times New Roman"/>
                <a:cs typeface="Times New Roman"/>
              </a:rPr>
              <a:t>, </a:t>
            </a:r>
            <a:r>
              <a:rPr sz="2600" spc="-10" dirty="0">
                <a:latin typeface="Times New Roman"/>
                <a:cs typeface="Times New Roman"/>
              </a:rPr>
              <a:t>to </a:t>
            </a:r>
            <a:r>
              <a:rPr sz="2600" b="1" spc="-20" dirty="0">
                <a:latin typeface="Times New Roman"/>
                <a:cs typeface="Times New Roman"/>
              </a:rPr>
              <a:t>restore </a:t>
            </a:r>
            <a:r>
              <a:rPr sz="2600" dirty="0">
                <a:latin typeface="Times New Roman"/>
                <a:cs typeface="Times New Roman"/>
              </a:rPr>
              <a:t>and </a:t>
            </a:r>
            <a:r>
              <a:rPr sz="2600" b="1" dirty="0">
                <a:latin typeface="Times New Roman"/>
                <a:cs typeface="Times New Roman"/>
              </a:rPr>
              <a:t>help </a:t>
            </a:r>
            <a:r>
              <a:rPr sz="2600" b="1" spc="-5" dirty="0">
                <a:latin typeface="Times New Roman"/>
                <a:cs typeface="Times New Roman"/>
              </a:rPr>
              <a:t>services </a:t>
            </a:r>
            <a:r>
              <a:rPr sz="2600" dirty="0">
                <a:latin typeface="Times New Roman"/>
                <a:cs typeface="Times New Roman"/>
              </a:rPr>
              <a:t>and to </a:t>
            </a:r>
            <a:r>
              <a:rPr sz="2600" b="1" spc="-10" dirty="0">
                <a:latin typeface="Times New Roman"/>
                <a:cs typeface="Times New Roman"/>
              </a:rPr>
              <a:t>revive  </a:t>
            </a:r>
            <a:r>
              <a:rPr sz="2600" b="1" dirty="0">
                <a:latin typeface="Times New Roman"/>
                <a:cs typeface="Times New Roman"/>
              </a:rPr>
              <a:t>machinery </a:t>
            </a:r>
            <a:r>
              <a:rPr sz="2600" dirty="0">
                <a:latin typeface="Times New Roman"/>
                <a:cs typeface="Times New Roman"/>
              </a:rPr>
              <a:t>to aid the </a:t>
            </a:r>
            <a:r>
              <a:rPr sz="2600" b="1" dirty="0">
                <a:latin typeface="Times New Roman"/>
                <a:cs typeface="Times New Roman"/>
              </a:rPr>
              <a:t>exchange </a:t>
            </a:r>
            <a:r>
              <a:rPr sz="2600" dirty="0">
                <a:latin typeface="Times New Roman"/>
                <a:cs typeface="Times New Roman"/>
              </a:rPr>
              <a:t>of </a:t>
            </a:r>
            <a:r>
              <a:rPr sz="2600" b="1" dirty="0">
                <a:latin typeface="Times New Roman"/>
                <a:cs typeface="Times New Roman"/>
              </a:rPr>
              <a:t>information </a:t>
            </a:r>
            <a:r>
              <a:rPr sz="2600" spc="5" dirty="0">
                <a:latin typeface="Times New Roman"/>
                <a:cs typeface="Times New Roman"/>
              </a:rPr>
              <a:t>on  </a:t>
            </a:r>
            <a:r>
              <a:rPr sz="2600" dirty="0">
                <a:latin typeface="Times New Roman"/>
                <a:cs typeface="Times New Roman"/>
              </a:rPr>
              <a:t>epidemic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diseases.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19452"/>
            <a:ext cx="8074659" cy="4319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985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  <a:tab pos="1297305" algn="l"/>
                <a:tab pos="3525520" algn="l"/>
                <a:tab pos="4693285" algn="l"/>
                <a:tab pos="5365750" algn="l"/>
                <a:tab pos="7563484" algn="l"/>
              </a:tabLst>
            </a:pPr>
            <a:r>
              <a:rPr sz="3200" dirty="0">
                <a:latin typeface="Times New Roman"/>
                <a:cs typeface="Times New Roman"/>
              </a:rPr>
              <a:t>Did	ou</a:t>
            </a:r>
            <a:r>
              <a:rPr sz="3200" spc="-20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standi</a:t>
            </a:r>
            <a:r>
              <a:rPr sz="3200" spc="-15" dirty="0">
                <a:latin typeface="Times New Roman"/>
                <a:cs typeface="Times New Roman"/>
              </a:rPr>
              <a:t>n</a:t>
            </a:r>
            <a:r>
              <a:rPr sz="3200" dirty="0">
                <a:latin typeface="Times New Roman"/>
                <a:cs typeface="Times New Roman"/>
              </a:rPr>
              <a:t>g	work	of	</a:t>
            </a:r>
            <a:r>
              <a:rPr sz="3200" b="1" dirty="0">
                <a:latin typeface="Times New Roman"/>
                <a:cs typeface="Times New Roman"/>
              </a:rPr>
              <a:t>p</a:t>
            </a:r>
            <a:r>
              <a:rPr sz="3200" b="1" spc="-75" dirty="0">
                <a:latin typeface="Times New Roman"/>
                <a:cs typeface="Times New Roman"/>
              </a:rPr>
              <a:t>r</a:t>
            </a:r>
            <a:r>
              <a:rPr sz="3200" b="1" dirty="0">
                <a:latin typeface="Times New Roman"/>
                <a:cs typeface="Times New Roman"/>
              </a:rPr>
              <a:t>eventi</a:t>
            </a:r>
            <a:r>
              <a:rPr sz="3200" b="1" spc="-10" dirty="0">
                <a:latin typeface="Times New Roman"/>
                <a:cs typeface="Times New Roman"/>
              </a:rPr>
              <a:t>n</a:t>
            </a:r>
            <a:r>
              <a:rPr sz="3200" b="1" dirty="0">
                <a:latin typeface="Times New Roman"/>
                <a:cs typeface="Times New Roman"/>
              </a:rPr>
              <a:t>g	</a:t>
            </a:r>
            <a:r>
              <a:rPr sz="3200" spc="-20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he  spread of </a:t>
            </a:r>
            <a:r>
              <a:rPr sz="3200" b="1" dirty="0">
                <a:solidFill>
                  <a:srgbClr val="001F5F"/>
                </a:solidFill>
                <a:latin typeface="Times New Roman"/>
                <a:cs typeface="Times New Roman"/>
              </a:rPr>
              <a:t>typhus </a:t>
            </a:r>
            <a:r>
              <a:rPr sz="3200" spc="5" dirty="0">
                <a:latin typeface="Times New Roman"/>
                <a:cs typeface="Times New Roman"/>
              </a:rPr>
              <a:t>and </a:t>
            </a:r>
            <a:r>
              <a:rPr sz="3200" dirty="0">
                <a:latin typeface="Times New Roman"/>
                <a:cs typeface="Times New Roman"/>
              </a:rPr>
              <a:t>other</a:t>
            </a:r>
            <a:r>
              <a:rPr sz="3200" spc="-10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diseases.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635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  <a:tab pos="2332355" algn="l"/>
                <a:tab pos="2884170" algn="l"/>
                <a:tab pos="4474210" algn="l"/>
                <a:tab pos="5943600" algn="l"/>
                <a:tab pos="6493510" algn="l"/>
                <a:tab pos="7472045" algn="l"/>
              </a:tabLst>
            </a:pPr>
            <a:r>
              <a:rPr sz="3200" dirty="0">
                <a:latin typeface="Times New Roman"/>
                <a:cs typeface="Times New Roman"/>
              </a:rPr>
              <a:t>Assistance	</a:t>
            </a:r>
            <a:r>
              <a:rPr sz="3200" spc="-5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o	</a:t>
            </a:r>
            <a:r>
              <a:rPr sz="3200" b="1" spc="-20" dirty="0">
                <a:solidFill>
                  <a:srgbClr val="001F5F"/>
                </a:solidFill>
                <a:latin typeface="Times New Roman"/>
                <a:cs typeface="Times New Roman"/>
              </a:rPr>
              <a:t>m</a:t>
            </a:r>
            <a:r>
              <a:rPr sz="3200" b="1" dirty="0">
                <a:solidFill>
                  <a:srgbClr val="001F5F"/>
                </a:solidFill>
                <a:latin typeface="Times New Roman"/>
                <a:cs typeface="Times New Roman"/>
              </a:rPr>
              <a:t>alaria	cont</a:t>
            </a:r>
            <a:r>
              <a:rPr sz="3200" b="1" spc="-75" dirty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sz="3200" b="1" dirty="0">
                <a:solidFill>
                  <a:srgbClr val="001F5F"/>
                </a:solidFill>
                <a:latin typeface="Times New Roman"/>
                <a:cs typeface="Times New Roman"/>
              </a:rPr>
              <a:t>ol	</a:t>
            </a:r>
            <a:r>
              <a:rPr sz="3200" spc="-15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n	Ita</a:t>
            </a:r>
            <a:r>
              <a:rPr sz="3200" spc="-10" dirty="0">
                <a:latin typeface="Times New Roman"/>
                <a:cs typeface="Times New Roman"/>
              </a:rPr>
              <a:t>l</a:t>
            </a:r>
            <a:r>
              <a:rPr sz="3200" dirty="0">
                <a:latin typeface="Times New Roman"/>
                <a:cs typeface="Times New Roman"/>
              </a:rPr>
              <a:t>y	and  Greece.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/>
                <a:cs typeface="Times New Roman"/>
              </a:rPr>
              <a:t>1946 </a:t>
            </a:r>
            <a:r>
              <a:rPr sz="3200" dirty="0">
                <a:latin typeface="Wingdings"/>
                <a:cs typeface="Wingdings"/>
              </a:rPr>
              <a:t></a:t>
            </a:r>
            <a:r>
              <a:rPr sz="3200" dirty="0">
                <a:latin typeface="Times New Roman"/>
                <a:cs typeface="Times New Roman"/>
              </a:rPr>
              <a:t> taken </a:t>
            </a:r>
            <a:r>
              <a:rPr sz="3200" spc="-5" dirty="0">
                <a:latin typeface="Times New Roman"/>
                <a:cs typeface="Times New Roman"/>
              </a:rPr>
              <a:t>over </a:t>
            </a:r>
            <a:r>
              <a:rPr sz="3200" dirty="0">
                <a:latin typeface="Times New Roman"/>
                <a:cs typeface="Times New Roman"/>
              </a:rPr>
              <a:t>by</a:t>
            </a:r>
            <a:r>
              <a:rPr sz="32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Interim </a:t>
            </a:r>
            <a:r>
              <a:rPr sz="32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Commission </a:t>
            </a:r>
            <a:r>
              <a:rPr sz="3200" u="heavy" spc="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of  </a:t>
            </a:r>
            <a:r>
              <a:rPr sz="32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the</a:t>
            </a:r>
            <a:r>
              <a:rPr sz="3200" u="heavy" spc="-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WHO</a:t>
            </a:r>
            <a:r>
              <a:rPr sz="3200" dirty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1017" y="512191"/>
            <a:ext cx="50609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u="heavy" spc="-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BIRTH </a:t>
            </a:r>
            <a:r>
              <a:rPr sz="40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OF THE</a:t>
            </a:r>
            <a:r>
              <a:rPr sz="4000" u="heavy" spc="-3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WHO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5140" y="1556465"/>
            <a:ext cx="7449184" cy="3611879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406400" indent="-343535">
              <a:lnSpc>
                <a:spcPct val="100000"/>
              </a:lnSpc>
              <a:spcBef>
                <a:spcPts val="1545"/>
              </a:spcBef>
              <a:buFont typeface="Arial"/>
              <a:buChar char="•"/>
              <a:tabLst>
                <a:tab pos="406400" algn="l"/>
                <a:tab pos="407034" algn="l"/>
              </a:tabLst>
            </a:pPr>
            <a:r>
              <a:rPr sz="2400" b="1" dirty="0">
                <a:latin typeface="Times New Roman"/>
                <a:cs typeface="Times New Roman"/>
              </a:rPr>
              <a:t>In </a:t>
            </a:r>
            <a:r>
              <a:rPr sz="2400" b="1" spc="-5" dirty="0">
                <a:latin typeface="Times New Roman"/>
                <a:cs typeface="Times New Roman"/>
              </a:rPr>
              <a:t>April </a:t>
            </a:r>
            <a:r>
              <a:rPr sz="2400" b="1" dirty="0">
                <a:latin typeface="Times New Roman"/>
                <a:cs typeface="Times New Roman"/>
              </a:rPr>
              <a:t>1945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Conference </a:t>
            </a:r>
            <a:r>
              <a:rPr sz="2400" dirty="0">
                <a:latin typeface="Times New Roman"/>
                <a:cs typeface="Times New Roman"/>
              </a:rPr>
              <a:t>at </a:t>
            </a:r>
            <a:r>
              <a:rPr sz="2400" spc="-5" dirty="0">
                <a:latin typeface="Times New Roman"/>
                <a:cs typeface="Times New Roman"/>
              </a:rPr>
              <a:t>San </a:t>
            </a:r>
            <a:r>
              <a:rPr sz="2400" dirty="0">
                <a:latin typeface="Times New Roman"/>
                <a:cs typeface="Times New Roman"/>
              </a:rPr>
              <a:t>Francisco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spc="-18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United</a:t>
            </a:r>
            <a:endParaRPr sz="2400">
              <a:latin typeface="Times New Roman"/>
              <a:cs typeface="Times New Roman"/>
            </a:endParaRPr>
          </a:p>
          <a:p>
            <a:pPr marL="406400">
              <a:lnSpc>
                <a:spcPct val="100000"/>
              </a:lnSpc>
              <a:spcBef>
                <a:spcPts val="1445"/>
              </a:spcBef>
            </a:pPr>
            <a:r>
              <a:rPr sz="2400" b="1" spc="-5" dirty="0">
                <a:latin typeface="Times New Roman"/>
                <a:cs typeface="Times New Roman"/>
              </a:rPr>
              <a:t>Nation </a:t>
            </a:r>
            <a:r>
              <a:rPr sz="2400" spc="-5" dirty="0">
                <a:latin typeface="Times New Roman"/>
                <a:cs typeface="Times New Roman"/>
              </a:rPr>
              <a:t>was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formed.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400">
              <a:latin typeface="Times New Roman"/>
              <a:cs typeface="Times New Roman"/>
            </a:endParaRPr>
          </a:p>
          <a:p>
            <a:pPr marL="406400" indent="-343535">
              <a:lnSpc>
                <a:spcPct val="100000"/>
              </a:lnSpc>
              <a:buFont typeface="Arial"/>
              <a:buChar char="•"/>
              <a:tabLst>
                <a:tab pos="406400" algn="l"/>
                <a:tab pos="407034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7</a:t>
            </a:r>
            <a:r>
              <a:rPr sz="2400" b="1" spc="-7" baseline="24305" dirty="0">
                <a:latin typeface="Times New Roman"/>
                <a:cs typeface="Times New Roman"/>
              </a:rPr>
              <a:t>th </a:t>
            </a:r>
            <a:r>
              <a:rPr sz="2400" b="1" spc="-5" dirty="0">
                <a:latin typeface="Times New Roman"/>
                <a:cs typeface="Times New Roman"/>
              </a:rPr>
              <a:t>April </a:t>
            </a:r>
            <a:r>
              <a:rPr sz="2400" b="1" dirty="0">
                <a:latin typeface="Times New Roman"/>
                <a:cs typeface="Times New Roman"/>
              </a:rPr>
              <a:t>1948 </a:t>
            </a:r>
            <a:r>
              <a:rPr sz="2400" dirty="0">
                <a:latin typeface="Times New Roman"/>
                <a:cs typeface="Times New Roman"/>
              </a:rPr>
              <a:t>– </a:t>
            </a:r>
            <a:r>
              <a:rPr sz="2400" b="1" dirty="0">
                <a:latin typeface="Times New Roman"/>
                <a:cs typeface="Times New Roman"/>
              </a:rPr>
              <a:t>WHO </a:t>
            </a:r>
            <a:r>
              <a:rPr sz="2400" spc="-5" dirty="0">
                <a:latin typeface="Times New Roman"/>
                <a:cs typeface="Times New Roman"/>
              </a:rPr>
              <a:t>was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born.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3300">
              <a:latin typeface="Times New Roman"/>
              <a:cs typeface="Times New Roman"/>
            </a:endParaRPr>
          </a:p>
          <a:p>
            <a:pPr marL="406400" indent="-3435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06400" algn="l"/>
                <a:tab pos="407034" algn="l"/>
              </a:tabLst>
            </a:pPr>
            <a:r>
              <a:rPr sz="2400" b="1" spc="-30" dirty="0">
                <a:latin typeface="Times New Roman"/>
                <a:cs typeface="Times New Roman"/>
              </a:rPr>
              <a:t>World </a:t>
            </a:r>
            <a:r>
              <a:rPr sz="2400" b="1" dirty="0">
                <a:latin typeface="Times New Roman"/>
                <a:cs typeface="Times New Roman"/>
              </a:rPr>
              <a:t>Health Day </a:t>
            </a:r>
            <a:r>
              <a:rPr sz="2400" dirty="0">
                <a:latin typeface="Times New Roman"/>
                <a:cs typeface="Times New Roman"/>
              </a:rPr>
              <a:t>- </a:t>
            </a:r>
            <a:r>
              <a:rPr sz="2400" spc="-5" dirty="0">
                <a:latin typeface="Times New Roman"/>
                <a:cs typeface="Times New Roman"/>
              </a:rPr>
              <a:t>7</a:t>
            </a:r>
            <a:r>
              <a:rPr sz="2400" spc="-7" baseline="24305" dirty="0">
                <a:latin typeface="Times New Roman"/>
                <a:cs typeface="Times New Roman"/>
              </a:rPr>
              <a:t>th</a:t>
            </a:r>
            <a:r>
              <a:rPr sz="2400" spc="97" baseline="243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April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20000" y="0"/>
            <a:ext cx="1523999" cy="137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38600" y="5486400"/>
            <a:ext cx="4343400" cy="1143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3678" y="1694815"/>
            <a:ext cx="7147559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6550" marR="5080" indent="-2864485">
              <a:lnSpc>
                <a:spcPct val="100000"/>
              </a:lnSpc>
              <a:spcBef>
                <a:spcPts val="100"/>
              </a:spcBef>
            </a:pPr>
            <a:r>
              <a:rPr sz="3600" b="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WORLD </a:t>
            </a:r>
            <a:r>
              <a:rPr sz="3600" b="0" u="heavy" spc="-6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HEALTH </a:t>
            </a:r>
            <a:r>
              <a:rPr sz="3600" b="0" u="heavy" spc="-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ORGANIZATION </a:t>
            </a:r>
            <a:r>
              <a:rPr sz="3600" b="0" u="none" spc="-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6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(WHO)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09600" y="4191000"/>
            <a:ext cx="7772400" cy="243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59880" y="3751326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787" y="0"/>
                </a:lnTo>
              </a:path>
            </a:pathLst>
          </a:custGeom>
          <a:ln w="1981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2440" y="1619452"/>
            <a:ext cx="7654290" cy="3831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9100" marR="311785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19100" algn="l"/>
                <a:tab pos="419734" algn="l"/>
              </a:tabLst>
            </a:pPr>
            <a:r>
              <a:rPr sz="3200" dirty="0">
                <a:latin typeface="Times New Roman"/>
                <a:cs typeface="Times New Roman"/>
              </a:rPr>
              <a:t>WHO is a</a:t>
            </a:r>
            <a:r>
              <a:rPr sz="32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specialized</a:t>
            </a:r>
            <a:r>
              <a:rPr sz="3200" dirty="0">
                <a:latin typeface="Times New Roman"/>
                <a:cs typeface="Times New Roman"/>
              </a:rPr>
              <a:t>,</a:t>
            </a:r>
            <a:r>
              <a:rPr sz="32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non-political</a:t>
            </a:r>
            <a:r>
              <a:rPr sz="3200" spc="-8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health  agency of United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Nations.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419100" marR="105410" indent="-343535">
              <a:lnSpc>
                <a:spcPct val="100000"/>
              </a:lnSpc>
              <a:buFont typeface="Arial"/>
              <a:buChar char="•"/>
              <a:tabLst>
                <a:tab pos="419100" algn="l"/>
                <a:tab pos="419734" algn="l"/>
                <a:tab pos="2959100" algn="l"/>
              </a:tabLst>
            </a:pPr>
            <a:r>
              <a:rPr sz="3200" dirty="0">
                <a:latin typeface="Times New Roman"/>
                <a:cs typeface="Times New Roman"/>
              </a:rPr>
              <a:t>Its</a:t>
            </a:r>
            <a:r>
              <a:rPr sz="32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constitution</a:t>
            </a:r>
            <a:r>
              <a:rPr sz="32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came in to force on </a:t>
            </a:r>
            <a:r>
              <a:rPr sz="3200" spc="5" dirty="0">
                <a:solidFill>
                  <a:srgbClr val="001F5F"/>
                </a:solidFill>
                <a:latin typeface="Times New Roman"/>
                <a:cs typeface="Times New Roman"/>
              </a:rPr>
              <a:t>7</a:t>
            </a:r>
            <a:r>
              <a:rPr sz="3150" spc="7" baseline="25132" dirty="0">
                <a:solidFill>
                  <a:srgbClr val="001F5F"/>
                </a:solidFill>
                <a:latin typeface="Times New Roman"/>
                <a:cs typeface="Times New Roman"/>
              </a:rPr>
              <a:t>th </a:t>
            </a:r>
            <a:r>
              <a:rPr sz="3200" dirty="0">
                <a:solidFill>
                  <a:srgbClr val="001F5F"/>
                </a:solidFill>
                <a:latin typeface="Times New Roman"/>
                <a:cs typeface="Times New Roman"/>
              </a:rPr>
              <a:t>April </a:t>
            </a:r>
            <a:r>
              <a:rPr sz="32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u="heavy" spc="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1948</a:t>
            </a:r>
            <a:r>
              <a:rPr sz="3200" spc="-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.	(Rene Sand -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Chairmen)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419100" indent="-343535">
              <a:lnSpc>
                <a:spcPct val="100000"/>
              </a:lnSpc>
              <a:buFont typeface="Arial"/>
              <a:buChar char="•"/>
              <a:tabLst>
                <a:tab pos="419100" algn="l"/>
                <a:tab pos="419734" algn="l"/>
              </a:tabLst>
            </a:pPr>
            <a:r>
              <a:rPr sz="3200" dirty="0">
                <a:latin typeface="Times New Roman"/>
                <a:cs typeface="Times New Roman"/>
              </a:rPr>
              <a:t>Which is celebrated as</a:t>
            </a:r>
            <a:r>
              <a:rPr sz="32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u="heavy" spc="-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“World </a:t>
            </a:r>
            <a:r>
              <a:rPr sz="32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Health</a:t>
            </a:r>
            <a:r>
              <a:rPr sz="3200" u="heavy" spc="-6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u="heavy" spc="-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Day.”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177" y="318643"/>
            <a:ext cx="77025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dirty="0">
                <a:latin typeface="Times New Roman"/>
                <a:cs typeface="Times New Roman"/>
              </a:rPr>
              <a:t>WORLD </a:t>
            </a:r>
            <a:r>
              <a:rPr sz="3200" b="0" spc="-50" dirty="0">
                <a:latin typeface="Times New Roman"/>
                <a:cs typeface="Times New Roman"/>
              </a:rPr>
              <a:t>HEALTH </a:t>
            </a:r>
            <a:r>
              <a:rPr sz="3200" b="0" spc="-30" dirty="0">
                <a:latin typeface="Times New Roman"/>
                <a:cs typeface="Times New Roman"/>
              </a:rPr>
              <a:t>ORGANIZATION</a:t>
            </a:r>
            <a:r>
              <a:rPr sz="3200" b="0" spc="-20" dirty="0">
                <a:latin typeface="Times New Roman"/>
                <a:cs typeface="Times New Roman"/>
              </a:rPr>
              <a:t> </a:t>
            </a:r>
            <a:r>
              <a:rPr sz="3200" b="0" dirty="0">
                <a:latin typeface="Times New Roman"/>
                <a:cs typeface="Times New Roman"/>
              </a:rPr>
              <a:t>(WHO)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303" y="1139190"/>
            <a:ext cx="5841365" cy="11772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Headquarters – </a:t>
            </a:r>
            <a:r>
              <a:rPr sz="2800" b="1" spc="-5" dirty="0">
                <a:latin typeface="Times New Roman"/>
                <a:cs typeface="Times New Roman"/>
              </a:rPr>
              <a:t>Geneva,</a:t>
            </a:r>
            <a:r>
              <a:rPr sz="2800" b="1" spc="-3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Switzerland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354965" indent="-342900">
              <a:lnSpc>
                <a:spcPct val="100000"/>
              </a:lnSpc>
              <a:spcBef>
                <a:spcPts val="23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u="heavy" spc="-70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spc="-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It’s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a part of </a:t>
            </a:r>
            <a:r>
              <a:rPr sz="28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UN,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not subordinate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to</a:t>
            </a:r>
            <a:r>
              <a:rPr sz="2800" u="heavy" spc="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it</a:t>
            </a:r>
            <a:r>
              <a:rPr sz="2800" spc="-2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8600" y="3124200"/>
            <a:ext cx="8596884" cy="3505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20977"/>
            <a:ext cx="8028940" cy="1306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It is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unique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among the UN specialized agencies that it  has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own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constitution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governing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bodies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members</a:t>
            </a:r>
            <a:r>
              <a:rPr sz="2800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budget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4011548"/>
            <a:ext cx="755142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Each </a:t>
            </a:r>
            <a:r>
              <a:rPr sz="2800" spc="-10" dirty="0">
                <a:latin typeface="Times New Roman"/>
                <a:cs typeface="Times New Roman"/>
              </a:rPr>
              <a:t>member </a:t>
            </a:r>
            <a:r>
              <a:rPr sz="2800" dirty="0">
                <a:latin typeface="Times New Roman"/>
                <a:cs typeface="Times New Roman"/>
              </a:rPr>
              <a:t>contributes </a:t>
            </a:r>
            <a:r>
              <a:rPr sz="2800" spc="-5" dirty="0">
                <a:latin typeface="Times New Roman"/>
                <a:cs typeface="Times New Roman"/>
              </a:rPr>
              <a:t>to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budget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is </a:t>
            </a:r>
            <a:r>
              <a:rPr sz="2800" dirty="0">
                <a:latin typeface="Times New Roman"/>
                <a:cs typeface="Times New Roman"/>
              </a:rPr>
              <a:t>thus  </a:t>
            </a:r>
            <a:r>
              <a:rPr sz="2800" spc="-5" dirty="0">
                <a:latin typeface="Times New Roman"/>
                <a:cs typeface="Times New Roman"/>
              </a:rPr>
              <a:t>entitled to its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services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also has a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right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to </a:t>
            </a:r>
            <a:r>
              <a:rPr sz="28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vote</a:t>
            </a:r>
            <a:r>
              <a:rPr sz="280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68573" y="478663"/>
            <a:ext cx="30079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u="none" dirty="0">
                <a:latin typeface="Times New Roman"/>
                <a:cs typeface="Times New Roman"/>
              </a:rPr>
              <a:t>OBJECTIVE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0977"/>
            <a:ext cx="7611109" cy="3781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47955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“Attainment by </a:t>
            </a:r>
            <a:r>
              <a:rPr sz="2800" spc="-10" dirty="0">
                <a:latin typeface="Times New Roman"/>
                <a:cs typeface="Times New Roman"/>
              </a:rPr>
              <a:t>all </a:t>
            </a:r>
            <a:r>
              <a:rPr sz="2800" spc="-25" dirty="0">
                <a:latin typeface="Times New Roman"/>
                <a:cs typeface="Times New Roman"/>
              </a:rPr>
              <a:t>people’s </a:t>
            </a:r>
            <a:r>
              <a:rPr sz="2800" spc="-5" dirty="0">
                <a:latin typeface="Times New Roman"/>
                <a:cs typeface="Times New Roman"/>
              </a:rPr>
              <a:t>of the </a:t>
            </a:r>
            <a:r>
              <a:rPr sz="2800" dirty="0">
                <a:latin typeface="Times New Roman"/>
                <a:cs typeface="Times New Roman"/>
              </a:rPr>
              <a:t>highest </a:t>
            </a:r>
            <a:r>
              <a:rPr sz="2800" spc="-5" dirty="0">
                <a:latin typeface="Times New Roman"/>
                <a:cs typeface="Times New Roman"/>
              </a:rPr>
              <a:t>level of  health.”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Current objective</a:t>
            </a:r>
            <a:r>
              <a:rPr sz="2800" u="heavy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Times New Roman"/>
              <a:cs typeface="Times New Roman"/>
            </a:endParaRPr>
          </a:p>
          <a:p>
            <a:pPr marL="355600" marR="5080" indent="-165100">
              <a:lnSpc>
                <a:spcPct val="100000"/>
              </a:lnSpc>
            </a:pPr>
            <a:r>
              <a:rPr sz="2800" i="1" spc="-5" dirty="0">
                <a:latin typeface="Times New Roman"/>
                <a:cs typeface="Times New Roman"/>
              </a:rPr>
              <a:t>“Attainment </a:t>
            </a:r>
            <a:r>
              <a:rPr sz="2800" i="1" dirty="0">
                <a:latin typeface="Times New Roman"/>
                <a:cs typeface="Times New Roman"/>
              </a:rPr>
              <a:t>by the all </a:t>
            </a:r>
            <a:r>
              <a:rPr sz="2800" i="1" spc="-5" dirty="0">
                <a:latin typeface="Times New Roman"/>
                <a:cs typeface="Times New Roman"/>
              </a:rPr>
              <a:t>people </a:t>
            </a:r>
            <a:r>
              <a:rPr sz="2800" i="1" dirty="0">
                <a:latin typeface="Times New Roman"/>
                <a:cs typeface="Times New Roman"/>
              </a:rPr>
              <a:t>of the </a:t>
            </a:r>
            <a:r>
              <a:rPr sz="2800" i="1" spc="-5" dirty="0">
                <a:latin typeface="Times New Roman"/>
                <a:cs typeface="Times New Roman"/>
              </a:rPr>
              <a:t>world a level of  health </a:t>
            </a:r>
            <a:r>
              <a:rPr sz="2800" i="1" dirty="0">
                <a:latin typeface="Times New Roman"/>
                <a:cs typeface="Times New Roman"/>
              </a:rPr>
              <a:t>that </a:t>
            </a:r>
            <a:r>
              <a:rPr sz="2800" i="1" spc="-5" dirty="0">
                <a:latin typeface="Times New Roman"/>
                <a:cs typeface="Times New Roman"/>
              </a:rPr>
              <a:t>will permit them to lead a socially </a:t>
            </a:r>
            <a:r>
              <a:rPr sz="2800" i="1" dirty="0">
                <a:latin typeface="Times New Roman"/>
                <a:cs typeface="Times New Roman"/>
              </a:rPr>
              <a:t>and  </a:t>
            </a:r>
            <a:r>
              <a:rPr sz="2800" i="1" spc="-5" dirty="0">
                <a:latin typeface="Times New Roman"/>
                <a:cs typeface="Times New Roman"/>
              </a:rPr>
              <a:t>economically </a:t>
            </a:r>
            <a:r>
              <a:rPr sz="2800" i="1" spc="-15" dirty="0">
                <a:latin typeface="Times New Roman"/>
                <a:cs typeface="Times New Roman"/>
              </a:rPr>
              <a:t>productive</a:t>
            </a:r>
            <a:r>
              <a:rPr sz="2800" i="1" spc="-45" dirty="0">
                <a:latin typeface="Times New Roman"/>
                <a:cs typeface="Times New Roman"/>
              </a:rPr>
              <a:t> </a:t>
            </a:r>
            <a:r>
              <a:rPr sz="2800" i="1" spc="-5" dirty="0">
                <a:latin typeface="Times New Roman"/>
                <a:cs typeface="Times New Roman"/>
              </a:rPr>
              <a:t>life.”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5405" y="478663"/>
            <a:ext cx="64712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u="none" dirty="0">
                <a:latin typeface="Times New Roman"/>
                <a:cs typeface="Times New Roman"/>
              </a:rPr>
              <a:t>Preamble of the</a:t>
            </a:r>
            <a:r>
              <a:rPr b="0" u="none" spc="-8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Constitution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0977"/>
            <a:ext cx="7743190" cy="3610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i="1" spc="-5" dirty="0">
                <a:latin typeface="Times New Roman"/>
                <a:cs typeface="Times New Roman"/>
              </a:rPr>
              <a:t>“Health is a state of complete</a:t>
            </a:r>
            <a:r>
              <a:rPr sz="2800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physical, mental </a:t>
            </a:r>
            <a:r>
              <a:rPr sz="2800" i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and  </a:t>
            </a:r>
            <a:r>
              <a:rPr sz="2800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social well-bein</a:t>
            </a:r>
            <a:r>
              <a:rPr sz="2800" i="1" spc="-5" dirty="0">
                <a:latin typeface="Times New Roman"/>
                <a:cs typeface="Times New Roman"/>
              </a:rPr>
              <a:t>g and </a:t>
            </a:r>
            <a:r>
              <a:rPr sz="2800" i="1" dirty="0">
                <a:latin typeface="Times New Roman"/>
                <a:cs typeface="Times New Roman"/>
              </a:rPr>
              <a:t>not </a:t>
            </a:r>
            <a:r>
              <a:rPr sz="2800" i="1" spc="-25" dirty="0">
                <a:latin typeface="Times New Roman"/>
                <a:cs typeface="Times New Roman"/>
              </a:rPr>
              <a:t>merely</a:t>
            </a:r>
            <a:r>
              <a:rPr sz="2800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absence of</a:t>
            </a:r>
            <a:r>
              <a:rPr sz="2800" i="1" u="heavy" spc="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disease</a:t>
            </a:r>
            <a:endParaRPr sz="2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800" u="heavy" spc="-70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or</a:t>
            </a:r>
            <a:r>
              <a:rPr sz="2800" i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i="1" u="heavy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infirmity.”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Times New Roman"/>
              <a:cs typeface="Times New Roman"/>
            </a:endParaRPr>
          </a:p>
          <a:p>
            <a:pPr marL="355600" marR="32893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i="1" spc="-5" dirty="0">
                <a:latin typeface="Times New Roman"/>
                <a:cs typeface="Times New Roman"/>
              </a:rPr>
              <a:t>“The enjoyment of</a:t>
            </a:r>
            <a:r>
              <a:rPr sz="2800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highest </a:t>
            </a:r>
            <a:r>
              <a:rPr sz="2800" i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attainable </a:t>
            </a:r>
            <a:r>
              <a:rPr sz="2800" i="1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standard</a:t>
            </a:r>
            <a:r>
              <a:rPr sz="2800" i="1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of  </a:t>
            </a:r>
            <a:r>
              <a:rPr sz="2800" i="1" spc="-5" dirty="0">
                <a:latin typeface="Times New Roman"/>
                <a:cs typeface="Times New Roman"/>
              </a:rPr>
              <a:t>health is one of </a:t>
            </a:r>
            <a:r>
              <a:rPr sz="2800" i="1" dirty="0">
                <a:latin typeface="Times New Roman"/>
                <a:cs typeface="Times New Roman"/>
              </a:rPr>
              <a:t>the</a:t>
            </a:r>
            <a:r>
              <a:rPr sz="2800" i="1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fundamental </a:t>
            </a:r>
            <a:r>
              <a:rPr sz="2800" i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rights</a:t>
            </a:r>
            <a:r>
              <a:rPr sz="2800" i="1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i="1" spc="-5" dirty="0">
                <a:latin typeface="Times New Roman"/>
                <a:cs typeface="Times New Roman"/>
              </a:rPr>
              <a:t>of </a:t>
            </a:r>
            <a:r>
              <a:rPr sz="2800" i="1" spc="-10" dirty="0">
                <a:latin typeface="Times New Roman"/>
                <a:cs typeface="Times New Roman"/>
              </a:rPr>
              <a:t>every  </a:t>
            </a:r>
            <a:r>
              <a:rPr sz="2800" i="1" dirty="0">
                <a:latin typeface="Times New Roman"/>
                <a:cs typeface="Times New Roman"/>
              </a:rPr>
              <a:t>human </a:t>
            </a:r>
            <a:r>
              <a:rPr sz="2800" i="1" spc="-5" dirty="0">
                <a:latin typeface="Times New Roman"/>
                <a:cs typeface="Times New Roman"/>
              </a:rPr>
              <a:t>being </a:t>
            </a:r>
            <a:r>
              <a:rPr sz="2800" i="1" dirty="0">
                <a:latin typeface="Times New Roman"/>
                <a:cs typeface="Times New Roman"/>
              </a:rPr>
              <a:t>without distinction </a:t>
            </a:r>
            <a:r>
              <a:rPr sz="2800" i="1" spc="-5" dirty="0">
                <a:latin typeface="Times New Roman"/>
                <a:cs typeface="Times New Roman"/>
              </a:rPr>
              <a:t>of race,</a:t>
            </a:r>
            <a:r>
              <a:rPr sz="2800" i="1" spc="-105" dirty="0">
                <a:latin typeface="Times New Roman"/>
                <a:cs typeface="Times New Roman"/>
              </a:rPr>
              <a:t> </a:t>
            </a:r>
            <a:r>
              <a:rPr sz="2800" i="1" spc="-15" dirty="0">
                <a:latin typeface="Times New Roman"/>
                <a:cs typeface="Times New Roman"/>
              </a:rPr>
              <a:t>religion,  </a:t>
            </a:r>
            <a:r>
              <a:rPr sz="2800" i="1" spc="-5" dirty="0">
                <a:latin typeface="Times New Roman"/>
                <a:cs typeface="Times New Roman"/>
              </a:rPr>
              <a:t>political belief, economic and social</a:t>
            </a:r>
            <a:r>
              <a:rPr sz="2800" i="1" spc="-40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conditions.”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4773" y="478663"/>
            <a:ext cx="28524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u="none" dirty="0">
                <a:latin typeface="Times New Roman"/>
                <a:cs typeface="Times New Roman"/>
              </a:rPr>
              <a:t>Membership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0977"/>
            <a:ext cx="7990840" cy="4378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Open </a:t>
            </a:r>
            <a:r>
              <a:rPr sz="2800" dirty="0">
                <a:latin typeface="Times New Roman"/>
                <a:cs typeface="Times New Roman"/>
              </a:rPr>
              <a:t>to </a:t>
            </a:r>
            <a:r>
              <a:rPr sz="2800" spc="-5" dirty="0">
                <a:latin typeface="Times New Roman"/>
                <a:cs typeface="Times New Roman"/>
              </a:rPr>
              <a:t>all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countries.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Most nations are </a:t>
            </a:r>
            <a:r>
              <a:rPr sz="2800" spc="-10" dirty="0">
                <a:latin typeface="Times New Roman"/>
                <a:cs typeface="Times New Roman"/>
              </a:rPr>
              <a:t>members </a:t>
            </a:r>
            <a:r>
              <a:rPr sz="2800" spc="-5" dirty="0">
                <a:latin typeface="Times New Roman"/>
                <a:cs typeface="Times New Roman"/>
              </a:rPr>
              <a:t>of UN and WHO. </a:t>
            </a:r>
            <a:r>
              <a:rPr sz="2800" dirty="0">
                <a:latin typeface="Times New Roman"/>
                <a:cs typeface="Times New Roman"/>
              </a:rPr>
              <a:t>(except-  </a:t>
            </a:r>
            <a:r>
              <a:rPr sz="2800" spc="-5" dirty="0">
                <a:latin typeface="Times New Roman"/>
                <a:cs typeface="Times New Roman"/>
              </a:rPr>
              <a:t>Switzerland – </a:t>
            </a:r>
            <a:r>
              <a:rPr sz="2800" spc="-10" dirty="0">
                <a:latin typeface="Times New Roman"/>
                <a:cs typeface="Times New Roman"/>
              </a:rPr>
              <a:t>member </a:t>
            </a:r>
            <a:r>
              <a:rPr sz="2800" spc="-5" dirty="0">
                <a:latin typeface="Times New Roman"/>
                <a:cs typeface="Times New Roman"/>
              </a:rPr>
              <a:t>of WHO </a:t>
            </a:r>
            <a:r>
              <a:rPr sz="2800" dirty="0">
                <a:latin typeface="Times New Roman"/>
                <a:cs typeface="Times New Roman"/>
              </a:rPr>
              <a:t>only)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In </a:t>
            </a:r>
            <a:r>
              <a:rPr sz="2800" dirty="0">
                <a:latin typeface="Times New Roman"/>
                <a:cs typeface="Times New Roman"/>
              </a:rPr>
              <a:t>1948, the </a:t>
            </a:r>
            <a:r>
              <a:rPr sz="2800" spc="-5" dirty="0">
                <a:latin typeface="Times New Roman"/>
                <a:cs typeface="Times New Roman"/>
              </a:rPr>
              <a:t>WHO had 56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members.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5600" marR="890905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Now has </a:t>
            </a:r>
            <a:r>
              <a:rPr sz="2800" dirty="0">
                <a:latin typeface="Times New Roman"/>
                <a:cs typeface="Times New Roman"/>
              </a:rPr>
              <a:t>194 </a:t>
            </a:r>
            <a:r>
              <a:rPr sz="2800" spc="-10" dirty="0">
                <a:latin typeface="Times New Roman"/>
                <a:cs typeface="Times New Roman"/>
              </a:rPr>
              <a:t>members </a:t>
            </a:r>
            <a:r>
              <a:rPr sz="2800" spc="-5" dirty="0">
                <a:latin typeface="Times New Roman"/>
                <a:cs typeface="Times New Roman"/>
              </a:rPr>
              <a:t>states and two associate  </a:t>
            </a:r>
            <a:r>
              <a:rPr sz="2800" spc="-10" dirty="0">
                <a:latin typeface="Times New Roman"/>
                <a:cs typeface="Times New Roman"/>
              </a:rPr>
              <a:t>members.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2398" y="478663"/>
            <a:ext cx="43008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u="none" dirty="0">
                <a:solidFill>
                  <a:srgbClr val="001F5F"/>
                </a:solidFill>
                <a:latin typeface="Times New Roman"/>
                <a:cs typeface="Times New Roman"/>
              </a:rPr>
              <a:t>Functions of</a:t>
            </a:r>
            <a:r>
              <a:rPr b="0" u="none" spc="-18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b="0" u="none" dirty="0">
                <a:solidFill>
                  <a:srgbClr val="001F5F"/>
                </a:solidFill>
                <a:latin typeface="Times New Roman"/>
                <a:cs typeface="Times New Roman"/>
              </a:rPr>
              <a:t>WHO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76857"/>
            <a:ext cx="7920990" cy="467550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527685" marR="5080" indent="-515620">
              <a:lnSpc>
                <a:spcPts val="2640"/>
              </a:lnSpc>
              <a:spcBef>
                <a:spcPts val="590"/>
              </a:spcBef>
              <a:buFont typeface="Arial"/>
              <a:buChar char="•"/>
              <a:tabLst>
                <a:tab pos="527685" algn="l"/>
                <a:tab pos="528320" algn="l"/>
              </a:tabLst>
            </a:pPr>
            <a:r>
              <a:rPr sz="26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First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Constitutional Function </a:t>
            </a: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is </a:t>
            </a:r>
            <a:r>
              <a:rPr sz="240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to act </a:t>
            </a: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as </a:t>
            </a:r>
            <a:r>
              <a:rPr sz="240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</a:t>
            </a:r>
            <a:r>
              <a:rPr sz="2400" i="1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i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directing </a:t>
            </a:r>
            <a:r>
              <a:rPr sz="2400" i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and  </a:t>
            </a:r>
            <a:r>
              <a:rPr sz="2400" i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coordinating</a:t>
            </a:r>
            <a:r>
              <a:rPr sz="2400" i="1" spc="-10" dirty="0">
                <a:latin typeface="Times New Roman"/>
                <a:cs typeface="Times New Roman"/>
              </a:rPr>
              <a:t> </a:t>
            </a:r>
            <a:r>
              <a:rPr sz="240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authority in all </a:t>
            </a:r>
            <a:r>
              <a:rPr sz="2400" i="1" u="heavy" dirty="0">
                <a:solidFill>
                  <a:srgbClr val="001F5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International health</a:t>
            </a:r>
            <a:r>
              <a:rPr sz="2400" i="1" u="heavy" spc="-160" dirty="0">
                <a:solidFill>
                  <a:srgbClr val="001F5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i="1" u="heavy" dirty="0">
                <a:solidFill>
                  <a:srgbClr val="001F5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work</a:t>
            </a:r>
            <a:r>
              <a:rPr sz="240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2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buAutoNum type="arabicPeriod"/>
              <a:tabLst>
                <a:tab pos="527685" algn="l"/>
                <a:tab pos="528320" algn="l"/>
              </a:tabLst>
            </a:pPr>
            <a:r>
              <a:rPr sz="2600" dirty="0">
                <a:latin typeface="Times New Roman"/>
                <a:cs typeface="Times New Roman"/>
              </a:rPr>
              <a:t>Prevention and control of </a:t>
            </a:r>
            <a:r>
              <a:rPr sz="2600" spc="-5" dirty="0">
                <a:latin typeface="Times New Roman"/>
                <a:cs typeface="Times New Roman"/>
              </a:rPr>
              <a:t>specific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diseases.</a:t>
            </a:r>
            <a:endParaRPr sz="26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dirty="0">
                <a:latin typeface="Times New Roman"/>
                <a:cs typeface="Times New Roman"/>
              </a:rPr>
              <a:t>Development of comprehensive health</a:t>
            </a:r>
            <a:r>
              <a:rPr sz="2600" spc="-11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services.</a:t>
            </a:r>
            <a:endParaRPr sz="26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Times New Roman"/>
                <a:cs typeface="Times New Roman"/>
              </a:rPr>
              <a:t>Family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Health.</a:t>
            </a:r>
            <a:endParaRPr sz="26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dirty="0">
                <a:latin typeface="Times New Roman"/>
                <a:cs typeface="Times New Roman"/>
              </a:rPr>
              <a:t>Environmental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Health.</a:t>
            </a:r>
            <a:endParaRPr sz="26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dirty="0">
                <a:latin typeface="Times New Roman"/>
                <a:cs typeface="Times New Roman"/>
              </a:rPr>
              <a:t>Health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Statistics.</a:t>
            </a:r>
            <a:endParaRPr sz="26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Times New Roman"/>
                <a:cs typeface="Times New Roman"/>
              </a:rPr>
              <a:t>Biomedical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Research.</a:t>
            </a:r>
            <a:endParaRPr sz="26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dirty="0">
                <a:latin typeface="Times New Roman"/>
                <a:cs typeface="Times New Roman"/>
              </a:rPr>
              <a:t>Health </a:t>
            </a:r>
            <a:r>
              <a:rPr sz="2600" spc="-5" dirty="0">
                <a:latin typeface="Times New Roman"/>
                <a:cs typeface="Times New Roman"/>
              </a:rPr>
              <a:t>Literature and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Information.</a:t>
            </a:r>
            <a:endParaRPr sz="26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dirty="0">
                <a:latin typeface="Times New Roman"/>
                <a:cs typeface="Times New Roman"/>
              </a:rPr>
              <a:t>Cooperation with other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organizations.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2802" y="565531"/>
            <a:ext cx="73755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1. Prevention and control of specific</a:t>
            </a:r>
            <a:r>
              <a:rPr sz="3200" b="0" u="none" spc="-1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diseases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49349"/>
            <a:ext cx="7927975" cy="4196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Epidemiological </a:t>
            </a:r>
            <a:r>
              <a:rPr sz="2400" dirty="0">
                <a:latin typeface="Times New Roman"/>
                <a:cs typeface="Times New Roman"/>
              </a:rPr>
              <a:t>surveillance of </a:t>
            </a:r>
            <a:r>
              <a:rPr sz="2400" spc="-5" dirty="0">
                <a:latin typeface="Times New Roman"/>
                <a:cs typeface="Times New Roman"/>
              </a:rPr>
              <a:t>communicable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disease.</a:t>
            </a:r>
            <a:endParaRPr sz="2400">
              <a:latin typeface="Times New Roman"/>
              <a:cs typeface="Times New Roman"/>
            </a:endParaRPr>
          </a:p>
          <a:p>
            <a:pPr marL="355600" marR="439420" indent="-343535">
              <a:lnSpc>
                <a:spcPts val="2300"/>
              </a:lnSpc>
              <a:spcBef>
                <a:spcPts val="56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Times New Roman"/>
                <a:cs typeface="Times New Roman"/>
              </a:rPr>
              <a:t>Collect and </a:t>
            </a:r>
            <a:r>
              <a:rPr sz="2400" spc="-5" dirty="0">
                <a:latin typeface="Times New Roman"/>
                <a:cs typeface="Times New Roman"/>
              </a:rPr>
              <a:t>disseminate information </a:t>
            </a:r>
            <a:r>
              <a:rPr sz="2400" dirty="0">
                <a:latin typeface="Times New Roman"/>
                <a:cs typeface="Times New Roman"/>
              </a:rPr>
              <a:t>on diseases subject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  IHR.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70" dirty="0">
                <a:latin typeface="Times New Roman"/>
                <a:cs typeface="Times New Roman"/>
              </a:rPr>
              <a:t>ATRS </a:t>
            </a:r>
            <a:r>
              <a:rPr sz="2400" i="1" spc="-5" dirty="0">
                <a:latin typeface="Times New Roman"/>
                <a:cs typeface="Times New Roman"/>
              </a:rPr>
              <a:t>– </a:t>
            </a:r>
            <a:r>
              <a:rPr sz="2400" i="1" spc="-20" dirty="0">
                <a:latin typeface="Times New Roman"/>
                <a:cs typeface="Times New Roman"/>
              </a:rPr>
              <a:t>AutomaticTelex </a:t>
            </a:r>
            <a:r>
              <a:rPr sz="2400" i="1" dirty="0">
                <a:latin typeface="Times New Roman"/>
                <a:cs typeface="Times New Roman"/>
              </a:rPr>
              <a:t>Reply</a:t>
            </a:r>
            <a:r>
              <a:rPr sz="2400" i="1" spc="-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System.</a:t>
            </a:r>
            <a:endParaRPr sz="24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latin typeface="Times New Roman"/>
                <a:cs typeface="Times New Roman"/>
              </a:rPr>
              <a:t>WER </a:t>
            </a:r>
            <a:r>
              <a:rPr sz="2400" b="1" dirty="0">
                <a:latin typeface="Times New Roman"/>
                <a:cs typeface="Times New Roman"/>
              </a:rPr>
              <a:t>- </a:t>
            </a:r>
            <a:r>
              <a:rPr sz="2400" i="1" spc="-35" dirty="0">
                <a:latin typeface="Times New Roman"/>
                <a:cs typeface="Times New Roman"/>
              </a:rPr>
              <a:t>Weekly </a:t>
            </a:r>
            <a:r>
              <a:rPr sz="2400" i="1" dirty="0">
                <a:latin typeface="Times New Roman"/>
                <a:cs typeface="Times New Roman"/>
              </a:rPr>
              <a:t>Epidemiological</a:t>
            </a:r>
            <a:r>
              <a:rPr sz="2400" i="1" spc="-35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Times New Roman"/>
                <a:cs typeface="Times New Roman"/>
              </a:rPr>
              <a:t>Record.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8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Times New Roman"/>
                <a:cs typeface="Times New Roman"/>
              </a:rPr>
              <a:t>The aim of IHR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to ensure </a:t>
            </a:r>
            <a:r>
              <a:rPr sz="2400" spc="-5" dirty="0">
                <a:latin typeface="Times New Roman"/>
                <a:cs typeface="Times New Roman"/>
              </a:rPr>
              <a:t>maximum </a:t>
            </a:r>
            <a:r>
              <a:rPr sz="2400" dirty="0">
                <a:latin typeface="Times New Roman"/>
                <a:cs typeface="Times New Roman"/>
              </a:rPr>
              <a:t>security against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spread 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disease.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355600" marR="664210" indent="-343535">
              <a:lnSpc>
                <a:spcPct val="8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Non-communicable </a:t>
            </a:r>
            <a:r>
              <a:rPr sz="2400" dirty="0">
                <a:latin typeface="Times New Roman"/>
                <a:cs typeface="Times New Roman"/>
              </a:rPr>
              <a:t>disease – </a:t>
            </a:r>
            <a:r>
              <a:rPr sz="2400" spc="-15" dirty="0">
                <a:latin typeface="Times New Roman"/>
                <a:cs typeface="Times New Roman"/>
              </a:rPr>
              <a:t>Cancer, </a:t>
            </a:r>
            <a:r>
              <a:rPr sz="2400" spc="-5" dirty="0">
                <a:latin typeface="Times New Roman"/>
                <a:cs typeface="Times New Roman"/>
              </a:rPr>
              <a:t>CVS, DM, mental  </a:t>
            </a:r>
            <a:r>
              <a:rPr sz="2400" dirty="0">
                <a:latin typeface="Times New Roman"/>
                <a:cs typeface="Times New Roman"/>
              </a:rPr>
              <a:t>disorders, drug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addiction.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2910" y="410083"/>
            <a:ext cx="8405495" cy="5001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643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Times New Roman"/>
                <a:cs typeface="Times New Roman"/>
              </a:rPr>
              <a:t>2. Development of </a:t>
            </a:r>
            <a:r>
              <a:rPr sz="24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Comprehensive </a:t>
            </a:r>
            <a:r>
              <a:rPr sz="2400" b="1" dirty="0">
                <a:solidFill>
                  <a:srgbClr val="001F5F"/>
                </a:solidFill>
                <a:latin typeface="Times New Roman"/>
                <a:cs typeface="Times New Roman"/>
              </a:rPr>
              <a:t>Health</a:t>
            </a:r>
            <a:r>
              <a:rPr sz="24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1F5F"/>
                </a:solidFill>
                <a:latin typeface="Times New Roman"/>
                <a:cs typeface="Times New Roman"/>
              </a:rPr>
              <a:t>Services.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Times New Roman"/>
              <a:cs typeface="Times New Roman"/>
            </a:endParaRPr>
          </a:p>
          <a:p>
            <a:pPr marL="355600" marR="413384" indent="-342900">
              <a:lnSpc>
                <a:spcPct val="15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  <a:tab pos="2175510" algn="l"/>
                <a:tab pos="2820035" algn="l"/>
              </a:tabLst>
            </a:pPr>
            <a:r>
              <a:rPr sz="2400" dirty="0">
                <a:latin typeface="Times New Roman"/>
                <a:cs typeface="Times New Roman"/>
              </a:rPr>
              <a:t>Function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promote </a:t>
            </a:r>
            <a:r>
              <a:rPr sz="24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and </a:t>
            </a: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support</a:t>
            </a:r>
            <a:r>
              <a:rPr sz="24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development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National  health</a:t>
            </a:r>
            <a:r>
              <a:rPr sz="2400" b="1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policy</a:t>
            </a:r>
            <a:r>
              <a:rPr sz="2400" b="1" dirty="0">
                <a:solidFill>
                  <a:srgbClr val="001F5F"/>
                </a:solidFill>
                <a:latin typeface="Times New Roman"/>
                <a:cs typeface="Times New Roman"/>
              </a:rPr>
              <a:t>	</a:t>
            </a:r>
            <a:r>
              <a:rPr sz="2400" b="1" dirty="0">
                <a:latin typeface="Times New Roman"/>
                <a:cs typeface="Times New Roman"/>
              </a:rPr>
              <a:t>and	</a:t>
            </a: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National 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Health</a:t>
            </a:r>
            <a:r>
              <a:rPr sz="2400" b="1" u="heavy" spc="-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Programs</a:t>
            </a:r>
            <a:r>
              <a:rPr sz="2400" spc="-5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Organizing </a:t>
            </a:r>
            <a:r>
              <a:rPr sz="2400" dirty="0">
                <a:latin typeface="Times New Roman"/>
                <a:cs typeface="Times New Roman"/>
              </a:rPr>
              <a:t>health system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dirty="0">
                <a:latin typeface="Times New Roman"/>
                <a:cs typeface="Times New Roman"/>
              </a:rPr>
              <a:t>based on </a:t>
            </a:r>
            <a:r>
              <a:rPr sz="2400" b="1" dirty="0">
                <a:latin typeface="Times New Roman"/>
                <a:cs typeface="Times New Roman"/>
              </a:rPr>
              <a:t>Primary health</a:t>
            </a:r>
            <a:r>
              <a:rPr sz="2400" b="1" spc="-12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Care</a:t>
            </a:r>
            <a:r>
              <a:rPr sz="2400" spc="-1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355600" marR="701675" indent="-342900">
              <a:lnSpc>
                <a:spcPct val="1501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Development </a:t>
            </a:r>
            <a:r>
              <a:rPr sz="2400" dirty="0">
                <a:latin typeface="Times New Roman"/>
                <a:cs typeface="Times New Roman"/>
              </a:rPr>
              <a:t>of health </a:t>
            </a:r>
            <a:r>
              <a:rPr sz="2400" spc="-5" dirty="0">
                <a:latin typeface="Times New Roman"/>
                <a:cs typeface="Times New Roman"/>
              </a:rPr>
              <a:t>manpower </a:t>
            </a:r>
            <a:r>
              <a:rPr sz="2400" dirty="0">
                <a:latin typeface="Times New Roman"/>
                <a:cs typeface="Times New Roman"/>
              </a:rPr>
              <a:t>and building of long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term  national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capabilities.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Appropriate </a:t>
            </a:r>
            <a:r>
              <a:rPr sz="2400" u="heavy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Technology </a:t>
            </a:r>
            <a:r>
              <a:rPr sz="24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for Health </a:t>
            </a:r>
            <a:r>
              <a:rPr sz="2400" u="heavy" spc="-6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(ATH)</a:t>
            </a:r>
            <a:r>
              <a:rPr sz="2400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5" dirty="0">
                <a:latin typeface="Times New Roman"/>
                <a:cs typeface="Times New Roman"/>
              </a:rPr>
              <a:t>new programme </a:t>
            </a:r>
            <a:r>
              <a:rPr sz="2400" dirty="0">
                <a:latin typeface="Times New Roman"/>
                <a:cs typeface="Times New Roman"/>
              </a:rPr>
              <a:t>to  encourage self </a:t>
            </a:r>
            <a:r>
              <a:rPr sz="2400" spc="-5" dirty="0">
                <a:latin typeface="Times New Roman"/>
                <a:cs typeface="Times New Roman"/>
              </a:rPr>
              <a:t>sufficiency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5" dirty="0">
                <a:latin typeface="Times New Roman"/>
                <a:cs typeface="Times New Roman"/>
              </a:rPr>
              <a:t>Primary </a:t>
            </a:r>
            <a:r>
              <a:rPr sz="2400" dirty="0">
                <a:latin typeface="Times New Roman"/>
                <a:cs typeface="Times New Roman"/>
              </a:rPr>
              <a:t>health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Care.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4545" y="189433"/>
            <a:ext cx="345312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u="none" spc="-5" dirty="0">
                <a:latin typeface="Times New Roman"/>
                <a:cs typeface="Times New Roman"/>
              </a:rPr>
              <a:t>3</a:t>
            </a:r>
            <a:r>
              <a:rPr sz="4000" b="0" u="none" spc="-5" dirty="0">
                <a:solidFill>
                  <a:srgbClr val="001F5F"/>
                </a:solidFill>
                <a:latin typeface="Times New Roman"/>
                <a:cs typeface="Times New Roman"/>
              </a:rPr>
              <a:t>. Family</a:t>
            </a:r>
            <a:r>
              <a:rPr sz="4000" b="0" u="none" spc="-5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4000" b="0" u="none" spc="-5" dirty="0">
                <a:solidFill>
                  <a:srgbClr val="001F5F"/>
                </a:solidFill>
                <a:latin typeface="Times New Roman"/>
                <a:cs typeface="Times New Roman"/>
              </a:rPr>
              <a:t>Health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437" y="1139190"/>
            <a:ext cx="8072755" cy="3823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Major programme activities of WHO since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1970.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5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Subdivided into </a:t>
            </a:r>
            <a:r>
              <a:rPr sz="2800" spc="-5" dirty="0">
                <a:latin typeface="Wingdings"/>
                <a:cs typeface="Wingdings"/>
              </a:rPr>
              <a:t>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Maternal </a:t>
            </a:r>
            <a:r>
              <a:rPr sz="2800" b="1" dirty="0">
                <a:latin typeface="Times New Roman"/>
                <a:cs typeface="Times New Roman"/>
              </a:rPr>
              <a:t>and </a:t>
            </a:r>
            <a:r>
              <a:rPr sz="2800" b="1" spc="-5" dirty="0">
                <a:latin typeface="Times New Roman"/>
                <a:cs typeface="Times New Roman"/>
              </a:rPr>
              <a:t>child health </a:t>
            </a:r>
            <a:r>
              <a:rPr sz="2800" b="1" spc="-20" dirty="0">
                <a:latin typeface="Times New Roman"/>
                <a:cs typeface="Times New Roman"/>
              </a:rPr>
              <a:t>care  </a:t>
            </a:r>
            <a:r>
              <a:rPr sz="2800" b="1" spc="-5" dirty="0">
                <a:latin typeface="Times New Roman"/>
                <a:cs typeface="Times New Roman"/>
              </a:rPr>
              <a:t>(MCH), human </a:t>
            </a:r>
            <a:r>
              <a:rPr sz="2800" b="1" spc="-10" dirty="0">
                <a:latin typeface="Times New Roman"/>
                <a:cs typeface="Times New Roman"/>
              </a:rPr>
              <a:t>reproduction, </a:t>
            </a:r>
            <a:r>
              <a:rPr sz="2800" b="1" dirty="0">
                <a:latin typeface="Times New Roman"/>
                <a:cs typeface="Times New Roman"/>
              </a:rPr>
              <a:t>nutrition, and  </a:t>
            </a:r>
            <a:r>
              <a:rPr sz="2800" b="1" spc="-5" dirty="0">
                <a:latin typeface="Times New Roman"/>
                <a:cs typeface="Times New Roman"/>
              </a:rPr>
              <a:t>health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education.</a:t>
            </a:r>
            <a:endParaRPr sz="2800">
              <a:latin typeface="Times New Roman"/>
              <a:cs typeface="Times New Roman"/>
            </a:endParaRPr>
          </a:p>
          <a:p>
            <a:pPr marL="355600" marR="109855" indent="-342900" algn="just">
              <a:lnSpc>
                <a:spcPct val="15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Chief concern </a:t>
            </a:r>
            <a:r>
              <a:rPr sz="2800" spc="-5" dirty="0">
                <a:latin typeface="Wingdings"/>
                <a:cs typeface="Wingdings"/>
              </a:rPr>
              <a:t>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improvement </a:t>
            </a:r>
            <a:r>
              <a:rPr sz="28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 </a:t>
            </a:r>
            <a:r>
              <a:rPr sz="280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 </a:t>
            </a:r>
            <a:r>
              <a:rPr sz="28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quality of life of  </a:t>
            </a:r>
            <a:r>
              <a:rPr sz="280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 </a:t>
            </a:r>
            <a:r>
              <a:rPr sz="28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family as a</a:t>
            </a:r>
            <a:r>
              <a:rPr sz="2800" i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unit.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67200" y="4591810"/>
            <a:ext cx="4291584" cy="22219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9954" y="608203"/>
            <a:ext cx="37807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u="none" spc="-5" dirty="0">
                <a:latin typeface="Times New Roman"/>
                <a:cs typeface="Times New Roman"/>
              </a:rPr>
              <a:t>4. </a:t>
            </a:r>
            <a:r>
              <a:rPr sz="2800" u="none" spc="-10" dirty="0">
                <a:latin typeface="Times New Roman"/>
                <a:cs typeface="Times New Roman"/>
              </a:rPr>
              <a:t>Environmental</a:t>
            </a:r>
            <a:r>
              <a:rPr sz="2800" u="none" spc="-15" dirty="0">
                <a:latin typeface="Times New Roman"/>
                <a:cs typeface="Times New Roman"/>
              </a:rPr>
              <a:t> </a:t>
            </a:r>
            <a:r>
              <a:rPr sz="2800" u="none" spc="-5" dirty="0">
                <a:latin typeface="Times New Roman"/>
                <a:cs typeface="Times New Roman"/>
              </a:rPr>
              <a:t>Health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1548955"/>
            <a:ext cx="6981190" cy="434340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Advisory </a:t>
            </a:r>
            <a:r>
              <a:rPr sz="2400" dirty="0">
                <a:latin typeface="Times New Roman"/>
                <a:cs typeface="Times New Roman"/>
              </a:rPr>
              <a:t>to govts – Sanitary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services.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Protection of quality of </a:t>
            </a:r>
            <a:r>
              <a:rPr sz="2400" b="1" dirty="0">
                <a:latin typeface="Times New Roman"/>
                <a:cs typeface="Times New Roman"/>
              </a:rPr>
              <a:t>air</a:t>
            </a:r>
            <a:r>
              <a:rPr sz="2400" dirty="0">
                <a:latin typeface="Times New Roman"/>
                <a:cs typeface="Times New Roman"/>
              </a:rPr>
              <a:t>, </a:t>
            </a:r>
            <a:r>
              <a:rPr sz="2400" b="1" spc="-5" dirty="0">
                <a:latin typeface="Times New Roman"/>
                <a:cs typeface="Times New Roman"/>
              </a:rPr>
              <a:t>water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food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Health conditions at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work</a:t>
            </a:r>
            <a:r>
              <a:rPr sz="2400" spc="-5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Radiation </a:t>
            </a:r>
            <a:r>
              <a:rPr sz="2400" dirty="0">
                <a:latin typeface="Times New Roman"/>
                <a:cs typeface="Times New Roman"/>
              </a:rPr>
              <a:t>protection.</a:t>
            </a:r>
            <a:endParaRPr sz="2400">
              <a:latin typeface="Times New Roman"/>
              <a:cs typeface="Times New Roman"/>
            </a:endParaRPr>
          </a:p>
          <a:p>
            <a:pPr marL="354965" marR="368935" indent="-35496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Detection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b="1" spc="-5" dirty="0">
                <a:latin typeface="Times New Roman"/>
                <a:cs typeface="Times New Roman"/>
              </a:rPr>
              <a:t>new hazards </a:t>
            </a:r>
            <a:r>
              <a:rPr sz="2400" dirty="0">
                <a:latin typeface="Times New Roman"/>
                <a:cs typeface="Times New Roman"/>
              </a:rPr>
              <a:t>from </a:t>
            </a:r>
            <a:r>
              <a:rPr sz="2400" spc="-5" dirty="0">
                <a:latin typeface="Times New Roman"/>
                <a:cs typeface="Times New Roman"/>
              </a:rPr>
              <a:t>new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technological  </a:t>
            </a:r>
            <a:r>
              <a:rPr sz="2400" spc="-5" dirty="0">
                <a:latin typeface="Times New Roman"/>
                <a:cs typeface="Times New Roman"/>
              </a:rPr>
              <a:t>developments.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5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Times New Roman"/>
                <a:cs typeface="Times New Roman"/>
              </a:rPr>
              <a:t>WHO </a:t>
            </a:r>
            <a:r>
              <a:rPr sz="2400" spc="-5" dirty="0">
                <a:latin typeface="Times New Roman"/>
                <a:cs typeface="Times New Roman"/>
              </a:rPr>
              <a:t>Environmental </a:t>
            </a:r>
            <a:r>
              <a:rPr sz="2400" dirty="0">
                <a:latin typeface="Times New Roman"/>
                <a:cs typeface="Times New Roman"/>
              </a:rPr>
              <a:t>Health Criteria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Programme.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  <a:tab pos="5472430" algn="l"/>
              </a:tabLst>
            </a:pPr>
            <a:r>
              <a:rPr sz="2400" spc="-20" dirty="0">
                <a:latin typeface="Times New Roman"/>
                <a:cs typeface="Times New Roman"/>
              </a:rPr>
              <a:t>W</a:t>
            </a:r>
            <a:r>
              <a:rPr sz="2400" spc="-5" dirty="0">
                <a:latin typeface="Times New Roman"/>
                <a:cs typeface="Times New Roman"/>
              </a:rPr>
              <a:t>HO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Environ</a:t>
            </a:r>
            <a:r>
              <a:rPr sz="2400" spc="-1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ent</a:t>
            </a:r>
            <a:r>
              <a:rPr sz="2400" spc="5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Heal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h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Mon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5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ing	Progra</a:t>
            </a:r>
            <a:r>
              <a:rPr sz="2400" spc="-20" dirty="0">
                <a:latin typeface="Times New Roman"/>
                <a:cs typeface="Times New Roman"/>
              </a:rPr>
              <a:t>mm</a:t>
            </a:r>
            <a:r>
              <a:rPr sz="2400" spc="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48400" y="1447800"/>
            <a:ext cx="2667000" cy="1905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96005" y="99186"/>
            <a:ext cx="29489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72260" algn="l"/>
              </a:tabLst>
            </a:pPr>
            <a:r>
              <a:rPr sz="2800" u="none" spc="-5" dirty="0">
                <a:latin typeface="Times New Roman"/>
                <a:cs typeface="Times New Roman"/>
              </a:rPr>
              <a:t>5.</a:t>
            </a:r>
            <a:r>
              <a:rPr sz="2800" u="none" dirty="0">
                <a:latin typeface="Times New Roman"/>
                <a:cs typeface="Times New Roman"/>
              </a:rPr>
              <a:t> </a:t>
            </a:r>
            <a:r>
              <a:rPr sz="2800" u="none" spc="-5" dirty="0">
                <a:latin typeface="Times New Roman"/>
                <a:cs typeface="Times New Roman"/>
              </a:rPr>
              <a:t>Health	Statistics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401" y="708405"/>
            <a:ext cx="6474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400" dirty="0">
                <a:latin typeface="Times New Roman"/>
                <a:cs typeface="Times New Roman"/>
              </a:rPr>
              <a:t>1.	Since 1947, </a:t>
            </a:r>
            <a:r>
              <a:rPr sz="2400" spc="-5" dirty="0">
                <a:latin typeface="Times New Roman"/>
                <a:cs typeface="Times New Roman"/>
              </a:rPr>
              <a:t>morbidity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mortality statistics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401" y="957312"/>
            <a:ext cx="4668520" cy="1137920"/>
          </a:xfrm>
          <a:prstGeom prst="rect">
            <a:avLst/>
          </a:prstGeom>
        </p:spPr>
        <p:txBody>
          <a:bodyPr vert="horz" wrap="square" lIns="0" tIns="2025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95"/>
              </a:spcBef>
            </a:pPr>
            <a:r>
              <a:rPr sz="2400" dirty="0">
                <a:latin typeface="Times New Roman"/>
                <a:cs typeface="Times New Roman"/>
              </a:rPr>
              <a:t>published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a. </a:t>
            </a:r>
            <a:r>
              <a:rPr sz="2400" b="1" spc="-25" dirty="0">
                <a:solidFill>
                  <a:srgbClr val="001F5F"/>
                </a:solidFill>
                <a:latin typeface="Times New Roman"/>
                <a:cs typeface="Times New Roman"/>
              </a:rPr>
              <a:t>Weekly </a:t>
            </a:r>
            <a:r>
              <a:rPr sz="2400" b="1" dirty="0">
                <a:solidFill>
                  <a:srgbClr val="001F5F"/>
                </a:solidFill>
                <a:latin typeface="Times New Roman"/>
                <a:cs typeface="Times New Roman"/>
              </a:rPr>
              <a:t>Epidemiological</a:t>
            </a:r>
            <a:r>
              <a:rPr sz="2400" b="1" spc="-8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Records.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301" y="2325751"/>
            <a:ext cx="8136890" cy="4451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04800">
              <a:lnSpc>
                <a:spcPct val="100000"/>
              </a:lnSpc>
              <a:spcBef>
                <a:spcPts val="100"/>
              </a:spcBef>
              <a:buFont typeface="Times New Roman"/>
              <a:buAutoNum type="alphaLcPeriod" startAt="2"/>
              <a:tabLst>
                <a:tab pos="355600" algn="l"/>
              </a:tabLst>
            </a:pPr>
            <a:r>
              <a:rPr sz="2400" b="1" spc="-30" dirty="0">
                <a:solidFill>
                  <a:srgbClr val="001F5F"/>
                </a:solidFill>
                <a:latin typeface="Times New Roman"/>
                <a:cs typeface="Times New Roman"/>
              </a:rPr>
              <a:t>World </a:t>
            </a:r>
            <a:r>
              <a:rPr sz="2400" b="1" dirty="0">
                <a:solidFill>
                  <a:srgbClr val="001F5F"/>
                </a:solidFill>
                <a:latin typeface="Times New Roman"/>
                <a:cs typeface="Times New Roman"/>
              </a:rPr>
              <a:t>Health Statistics</a:t>
            </a:r>
            <a:r>
              <a:rPr sz="2400" b="1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Quarterly.</a:t>
            </a:r>
            <a:endParaRPr sz="2400">
              <a:latin typeface="Times New Roman"/>
              <a:cs typeface="Times New Roman"/>
            </a:endParaRPr>
          </a:p>
          <a:p>
            <a:pPr marL="338455" indent="-288290">
              <a:lnSpc>
                <a:spcPct val="100000"/>
              </a:lnSpc>
              <a:spcBef>
                <a:spcPts val="2014"/>
              </a:spcBef>
              <a:buFont typeface="Times New Roman"/>
              <a:buAutoNum type="alphaLcPeriod" startAt="2"/>
              <a:tabLst>
                <a:tab pos="339090" algn="l"/>
              </a:tabLst>
            </a:pPr>
            <a:r>
              <a:rPr sz="2400" b="1" spc="-30" dirty="0">
                <a:solidFill>
                  <a:srgbClr val="001F5F"/>
                </a:solidFill>
                <a:latin typeface="Times New Roman"/>
                <a:cs typeface="Times New Roman"/>
              </a:rPr>
              <a:t>World </a:t>
            </a:r>
            <a:r>
              <a:rPr sz="2400" b="1" dirty="0">
                <a:solidFill>
                  <a:srgbClr val="001F5F"/>
                </a:solidFill>
                <a:latin typeface="Times New Roman"/>
                <a:cs typeface="Times New Roman"/>
              </a:rPr>
              <a:t>Health Statistics</a:t>
            </a:r>
            <a:r>
              <a:rPr sz="2400" b="1" spc="-17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Annual.</a:t>
            </a:r>
            <a:endParaRPr sz="2400">
              <a:latin typeface="Times New Roman"/>
              <a:cs typeface="Times New Roman"/>
            </a:endParaRPr>
          </a:p>
          <a:p>
            <a:pPr marL="393700" marR="87630" indent="-342900">
              <a:lnSpc>
                <a:spcPct val="150000"/>
              </a:lnSpc>
              <a:spcBef>
                <a:spcPts val="580"/>
              </a:spcBef>
              <a:buAutoNum type="arabicPeriod" startAt="2"/>
              <a:tabLst>
                <a:tab pos="355600" algn="l"/>
                <a:tab pos="3921760" algn="l"/>
              </a:tabLst>
            </a:pPr>
            <a:r>
              <a:rPr sz="2400" dirty="0">
                <a:latin typeface="Times New Roman"/>
                <a:cs typeface="Times New Roman"/>
              </a:rPr>
              <a:t>Statistics from </a:t>
            </a:r>
            <a:r>
              <a:rPr sz="2400" spc="-10" dirty="0">
                <a:latin typeface="Times New Roman"/>
                <a:cs typeface="Times New Roman"/>
              </a:rPr>
              <a:t>different </a:t>
            </a:r>
            <a:r>
              <a:rPr sz="2400" dirty="0">
                <a:latin typeface="Times New Roman"/>
                <a:cs typeface="Times New Roman"/>
              </a:rPr>
              <a:t>countries should be </a:t>
            </a:r>
            <a:r>
              <a:rPr sz="2400" spc="-5" dirty="0">
                <a:latin typeface="Times New Roman"/>
                <a:cs typeface="Times New Roman"/>
              </a:rPr>
              <a:t>comparable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hence,  </a:t>
            </a:r>
            <a:r>
              <a:rPr sz="2400" spc="-10" dirty="0">
                <a:latin typeface="Times New Roman"/>
                <a:cs typeface="Times New Roman"/>
              </a:rPr>
              <a:t>WHO </a:t>
            </a:r>
            <a:r>
              <a:rPr sz="2400" dirty="0">
                <a:latin typeface="Times New Roman"/>
                <a:cs typeface="Times New Roman"/>
              </a:rPr>
              <a:t>publishes-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International Classification of Diseases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. </a:t>
            </a:r>
            <a:r>
              <a:rPr sz="2400" dirty="0">
                <a:latin typeface="Times New Roman"/>
                <a:cs typeface="Times New Roman"/>
              </a:rPr>
              <a:t> (Updated in every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10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years.	</a:t>
            </a:r>
            <a:r>
              <a:rPr sz="2400" spc="-5" dirty="0">
                <a:latin typeface="Times New Roman"/>
                <a:cs typeface="Times New Roman"/>
              </a:rPr>
              <a:t>10</a:t>
            </a:r>
            <a:r>
              <a:rPr sz="2400" spc="-7" baseline="24305" dirty="0">
                <a:latin typeface="Times New Roman"/>
                <a:cs typeface="Times New Roman"/>
              </a:rPr>
              <a:t>th </a:t>
            </a:r>
            <a:r>
              <a:rPr sz="2400" dirty="0">
                <a:latin typeface="Times New Roman"/>
                <a:cs typeface="Times New Roman"/>
              </a:rPr>
              <a:t>revision- </a:t>
            </a:r>
            <a:r>
              <a:rPr sz="2400" spc="-5" dirty="0">
                <a:latin typeface="Times New Roman"/>
                <a:cs typeface="Times New Roman"/>
              </a:rPr>
              <a:t>1993</a:t>
            </a:r>
            <a:r>
              <a:rPr sz="2400" spc="-2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339090" marR="43180" indent="-339090">
              <a:lnSpc>
                <a:spcPct val="150000"/>
              </a:lnSpc>
              <a:spcBef>
                <a:spcPts val="575"/>
              </a:spcBef>
              <a:buAutoNum type="arabicPeriod" startAt="2"/>
              <a:tabLst>
                <a:tab pos="339090" algn="l"/>
              </a:tabLst>
            </a:pPr>
            <a:r>
              <a:rPr sz="2400" dirty="0">
                <a:latin typeface="Times New Roman"/>
                <a:cs typeface="Times New Roman"/>
              </a:rPr>
              <a:t>Assistance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provided to countries to </a:t>
            </a:r>
            <a:r>
              <a:rPr sz="2400" spc="-5" dirty="0">
                <a:latin typeface="Times New Roman"/>
                <a:cs typeface="Times New Roman"/>
              </a:rPr>
              <a:t>improve </a:t>
            </a:r>
            <a:r>
              <a:rPr sz="2400" dirty="0">
                <a:latin typeface="Times New Roman"/>
                <a:cs typeface="Times New Roman"/>
              </a:rPr>
              <a:t>their </a:t>
            </a:r>
            <a:r>
              <a:rPr sz="2400" spc="-5" dirty="0">
                <a:latin typeface="Times New Roman"/>
                <a:cs typeface="Times New Roman"/>
              </a:rPr>
              <a:t>medical  </a:t>
            </a:r>
            <a:r>
              <a:rPr sz="2400" dirty="0">
                <a:latin typeface="Times New Roman"/>
                <a:cs typeface="Times New Roman"/>
              </a:rPr>
              <a:t>records and help in planning and operation of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National</a:t>
            </a:r>
            <a:r>
              <a:rPr sz="2400" b="1" u="heavy" spc="-16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Health  Information</a:t>
            </a:r>
            <a:r>
              <a:rPr sz="2400" b="1" u="heavy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Systems.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48600" y="0"/>
            <a:ext cx="1295399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62600" y="1219200"/>
            <a:ext cx="3276600" cy="175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3482" y="306069"/>
            <a:ext cx="371665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u="none" spc="-5" dirty="0">
                <a:solidFill>
                  <a:srgbClr val="001F5F"/>
                </a:solidFill>
                <a:latin typeface="Times New Roman"/>
                <a:cs typeface="Times New Roman"/>
              </a:rPr>
              <a:t>6. Bio-Medical</a:t>
            </a:r>
            <a:r>
              <a:rPr sz="2800" u="none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none" spc="-10" dirty="0">
                <a:solidFill>
                  <a:srgbClr val="001F5F"/>
                </a:solidFill>
                <a:latin typeface="Times New Roman"/>
                <a:cs typeface="Times New Roman"/>
              </a:rPr>
              <a:t>Research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334" y="897128"/>
            <a:ext cx="8971915" cy="5860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WHO </a:t>
            </a:r>
            <a:r>
              <a:rPr sz="2200" spc="-5" dirty="0">
                <a:latin typeface="Wingdings"/>
                <a:cs typeface="Wingdings"/>
              </a:rPr>
              <a:t></a:t>
            </a:r>
            <a:r>
              <a:rPr sz="2200" spc="-5" dirty="0">
                <a:latin typeface="Times New Roman"/>
                <a:cs typeface="Times New Roman"/>
              </a:rPr>
              <a:t> Stimulates and coordinates research</a:t>
            </a:r>
            <a:r>
              <a:rPr sz="2200" spc="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work.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850"/>
              </a:spcBef>
              <a:buFont typeface="Arial"/>
              <a:buChar char="•"/>
              <a:tabLst>
                <a:tab pos="354965" algn="l"/>
                <a:tab pos="355600" algn="l"/>
                <a:tab pos="3020060" algn="l"/>
              </a:tabLst>
            </a:pPr>
            <a:r>
              <a:rPr sz="2200" spc="-25" dirty="0">
                <a:latin typeface="Times New Roman"/>
                <a:cs typeface="Times New Roman"/>
              </a:rPr>
              <a:t>Worldwide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network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of	</a:t>
            </a:r>
            <a:r>
              <a:rPr sz="2200" spc="-5" dirty="0">
                <a:latin typeface="Wingdings"/>
                <a:cs typeface="Wingdings"/>
              </a:rPr>
              <a:t></a:t>
            </a:r>
            <a:r>
              <a:rPr sz="2200" spc="-5" dirty="0">
                <a:latin typeface="Times New Roman"/>
                <a:cs typeface="Times New Roman"/>
              </a:rPr>
              <a:t> WHO collaborating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centers.</a:t>
            </a:r>
            <a:endParaRPr sz="2200"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500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For promoting research </a:t>
            </a:r>
            <a:r>
              <a:rPr sz="2200" spc="-5" dirty="0">
                <a:latin typeface="Wingdings"/>
                <a:cs typeface="Wingdings"/>
              </a:rPr>
              <a:t>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WHO awards grants </a:t>
            </a:r>
            <a:r>
              <a:rPr sz="2200" spc="-5" dirty="0">
                <a:latin typeface="Times New Roman"/>
                <a:cs typeface="Times New Roman"/>
              </a:rPr>
              <a:t>to researchers and research  institutions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8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u="heavy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Two</a:t>
            </a: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committees:</a:t>
            </a:r>
            <a:endParaRPr sz="2200">
              <a:latin typeface="Times New Roman"/>
              <a:cs typeface="Times New Roman"/>
            </a:endParaRPr>
          </a:p>
          <a:p>
            <a:pPr marL="290830" indent="-278765">
              <a:lnSpc>
                <a:spcPct val="100000"/>
              </a:lnSpc>
              <a:spcBef>
                <a:spcPts val="1850"/>
              </a:spcBef>
              <a:buAutoNum type="arabicPeriod"/>
              <a:tabLst>
                <a:tab pos="291465" algn="l"/>
              </a:tabLst>
            </a:pPr>
            <a:r>
              <a:rPr sz="2200" spc="-5" dirty="0">
                <a:latin typeface="Times New Roman"/>
                <a:cs typeface="Times New Roman"/>
              </a:rPr>
              <a:t>Regional Advisory </a:t>
            </a:r>
            <a:r>
              <a:rPr sz="2200" spc="-10" dirty="0">
                <a:latin typeface="Times New Roman"/>
                <a:cs typeface="Times New Roman"/>
              </a:rPr>
              <a:t>Committees </a:t>
            </a:r>
            <a:r>
              <a:rPr sz="2200" spc="-5" dirty="0">
                <a:latin typeface="Wingdings"/>
                <a:cs typeface="Wingdings"/>
              </a:rPr>
              <a:t></a:t>
            </a:r>
            <a:r>
              <a:rPr sz="2200" spc="-5" dirty="0">
                <a:latin typeface="Times New Roman"/>
                <a:cs typeface="Times New Roman"/>
              </a:rPr>
              <a:t> define regional health priorities.</a:t>
            </a:r>
            <a:endParaRPr sz="2200">
              <a:latin typeface="Times New Roman"/>
              <a:cs typeface="Times New Roman"/>
            </a:endParaRPr>
          </a:p>
          <a:p>
            <a:pPr marL="290830" indent="-278765">
              <a:lnSpc>
                <a:spcPct val="100000"/>
              </a:lnSpc>
              <a:spcBef>
                <a:spcPts val="1850"/>
              </a:spcBef>
              <a:buAutoNum type="arabicPeriod"/>
              <a:tabLst>
                <a:tab pos="291465" algn="l"/>
              </a:tabLst>
            </a:pPr>
            <a:r>
              <a:rPr sz="2200" spc="-5" dirty="0">
                <a:latin typeface="Times New Roman"/>
                <a:cs typeface="Times New Roman"/>
              </a:rPr>
              <a:t>Global Advisory </a:t>
            </a:r>
            <a:r>
              <a:rPr sz="2200" spc="-10" dirty="0">
                <a:latin typeface="Times New Roman"/>
                <a:cs typeface="Times New Roman"/>
              </a:rPr>
              <a:t>Committees </a:t>
            </a:r>
            <a:r>
              <a:rPr sz="2200" spc="-5" dirty="0">
                <a:latin typeface="Wingdings"/>
                <a:cs typeface="Wingdings"/>
              </a:rPr>
              <a:t></a:t>
            </a:r>
            <a:r>
              <a:rPr sz="2200" spc="-5" dirty="0">
                <a:latin typeface="Times New Roman"/>
                <a:cs typeface="Times New Roman"/>
              </a:rPr>
              <a:t> deals with policy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issues.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8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40" dirty="0">
                <a:latin typeface="Times New Roman"/>
                <a:cs typeface="Times New Roman"/>
              </a:rPr>
              <a:t>Target </a:t>
            </a:r>
            <a:r>
              <a:rPr sz="2200" spc="-5" dirty="0">
                <a:latin typeface="Times New Roman"/>
                <a:cs typeface="Times New Roman"/>
              </a:rPr>
              <a:t>of </a:t>
            </a:r>
            <a:r>
              <a:rPr sz="2200" b="1" spc="-5" dirty="0">
                <a:latin typeface="Times New Roman"/>
                <a:cs typeface="Times New Roman"/>
              </a:rPr>
              <a:t>WHO special </a:t>
            </a:r>
            <a:r>
              <a:rPr sz="2200" b="1" spc="-10" dirty="0">
                <a:latin typeface="Times New Roman"/>
                <a:cs typeface="Times New Roman"/>
              </a:rPr>
              <a:t>programs </a:t>
            </a:r>
            <a:r>
              <a:rPr sz="2200" spc="-5" dirty="0">
                <a:latin typeface="Times New Roman"/>
                <a:cs typeface="Times New Roman"/>
              </a:rPr>
              <a:t>for research and</a:t>
            </a:r>
            <a:r>
              <a:rPr sz="2200" spc="1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training:</a:t>
            </a:r>
            <a:endParaRPr sz="2200">
              <a:latin typeface="Times New Roman"/>
              <a:cs typeface="Times New Roman"/>
            </a:endParaRPr>
          </a:p>
          <a:p>
            <a:pPr marL="354965" marR="659130">
              <a:lnSpc>
                <a:spcPct val="150000"/>
              </a:lnSpc>
              <a:spcBef>
                <a:spcPts val="5"/>
              </a:spcBef>
            </a:pPr>
            <a:r>
              <a:rPr sz="2200" b="1" spc="-5" dirty="0">
                <a:latin typeface="Times New Roman"/>
                <a:cs typeface="Times New Roman"/>
              </a:rPr>
              <a:t>Six </a:t>
            </a:r>
            <a:r>
              <a:rPr sz="2200" spc="-5" dirty="0">
                <a:latin typeface="Times New Roman"/>
                <a:cs typeface="Times New Roman"/>
              </a:rPr>
              <a:t>diseases </a:t>
            </a:r>
            <a:r>
              <a:rPr sz="2200" spc="-5" dirty="0">
                <a:latin typeface="Wingdings"/>
                <a:cs typeface="Wingdings"/>
              </a:rPr>
              <a:t>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malaria, schistosomiasis, trypanosomiasis, filariasis,  leishmaniasis and</a:t>
            </a:r>
            <a:r>
              <a:rPr sz="2200" b="1" spc="5" dirty="0">
                <a:latin typeface="Times New Roman"/>
                <a:cs typeface="Times New Roman"/>
              </a:rPr>
              <a:t> </a:t>
            </a:r>
            <a:r>
              <a:rPr sz="2200" b="1" spc="-25" dirty="0">
                <a:latin typeface="Times New Roman"/>
                <a:cs typeface="Times New Roman"/>
              </a:rPr>
              <a:t>leprosy.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8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80" dirty="0">
                <a:latin typeface="Times New Roman"/>
                <a:cs typeface="Times New Roman"/>
              </a:rPr>
              <a:t>To </a:t>
            </a:r>
            <a:r>
              <a:rPr sz="2200" spc="-5" dirty="0">
                <a:latin typeface="Times New Roman"/>
                <a:cs typeface="Times New Roman"/>
              </a:rPr>
              <a:t>develop new tools, train workers and strengthen research</a:t>
            </a:r>
            <a:r>
              <a:rPr sz="2200" spc="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institutions.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15200" y="2590800"/>
            <a:ext cx="1524000" cy="1143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5504" y="640207"/>
            <a:ext cx="4870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none" dirty="0">
                <a:latin typeface="Times New Roman"/>
                <a:cs typeface="Times New Roman"/>
              </a:rPr>
              <a:t>7. Health </a:t>
            </a:r>
            <a:r>
              <a:rPr sz="2400" u="none" spc="-5" dirty="0">
                <a:latin typeface="Times New Roman"/>
                <a:cs typeface="Times New Roman"/>
              </a:rPr>
              <a:t>Literature and</a:t>
            </a:r>
            <a:r>
              <a:rPr sz="2400" u="none" spc="-110" dirty="0">
                <a:latin typeface="Times New Roman"/>
                <a:cs typeface="Times New Roman"/>
              </a:rPr>
              <a:t> </a:t>
            </a:r>
            <a:r>
              <a:rPr sz="2400" u="none" dirty="0">
                <a:latin typeface="Times New Roman"/>
                <a:cs typeface="Times New Roman"/>
              </a:rPr>
              <a:t>Information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437" y="1427225"/>
            <a:ext cx="7586345" cy="4549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WHO LIBRARY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Satellite center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of</a:t>
            </a:r>
            <a:endParaRPr sz="2800">
              <a:latin typeface="Calibri"/>
              <a:cs typeface="Calibri"/>
            </a:endParaRPr>
          </a:p>
          <a:p>
            <a:pPr marL="355600" marR="63500" indent="-342900">
              <a:lnSpc>
                <a:spcPct val="1501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Medical </a:t>
            </a:r>
            <a:r>
              <a:rPr sz="28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Literature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Analysis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 </a:t>
            </a:r>
            <a:r>
              <a:rPr sz="280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Retrieval </a:t>
            </a:r>
            <a:r>
              <a:rPr sz="2800" b="1" u="heavy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System </a:t>
            </a:r>
            <a:r>
              <a:rPr sz="2800" b="1" spc="-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(MEDLARS).</a:t>
            </a:r>
            <a:endParaRPr sz="2800">
              <a:latin typeface="Calibri"/>
              <a:cs typeface="Calibri"/>
            </a:endParaRPr>
          </a:p>
          <a:p>
            <a:pPr marL="355600" marR="5080" indent="-342900">
              <a:lnSpc>
                <a:spcPct val="150100"/>
              </a:lnSpc>
              <a:spcBef>
                <a:spcPts val="6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Only </a:t>
            </a:r>
            <a:r>
              <a:rPr sz="2800" spc="-10" dirty="0">
                <a:latin typeface="Calibri"/>
                <a:cs typeface="Calibri"/>
              </a:rPr>
              <a:t>fully </a:t>
            </a:r>
            <a:r>
              <a:rPr sz="2800" b="1" spc="-15" dirty="0">
                <a:latin typeface="Calibri"/>
                <a:cs typeface="Calibri"/>
              </a:rPr>
              <a:t>computerized indexing </a:t>
            </a:r>
            <a:r>
              <a:rPr sz="2800" b="1" spc="-30" dirty="0">
                <a:latin typeface="Calibri"/>
                <a:cs typeface="Calibri"/>
              </a:rPr>
              <a:t>system </a:t>
            </a:r>
            <a:r>
              <a:rPr sz="2800" spc="-15" dirty="0">
                <a:latin typeface="Calibri"/>
                <a:cs typeface="Calibri"/>
              </a:rPr>
              <a:t>covering  </a:t>
            </a:r>
            <a:r>
              <a:rPr sz="2800" spc="-5" dirty="0">
                <a:latin typeface="Calibri"/>
                <a:cs typeface="Calibri"/>
              </a:rPr>
              <a:t>the whole of medicine on an </a:t>
            </a:r>
            <a:r>
              <a:rPr sz="2800" spc="-10" dirty="0">
                <a:latin typeface="Calibri"/>
                <a:cs typeface="Calibri"/>
              </a:rPr>
              <a:t>international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basis.</a:t>
            </a:r>
            <a:endParaRPr sz="2800">
              <a:latin typeface="Calibri"/>
              <a:cs typeface="Calibri"/>
            </a:endParaRPr>
          </a:p>
          <a:p>
            <a:pPr marL="355600" marR="730885" indent="-342900">
              <a:lnSpc>
                <a:spcPct val="1501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Public </a:t>
            </a:r>
            <a:r>
              <a:rPr sz="2800" spc="-15" dirty="0">
                <a:latin typeface="Calibri"/>
                <a:cs typeface="Calibri"/>
              </a:rPr>
              <a:t>information </a:t>
            </a:r>
            <a:r>
              <a:rPr sz="2800" spc="-5" dirty="0">
                <a:latin typeface="Calibri"/>
                <a:cs typeface="Calibri"/>
              </a:rPr>
              <a:t>services </a:t>
            </a:r>
            <a:r>
              <a:rPr sz="2800" spc="-20" dirty="0">
                <a:latin typeface="Calibri"/>
                <a:cs typeface="Calibri"/>
              </a:rPr>
              <a:t>are found </a:t>
            </a:r>
            <a:r>
              <a:rPr sz="2800" spc="-10" dirty="0">
                <a:latin typeface="Calibri"/>
                <a:cs typeface="Calibri"/>
              </a:rPr>
              <a:t>both </a:t>
            </a:r>
            <a:r>
              <a:rPr sz="2800" spc="-15" dirty="0">
                <a:latin typeface="Calibri"/>
                <a:cs typeface="Calibri"/>
              </a:rPr>
              <a:t>at  headquarters </a:t>
            </a:r>
            <a:r>
              <a:rPr sz="2800" spc="-5" dirty="0">
                <a:latin typeface="Calibri"/>
                <a:cs typeface="Calibri"/>
              </a:rPr>
              <a:t>and six </a:t>
            </a:r>
            <a:r>
              <a:rPr sz="2800" spc="-10" dirty="0">
                <a:latin typeface="Calibri"/>
                <a:cs typeface="Calibri"/>
              </a:rPr>
              <a:t>regional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offices.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39000" y="4648199"/>
            <a:ext cx="1905000" cy="2209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608203"/>
            <a:ext cx="7968615" cy="263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453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8. Cooperation </a:t>
            </a:r>
            <a:r>
              <a:rPr sz="28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with </a:t>
            </a:r>
            <a:r>
              <a:rPr sz="2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other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organizations.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Collaborates with UN and </a:t>
            </a:r>
            <a:r>
              <a:rPr sz="2800" dirty="0">
                <a:latin typeface="Times New Roman"/>
                <a:cs typeface="Times New Roman"/>
              </a:rPr>
              <a:t>other </a:t>
            </a:r>
            <a:r>
              <a:rPr sz="2800" spc="-5" dirty="0">
                <a:latin typeface="Times New Roman"/>
                <a:cs typeface="Times New Roman"/>
              </a:rPr>
              <a:t>specialized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agencies.</a:t>
            </a:r>
            <a:endParaRPr sz="2800">
              <a:latin typeface="Times New Roman"/>
              <a:cs typeface="Times New Roman"/>
            </a:endParaRPr>
          </a:p>
          <a:p>
            <a:pPr marL="355600" marR="196850" indent="-342900">
              <a:lnSpc>
                <a:spcPct val="1501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WHO maintains working </a:t>
            </a:r>
            <a:r>
              <a:rPr sz="2800" dirty="0">
                <a:latin typeface="Times New Roman"/>
                <a:cs typeface="Times New Roman"/>
              </a:rPr>
              <a:t>relationships </a:t>
            </a:r>
            <a:r>
              <a:rPr sz="2800" spc="-5" dirty="0">
                <a:latin typeface="Wingdings"/>
                <a:cs typeface="Wingdings"/>
              </a:rPr>
              <a:t></a:t>
            </a:r>
            <a:r>
              <a:rPr sz="2800" spc="-5" dirty="0">
                <a:latin typeface="Times New Roman"/>
                <a:cs typeface="Times New Roman"/>
              </a:rPr>
              <a:t> with a  number of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International Government</a:t>
            </a:r>
            <a:r>
              <a:rPr sz="2800" u="heavy" spc="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Organizations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81200" y="3962398"/>
            <a:ext cx="5105400" cy="2851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6301" y="2223643"/>
            <a:ext cx="59258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u="none" dirty="0">
                <a:solidFill>
                  <a:srgbClr val="001F5F"/>
                </a:solidFill>
                <a:latin typeface="Times New Roman"/>
                <a:cs typeface="Times New Roman"/>
              </a:rPr>
              <a:t>STRUCTURE OF</a:t>
            </a:r>
            <a:r>
              <a:rPr u="none" spc="-34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u="none" dirty="0">
                <a:solidFill>
                  <a:srgbClr val="001F5F"/>
                </a:solidFill>
                <a:latin typeface="Times New Roman"/>
                <a:cs typeface="Times New Roman"/>
              </a:rPr>
              <a:t>WHO</a:t>
            </a:r>
          </a:p>
        </p:txBody>
      </p:sp>
      <p:sp>
        <p:nvSpPr>
          <p:cNvPr id="3" name="object 3"/>
          <p:cNvSpPr/>
          <p:nvPr/>
        </p:nvSpPr>
        <p:spPr>
          <a:xfrm>
            <a:off x="1658620" y="2882645"/>
            <a:ext cx="5899785" cy="0"/>
          </a:xfrm>
          <a:custGeom>
            <a:avLst/>
            <a:gdLst/>
            <a:ahLst/>
            <a:cxnLst/>
            <a:rect l="l" t="t" r="r" b="b"/>
            <a:pathLst>
              <a:path w="5899784">
                <a:moveTo>
                  <a:pt x="0" y="0"/>
                </a:moveTo>
                <a:lnTo>
                  <a:pt x="5899531" y="0"/>
                </a:lnTo>
              </a:path>
            </a:pathLst>
          </a:custGeom>
          <a:ln w="53339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3397" y="478663"/>
            <a:ext cx="50742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Three principal</a:t>
            </a:r>
            <a:r>
              <a:rPr b="0" u="none" spc="-9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b="0" u="none" spc="-15" dirty="0">
                <a:solidFill>
                  <a:srgbClr val="001F5F"/>
                </a:solidFill>
                <a:latin typeface="Times New Roman"/>
                <a:cs typeface="Times New Roman"/>
              </a:rPr>
              <a:t>organs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2216022"/>
            <a:ext cx="5825490" cy="3208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600" dirty="0">
                <a:latin typeface="Times New Roman"/>
                <a:cs typeface="Times New Roman"/>
              </a:rPr>
              <a:t>The </a:t>
            </a:r>
            <a:r>
              <a:rPr sz="3600" spc="-60" dirty="0">
                <a:latin typeface="Times New Roman"/>
                <a:cs typeface="Times New Roman"/>
              </a:rPr>
              <a:t>World </a:t>
            </a:r>
            <a:r>
              <a:rPr sz="3600" spc="-5" dirty="0">
                <a:latin typeface="Times New Roman"/>
                <a:cs typeface="Times New Roman"/>
              </a:rPr>
              <a:t>Health</a:t>
            </a:r>
            <a:r>
              <a:rPr sz="3600" spc="-245" dirty="0">
                <a:latin typeface="Times New Roman"/>
                <a:cs typeface="Times New Roman"/>
              </a:rPr>
              <a:t> </a:t>
            </a:r>
            <a:r>
              <a:rPr sz="3600" spc="-30" dirty="0">
                <a:latin typeface="Times New Roman"/>
                <a:cs typeface="Times New Roman"/>
              </a:rPr>
              <a:t>Assembly.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/>
            </a:pPr>
            <a:endParaRPr sz="525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buAutoNum type="arabicPeriod"/>
              <a:tabLst>
                <a:tab pos="527685" algn="l"/>
                <a:tab pos="528320" algn="l"/>
              </a:tabLst>
            </a:pPr>
            <a:r>
              <a:rPr sz="3600" dirty="0">
                <a:latin typeface="Times New Roman"/>
                <a:cs typeface="Times New Roman"/>
              </a:rPr>
              <a:t>The </a:t>
            </a:r>
            <a:r>
              <a:rPr sz="3600" spc="-5" dirty="0">
                <a:latin typeface="Times New Roman"/>
                <a:cs typeface="Times New Roman"/>
              </a:rPr>
              <a:t>Executive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board.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imes New Roman"/>
              <a:buAutoNum type="arabicPeriod"/>
            </a:pPr>
            <a:endParaRPr sz="525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buAutoNum type="arabicPeriod"/>
              <a:tabLst>
                <a:tab pos="527685" algn="l"/>
                <a:tab pos="528320" algn="l"/>
              </a:tabLst>
            </a:pPr>
            <a:r>
              <a:rPr sz="3600" dirty="0">
                <a:latin typeface="Times New Roman"/>
                <a:cs typeface="Times New Roman"/>
              </a:rPr>
              <a:t>The</a:t>
            </a:r>
            <a:r>
              <a:rPr sz="3600" spc="-5" dirty="0">
                <a:latin typeface="Times New Roman"/>
                <a:cs typeface="Times New Roman"/>
              </a:rPr>
              <a:t> Secretariat.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334" y="1099464"/>
            <a:ext cx="8881110" cy="5577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marR="184785" indent="-515620">
              <a:lnSpc>
                <a:spcPct val="150000"/>
              </a:lnSpc>
              <a:spcBef>
                <a:spcPts val="100"/>
              </a:spcBef>
              <a:buFont typeface="Arial"/>
              <a:buChar char="•"/>
              <a:tabLst>
                <a:tab pos="527685" algn="l"/>
                <a:tab pos="528320" algn="l"/>
              </a:tabLst>
            </a:pPr>
            <a:r>
              <a:rPr sz="2200" spc="-5" dirty="0">
                <a:latin typeface="Times New Roman"/>
                <a:cs typeface="Times New Roman"/>
              </a:rPr>
              <a:t>“</a:t>
            </a:r>
            <a:r>
              <a:rPr sz="2200" b="1" spc="-5" dirty="0">
                <a:latin typeface="Times New Roman"/>
                <a:cs typeface="Times New Roman"/>
              </a:rPr>
              <a:t>Health Parliament</a:t>
            </a:r>
            <a:r>
              <a:rPr sz="2200" spc="-5" dirty="0">
                <a:latin typeface="Times New Roman"/>
                <a:cs typeface="Times New Roman"/>
              </a:rPr>
              <a:t>” </a:t>
            </a:r>
            <a:r>
              <a:rPr sz="2200" dirty="0">
                <a:latin typeface="Times New Roman"/>
                <a:cs typeface="Times New Roman"/>
              </a:rPr>
              <a:t>of </a:t>
            </a:r>
            <a:r>
              <a:rPr sz="2200" spc="-5" dirty="0">
                <a:latin typeface="Times New Roman"/>
                <a:cs typeface="Times New Roman"/>
              </a:rPr>
              <a:t>Nations </a:t>
            </a:r>
            <a:r>
              <a:rPr sz="2200" dirty="0">
                <a:latin typeface="Times New Roman"/>
                <a:cs typeface="Times New Roman"/>
              </a:rPr>
              <a:t>and the </a:t>
            </a:r>
            <a:r>
              <a:rPr sz="2200" spc="-5" dirty="0">
                <a:latin typeface="Times New Roman"/>
                <a:cs typeface="Times New Roman"/>
              </a:rPr>
              <a:t>supreme </a:t>
            </a:r>
            <a:r>
              <a:rPr sz="2200" dirty="0">
                <a:latin typeface="Times New Roman"/>
                <a:cs typeface="Times New Roman"/>
              </a:rPr>
              <a:t>governing body of the  </a:t>
            </a:r>
            <a:r>
              <a:rPr sz="2200" spc="-5" dirty="0">
                <a:latin typeface="Times New Roman"/>
                <a:cs typeface="Times New Roman"/>
              </a:rPr>
              <a:t>organization.</a:t>
            </a:r>
            <a:endParaRPr sz="22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1850"/>
              </a:spcBef>
              <a:buFont typeface="Arial"/>
              <a:buChar char="•"/>
              <a:tabLst>
                <a:tab pos="527685" algn="l"/>
                <a:tab pos="528320" algn="l"/>
              </a:tabLst>
            </a:pPr>
            <a:r>
              <a:rPr sz="2200" spc="-5" dirty="0">
                <a:latin typeface="Times New Roman"/>
                <a:cs typeface="Times New Roman"/>
              </a:rPr>
              <a:t>Meets annually at headquarters in </a:t>
            </a:r>
            <a:r>
              <a:rPr sz="2200" b="1" spc="-5" dirty="0">
                <a:latin typeface="Times New Roman"/>
                <a:cs typeface="Times New Roman"/>
              </a:rPr>
              <a:t>Geneva,</a:t>
            </a:r>
            <a:r>
              <a:rPr sz="2200" b="1" spc="5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Switzerland.</a:t>
            </a:r>
            <a:endParaRPr sz="2200">
              <a:latin typeface="Times New Roman"/>
              <a:cs typeface="Times New Roman"/>
            </a:endParaRPr>
          </a:p>
          <a:p>
            <a:pPr marL="527685" marR="5080" indent="-515620">
              <a:lnSpc>
                <a:spcPct val="150000"/>
              </a:lnSpc>
              <a:spcBef>
                <a:spcPts val="530"/>
              </a:spcBef>
              <a:buFont typeface="Arial"/>
              <a:buChar char="•"/>
              <a:tabLst>
                <a:tab pos="527685" algn="l"/>
                <a:tab pos="528320" algn="l"/>
                <a:tab pos="1431290" algn="l"/>
                <a:tab pos="2707005" algn="l"/>
                <a:tab pos="3813810" algn="l"/>
                <a:tab pos="5095875" algn="l"/>
                <a:tab pos="6263005" algn="l"/>
                <a:tab pos="6702425" algn="l"/>
                <a:tab pos="7202170" algn="l"/>
                <a:tab pos="8636635" algn="l"/>
              </a:tabLst>
            </a:pPr>
            <a:r>
              <a:rPr sz="2200" spc="-5" dirty="0">
                <a:latin typeface="Times New Roman"/>
                <a:cs typeface="Times New Roman"/>
              </a:rPr>
              <a:t>He</a:t>
            </a:r>
            <a:r>
              <a:rPr sz="2200" spc="-15" dirty="0">
                <a:latin typeface="Times New Roman"/>
                <a:cs typeface="Times New Roman"/>
              </a:rPr>
              <a:t>a</a:t>
            </a:r>
            <a:r>
              <a:rPr sz="2200" spc="-5" dirty="0">
                <a:latin typeface="Times New Roman"/>
                <a:cs typeface="Times New Roman"/>
              </a:rPr>
              <a:t>lth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Ass</a:t>
            </a:r>
            <a:r>
              <a:rPr sz="2200" spc="-15" dirty="0">
                <a:latin typeface="Times New Roman"/>
                <a:cs typeface="Times New Roman"/>
              </a:rPr>
              <a:t>e</a:t>
            </a:r>
            <a:r>
              <a:rPr sz="2200" spc="-25" dirty="0">
                <a:latin typeface="Times New Roman"/>
                <a:cs typeface="Times New Roman"/>
              </a:rPr>
              <a:t>m</a:t>
            </a:r>
            <a:r>
              <a:rPr sz="2200" spc="-5" dirty="0">
                <a:latin typeface="Times New Roman"/>
                <a:cs typeface="Times New Roman"/>
              </a:rPr>
              <a:t>bly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ap</a:t>
            </a:r>
            <a:r>
              <a:rPr sz="2200" dirty="0">
                <a:latin typeface="Times New Roman"/>
                <a:cs typeface="Times New Roman"/>
              </a:rPr>
              <a:t>p</a:t>
            </a:r>
            <a:r>
              <a:rPr sz="2200" spc="-5" dirty="0">
                <a:latin typeface="Times New Roman"/>
                <a:cs typeface="Times New Roman"/>
              </a:rPr>
              <a:t>oints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10" dirty="0">
                <a:latin typeface="Times New Roman"/>
                <a:cs typeface="Times New Roman"/>
              </a:rPr>
              <a:t>“</a:t>
            </a:r>
            <a:r>
              <a:rPr sz="2200" b="1" spc="-5" dirty="0">
                <a:latin typeface="Times New Roman"/>
                <a:cs typeface="Times New Roman"/>
              </a:rPr>
              <a:t>Di</a:t>
            </a:r>
            <a:r>
              <a:rPr sz="2200" b="1" spc="-45" dirty="0">
                <a:latin typeface="Times New Roman"/>
                <a:cs typeface="Times New Roman"/>
              </a:rPr>
              <a:t>r</a:t>
            </a:r>
            <a:r>
              <a:rPr sz="2200" b="1" spc="-5" dirty="0">
                <a:latin typeface="Times New Roman"/>
                <a:cs typeface="Times New Roman"/>
              </a:rPr>
              <a:t>ector</a:t>
            </a:r>
            <a:r>
              <a:rPr sz="2200" b="1" dirty="0">
                <a:latin typeface="Times New Roman"/>
                <a:cs typeface="Times New Roman"/>
              </a:rPr>
              <a:t>	</a:t>
            </a:r>
            <a:r>
              <a:rPr sz="2200" b="1" spc="-5" dirty="0">
                <a:latin typeface="Times New Roman"/>
                <a:cs typeface="Times New Roman"/>
              </a:rPr>
              <a:t>genera</a:t>
            </a:r>
            <a:r>
              <a:rPr sz="2200" b="1" dirty="0">
                <a:latin typeface="Times New Roman"/>
                <a:cs typeface="Times New Roman"/>
              </a:rPr>
              <a:t>l</a:t>
            </a:r>
            <a:r>
              <a:rPr sz="2200" spc="-5" dirty="0">
                <a:latin typeface="Times New Roman"/>
                <a:cs typeface="Times New Roman"/>
              </a:rPr>
              <a:t>”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10" dirty="0">
                <a:latin typeface="Times New Roman"/>
                <a:cs typeface="Times New Roman"/>
              </a:rPr>
              <a:t>o</a:t>
            </a:r>
            <a:r>
              <a:rPr sz="2200" spc="-5" dirty="0">
                <a:latin typeface="Times New Roman"/>
                <a:cs typeface="Times New Roman"/>
              </a:rPr>
              <a:t>n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the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n</a:t>
            </a:r>
            <a:r>
              <a:rPr sz="2200" dirty="0">
                <a:latin typeface="Times New Roman"/>
                <a:cs typeface="Times New Roman"/>
              </a:rPr>
              <a:t>o</a:t>
            </a:r>
            <a:r>
              <a:rPr sz="2200" spc="-25" dirty="0">
                <a:latin typeface="Times New Roman"/>
                <a:cs typeface="Times New Roman"/>
              </a:rPr>
              <a:t>m</a:t>
            </a:r>
            <a:r>
              <a:rPr sz="2200" spc="-5" dirty="0">
                <a:latin typeface="Times New Roman"/>
                <a:cs typeface="Times New Roman"/>
              </a:rPr>
              <a:t>i</a:t>
            </a:r>
            <a:r>
              <a:rPr sz="2200" spc="10" dirty="0">
                <a:latin typeface="Times New Roman"/>
                <a:cs typeface="Times New Roman"/>
              </a:rPr>
              <a:t>n</a:t>
            </a:r>
            <a:r>
              <a:rPr sz="2200" spc="-5" dirty="0">
                <a:latin typeface="Times New Roman"/>
                <a:cs typeface="Times New Roman"/>
              </a:rPr>
              <a:t>ation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15" dirty="0">
                <a:latin typeface="Times New Roman"/>
                <a:cs typeface="Times New Roman"/>
              </a:rPr>
              <a:t>of  </a:t>
            </a:r>
            <a:r>
              <a:rPr sz="2200" spc="-5" dirty="0">
                <a:latin typeface="Times New Roman"/>
                <a:cs typeface="Times New Roman"/>
              </a:rPr>
              <a:t>Executive</a:t>
            </a:r>
            <a:r>
              <a:rPr sz="2200" dirty="0">
                <a:latin typeface="Times New Roman"/>
                <a:cs typeface="Times New Roman"/>
              </a:rPr>
              <a:t> board.</a:t>
            </a:r>
            <a:endParaRPr sz="22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1960"/>
              </a:spcBef>
              <a:buFont typeface="Arial"/>
              <a:buChar char="•"/>
              <a:tabLst>
                <a:tab pos="527685" algn="l"/>
                <a:tab pos="528320" algn="l"/>
              </a:tabLst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Functions:</a:t>
            </a:r>
            <a:endParaRPr sz="24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190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200" spc="-80" dirty="0">
                <a:latin typeface="Times New Roman"/>
                <a:cs typeface="Times New Roman"/>
              </a:rPr>
              <a:t>To </a:t>
            </a:r>
            <a:r>
              <a:rPr sz="2200" spc="-5" dirty="0">
                <a:latin typeface="Times New Roman"/>
                <a:cs typeface="Times New Roman"/>
              </a:rPr>
              <a:t>determine international health policy and</a:t>
            </a:r>
            <a:r>
              <a:rPr sz="2200" spc="17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programs.</a:t>
            </a:r>
            <a:endParaRPr sz="22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184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200" spc="-80" dirty="0">
                <a:latin typeface="Times New Roman"/>
                <a:cs typeface="Times New Roman"/>
              </a:rPr>
              <a:t>To </a:t>
            </a:r>
            <a:r>
              <a:rPr sz="2200" spc="-5" dirty="0">
                <a:latin typeface="Times New Roman"/>
                <a:cs typeface="Times New Roman"/>
              </a:rPr>
              <a:t>review the work </a:t>
            </a:r>
            <a:r>
              <a:rPr sz="2200" dirty="0">
                <a:latin typeface="Times New Roman"/>
                <a:cs typeface="Times New Roman"/>
              </a:rPr>
              <a:t>of </a:t>
            </a:r>
            <a:r>
              <a:rPr sz="2200" spc="-5" dirty="0">
                <a:latin typeface="Times New Roman"/>
                <a:cs typeface="Times New Roman"/>
              </a:rPr>
              <a:t>the</a:t>
            </a:r>
            <a:r>
              <a:rPr sz="2200" spc="1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past.</a:t>
            </a:r>
            <a:endParaRPr sz="22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185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200" spc="-80" dirty="0">
                <a:latin typeface="Times New Roman"/>
                <a:cs typeface="Times New Roman"/>
              </a:rPr>
              <a:t>To </a:t>
            </a:r>
            <a:r>
              <a:rPr sz="2200" spc="-5" dirty="0">
                <a:latin typeface="Times New Roman"/>
                <a:cs typeface="Times New Roman"/>
              </a:rPr>
              <a:t>approve the budget for following</a:t>
            </a:r>
            <a:r>
              <a:rPr sz="2200" spc="12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year.</a:t>
            </a:r>
            <a:endParaRPr sz="22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184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200" spc="-80" dirty="0">
                <a:latin typeface="Times New Roman"/>
                <a:cs typeface="Times New Roman"/>
              </a:rPr>
              <a:t>To </a:t>
            </a:r>
            <a:r>
              <a:rPr sz="2200" spc="-5" dirty="0">
                <a:latin typeface="Times New Roman"/>
                <a:cs typeface="Times New Roman"/>
              </a:rPr>
              <a:t>elect </a:t>
            </a:r>
            <a:r>
              <a:rPr sz="2200" spc="-10" dirty="0">
                <a:latin typeface="Times New Roman"/>
                <a:cs typeface="Times New Roman"/>
              </a:rPr>
              <a:t>Member </a:t>
            </a:r>
            <a:r>
              <a:rPr sz="2200" spc="-5" dirty="0">
                <a:latin typeface="Times New Roman"/>
                <a:cs typeface="Times New Roman"/>
              </a:rPr>
              <a:t>States to serve for 3 </a:t>
            </a:r>
            <a:r>
              <a:rPr sz="2200" dirty="0">
                <a:latin typeface="Times New Roman"/>
                <a:cs typeface="Times New Roman"/>
              </a:rPr>
              <a:t>years on </a:t>
            </a:r>
            <a:r>
              <a:rPr sz="2200" spc="-5" dirty="0">
                <a:latin typeface="Times New Roman"/>
                <a:cs typeface="Times New Roman"/>
              </a:rPr>
              <a:t>the Executive</a:t>
            </a:r>
            <a:r>
              <a:rPr sz="2200" spc="2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Board.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54100" y="307594"/>
            <a:ext cx="61353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u="heavy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</a:rPr>
              <a:t>WORLD </a:t>
            </a:r>
            <a:r>
              <a:rPr sz="3600" i="1" u="heavy" spc="-15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</a:rPr>
              <a:t>HEALTH</a:t>
            </a:r>
            <a:r>
              <a:rPr sz="3600" i="1" u="heavy" spc="-160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i="1" u="heavy" spc="-20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</a:rPr>
              <a:t>ASSEMBLY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20000" y="0"/>
            <a:ext cx="1524000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8172" y="356362"/>
            <a:ext cx="65836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u="none" dirty="0">
                <a:solidFill>
                  <a:srgbClr val="375F92"/>
                </a:solidFill>
                <a:latin typeface="Times New Roman"/>
                <a:cs typeface="Times New Roman"/>
              </a:rPr>
              <a:t>THE EXECUTIVE</a:t>
            </a:r>
            <a:r>
              <a:rPr i="1" u="none" spc="-60" dirty="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i="1" u="none" dirty="0">
                <a:solidFill>
                  <a:srgbClr val="375F92"/>
                </a:solidFill>
                <a:latin typeface="Times New Roman"/>
                <a:cs typeface="Times New Roman"/>
              </a:rPr>
              <a:t>BOARD</a:t>
            </a:r>
          </a:p>
        </p:txBody>
      </p:sp>
      <p:sp>
        <p:nvSpPr>
          <p:cNvPr id="3" name="object 3"/>
          <p:cNvSpPr/>
          <p:nvPr/>
        </p:nvSpPr>
        <p:spPr>
          <a:xfrm>
            <a:off x="880681" y="1015746"/>
            <a:ext cx="6558280" cy="0"/>
          </a:xfrm>
          <a:custGeom>
            <a:avLst/>
            <a:gdLst/>
            <a:ahLst/>
            <a:cxnLst/>
            <a:rect l="l" t="t" r="r" b="b"/>
            <a:pathLst>
              <a:path w="6558280">
                <a:moveTo>
                  <a:pt x="0" y="0"/>
                </a:moveTo>
                <a:lnTo>
                  <a:pt x="6557708" y="0"/>
                </a:lnTo>
              </a:path>
            </a:pathLst>
          </a:custGeom>
          <a:ln w="53339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369014"/>
            <a:ext cx="7893684" cy="4160520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1545"/>
              </a:spcBef>
              <a:buFont typeface="Arial"/>
              <a:buChar char="•"/>
              <a:tabLst>
                <a:tab pos="527685" algn="l"/>
                <a:tab pos="528320" algn="l"/>
              </a:tabLst>
            </a:pPr>
            <a:r>
              <a:rPr sz="2400" spc="-5" dirty="0">
                <a:latin typeface="Times New Roman"/>
                <a:cs typeface="Times New Roman"/>
              </a:rPr>
              <a:t>Board </a:t>
            </a:r>
            <a:r>
              <a:rPr sz="2400" dirty="0">
                <a:latin typeface="Times New Roman"/>
                <a:cs typeface="Times New Roman"/>
              </a:rPr>
              <a:t>now has 34 </a:t>
            </a:r>
            <a:r>
              <a:rPr sz="2400" spc="-10" dirty="0">
                <a:latin typeface="Times New Roman"/>
                <a:cs typeface="Times New Roman"/>
              </a:rPr>
              <a:t>members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dirty="0">
                <a:latin typeface="Times New Roman"/>
                <a:cs typeface="Times New Roman"/>
              </a:rPr>
              <a:t> each designated by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  <a:p>
            <a:pPr marL="527685">
              <a:lnSpc>
                <a:spcPct val="100000"/>
              </a:lnSpc>
              <a:spcBef>
                <a:spcPts val="1445"/>
              </a:spcBef>
            </a:pPr>
            <a:r>
              <a:rPr sz="2400" dirty="0">
                <a:latin typeface="Times New Roman"/>
                <a:cs typeface="Times New Roman"/>
              </a:rPr>
              <a:t>“</a:t>
            </a:r>
            <a:r>
              <a:rPr sz="2400" b="1" dirty="0">
                <a:latin typeface="Times New Roman"/>
                <a:cs typeface="Times New Roman"/>
              </a:rPr>
              <a:t>Member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State</a:t>
            </a:r>
            <a:r>
              <a:rPr sz="2400" dirty="0">
                <a:latin typeface="Times New Roman"/>
                <a:cs typeface="Times New Roman"/>
              </a:rPr>
              <a:t>”.</a:t>
            </a:r>
            <a:endParaRPr sz="24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527685" algn="l"/>
                <a:tab pos="528320" algn="l"/>
              </a:tabLst>
            </a:pPr>
            <a:r>
              <a:rPr sz="2400" dirty="0">
                <a:latin typeface="Times New Roman"/>
                <a:cs typeface="Times New Roman"/>
              </a:rPr>
              <a:t>Should have at least 3 </a:t>
            </a:r>
            <a:r>
              <a:rPr sz="2400" spc="-5" dirty="0">
                <a:latin typeface="Times New Roman"/>
                <a:cs typeface="Times New Roman"/>
              </a:rPr>
              <a:t>persons </a:t>
            </a:r>
            <a:r>
              <a:rPr sz="2400" dirty="0">
                <a:latin typeface="Times New Roman"/>
                <a:cs typeface="Times New Roman"/>
              </a:rPr>
              <a:t>from each </a:t>
            </a:r>
            <a:r>
              <a:rPr sz="2400" spc="-10" dirty="0">
                <a:latin typeface="Times New Roman"/>
                <a:cs typeface="Times New Roman"/>
              </a:rPr>
              <a:t>WHO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region.</a:t>
            </a:r>
            <a:endParaRPr sz="24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527685" algn="l"/>
                <a:tab pos="528320" algn="l"/>
              </a:tabLst>
            </a:pPr>
            <a:r>
              <a:rPr sz="2400" dirty="0">
                <a:latin typeface="Times New Roman"/>
                <a:cs typeface="Times New Roman"/>
              </a:rPr>
              <a:t>Meets </a:t>
            </a:r>
            <a:r>
              <a:rPr sz="2400" b="1" spc="-5" dirty="0">
                <a:latin typeface="Times New Roman"/>
                <a:cs typeface="Times New Roman"/>
              </a:rPr>
              <a:t>twice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year.</a:t>
            </a:r>
            <a:endParaRPr sz="24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527685" algn="l"/>
                <a:tab pos="528320" algn="l"/>
              </a:tabLst>
            </a:pPr>
            <a:r>
              <a:rPr sz="2400" spc="-90" dirty="0">
                <a:latin typeface="Times New Roman"/>
                <a:cs typeface="Times New Roman"/>
              </a:rPr>
              <a:t>To </a:t>
            </a:r>
            <a:r>
              <a:rPr sz="2400" dirty="0">
                <a:latin typeface="Times New Roman"/>
                <a:cs typeface="Times New Roman"/>
              </a:rPr>
              <a:t>give </a:t>
            </a:r>
            <a:r>
              <a:rPr sz="2400" spc="-10" dirty="0">
                <a:latin typeface="Times New Roman"/>
                <a:cs typeface="Times New Roman"/>
              </a:rPr>
              <a:t>effect </a:t>
            </a:r>
            <a:r>
              <a:rPr sz="2400" dirty="0">
                <a:latin typeface="Times New Roman"/>
                <a:cs typeface="Times New Roman"/>
              </a:rPr>
              <a:t>to the </a:t>
            </a:r>
            <a:r>
              <a:rPr sz="2400" b="1" dirty="0">
                <a:latin typeface="Times New Roman"/>
                <a:cs typeface="Times New Roman"/>
              </a:rPr>
              <a:t>decisions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b="1" dirty="0">
                <a:latin typeface="Times New Roman"/>
                <a:cs typeface="Times New Roman"/>
              </a:rPr>
              <a:t>policies </a:t>
            </a:r>
            <a:r>
              <a:rPr sz="2400" dirty="0">
                <a:latin typeface="Times New Roman"/>
                <a:cs typeface="Times New Roman"/>
              </a:rPr>
              <a:t>of the</a:t>
            </a:r>
            <a:r>
              <a:rPr sz="2400" spc="-1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Assembly.</a:t>
            </a:r>
            <a:endParaRPr sz="24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527685" algn="l"/>
                <a:tab pos="528320" algn="l"/>
                <a:tab pos="6318250" algn="l"/>
              </a:tabLst>
            </a:pPr>
            <a:r>
              <a:rPr sz="2400" dirty="0">
                <a:latin typeface="Times New Roman"/>
                <a:cs typeface="Times New Roman"/>
              </a:rPr>
              <a:t>Has </a:t>
            </a:r>
            <a:r>
              <a:rPr sz="2400" spc="-5" dirty="0">
                <a:latin typeface="Times New Roman"/>
                <a:cs typeface="Times New Roman"/>
              </a:rPr>
              <a:t>power </a:t>
            </a:r>
            <a:r>
              <a:rPr sz="2400" dirty="0">
                <a:latin typeface="Times New Roman"/>
                <a:cs typeface="Times New Roman"/>
              </a:rPr>
              <a:t>to take </a:t>
            </a:r>
            <a:r>
              <a:rPr sz="2400" b="1" dirty="0">
                <a:latin typeface="Times New Roman"/>
                <a:cs typeface="Times New Roman"/>
              </a:rPr>
              <a:t>decisions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Emergencies.	</a:t>
            </a:r>
            <a:r>
              <a:rPr sz="2400" spc="-5" dirty="0">
                <a:latin typeface="Times New Roman"/>
                <a:cs typeface="Times New Roman"/>
              </a:rPr>
              <a:t>E.g.</a:t>
            </a:r>
            <a:endParaRPr sz="2400">
              <a:latin typeface="Times New Roman"/>
              <a:cs typeface="Times New Roman"/>
            </a:endParaRPr>
          </a:p>
          <a:p>
            <a:pPr marL="527685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latin typeface="Times New Roman"/>
                <a:cs typeface="Times New Roman"/>
              </a:rPr>
              <a:t>Earthquakes, </a:t>
            </a:r>
            <a:r>
              <a:rPr sz="2400" spc="-5" dirty="0">
                <a:latin typeface="Times New Roman"/>
                <a:cs typeface="Times New Roman"/>
              </a:rPr>
              <a:t>epidemics, </a:t>
            </a:r>
            <a:r>
              <a:rPr sz="2400" dirty="0">
                <a:latin typeface="Times New Roman"/>
                <a:cs typeface="Times New Roman"/>
              </a:rPr>
              <a:t>floods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etc.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3273" y="394462"/>
            <a:ext cx="50793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u="none" dirty="0">
                <a:solidFill>
                  <a:srgbClr val="375F92"/>
                </a:solidFill>
                <a:latin typeface="Times New Roman"/>
                <a:cs typeface="Times New Roman"/>
              </a:rPr>
              <a:t>THE</a:t>
            </a:r>
            <a:r>
              <a:rPr i="1" u="none" spc="-40" dirty="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i="1" u="none" spc="-45" dirty="0">
                <a:solidFill>
                  <a:srgbClr val="375F92"/>
                </a:solidFill>
                <a:latin typeface="Times New Roman"/>
                <a:cs typeface="Times New Roman"/>
              </a:rPr>
              <a:t>SECRETARIAT</a:t>
            </a:r>
          </a:p>
        </p:txBody>
      </p:sp>
      <p:sp>
        <p:nvSpPr>
          <p:cNvPr id="3" name="object 3"/>
          <p:cNvSpPr/>
          <p:nvPr/>
        </p:nvSpPr>
        <p:spPr>
          <a:xfrm>
            <a:off x="1815719" y="1053846"/>
            <a:ext cx="5053965" cy="0"/>
          </a:xfrm>
          <a:custGeom>
            <a:avLst/>
            <a:gdLst/>
            <a:ahLst/>
            <a:cxnLst/>
            <a:rect l="l" t="t" r="r" b="b"/>
            <a:pathLst>
              <a:path w="5053965">
                <a:moveTo>
                  <a:pt x="0" y="0"/>
                </a:moveTo>
                <a:lnTo>
                  <a:pt x="5053583" y="0"/>
                </a:lnTo>
              </a:path>
            </a:pathLst>
          </a:custGeom>
          <a:ln w="53339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6334" y="1308607"/>
            <a:ext cx="8848725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447675" indent="-342900">
              <a:lnSpc>
                <a:spcPct val="150000"/>
              </a:lnSpc>
              <a:spcBef>
                <a:spcPts val="100"/>
              </a:spcBef>
              <a:buFont typeface="Arial"/>
              <a:buChar char="•"/>
              <a:tabLst>
                <a:tab pos="423545" algn="l"/>
                <a:tab pos="424180" algn="l"/>
              </a:tabLst>
            </a:pPr>
            <a:r>
              <a:rPr dirty="0"/>
              <a:t>	</a:t>
            </a:r>
            <a:r>
              <a:rPr sz="2400" dirty="0">
                <a:latin typeface="Times New Roman"/>
                <a:cs typeface="Times New Roman"/>
              </a:rPr>
              <a:t>Headed by </a:t>
            </a:r>
            <a:r>
              <a:rPr sz="2400" b="1" spc="-10" dirty="0">
                <a:latin typeface="Times New Roman"/>
                <a:cs typeface="Times New Roman"/>
              </a:rPr>
              <a:t>Director </a:t>
            </a:r>
            <a:r>
              <a:rPr sz="2400" b="1" dirty="0">
                <a:latin typeface="Times New Roman"/>
                <a:cs typeface="Times New Roman"/>
              </a:rPr>
              <a:t>General </a:t>
            </a:r>
            <a:r>
              <a:rPr sz="2400" dirty="0">
                <a:latin typeface="Times New Roman"/>
                <a:cs typeface="Times New Roman"/>
              </a:rPr>
              <a:t>- chief technical and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administrative  </a:t>
            </a:r>
            <a:r>
              <a:rPr sz="2400" spc="-10" dirty="0">
                <a:latin typeface="Times New Roman"/>
                <a:cs typeface="Times New Roman"/>
              </a:rPr>
              <a:t>officer </a:t>
            </a:r>
            <a:r>
              <a:rPr sz="2400" dirty="0">
                <a:latin typeface="Times New Roman"/>
                <a:cs typeface="Times New Roman"/>
              </a:rPr>
              <a:t>of the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organization.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Assisted by </a:t>
            </a:r>
            <a:r>
              <a:rPr sz="2400" b="1" dirty="0">
                <a:latin typeface="Times New Roman"/>
                <a:cs typeface="Times New Roman"/>
              </a:rPr>
              <a:t>5 Assistant </a:t>
            </a:r>
            <a:r>
              <a:rPr sz="2400" b="1" spc="-10" dirty="0">
                <a:latin typeface="Times New Roman"/>
                <a:cs typeface="Times New Roman"/>
              </a:rPr>
              <a:t>Director </a:t>
            </a:r>
            <a:r>
              <a:rPr sz="2400" b="1" dirty="0">
                <a:latin typeface="Times New Roman"/>
                <a:cs typeface="Times New Roman"/>
              </a:rPr>
              <a:t>Generals </a:t>
            </a:r>
            <a:r>
              <a:rPr sz="2400" dirty="0">
                <a:latin typeface="Times New Roman"/>
                <a:cs typeface="Times New Roman"/>
              </a:rPr>
              <a:t>at the</a:t>
            </a:r>
            <a:r>
              <a:rPr sz="2400" spc="-2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headquarters.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Function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2400" spc="-90" dirty="0">
                <a:latin typeface="Times New Roman"/>
                <a:cs typeface="Times New Roman"/>
              </a:rPr>
              <a:t>To </a:t>
            </a:r>
            <a:r>
              <a:rPr sz="2400" dirty="0">
                <a:latin typeface="Times New Roman"/>
                <a:cs typeface="Times New Roman"/>
              </a:rPr>
              <a:t>provide </a:t>
            </a:r>
            <a:r>
              <a:rPr sz="2400" b="1" dirty="0">
                <a:latin typeface="Times New Roman"/>
                <a:cs typeface="Times New Roman"/>
              </a:rPr>
              <a:t>technical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b="1" dirty="0">
                <a:latin typeface="Times New Roman"/>
                <a:cs typeface="Times New Roman"/>
              </a:rPr>
              <a:t>managerial </a:t>
            </a:r>
            <a:r>
              <a:rPr sz="2400" b="1" spc="-5" dirty="0">
                <a:latin typeface="Times New Roman"/>
                <a:cs typeface="Times New Roman"/>
              </a:rPr>
              <a:t>support </a:t>
            </a:r>
            <a:r>
              <a:rPr sz="2400" spc="-5" dirty="0">
                <a:latin typeface="Times New Roman"/>
                <a:cs typeface="Times New Roman"/>
              </a:rPr>
              <a:t>for </a:t>
            </a:r>
            <a:r>
              <a:rPr sz="2400" dirty="0">
                <a:latin typeface="Times New Roman"/>
                <a:cs typeface="Times New Roman"/>
              </a:rPr>
              <a:t>their </a:t>
            </a:r>
            <a:r>
              <a:rPr sz="2400" b="1" dirty="0">
                <a:latin typeface="Times New Roman"/>
                <a:cs typeface="Times New Roman"/>
              </a:rPr>
              <a:t>national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health</a:t>
            </a:r>
            <a:endParaRPr sz="2400">
              <a:latin typeface="Times New Roman"/>
              <a:cs typeface="Times New Roman"/>
            </a:endParaRPr>
          </a:p>
          <a:p>
            <a:pPr marR="5052060" algn="ctr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latin typeface="Times New Roman"/>
                <a:cs typeface="Times New Roman"/>
              </a:rPr>
              <a:t>development</a:t>
            </a:r>
            <a:r>
              <a:rPr sz="2400" b="1" spc="-10" dirty="0">
                <a:latin typeface="Times New Roman"/>
                <a:cs typeface="Times New Roman"/>
              </a:rPr>
              <a:t> programs</a:t>
            </a:r>
            <a:r>
              <a:rPr sz="2400" spc="-1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WHO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staff</a:t>
            </a:r>
            <a:r>
              <a:rPr sz="24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  <a:p>
            <a:pPr marR="5021580" algn="ctr">
              <a:lnSpc>
                <a:spcPct val="100000"/>
              </a:lnSpc>
              <a:spcBef>
                <a:spcPts val="2014"/>
              </a:spcBef>
              <a:tabLst>
                <a:tab pos="2007235" algn="l"/>
              </a:tabLst>
            </a:pPr>
            <a:r>
              <a:rPr sz="2400" dirty="0">
                <a:latin typeface="Times New Roman"/>
                <a:cs typeface="Times New Roman"/>
              </a:rPr>
              <a:t>In 1948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 250	in 2010 -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8000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4461" y="600583"/>
            <a:ext cx="79597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u="none" spc="-5" dirty="0">
                <a:solidFill>
                  <a:srgbClr val="001F5F"/>
                </a:solidFill>
                <a:latin typeface="Times New Roman"/>
                <a:cs typeface="Times New Roman"/>
              </a:rPr>
              <a:t>WHO </a:t>
            </a:r>
            <a:r>
              <a:rPr sz="2800" u="none" spc="-10" dirty="0">
                <a:solidFill>
                  <a:srgbClr val="001F5F"/>
                </a:solidFill>
                <a:latin typeface="Times New Roman"/>
                <a:cs typeface="Times New Roman"/>
              </a:rPr>
              <a:t>Secretariat </a:t>
            </a:r>
            <a:r>
              <a:rPr sz="2800" u="none" spc="-5" dirty="0">
                <a:solidFill>
                  <a:srgbClr val="001F5F"/>
                </a:solidFill>
                <a:latin typeface="Times New Roman"/>
                <a:cs typeface="Times New Roman"/>
              </a:rPr>
              <a:t>comprises </a:t>
            </a:r>
            <a:r>
              <a:rPr sz="2800" u="none" dirty="0">
                <a:solidFill>
                  <a:srgbClr val="001F5F"/>
                </a:solidFill>
                <a:latin typeface="Times New Roman"/>
                <a:cs typeface="Times New Roman"/>
              </a:rPr>
              <a:t>of 14 </a:t>
            </a:r>
            <a:r>
              <a:rPr sz="2800" u="none" spc="-10" dirty="0">
                <a:solidFill>
                  <a:srgbClr val="001F5F"/>
                </a:solidFill>
                <a:latin typeface="Times New Roman"/>
                <a:cs typeface="Times New Roman"/>
              </a:rPr>
              <a:t>different</a:t>
            </a:r>
            <a:r>
              <a:rPr sz="2800" u="none" spc="8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u="none" dirty="0">
                <a:solidFill>
                  <a:srgbClr val="001F5F"/>
                </a:solidFill>
                <a:latin typeface="Times New Roman"/>
                <a:cs typeface="Times New Roman"/>
              </a:rPr>
              <a:t>divisions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72692"/>
            <a:ext cx="7672705" cy="4446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marR="560070" indent="-515620">
              <a:lnSpc>
                <a:spcPct val="130100"/>
              </a:lnSpc>
              <a:spcBef>
                <a:spcPts val="1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500" spc="-5" dirty="0">
                <a:latin typeface="Times New Roman"/>
                <a:cs typeface="Times New Roman"/>
              </a:rPr>
              <a:t>Division of epidemiological surveillance and health  situation and trend</a:t>
            </a:r>
            <a:r>
              <a:rPr sz="2500" spc="5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assessment.</a:t>
            </a:r>
            <a:endParaRPr sz="25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1500"/>
              </a:spcBef>
              <a:buAutoNum type="arabicPeriod"/>
              <a:tabLst>
                <a:tab pos="527685" algn="l"/>
                <a:tab pos="528320" algn="l"/>
                <a:tab pos="1781810" algn="l"/>
              </a:tabLst>
            </a:pPr>
            <a:r>
              <a:rPr sz="2500" spc="-5" dirty="0">
                <a:latin typeface="Times New Roman"/>
                <a:cs typeface="Times New Roman"/>
              </a:rPr>
              <a:t>Division	of communicable</a:t>
            </a:r>
            <a:r>
              <a:rPr sz="2500" spc="5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diseases.</a:t>
            </a:r>
            <a:endParaRPr sz="25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150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500" spc="-5" dirty="0">
                <a:latin typeface="Times New Roman"/>
                <a:cs typeface="Times New Roman"/>
              </a:rPr>
              <a:t>Division of vector biology and</a:t>
            </a:r>
            <a:r>
              <a:rPr sz="2500" spc="10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control.</a:t>
            </a:r>
            <a:endParaRPr sz="25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15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500" spc="-5" dirty="0">
                <a:latin typeface="Times New Roman"/>
                <a:cs typeface="Times New Roman"/>
              </a:rPr>
              <a:t>Division of environmental</a:t>
            </a:r>
            <a:r>
              <a:rPr sz="2500" spc="8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health.</a:t>
            </a:r>
            <a:endParaRPr sz="25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15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500" spc="-5" dirty="0">
                <a:latin typeface="Times New Roman"/>
                <a:cs typeface="Times New Roman"/>
              </a:rPr>
              <a:t>Division of public information and education for</a:t>
            </a:r>
            <a:r>
              <a:rPr sz="2500" spc="19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health.</a:t>
            </a:r>
            <a:endParaRPr sz="25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15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500" spc="-5" dirty="0">
                <a:latin typeface="Times New Roman"/>
                <a:cs typeface="Times New Roman"/>
              </a:rPr>
              <a:t>Division of </a:t>
            </a:r>
            <a:r>
              <a:rPr sz="2500" spc="-10" dirty="0">
                <a:latin typeface="Times New Roman"/>
                <a:cs typeface="Times New Roman"/>
              </a:rPr>
              <a:t>mental</a:t>
            </a:r>
            <a:r>
              <a:rPr sz="2500" spc="8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health.</a:t>
            </a:r>
            <a:endParaRPr sz="25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15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500" spc="-5" dirty="0">
                <a:latin typeface="Times New Roman"/>
                <a:cs typeface="Times New Roman"/>
              </a:rPr>
              <a:t>Division of budget and finance</a:t>
            </a:r>
            <a:r>
              <a:rPr sz="2500" spc="8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etc.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718513"/>
            <a:ext cx="6798309" cy="4227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3535" indent="-331470">
              <a:lnSpc>
                <a:spcPct val="100000"/>
              </a:lnSpc>
              <a:spcBef>
                <a:spcPts val="105"/>
              </a:spcBef>
              <a:buAutoNum type="arabicPeriod" startAt="8"/>
              <a:tabLst>
                <a:tab pos="344170" algn="l"/>
              </a:tabLst>
            </a:pPr>
            <a:r>
              <a:rPr sz="2600" dirty="0">
                <a:latin typeface="Times New Roman"/>
                <a:cs typeface="Times New Roman"/>
              </a:rPr>
              <a:t>Division of strengthening of </a:t>
            </a:r>
            <a:r>
              <a:rPr sz="2600" spc="-5" dirty="0">
                <a:latin typeface="Times New Roman"/>
                <a:cs typeface="Times New Roman"/>
              </a:rPr>
              <a:t>health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services.</a:t>
            </a:r>
            <a:endParaRPr sz="2600">
              <a:latin typeface="Times New Roman"/>
              <a:cs typeface="Times New Roman"/>
            </a:endParaRPr>
          </a:p>
          <a:p>
            <a:pPr marL="342900" indent="-330835">
              <a:lnSpc>
                <a:spcPct val="100000"/>
              </a:lnSpc>
              <a:spcBef>
                <a:spcPts val="1875"/>
              </a:spcBef>
              <a:buAutoNum type="arabicPeriod" startAt="8"/>
              <a:tabLst>
                <a:tab pos="343535" algn="l"/>
              </a:tabLst>
            </a:pPr>
            <a:r>
              <a:rPr sz="2600" dirty="0">
                <a:latin typeface="Times New Roman"/>
                <a:cs typeface="Times New Roman"/>
              </a:rPr>
              <a:t>Division of </a:t>
            </a:r>
            <a:r>
              <a:rPr sz="2600" spc="-5" dirty="0">
                <a:latin typeface="Times New Roman"/>
                <a:cs typeface="Times New Roman"/>
              </a:rPr>
              <a:t>family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health.</a:t>
            </a:r>
            <a:endParaRPr sz="2600">
              <a:latin typeface="Times New Roman"/>
              <a:cs typeface="Times New Roman"/>
            </a:endParaRPr>
          </a:p>
          <a:p>
            <a:pPr marL="507365" indent="-495300">
              <a:lnSpc>
                <a:spcPct val="100000"/>
              </a:lnSpc>
              <a:spcBef>
                <a:spcPts val="1870"/>
              </a:spcBef>
              <a:buAutoNum type="arabicPeriod" startAt="8"/>
              <a:tabLst>
                <a:tab pos="508000" algn="l"/>
              </a:tabLst>
            </a:pPr>
            <a:r>
              <a:rPr sz="2600" dirty="0">
                <a:latin typeface="Times New Roman"/>
                <a:cs typeface="Times New Roman"/>
              </a:rPr>
              <a:t>Division of non-communicable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diseases.</a:t>
            </a:r>
            <a:endParaRPr sz="2600">
              <a:latin typeface="Times New Roman"/>
              <a:cs typeface="Times New Roman"/>
            </a:endParaRPr>
          </a:p>
          <a:p>
            <a:pPr marL="495300" indent="-483234">
              <a:lnSpc>
                <a:spcPct val="100000"/>
              </a:lnSpc>
              <a:spcBef>
                <a:spcPts val="1875"/>
              </a:spcBef>
              <a:buAutoNum type="arabicPeriod" startAt="8"/>
              <a:tabLst>
                <a:tab pos="495934" algn="l"/>
              </a:tabLst>
            </a:pPr>
            <a:r>
              <a:rPr sz="2600" dirty="0">
                <a:latin typeface="Times New Roman"/>
                <a:cs typeface="Times New Roman"/>
              </a:rPr>
              <a:t>Division of </a:t>
            </a:r>
            <a:r>
              <a:rPr sz="2600" spc="-5" dirty="0">
                <a:latin typeface="Times New Roman"/>
                <a:cs typeface="Times New Roman"/>
              </a:rPr>
              <a:t>health </a:t>
            </a:r>
            <a:r>
              <a:rPr sz="2600" dirty="0">
                <a:latin typeface="Times New Roman"/>
                <a:cs typeface="Times New Roman"/>
              </a:rPr>
              <a:t>manpower and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development.</a:t>
            </a:r>
            <a:endParaRPr sz="2600">
              <a:latin typeface="Times New Roman"/>
              <a:cs typeface="Times New Roman"/>
            </a:endParaRPr>
          </a:p>
          <a:p>
            <a:pPr marL="507365" indent="-495300">
              <a:lnSpc>
                <a:spcPct val="100000"/>
              </a:lnSpc>
              <a:spcBef>
                <a:spcPts val="1875"/>
              </a:spcBef>
              <a:buAutoNum type="arabicPeriod" startAt="8"/>
              <a:tabLst>
                <a:tab pos="508000" algn="l"/>
              </a:tabLst>
            </a:pPr>
            <a:r>
              <a:rPr sz="2600" dirty="0">
                <a:latin typeface="Times New Roman"/>
                <a:cs typeface="Times New Roman"/>
              </a:rPr>
              <a:t>Division of </a:t>
            </a:r>
            <a:r>
              <a:rPr sz="2600" spc="-5" dirty="0">
                <a:latin typeface="Times New Roman"/>
                <a:cs typeface="Times New Roman"/>
              </a:rPr>
              <a:t>information </a:t>
            </a:r>
            <a:r>
              <a:rPr sz="2600" dirty="0">
                <a:latin typeface="Times New Roman"/>
                <a:cs typeface="Times New Roman"/>
              </a:rPr>
              <a:t>system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support.</a:t>
            </a:r>
            <a:endParaRPr sz="2600">
              <a:latin typeface="Times New Roman"/>
              <a:cs typeface="Times New Roman"/>
            </a:endParaRPr>
          </a:p>
          <a:p>
            <a:pPr marL="507365" indent="-495300">
              <a:lnSpc>
                <a:spcPct val="100000"/>
              </a:lnSpc>
              <a:spcBef>
                <a:spcPts val="1875"/>
              </a:spcBef>
              <a:buAutoNum type="arabicPeriod" startAt="8"/>
              <a:tabLst>
                <a:tab pos="508000" algn="l"/>
              </a:tabLst>
            </a:pPr>
            <a:r>
              <a:rPr sz="2600" dirty="0">
                <a:latin typeface="Times New Roman"/>
                <a:cs typeface="Times New Roman"/>
              </a:rPr>
              <a:t>Division of personal and general</a:t>
            </a:r>
            <a:r>
              <a:rPr sz="2600" spc="-1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services.</a:t>
            </a:r>
            <a:endParaRPr sz="2600">
              <a:latin typeface="Times New Roman"/>
              <a:cs typeface="Times New Roman"/>
            </a:endParaRPr>
          </a:p>
          <a:p>
            <a:pPr marL="507365" indent="-495300">
              <a:lnSpc>
                <a:spcPct val="100000"/>
              </a:lnSpc>
              <a:spcBef>
                <a:spcPts val="1870"/>
              </a:spcBef>
              <a:buAutoNum type="arabicPeriod" startAt="8"/>
              <a:tabLst>
                <a:tab pos="508000" algn="l"/>
              </a:tabLst>
            </a:pPr>
            <a:r>
              <a:rPr sz="2600" dirty="0">
                <a:latin typeface="Times New Roman"/>
                <a:cs typeface="Times New Roman"/>
              </a:rPr>
              <a:t>Division of </a:t>
            </a:r>
            <a:r>
              <a:rPr sz="2600" spc="5" dirty="0">
                <a:latin typeface="Times New Roman"/>
                <a:cs typeface="Times New Roman"/>
              </a:rPr>
              <a:t>budget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finance.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8828" y="461899"/>
            <a:ext cx="654748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u="none" dirty="0">
                <a:latin typeface="Calibri"/>
                <a:cs typeface="Calibri"/>
              </a:rPr>
              <a:t>WHO </a:t>
            </a:r>
            <a:r>
              <a:rPr b="0" u="none" spc="-10" dirty="0">
                <a:latin typeface="Calibri"/>
                <a:cs typeface="Calibri"/>
              </a:rPr>
              <a:t>Regional</a:t>
            </a:r>
            <a:r>
              <a:rPr b="0" u="none" spc="-60" dirty="0">
                <a:latin typeface="Calibri"/>
                <a:cs typeface="Calibri"/>
              </a:rPr>
              <a:t> </a:t>
            </a:r>
            <a:r>
              <a:rPr b="0" u="none" spc="-20" dirty="0">
                <a:latin typeface="Calibri"/>
                <a:cs typeface="Calibri"/>
              </a:rPr>
              <a:t>Organizations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289050"/>
          <a:ext cx="8229600" cy="5181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402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7620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Headquarters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0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9271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4351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South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East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Asia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Region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Delhi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02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9271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Africa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Brazzaville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Congo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0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9271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The Americas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Washington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D.C.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(U.S.A.)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402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9271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Europe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Copenhagen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(Denmark)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402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9271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5.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Eastern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mediterrianean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Alexandria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(Egypt)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402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9271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6.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Western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pacific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Manila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(Phillipines)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5508" y="478663"/>
            <a:ext cx="63296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u="none" dirty="0">
                <a:solidFill>
                  <a:srgbClr val="001F5F"/>
                </a:solidFill>
                <a:latin typeface="Times New Roman"/>
                <a:cs typeface="Times New Roman"/>
              </a:rPr>
              <a:t>The South East Asia</a:t>
            </a:r>
            <a:r>
              <a:rPr b="0" u="none" spc="-3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b="0" u="none" dirty="0">
                <a:solidFill>
                  <a:srgbClr val="001F5F"/>
                </a:solidFill>
                <a:latin typeface="Times New Roman"/>
                <a:cs typeface="Times New Roman"/>
              </a:rPr>
              <a:t>Region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8955"/>
            <a:ext cx="8040370" cy="405066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Times New Roman"/>
                <a:cs typeface="Times New Roman"/>
              </a:rPr>
              <a:t>Head quarter in New Delhi –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k/as</a:t>
            </a:r>
            <a:endParaRPr sz="24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i="1" u="heavy" spc="-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World </a:t>
            </a:r>
            <a:r>
              <a:rPr sz="2400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Health </a:t>
            </a:r>
            <a:r>
              <a:rPr sz="2400" i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House</a:t>
            </a:r>
            <a:r>
              <a:rPr sz="2400" dirty="0">
                <a:latin typeface="Times New Roman"/>
                <a:cs typeface="Times New Roman"/>
              </a:rPr>
              <a:t>, Indraprastha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Estate.</a:t>
            </a:r>
            <a:endParaRPr sz="2400">
              <a:latin typeface="Times New Roman"/>
              <a:cs typeface="Times New Roman"/>
            </a:endParaRPr>
          </a:p>
          <a:p>
            <a:pPr marL="355600" marR="797560" indent="-34353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Region has </a:t>
            </a:r>
            <a:r>
              <a:rPr sz="2400" b="1" spc="-70" dirty="0">
                <a:solidFill>
                  <a:srgbClr val="001F5F"/>
                </a:solidFill>
                <a:latin typeface="Times New Roman"/>
                <a:cs typeface="Times New Roman"/>
              </a:rPr>
              <a:t>11 </a:t>
            </a:r>
            <a:r>
              <a:rPr sz="24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members </a:t>
            </a:r>
            <a:r>
              <a:rPr sz="2400" dirty="0">
                <a:latin typeface="Times New Roman"/>
                <a:cs typeface="Times New Roman"/>
              </a:rPr>
              <a:t>– India, Bangladesh, Bhutan,  Indonesia, Korea, Maldives, </a:t>
            </a:r>
            <a:r>
              <a:rPr sz="2400" spc="-15" dirty="0">
                <a:latin typeface="Times New Roman"/>
                <a:cs typeface="Times New Roman"/>
              </a:rPr>
              <a:t>Myanmaar,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Nepal,Srilanka,  Thailand,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Timor-leste.</a:t>
            </a:r>
            <a:endParaRPr sz="24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Major activities</a:t>
            </a:r>
            <a:r>
              <a:rPr sz="2400" b="1" spc="-9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Times New Roman"/>
                <a:cs typeface="Times New Roman"/>
              </a:rPr>
              <a:t>Malaria </a:t>
            </a:r>
            <a:r>
              <a:rPr sz="2400" spc="-5" dirty="0">
                <a:latin typeface="Times New Roman"/>
                <a:cs typeface="Times New Roman"/>
              </a:rPr>
              <a:t>eradication, </a:t>
            </a:r>
            <a:r>
              <a:rPr sz="2400" dirty="0">
                <a:latin typeface="Times New Roman"/>
                <a:cs typeface="Times New Roman"/>
              </a:rPr>
              <a:t>TB control, control of other  </a:t>
            </a:r>
            <a:r>
              <a:rPr sz="2400" spc="-5" dirty="0">
                <a:latin typeface="Times New Roman"/>
                <a:cs typeface="Times New Roman"/>
              </a:rPr>
              <a:t>communicable </a:t>
            </a:r>
            <a:r>
              <a:rPr sz="2400" dirty="0">
                <a:latin typeface="Times New Roman"/>
                <a:cs typeface="Times New Roman"/>
              </a:rPr>
              <a:t>disease, health statistics, public health  </a:t>
            </a:r>
            <a:r>
              <a:rPr sz="2400" spc="-5" dirty="0">
                <a:latin typeface="Times New Roman"/>
                <a:cs typeface="Times New Roman"/>
              </a:rPr>
              <a:t>administrations, environment </a:t>
            </a:r>
            <a:r>
              <a:rPr sz="2400" dirty="0">
                <a:latin typeface="Times New Roman"/>
                <a:cs typeface="Times New Roman"/>
              </a:rPr>
              <a:t>health </a:t>
            </a:r>
            <a:r>
              <a:rPr sz="2400" spc="-5" dirty="0">
                <a:latin typeface="Times New Roman"/>
                <a:cs typeface="Times New Roman"/>
              </a:rPr>
              <a:t>and water </a:t>
            </a:r>
            <a:r>
              <a:rPr sz="2400" spc="-25" dirty="0">
                <a:latin typeface="Times New Roman"/>
                <a:cs typeface="Times New Roman"/>
              </a:rPr>
              <a:t>supply,  </a:t>
            </a:r>
            <a:r>
              <a:rPr sz="2400" spc="-5" dirty="0">
                <a:latin typeface="Times New Roman"/>
                <a:cs typeface="Times New Roman"/>
              </a:rPr>
              <a:t>nutrition, mental </a:t>
            </a:r>
            <a:r>
              <a:rPr sz="2400" dirty="0">
                <a:latin typeface="Times New Roman"/>
                <a:cs typeface="Times New Roman"/>
              </a:rPr>
              <a:t>health, quality control </a:t>
            </a:r>
            <a:r>
              <a:rPr sz="2400" spc="-5" dirty="0">
                <a:latin typeface="Times New Roman"/>
                <a:cs typeface="Times New Roman"/>
              </a:rPr>
              <a:t>and medical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education.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7206" y="2686938"/>
            <a:ext cx="70821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u="none" dirty="0">
                <a:solidFill>
                  <a:srgbClr val="001F5F"/>
                </a:solidFill>
                <a:latin typeface="Times New Roman"/>
                <a:cs typeface="Times New Roman"/>
              </a:rPr>
              <a:t>OTHER UNITED </a:t>
            </a:r>
            <a:r>
              <a:rPr sz="3200" u="none" spc="-40" dirty="0">
                <a:solidFill>
                  <a:srgbClr val="001F5F"/>
                </a:solidFill>
                <a:latin typeface="Times New Roman"/>
                <a:cs typeface="Times New Roman"/>
              </a:rPr>
              <a:t>NATION</a:t>
            </a:r>
            <a:r>
              <a:rPr sz="3200" u="none" spc="-2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u="none" dirty="0">
                <a:solidFill>
                  <a:srgbClr val="001F5F"/>
                </a:solidFill>
                <a:latin typeface="Times New Roman"/>
                <a:cs typeface="Times New Roman"/>
              </a:rPr>
              <a:t>AGENCIES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1392681"/>
            <a:ext cx="82600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U</a:t>
            </a:r>
            <a:r>
              <a:rPr sz="2800" b="0" spc="-5" dirty="0">
                <a:latin typeface="Times New Roman"/>
                <a:cs typeface="Times New Roman"/>
              </a:rPr>
              <a:t>nited 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r>
              <a:rPr sz="2800" b="0" spc="-5" dirty="0">
                <a:latin typeface="Times New Roman"/>
                <a:cs typeface="Times New Roman"/>
              </a:rPr>
              <a:t>ations 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b="0" dirty="0">
                <a:latin typeface="Times New Roman"/>
                <a:cs typeface="Times New Roman"/>
              </a:rPr>
              <a:t>nternational </a:t>
            </a:r>
            <a:r>
              <a:rPr sz="2800" spc="-20" dirty="0">
                <a:latin typeface="Times New Roman"/>
                <a:cs typeface="Times New Roman"/>
              </a:rPr>
              <a:t>C</a:t>
            </a:r>
            <a:r>
              <a:rPr sz="2800" b="0" spc="-20" dirty="0">
                <a:latin typeface="Times New Roman"/>
                <a:cs typeface="Times New Roman"/>
              </a:rPr>
              <a:t>hildren’s </a:t>
            </a:r>
            <a:r>
              <a:rPr sz="2800" spc="-10" dirty="0">
                <a:latin typeface="Times New Roman"/>
                <a:cs typeface="Times New Roman"/>
              </a:rPr>
              <a:t>E</a:t>
            </a:r>
            <a:r>
              <a:rPr sz="2800" b="0" spc="-10" dirty="0">
                <a:latin typeface="Times New Roman"/>
                <a:cs typeface="Times New Roman"/>
              </a:rPr>
              <a:t>mergency</a:t>
            </a:r>
            <a:r>
              <a:rPr sz="2800" b="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</a:t>
            </a:r>
            <a:r>
              <a:rPr sz="2800" b="0" dirty="0">
                <a:latin typeface="Times New Roman"/>
                <a:cs typeface="Times New Roman"/>
              </a:rPr>
              <a:t>und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998091"/>
            <a:ext cx="7644765" cy="2070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Times New Roman"/>
                <a:cs typeface="Times New Roman"/>
              </a:rPr>
              <a:t>Specialized agency of </a:t>
            </a:r>
            <a:r>
              <a:rPr sz="2200" b="1" spc="-5" dirty="0">
                <a:latin typeface="Times New Roman"/>
                <a:cs typeface="Times New Roman"/>
              </a:rPr>
              <a:t>United</a:t>
            </a:r>
            <a:r>
              <a:rPr sz="2200" b="1" spc="5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Nations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2200" spc="-5" dirty="0">
                <a:latin typeface="Times New Roman"/>
                <a:cs typeface="Times New Roman"/>
              </a:rPr>
              <a:t>Established </a:t>
            </a:r>
            <a:r>
              <a:rPr sz="2200" spc="-5" dirty="0">
                <a:latin typeface="Wingdings"/>
                <a:cs typeface="Wingdings"/>
              </a:rPr>
              <a:t>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1946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45"/>
              </a:spcBef>
            </a:pPr>
            <a:r>
              <a:rPr sz="2200" spc="-85" dirty="0">
                <a:latin typeface="Times New Roman"/>
                <a:cs typeface="Times New Roman"/>
              </a:rPr>
              <a:t>To </a:t>
            </a:r>
            <a:r>
              <a:rPr sz="2200" b="1" spc="-5" dirty="0">
                <a:latin typeface="Times New Roman"/>
                <a:cs typeface="Times New Roman"/>
              </a:rPr>
              <a:t>deal with rehabilitation </a:t>
            </a:r>
            <a:r>
              <a:rPr sz="2200" b="1" dirty="0">
                <a:latin typeface="Times New Roman"/>
                <a:cs typeface="Times New Roman"/>
              </a:rPr>
              <a:t>of </a:t>
            </a:r>
            <a:r>
              <a:rPr sz="2200" b="1" spc="-10" dirty="0">
                <a:latin typeface="Times New Roman"/>
                <a:cs typeface="Times New Roman"/>
              </a:rPr>
              <a:t>children </a:t>
            </a:r>
            <a:r>
              <a:rPr sz="2200" b="1" spc="-5" dirty="0">
                <a:latin typeface="Times New Roman"/>
                <a:cs typeface="Times New Roman"/>
              </a:rPr>
              <a:t>in war ravaged</a:t>
            </a:r>
            <a:r>
              <a:rPr sz="2200" b="1" spc="16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countries.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2200" spc="-5" dirty="0">
                <a:latin typeface="Times New Roman"/>
                <a:cs typeface="Times New Roman"/>
              </a:rPr>
              <a:t>30 nations executive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board.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96200" y="0"/>
            <a:ext cx="1447800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202" y="123129"/>
            <a:ext cx="6883582" cy="9282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723085"/>
            <a:ext cx="7845425" cy="3648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700" spc="-5" dirty="0">
                <a:latin typeface="Times New Roman"/>
                <a:cs typeface="Times New Roman"/>
              </a:rPr>
              <a:t>Now</a:t>
            </a:r>
            <a:r>
              <a:rPr sz="2700" b="1" spc="-5" dirty="0">
                <a:latin typeface="Times New Roman"/>
                <a:cs typeface="Times New Roman"/>
              </a:rPr>
              <a:t>, United </a:t>
            </a:r>
            <a:r>
              <a:rPr sz="2700" b="1" spc="-15" dirty="0">
                <a:latin typeface="Times New Roman"/>
                <a:cs typeface="Times New Roman"/>
              </a:rPr>
              <a:t>Nation’s </a:t>
            </a:r>
            <a:r>
              <a:rPr sz="2700" b="1" spc="-20" dirty="0">
                <a:latin typeface="Times New Roman"/>
                <a:cs typeface="Times New Roman"/>
              </a:rPr>
              <a:t>Children’s </a:t>
            </a:r>
            <a:r>
              <a:rPr sz="2700" b="1" spc="-5" dirty="0">
                <a:latin typeface="Times New Roman"/>
                <a:cs typeface="Times New Roman"/>
              </a:rPr>
              <a:t>Fund </a:t>
            </a:r>
            <a:r>
              <a:rPr sz="2700" dirty="0">
                <a:latin typeface="Wingdings"/>
                <a:cs typeface="Wingdings"/>
              </a:rPr>
              <a:t></a:t>
            </a:r>
            <a:r>
              <a:rPr sz="2700" spc="2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UNICEF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50"/>
              </a:spcBef>
            </a:pPr>
            <a:r>
              <a:rPr sz="2700" spc="-5" dirty="0">
                <a:latin typeface="Times New Roman"/>
                <a:cs typeface="Times New Roman"/>
              </a:rPr>
              <a:t>Head </a:t>
            </a:r>
            <a:r>
              <a:rPr sz="2700" dirty="0">
                <a:latin typeface="Times New Roman"/>
                <a:cs typeface="Times New Roman"/>
              </a:rPr>
              <a:t>Quarters </a:t>
            </a:r>
            <a:r>
              <a:rPr sz="2700" spc="-5" dirty="0">
                <a:latin typeface="Wingdings"/>
                <a:cs typeface="Wingdings"/>
              </a:rPr>
              <a:t>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b="1" spc="-5" dirty="0">
                <a:latin typeface="Times New Roman"/>
                <a:cs typeface="Times New Roman"/>
              </a:rPr>
              <a:t>New</a:t>
            </a:r>
            <a:r>
              <a:rPr sz="2700" b="1" spc="-85" dirty="0">
                <a:latin typeface="Times New Roman"/>
                <a:cs typeface="Times New Roman"/>
              </a:rPr>
              <a:t> </a:t>
            </a:r>
            <a:r>
              <a:rPr sz="2700" b="1" spc="-65" dirty="0">
                <a:latin typeface="Times New Roman"/>
                <a:cs typeface="Times New Roman"/>
              </a:rPr>
              <a:t>York.</a:t>
            </a:r>
            <a:endParaRPr sz="2700">
              <a:latin typeface="Times New Roman"/>
              <a:cs typeface="Times New Roman"/>
            </a:endParaRPr>
          </a:p>
          <a:p>
            <a:pPr marL="12700" marR="735330">
              <a:lnSpc>
                <a:spcPts val="5190"/>
              </a:lnSpc>
              <a:spcBef>
                <a:spcPts val="490"/>
              </a:spcBef>
            </a:pPr>
            <a:r>
              <a:rPr sz="2700" spc="-45" dirty="0">
                <a:latin typeface="Times New Roman"/>
                <a:cs typeface="Times New Roman"/>
              </a:rPr>
              <a:t>Works </a:t>
            </a:r>
            <a:r>
              <a:rPr sz="2700" dirty="0">
                <a:latin typeface="Times New Roman"/>
                <a:cs typeface="Times New Roman"/>
              </a:rPr>
              <a:t>in collaboration with </a:t>
            </a:r>
            <a:r>
              <a:rPr sz="2700" b="1" spc="-5" dirty="0">
                <a:latin typeface="Times New Roman"/>
                <a:cs typeface="Times New Roman"/>
              </a:rPr>
              <a:t>WHO</a:t>
            </a:r>
            <a:r>
              <a:rPr sz="2700" spc="-5" dirty="0">
                <a:latin typeface="Times New Roman"/>
                <a:cs typeface="Times New Roman"/>
              </a:rPr>
              <a:t>, </a:t>
            </a:r>
            <a:r>
              <a:rPr sz="2700" b="1" spc="-10" dirty="0">
                <a:latin typeface="Times New Roman"/>
                <a:cs typeface="Times New Roman"/>
              </a:rPr>
              <a:t>UNDP</a:t>
            </a:r>
            <a:r>
              <a:rPr sz="2700" spc="-10" dirty="0">
                <a:latin typeface="Times New Roman"/>
                <a:cs typeface="Times New Roman"/>
              </a:rPr>
              <a:t>, </a:t>
            </a:r>
            <a:r>
              <a:rPr sz="2700" b="1" spc="-55" dirty="0">
                <a:latin typeface="Times New Roman"/>
                <a:cs typeface="Times New Roman"/>
              </a:rPr>
              <a:t>FAO</a:t>
            </a:r>
            <a:r>
              <a:rPr sz="2700" spc="-55" dirty="0">
                <a:latin typeface="Times New Roman"/>
                <a:cs typeface="Times New Roman"/>
              </a:rPr>
              <a:t>.  </a:t>
            </a:r>
            <a:r>
              <a:rPr sz="2700" dirty="0">
                <a:latin typeface="Times New Roman"/>
                <a:cs typeface="Times New Roman"/>
              </a:rPr>
              <a:t>Early years, worked with </a:t>
            </a:r>
            <a:r>
              <a:rPr sz="2700" spc="-5" dirty="0">
                <a:latin typeface="Times New Roman"/>
                <a:cs typeface="Times New Roman"/>
              </a:rPr>
              <a:t>WHO </a:t>
            </a:r>
            <a:r>
              <a:rPr sz="2700" dirty="0">
                <a:latin typeface="Wingdings"/>
                <a:cs typeface="Wingdings"/>
              </a:rPr>
              <a:t>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urgent</a:t>
            </a:r>
            <a:r>
              <a:rPr sz="2700" spc="-8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problems</a:t>
            </a:r>
            <a:endParaRPr sz="27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795"/>
              </a:spcBef>
            </a:pPr>
            <a:r>
              <a:rPr sz="2700" dirty="0">
                <a:latin typeface="Times New Roman"/>
                <a:cs typeface="Times New Roman"/>
              </a:rPr>
              <a:t>Malaria, </a:t>
            </a:r>
            <a:r>
              <a:rPr sz="2700" spc="-5" dirty="0">
                <a:latin typeface="Times New Roman"/>
                <a:cs typeface="Times New Roman"/>
              </a:rPr>
              <a:t>TB</a:t>
            </a:r>
            <a:r>
              <a:rPr sz="2700" spc="-6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etc.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45"/>
              </a:spcBef>
            </a:pPr>
            <a:r>
              <a:rPr sz="2700" b="1" spc="-5" dirty="0">
                <a:latin typeface="Times New Roman"/>
                <a:cs typeface="Times New Roman"/>
              </a:rPr>
              <a:t>Country </a:t>
            </a:r>
            <a:r>
              <a:rPr sz="2700" b="1" dirty="0">
                <a:latin typeface="Times New Roman"/>
                <a:cs typeface="Times New Roman"/>
              </a:rPr>
              <a:t>Health </a:t>
            </a:r>
            <a:r>
              <a:rPr sz="2700" b="1" spc="-10" dirty="0">
                <a:latin typeface="Times New Roman"/>
                <a:cs typeface="Times New Roman"/>
              </a:rPr>
              <a:t>Program </a:t>
            </a:r>
            <a:r>
              <a:rPr sz="2700" dirty="0">
                <a:latin typeface="Wingdings"/>
                <a:cs typeface="Wingdings"/>
              </a:rPr>
              <a:t>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focuses </a:t>
            </a:r>
            <a:r>
              <a:rPr sz="2700" dirty="0">
                <a:latin typeface="Times New Roman"/>
                <a:cs typeface="Times New Roman"/>
              </a:rPr>
              <a:t>on “</a:t>
            </a:r>
            <a:r>
              <a:rPr sz="2700" b="1" dirty="0">
                <a:latin typeface="Times New Roman"/>
                <a:cs typeface="Times New Roman"/>
              </a:rPr>
              <a:t>whole</a:t>
            </a:r>
            <a:r>
              <a:rPr sz="2700" b="1" spc="-5" dirty="0">
                <a:latin typeface="Times New Roman"/>
                <a:cs typeface="Times New Roman"/>
              </a:rPr>
              <a:t> </a:t>
            </a:r>
            <a:r>
              <a:rPr sz="2700" b="1" dirty="0">
                <a:latin typeface="Times New Roman"/>
                <a:cs typeface="Times New Roman"/>
              </a:rPr>
              <a:t>child.</a:t>
            </a:r>
            <a:r>
              <a:rPr sz="2700" dirty="0">
                <a:latin typeface="Times New Roman"/>
                <a:cs typeface="Times New Roman"/>
              </a:rPr>
              <a:t>”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4085" y="0"/>
            <a:ext cx="473773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SERVICES</a:t>
            </a:r>
            <a:r>
              <a:rPr spc="-60" dirty="0"/>
              <a:t> </a:t>
            </a:r>
            <a:r>
              <a:rPr spc="-20" dirty="0"/>
              <a:t>PROVIDED</a:t>
            </a:r>
          </a:p>
        </p:txBody>
      </p:sp>
      <p:sp>
        <p:nvSpPr>
          <p:cNvPr id="3" name="object 3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4843" y="632587"/>
            <a:ext cx="2287905" cy="819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299720" algn="l"/>
              </a:tabLst>
            </a:pPr>
            <a:r>
              <a:rPr sz="2600" spc="-5" dirty="0">
                <a:latin typeface="Calibri"/>
                <a:cs typeface="Calibri"/>
              </a:rPr>
              <a:t>Child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Health</a:t>
            </a:r>
            <a:endParaRPr sz="2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720" algn="l"/>
              </a:tabLst>
            </a:pPr>
            <a:r>
              <a:rPr sz="2600" spc="-5" dirty="0">
                <a:latin typeface="Calibri"/>
                <a:cs typeface="Calibri"/>
              </a:rPr>
              <a:t>Child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Nutrition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89805" y="632587"/>
            <a:ext cx="3791585" cy="1215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5600" algn="l"/>
              </a:tabLst>
            </a:pPr>
            <a:r>
              <a:rPr sz="2600" spc="-10" dirty="0">
                <a:latin typeface="Calibri"/>
                <a:cs typeface="Calibri"/>
              </a:rPr>
              <a:t>Family </a:t>
            </a:r>
            <a:r>
              <a:rPr sz="2600" dirty="0">
                <a:latin typeface="Calibri"/>
                <a:cs typeface="Calibri"/>
              </a:rPr>
              <a:t>and </a:t>
            </a:r>
            <a:r>
              <a:rPr sz="2600" spc="-5" dirty="0">
                <a:latin typeface="Calibri"/>
                <a:cs typeface="Calibri"/>
              </a:rPr>
              <a:t>Child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Welfare</a:t>
            </a:r>
            <a:endParaRPr sz="26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"/>
              <a:tabLst>
                <a:tab pos="299720" algn="l"/>
              </a:tabLst>
            </a:pPr>
            <a:r>
              <a:rPr sz="2600" spc="-10" dirty="0">
                <a:latin typeface="Calibri"/>
                <a:cs typeface="Calibri"/>
              </a:rPr>
              <a:t>Education (Formal </a:t>
            </a:r>
            <a:r>
              <a:rPr sz="2600" dirty="0">
                <a:latin typeface="Calibri"/>
                <a:cs typeface="Calibri"/>
              </a:rPr>
              <a:t>&amp; </a:t>
            </a:r>
            <a:r>
              <a:rPr sz="2600" spc="-5" dirty="0">
                <a:latin typeface="Calibri"/>
                <a:cs typeface="Calibri"/>
              </a:rPr>
              <a:t>Non-  </a:t>
            </a:r>
            <a:r>
              <a:rPr sz="2600" spc="-10" dirty="0">
                <a:latin typeface="Calibri"/>
                <a:cs typeface="Calibri"/>
              </a:rPr>
              <a:t>Formal)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4370" y="1841449"/>
            <a:ext cx="8127365" cy="4295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49530" algn="ctr">
              <a:lnSpc>
                <a:spcPct val="100000"/>
              </a:lnSpc>
              <a:spcBef>
                <a:spcPts val="105"/>
              </a:spcBef>
            </a:pPr>
            <a:r>
              <a:rPr sz="44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1. </a:t>
            </a:r>
            <a:r>
              <a:rPr sz="44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CHILD</a:t>
            </a:r>
            <a:r>
              <a:rPr sz="4400" b="1" u="heavy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4400" b="1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HEALTH</a:t>
            </a:r>
            <a:r>
              <a:rPr sz="4400" b="1" spc="-50" dirty="0">
                <a:latin typeface="Calibri"/>
                <a:cs typeface="Calibri"/>
              </a:rPr>
              <a:t>:</a:t>
            </a:r>
            <a:endParaRPr sz="4400">
              <a:latin typeface="Calibri"/>
              <a:cs typeface="Calibri"/>
            </a:endParaRPr>
          </a:p>
          <a:p>
            <a:pPr marL="227329" indent="-215265">
              <a:lnSpc>
                <a:spcPct val="100000"/>
              </a:lnSpc>
              <a:spcBef>
                <a:spcPts val="1825"/>
              </a:spcBef>
              <a:buSzPct val="120000"/>
              <a:buAutoNum type="romanLcPeriod"/>
              <a:tabLst>
                <a:tab pos="227965" algn="l"/>
              </a:tabLst>
            </a:pPr>
            <a:r>
              <a:rPr sz="2000" spc="-10" dirty="0">
                <a:latin typeface="Calibri"/>
                <a:cs typeface="Calibri"/>
              </a:rPr>
              <a:t>Provides </a:t>
            </a:r>
            <a:r>
              <a:rPr sz="2000" dirty="0">
                <a:latin typeface="Calibri"/>
                <a:cs typeface="Calibri"/>
              </a:rPr>
              <a:t>aid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production of </a:t>
            </a:r>
            <a:r>
              <a:rPr sz="2000" b="1" spc="-5" dirty="0">
                <a:latin typeface="Calibri"/>
                <a:cs typeface="Calibri"/>
              </a:rPr>
              <a:t>vaccines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sera</a:t>
            </a:r>
            <a:r>
              <a:rPr sz="2000" spc="-15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249554" indent="-237490">
              <a:lnSpc>
                <a:spcPct val="100000"/>
              </a:lnSpc>
              <a:spcBef>
                <a:spcPts val="1780"/>
              </a:spcBef>
              <a:buAutoNum type="romanLcPeriod"/>
              <a:tabLst>
                <a:tab pos="250190" algn="l"/>
              </a:tabLst>
            </a:pPr>
            <a:r>
              <a:rPr sz="2000" spc="-10" dirty="0">
                <a:latin typeface="Calibri"/>
                <a:cs typeface="Calibri"/>
              </a:rPr>
              <a:t>Assisted </a:t>
            </a:r>
            <a:r>
              <a:rPr sz="2000" spc="-15" dirty="0">
                <a:latin typeface="Calibri"/>
                <a:cs typeface="Calibri"/>
              </a:rPr>
              <a:t>environmental </a:t>
            </a:r>
            <a:r>
              <a:rPr sz="2000" b="1" spc="-5" dirty="0">
                <a:latin typeface="Calibri"/>
                <a:cs typeface="Calibri"/>
              </a:rPr>
              <a:t>sanitation </a:t>
            </a:r>
            <a:r>
              <a:rPr sz="2000" b="1" spc="-10" dirty="0">
                <a:latin typeface="Calibri"/>
                <a:cs typeface="Calibri"/>
              </a:rPr>
              <a:t>programs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spc="-20" dirty="0">
                <a:latin typeface="Calibri"/>
                <a:cs typeface="Calibri"/>
              </a:rPr>
              <a:t>safe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10" dirty="0">
                <a:latin typeface="Calibri"/>
                <a:cs typeface="Calibri"/>
              </a:rPr>
              <a:t>sufficient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water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spc="-5" dirty="0">
                <a:latin typeface="Calibri"/>
                <a:cs typeface="Calibri"/>
              </a:rPr>
              <a:t>drinking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5" dirty="0">
                <a:latin typeface="Calibri"/>
                <a:cs typeface="Calibri"/>
              </a:rPr>
              <a:t>household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work.</a:t>
            </a:r>
            <a:endParaRPr sz="2000">
              <a:latin typeface="Calibri"/>
              <a:cs typeface="Calibri"/>
            </a:endParaRPr>
          </a:p>
          <a:p>
            <a:pPr marL="309880" indent="-297815">
              <a:lnSpc>
                <a:spcPct val="100000"/>
              </a:lnSpc>
              <a:spcBef>
                <a:spcPts val="1680"/>
              </a:spcBef>
              <a:buAutoNum type="romanLcPeriod" startAt="3"/>
              <a:tabLst>
                <a:tab pos="310515" algn="l"/>
              </a:tabLst>
            </a:pPr>
            <a:r>
              <a:rPr sz="2000" spc="-10" dirty="0">
                <a:latin typeface="Calibri"/>
                <a:cs typeface="Calibri"/>
              </a:rPr>
              <a:t>Providing </a:t>
            </a:r>
            <a:r>
              <a:rPr sz="2000" b="1" spc="-5" dirty="0">
                <a:latin typeface="Calibri"/>
                <a:cs typeface="Calibri"/>
              </a:rPr>
              <a:t>Primary </a:t>
            </a:r>
            <a:r>
              <a:rPr sz="2000" b="1" dirty="0">
                <a:latin typeface="Calibri"/>
                <a:cs typeface="Calibri"/>
              </a:rPr>
              <a:t>Health </a:t>
            </a:r>
            <a:r>
              <a:rPr sz="2000" b="1" spc="-10" dirty="0">
                <a:latin typeface="Calibri"/>
                <a:cs typeface="Calibri"/>
              </a:rPr>
              <a:t>Care</a:t>
            </a:r>
            <a:r>
              <a:rPr sz="2000" spc="-10" dirty="0">
                <a:latin typeface="Calibri"/>
                <a:cs typeface="Calibri"/>
              </a:rPr>
              <a:t>: </a:t>
            </a:r>
            <a:r>
              <a:rPr sz="2000" dirty="0">
                <a:latin typeface="Calibri"/>
                <a:cs typeface="Calibri"/>
              </a:rPr>
              <a:t>Mother and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Children</a:t>
            </a:r>
            <a:endParaRPr sz="2000">
              <a:latin typeface="Calibri"/>
              <a:cs typeface="Calibri"/>
            </a:endParaRPr>
          </a:p>
          <a:p>
            <a:pPr marL="355600" marR="20955">
              <a:lnSpc>
                <a:spcPct val="150000"/>
              </a:lnSpc>
              <a:spcBef>
                <a:spcPts val="480"/>
              </a:spcBef>
            </a:pPr>
            <a:r>
              <a:rPr sz="2000" spc="-5" dirty="0">
                <a:latin typeface="Calibri"/>
                <a:cs typeface="Calibri"/>
              </a:rPr>
              <a:t>(immunization, </a:t>
            </a:r>
            <a:r>
              <a:rPr sz="2000" spc="-15" dirty="0">
                <a:latin typeface="Calibri"/>
                <a:cs typeface="Calibri"/>
              </a:rPr>
              <a:t>infant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5" dirty="0">
                <a:latin typeface="Calibri"/>
                <a:cs typeface="Calibri"/>
              </a:rPr>
              <a:t>young </a:t>
            </a:r>
            <a:r>
              <a:rPr sz="2000" dirty="0">
                <a:latin typeface="Calibri"/>
                <a:cs typeface="Calibri"/>
              </a:rPr>
              <a:t>child </a:t>
            </a:r>
            <a:r>
              <a:rPr sz="2000" spc="-10" dirty="0">
                <a:latin typeface="Calibri"/>
                <a:cs typeface="Calibri"/>
              </a:rPr>
              <a:t>care, family </a:t>
            </a:r>
            <a:r>
              <a:rPr sz="2000" dirty="0">
                <a:latin typeface="Calibri"/>
                <a:cs typeface="Calibri"/>
              </a:rPr>
              <a:t>planning, </a:t>
            </a:r>
            <a:r>
              <a:rPr sz="2000" spc="-20" dirty="0">
                <a:latin typeface="Calibri"/>
                <a:cs typeface="Calibri"/>
              </a:rPr>
              <a:t>safe </a:t>
            </a:r>
            <a:r>
              <a:rPr sz="2000" spc="-15" dirty="0">
                <a:latin typeface="Calibri"/>
                <a:cs typeface="Calibri"/>
              </a:rPr>
              <a:t>water </a:t>
            </a:r>
            <a:r>
              <a:rPr sz="2000" dirty="0">
                <a:latin typeface="Calibri"/>
                <a:cs typeface="Calibri"/>
              </a:rPr>
              <a:t>and  </a:t>
            </a:r>
            <a:r>
              <a:rPr sz="2000" spc="-5" dirty="0">
                <a:latin typeface="Calibri"/>
                <a:cs typeface="Calibri"/>
              </a:rPr>
              <a:t>adequate </a:t>
            </a:r>
            <a:r>
              <a:rPr sz="2000" spc="-10" dirty="0">
                <a:latin typeface="Calibri"/>
                <a:cs typeface="Calibri"/>
              </a:rPr>
              <a:t>sanitation)</a:t>
            </a:r>
            <a:endParaRPr sz="2000">
              <a:latin typeface="Calibri"/>
              <a:cs typeface="Calibri"/>
            </a:endParaRPr>
          </a:p>
          <a:p>
            <a:pPr marL="285115" indent="-273050">
              <a:lnSpc>
                <a:spcPct val="100000"/>
              </a:lnSpc>
              <a:spcBef>
                <a:spcPts val="1685"/>
              </a:spcBef>
              <a:buAutoNum type="romanLcPeriod" startAt="4"/>
              <a:tabLst>
                <a:tab pos="285750" algn="l"/>
              </a:tabLst>
            </a:pPr>
            <a:r>
              <a:rPr sz="2000" spc="-5" dirty="0">
                <a:latin typeface="Calibri"/>
                <a:cs typeface="Calibri"/>
              </a:rPr>
              <a:t>Local </a:t>
            </a:r>
            <a:r>
              <a:rPr sz="2000" b="1" dirty="0">
                <a:latin typeface="Calibri"/>
                <a:cs typeface="Calibri"/>
              </a:rPr>
              <a:t>community participation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planning </a:t>
            </a:r>
            <a:r>
              <a:rPr sz="2000" spc="-10" dirty="0">
                <a:latin typeface="Calibri"/>
                <a:cs typeface="Calibri"/>
              </a:rPr>
              <a:t>personnel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10" dirty="0">
                <a:latin typeface="Calibri"/>
                <a:cs typeface="Calibri"/>
              </a:rPr>
              <a:t>material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support.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7989" y="461899"/>
            <a:ext cx="47517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2. CHILD</a:t>
            </a:r>
            <a:r>
              <a:rPr spc="-55" dirty="0"/>
              <a:t> </a:t>
            </a:r>
            <a:r>
              <a:rPr dirty="0"/>
              <a:t>NUTRITION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4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b="0" spc="-25" dirty="0">
                <a:latin typeface="Calibri"/>
                <a:cs typeface="Calibri"/>
              </a:rPr>
              <a:t>1950’s </a:t>
            </a:r>
            <a:r>
              <a:rPr b="0" spc="-5" dirty="0">
                <a:latin typeface="Wingdings"/>
                <a:cs typeface="Wingdings"/>
              </a:rPr>
              <a:t></a:t>
            </a:r>
            <a:r>
              <a:rPr b="0" spc="-5" dirty="0">
                <a:latin typeface="Times New Roman"/>
                <a:cs typeface="Times New Roman"/>
              </a:rPr>
              <a:t> </a:t>
            </a:r>
            <a:r>
              <a:rPr spc="-10" dirty="0"/>
              <a:t>Low </a:t>
            </a:r>
            <a:r>
              <a:rPr spc="-15" dirty="0"/>
              <a:t>cost protein </a:t>
            </a:r>
            <a:r>
              <a:rPr spc="-5" dirty="0"/>
              <a:t>rich</a:t>
            </a:r>
            <a:r>
              <a:rPr spc="50" dirty="0"/>
              <a:t> </a:t>
            </a:r>
            <a:r>
              <a:rPr spc="-15" dirty="0"/>
              <a:t>foods</a:t>
            </a:r>
          </a:p>
          <a:p>
            <a:pPr marL="355600" indent="-343535">
              <a:lnSpc>
                <a:spcPct val="100000"/>
              </a:lnSpc>
              <a:spcBef>
                <a:spcPts val="13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b="0" spc="-5" dirty="0">
                <a:latin typeface="Calibri"/>
                <a:cs typeface="Calibri"/>
              </a:rPr>
              <a:t>Along with </a:t>
            </a:r>
            <a:r>
              <a:rPr b="0" spc="-55" dirty="0">
                <a:latin typeface="Calibri"/>
                <a:cs typeface="Calibri"/>
              </a:rPr>
              <a:t>FAO </a:t>
            </a:r>
            <a:r>
              <a:rPr b="0" spc="-5" dirty="0">
                <a:latin typeface="Wingdings"/>
                <a:cs typeface="Wingdings"/>
              </a:rPr>
              <a:t></a:t>
            </a:r>
            <a:r>
              <a:rPr b="0" spc="-5" dirty="0">
                <a:latin typeface="Times New Roman"/>
                <a:cs typeface="Times New Roman"/>
              </a:rPr>
              <a:t> </a:t>
            </a:r>
            <a:r>
              <a:rPr b="0" spc="-15" dirty="0">
                <a:latin typeface="Calibri"/>
                <a:cs typeface="Calibri"/>
              </a:rPr>
              <a:t>began </a:t>
            </a:r>
            <a:r>
              <a:rPr b="0" spc="-5" dirty="0">
                <a:latin typeface="Calibri"/>
                <a:cs typeface="Calibri"/>
              </a:rPr>
              <a:t>“</a:t>
            </a:r>
            <a:r>
              <a:rPr spc="-5" dirty="0"/>
              <a:t>applied</a:t>
            </a:r>
            <a:r>
              <a:rPr spc="55" dirty="0"/>
              <a:t> </a:t>
            </a:r>
            <a:r>
              <a:rPr spc="-10" dirty="0"/>
              <a:t>nutrition.</a:t>
            </a:r>
            <a:r>
              <a:rPr b="0" spc="-10" dirty="0">
                <a:latin typeface="Calibri"/>
                <a:cs typeface="Calibri"/>
              </a:rPr>
              <a:t>”</a:t>
            </a:r>
          </a:p>
          <a:p>
            <a:pPr marL="355600">
              <a:lnSpc>
                <a:spcPct val="100000"/>
              </a:lnSpc>
              <a:spcBef>
                <a:spcPts val="1320"/>
              </a:spcBef>
            </a:pPr>
            <a:r>
              <a:rPr b="0" dirty="0">
                <a:latin typeface="Calibri"/>
                <a:cs typeface="Calibri"/>
              </a:rPr>
              <a:t>E.g.</a:t>
            </a:r>
            <a:r>
              <a:rPr b="0" spc="16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agriculture</a:t>
            </a:r>
            <a:r>
              <a:rPr b="0" spc="18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extension,</a:t>
            </a:r>
            <a:r>
              <a:rPr b="0" spc="17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helped</a:t>
            </a:r>
            <a:r>
              <a:rPr b="0" spc="18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population</a:t>
            </a:r>
            <a:r>
              <a:rPr b="0" spc="175" dirty="0">
                <a:latin typeface="Calibri"/>
                <a:cs typeface="Calibri"/>
              </a:rPr>
              <a:t> </a:t>
            </a:r>
            <a:r>
              <a:rPr b="0" spc="-20" dirty="0">
                <a:latin typeface="Calibri"/>
                <a:cs typeface="Calibri"/>
              </a:rPr>
              <a:t>to</a:t>
            </a:r>
            <a:r>
              <a:rPr b="0" spc="190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grow</a:t>
            </a:r>
            <a:r>
              <a:rPr b="0" spc="17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and</a:t>
            </a:r>
            <a:r>
              <a:rPr b="0" spc="18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eat</a:t>
            </a:r>
            <a:r>
              <a:rPr b="0" spc="175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food</a:t>
            </a:r>
          </a:p>
          <a:p>
            <a:pPr marL="355600">
              <a:lnSpc>
                <a:spcPct val="100000"/>
              </a:lnSpc>
              <a:spcBef>
                <a:spcPts val="790"/>
              </a:spcBef>
            </a:pPr>
            <a:r>
              <a:rPr b="0" spc="-20" dirty="0">
                <a:latin typeface="Calibri"/>
                <a:cs typeface="Calibri"/>
              </a:rPr>
              <a:t>for better</a:t>
            </a:r>
            <a:r>
              <a:rPr b="0" spc="4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nutrition.</a:t>
            </a:r>
          </a:p>
          <a:p>
            <a:pPr marL="355600" indent="-343535">
              <a:lnSpc>
                <a:spcPct val="100000"/>
              </a:lnSpc>
              <a:spcBef>
                <a:spcPts val="13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b="0" spc="-10" dirty="0">
                <a:latin typeface="Calibri"/>
                <a:cs typeface="Calibri"/>
              </a:rPr>
              <a:t>Supplied </a:t>
            </a:r>
            <a:r>
              <a:rPr spc="-10" dirty="0"/>
              <a:t>equipment's </a:t>
            </a:r>
            <a:r>
              <a:rPr spc="-15" dirty="0"/>
              <a:t>for </a:t>
            </a:r>
            <a:r>
              <a:rPr spc="-10" dirty="0"/>
              <a:t>modern </a:t>
            </a:r>
            <a:r>
              <a:rPr spc="-5" dirty="0"/>
              <a:t>dairy </a:t>
            </a:r>
            <a:r>
              <a:rPr spc="-10" dirty="0"/>
              <a:t>plant </a:t>
            </a:r>
            <a:r>
              <a:rPr b="0" spc="-20" dirty="0">
                <a:latin typeface="Calibri"/>
                <a:cs typeface="Calibri"/>
              </a:rPr>
              <a:t>to </a:t>
            </a:r>
            <a:r>
              <a:rPr b="0" spc="-10" dirty="0">
                <a:latin typeface="Calibri"/>
                <a:cs typeface="Calibri"/>
              </a:rPr>
              <a:t>various</a:t>
            </a:r>
            <a:r>
              <a:rPr b="0" spc="19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countries.</a:t>
            </a:r>
          </a:p>
          <a:p>
            <a:pPr marL="355600" indent="-343535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b="0" spc="-10" dirty="0">
                <a:latin typeface="Calibri"/>
                <a:cs typeface="Calibri"/>
              </a:rPr>
              <a:t>Provision </a:t>
            </a:r>
            <a:r>
              <a:rPr b="0" dirty="0">
                <a:latin typeface="Calibri"/>
                <a:cs typeface="Calibri"/>
              </a:rPr>
              <a:t>of </a:t>
            </a:r>
            <a:r>
              <a:rPr b="0" spc="-15" dirty="0">
                <a:latin typeface="Calibri"/>
                <a:cs typeface="Calibri"/>
              </a:rPr>
              <a:t>large </a:t>
            </a:r>
            <a:r>
              <a:rPr b="0" spc="-5" dirty="0">
                <a:latin typeface="Calibri"/>
                <a:cs typeface="Calibri"/>
              </a:rPr>
              <a:t>dose </a:t>
            </a:r>
            <a:r>
              <a:rPr b="0" dirty="0">
                <a:latin typeface="Calibri"/>
                <a:cs typeface="Calibri"/>
              </a:rPr>
              <a:t>of </a:t>
            </a:r>
            <a:r>
              <a:rPr spc="-10" dirty="0"/>
              <a:t>Vitamin </a:t>
            </a:r>
            <a:r>
              <a:rPr spc="-5" dirty="0"/>
              <a:t>A </a:t>
            </a:r>
            <a:r>
              <a:rPr b="0" spc="-5" dirty="0">
                <a:latin typeface="Calibri"/>
                <a:cs typeface="Calibri"/>
              </a:rPr>
              <a:t>( </a:t>
            </a:r>
            <a:r>
              <a:rPr b="0" spc="-15" dirty="0">
                <a:latin typeface="Calibri"/>
                <a:cs typeface="Calibri"/>
              </a:rPr>
              <a:t>xerophthalmia </a:t>
            </a:r>
            <a:r>
              <a:rPr b="0" spc="-5" dirty="0">
                <a:latin typeface="Calibri"/>
                <a:cs typeface="Calibri"/>
              </a:rPr>
              <a:t>is</a:t>
            </a:r>
            <a:r>
              <a:rPr b="0" spc="100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prevalent)</a:t>
            </a:r>
          </a:p>
          <a:p>
            <a:pPr marL="355600" indent="-343535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b="0" spc="-10" dirty="0">
                <a:latin typeface="Calibri"/>
                <a:cs typeface="Calibri"/>
              </a:rPr>
              <a:t>Enrichment </a:t>
            </a:r>
            <a:r>
              <a:rPr b="0" spc="-5" dirty="0">
                <a:latin typeface="Calibri"/>
                <a:cs typeface="Calibri"/>
              </a:rPr>
              <a:t>of salt with </a:t>
            </a:r>
            <a:r>
              <a:rPr spc="-5" dirty="0"/>
              <a:t>iodine </a:t>
            </a:r>
            <a:r>
              <a:rPr b="0" spc="-5" dirty="0">
                <a:latin typeface="Calibri"/>
                <a:cs typeface="Calibri"/>
              </a:rPr>
              <a:t>in </a:t>
            </a:r>
            <a:r>
              <a:rPr b="0" spc="-10" dirty="0">
                <a:latin typeface="Calibri"/>
                <a:cs typeface="Calibri"/>
              </a:rPr>
              <a:t>regions </a:t>
            </a:r>
            <a:r>
              <a:rPr b="0" spc="-5" dirty="0">
                <a:latin typeface="Calibri"/>
                <a:cs typeface="Calibri"/>
              </a:rPr>
              <a:t>with endemic</a:t>
            </a:r>
            <a:r>
              <a:rPr b="0" spc="75" dirty="0">
                <a:latin typeface="Calibri"/>
                <a:cs typeface="Calibri"/>
              </a:rPr>
              <a:t> </a:t>
            </a:r>
            <a:r>
              <a:rPr b="0" spc="-40" dirty="0">
                <a:latin typeface="Calibri"/>
                <a:cs typeface="Calibri"/>
              </a:rPr>
              <a:t>goiter.</a:t>
            </a:r>
          </a:p>
          <a:p>
            <a:pPr marL="355600" indent="-343535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b="0" spc="-10" dirty="0">
                <a:latin typeface="Calibri"/>
                <a:cs typeface="Calibri"/>
              </a:rPr>
              <a:t>Provision </a:t>
            </a:r>
            <a:r>
              <a:rPr b="0" dirty="0">
                <a:latin typeface="Calibri"/>
                <a:cs typeface="Calibri"/>
              </a:rPr>
              <a:t>of </a:t>
            </a:r>
            <a:r>
              <a:rPr spc="-10" dirty="0"/>
              <a:t>iron </a:t>
            </a:r>
            <a:r>
              <a:rPr b="0" spc="-5" dirty="0">
                <a:latin typeface="Calibri"/>
                <a:cs typeface="Calibri"/>
              </a:rPr>
              <a:t>and </a:t>
            </a:r>
            <a:r>
              <a:rPr spc="-10" dirty="0"/>
              <a:t>folic </a:t>
            </a:r>
            <a:r>
              <a:rPr spc="-5" dirty="0"/>
              <a:t>acid </a:t>
            </a:r>
            <a:r>
              <a:rPr b="0" spc="-20" dirty="0">
                <a:latin typeface="Calibri"/>
                <a:cs typeface="Calibri"/>
              </a:rPr>
              <a:t>to </a:t>
            </a:r>
            <a:r>
              <a:rPr b="0" spc="-15" dirty="0">
                <a:latin typeface="Calibri"/>
                <a:cs typeface="Calibri"/>
              </a:rPr>
              <a:t>combat</a:t>
            </a:r>
            <a:r>
              <a:rPr b="0" spc="9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anaemias</a:t>
            </a:r>
          </a:p>
        </p:txBody>
      </p:sp>
      <p:sp>
        <p:nvSpPr>
          <p:cNvPr id="4" name="object 4"/>
          <p:cNvSpPr/>
          <p:nvPr/>
        </p:nvSpPr>
        <p:spPr>
          <a:xfrm>
            <a:off x="8037576" y="0"/>
            <a:ext cx="1106423" cy="1115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461899"/>
            <a:ext cx="725550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3. </a:t>
            </a:r>
            <a:r>
              <a:rPr spc="-110" dirty="0"/>
              <a:t>FAMILY </a:t>
            </a:r>
            <a:r>
              <a:rPr dirty="0"/>
              <a:t>AND </a:t>
            </a:r>
            <a:r>
              <a:rPr spc="-5" dirty="0"/>
              <a:t>CHILD</a:t>
            </a:r>
            <a:r>
              <a:rPr spc="70" dirty="0"/>
              <a:t> </a:t>
            </a:r>
            <a:r>
              <a:rPr spc="-40" dirty="0"/>
              <a:t>WELFARE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32356"/>
            <a:ext cx="7780020" cy="3683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50000"/>
              </a:lnSpc>
              <a:spcBef>
                <a:spcPts val="100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sz="3200" spc="-15" dirty="0">
                <a:latin typeface="Calibri"/>
                <a:cs typeface="Calibri"/>
              </a:rPr>
              <a:t>Improve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care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children </a:t>
            </a:r>
            <a:r>
              <a:rPr sz="3200" spc="-5" dirty="0">
                <a:latin typeface="Calibri"/>
                <a:cs typeface="Calibri"/>
              </a:rPr>
              <a:t>both within </a:t>
            </a:r>
            <a:r>
              <a:rPr sz="3200" dirty="0">
                <a:latin typeface="Calibri"/>
                <a:cs typeface="Calibri"/>
              </a:rPr>
              <a:t>and  </a:t>
            </a:r>
            <a:r>
              <a:rPr sz="3200" spc="-5" dirty="0">
                <a:latin typeface="Calibri"/>
                <a:cs typeface="Calibri"/>
              </a:rPr>
              <a:t>outside their homes by </a:t>
            </a:r>
            <a:r>
              <a:rPr sz="3200" dirty="0">
                <a:latin typeface="Calibri"/>
                <a:cs typeface="Calibri"/>
              </a:rPr>
              <a:t>giving </a:t>
            </a:r>
            <a:r>
              <a:rPr sz="3200" b="1" spc="-15" dirty="0">
                <a:latin typeface="Calibri"/>
                <a:cs typeface="Calibri"/>
              </a:rPr>
              <a:t>parent  </a:t>
            </a:r>
            <a:r>
              <a:rPr sz="3200" b="1" spc="-5" dirty="0">
                <a:latin typeface="Calibri"/>
                <a:cs typeface="Calibri"/>
              </a:rPr>
              <a:t>education</a:t>
            </a:r>
            <a:r>
              <a:rPr sz="3200" spc="-5" dirty="0">
                <a:latin typeface="Calibri"/>
                <a:cs typeface="Calibri"/>
              </a:rPr>
              <a:t>, opening </a:t>
            </a:r>
            <a:r>
              <a:rPr sz="3200" b="1" spc="-20" dirty="0">
                <a:latin typeface="Calibri"/>
                <a:cs typeface="Calibri"/>
              </a:rPr>
              <a:t>day </a:t>
            </a:r>
            <a:r>
              <a:rPr sz="3200" b="1" spc="-15" dirty="0">
                <a:latin typeface="Calibri"/>
                <a:cs typeface="Calibri"/>
              </a:rPr>
              <a:t>care </a:t>
            </a:r>
            <a:r>
              <a:rPr sz="3200" b="1" spc="-20" dirty="0">
                <a:latin typeface="Calibri"/>
                <a:cs typeface="Calibri"/>
              </a:rPr>
              <a:t>centers</a:t>
            </a:r>
            <a:r>
              <a:rPr sz="3200" spc="-20" dirty="0">
                <a:latin typeface="Calibri"/>
                <a:cs typeface="Calibri"/>
              </a:rPr>
              <a:t>, </a:t>
            </a:r>
            <a:r>
              <a:rPr sz="3200" b="1" spc="-5" dirty="0">
                <a:latin typeface="Calibri"/>
                <a:cs typeface="Calibri"/>
              </a:rPr>
              <a:t>child  </a:t>
            </a:r>
            <a:r>
              <a:rPr sz="3200" b="1" spc="-20" dirty="0">
                <a:latin typeface="Calibri"/>
                <a:cs typeface="Calibri"/>
              </a:rPr>
              <a:t>welfare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b="1" spc="-10" dirty="0">
                <a:latin typeface="Calibri"/>
                <a:cs typeface="Calibri"/>
              </a:rPr>
              <a:t>youth agencies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b="1" spc="-30" dirty="0">
                <a:latin typeface="Calibri"/>
                <a:cs typeface="Calibri"/>
              </a:rPr>
              <a:t>women’s  </a:t>
            </a:r>
            <a:r>
              <a:rPr sz="3200" b="1" spc="-5" dirty="0">
                <a:latin typeface="Calibri"/>
                <a:cs typeface="Calibri"/>
              </a:rPr>
              <a:t>club </a:t>
            </a:r>
            <a:r>
              <a:rPr sz="3200" spc="-30" dirty="0">
                <a:latin typeface="Calibri"/>
                <a:cs typeface="Calibri"/>
              </a:rPr>
              <a:t>for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training.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163" y="0"/>
            <a:ext cx="8952865" cy="7080250"/>
          </a:xfrm>
          <a:prstGeom prst="rect">
            <a:avLst/>
          </a:prstGeom>
        </p:spPr>
        <p:txBody>
          <a:bodyPr vert="horz" wrap="square" lIns="0" tIns="144780" rIns="0" bIns="0" rtlCol="0">
            <a:spAutoFit/>
          </a:bodyPr>
          <a:lstStyle/>
          <a:p>
            <a:pPr marL="675640">
              <a:lnSpc>
                <a:spcPct val="100000"/>
              </a:lnSpc>
              <a:spcBef>
                <a:spcPts val="114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4. </a:t>
            </a:r>
            <a:r>
              <a:rPr sz="2800" b="1" u="heavy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EDUCATION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–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FORMAL AND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NON -</a:t>
            </a:r>
            <a:r>
              <a:rPr sz="2800" b="1" u="heavy" spc="1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FORMAL</a:t>
            </a:r>
            <a:endParaRPr sz="2800">
              <a:latin typeface="Calibri"/>
              <a:cs typeface="Calibri"/>
            </a:endParaRPr>
          </a:p>
          <a:p>
            <a:pPr marL="407670" indent="-395605">
              <a:lnSpc>
                <a:spcPct val="100000"/>
              </a:lnSpc>
              <a:spcBef>
                <a:spcPts val="670"/>
              </a:spcBef>
              <a:buFont typeface="Wingdings"/>
              <a:buChar char=""/>
              <a:tabLst>
                <a:tab pos="407034" algn="l"/>
                <a:tab pos="408305" algn="l"/>
              </a:tabLst>
            </a:pPr>
            <a:r>
              <a:rPr sz="1800" spc="-25" dirty="0">
                <a:latin typeface="Calibri"/>
                <a:cs typeface="Calibri"/>
              </a:rPr>
              <a:t>Works </a:t>
            </a:r>
            <a:r>
              <a:rPr sz="1800" spc="-5" dirty="0">
                <a:latin typeface="Calibri"/>
                <a:cs typeface="Calibri"/>
              </a:rPr>
              <a:t>in </a:t>
            </a:r>
            <a:r>
              <a:rPr sz="1800" spc="-10" dirty="0">
                <a:latin typeface="Calibri"/>
                <a:cs typeface="Calibri"/>
              </a:rPr>
              <a:t>collaboration </a:t>
            </a:r>
            <a:r>
              <a:rPr sz="1800" spc="-5" dirty="0">
                <a:latin typeface="Calibri"/>
                <a:cs typeface="Calibri"/>
              </a:rPr>
              <a:t>with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UNESCO.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510"/>
              </a:spcBef>
              <a:buFont typeface="Wingdings"/>
              <a:buChar char=""/>
              <a:tabLst>
                <a:tab pos="354965" algn="l"/>
                <a:tab pos="355600" algn="l"/>
              </a:tabLst>
            </a:pPr>
            <a:r>
              <a:rPr sz="1800" spc="-20" dirty="0">
                <a:latin typeface="Calibri"/>
                <a:cs typeface="Calibri"/>
              </a:rPr>
              <a:t>Currently, </a:t>
            </a:r>
            <a:r>
              <a:rPr sz="1800" dirty="0">
                <a:latin typeface="Calibri"/>
                <a:cs typeface="Calibri"/>
              </a:rPr>
              <a:t>GOBI </a:t>
            </a:r>
            <a:r>
              <a:rPr sz="1800" spc="-5" dirty="0">
                <a:latin typeface="Calibri"/>
                <a:cs typeface="Calibri"/>
              </a:rPr>
              <a:t>campaign is being </a:t>
            </a:r>
            <a:r>
              <a:rPr sz="1800" spc="-10" dirty="0">
                <a:latin typeface="Calibri"/>
                <a:cs typeface="Calibri"/>
              </a:rPr>
              <a:t>promoted to encourage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10" dirty="0">
                <a:latin typeface="Calibri"/>
                <a:cs typeface="Calibri"/>
              </a:rPr>
              <a:t>following</a:t>
            </a:r>
            <a:r>
              <a:rPr sz="1800" spc="1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ts val="1989"/>
              </a:lnSpc>
              <a:spcBef>
                <a:spcPts val="1080"/>
              </a:spcBef>
            </a:pPr>
            <a:r>
              <a:rPr sz="1800" spc="-10" dirty="0">
                <a:latin typeface="Calibri"/>
                <a:cs typeface="Calibri"/>
              </a:rPr>
              <a:t>strategies </a:t>
            </a:r>
            <a:r>
              <a:rPr sz="1800" spc="-15" dirty="0">
                <a:latin typeface="Calibri"/>
                <a:cs typeface="Calibri"/>
              </a:rPr>
              <a:t>for </a:t>
            </a:r>
            <a:r>
              <a:rPr sz="1800" spc="-5" dirty="0">
                <a:latin typeface="Calibri"/>
                <a:cs typeface="Calibri"/>
              </a:rPr>
              <a:t>“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Child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Health</a:t>
            </a:r>
            <a:r>
              <a:rPr sz="1800" b="1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Revolution.</a:t>
            </a:r>
            <a:r>
              <a:rPr sz="1800" spc="-10" dirty="0">
                <a:latin typeface="Calibri"/>
                <a:cs typeface="Calibri"/>
              </a:rPr>
              <a:t>”</a:t>
            </a:r>
            <a:endParaRPr sz="1800">
              <a:latin typeface="Calibri"/>
              <a:cs typeface="Calibri"/>
            </a:endParaRPr>
          </a:p>
          <a:p>
            <a:pPr marL="85725" algn="ctr">
              <a:lnSpc>
                <a:spcPts val="2955"/>
              </a:lnSpc>
            </a:pPr>
            <a:r>
              <a:rPr sz="3100" u="heavy" spc="-7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1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UNICEF’S </a:t>
            </a:r>
            <a:r>
              <a:rPr sz="31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G.O.B.I. </a:t>
            </a:r>
            <a:r>
              <a:rPr sz="31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— </a:t>
            </a:r>
            <a:r>
              <a:rPr sz="31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FFF</a:t>
            </a:r>
            <a:r>
              <a:rPr sz="3100" b="1" u="heavy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10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PROGRAMS</a:t>
            </a:r>
            <a:endParaRPr sz="3100">
              <a:latin typeface="Calibri"/>
              <a:cs typeface="Calibri"/>
            </a:endParaRPr>
          </a:p>
          <a:p>
            <a:pPr marL="454025" lvl="1" indent="-226060">
              <a:lnSpc>
                <a:spcPts val="3245"/>
              </a:lnSpc>
              <a:buSzPct val="56250"/>
              <a:buFont typeface="Calibri"/>
              <a:buAutoNum type="arabicPeriod"/>
              <a:tabLst>
                <a:tab pos="454659" algn="l"/>
              </a:tabLst>
            </a:pPr>
            <a:r>
              <a:rPr sz="32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rowth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Monitoring</a:t>
            </a:r>
            <a:r>
              <a:rPr sz="1800" spc="-5" dirty="0">
                <a:latin typeface="Calibri"/>
                <a:cs typeface="Calibri"/>
              </a:rPr>
              <a:t>:- </a:t>
            </a:r>
            <a:r>
              <a:rPr sz="1800" dirty="0">
                <a:latin typeface="Calibri"/>
                <a:cs typeface="Calibri"/>
              </a:rPr>
              <a:t>which </a:t>
            </a:r>
            <a:r>
              <a:rPr sz="1800" spc="-5" dirty="0">
                <a:latin typeface="Calibri"/>
                <a:cs typeface="Calibri"/>
              </a:rPr>
              <a:t>could help mothers </a:t>
            </a:r>
            <a:r>
              <a:rPr sz="1800" spc="-10" dirty="0">
                <a:latin typeface="Calibri"/>
                <a:cs typeface="Calibri"/>
              </a:rPr>
              <a:t>to prevent </a:t>
            </a:r>
            <a:r>
              <a:rPr sz="1800" spc="-5" dirty="0">
                <a:latin typeface="Calibri"/>
                <a:cs typeface="Calibri"/>
              </a:rPr>
              <a:t>most child malnutrition</a:t>
            </a:r>
            <a:r>
              <a:rPr sz="1800" spc="2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before</a:t>
            </a:r>
            <a:endParaRPr sz="1800">
              <a:latin typeface="Calibri"/>
              <a:cs typeface="Calibri"/>
            </a:endParaRPr>
          </a:p>
          <a:p>
            <a:pPr marL="228600">
              <a:lnSpc>
                <a:spcPct val="100000"/>
              </a:lnSpc>
              <a:spcBef>
                <a:spcPts val="1435"/>
              </a:spcBef>
            </a:pPr>
            <a:r>
              <a:rPr sz="1800" spc="-5" dirty="0">
                <a:latin typeface="Calibri"/>
                <a:cs typeface="Calibri"/>
              </a:rPr>
              <a:t>it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begins.</a:t>
            </a:r>
            <a:endParaRPr sz="1800">
              <a:latin typeface="Calibri"/>
              <a:cs typeface="Calibri"/>
            </a:endParaRPr>
          </a:p>
          <a:p>
            <a:pPr marL="454025" lvl="1" indent="-226060">
              <a:lnSpc>
                <a:spcPct val="100000"/>
              </a:lnSpc>
              <a:spcBef>
                <a:spcPts val="1565"/>
              </a:spcBef>
              <a:buSzPct val="56250"/>
              <a:buFont typeface="Calibri"/>
              <a:buAutoNum type="arabicPeriod" startAt="2"/>
              <a:tabLst>
                <a:tab pos="454659" algn="l"/>
              </a:tabLst>
            </a:pPr>
            <a:r>
              <a:rPr sz="32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ral </a:t>
            </a:r>
            <a:r>
              <a:rPr sz="1800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Rehydration</a:t>
            </a:r>
            <a:r>
              <a:rPr sz="1800" spc="-15" dirty="0">
                <a:latin typeface="Calibri"/>
                <a:cs typeface="Calibri"/>
              </a:rPr>
              <a:t>: </a:t>
            </a:r>
            <a:r>
              <a:rPr sz="1800" spc="-5" dirty="0">
                <a:latin typeface="Calibri"/>
                <a:cs typeface="Calibri"/>
              </a:rPr>
              <a:t>which </a:t>
            </a:r>
            <a:r>
              <a:rPr sz="1800" spc="-10" dirty="0">
                <a:latin typeface="Calibri"/>
                <a:cs typeface="Calibri"/>
              </a:rPr>
              <a:t>could save more </a:t>
            </a:r>
            <a:r>
              <a:rPr sz="1800" dirty="0">
                <a:latin typeface="Calibri"/>
                <a:cs typeface="Calibri"/>
              </a:rPr>
              <a:t>than 4 </a:t>
            </a:r>
            <a:r>
              <a:rPr sz="1800" spc="-10" dirty="0">
                <a:latin typeface="Calibri"/>
                <a:cs typeface="Calibri"/>
              </a:rPr>
              <a:t>million young children </a:t>
            </a:r>
            <a:r>
              <a:rPr sz="1800" dirty="0">
                <a:latin typeface="Calibri"/>
                <a:cs typeface="Calibri"/>
              </a:rPr>
              <a:t>who </a:t>
            </a:r>
            <a:r>
              <a:rPr sz="1800" spc="-10" dirty="0">
                <a:latin typeface="Calibri"/>
                <a:cs typeface="Calibri"/>
              </a:rPr>
              <a:t>now </a:t>
            </a:r>
            <a:r>
              <a:rPr sz="1800" spc="-5" dirty="0">
                <a:latin typeface="Calibri"/>
                <a:cs typeface="Calibri"/>
              </a:rPr>
              <a:t>die</a:t>
            </a:r>
            <a:r>
              <a:rPr sz="1800" spc="2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each</a:t>
            </a:r>
            <a:endParaRPr sz="1800">
              <a:latin typeface="Calibri"/>
              <a:cs typeface="Calibri"/>
            </a:endParaRPr>
          </a:p>
          <a:p>
            <a:pPr marL="228600">
              <a:lnSpc>
                <a:spcPct val="100000"/>
              </a:lnSpc>
              <a:spcBef>
                <a:spcPts val="1440"/>
              </a:spcBef>
            </a:pPr>
            <a:r>
              <a:rPr sz="1800" spc="-10" dirty="0">
                <a:latin typeface="Calibri"/>
                <a:cs typeface="Calibri"/>
              </a:rPr>
              <a:t>year from </a:t>
            </a:r>
            <a:r>
              <a:rPr sz="1800" spc="-5" dirty="0">
                <a:latin typeface="Calibri"/>
                <a:cs typeface="Calibri"/>
              </a:rPr>
              <a:t>diarrheal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dehydration.</a:t>
            </a:r>
            <a:endParaRPr sz="1800">
              <a:latin typeface="Calibri"/>
              <a:cs typeface="Calibri"/>
            </a:endParaRPr>
          </a:p>
          <a:p>
            <a:pPr marL="571500" marR="249554" lvl="1" indent="-342900">
              <a:lnSpc>
                <a:spcPct val="143700"/>
              </a:lnSpc>
              <a:spcBef>
                <a:spcPts val="655"/>
              </a:spcBef>
              <a:buSzPct val="56250"/>
              <a:buFont typeface="Calibri"/>
              <a:buAutoNum type="arabicPeriod" startAt="3"/>
              <a:tabLst>
                <a:tab pos="454659" algn="l"/>
              </a:tabLst>
            </a:pPr>
            <a:r>
              <a:rPr sz="32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reast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Feeding</a:t>
            </a:r>
            <a:r>
              <a:rPr sz="1800" spc="-5" dirty="0">
                <a:latin typeface="Calibri"/>
                <a:cs typeface="Calibri"/>
              </a:rPr>
              <a:t>: </a:t>
            </a:r>
            <a:r>
              <a:rPr sz="1800" spc="-10" dirty="0">
                <a:latin typeface="Calibri"/>
                <a:cs typeface="Calibri"/>
              </a:rPr>
              <a:t>Which can </a:t>
            </a:r>
            <a:r>
              <a:rPr sz="1800" spc="-5" dirty="0">
                <a:latin typeface="Calibri"/>
                <a:cs typeface="Calibri"/>
              </a:rPr>
              <a:t>ensure that </a:t>
            </a:r>
            <a:r>
              <a:rPr sz="1800" spc="-10" dirty="0">
                <a:latin typeface="Calibri"/>
                <a:cs typeface="Calibri"/>
              </a:rPr>
              <a:t>infants </a:t>
            </a:r>
            <a:r>
              <a:rPr sz="1800" spc="-15" dirty="0">
                <a:latin typeface="Calibri"/>
                <a:cs typeface="Calibri"/>
              </a:rPr>
              <a:t>have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10" dirty="0">
                <a:latin typeface="Calibri"/>
                <a:cs typeface="Calibri"/>
              </a:rPr>
              <a:t>best </a:t>
            </a:r>
            <a:r>
              <a:rPr sz="1800" spc="-5" dirty="0">
                <a:latin typeface="Calibri"/>
                <a:cs typeface="Calibri"/>
              </a:rPr>
              <a:t>possible </a:t>
            </a:r>
            <a:r>
              <a:rPr sz="1800" spc="-15" dirty="0">
                <a:latin typeface="Calibri"/>
                <a:cs typeface="Calibri"/>
              </a:rPr>
              <a:t>food </a:t>
            </a:r>
            <a:r>
              <a:rPr sz="1800" dirty="0">
                <a:latin typeface="Calibri"/>
                <a:cs typeface="Calibri"/>
              </a:rPr>
              <a:t>and a  </a:t>
            </a:r>
            <a:r>
              <a:rPr sz="1800" spc="-10" dirty="0">
                <a:latin typeface="Calibri"/>
                <a:cs typeface="Calibri"/>
              </a:rPr>
              <a:t>considerable </a:t>
            </a:r>
            <a:r>
              <a:rPr sz="1800" spc="-5" dirty="0">
                <a:latin typeface="Calibri"/>
                <a:cs typeface="Calibri"/>
              </a:rPr>
              <a:t>degree of </a:t>
            </a:r>
            <a:r>
              <a:rPr sz="1800" dirty="0">
                <a:latin typeface="Calibri"/>
                <a:cs typeface="Calibri"/>
              </a:rPr>
              <a:t>immunity </a:t>
            </a:r>
            <a:r>
              <a:rPr sz="1800" spc="-10" dirty="0">
                <a:latin typeface="Calibri"/>
                <a:cs typeface="Calibri"/>
              </a:rPr>
              <a:t>from common infections </a:t>
            </a:r>
            <a:r>
              <a:rPr sz="1800" spc="-5" dirty="0">
                <a:latin typeface="Calibri"/>
                <a:cs typeface="Calibri"/>
              </a:rPr>
              <a:t>during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15" dirty="0">
                <a:latin typeface="Calibri"/>
                <a:cs typeface="Calibri"/>
              </a:rPr>
              <a:t>first </a:t>
            </a:r>
            <a:r>
              <a:rPr sz="1800" spc="-5" dirty="0">
                <a:latin typeface="Calibri"/>
                <a:cs typeface="Calibri"/>
              </a:rPr>
              <a:t>six months of  </a:t>
            </a:r>
            <a:r>
              <a:rPr sz="1800" spc="-15" dirty="0">
                <a:latin typeface="Calibri"/>
                <a:cs typeface="Calibri"/>
              </a:rPr>
              <a:t>life.</a:t>
            </a:r>
            <a:endParaRPr sz="1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Calibri"/>
              <a:buAutoNum type="arabicPeriod" startAt="3"/>
            </a:pPr>
            <a:endParaRPr sz="2000">
              <a:latin typeface="Times New Roman"/>
              <a:cs typeface="Times New Roman"/>
            </a:endParaRPr>
          </a:p>
          <a:p>
            <a:pPr marL="454025" lvl="1" indent="-226060">
              <a:lnSpc>
                <a:spcPct val="100000"/>
              </a:lnSpc>
              <a:buSzPct val="56250"/>
              <a:buFont typeface="Calibri"/>
              <a:buAutoNum type="arabicPeriod" startAt="3"/>
              <a:tabLst>
                <a:tab pos="454659" algn="l"/>
              </a:tabLst>
            </a:pP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mmunization: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Which can protect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child </a:t>
            </a:r>
            <a:r>
              <a:rPr sz="1800" spc="-10" dirty="0">
                <a:latin typeface="Calibri"/>
                <a:cs typeface="Calibri"/>
              </a:rPr>
              <a:t>against </a:t>
            </a:r>
            <a:r>
              <a:rPr sz="1800" spc="-5" dirty="0">
                <a:latin typeface="Calibri"/>
                <a:cs typeface="Calibri"/>
              </a:rPr>
              <a:t>measles, diphtheria, whooping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cough,</a:t>
            </a:r>
            <a:endParaRPr sz="1800">
              <a:latin typeface="Calibri"/>
              <a:cs typeface="Calibri"/>
            </a:endParaRPr>
          </a:p>
          <a:p>
            <a:pPr marL="571500">
              <a:lnSpc>
                <a:spcPct val="100000"/>
              </a:lnSpc>
              <a:spcBef>
                <a:spcPts val="1440"/>
              </a:spcBef>
            </a:pPr>
            <a:r>
              <a:rPr sz="1800" spc="-10" dirty="0">
                <a:latin typeface="Calibri"/>
                <a:cs typeface="Calibri"/>
              </a:rPr>
              <a:t>tetanus, tuberculosis,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polio.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4770" y="3505"/>
            <a:ext cx="49555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30" dirty="0"/>
              <a:t>OTHER</a:t>
            </a:r>
            <a:r>
              <a:rPr sz="5400" spc="-60" dirty="0"/>
              <a:t> </a:t>
            </a:r>
            <a:r>
              <a:rPr sz="5400" spc="-15" dirty="0"/>
              <a:t>AGENCIES</a:t>
            </a:r>
            <a:endParaRPr sz="5400"/>
          </a:p>
        </p:txBody>
      </p:sp>
      <p:sp>
        <p:nvSpPr>
          <p:cNvPr id="3" name="object 3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0672" y="1092800"/>
            <a:ext cx="8802370" cy="5215255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469900" marR="19050" indent="-457834">
              <a:lnSpc>
                <a:spcPct val="116700"/>
              </a:lnSpc>
              <a:spcBef>
                <a:spcPts val="209"/>
              </a:spcBef>
              <a:buFont typeface="Wingdings"/>
              <a:buChar char=""/>
              <a:tabLst>
                <a:tab pos="469900" algn="l"/>
                <a:tab pos="470534" algn="l"/>
              </a:tabLst>
            </a:pP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UNDP (1966)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1600" spc="-5" dirty="0">
                <a:latin typeface="Calibri"/>
                <a:cs typeface="Calibri"/>
              </a:rPr>
              <a:t>Main </a:t>
            </a:r>
            <a:r>
              <a:rPr sz="1600" spc="-10" dirty="0">
                <a:latin typeface="Calibri"/>
                <a:cs typeface="Calibri"/>
              </a:rPr>
              <a:t>source </a:t>
            </a:r>
            <a:r>
              <a:rPr sz="1600" spc="-5" dirty="0">
                <a:latin typeface="Calibri"/>
                <a:cs typeface="Calibri"/>
              </a:rPr>
              <a:t>of </a:t>
            </a:r>
            <a:r>
              <a:rPr sz="1600" b="1" spc="-10" dirty="0">
                <a:latin typeface="Calibri"/>
                <a:cs typeface="Calibri"/>
              </a:rPr>
              <a:t>funds </a:t>
            </a:r>
            <a:r>
              <a:rPr sz="1600" spc="-15" dirty="0">
                <a:latin typeface="Calibri"/>
                <a:cs typeface="Calibri"/>
              </a:rPr>
              <a:t>for </a:t>
            </a:r>
            <a:r>
              <a:rPr sz="1600" b="1" spc="-10" dirty="0">
                <a:latin typeface="Calibri"/>
                <a:cs typeface="Calibri"/>
              </a:rPr>
              <a:t>technical </a:t>
            </a:r>
            <a:r>
              <a:rPr sz="1600" b="1" spc="-5" dirty="0">
                <a:latin typeface="Calibri"/>
                <a:cs typeface="Calibri"/>
              </a:rPr>
              <a:t>assistance</a:t>
            </a:r>
            <a:r>
              <a:rPr sz="1600" spc="-5" dirty="0">
                <a:latin typeface="Calibri"/>
                <a:cs typeface="Calibri"/>
              </a:rPr>
              <a:t>. </a:t>
            </a:r>
            <a:r>
              <a:rPr sz="1600" spc="-10" dirty="0">
                <a:latin typeface="Calibri"/>
                <a:cs typeface="Calibri"/>
              </a:rPr>
              <a:t>Helps poorer nations develop their  human </a:t>
            </a:r>
            <a:r>
              <a:rPr sz="1600" spc="-5" dirty="0">
                <a:latin typeface="Calibri"/>
                <a:cs typeface="Calibri"/>
              </a:rPr>
              <a:t>and </a:t>
            </a:r>
            <a:r>
              <a:rPr sz="1600" spc="-15" dirty="0">
                <a:latin typeface="Calibri"/>
                <a:cs typeface="Calibri"/>
              </a:rPr>
              <a:t>natural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resources.</a:t>
            </a:r>
            <a:endParaRPr sz="1600">
              <a:latin typeface="Calibri"/>
              <a:cs typeface="Calibri"/>
            </a:endParaRPr>
          </a:p>
          <a:p>
            <a:pPr marL="469900" marR="102235" indent="-457834">
              <a:lnSpc>
                <a:spcPts val="2400"/>
              </a:lnSpc>
              <a:spcBef>
                <a:spcPts val="160"/>
              </a:spcBef>
              <a:buFont typeface="Wingdings"/>
              <a:buChar char=""/>
              <a:tabLst>
                <a:tab pos="469900" algn="l"/>
                <a:tab pos="470534" algn="l"/>
              </a:tabLst>
            </a:pP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 FUNDS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 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POPULATIONS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ACTIVITIES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1600" b="1" spc="-10" dirty="0">
                <a:latin typeface="Calibri"/>
                <a:cs typeface="Calibri"/>
              </a:rPr>
              <a:t>Funds </a:t>
            </a:r>
            <a:r>
              <a:rPr sz="1600" b="1" spc="-5" dirty="0">
                <a:latin typeface="Calibri"/>
                <a:cs typeface="Calibri"/>
              </a:rPr>
              <a:t>national </a:t>
            </a:r>
            <a:r>
              <a:rPr sz="1600" b="1" spc="-10" dirty="0">
                <a:latin typeface="Calibri"/>
                <a:cs typeface="Calibri"/>
              </a:rPr>
              <a:t>level </a:t>
            </a:r>
            <a:r>
              <a:rPr sz="1600" b="1" spc="-5" dirty="0">
                <a:latin typeface="Calibri"/>
                <a:cs typeface="Calibri"/>
              </a:rPr>
              <a:t>schemes</a:t>
            </a:r>
            <a:r>
              <a:rPr sz="1600" spc="-5" dirty="0">
                <a:latin typeface="Calibri"/>
                <a:cs typeface="Calibri"/>
              </a:rPr>
              <a:t>, </a:t>
            </a:r>
            <a:r>
              <a:rPr sz="1600" spc="-10" dirty="0">
                <a:latin typeface="Calibri"/>
                <a:cs typeface="Calibri"/>
              </a:rPr>
              <a:t>area projects  </a:t>
            </a:r>
            <a:r>
              <a:rPr sz="1600" spc="-15" dirty="0">
                <a:latin typeface="Calibri"/>
                <a:cs typeface="Calibri"/>
              </a:rPr>
              <a:t>for </a:t>
            </a:r>
            <a:r>
              <a:rPr sz="1600" spc="-10" dirty="0">
                <a:latin typeface="Calibri"/>
                <a:cs typeface="Calibri"/>
              </a:rPr>
              <a:t>development </a:t>
            </a:r>
            <a:r>
              <a:rPr sz="1600" spc="-5" dirty="0">
                <a:latin typeface="Calibri"/>
                <a:cs typeface="Calibri"/>
              </a:rPr>
              <a:t>of health, </a:t>
            </a:r>
            <a:r>
              <a:rPr sz="1600" spc="-10" dirty="0">
                <a:latin typeface="Calibri"/>
                <a:cs typeface="Calibri"/>
              </a:rPr>
              <a:t>infrastructure, family </a:t>
            </a:r>
            <a:r>
              <a:rPr sz="1600" spc="-15" dirty="0">
                <a:latin typeface="Calibri"/>
                <a:cs typeface="Calibri"/>
              </a:rPr>
              <a:t>welfare</a:t>
            </a:r>
            <a:r>
              <a:rPr sz="1600" spc="7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etc.</a:t>
            </a:r>
            <a:endParaRPr sz="1600">
              <a:latin typeface="Calibri"/>
              <a:cs typeface="Calibri"/>
            </a:endParaRPr>
          </a:p>
          <a:p>
            <a:pPr marL="469900" indent="-457834">
              <a:lnSpc>
                <a:spcPts val="2320"/>
              </a:lnSpc>
              <a:buFont typeface="Wingdings"/>
              <a:buChar char=""/>
              <a:tabLst>
                <a:tab pos="469900" algn="l"/>
                <a:tab pos="470534" algn="l"/>
              </a:tabLst>
            </a:pPr>
            <a:r>
              <a:rPr sz="2000" b="1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FAO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(1945)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1600" spc="-5" dirty="0">
                <a:latin typeface="Calibri"/>
                <a:cs typeface="Calibri"/>
              </a:rPr>
              <a:t>Chief aims </a:t>
            </a:r>
            <a:r>
              <a:rPr sz="1600" spc="-15" dirty="0">
                <a:latin typeface="Calibri"/>
                <a:cs typeface="Calibri"/>
              </a:rPr>
              <a:t>are </a:t>
            </a:r>
            <a:r>
              <a:rPr sz="1600" spc="-5" dirty="0">
                <a:latin typeface="Calibri"/>
                <a:cs typeface="Calibri"/>
              </a:rPr>
              <a:t>to </a:t>
            </a:r>
            <a:r>
              <a:rPr sz="1600" spc="-15" dirty="0">
                <a:latin typeface="Calibri"/>
                <a:cs typeface="Calibri"/>
              </a:rPr>
              <a:t>raise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b="1" spc="-5" dirty="0">
                <a:latin typeface="Calibri"/>
                <a:cs typeface="Calibri"/>
              </a:rPr>
              <a:t>living </a:t>
            </a:r>
            <a:r>
              <a:rPr sz="1600" b="1" spc="-10" dirty="0">
                <a:latin typeface="Calibri"/>
                <a:cs typeface="Calibri"/>
              </a:rPr>
              <a:t>standards</a:t>
            </a:r>
            <a:r>
              <a:rPr sz="1600" spc="-10" dirty="0">
                <a:latin typeface="Calibri"/>
                <a:cs typeface="Calibri"/>
              </a:rPr>
              <a:t>; improve </a:t>
            </a:r>
            <a:r>
              <a:rPr sz="1600" b="1" spc="-5" dirty="0">
                <a:latin typeface="Calibri"/>
                <a:cs typeface="Calibri"/>
              </a:rPr>
              <a:t>nutrition</a:t>
            </a:r>
            <a:r>
              <a:rPr sz="1600" spc="-5" dirty="0">
                <a:latin typeface="Calibri"/>
                <a:cs typeface="Calibri"/>
              </a:rPr>
              <a:t>; </a:t>
            </a:r>
            <a:r>
              <a:rPr sz="1600" spc="-10" dirty="0">
                <a:latin typeface="Calibri"/>
                <a:cs typeface="Calibri"/>
              </a:rPr>
              <a:t>increase </a:t>
            </a:r>
            <a:r>
              <a:rPr sz="1600" spc="-5" dirty="0">
                <a:latin typeface="Calibri"/>
                <a:cs typeface="Calibri"/>
              </a:rPr>
              <a:t>efficiency</a:t>
            </a:r>
            <a:r>
              <a:rPr sz="1600" spc="18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of</a:t>
            </a:r>
            <a:endParaRPr sz="1600">
              <a:latin typeface="Calibri"/>
              <a:cs typeface="Calibri"/>
            </a:endParaRPr>
          </a:p>
          <a:p>
            <a:pPr marL="469900" marR="298450">
              <a:lnSpc>
                <a:spcPct val="100000"/>
              </a:lnSpc>
              <a:spcBef>
                <a:spcPts val="30"/>
              </a:spcBef>
            </a:pPr>
            <a:r>
              <a:rPr sz="1600" b="1" spc="-10" dirty="0">
                <a:latin typeface="Calibri"/>
                <a:cs typeface="Calibri"/>
              </a:rPr>
              <a:t>farming</a:t>
            </a:r>
            <a:r>
              <a:rPr sz="1600" spc="-10" dirty="0">
                <a:latin typeface="Calibri"/>
                <a:cs typeface="Calibri"/>
              </a:rPr>
              <a:t>, </a:t>
            </a:r>
            <a:r>
              <a:rPr sz="1600" b="1" spc="-10" dirty="0">
                <a:latin typeface="Calibri"/>
                <a:cs typeface="Calibri"/>
              </a:rPr>
              <a:t>forestry</a:t>
            </a:r>
            <a:r>
              <a:rPr sz="1600" spc="-10" dirty="0">
                <a:latin typeface="Calibri"/>
                <a:cs typeface="Calibri"/>
              </a:rPr>
              <a:t>, </a:t>
            </a:r>
            <a:r>
              <a:rPr sz="1600" b="1" spc="-10" dirty="0">
                <a:latin typeface="Calibri"/>
                <a:cs typeface="Calibri"/>
              </a:rPr>
              <a:t>fisheries</a:t>
            </a:r>
            <a:r>
              <a:rPr sz="1600" spc="-10" dirty="0">
                <a:latin typeface="Calibri"/>
                <a:cs typeface="Calibri"/>
              </a:rPr>
              <a:t>; </a:t>
            </a:r>
            <a:r>
              <a:rPr sz="1600" spc="-5" dirty="0">
                <a:latin typeface="Calibri"/>
                <a:cs typeface="Calibri"/>
              </a:rPr>
              <a:t>and </a:t>
            </a:r>
            <a:r>
              <a:rPr sz="1600" spc="-10" dirty="0">
                <a:latin typeface="Calibri"/>
                <a:cs typeface="Calibri"/>
              </a:rPr>
              <a:t>to better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b="1" spc="-5" dirty="0">
                <a:latin typeface="Calibri"/>
                <a:cs typeface="Calibri"/>
              </a:rPr>
              <a:t>living conditions </a:t>
            </a:r>
            <a:r>
              <a:rPr sz="1600" spc="-5" dirty="0">
                <a:latin typeface="Calibri"/>
                <a:cs typeface="Calibri"/>
              </a:rPr>
              <a:t>of </a:t>
            </a:r>
            <a:r>
              <a:rPr sz="1600" b="1" spc="-15" dirty="0">
                <a:latin typeface="Calibri"/>
                <a:cs typeface="Calibri"/>
              </a:rPr>
              <a:t>rural </a:t>
            </a:r>
            <a:r>
              <a:rPr sz="1600" b="1" spc="-5" dirty="0">
                <a:latin typeface="Calibri"/>
                <a:cs typeface="Calibri"/>
              </a:rPr>
              <a:t>people</a:t>
            </a:r>
            <a:r>
              <a:rPr sz="1600" spc="-5" dirty="0">
                <a:latin typeface="Calibri"/>
                <a:cs typeface="Calibri"/>
              </a:rPr>
              <a:t>, thus widening </a:t>
            </a:r>
            <a:r>
              <a:rPr sz="1600" spc="-10" dirty="0">
                <a:latin typeface="Calibri"/>
                <a:cs typeface="Calibri"/>
              </a:rPr>
              <a:t>the  </a:t>
            </a:r>
            <a:r>
              <a:rPr sz="1600" spc="-5" dirty="0">
                <a:latin typeface="Calibri"/>
                <a:cs typeface="Calibri"/>
              </a:rPr>
              <a:t>opportunity </a:t>
            </a:r>
            <a:r>
              <a:rPr sz="1600" spc="-15" dirty="0">
                <a:latin typeface="Calibri"/>
                <a:cs typeface="Calibri"/>
              </a:rPr>
              <a:t>for </a:t>
            </a:r>
            <a:r>
              <a:rPr sz="1600" dirty="0">
                <a:latin typeface="Calibri"/>
                <a:cs typeface="Calibri"/>
              </a:rPr>
              <a:t>all </a:t>
            </a:r>
            <a:r>
              <a:rPr sz="1600" spc="-10" dirty="0">
                <a:latin typeface="Calibri"/>
                <a:cs typeface="Calibri"/>
              </a:rPr>
              <a:t>to </a:t>
            </a:r>
            <a:r>
              <a:rPr sz="1600" spc="-5" dirty="0">
                <a:latin typeface="Calibri"/>
                <a:cs typeface="Calibri"/>
              </a:rPr>
              <a:t>indulge in </a:t>
            </a:r>
            <a:r>
              <a:rPr sz="1600" spc="-10" dirty="0">
                <a:latin typeface="Calibri"/>
                <a:cs typeface="Calibri"/>
              </a:rPr>
              <a:t>productive work.</a:t>
            </a:r>
            <a:endParaRPr sz="1600">
              <a:latin typeface="Calibri"/>
              <a:cs typeface="Calibri"/>
            </a:endParaRPr>
          </a:p>
          <a:p>
            <a:pPr marL="469900">
              <a:lnSpc>
                <a:spcPts val="1914"/>
              </a:lnSpc>
              <a:spcBef>
                <a:spcPts val="10"/>
              </a:spcBef>
            </a:pPr>
            <a:r>
              <a:rPr sz="1600" spc="-10" dirty="0">
                <a:latin typeface="Calibri"/>
                <a:cs typeface="Calibri"/>
              </a:rPr>
              <a:t>1960 </a:t>
            </a:r>
            <a:r>
              <a:rPr sz="1600" spc="-5" dirty="0">
                <a:latin typeface="Wingdings"/>
                <a:cs typeface="Wingdings"/>
              </a:rPr>
              <a:t>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Calibri"/>
                <a:cs typeface="Calibri"/>
              </a:rPr>
              <a:t>FFHC </a:t>
            </a:r>
            <a:r>
              <a:rPr sz="1600" spc="-15" dirty="0">
                <a:latin typeface="Calibri"/>
                <a:cs typeface="Calibri"/>
              </a:rPr>
              <a:t>(Freedom from </a:t>
            </a:r>
            <a:r>
              <a:rPr sz="1600" spc="-10" dirty="0">
                <a:latin typeface="Calibri"/>
                <a:cs typeface="Calibri"/>
              </a:rPr>
              <a:t>Hunger </a:t>
            </a:r>
            <a:r>
              <a:rPr sz="1600" spc="-5" dirty="0">
                <a:latin typeface="Calibri"/>
                <a:cs typeface="Calibri"/>
              </a:rPr>
              <a:t>Campaign) – </a:t>
            </a:r>
            <a:r>
              <a:rPr sz="1600" spc="-75" dirty="0">
                <a:latin typeface="Calibri"/>
                <a:cs typeface="Calibri"/>
              </a:rPr>
              <a:t>To </a:t>
            </a:r>
            <a:r>
              <a:rPr sz="1600" spc="-10" dirty="0">
                <a:latin typeface="Calibri"/>
                <a:cs typeface="Calibri"/>
              </a:rPr>
              <a:t>combat </a:t>
            </a:r>
            <a:r>
              <a:rPr sz="1600" b="1" spc="-5" dirty="0">
                <a:latin typeface="Calibri"/>
                <a:cs typeface="Calibri"/>
              </a:rPr>
              <a:t>malnutrition </a:t>
            </a:r>
            <a:r>
              <a:rPr sz="1600" spc="-5" dirty="0">
                <a:latin typeface="Calibri"/>
                <a:cs typeface="Calibri"/>
              </a:rPr>
              <a:t>and to</a:t>
            </a:r>
            <a:r>
              <a:rPr sz="1600" spc="2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spread</a:t>
            </a:r>
            <a:endParaRPr sz="1600">
              <a:latin typeface="Calibri"/>
              <a:cs typeface="Calibri"/>
            </a:endParaRPr>
          </a:p>
          <a:p>
            <a:pPr marL="469900">
              <a:lnSpc>
                <a:spcPts val="1900"/>
              </a:lnSpc>
            </a:pPr>
            <a:r>
              <a:rPr sz="1600" b="1" spc="-10" dirty="0">
                <a:latin typeface="Calibri"/>
                <a:cs typeface="Calibri"/>
              </a:rPr>
              <a:t>awareness</a:t>
            </a:r>
            <a:r>
              <a:rPr sz="1600" spc="-10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469900" indent="-457834">
              <a:lnSpc>
                <a:spcPts val="2385"/>
              </a:lnSpc>
              <a:buFont typeface="Wingdings"/>
              <a:buChar char=""/>
              <a:tabLst>
                <a:tab pos="469900" algn="l"/>
                <a:tab pos="470534" algn="l"/>
              </a:tabLst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ILO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(1919)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1600" spc="-5" dirty="0">
                <a:latin typeface="Calibri"/>
                <a:cs typeface="Calibri"/>
              </a:rPr>
              <a:t>as an </a:t>
            </a:r>
            <a:r>
              <a:rPr sz="1600" spc="-10" dirty="0">
                <a:latin typeface="Calibri"/>
                <a:cs typeface="Calibri"/>
              </a:rPr>
              <a:t>affiliate to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League </a:t>
            </a:r>
            <a:r>
              <a:rPr sz="1600" spc="-5" dirty="0">
                <a:latin typeface="Calibri"/>
                <a:cs typeface="Calibri"/>
              </a:rPr>
              <a:t>of Nations </a:t>
            </a:r>
            <a:r>
              <a:rPr sz="1600" spc="-10" dirty="0">
                <a:latin typeface="Calibri"/>
                <a:cs typeface="Calibri"/>
              </a:rPr>
              <a:t>to </a:t>
            </a:r>
            <a:r>
              <a:rPr sz="1600" spc="-15" dirty="0">
                <a:latin typeface="Calibri"/>
                <a:cs typeface="Calibri"/>
              </a:rPr>
              <a:t>improve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b="1" spc="-5" dirty="0">
                <a:latin typeface="Calibri"/>
                <a:cs typeface="Calibri"/>
              </a:rPr>
              <a:t>living </a:t>
            </a:r>
            <a:r>
              <a:rPr sz="1600" spc="-5" dirty="0">
                <a:latin typeface="Calibri"/>
                <a:cs typeface="Calibri"/>
              </a:rPr>
              <a:t>and </a:t>
            </a:r>
            <a:r>
              <a:rPr sz="1600" b="1" spc="-5" dirty="0">
                <a:latin typeface="Calibri"/>
                <a:cs typeface="Calibri"/>
              </a:rPr>
              <a:t>working</a:t>
            </a:r>
            <a:r>
              <a:rPr sz="1600" b="1" spc="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conditions</a:t>
            </a:r>
            <a:endParaRPr sz="16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0"/>
              </a:spcBef>
            </a:pPr>
            <a:r>
              <a:rPr sz="1600" spc="-5" dirty="0">
                <a:latin typeface="Calibri"/>
                <a:cs typeface="Calibri"/>
              </a:rPr>
              <a:t>of the </a:t>
            </a:r>
            <a:r>
              <a:rPr sz="1600" b="1" spc="-5" dirty="0">
                <a:latin typeface="Calibri"/>
                <a:cs typeface="Calibri"/>
              </a:rPr>
              <a:t>working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class.</a:t>
            </a:r>
            <a:endParaRPr sz="1600">
              <a:latin typeface="Calibri"/>
              <a:cs typeface="Calibri"/>
            </a:endParaRPr>
          </a:p>
          <a:p>
            <a:pPr marL="469900" marR="32258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Its </a:t>
            </a:r>
            <a:r>
              <a:rPr sz="1600" spc="-10" dirty="0">
                <a:latin typeface="Calibri"/>
                <a:cs typeface="Calibri"/>
              </a:rPr>
              <a:t>purpose was to establish peace, </a:t>
            </a:r>
            <a:r>
              <a:rPr sz="1600" spc="-15" dirty="0">
                <a:latin typeface="Calibri"/>
                <a:cs typeface="Calibri"/>
              </a:rPr>
              <a:t>improve </a:t>
            </a:r>
            <a:r>
              <a:rPr sz="1600" spc="-10" dirty="0">
                <a:latin typeface="Calibri"/>
                <a:cs typeface="Calibri"/>
              </a:rPr>
              <a:t>international </a:t>
            </a:r>
            <a:r>
              <a:rPr sz="1600" spc="-5" dirty="0">
                <a:latin typeface="Calibri"/>
                <a:cs typeface="Calibri"/>
              </a:rPr>
              <a:t>action, labour </a:t>
            </a:r>
            <a:r>
              <a:rPr sz="1600" spc="-10" dirty="0">
                <a:latin typeface="Calibri"/>
                <a:cs typeface="Calibri"/>
              </a:rPr>
              <a:t>conditions, </a:t>
            </a:r>
            <a:r>
              <a:rPr sz="1600" spc="-5" dirty="0">
                <a:latin typeface="Calibri"/>
                <a:cs typeface="Calibri"/>
              </a:rPr>
              <a:t>and the </a:t>
            </a:r>
            <a:r>
              <a:rPr sz="1600" dirty="0">
                <a:latin typeface="Calibri"/>
                <a:cs typeface="Calibri"/>
              </a:rPr>
              <a:t>living  </a:t>
            </a:r>
            <a:r>
              <a:rPr sz="1600" spc="-10" dirty="0">
                <a:latin typeface="Calibri"/>
                <a:cs typeface="Calibri"/>
              </a:rPr>
              <a:t>standards; to </a:t>
            </a:r>
            <a:r>
              <a:rPr sz="1600" spc="-15" dirty="0">
                <a:latin typeface="Calibri"/>
                <a:cs typeface="Calibri"/>
              </a:rPr>
              <a:t>promote </a:t>
            </a:r>
            <a:r>
              <a:rPr sz="1600" spc="-10" dirty="0">
                <a:latin typeface="Calibri"/>
                <a:cs typeface="Calibri"/>
              </a:rPr>
              <a:t>economic </a:t>
            </a:r>
            <a:r>
              <a:rPr sz="1600" spc="-5" dirty="0">
                <a:latin typeface="Calibri"/>
                <a:cs typeface="Calibri"/>
              </a:rPr>
              <a:t>and social</a:t>
            </a:r>
            <a:r>
              <a:rPr sz="1600" spc="6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stability.</a:t>
            </a:r>
            <a:endParaRPr sz="1600">
              <a:latin typeface="Calibri"/>
              <a:cs typeface="Calibri"/>
            </a:endParaRPr>
          </a:p>
          <a:p>
            <a:pPr marL="469900" indent="-457834">
              <a:lnSpc>
                <a:spcPts val="2370"/>
              </a:lnSpc>
              <a:buFont typeface="Wingdings"/>
              <a:buChar char=""/>
              <a:tabLst>
                <a:tab pos="469900" algn="l"/>
                <a:tab pos="470534" algn="l"/>
              </a:tabLst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WORLD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BANK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 </a:t>
            </a:r>
            <a:r>
              <a:rPr sz="1600" spc="-10" dirty="0">
                <a:latin typeface="Calibri"/>
                <a:cs typeface="Calibri"/>
              </a:rPr>
              <a:t>Governed by </a:t>
            </a:r>
            <a:r>
              <a:rPr sz="1600" spc="-15" dirty="0">
                <a:latin typeface="Calibri"/>
                <a:cs typeface="Calibri"/>
              </a:rPr>
              <a:t>‘Board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9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Directors’.</a:t>
            </a:r>
            <a:endParaRPr sz="16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0"/>
              </a:spcBef>
            </a:pPr>
            <a:r>
              <a:rPr sz="1600" b="1" spc="-10" dirty="0">
                <a:latin typeface="Calibri"/>
                <a:cs typeface="Calibri"/>
              </a:rPr>
              <a:t>Funds projects </a:t>
            </a:r>
            <a:r>
              <a:rPr sz="1600" spc="-10" dirty="0">
                <a:latin typeface="Calibri"/>
                <a:cs typeface="Calibri"/>
              </a:rPr>
              <a:t>concerned </a:t>
            </a:r>
            <a:r>
              <a:rPr sz="1600" spc="-5" dirty="0">
                <a:latin typeface="Calibri"/>
                <a:cs typeface="Calibri"/>
              </a:rPr>
              <a:t>with </a:t>
            </a:r>
            <a:r>
              <a:rPr sz="1600" b="1" spc="-5" dirty="0">
                <a:latin typeface="Calibri"/>
                <a:cs typeface="Calibri"/>
              </a:rPr>
              <a:t>electric </a:t>
            </a:r>
            <a:r>
              <a:rPr sz="1600" b="1" spc="-30" dirty="0">
                <a:latin typeface="Calibri"/>
                <a:cs typeface="Calibri"/>
              </a:rPr>
              <a:t>power, </a:t>
            </a:r>
            <a:r>
              <a:rPr sz="1600" b="1" spc="-10" dirty="0">
                <a:latin typeface="Calibri"/>
                <a:cs typeface="Calibri"/>
              </a:rPr>
              <a:t>roads, </a:t>
            </a:r>
            <a:r>
              <a:rPr sz="1600" b="1" spc="-15" dirty="0">
                <a:latin typeface="Calibri"/>
                <a:cs typeface="Calibri"/>
              </a:rPr>
              <a:t>railways, </a:t>
            </a:r>
            <a:r>
              <a:rPr sz="1600" b="1" spc="-5" dirty="0">
                <a:latin typeface="Calibri"/>
                <a:cs typeface="Calibri"/>
              </a:rPr>
              <a:t>health, agriculture, </a:t>
            </a:r>
            <a:r>
              <a:rPr sz="1600" b="1" spc="-10" dirty="0">
                <a:latin typeface="Calibri"/>
                <a:cs typeface="Calibri"/>
              </a:rPr>
              <a:t>family</a:t>
            </a:r>
            <a:r>
              <a:rPr sz="1600" b="1" spc="32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planning</a:t>
            </a:r>
            <a:endParaRPr sz="1600">
              <a:latin typeface="Calibri"/>
              <a:cs typeface="Calibri"/>
            </a:endParaRPr>
          </a:p>
          <a:p>
            <a:pPr marL="469900">
              <a:lnSpc>
                <a:spcPts val="1905"/>
              </a:lnSpc>
            </a:pPr>
            <a:r>
              <a:rPr sz="1600" spc="-15" dirty="0">
                <a:latin typeface="Calibri"/>
                <a:cs typeface="Calibri"/>
              </a:rPr>
              <a:t>etc.</a:t>
            </a:r>
            <a:endParaRPr sz="1600">
              <a:latin typeface="Calibri"/>
              <a:cs typeface="Calibri"/>
            </a:endParaRPr>
          </a:p>
          <a:p>
            <a:pPr marL="469900" indent="-457834">
              <a:lnSpc>
                <a:spcPts val="2385"/>
              </a:lnSpc>
              <a:buFont typeface="Wingdings"/>
              <a:buChar char=""/>
              <a:tabLst>
                <a:tab pos="469900" algn="l"/>
                <a:tab pos="470534" algn="l"/>
              </a:tabLst>
            </a:pP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INTERNATIONAL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RED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CROSS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 </a:t>
            </a:r>
            <a:r>
              <a:rPr sz="1600" spc="-5" dirty="0">
                <a:latin typeface="Calibri"/>
                <a:cs typeface="Calibri"/>
              </a:rPr>
              <a:t>An </a:t>
            </a:r>
            <a:r>
              <a:rPr sz="1600" spc="-10" dirty="0">
                <a:latin typeface="Calibri"/>
                <a:cs typeface="Calibri"/>
              </a:rPr>
              <a:t>international humanitarian movement started to</a:t>
            </a:r>
            <a:r>
              <a:rPr sz="1600" spc="100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protect</a:t>
            </a:r>
            <a:endParaRPr sz="1600">
              <a:latin typeface="Calibri"/>
              <a:cs typeface="Calibri"/>
            </a:endParaRPr>
          </a:p>
          <a:p>
            <a:pPr marL="469900" marR="182245">
              <a:lnSpc>
                <a:spcPct val="100000"/>
              </a:lnSpc>
              <a:spcBef>
                <a:spcPts val="25"/>
              </a:spcBef>
            </a:pPr>
            <a:r>
              <a:rPr sz="1600" b="1" spc="-10" dirty="0">
                <a:latin typeface="Calibri"/>
                <a:cs typeface="Calibri"/>
              </a:rPr>
              <a:t>human life </a:t>
            </a:r>
            <a:r>
              <a:rPr sz="1600" spc="-5" dirty="0">
                <a:latin typeface="Calibri"/>
                <a:cs typeface="Calibri"/>
              </a:rPr>
              <a:t>and </a:t>
            </a:r>
            <a:r>
              <a:rPr sz="1600" b="1" spc="-5" dirty="0">
                <a:latin typeface="Calibri"/>
                <a:cs typeface="Calibri"/>
              </a:rPr>
              <a:t>health </a:t>
            </a:r>
            <a:r>
              <a:rPr sz="1600" spc="-10" dirty="0">
                <a:latin typeface="Calibri"/>
                <a:cs typeface="Calibri"/>
              </a:rPr>
              <a:t>to ensure </a:t>
            </a:r>
            <a:r>
              <a:rPr sz="1600" b="1" spc="-10" dirty="0">
                <a:latin typeface="Calibri"/>
                <a:cs typeface="Calibri"/>
              </a:rPr>
              <a:t>respect for the human </a:t>
            </a:r>
            <a:r>
              <a:rPr sz="1600" b="1" spc="-5" dirty="0">
                <a:latin typeface="Calibri"/>
                <a:cs typeface="Calibri"/>
              </a:rPr>
              <a:t>being</a:t>
            </a:r>
            <a:r>
              <a:rPr sz="1600" spc="-5" dirty="0">
                <a:latin typeface="Calibri"/>
                <a:cs typeface="Calibri"/>
              </a:rPr>
              <a:t>; and </a:t>
            </a:r>
            <a:r>
              <a:rPr sz="1600" spc="-10" dirty="0">
                <a:latin typeface="Calibri"/>
                <a:cs typeface="Calibri"/>
              </a:rPr>
              <a:t>to </a:t>
            </a:r>
            <a:r>
              <a:rPr sz="1600" spc="-15" dirty="0">
                <a:latin typeface="Calibri"/>
                <a:cs typeface="Calibri"/>
              </a:rPr>
              <a:t>prevent </a:t>
            </a:r>
            <a:r>
              <a:rPr sz="1600" spc="-5" dirty="0">
                <a:latin typeface="Calibri"/>
                <a:cs typeface="Calibri"/>
              </a:rPr>
              <a:t>and alleviate </a:t>
            </a:r>
            <a:r>
              <a:rPr sz="1600" spc="-10" dirty="0">
                <a:latin typeface="Calibri"/>
                <a:cs typeface="Calibri"/>
              </a:rPr>
              <a:t>human  suffering, </a:t>
            </a:r>
            <a:r>
              <a:rPr sz="1600" spc="-5" dirty="0">
                <a:latin typeface="Calibri"/>
                <a:cs typeface="Calibri"/>
              </a:rPr>
              <a:t>without </a:t>
            </a:r>
            <a:r>
              <a:rPr sz="1600" spc="-10" dirty="0">
                <a:latin typeface="Calibri"/>
                <a:cs typeface="Calibri"/>
              </a:rPr>
              <a:t>any </a:t>
            </a:r>
            <a:r>
              <a:rPr sz="1600" spc="-5" dirty="0">
                <a:latin typeface="Calibri"/>
                <a:cs typeface="Calibri"/>
              </a:rPr>
              <a:t>discrimination based on </a:t>
            </a:r>
            <a:r>
              <a:rPr sz="1600" spc="-15" dirty="0">
                <a:latin typeface="Calibri"/>
                <a:cs typeface="Calibri"/>
              </a:rPr>
              <a:t>race, </a:t>
            </a:r>
            <a:r>
              <a:rPr sz="1600" spc="-5" dirty="0">
                <a:latin typeface="Calibri"/>
                <a:cs typeface="Calibri"/>
              </a:rPr>
              <a:t>religion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etc.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5"/>
              </a:spcBef>
            </a:pPr>
            <a:r>
              <a:rPr spc="-40" dirty="0"/>
              <a:t>BILATERAL</a:t>
            </a:r>
            <a:r>
              <a:rPr spc="-60" dirty="0"/>
              <a:t> </a:t>
            </a:r>
            <a:r>
              <a:rPr spc="-15" dirty="0"/>
              <a:t>AGENCIES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3183"/>
            <a:ext cx="7116445" cy="4279265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4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5" dirty="0">
                <a:latin typeface="Times New Roman"/>
                <a:cs typeface="Times New Roman"/>
              </a:rPr>
              <a:t>USAID (US Agency for International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Development)</a:t>
            </a:r>
            <a:endParaRPr sz="22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3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5" dirty="0">
                <a:latin typeface="Times New Roman"/>
                <a:cs typeface="Times New Roman"/>
              </a:rPr>
              <a:t>SIDA (Swedish International Development</a:t>
            </a:r>
            <a:r>
              <a:rPr sz="2200" spc="-15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Agency)</a:t>
            </a:r>
            <a:endParaRPr sz="22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5" dirty="0">
                <a:latin typeface="Times New Roman"/>
                <a:cs typeface="Times New Roman"/>
              </a:rPr>
              <a:t>DANIDA</a:t>
            </a:r>
            <a:endParaRPr sz="2200">
              <a:latin typeface="Times New Roman"/>
              <a:cs typeface="Times New Roman"/>
            </a:endParaRPr>
          </a:p>
          <a:p>
            <a:pPr marL="953769" algn="ctr">
              <a:lnSpc>
                <a:spcPct val="100000"/>
              </a:lnSpc>
              <a:spcBef>
                <a:spcPts val="220"/>
              </a:spcBef>
            </a:pPr>
            <a:r>
              <a:rPr sz="4800" u="heavy" spc="-11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800" b="1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OTHER</a:t>
            </a:r>
            <a:r>
              <a:rPr sz="4800" b="1" u="heavy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4800" b="1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NGO’s</a:t>
            </a:r>
            <a:endParaRPr sz="4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1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5" dirty="0">
                <a:latin typeface="Times New Roman"/>
                <a:cs typeface="Times New Roman"/>
              </a:rPr>
              <a:t>Rockefeller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Foundation</a:t>
            </a:r>
            <a:endParaRPr sz="22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5" dirty="0">
                <a:latin typeface="Times New Roman"/>
                <a:cs typeface="Times New Roman"/>
              </a:rPr>
              <a:t>Ford Foundation</a:t>
            </a:r>
            <a:endParaRPr sz="22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3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5" dirty="0">
                <a:latin typeface="Times New Roman"/>
                <a:cs typeface="Times New Roman"/>
              </a:rPr>
              <a:t>CARE (Co-operative for Assistance and Relief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Everywhere)</a:t>
            </a:r>
            <a:endParaRPr sz="22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5" dirty="0">
                <a:latin typeface="Times New Roman"/>
                <a:cs typeface="Times New Roman"/>
              </a:rPr>
              <a:t>International Red Cross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756" y="414019"/>
            <a:ext cx="77025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latin typeface="Times New Roman"/>
                <a:cs typeface="Times New Roman"/>
              </a:rPr>
              <a:t>WORLD </a:t>
            </a:r>
            <a:r>
              <a:rPr sz="4000" spc="-70" dirty="0">
                <a:latin typeface="Times New Roman"/>
                <a:cs typeface="Times New Roman"/>
              </a:rPr>
              <a:t>HEALTH </a:t>
            </a:r>
            <a:r>
              <a:rPr sz="4000" spc="-135" dirty="0">
                <a:latin typeface="Times New Roman"/>
                <a:cs typeface="Times New Roman"/>
              </a:rPr>
              <a:t>DAY</a:t>
            </a:r>
            <a:r>
              <a:rPr sz="4000" spc="-16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THEMES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1204722"/>
            <a:ext cx="6858000" cy="537591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80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1800" dirty="0">
                <a:latin typeface="Calibri"/>
                <a:cs typeface="Calibri"/>
              </a:rPr>
              <a:t>2014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alibri"/>
                <a:cs typeface="Calibri"/>
              </a:rPr>
              <a:t>Vector-borne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Diseases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1800" dirty="0">
                <a:latin typeface="Calibri"/>
                <a:cs typeface="Calibri"/>
              </a:rPr>
              <a:t>2013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Healthy </a:t>
            </a:r>
            <a:r>
              <a:rPr sz="1800" dirty="0">
                <a:latin typeface="Calibri"/>
                <a:cs typeface="Calibri"/>
              </a:rPr>
              <a:t>Blood</a:t>
            </a:r>
            <a:r>
              <a:rPr sz="1800" spc="-10" dirty="0">
                <a:latin typeface="Calibri"/>
                <a:cs typeface="Calibri"/>
              </a:rPr>
              <a:t> Pressure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1800" dirty="0">
                <a:latin typeface="Calibri"/>
                <a:cs typeface="Calibri"/>
              </a:rPr>
              <a:t>2012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Ageing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Health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1800" dirty="0">
                <a:latin typeface="Calibri"/>
                <a:cs typeface="Calibri"/>
              </a:rPr>
              <a:t>2011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Anti-microbial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resistance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1800" dirty="0">
                <a:latin typeface="Calibri"/>
                <a:cs typeface="Calibri"/>
              </a:rPr>
              <a:t>2010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Urbanization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Health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1800" dirty="0">
                <a:latin typeface="Calibri"/>
                <a:cs typeface="Calibri"/>
              </a:rPr>
              <a:t>2009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Save </a:t>
            </a:r>
            <a:r>
              <a:rPr sz="1800" spc="-5" dirty="0">
                <a:latin typeface="Calibri"/>
                <a:cs typeface="Calibri"/>
              </a:rPr>
              <a:t>Lives. </a:t>
            </a:r>
            <a:r>
              <a:rPr sz="1800" spc="-20" dirty="0">
                <a:latin typeface="Calibri"/>
                <a:cs typeface="Calibri"/>
              </a:rPr>
              <a:t>Make </a:t>
            </a:r>
            <a:r>
              <a:rPr sz="1800" spc="-10" dirty="0">
                <a:latin typeface="Calibri"/>
                <a:cs typeface="Calibri"/>
              </a:rPr>
              <a:t>Hospitals </a:t>
            </a:r>
            <a:r>
              <a:rPr sz="1800" spc="-20" dirty="0">
                <a:latin typeface="Calibri"/>
                <a:cs typeface="Calibri"/>
              </a:rPr>
              <a:t>Safe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Emergencies.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2008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Protecting </a:t>
            </a:r>
            <a:r>
              <a:rPr sz="1800" spc="-5" dirty="0">
                <a:latin typeface="Calibri"/>
                <a:cs typeface="Calibri"/>
              </a:rPr>
              <a:t>Health </a:t>
            </a:r>
            <a:r>
              <a:rPr sz="1800" spc="-10" dirty="0">
                <a:latin typeface="Calibri"/>
                <a:cs typeface="Calibri"/>
              </a:rPr>
              <a:t>from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10" dirty="0">
                <a:latin typeface="Calibri"/>
                <a:cs typeface="Calibri"/>
              </a:rPr>
              <a:t>Adverse </a:t>
            </a:r>
            <a:r>
              <a:rPr sz="1800" spc="-20" dirty="0">
                <a:latin typeface="Calibri"/>
                <a:cs typeface="Calibri"/>
              </a:rPr>
              <a:t>Effects </a:t>
            </a:r>
            <a:r>
              <a:rPr sz="1800" spc="-5" dirty="0">
                <a:latin typeface="Calibri"/>
                <a:cs typeface="Calibri"/>
              </a:rPr>
              <a:t>of </a:t>
            </a:r>
            <a:r>
              <a:rPr sz="1800" spc="-10" dirty="0">
                <a:latin typeface="Calibri"/>
                <a:cs typeface="Calibri"/>
              </a:rPr>
              <a:t>Climate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Change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1800" dirty="0">
                <a:latin typeface="Calibri"/>
                <a:cs typeface="Calibri"/>
              </a:rPr>
              <a:t>2007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Invest </a:t>
            </a:r>
            <a:r>
              <a:rPr sz="1800" spc="-5" dirty="0">
                <a:latin typeface="Calibri"/>
                <a:cs typeface="Calibri"/>
              </a:rPr>
              <a:t>in Health, Build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5" dirty="0">
                <a:latin typeface="Calibri"/>
                <a:cs typeface="Calibri"/>
              </a:rPr>
              <a:t>Safer </a:t>
            </a:r>
            <a:r>
              <a:rPr sz="1800" spc="-10" dirty="0">
                <a:latin typeface="Calibri"/>
                <a:cs typeface="Calibri"/>
              </a:rPr>
              <a:t>Future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2006</a:t>
            </a:r>
            <a:r>
              <a:rPr sz="1800" spc="-5" dirty="0">
                <a:latin typeface="Wingdings"/>
                <a:cs typeface="Wingdings"/>
              </a:rPr>
              <a:t>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Calibri"/>
                <a:cs typeface="Calibri"/>
              </a:rPr>
              <a:t>Working </a:t>
            </a:r>
            <a:r>
              <a:rPr sz="1800" spc="-5" dirty="0">
                <a:latin typeface="Calibri"/>
                <a:cs typeface="Calibri"/>
              </a:rPr>
              <a:t>together </a:t>
            </a:r>
            <a:r>
              <a:rPr sz="1800" spc="-15" dirty="0">
                <a:latin typeface="Calibri"/>
                <a:cs typeface="Calibri"/>
              </a:rPr>
              <a:t>for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health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2005</a:t>
            </a:r>
            <a:r>
              <a:rPr sz="1800" spc="-5" dirty="0">
                <a:latin typeface="Wingdings"/>
                <a:cs typeface="Wingdings"/>
              </a:rPr>
              <a:t>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Calibri"/>
                <a:cs typeface="Calibri"/>
              </a:rPr>
              <a:t>Make </a:t>
            </a:r>
            <a:r>
              <a:rPr sz="1800" spc="-5" dirty="0">
                <a:latin typeface="Calibri"/>
                <a:cs typeface="Calibri"/>
              </a:rPr>
              <a:t>every </a:t>
            </a:r>
            <a:r>
              <a:rPr sz="1800" dirty="0">
                <a:latin typeface="Calibri"/>
                <a:cs typeface="Calibri"/>
              </a:rPr>
              <a:t>mother and </a:t>
            </a:r>
            <a:r>
              <a:rPr sz="1800" spc="-5" dirty="0">
                <a:latin typeface="Calibri"/>
                <a:cs typeface="Calibri"/>
              </a:rPr>
              <a:t>child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count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5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2004</a:t>
            </a:r>
            <a:r>
              <a:rPr sz="1800" spc="-5" dirty="0">
                <a:latin typeface="Wingdings"/>
                <a:cs typeface="Wingdings"/>
              </a:rPr>
              <a:t>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alibri"/>
                <a:cs typeface="Calibri"/>
              </a:rPr>
              <a:t>Road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safety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2003</a:t>
            </a:r>
            <a:r>
              <a:rPr sz="1800" spc="-5" dirty="0">
                <a:latin typeface="Wingdings"/>
                <a:cs typeface="Wingdings"/>
              </a:rPr>
              <a:t>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Healthy environments </a:t>
            </a:r>
            <a:r>
              <a:rPr sz="1800" spc="-15" dirty="0">
                <a:latin typeface="Calibri"/>
                <a:cs typeface="Calibri"/>
              </a:rPr>
              <a:t>for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children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2002</a:t>
            </a:r>
            <a:r>
              <a:rPr sz="1800" spc="-5" dirty="0">
                <a:latin typeface="Wingdings"/>
                <a:cs typeface="Wingdings"/>
              </a:rPr>
              <a:t></a:t>
            </a:r>
            <a:r>
              <a:rPr sz="1800" spc="-5" dirty="0">
                <a:latin typeface="Calibri"/>
                <a:cs typeface="Calibri"/>
              </a:rPr>
              <a:t>Move </a:t>
            </a:r>
            <a:r>
              <a:rPr sz="1800" spc="-15" dirty="0">
                <a:latin typeface="Calibri"/>
                <a:cs typeface="Calibri"/>
              </a:rPr>
              <a:t>for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health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37576" y="0"/>
            <a:ext cx="1106423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24188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4004" y="225552"/>
            <a:ext cx="7517892" cy="60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7145" y="232409"/>
            <a:ext cx="7456462" cy="5481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60064" y="957072"/>
            <a:ext cx="1975104" cy="5090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03371" y="963930"/>
            <a:ext cx="1913889" cy="4470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2393</Words>
  <Application>Microsoft Office PowerPoint</Application>
  <PresentationFormat>On-screen Show (4:3)</PresentationFormat>
  <Paragraphs>426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Arial</vt:lpstr>
      <vt:lpstr>Calibri</vt:lpstr>
      <vt:lpstr>Times New Roman</vt:lpstr>
      <vt:lpstr>Wingdings</vt:lpstr>
      <vt:lpstr>Office Theme</vt:lpstr>
      <vt:lpstr>International Health</vt:lpstr>
      <vt:lpstr>‘Nothing is more international than  a disease.’ - Paul Russel</vt:lpstr>
      <vt:lpstr>INTERNATIONAL HEALTH</vt:lpstr>
      <vt:lpstr>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UNITED NATIONS RELIEF AND REHABILITATION ADMINISTRATION (UNRRA) (1943)</vt:lpstr>
      <vt:lpstr>PowerPoint Presentation</vt:lpstr>
      <vt:lpstr>BIRTH OF THE WHO</vt:lpstr>
      <vt:lpstr>WORLD HEALTH ORGANIZATION  (WHO)</vt:lpstr>
      <vt:lpstr>PowerPoint Presentation</vt:lpstr>
      <vt:lpstr>WORLD HEALTH ORGANIZATION (WHO)</vt:lpstr>
      <vt:lpstr>PowerPoint Presentation</vt:lpstr>
      <vt:lpstr>OBJECTIVE</vt:lpstr>
      <vt:lpstr>Preamble of the Constitution</vt:lpstr>
      <vt:lpstr>Membership</vt:lpstr>
      <vt:lpstr>Functions of WHO</vt:lpstr>
      <vt:lpstr>1. Prevention and control of specific diseases</vt:lpstr>
      <vt:lpstr>PowerPoint Presentation</vt:lpstr>
      <vt:lpstr>3. Family Health</vt:lpstr>
      <vt:lpstr>4. Environmental Health</vt:lpstr>
      <vt:lpstr>5. Health Statistics</vt:lpstr>
      <vt:lpstr>6. Bio-Medical Research</vt:lpstr>
      <vt:lpstr>7. Health Literature and Information</vt:lpstr>
      <vt:lpstr>PowerPoint Presentation</vt:lpstr>
      <vt:lpstr>STRUCTURE OF WHO</vt:lpstr>
      <vt:lpstr>Three principal organs</vt:lpstr>
      <vt:lpstr>WORLD HEALTH ASSEMBLY</vt:lpstr>
      <vt:lpstr>THE EXECUTIVE BOARD</vt:lpstr>
      <vt:lpstr>THE SECRETARIAT</vt:lpstr>
      <vt:lpstr>WHO Secretariat comprises of 14 different divisions</vt:lpstr>
      <vt:lpstr>PowerPoint Presentation</vt:lpstr>
      <vt:lpstr>WHO Regional Organizations</vt:lpstr>
      <vt:lpstr>The South East Asia Region</vt:lpstr>
      <vt:lpstr>OTHER UNITED NATION AGENCIES</vt:lpstr>
      <vt:lpstr>United Nations International Children’s Emergency Fund</vt:lpstr>
      <vt:lpstr>PowerPoint Presentation</vt:lpstr>
      <vt:lpstr>SERVICES PROVIDED</vt:lpstr>
      <vt:lpstr>2. CHILD NUTRITION</vt:lpstr>
      <vt:lpstr>3. FAMILY AND CHILD WELFARE</vt:lpstr>
      <vt:lpstr>PowerPoint Presentation</vt:lpstr>
      <vt:lpstr>OTHER AGENCIES</vt:lpstr>
      <vt:lpstr>BILATERAL AGENCIES</vt:lpstr>
      <vt:lpstr>WORLD HEALTH DAY THEMES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HP</cp:lastModifiedBy>
  <cp:revision>4</cp:revision>
  <dcterms:created xsi:type="dcterms:W3CDTF">2020-02-26T04:16:17Z</dcterms:created>
  <dcterms:modified xsi:type="dcterms:W3CDTF">2023-06-09T04:23:21Z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2015-10-07T00:00:00Z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2020-02-26T00:00:00Z</vt:filetime>
  </property>
</Properties>
</file>