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48" r:id="rId4"/>
    <p:sldId id="260" r:id="rId5"/>
    <p:sldId id="263" r:id="rId6"/>
    <p:sldId id="264" r:id="rId7"/>
    <p:sldId id="265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5" r:id="rId35"/>
    <p:sldId id="296" r:id="rId36"/>
    <p:sldId id="298" r:id="rId37"/>
    <p:sldId id="299" r:id="rId38"/>
    <p:sldId id="300" r:id="rId39"/>
    <p:sldId id="301" r:id="rId40"/>
    <p:sldId id="302" r:id="rId41"/>
    <p:sldId id="306" r:id="rId42"/>
    <p:sldId id="307" r:id="rId43"/>
    <p:sldId id="308" r:id="rId44"/>
    <p:sldId id="309" r:id="rId45"/>
    <p:sldId id="313" r:id="rId46"/>
    <p:sldId id="314" r:id="rId47"/>
    <p:sldId id="319" r:id="rId48"/>
    <p:sldId id="320" r:id="rId49"/>
    <p:sldId id="321" r:id="rId50"/>
    <p:sldId id="322" r:id="rId51"/>
    <p:sldId id="323" r:id="rId52"/>
    <p:sldId id="324" r:id="rId53"/>
    <p:sldId id="347" r:id="rId54"/>
    <p:sldId id="325" r:id="rId55"/>
    <p:sldId id="326" r:id="rId56"/>
    <p:sldId id="336" r:id="rId57"/>
    <p:sldId id="337" r:id="rId58"/>
    <p:sldId id="338" r:id="rId59"/>
    <p:sldId id="339" r:id="rId60"/>
    <p:sldId id="340" r:id="rId61"/>
    <p:sldId id="342" r:id="rId62"/>
    <p:sldId id="343" r:id="rId63"/>
    <p:sldId id="344" r:id="rId64"/>
    <p:sldId id="345" r:id="rId65"/>
    <p:sldId id="346" r:id="rId66"/>
    <p:sldId id="349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28914-C6CC-4C11-AC49-40A13972CE1A}" type="datetimeFigureOut">
              <a:rPr lang="en-US" smtClean="0"/>
              <a:t>15-Apr-24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9423-2124-445E-9E90-6249CEB848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Tuberculosis of Hip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629858"/>
            <a:ext cx="518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Dr. Javed Ahmad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 Assistant Professor ) 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Department of Orthopaedics</a:t>
            </a:r>
          </a:p>
          <a:p>
            <a:pPr algn="ctr"/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43127" y="1427988"/>
            <a:ext cx="3928872" cy="4072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27575" y="2293747"/>
            <a:ext cx="374269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b="1" spc="-484" dirty="0">
                <a:latin typeface="Arial"/>
                <a:cs typeface="Arial"/>
              </a:rPr>
              <a:t>ROBERT </a:t>
            </a:r>
            <a:r>
              <a:rPr sz="3200" b="1" spc="-490" dirty="0">
                <a:latin typeface="Arial"/>
                <a:cs typeface="Arial"/>
              </a:rPr>
              <a:t>KOCH  </a:t>
            </a:r>
            <a:r>
              <a:rPr sz="3200" b="1" spc="-254" dirty="0">
                <a:latin typeface="Arial"/>
                <a:cs typeface="Arial"/>
              </a:rPr>
              <a:t>discovered  </a:t>
            </a:r>
            <a:r>
              <a:rPr sz="3200" b="1" spc="-204" dirty="0">
                <a:latin typeface="Arial"/>
                <a:cs typeface="Arial"/>
              </a:rPr>
              <a:t>Mycobacterium  </a:t>
            </a:r>
            <a:r>
              <a:rPr sz="3200" b="1" spc="-245" dirty="0">
                <a:latin typeface="Arial"/>
                <a:cs typeface="Arial"/>
              </a:rPr>
              <a:t>tuberculosis </a:t>
            </a:r>
            <a:r>
              <a:rPr sz="3200" b="1" spc="-170" dirty="0">
                <a:latin typeface="Arial"/>
                <a:cs typeface="Arial"/>
              </a:rPr>
              <a:t>in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1882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469137"/>
            <a:ext cx="57289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65" dirty="0">
                <a:solidFill>
                  <a:srgbClr val="FFFF00"/>
                </a:solidFill>
              </a:rPr>
              <a:t>CAUSATIVE</a:t>
            </a:r>
            <a:r>
              <a:rPr sz="4200" spc="-70" dirty="0">
                <a:solidFill>
                  <a:srgbClr val="FFFF00"/>
                </a:solidFill>
              </a:rPr>
              <a:t> </a:t>
            </a:r>
            <a:r>
              <a:rPr sz="4200" spc="-5" dirty="0">
                <a:solidFill>
                  <a:srgbClr val="FFFF00"/>
                </a:solidFill>
              </a:rPr>
              <a:t>ORGANISM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535940" y="1238503"/>
            <a:ext cx="7334884" cy="2669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2080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4467860" algn="l"/>
              </a:tabLst>
            </a:pPr>
            <a:r>
              <a:rPr sz="1600" spc="-5" dirty="0">
                <a:solidFill>
                  <a:srgbClr val="F5A308"/>
                </a:solidFill>
                <a:latin typeface="Wingdings 3"/>
                <a:cs typeface="Wingdings 3"/>
              </a:rPr>
              <a:t></a:t>
            </a:r>
            <a:r>
              <a:rPr sz="1600" spc="-5" dirty="0">
                <a:solidFill>
                  <a:srgbClr val="F5A308"/>
                </a:solidFill>
                <a:latin typeface="Times New Roman"/>
                <a:cs typeface="Times New Roman"/>
              </a:rPr>
              <a:t>	</a:t>
            </a:r>
            <a:r>
              <a:rPr sz="2000" b="0" spc="-15" dirty="0">
                <a:latin typeface="Microsoft YaHei UI Light"/>
                <a:cs typeface="Microsoft YaHei UI Light"/>
              </a:rPr>
              <a:t>MYCOBACTERIUM TUBERCULOSIS	</a:t>
            </a:r>
            <a:r>
              <a:rPr sz="2000" b="0" dirty="0">
                <a:latin typeface="Microsoft YaHei UI Light"/>
                <a:cs typeface="Microsoft YaHei UI Light"/>
              </a:rPr>
              <a:t>M/C</a:t>
            </a:r>
            <a:r>
              <a:rPr sz="2000" b="0" spc="-95" dirty="0">
                <a:latin typeface="Microsoft YaHei UI Light"/>
                <a:cs typeface="Microsoft YaHei UI Light"/>
              </a:rPr>
              <a:t> </a:t>
            </a:r>
            <a:r>
              <a:rPr sz="2000" b="0" dirty="0">
                <a:latin typeface="Microsoft YaHei UI Light"/>
                <a:cs typeface="Microsoft YaHei UI Light"/>
              </a:rPr>
              <a:t>HUMAN  </a:t>
            </a:r>
            <a:r>
              <a:rPr sz="2000" b="0" spc="-60" dirty="0">
                <a:latin typeface="Microsoft YaHei UI Light"/>
                <a:cs typeface="Microsoft YaHei UI Light"/>
              </a:rPr>
              <a:t>PATHOGEN</a:t>
            </a:r>
            <a:endParaRPr sz="2000">
              <a:latin typeface="Microsoft YaHei UI Light"/>
              <a:cs typeface="Microsoft YaHei UI Light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4965" algn="l"/>
              </a:tabLst>
            </a:pPr>
            <a:r>
              <a:rPr sz="1600" spc="-5" dirty="0">
                <a:solidFill>
                  <a:srgbClr val="F5A308"/>
                </a:solidFill>
                <a:latin typeface="Wingdings 3"/>
                <a:cs typeface="Wingdings 3"/>
              </a:rPr>
              <a:t></a:t>
            </a:r>
            <a:r>
              <a:rPr sz="1600" spc="-5" dirty="0">
                <a:solidFill>
                  <a:srgbClr val="F5A308"/>
                </a:solidFill>
                <a:latin typeface="Times New Roman"/>
                <a:cs typeface="Times New Roman"/>
              </a:rPr>
              <a:t>	</a:t>
            </a:r>
            <a:r>
              <a:rPr sz="2000" b="0" dirty="0">
                <a:latin typeface="Microsoft YaHei UI Light"/>
                <a:cs typeface="Microsoft YaHei UI Light"/>
              </a:rPr>
              <a:t>SIZE –</a:t>
            </a:r>
            <a:r>
              <a:rPr sz="2000" b="0" spc="-60" dirty="0">
                <a:latin typeface="Microsoft YaHei UI Light"/>
                <a:cs typeface="Microsoft YaHei UI Light"/>
              </a:rPr>
              <a:t> </a:t>
            </a:r>
            <a:r>
              <a:rPr sz="2000" b="0" spc="10" dirty="0">
                <a:latin typeface="Microsoft YaHei UI Light"/>
                <a:cs typeface="Microsoft YaHei UI Light"/>
              </a:rPr>
              <a:t>3X.3UM</a:t>
            </a:r>
            <a:endParaRPr sz="2000">
              <a:latin typeface="Microsoft YaHei UI Light"/>
              <a:cs typeface="Microsoft YaHei UI Light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600" spc="-5" dirty="0">
                <a:solidFill>
                  <a:srgbClr val="F5A308"/>
                </a:solidFill>
                <a:latin typeface="Wingdings 3"/>
                <a:cs typeface="Wingdings 3"/>
              </a:rPr>
              <a:t></a:t>
            </a:r>
            <a:r>
              <a:rPr sz="1600" spc="-5" dirty="0">
                <a:solidFill>
                  <a:srgbClr val="F5A308"/>
                </a:solidFill>
                <a:latin typeface="Times New Roman"/>
                <a:cs typeface="Times New Roman"/>
              </a:rPr>
              <a:t>	</a:t>
            </a:r>
            <a:r>
              <a:rPr sz="2000" b="0" dirty="0">
                <a:latin typeface="Microsoft YaHei UI Light"/>
                <a:cs typeface="Microsoft YaHei UI Light"/>
              </a:rPr>
              <a:t>GRAM POSITIVE</a:t>
            </a:r>
            <a:r>
              <a:rPr sz="2000" b="0" spc="-100" dirty="0">
                <a:latin typeface="Microsoft YaHei UI Light"/>
                <a:cs typeface="Microsoft YaHei UI Light"/>
              </a:rPr>
              <a:t> </a:t>
            </a:r>
            <a:r>
              <a:rPr sz="2000" b="0" dirty="0">
                <a:latin typeface="Microsoft YaHei UI Light"/>
                <a:cs typeface="Microsoft YaHei UI Light"/>
              </a:rPr>
              <a:t>AFB</a:t>
            </a:r>
            <a:endParaRPr sz="2000">
              <a:latin typeface="Microsoft YaHei UI Light"/>
              <a:cs typeface="Microsoft YaHei UI Light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  <a:tabLst>
                <a:tab pos="354965" algn="l"/>
              </a:tabLst>
            </a:pPr>
            <a:r>
              <a:rPr sz="1600" spc="-5" dirty="0">
                <a:solidFill>
                  <a:srgbClr val="F5A308"/>
                </a:solidFill>
                <a:latin typeface="Wingdings 3"/>
                <a:cs typeface="Wingdings 3"/>
              </a:rPr>
              <a:t></a:t>
            </a:r>
            <a:r>
              <a:rPr sz="1600" spc="-5" dirty="0">
                <a:solidFill>
                  <a:srgbClr val="F5A308"/>
                </a:solidFill>
                <a:latin typeface="Times New Roman"/>
                <a:cs typeface="Times New Roman"/>
              </a:rPr>
              <a:t>	</a:t>
            </a:r>
            <a:r>
              <a:rPr sz="2000" b="0" spc="-35" dirty="0">
                <a:latin typeface="Microsoft YaHei UI Light"/>
                <a:cs typeface="Microsoft YaHei UI Light"/>
              </a:rPr>
              <a:t>HEMATOGENOUS </a:t>
            </a:r>
            <a:r>
              <a:rPr sz="2000" b="0" spc="-20" dirty="0">
                <a:latin typeface="Microsoft YaHei UI Light"/>
                <a:cs typeface="Microsoft YaHei UI Light"/>
              </a:rPr>
              <a:t>DISSEMINATION </a:t>
            </a:r>
            <a:r>
              <a:rPr sz="2000" b="0" spc="0" dirty="0">
                <a:latin typeface="Microsoft YaHei UI Light"/>
                <a:cs typeface="Microsoft YaHei UI Light"/>
              </a:rPr>
              <a:t>FROM </a:t>
            </a:r>
            <a:r>
              <a:rPr sz="2000" b="0" dirty="0">
                <a:latin typeface="Microsoft YaHei UI Light"/>
                <a:cs typeface="Microsoft YaHei UI Light"/>
              </a:rPr>
              <a:t>PRIMARY</a:t>
            </a:r>
            <a:r>
              <a:rPr sz="2000" b="0" spc="-85" dirty="0">
                <a:latin typeface="Microsoft YaHei UI Light"/>
                <a:cs typeface="Microsoft YaHei UI Light"/>
              </a:rPr>
              <a:t> </a:t>
            </a:r>
            <a:r>
              <a:rPr sz="2000" b="0" dirty="0">
                <a:latin typeface="Microsoft YaHei UI Light"/>
                <a:cs typeface="Microsoft YaHei UI Light"/>
              </a:rPr>
              <a:t>FOCUS</a:t>
            </a:r>
            <a:endParaRPr sz="2000">
              <a:latin typeface="Microsoft YaHei UI Light"/>
              <a:cs typeface="Microsoft YaHei UI Light"/>
            </a:endParaRPr>
          </a:p>
          <a:p>
            <a:pPr marL="355600" marR="5080" indent="-3429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sz="1600" spc="-5" dirty="0">
                <a:solidFill>
                  <a:srgbClr val="F5A308"/>
                </a:solidFill>
                <a:latin typeface="Wingdings 3"/>
                <a:cs typeface="Wingdings 3"/>
              </a:rPr>
              <a:t></a:t>
            </a:r>
            <a:r>
              <a:rPr sz="1600" spc="-5" dirty="0">
                <a:solidFill>
                  <a:srgbClr val="F5A308"/>
                </a:solidFill>
                <a:latin typeface="Times New Roman"/>
                <a:cs typeface="Times New Roman"/>
              </a:rPr>
              <a:t>	</a:t>
            </a:r>
            <a:r>
              <a:rPr sz="2000" b="0" spc="0" dirty="0">
                <a:latin typeface="Microsoft YaHei UI Light"/>
                <a:cs typeface="Microsoft YaHei UI Light"/>
              </a:rPr>
              <a:t>BONE </a:t>
            </a:r>
            <a:r>
              <a:rPr sz="2000" b="0" dirty="0">
                <a:latin typeface="Microsoft YaHei UI Light"/>
                <a:cs typeface="Microsoft YaHei UI Light"/>
              </a:rPr>
              <a:t>AND JOINTS TB </a:t>
            </a:r>
            <a:r>
              <a:rPr sz="2000" b="0" spc="-20" dirty="0">
                <a:latin typeface="Microsoft YaHei UI Light"/>
                <a:cs typeface="Microsoft YaHei UI Light"/>
              </a:rPr>
              <a:t>DEVELOP </a:t>
            </a:r>
            <a:r>
              <a:rPr sz="2000" b="0" spc="-25" dirty="0">
                <a:latin typeface="Microsoft YaHei UI Light"/>
                <a:cs typeface="Microsoft YaHei UI Light"/>
              </a:rPr>
              <a:t>GENERALLY </a:t>
            </a:r>
            <a:r>
              <a:rPr sz="2000" b="0" spc="-5" dirty="0">
                <a:latin typeface="Microsoft YaHei UI Light"/>
                <a:cs typeface="Microsoft YaHei UI Light"/>
              </a:rPr>
              <a:t>2-3 </a:t>
            </a:r>
            <a:r>
              <a:rPr sz="2000" b="0" dirty="0">
                <a:latin typeface="Microsoft YaHei UI Light"/>
                <a:cs typeface="Microsoft YaHei UI Light"/>
              </a:rPr>
              <a:t>YRS</a:t>
            </a:r>
            <a:r>
              <a:rPr sz="2000" b="0" spc="-165" dirty="0">
                <a:latin typeface="Microsoft YaHei UI Light"/>
                <a:cs typeface="Microsoft YaHei UI Light"/>
              </a:rPr>
              <a:t> </a:t>
            </a:r>
            <a:r>
              <a:rPr sz="2000" b="0" spc="0" dirty="0">
                <a:latin typeface="Microsoft YaHei UI Light"/>
                <a:cs typeface="Microsoft YaHei UI Light"/>
              </a:rPr>
              <a:t>AFTER  </a:t>
            </a:r>
            <a:r>
              <a:rPr sz="2000" b="0" dirty="0">
                <a:latin typeface="Microsoft YaHei UI Light"/>
                <a:cs typeface="Microsoft YaHei UI Light"/>
              </a:rPr>
              <a:t>PRIMARY</a:t>
            </a:r>
            <a:r>
              <a:rPr sz="2000" b="0" spc="-50" dirty="0">
                <a:latin typeface="Microsoft YaHei UI Light"/>
                <a:cs typeface="Microsoft YaHei UI Light"/>
              </a:rPr>
              <a:t> </a:t>
            </a:r>
            <a:r>
              <a:rPr sz="2000" b="0" dirty="0">
                <a:latin typeface="Microsoft YaHei UI Light"/>
                <a:cs typeface="Microsoft YaHei UI Light"/>
              </a:rPr>
              <a:t>FOCUS</a:t>
            </a:r>
            <a:endParaRPr sz="2000">
              <a:latin typeface="Microsoft YaHei UI Light"/>
              <a:cs typeface="Microsoft YaHei U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76444" y="4005071"/>
            <a:ext cx="3311652" cy="2484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28422"/>
            <a:ext cx="23545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60" dirty="0"/>
              <a:t>Organism</a:t>
            </a:r>
            <a:r>
              <a:rPr spc="-240" dirty="0"/>
              <a:t> </a:t>
            </a:r>
            <a:r>
              <a:rPr sz="2900" spc="-30" dirty="0"/>
              <a:t>..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3654297" y="199390"/>
            <a:ext cx="4633595" cy="6663362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marR="344170" indent="-342900">
              <a:lnSpc>
                <a:spcPct val="8000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195" dirty="0">
                <a:latin typeface="Arial"/>
                <a:cs typeface="Arial"/>
              </a:rPr>
              <a:t>M.tuberculosis </a:t>
            </a:r>
            <a:r>
              <a:rPr sz="3000" b="1" spc="-85" dirty="0">
                <a:latin typeface="Arial"/>
                <a:cs typeface="Arial"/>
              </a:rPr>
              <a:t>-  </a:t>
            </a:r>
            <a:r>
              <a:rPr sz="3000" b="1" spc="-225" dirty="0">
                <a:latin typeface="Arial"/>
                <a:cs typeface="Arial"/>
              </a:rPr>
              <a:t>rodshaped,gram </a:t>
            </a:r>
            <a:r>
              <a:rPr sz="3000" b="1" spc="-190" dirty="0">
                <a:latin typeface="Arial"/>
                <a:cs typeface="Arial"/>
              </a:rPr>
              <a:t>positive</a:t>
            </a:r>
            <a:endParaRPr sz="3000">
              <a:latin typeface="Arial"/>
              <a:cs typeface="Arial"/>
            </a:endParaRPr>
          </a:p>
          <a:p>
            <a:pPr marL="440690" marR="1226185">
              <a:lnSpc>
                <a:spcPct val="100000"/>
              </a:lnSpc>
            </a:pPr>
            <a:r>
              <a:rPr sz="3000" b="1" spc="-210" dirty="0">
                <a:latin typeface="Arial"/>
                <a:cs typeface="Arial"/>
              </a:rPr>
              <a:t>nonsporeforming,  </a:t>
            </a:r>
            <a:r>
              <a:rPr sz="3000" b="1" spc="-114" dirty="0">
                <a:latin typeface="Arial"/>
                <a:cs typeface="Arial"/>
              </a:rPr>
              <a:t>thi</a:t>
            </a:r>
            <a:r>
              <a:rPr sz="3000" b="1" spc="-180" dirty="0">
                <a:latin typeface="Arial"/>
                <a:cs typeface="Arial"/>
              </a:rPr>
              <a:t>n</a:t>
            </a:r>
            <a:r>
              <a:rPr sz="3000" b="1" spc="-450" dirty="0">
                <a:latin typeface="Arial"/>
                <a:cs typeface="Arial"/>
              </a:rPr>
              <a:t>AE</a:t>
            </a:r>
            <a:r>
              <a:rPr sz="3000" b="1" spc="-500" dirty="0">
                <a:latin typeface="Arial"/>
                <a:cs typeface="Arial"/>
              </a:rPr>
              <a:t>R</a:t>
            </a:r>
            <a:r>
              <a:rPr sz="3000" b="1" spc="-315" dirty="0">
                <a:latin typeface="Arial"/>
                <a:cs typeface="Arial"/>
              </a:rPr>
              <a:t>OBICb</a:t>
            </a:r>
            <a:r>
              <a:rPr sz="3000" b="1" spc="-290" dirty="0">
                <a:latin typeface="Arial"/>
                <a:cs typeface="Arial"/>
              </a:rPr>
              <a:t>a</a:t>
            </a:r>
            <a:r>
              <a:rPr sz="3000" b="1" spc="-195" dirty="0">
                <a:latin typeface="Arial"/>
                <a:cs typeface="Arial"/>
              </a:rPr>
              <a:t>cil</a:t>
            </a:r>
            <a:r>
              <a:rPr sz="3000" b="1" spc="-160" dirty="0">
                <a:latin typeface="Arial"/>
                <a:cs typeface="Arial"/>
              </a:rPr>
              <a:t>l</a:t>
            </a:r>
            <a:r>
              <a:rPr sz="3000" b="1" spc="-100" dirty="0">
                <a:latin typeface="Arial"/>
                <a:cs typeface="Arial"/>
              </a:rPr>
              <a:t>i  </a:t>
            </a:r>
            <a:r>
              <a:rPr sz="3000" b="1" spc="-120" dirty="0">
                <a:latin typeface="Arial"/>
                <a:cs typeface="Arial"/>
              </a:rPr>
              <a:t>0.5µm </a:t>
            </a:r>
            <a:r>
              <a:rPr sz="3000" b="1" spc="-260" dirty="0">
                <a:latin typeface="Arial"/>
                <a:cs typeface="Arial"/>
              </a:rPr>
              <a:t>×</a:t>
            </a:r>
            <a:r>
              <a:rPr sz="3000" b="1" spc="-220" dirty="0">
                <a:latin typeface="Arial"/>
                <a:cs typeface="Arial"/>
              </a:rPr>
              <a:t> </a:t>
            </a:r>
            <a:r>
              <a:rPr sz="3000" b="1" spc="-140" dirty="0">
                <a:latin typeface="Arial"/>
                <a:cs typeface="Arial"/>
              </a:rPr>
              <a:t>3µm</a:t>
            </a:r>
            <a:endParaRPr sz="3000">
              <a:latin typeface="Arial"/>
              <a:cs typeface="Arial"/>
            </a:endParaRPr>
          </a:p>
          <a:p>
            <a:pPr marL="355600" marR="307340" indent="-342900">
              <a:lnSpc>
                <a:spcPts val="288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3000" b="1" spc="-280" dirty="0" smtClean="0">
              <a:latin typeface="Arial"/>
              <a:cs typeface="Arial"/>
            </a:endParaRPr>
          </a:p>
          <a:p>
            <a:pPr marL="355600" marR="307340" indent="-342900">
              <a:lnSpc>
                <a:spcPts val="288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80" smtClean="0">
                <a:latin typeface="Arial"/>
                <a:cs typeface="Arial"/>
              </a:rPr>
              <a:t>Once </a:t>
            </a:r>
            <a:r>
              <a:rPr sz="3000" b="1" spc="-200" dirty="0">
                <a:latin typeface="Arial"/>
                <a:cs typeface="Arial"/>
              </a:rPr>
              <a:t>stained </a:t>
            </a:r>
            <a:r>
              <a:rPr sz="3000" b="1" spc="-120" dirty="0">
                <a:latin typeface="Arial"/>
                <a:cs typeface="Arial"/>
              </a:rPr>
              <a:t>,the </a:t>
            </a:r>
            <a:r>
              <a:rPr sz="3000" b="1" spc="-180" dirty="0">
                <a:latin typeface="Arial"/>
                <a:cs typeface="Arial"/>
              </a:rPr>
              <a:t>bacilli  </a:t>
            </a:r>
            <a:r>
              <a:rPr sz="3000" b="1" spc="-210" dirty="0">
                <a:latin typeface="Arial"/>
                <a:cs typeface="Arial"/>
              </a:rPr>
              <a:t>cannot </a:t>
            </a:r>
            <a:r>
              <a:rPr sz="3000" b="1" spc="-195" dirty="0">
                <a:latin typeface="Arial"/>
                <a:cs typeface="Arial"/>
              </a:rPr>
              <a:t>be </a:t>
            </a:r>
            <a:r>
              <a:rPr sz="3000" b="1" spc="-225" dirty="0">
                <a:latin typeface="Arial"/>
                <a:cs typeface="Arial"/>
              </a:rPr>
              <a:t>decolorised </a:t>
            </a:r>
            <a:r>
              <a:rPr sz="3000" b="1" spc="-245" dirty="0">
                <a:latin typeface="Arial"/>
                <a:cs typeface="Arial"/>
              </a:rPr>
              <a:t>by  </a:t>
            </a:r>
            <a:r>
              <a:rPr sz="3000" b="1" spc="-229" dirty="0">
                <a:latin typeface="Arial"/>
                <a:cs typeface="Arial"/>
              </a:rPr>
              <a:t>acid </a:t>
            </a:r>
            <a:r>
              <a:rPr sz="3000" b="1" spc="-200" dirty="0">
                <a:latin typeface="Arial"/>
                <a:cs typeface="Arial"/>
              </a:rPr>
              <a:t>alcohol- </a:t>
            </a:r>
            <a:r>
              <a:rPr sz="3000" b="1" spc="-220" dirty="0">
                <a:latin typeface="Arial"/>
                <a:cs typeface="Arial"/>
              </a:rPr>
              <a:t>thus </a:t>
            </a:r>
            <a:r>
              <a:rPr sz="3000" b="1" spc="-200" dirty="0">
                <a:latin typeface="Arial"/>
                <a:cs typeface="Arial"/>
              </a:rPr>
              <a:t>called </a:t>
            </a:r>
            <a:r>
              <a:rPr sz="3000" b="1" spc="-2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000" b="1" spc="-325" dirty="0">
                <a:solidFill>
                  <a:srgbClr val="FFFF00"/>
                </a:solidFill>
                <a:latin typeface="Arial"/>
                <a:cs typeface="Arial"/>
              </a:rPr>
              <a:t>ACID </a:t>
            </a:r>
            <a:r>
              <a:rPr sz="3000" b="1" spc="-490" dirty="0">
                <a:solidFill>
                  <a:srgbClr val="FFFF00"/>
                </a:solidFill>
                <a:latin typeface="Arial"/>
                <a:cs typeface="Arial"/>
              </a:rPr>
              <a:t>FAST</a:t>
            </a:r>
            <a:r>
              <a:rPr sz="3000" b="1" spc="-5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000" b="1" spc="-390" dirty="0">
                <a:solidFill>
                  <a:srgbClr val="FFFF00"/>
                </a:solidFill>
                <a:latin typeface="Arial"/>
                <a:cs typeface="Arial"/>
              </a:rPr>
              <a:t>BACILLI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3000" b="1" spc="-275" dirty="0" smtClean="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75" smtClean="0">
                <a:latin typeface="Arial"/>
                <a:cs typeface="Arial"/>
              </a:rPr>
              <a:t>Acid </a:t>
            </a:r>
            <a:r>
              <a:rPr sz="3000" b="1" spc="-265" dirty="0">
                <a:latin typeface="Arial"/>
                <a:cs typeface="Arial"/>
              </a:rPr>
              <a:t>fastness </a:t>
            </a:r>
            <a:r>
              <a:rPr sz="3000" b="1" spc="-285" dirty="0">
                <a:latin typeface="Arial"/>
                <a:cs typeface="Arial"/>
              </a:rPr>
              <a:t>is </a:t>
            </a:r>
            <a:r>
              <a:rPr sz="3000" b="1" spc="-204" dirty="0">
                <a:latin typeface="Arial"/>
                <a:cs typeface="Arial"/>
              </a:rPr>
              <a:t>due </a:t>
            </a:r>
            <a:r>
              <a:rPr sz="3000" b="1" spc="-100" dirty="0">
                <a:latin typeface="Arial"/>
                <a:cs typeface="Arial"/>
              </a:rPr>
              <a:t>to </a:t>
            </a:r>
            <a:r>
              <a:rPr sz="3000" b="1" spc="-240" dirty="0">
                <a:latin typeface="Arial"/>
                <a:cs typeface="Arial"/>
              </a:rPr>
              <a:t>high  </a:t>
            </a:r>
            <a:r>
              <a:rPr sz="3000" b="1" spc="-185" dirty="0">
                <a:latin typeface="Arial"/>
                <a:cs typeface="Arial"/>
              </a:rPr>
              <a:t>content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365" dirty="0">
                <a:latin typeface="Arial"/>
                <a:cs typeface="Arial"/>
              </a:rPr>
              <a:t>MYCOLIC  </a:t>
            </a:r>
            <a:r>
              <a:rPr sz="3000" b="1" spc="-295" dirty="0">
                <a:latin typeface="Arial"/>
                <a:cs typeface="Arial"/>
              </a:rPr>
              <a:t>ACIDS,long </a:t>
            </a:r>
            <a:r>
              <a:rPr sz="3000" b="1" spc="-235" dirty="0">
                <a:latin typeface="Arial"/>
                <a:cs typeface="Arial"/>
              </a:rPr>
              <a:t>chain </a:t>
            </a:r>
            <a:r>
              <a:rPr sz="3000" b="1" spc="-345" dirty="0">
                <a:latin typeface="Arial"/>
                <a:cs typeface="Arial"/>
              </a:rPr>
              <a:t>cross  </a:t>
            </a:r>
            <a:r>
              <a:rPr sz="3000" b="1" spc="-190" dirty="0">
                <a:latin typeface="Arial"/>
                <a:cs typeface="Arial"/>
              </a:rPr>
              <a:t>linked </a:t>
            </a:r>
            <a:r>
              <a:rPr sz="3000" b="1" spc="-105" dirty="0">
                <a:latin typeface="Arial"/>
                <a:cs typeface="Arial"/>
              </a:rPr>
              <a:t>fatty </a:t>
            </a:r>
            <a:r>
              <a:rPr sz="3000" b="1" spc="-195" dirty="0">
                <a:latin typeface="Arial"/>
                <a:cs typeface="Arial"/>
              </a:rPr>
              <a:t>acids,other  </a:t>
            </a:r>
            <a:r>
              <a:rPr sz="3000" b="1" spc="-165" dirty="0">
                <a:latin typeface="Arial"/>
                <a:cs typeface="Arial"/>
              </a:rPr>
              <a:t>cellwall</a:t>
            </a:r>
            <a:r>
              <a:rPr sz="3000" b="1" spc="-145" dirty="0">
                <a:latin typeface="Arial"/>
                <a:cs typeface="Arial"/>
              </a:rPr>
              <a:t> </a:t>
            </a:r>
            <a:r>
              <a:rPr sz="3000" b="1" spc="-210" dirty="0">
                <a:latin typeface="Arial"/>
                <a:cs typeface="Arial"/>
              </a:rPr>
              <a:t>lipids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9872" y="856488"/>
            <a:ext cx="2929128" cy="5286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8764" y="461899"/>
            <a:ext cx="60445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85" dirty="0"/>
              <a:t>Pathogenesis </a:t>
            </a:r>
            <a:r>
              <a:rPr sz="4400" spc="-75" dirty="0"/>
              <a:t>&amp;</a:t>
            </a:r>
            <a:r>
              <a:rPr sz="4400" spc="-110" dirty="0"/>
              <a:t> </a:t>
            </a:r>
            <a:r>
              <a:rPr sz="4400" spc="-340" dirty="0"/>
              <a:t>Pathology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78839" y="1607261"/>
            <a:ext cx="7385684" cy="4221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596390" indent="1682750">
              <a:lnSpc>
                <a:spcPct val="100000"/>
              </a:lnSpc>
              <a:spcBef>
                <a:spcPts val="105"/>
              </a:spcBef>
            </a:pPr>
            <a:r>
              <a:rPr sz="3200" b="1" spc="-210" dirty="0">
                <a:latin typeface="Arial"/>
                <a:cs typeface="Arial"/>
              </a:rPr>
              <a:t>Primary </a:t>
            </a:r>
            <a:r>
              <a:rPr sz="3200" b="1" spc="-305" dirty="0">
                <a:latin typeface="Arial"/>
                <a:cs typeface="Arial"/>
              </a:rPr>
              <a:t>focus  </a:t>
            </a:r>
            <a:r>
              <a:rPr sz="3200" b="1" spc="-150" dirty="0">
                <a:latin typeface="Arial"/>
                <a:cs typeface="Arial"/>
              </a:rPr>
              <a:t>(Active/quiscent,Apparent/latent)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00">
              <a:latin typeface="Times New Roman"/>
              <a:cs typeface="Times New Roman"/>
            </a:endParaRPr>
          </a:p>
          <a:p>
            <a:pPr marL="3015615" marR="5080" indent="-26034">
              <a:lnSpc>
                <a:spcPct val="120100"/>
              </a:lnSpc>
            </a:pPr>
            <a:r>
              <a:rPr sz="2800" b="1" spc="-225" dirty="0">
                <a:latin typeface="Arial"/>
                <a:cs typeface="Arial"/>
              </a:rPr>
              <a:t>Hematogenous </a:t>
            </a:r>
            <a:r>
              <a:rPr sz="2800" b="1" spc="-200" dirty="0">
                <a:latin typeface="Arial"/>
                <a:cs typeface="Arial"/>
              </a:rPr>
              <a:t>dissemination  </a:t>
            </a:r>
            <a:r>
              <a:rPr sz="2800" b="1" spc="-125" dirty="0">
                <a:latin typeface="Arial"/>
                <a:cs typeface="Arial"/>
              </a:rPr>
              <a:t>2-3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275" dirty="0">
                <a:latin typeface="Arial"/>
                <a:cs typeface="Arial"/>
              </a:rPr>
              <a:t>yrs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510665">
              <a:lnSpc>
                <a:spcPct val="100000"/>
              </a:lnSpc>
              <a:spcBef>
                <a:spcPts val="2380"/>
              </a:spcBef>
            </a:pPr>
            <a:r>
              <a:rPr sz="3200" b="1" spc="-195" dirty="0">
                <a:latin typeface="Arial"/>
                <a:cs typeface="Arial"/>
              </a:rPr>
              <a:t>Osteoarticular </a:t>
            </a:r>
            <a:r>
              <a:rPr sz="3200" b="1" spc="-450" dirty="0">
                <a:latin typeface="Arial"/>
                <a:cs typeface="Arial"/>
              </a:rPr>
              <a:t>TB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58134" y="2786633"/>
            <a:ext cx="215265" cy="2357755"/>
          </a:xfrm>
          <a:custGeom>
            <a:avLst/>
            <a:gdLst/>
            <a:ahLst/>
            <a:cxnLst/>
            <a:rect l="l" t="t" r="r" b="b"/>
            <a:pathLst>
              <a:path w="215264" h="2357754">
                <a:moveTo>
                  <a:pt x="214883" y="2250185"/>
                </a:moveTo>
                <a:lnTo>
                  <a:pt x="0" y="2250185"/>
                </a:lnTo>
                <a:lnTo>
                  <a:pt x="107441" y="2357628"/>
                </a:lnTo>
                <a:lnTo>
                  <a:pt x="214883" y="2250185"/>
                </a:lnTo>
                <a:close/>
              </a:path>
              <a:path w="215264" h="2357754">
                <a:moveTo>
                  <a:pt x="161162" y="0"/>
                </a:moveTo>
                <a:lnTo>
                  <a:pt x="53720" y="0"/>
                </a:lnTo>
                <a:lnTo>
                  <a:pt x="53720" y="2250185"/>
                </a:lnTo>
                <a:lnTo>
                  <a:pt x="161162" y="2250185"/>
                </a:lnTo>
                <a:lnTo>
                  <a:pt x="16116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58134" y="2786633"/>
            <a:ext cx="215265" cy="2357755"/>
          </a:xfrm>
          <a:custGeom>
            <a:avLst/>
            <a:gdLst/>
            <a:ahLst/>
            <a:cxnLst/>
            <a:rect l="l" t="t" r="r" b="b"/>
            <a:pathLst>
              <a:path w="215264" h="2357754">
                <a:moveTo>
                  <a:pt x="0" y="2250185"/>
                </a:moveTo>
                <a:lnTo>
                  <a:pt x="53720" y="2250185"/>
                </a:lnTo>
                <a:lnTo>
                  <a:pt x="53720" y="0"/>
                </a:lnTo>
                <a:lnTo>
                  <a:pt x="161162" y="0"/>
                </a:lnTo>
                <a:lnTo>
                  <a:pt x="161162" y="2250185"/>
                </a:lnTo>
                <a:lnTo>
                  <a:pt x="214883" y="2250185"/>
                </a:lnTo>
                <a:lnTo>
                  <a:pt x="107441" y="2357628"/>
                </a:lnTo>
                <a:lnTo>
                  <a:pt x="0" y="2250185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66864"/>
            <a:ext cx="7835265" cy="441642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80" dirty="0">
                <a:latin typeface="Arial"/>
                <a:cs typeface="Arial"/>
              </a:rPr>
              <a:t>Organism </a:t>
            </a:r>
            <a:r>
              <a:rPr sz="3200" b="1" spc="-270" dirty="0">
                <a:latin typeface="Arial"/>
                <a:cs typeface="Arial"/>
              </a:rPr>
              <a:t>reaches </a:t>
            </a:r>
            <a:r>
              <a:rPr sz="3200" b="1" spc="-130" dirty="0">
                <a:latin typeface="Arial"/>
                <a:cs typeface="Arial"/>
              </a:rPr>
              <a:t>joint </a:t>
            </a:r>
            <a:r>
              <a:rPr sz="3200" b="1" spc="-310" dirty="0">
                <a:latin typeface="Arial"/>
                <a:cs typeface="Arial"/>
              </a:rPr>
              <a:t>space </a:t>
            </a:r>
            <a:r>
              <a:rPr sz="3200" b="1" spc="-210" dirty="0">
                <a:latin typeface="Arial"/>
                <a:cs typeface="Arial"/>
              </a:rPr>
              <a:t>through</a:t>
            </a:r>
            <a:r>
              <a:rPr sz="3200" b="1" spc="65" dirty="0">
                <a:latin typeface="Arial"/>
                <a:cs typeface="Arial"/>
              </a:rPr>
              <a:t> </a:t>
            </a:r>
            <a:r>
              <a:rPr sz="3200" b="1" spc="-130" dirty="0">
                <a:latin typeface="Arial"/>
                <a:cs typeface="Arial"/>
              </a:rPr>
              <a:t>either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285" dirty="0">
                <a:latin typeface="Arial"/>
                <a:cs typeface="Arial"/>
              </a:rPr>
              <a:t>Subsynovial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325" dirty="0">
                <a:latin typeface="Arial"/>
                <a:cs typeface="Arial"/>
              </a:rPr>
              <a:t>vessels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335" dirty="0">
                <a:latin typeface="Arial"/>
                <a:cs typeface="Arial"/>
              </a:rPr>
              <a:t>Lesions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35" dirty="0">
                <a:latin typeface="Arial"/>
                <a:cs typeface="Arial"/>
              </a:rPr>
              <a:t>epiphyseal</a:t>
            </a:r>
            <a:r>
              <a:rPr sz="3200" b="1" spc="-100" dirty="0">
                <a:latin typeface="Arial"/>
                <a:cs typeface="Arial"/>
              </a:rPr>
              <a:t> </a:t>
            </a:r>
            <a:r>
              <a:rPr sz="3200" b="1" spc="-275" dirty="0">
                <a:latin typeface="Arial"/>
                <a:cs typeface="Arial"/>
              </a:rPr>
              <a:t>bones</a:t>
            </a:r>
            <a:endParaRPr sz="3200">
              <a:latin typeface="Arial"/>
              <a:cs typeface="Arial"/>
            </a:endParaRPr>
          </a:p>
          <a:p>
            <a:pPr marL="527685" marR="1085215" indent="-514984">
              <a:lnSpc>
                <a:spcPct val="100000"/>
              </a:lnSpc>
              <a:spcBef>
                <a:spcPts val="770"/>
              </a:spcBef>
              <a:buFont typeface="Wingdings"/>
              <a:buChar char=""/>
              <a:tabLst>
                <a:tab pos="527685" algn="l"/>
                <a:tab pos="528320" algn="l"/>
              </a:tabLst>
            </a:pPr>
            <a:r>
              <a:rPr sz="3200" b="1" spc="-180" dirty="0">
                <a:latin typeface="Arial"/>
                <a:cs typeface="Arial"/>
              </a:rPr>
              <a:t>Articular </a:t>
            </a:r>
            <a:r>
              <a:rPr sz="3200" b="1" spc="-200" dirty="0">
                <a:latin typeface="Arial"/>
                <a:cs typeface="Arial"/>
              </a:rPr>
              <a:t>cartilage destruction </a:t>
            </a:r>
            <a:r>
              <a:rPr sz="3200" b="1" spc="-285" dirty="0">
                <a:latin typeface="Arial"/>
                <a:cs typeface="Arial"/>
              </a:rPr>
              <a:t>begins  </a:t>
            </a:r>
            <a:r>
              <a:rPr sz="3200" b="1" spc="-180" dirty="0">
                <a:latin typeface="Arial"/>
                <a:cs typeface="Arial"/>
              </a:rPr>
              <a:t>peripherally</a:t>
            </a:r>
            <a:endParaRPr sz="3200">
              <a:latin typeface="Arial"/>
              <a:cs typeface="Arial"/>
            </a:endParaRPr>
          </a:p>
          <a:p>
            <a:pPr marL="527685" marR="255270" indent="-514984">
              <a:lnSpc>
                <a:spcPct val="100000"/>
              </a:lnSpc>
              <a:spcBef>
                <a:spcPts val="770"/>
              </a:spcBef>
              <a:buFont typeface="Wingdings"/>
              <a:buChar char=""/>
              <a:tabLst>
                <a:tab pos="527685" algn="l"/>
                <a:tab pos="528320" algn="l"/>
                <a:tab pos="4966970" algn="l"/>
              </a:tabLst>
            </a:pPr>
            <a:r>
              <a:rPr sz="3200" b="1" spc="-445" dirty="0">
                <a:latin typeface="Arial"/>
                <a:cs typeface="Arial"/>
              </a:rPr>
              <a:t>TB </a:t>
            </a:r>
            <a:r>
              <a:rPr sz="3200" b="1" spc="-155" dirty="0">
                <a:latin typeface="Arial"/>
                <a:cs typeface="Arial"/>
              </a:rPr>
              <a:t>Arthritis- </a:t>
            </a:r>
            <a:r>
              <a:rPr sz="3200" b="1" spc="-225" dirty="0">
                <a:latin typeface="Arial"/>
                <a:cs typeface="Arial"/>
              </a:rPr>
              <a:t>doesnot </a:t>
            </a:r>
            <a:r>
              <a:rPr sz="3200" b="1" spc="-175" dirty="0">
                <a:latin typeface="Arial"/>
                <a:cs typeface="Arial"/>
              </a:rPr>
              <a:t>form </a:t>
            </a:r>
            <a:r>
              <a:rPr sz="3200" b="1" spc="-170" dirty="0">
                <a:latin typeface="Arial"/>
                <a:cs typeface="Arial"/>
              </a:rPr>
              <a:t>proteolytic  </a:t>
            </a:r>
            <a:r>
              <a:rPr sz="3200" b="1" spc="-280" dirty="0">
                <a:latin typeface="Arial"/>
                <a:cs typeface="Arial"/>
              </a:rPr>
              <a:t>enzymes </a:t>
            </a:r>
            <a:r>
              <a:rPr sz="3200" b="1" spc="-170" dirty="0">
                <a:latin typeface="Arial"/>
                <a:cs typeface="Arial"/>
              </a:rPr>
              <a:t>in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130" dirty="0">
                <a:latin typeface="Arial"/>
                <a:cs typeface="Arial"/>
              </a:rPr>
              <a:t>joint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b="1" spc="-310" dirty="0">
                <a:latin typeface="Arial"/>
                <a:cs typeface="Arial"/>
              </a:rPr>
              <a:t>space	</a:t>
            </a:r>
            <a:r>
              <a:rPr sz="3200" b="1" spc="-190" dirty="0">
                <a:latin typeface="Arial"/>
                <a:cs typeface="Arial"/>
              </a:rPr>
              <a:t>central </a:t>
            </a:r>
            <a:r>
              <a:rPr sz="3200" b="1" spc="-245" dirty="0">
                <a:latin typeface="Arial"/>
                <a:cs typeface="Arial"/>
              </a:rPr>
              <a:t>areas </a:t>
            </a:r>
            <a:r>
              <a:rPr sz="3200" b="1" spc="-145" dirty="0">
                <a:latin typeface="Arial"/>
                <a:cs typeface="Arial"/>
              </a:rPr>
              <a:t>of  </a:t>
            </a:r>
            <a:r>
              <a:rPr sz="3200" b="1" spc="-165" dirty="0">
                <a:latin typeface="Arial"/>
                <a:cs typeface="Arial"/>
              </a:rPr>
              <a:t>articular </a:t>
            </a:r>
            <a:r>
              <a:rPr sz="3200" b="1" spc="-200" dirty="0">
                <a:latin typeface="Arial"/>
                <a:cs typeface="Arial"/>
              </a:rPr>
              <a:t>cartilage </a:t>
            </a:r>
            <a:r>
              <a:rPr sz="3200" b="1" spc="-225" dirty="0">
                <a:latin typeface="Arial"/>
                <a:cs typeface="Arial"/>
              </a:rPr>
              <a:t>preserved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254" dirty="0">
                <a:latin typeface="Arial"/>
                <a:cs typeface="Arial"/>
              </a:rPr>
              <a:t>long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120" dirty="0">
                <a:latin typeface="Arial"/>
                <a:cs typeface="Arial"/>
              </a:rPr>
              <a:t>time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01005" y="4357878"/>
            <a:ext cx="358140" cy="215265"/>
          </a:xfrm>
          <a:custGeom>
            <a:avLst/>
            <a:gdLst/>
            <a:ahLst/>
            <a:cxnLst/>
            <a:rect l="l" t="t" r="r" b="b"/>
            <a:pathLst>
              <a:path w="358139" h="215264">
                <a:moveTo>
                  <a:pt x="250698" y="0"/>
                </a:moveTo>
                <a:lnTo>
                  <a:pt x="250698" y="53721"/>
                </a:lnTo>
                <a:lnTo>
                  <a:pt x="0" y="53721"/>
                </a:lnTo>
                <a:lnTo>
                  <a:pt x="0" y="161163"/>
                </a:lnTo>
                <a:lnTo>
                  <a:pt x="250698" y="161163"/>
                </a:lnTo>
                <a:lnTo>
                  <a:pt x="250698" y="214884"/>
                </a:lnTo>
                <a:lnTo>
                  <a:pt x="358140" y="107442"/>
                </a:lnTo>
                <a:lnTo>
                  <a:pt x="2506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01005" y="4357878"/>
            <a:ext cx="358140" cy="215265"/>
          </a:xfrm>
          <a:custGeom>
            <a:avLst/>
            <a:gdLst/>
            <a:ahLst/>
            <a:cxnLst/>
            <a:rect l="l" t="t" r="r" b="b"/>
            <a:pathLst>
              <a:path w="358139" h="215264">
                <a:moveTo>
                  <a:pt x="0" y="53721"/>
                </a:moveTo>
                <a:lnTo>
                  <a:pt x="250698" y="53721"/>
                </a:lnTo>
                <a:lnTo>
                  <a:pt x="250698" y="0"/>
                </a:lnTo>
                <a:lnTo>
                  <a:pt x="358140" y="107442"/>
                </a:lnTo>
                <a:lnTo>
                  <a:pt x="250698" y="214884"/>
                </a:lnTo>
                <a:lnTo>
                  <a:pt x="250698" y="161163"/>
                </a:lnTo>
                <a:lnTo>
                  <a:pt x="0" y="161163"/>
                </a:lnTo>
                <a:lnTo>
                  <a:pt x="0" y="537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6048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20" dirty="0"/>
              <a:t>Common</a:t>
            </a:r>
            <a:r>
              <a:rPr sz="4400" spc="-300" dirty="0"/>
              <a:t> </a:t>
            </a:r>
            <a:r>
              <a:rPr sz="4400" spc="-270" dirty="0"/>
              <a:t>sites..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457200" y="1571244"/>
            <a:ext cx="4038600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27575" y="1610309"/>
            <a:ext cx="3847465" cy="3354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0353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0" dirty="0">
                <a:latin typeface="Arial"/>
                <a:cs typeface="Arial"/>
              </a:rPr>
              <a:t>Initial </a:t>
            </a:r>
            <a:r>
              <a:rPr sz="2800" b="1" spc="-270" dirty="0">
                <a:latin typeface="Arial"/>
                <a:cs typeface="Arial"/>
              </a:rPr>
              <a:t>focus </a:t>
            </a:r>
            <a:r>
              <a:rPr sz="2800" b="1" spc="-229" dirty="0">
                <a:latin typeface="Arial"/>
                <a:cs typeface="Arial"/>
              </a:rPr>
              <a:t>may </a:t>
            </a:r>
            <a:r>
              <a:rPr sz="2800" b="1" spc="-145" dirty="0">
                <a:latin typeface="Arial"/>
                <a:cs typeface="Arial"/>
              </a:rPr>
              <a:t>start  </a:t>
            </a:r>
            <a:r>
              <a:rPr sz="2800" b="1" spc="-155" dirty="0"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185" dirty="0">
                <a:latin typeface="Arial"/>
                <a:cs typeface="Arial"/>
              </a:rPr>
              <a:t>Acetabular </a:t>
            </a:r>
            <a:r>
              <a:rPr sz="2800" b="1" spc="-155" dirty="0">
                <a:latin typeface="Arial"/>
                <a:cs typeface="Arial"/>
              </a:rPr>
              <a:t>roof</a:t>
            </a:r>
            <a:r>
              <a:rPr sz="2800" b="1" spc="-114" dirty="0">
                <a:latin typeface="Arial"/>
                <a:cs typeface="Arial"/>
              </a:rPr>
              <a:t> </a:t>
            </a:r>
            <a:r>
              <a:rPr sz="2800" b="1" spc="-110" dirty="0">
                <a:latin typeface="Arial"/>
                <a:cs typeface="Arial"/>
              </a:rPr>
              <a:t>–m/c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220" dirty="0">
                <a:latin typeface="Arial"/>
                <a:cs typeface="Arial"/>
              </a:rPr>
              <a:t>Epiphysis/Femur</a:t>
            </a:r>
            <a:r>
              <a:rPr sz="2800" b="1" spc="-180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Head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170" dirty="0">
                <a:latin typeface="Arial"/>
                <a:cs typeface="Arial"/>
              </a:rPr>
              <a:t>Metaphyseal</a:t>
            </a:r>
            <a:r>
              <a:rPr sz="2800" b="1" spc="-120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region</a:t>
            </a:r>
            <a:endParaRPr sz="2800">
              <a:latin typeface="Arial"/>
              <a:cs typeface="Arial"/>
            </a:endParaRPr>
          </a:p>
          <a:p>
            <a:pPr marL="527685" marR="431165" indent="-514984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165" dirty="0">
                <a:latin typeface="Arial"/>
                <a:cs typeface="Arial"/>
              </a:rPr>
              <a:t>Greater </a:t>
            </a:r>
            <a:r>
              <a:rPr sz="2800" b="1" spc="-150" dirty="0">
                <a:latin typeface="Arial"/>
                <a:cs typeface="Arial"/>
              </a:rPr>
              <a:t>trochanter-  </a:t>
            </a:r>
            <a:r>
              <a:rPr sz="2800" b="1" spc="-175" dirty="0">
                <a:latin typeface="Arial"/>
                <a:cs typeface="Arial"/>
              </a:rPr>
              <a:t>least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245" dirty="0">
                <a:latin typeface="Arial"/>
                <a:cs typeface="Arial"/>
              </a:rPr>
              <a:t>common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261"/>
            <a:ext cx="7660005" cy="48558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1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45" dirty="0">
                <a:latin typeface="Arial"/>
                <a:cs typeface="Arial"/>
              </a:rPr>
              <a:t>TB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415" dirty="0">
                <a:latin typeface="Arial"/>
                <a:cs typeface="Arial"/>
              </a:rPr>
              <a:t>GT </a:t>
            </a:r>
            <a:r>
              <a:rPr sz="3200" b="1" spc="-254" dirty="0">
                <a:latin typeface="Arial"/>
                <a:cs typeface="Arial"/>
              </a:rPr>
              <a:t>may </a:t>
            </a:r>
            <a:r>
              <a:rPr sz="3200" b="1" spc="-210" dirty="0">
                <a:latin typeface="Arial"/>
                <a:cs typeface="Arial"/>
              </a:rPr>
              <a:t>involve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20" dirty="0">
                <a:latin typeface="Arial"/>
                <a:cs typeface="Arial"/>
              </a:rPr>
              <a:t>overlying  </a:t>
            </a:r>
            <a:r>
              <a:rPr sz="3200" b="1" spc="-190" dirty="0">
                <a:latin typeface="Arial"/>
                <a:cs typeface="Arial"/>
              </a:rPr>
              <a:t>trochanteric </a:t>
            </a:r>
            <a:r>
              <a:rPr sz="3200" b="1" spc="-265" dirty="0">
                <a:latin typeface="Arial"/>
                <a:cs typeface="Arial"/>
              </a:rPr>
              <a:t>bursa </a:t>
            </a:r>
            <a:r>
              <a:rPr sz="3200" b="1" spc="-105" dirty="0">
                <a:latin typeface="Arial"/>
                <a:cs typeface="Arial"/>
              </a:rPr>
              <a:t>witout </a:t>
            </a:r>
            <a:r>
              <a:rPr sz="3200" b="1" spc="-229" dirty="0">
                <a:latin typeface="Arial"/>
                <a:cs typeface="Arial"/>
              </a:rPr>
              <a:t>involving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00" dirty="0">
                <a:latin typeface="Arial"/>
                <a:cs typeface="Arial"/>
              </a:rPr>
              <a:t>hip  </a:t>
            </a:r>
            <a:r>
              <a:rPr sz="3200" b="1" spc="-130" dirty="0">
                <a:latin typeface="Arial"/>
                <a:cs typeface="Arial"/>
              </a:rPr>
              <a:t>joint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200" dirty="0">
                <a:latin typeface="Arial"/>
                <a:cs typeface="Arial"/>
              </a:rPr>
              <a:t>a </a:t>
            </a:r>
            <a:r>
              <a:rPr sz="3200" b="1" spc="-210" dirty="0">
                <a:latin typeface="Arial"/>
                <a:cs typeface="Arial"/>
              </a:rPr>
              <a:t>very </a:t>
            </a:r>
            <a:r>
              <a:rPr sz="3200" b="1" spc="-250" dirty="0">
                <a:latin typeface="Arial"/>
                <a:cs typeface="Arial"/>
              </a:rPr>
              <a:t>long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120" dirty="0">
                <a:latin typeface="Arial"/>
                <a:cs typeface="Arial"/>
              </a:rPr>
              <a:t>time</a:t>
            </a:r>
            <a:endParaRPr sz="3200">
              <a:latin typeface="Arial"/>
              <a:cs typeface="Arial"/>
            </a:endParaRPr>
          </a:p>
          <a:p>
            <a:pPr marL="355600" marR="21336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3200" b="1" spc="-195" dirty="0" smtClean="0">
              <a:latin typeface="Arial"/>
              <a:cs typeface="Arial"/>
            </a:endParaRPr>
          </a:p>
          <a:p>
            <a:pPr marL="355600" marR="21336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smtClean="0">
                <a:latin typeface="Arial"/>
                <a:cs typeface="Arial"/>
              </a:rPr>
              <a:t>Upper </a:t>
            </a:r>
            <a:r>
              <a:rPr sz="3200" b="1" spc="-215" dirty="0">
                <a:latin typeface="Arial"/>
                <a:cs typeface="Arial"/>
              </a:rPr>
              <a:t>end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80" dirty="0">
                <a:latin typeface="Arial"/>
                <a:cs typeface="Arial"/>
              </a:rPr>
              <a:t>femur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15" dirty="0">
                <a:latin typeface="Arial"/>
                <a:cs typeface="Arial"/>
              </a:rPr>
              <a:t>intracapsular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30" dirty="0">
                <a:latin typeface="Arial"/>
                <a:cs typeface="Arial"/>
              </a:rPr>
              <a:t>joint  </a:t>
            </a:r>
            <a:r>
              <a:rPr sz="3200" b="1" spc="-215" dirty="0">
                <a:latin typeface="Arial"/>
                <a:cs typeface="Arial"/>
              </a:rPr>
              <a:t>involved</a:t>
            </a:r>
            <a:r>
              <a:rPr sz="3200" b="1" spc="-190" dirty="0">
                <a:latin typeface="Arial"/>
                <a:cs typeface="Arial"/>
              </a:rPr>
              <a:t> rapidly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3200" b="1" spc="-195" dirty="0" smtClean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smtClean="0">
                <a:latin typeface="Arial"/>
                <a:cs typeface="Arial"/>
              </a:rPr>
              <a:t>When </a:t>
            </a:r>
            <a:r>
              <a:rPr sz="3200" b="1" spc="-114" dirty="0">
                <a:latin typeface="Arial"/>
                <a:cs typeface="Arial"/>
              </a:rPr>
              <a:t>initial </a:t>
            </a:r>
            <a:r>
              <a:rPr sz="3200" b="1" spc="-305" dirty="0">
                <a:latin typeface="Arial"/>
                <a:cs typeface="Arial"/>
              </a:rPr>
              <a:t>focus </a:t>
            </a:r>
            <a:r>
              <a:rPr sz="3200" b="1" spc="-215" dirty="0">
                <a:latin typeface="Arial"/>
                <a:cs typeface="Arial"/>
              </a:rPr>
              <a:t>starts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90" dirty="0">
                <a:latin typeface="Arial"/>
                <a:cs typeface="Arial"/>
              </a:rPr>
              <a:t>acetabular </a:t>
            </a:r>
            <a:r>
              <a:rPr sz="3200" b="1" spc="-150" dirty="0">
                <a:latin typeface="Arial"/>
                <a:cs typeface="Arial"/>
              </a:rPr>
              <a:t>roof-  </a:t>
            </a:r>
            <a:r>
              <a:rPr sz="3200" b="1" spc="-130" dirty="0">
                <a:latin typeface="Arial"/>
                <a:cs typeface="Arial"/>
              </a:rPr>
              <a:t>joint </a:t>
            </a:r>
            <a:r>
              <a:rPr sz="3200" b="1" spc="-195" dirty="0">
                <a:latin typeface="Arial"/>
                <a:cs typeface="Arial"/>
              </a:rPr>
              <a:t>involvement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120" dirty="0">
                <a:latin typeface="Arial"/>
                <a:cs typeface="Arial"/>
              </a:rPr>
              <a:t>late </a:t>
            </a:r>
            <a:r>
              <a:rPr sz="3200" b="1" spc="-260" dirty="0">
                <a:latin typeface="Arial"/>
                <a:cs typeface="Arial"/>
              </a:rPr>
              <a:t>,symptoms</a:t>
            </a:r>
            <a:r>
              <a:rPr sz="3200" b="1" spc="-140" dirty="0">
                <a:latin typeface="Arial"/>
                <a:cs typeface="Arial"/>
              </a:rPr>
              <a:t> </a:t>
            </a:r>
            <a:r>
              <a:rPr sz="3200" b="1" spc="-175" dirty="0">
                <a:latin typeface="Arial"/>
                <a:cs typeface="Arial"/>
              </a:rPr>
              <a:t>mild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67087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80" dirty="0"/>
              <a:t>Tubercle/Granuloma</a:t>
            </a:r>
            <a:r>
              <a:rPr sz="4400" spc="-315" dirty="0"/>
              <a:t> </a:t>
            </a:r>
            <a:r>
              <a:rPr sz="2800" spc="-120" dirty="0"/>
              <a:t>formation...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079119"/>
            <a:ext cx="7674609" cy="2660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7703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5" dirty="0">
                <a:latin typeface="Arial"/>
                <a:cs typeface="Arial"/>
              </a:rPr>
              <a:t>Initial </a:t>
            </a:r>
            <a:r>
              <a:rPr sz="3200" spc="-310" dirty="0">
                <a:latin typeface="Arial"/>
                <a:cs typeface="Arial"/>
              </a:rPr>
              <a:t>stages </a:t>
            </a:r>
            <a:r>
              <a:rPr sz="3200" spc="-145" dirty="0">
                <a:latin typeface="Arial"/>
                <a:cs typeface="Arial"/>
              </a:rPr>
              <a:t>of </a:t>
            </a:r>
            <a:r>
              <a:rPr sz="3200" spc="-175" dirty="0">
                <a:latin typeface="Arial"/>
                <a:cs typeface="Arial"/>
              </a:rPr>
              <a:t>infection- </a:t>
            </a:r>
            <a:r>
              <a:rPr sz="3200" spc="-235" dirty="0">
                <a:latin typeface="Arial"/>
                <a:cs typeface="Arial"/>
              </a:rPr>
              <a:t>usually  </a:t>
            </a:r>
            <a:r>
              <a:rPr sz="3200" spc="-225" dirty="0">
                <a:latin typeface="Arial"/>
                <a:cs typeface="Arial"/>
              </a:rPr>
              <a:t>asymptomatic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ts val="4610"/>
              </a:lnSpc>
              <a:spcBef>
                <a:spcPts val="2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15" dirty="0">
                <a:latin typeface="Arial"/>
                <a:cs typeface="Arial"/>
              </a:rPr>
              <a:t>2-4wks </a:t>
            </a:r>
            <a:r>
              <a:rPr sz="3200" spc="-110" dirty="0">
                <a:latin typeface="Arial"/>
                <a:cs typeface="Arial"/>
              </a:rPr>
              <a:t>after </a:t>
            </a:r>
            <a:r>
              <a:rPr sz="3200" spc="-170" dirty="0">
                <a:latin typeface="Arial"/>
                <a:cs typeface="Arial"/>
              </a:rPr>
              <a:t>infection- </a:t>
            </a:r>
            <a:r>
              <a:rPr sz="3200" spc="-155" dirty="0">
                <a:latin typeface="Arial"/>
                <a:cs typeface="Arial"/>
              </a:rPr>
              <a:t>2 </a:t>
            </a:r>
            <a:r>
              <a:rPr sz="3200" spc="-240" dirty="0">
                <a:latin typeface="Arial"/>
                <a:cs typeface="Arial"/>
              </a:rPr>
              <a:t>host </a:t>
            </a:r>
            <a:r>
              <a:rPr sz="3200" spc="-305" dirty="0">
                <a:latin typeface="Arial"/>
                <a:cs typeface="Arial"/>
              </a:rPr>
              <a:t>responses </a:t>
            </a:r>
            <a:r>
              <a:rPr sz="3200" spc="-30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00" dirty="0">
                <a:solidFill>
                  <a:srgbClr val="FFFF00"/>
                </a:solidFill>
                <a:latin typeface="Arial"/>
                <a:cs typeface="Arial"/>
              </a:rPr>
              <a:t>1.Macrophage </a:t>
            </a:r>
            <a:r>
              <a:rPr sz="3200" spc="-185" dirty="0">
                <a:solidFill>
                  <a:srgbClr val="FFFF00"/>
                </a:solidFill>
                <a:latin typeface="Arial"/>
                <a:cs typeface="Arial"/>
              </a:rPr>
              <a:t>activated CMI: </a:t>
            </a:r>
            <a:r>
              <a:rPr sz="3200" spc="-215" dirty="0">
                <a:latin typeface="Arial"/>
                <a:cs typeface="Arial"/>
              </a:rPr>
              <a:t>T-cell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mediated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560"/>
              </a:lnSpc>
              <a:tabLst>
                <a:tab pos="2623185" algn="l"/>
              </a:tabLst>
            </a:pPr>
            <a:r>
              <a:rPr sz="3200" spc="-275" dirty="0">
                <a:latin typeface="Arial"/>
                <a:cs typeface="Arial"/>
              </a:rPr>
              <a:t>response	</a:t>
            </a:r>
            <a:r>
              <a:rPr sz="3200" spc="-195" dirty="0">
                <a:latin typeface="Arial"/>
                <a:cs typeface="Arial"/>
              </a:rPr>
              <a:t>Activation </a:t>
            </a:r>
            <a:r>
              <a:rPr sz="3200" spc="-145" dirty="0">
                <a:latin typeface="Arial"/>
                <a:cs typeface="Arial"/>
              </a:rPr>
              <a:t>of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280" dirty="0">
                <a:latin typeface="Arial"/>
                <a:cs typeface="Arial"/>
              </a:rPr>
              <a:t>macrophages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712757"/>
            <a:ext cx="5803265" cy="168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0">
              <a:lnSpc>
                <a:spcPct val="120100"/>
              </a:lnSpc>
              <a:spcBef>
                <a:spcPts val="100"/>
              </a:spcBef>
            </a:pPr>
            <a:r>
              <a:rPr sz="3200" spc="-235" dirty="0">
                <a:latin typeface="Arial"/>
                <a:cs typeface="Arial"/>
              </a:rPr>
              <a:t>Killing </a:t>
            </a:r>
            <a:r>
              <a:rPr sz="3200" spc="-55" dirty="0">
                <a:latin typeface="Arial"/>
                <a:cs typeface="Arial"/>
              </a:rPr>
              <a:t>&amp; </a:t>
            </a:r>
            <a:r>
              <a:rPr sz="3200" spc="-250" dirty="0">
                <a:latin typeface="Arial"/>
                <a:cs typeface="Arial"/>
              </a:rPr>
              <a:t>digesting </a:t>
            </a:r>
            <a:r>
              <a:rPr sz="3200" spc="-185" dirty="0">
                <a:latin typeface="Arial"/>
                <a:cs typeface="Arial"/>
              </a:rPr>
              <a:t>tubercle bacilli  </a:t>
            </a:r>
            <a:r>
              <a:rPr sz="3200" spc="-290" dirty="0">
                <a:solidFill>
                  <a:srgbClr val="FFFF00"/>
                </a:solidFill>
                <a:latin typeface="Arial"/>
                <a:cs typeface="Arial"/>
              </a:rPr>
              <a:t>2.Tissue </a:t>
            </a:r>
            <a:r>
              <a:rPr sz="3200" spc="-265" dirty="0">
                <a:solidFill>
                  <a:srgbClr val="FFFF00"/>
                </a:solidFill>
                <a:latin typeface="Arial"/>
                <a:cs typeface="Arial"/>
              </a:rPr>
              <a:t>damaging</a:t>
            </a:r>
            <a:r>
              <a:rPr sz="32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280" dirty="0">
                <a:solidFill>
                  <a:srgbClr val="FFFF00"/>
                </a:solidFill>
                <a:latin typeface="Arial"/>
                <a:cs typeface="Arial"/>
              </a:rPr>
              <a:t>response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240" dirty="0">
                <a:latin typeface="Arial"/>
                <a:cs typeface="Arial"/>
              </a:rPr>
              <a:t>various </a:t>
            </a:r>
            <a:r>
              <a:rPr sz="3200" spc="-195" dirty="0">
                <a:latin typeface="Arial"/>
                <a:cs typeface="Arial"/>
              </a:rPr>
              <a:t>bacillary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240" dirty="0">
                <a:latin typeface="Arial"/>
                <a:cs typeface="Arial"/>
              </a:rPr>
              <a:t>antigens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468518"/>
            <a:ext cx="70135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20040" algn="l"/>
              </a:tabLst>
            </a:pPr>
            <a:r>
              <a:rPr sz="3200" b="1" spc="-85" dirty="0">
                <a:latin typeface="Arial"/>
                <a:cs typeface="Arial"/>
              </a:rPr>
              <a:t>-	</a:t>
            </a:r>
            <a:r>
              <a:rPr sz="3200" spc="-270" dirty="0">
                <a:latin typeface="Arial"/>
                <a:cs typeface="Arial"/>
              </a:rPr>
              <a:t>Destroys </a:t>
            </a:r>
            <a:r>
              <a:rPr sz="3200" spc="-195" dirty="0">
                <a:latin typeface="Arial"/>
                <a:cs typeface="Arial"/>
              </a:rPr>
              <a:t>unactivated </a:t>
            </a:r>
            <a:r>
              <a:rPr sz="3200" spc="-280" dirty="0">
                <a:latin typeface="Arial"/>
                <a:cs typeface="Arial"/>
              </a:rPr>
              <a:t>macrophages </a:t>
            </a:r>
            <a:r>
              <a:rPr sz="3200" spc="-100" dirty="0">
                <a:latin typeface="Arial"/>
                <a:cs typeface="Arial"/>
              </a:rPr>
              <a:t>that  </a:t>
            </a:r>
            <a:r>
              <a:rPr sz="3200" spc="-210" dirty="0">
                <a:latin typeface="Arial"/>
                <a:cs typeface="Arial"/>
              </a:rPr>
              <a:t>contain </a:t>
            </a:r>
            <a:r>
              <a:rPr sz="3200" spc="-185" dirty="0">
                <a:latin typeface="Arial"/>
                <a:cs typeface="Arial"/>
              </a:rPr>
              <a:t>multiplying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bacilli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71623" y="3416881"/>
            <a:ext cx="429259" cy="171450"/>
          </a:xfrm>
          <a:custGeom>
            <a:avLst/>
            <a:gdLst/>
            <a:ahLst/>
            <a:cxnLst/>
            <a:rect l="l" t="t" r="r" b="b"/>
            <a:pathLst>
              <a:path w="429260" h="171450">
                <a:moveTo>
                  <a:pt x="320598" y="104704"/>
                </a:moveTo>
                <a:lnTo>
                  <a:pt x="266953" y="135689"/>
                </a:lnTo>
                <a:lnTo>
                  <a:pt x="261272" y="140721"/>
                </a:lnTo>
                <a:lnTo>
                  <a:pt x="258079" y="147278"/>
                </a:lnTo>
                <a:lnTo>
                  <a:pt x="257577" y="154549"/>
                </a:lnTo>
                <a:lnTo>
                  <a:pt x="259969" y="161724"/>
                </a:lnTo>
                <a:lnTo>
                  <a:pt x="265001" y="167405"/>
                </a:lnTo>
                <a:lnTo>
                  <a:pt x="271557" y="170598"/>
                </a:lnTo>
                <a:lnTo>
                  <a:pt x="278828" y="171100"/>
                </a:lnTo>
                <a:lnTo>
                  <a:pt x="286003" y="168709"/>
                </a:lnTo>
                <a:lnTo>
                  <a:pt x="396177" y="104955"/>
                </a:lnTo>
                <a:lnTo>
                  <a:pt x="390906" y="104955"/>
                </a:lnTo>
                <a:lnTo>
                  <a:pt x="320598" y="104704"/>
                </a:lnTo>
                <a:close/>
              </a:path>
              <a:path w="429260" h="171450">
                <a:moveTo>
                  <a:pt x="353250" y="85844"/>
                </a:moveTo>
                <a:lnTo>
                  <a:pt x="320598" y="104704"/>
                </a:lnTo>
                <a:lnTo>
                  <a:pt x="390906" y="104955"/>
                </a:lnTo>
                <a:lnTo>
                  <a:pt x="390922" y="102415"/>
                </a:lnTo>
                <a:lnTo>
                  <a:pt x="381381" y="102415"/>
                </a:lnTo>
                <a:lnTo>
                  <a:pt x="353250" y="85844"/>
                </a:lnTo>
                <a:close/>
              </a:path>
              <a:path w="429260" h="171450">
                <a:moveTo>
                  <a:pt x="279517" y="0"/>
                </a:moveTo>
                <a:lnTo>
                  <a:pt x="272240" y="450"/>
                </a:lnTo>
                <a:lnTo>
                  <a:pt x="265654" y="3591"/>
                </a:lnTo>
                <a:lnTo>
                  <a:pt x="260603" y="9197"/>
                </a:lnTo>
                <a:lnTo>
                  <a:pt x="258137" y="16319"/>
                </a:lnTo>
                <a:lnTo>
                  <a:pt x="258587" y="23596"/>
                </a:lnTo>
                <a:lnTo>
                  <a:pt x="261729" y="30182"/>
                </a:lnTo>
                <a:lnTo>
                  <a:pt x="267334" y="35232"/>
                </a:lnTo>
                <a:lnTo>
                  <a:pt x="320588" y="66603"/>
                </a:lnTo>
                <a:lnTo>
                  <a:pt x="391159" y="66855"/>
                </a:lnTo>
                <a:lnTo>
                  <a:pt x="390906" y="104955"/>
                </a:lnTo>
                <a:lnTo>
                  <a:pt x="396177" y="104955"/>
                </a:lnTo>
                <a:lnTo>
                  <a:pt x="428878" y="86032"/>
                </a:lnTo>
                <a:lnTo>
                  <a:pt x="286638" y="2466"/>
                </a:lnTo>
                <a:lnTo>
                  <a:pt x="279517" y="0"/>
                </a:lnTo>
                <a:close/>
              </a:path>
              <a:path w="429260" h="171450">
                <a:moveTo>
                  <a:pt x="253" y="65458"/>
                </a:moveTo>
                <a:lnTo>
                  <a:pt x="0" y="103558"/>
                </a:lnTo>
                <a:lnTo>
                  <a:pt x="320598" y="104704"/>
                </a:lnTo>
                <a:lnTo>
                  <a:pt x="353250" y="85844"/>
                </a:lnTo>
                <a:lnTo>
                  <a:pt x="320588" y="66603"/>
                </a:lnTo>
                <a:lnTo>
                  <a:pt x="253" y="65458"/>
                </a:lnTo>
                <a:close/>
              </a:path>
              <a:path w="429260" h="171450">
                <a:moveTo>
                  <a:pt x="381507" y="69522"/>
                </a:moveTo>
                <a:lnTo>
                  <a:pt x="353250" y="85844"/>
                </a:lnTo>
                <a:lnTo>
                  <a:pt x="381381" y="102415"/>
                </a:lnTo>
                <a:lnTo>
                  <a:pt x="381507" y="69522"/>
                </a:lnTo>
                <a:close/>
              </a:path>
              <a:path w="429260" h="171450">
                <a:moveTo>
                  <a:pt x="391142" y="69522"/>
                </a:moveTo>
                <a:lnTo>
                  <a:pt x="381507" y="69522"/>
                </a:lnTo>
                <a:lnTo>
                  <a:pt x="381381" y="102415"/>
                </a:lnTo>
                <a:lnTo>
                  <a:pt x="390922" y="102415"/>
                </a:lnTo>
                <a:lnTo>
                  <a:pt x="391142" y="69522"/>
                </a:lnTo>
                <a:close/>
              </a:path>
              <a:path w="429260" h="171450">
                <a:moveTo>
                  <a:pt x="320588" y="66603"/>
                </a:moveTo>
                <a:lnTo>
                  <a:pt x="353250" y="85844"/>
                </a:lnTo>
                <a:lnTo>
                  <a:pt x="381507" y="69522"/>
                </a:lnTo>
                <a:lnTo>
                  <a:pt x="391142" y="69522"/>
                </a:lnTo>
                <a:lnTo>
                  <a:pt x="391159" y="66855"/>
                </a:lnTo>
                <a:lnTo>
                  <a:pt x="320588" y="666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30133" y="3416883"/>
            <a:ext cx="500380" cy="171450"/>
          </a:xfrm>
          <a:custGeom>
            <a:avLst/>
            <a:gdLst/>
            <a:ahLst/>
            <a:cxnLst/>
            <a:rect l="l" t="t" r="r" b="b"/>
            <a:pathLst>
              <a:path w="500379" h="171450">
                <a:moveTo>
                  <a:pt x="391777" y="104848"/>
                </a:moveTo>
                <a:lnTo>
                  <a:pt x="338327" y="135814"/>
                </a:lnTo>
                <a:lnTo>
                  <a:pt x="332646" y="140793"/>
                </a:lnTo>
                <a:lnTo>
                  <a:pt x="329453" y="147355"/>
                </a:lnTo>
                <a:lnTo>
                  <a:pt x="328951" y="154656"/>
                </a:lnTo>
                <a:lnTo>
                  <a:pt x="331343" y="161849"/>
                </a:lnTo>
                <a:lnTo>
                  <a:pt x="336375" y="167528"/>
                </a:lnTo>
                <a:lnTo>
                  <a:pt x="342931" y="170707"/>
                </a:lnTo>
                <a:lnTo>
                  <a:pt x="350202" y="171172"/>
                </a:lnTo>
                <a:lnTo>
                  <a:pt x="357377" y="168707"/>
                </a:lnTo>
                <a:lnTo>
                  <a:pt x="467234" y="105080"/>
                </a:lnTo>
                <a:lnTo>
                  <a:pt x="462280" y="105080"/>
                </a:lnTo>
                <a:lnTo>
                  <a:pt x="391777" y="104848"/>
                </a:lnTo>
                <a:close/>
              </a:path>
              <a:path w="500379" h="171450">
                <a:moveTo>
                  <a:pt x="424561" y="85854"/>
                </a:moveTo>
                <a:lnTo>
                  <a:pt x="391777" y="104848"/>
                </a:lnTo>
                <a:lnTo>
                  <a:pt x="462280" y="105080"/>
                </a:lnTo>
                <a:lnTo>
                  <a:pt x="462288" y="102413"/>
                </a:lnTo>
                <a:lnTo>
                  <a:pt x="452755" y="102413"/>
                </a:lnTo>
                <a:lnTo>
                  <a:pt x="424561" y="85854"/>
                </a:lnTo>
                <a:close/>
              </a:path>
              <a:path w="500379" h="171450">
                <a:moveTo>
                  <a:pt x="350764" y="0"/>
                </a:moveTo>
                <a:lnTo>
                  <a:pt x="343487" y="464"/>
                </a:lnTo>
                <a:lnTo>
                  <a:pt x="336901" y="3643"/>
                </a:lnTo>
                <a:lnTo>
                  <a:pt x="331850" y="9322"/>
                </a:lnTo>
                <a:lnTo>
                  <a:pt x="329384" y="16444"/>
                </a:lnTo>
                <a:lnTo>
                  <a:pt x="329834" y="23721"/>
                </a:lnTo>
                <a:lnTo>
                  <a:pt x="332976" y="30307"/>
                </a:lnTo>
                <a:lnTo>
                  <a:pt x="338582" y="35357"/>
                </a:lnTo>
                <a:lnTo>
                  <a:pt x="392030" y="66748"/>
                </a:lnTo>
                <a:lnTo>
                  <a:pt x="462407" y="66980"/>
                </a:lnTo>
                <a:lnTo>
                  <a:pt x="462280" y="105080"/>
                </a:lnTo>
                <a:lnTo>
                  <a:pt x="467234" y="105080"/>
                </a:lnTo>
                <a:lnTo>
                  <a:pt x="500125" y="86030"/>
                </a:lnTo>
                <a:lnTo>
                  <a:pt x="357886" y="2464"/>
                </a:lnTo>
                <a:lnTo>
                  <a:pt x="350764" y="0"/>
                </a:lnTo>
                <a:close/>
              </a:path>
              <a:path w="500379" h="171450">
                <a:moveTo>
                  <a:pt x="0" y="65456"/>
                </a:moveTo>
                <a:lnTo>
                  <a:pt x="0" y="103556"/>
                </a:lnTo>
                <a:lnTo>
                  <a:pt x="391777" y="104848"/>
                </a:lnTo>
                <a:lnTo>
                  <a:pt x="424561" y="85854"/>
                </a:lnTo>
                <a:lnTo>
                  <a:pt x="392030" y="66748"/>
                </a:lnTo>
                <a:lnTo>
                  <a:pt x="0" y="65456"/>
                </a:lnTo>
                <a:close/>
              </a:path>
              <a:path w="500379" h="171450">
                <a:moveTo>
                  <a:pt x="452755" y="69520"/>
                </a:moveTo>
                <a:lnTo>
                  <a:pt x="424561" y="85854"/>
                </a:lnTo>
                <a:lnTo>
                  <a:pt x="452755" y="102413"/>
                </a:lnTo>
                <a:lnTo>
                  <a:pt x="452755" y="69520"/>
                </a:lnTo>
                <a:close/>
              </a:path>
              <a:path w="500379" h="171450">
                <a:moveTo>
                  <a:pt x="462398" y="69520"/>
                </a:moveTo>
                <a:lnTo>
                  <a:pt x="452755" y="69520"/>
                </a:lnTo>
                <a:lnTo>
                  <a:pt x="452755" y="102413"/>
                </a:lnTo>
                <a:lnTo>
                  <a:pt x="462288" y="102413"/>
                </a:lnTo>
                <a:lnTo>
                  <a:pt x="462398" y="69520"/>
                </a:lnTo>
                <a:close/>
              </a:path>
              <a:path w="500379" h="171450">
                <a:moveTo>
                  <a:pt x="392030" y="66748"/>
                </a:moveTo>
                <a:lnTo>
                  <a:pt x="424561" y="85854"/>
                </a:lnTo>
                <a:lnTo>
                  <a:pt x="452755" y="69520"/>
                </a:lnTo>
                <a:lnTo>
                  <a:pt x="462398" y="69520"/>
                </a:lnTo>
                <a:lnTo>
                  <a:pt x="462407" y="66980"/>
                </a:lnTo>
                <a:lnTo>
                  <a:pt x="392030" y="66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038" y="283286"/>
            <a:ext cx="39985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85" dirty="0">
                <a:solidFill>
                  <a:srgbClr val="000000"/>
                </a:solidFill>
              </a:rPr>
              <a:t>Insemination </a:t>
            </a:r>
            <a:r>
              <a:rPr sz="3000" spc="-135" dirty="0">
                <a:solidFill>
                  <a:srgbClr val="000000"/>
                </a:solidFill>
              </a:rPr>
              <a:t>of</a:t>
            </a:r>
            <a:r>
              <a:rPr sz="3000" spc="-120" dirty="0">
                <a:solidFill>
                  <a:srgbClr val="000000"/>
                </a:solidFill>
              </a:rPr>
              <a:t> </a:t>
            </a:r>
            <a:r>
              <a:rPr sz="3000" spc="-175" dirty="0">
                <a:solidFill>
                  <a:srgbClr val="000000"/>
                </a:solidFill>
              </a:rPr>
              <a:t>infection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1051356" y="1198245"/>
            <a:ext cx="7525384" cy="459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25" dirty="0">
                <a:latin typeface="Arial"/>
                <a:cs typeface="Arial"/>
              </a:rPr>
              <a:t>Accumulation </a:t>
            </a:r>
            <a:r>
              <a:rPr sz="3000" b="1" spc="-135" dirty="0">
                <a:latin typeface="Arial"/>
                <a:cs typeface="Arial"/>
              </a:rPr>
              <a:t>of</a:t>
            </a:r>
            <a:r>
              <a:rPr sz="3000" b="1" spc="-105" dirty="0">
                <a:latin typeface="Arial"/>
                <a:cs typeface="Arial"/>
              </a:rPr>
              <a:t> </a:t>
            </a:r>
            <a:r>
              <a:rPr sz="3000" b="1" spc="-225" dirty="0">
                <a:latin typeface="Arial"/>
                <a:cs typeface="Arial"/>
              </a:rPr>
              <a:t>macrophages/monocytes</a:t>
            </a:r>
            <a:endParaRPr sz="3000">
              <a:latin typeface="Arial"/>
              <a:cs typeface="Arial"/>
            </a:endParaRPr>
          </a:p>
          <a:p>
            <a:pPr marL="12065" marR="923925" indent="101600" algn="ctr">
              <a:lnSpc>
                <a:spcPts val="7200"/>
              </a:lnSpc>
              <a:spcBef>
                <a:spcPts val="840"/>
              </a:spcBef>
            </a:pPr>
            <a:r>
              <a:rPr sz="3000" b="1" spc="-420" dirty="0">
                <a:latin typeface="Arial"/>
                <a:cs typeface="Arial"/>
              </a:rPr>
              <a:t>TB </a:t>
            </a:r>
            <a:r>
              <a:rPr sz="3000" b="1" spc="-180" dirty="0">
                <a:latin typeface="Arial"/>
                <a:cs typeface="Arial"/>
              </a:rPr>
              <a:t>bacilli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29" dirty="0">
                <a:latin typeface="Arial"/>
                <a:cs typeface="Arial"/>
              </a:rPr>
              <a:t>phagocytosed,broken </a:t>
            </a:r>
            <a:r>
              <a:rPr sz="3000" b="1" spc="-200" dirty="0">
                <a:latin typeface="Arial"/>
                <a:cs typeface="Arial"/>
              </a:rPr>
              <a:t>down  </a:t>
            </a:r>
            <a:r>
              <a:rPr sz="3000" b="1" spc="-245" dirty="0">
                <a:latin typeface="Arial"/>
                <a:cs typeface="Arial"/>
              </a:rPr>
              <a:t>Lipid dispersed </a:t>
            </a:r>
            <a:r>
              <a:rPr sz="3000" b="1" spc="-185" dirty="0">
                <a:latin typeface="Arial"/>
                <a:cs typeface="Arial"/>
              </a:rPr>
              <a:t>throughout </a:t>
            </a:r>
            <a:r>
              <a:rPr sz="3000" b="1" spc="-114" dirty="0">
                <a:latin typeface="Arial"/>
                <a:cs typeface="Arial"/>
              </a:rPr>
              <a:t>the</a:t>
            </a:r>
            <a:r>
              <a:rPr sz="3000" b="1" spc="60" dirty="0">
                <a:latin typeface="Arial"/>
                <a:cs typeface="Arial"/>
              </a:rPr>
              <a:t> </a:t>
            </a:r>
            <a:r>
              <a:rPr sz="3000" b="1" spc="-235" dirty="0">
                <a:latin typeface="Arial"/>
                <a:cs typeface="Arial"/>
              </a:rPr>
              <a:t>cytoplasm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Times New Roman"/>
              <a:cs typeface="Times New Roman"/>
            </a:endParaRPr>
          </a:p>
          <a:p>
            <a:pPr marL="1383665">
              <a:lnSpc>
                <a:spcPct val="100000"/>
              </a:lnSpc>
            </a:pPr>
            <a:r>
              <a:rPr sz="3000" b="1" spc="-340" dirty="0">
                <a:latin typeface="Arial"/>
                <a:cs typeface="Arial"/>
              </a:rPr>
              <a:t>EPITHELOID </a:t>
            </a:r>
            <a:r>
              <a:rPr sz="3000" b="1" spc="-254" dirty="0">
                <a:latin typeface="Arial"/>
                <a:cs typeface="Arial"/>
              </a:rPr>
              <a:t>cells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10" dirty="0">
                <a:latin typeface="Arial"/>
                <a:cs typeface="Arial"/>
              </a:rPr>
              <a:t>large </a:t>
            </a:r>
            <a:r>
              <a:rPr sz="3000" b="1" spc="-170" dirty="0">
                <a:latin typeface="Arial"/>
                <a:cs typeface="Arial"/>
              </a:rPr>
              <a:t>pale</a:t>
            </a:r>
            <a:r>
              <a:rPr sz="3000" b="1" spc="160" dirty="0">
                <a:latin typeface="Arial"/>
                <a:cs typeface="Arial"/>
              </a:rPr>
              <a:t> </a:t>
            </a:r>
            <a:r>
              <a:rPr sz="3000" b="1" spc="-254" dirty="0">
                <a:latin typeface="Arial"/>
                <a:cs typeface="Arial"/>
              </a:rPr>
              <a:t>cells</a:t>
            </a:r>
            <a:endParaRPr sz="3000">
              <a:latin typeface="Arial"/>
              <a:cs typeface="Arial"/>
            </a:endParaRPr>
          </a:p>
          <a:p>
            <a:pPr marL="3956685" marR="5080">
              <a:lnSpc>
                <a:spcPct val="100000"/>
              </a:lnSpc>
            </a:pPr>
            <a:r>
              <a:rPr sz="3000" b="1" spc="-204" dirty="0">
                <a:latin typeface="Arial"/>
                <a:cs typeface="Arial"/>
              </a:rPr>
              <a:t>large </a:t>
            </a:r>
            <a:r>
              <a:rPr sz="3000" b="1" spc="-225" dirty="0">
                <a:latin typeface="Arial"/>
                <a:cs typeface="Arial"/>
              </a:rPr>
              <a:t>vesicular </a:t>
            </a:r>
            <a:r>
              <a:rPr sz="3000" b="1" spc="-265" dirty="0">
                <a:latin typeface="Arial"/>
                <a:cs typeface="Arial"/>
              </a:rPr>
              <a:t>nuclues  </a:t>
            </a:r>
            <a:r>
              <a:rPr sz="3000" b="1" spc="-210" dirty="0">
                <a:latin typeface="Arial"/>
                <a:cs typeface="Arial"/>
              </a:rPr>
              <a:t>Abundant</a:t>
            </a:r>
            <a:r>
              <a:rPr sz="3000" b="1" spc="-170" dirty="0">
                <a:latin typeface="Arial"/>
                <a:cs typeface="Arial"/>
              </a:rPr>
              <a:t> </a:t>
            </a:r>
            <a:r>
              <a:rPr sz="3000" b="1" spc="-229" dirty="0">
                <a:latin typeface="Arial"/>
                <a:cs typeface="Arial"/>
              </a:rPr>
              <a:t>cytoplasm</a:t>
            </a:r>
            <a:endParaRPr sz="3000">
              <a:latin typeface="Arial"/>
              <a:cs typeface="Arial"/>
            </a:endParaRPr>
          </a:p>
          <a:p>
            <a:pPr marL="783590">
              <a:lnSpc>
                <a:spcPct val="100000"/>
              </a:lnSpc>
            </a:pPr>
            <a:r>
              <a:rPr sz="3000" b="1" spc="-370" dirty="0">
                <a:latin typeface="Arial"/>
                <a:cs typeface="Arial"/>
              </a:rPr>
              <a:t>LANGHANS </a:t>
            </a:r>
            <a:r>
              <a:rPr sz="3000" b="1" spc="-275" dirty="0">
                <a:latin typeface="Arial"/>
                <a:cs typeface="Arial"/>
              </a:rPr>
              <a:t>GAINT</a:t>
            </a:r>
            <a:r>
              <a:rPr sz="3000" b="1" spc="-445" dirty="0">
                <a:latin typeface="Arial"/>
                <a:cs typeface="Arial"/>
              </a:rPr>
              <a:t> </a:t>
            </a:r>
            <a:r>
              <a:rPr sz="3000" b="1" spc="-254" dirty="0">
                <a:latin typeface="Arial"/>
                <a:cs typeface="Arial"/>
              </a:rPr>
              <a:t>cells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72881" y="857122"/>
            <a:ext cx="171450" cy="429259"/>
          </a:xfrm>
          <a:custGeom>
            <a:avLst/>
            <a:gdLst/>
            <a:ahLst/>
            <a:cxnLst/>
            <a:rect l="l" t="t" r="r" b="b"/>
            <a:pathLst>
              <a:path w="171450" h="429259">
                <a:moveTo>
                  <a:pt x="16498" y="257577"/>
                </a:moveTo>
                <a:lnTo>
                  <a:pt x="9304" y="259968"/>
                </a:lnTo>
                <a:lnTo>
                  <a:pt x="3679" y="265001"/>
                </a:lnTo>
                <a:lnTo>
                  <a:pt x="494" y="271557"/>
                </a:lnTo>
                <a:lnTo>
                  <a:pt x="0" y="278828"/>
                </a:lnTo>
                <a:lnTo>
                  <a:pt x="2446" y="286003"/>
                </a:lnTo>
                <a:lnTo>
                  <a:pt x="84996" y="428878"/>
                </a:lnTo>
                <a:lnTo>
                  <a:pt x="107190" y="391160"/>
                </a:lnTo>
                <a:lnTo>
                  <a:pt x="104173" y="391160"/>
                </a:lnTo>
                <a:lnTo>
                  <a:pt x="66073" y="390905"/>
                </a:lnTo>
                <a:lnTo>
                  <a:pt x="66348" y="320535"/>
                </a:lnTo>
                <a:lnTo>
                  <a:pt x="35339" y="266953"/>
                </a:lnTo>
                <a:lnTo>
                  <a:pt x="30360" y="261272"/>
                </a:lnTo>
                <a:lnTo>
                  <a:pt x="23798" y="258079"/>
                </a:lnTo>
                <a:lnTo>
                  <a:pt x="16498" y="257577"/>
                </a:lnTo>
                <a:close/>
              </a:path>
              <a:path w="171450" h="429259">
                <a:moveTo>
                  <a:pt x="66348" y="320535"/>
                </a:moveTo>
                <a:lnTo>
                  <a:pt x="66073" y="390905"/>
                </a:lnTo>
                <a:lnTo>
                  <a:pt x="104173" y="391160"/>
                </a:lnTo>
                <a:lnTo>
                  <a:pt x="104211" y="381507"/>
                </a:lnTo>
                <a:lnTo>
                  <a:pt x="68740" y="381380"/>
                </a:lnTo>
                <a:lnTo>
                  <a:pt x="85280" y="353250"/>
                </a:lnTo>
                <a:lnTo>
                  <a:pt x="66348" y="320535"/>
                </a:lnTo>
                <a:close/>
              </a:path>
              <a:path w="171450" h="429259">
                <a:moveTo>
                  <a:pt x="154709" y="258137"/>
                </a:moveTo>
                <a:lnTo>
                  <a:pt x="104448" y="320650"/>
                </a:lnTo>
                <a:lnTo>
                  <a:pt x="104173" y="391160"/>
                </a:lnTo>
                <a:lnTo>
                  <a:pt x="107190" y="391160"/>
                </a:lnTo>
                <a:lnTo>
                  <a:pt x="168689" y="286638"/>
                </a:lnTo>
                <a:lnTo>
                  <a:pt x="171154" y="279517"/>
                </a:lnTo>
                <a:lnTo>
                  <a:pt x="170689" y="272240"/>
                </a:lnTo>
                <a:lnTo>
                  <a:pt x="167511" y="265654"/>
                </a:lnTo>
                <a:lnTo>
                  <a:pt x="161831" y="260603"/>
                </a:lnTo>
                <a:lnTo>
                  <a:pt x="154709" y="258137"/>
                </a:lnTo>
                <a:close/>
              </a:path>
              <a:path w="171450" h="429259">
                <a:moveTo>
                  <a:pt x="85280" y="353250"/>
                </a:moveTo>
                <a:lnTo>
                  <a:pt x="68740" y="381380"/>
                </a:lnTo>
                <a:lnTo>
                  <a:pt x="101633" y="381507"/>
                </a:lnTo>
                <a:lnTo>
                  <a:pt x="85280" y="353250"/>
                </a:lnTo>
                <a:close/>
              </a:path>
              <a:path w="171450" h="429259">
                <a:moveTo>
                  <a:pt x="104448" y="320650"/>
                </a:moveTo>
                <a:lnTo>
                  <a:pt x="85280" y="353250"/>
                </a:lnTo>
                <a:lnTo>
                  <a:pt x="101633" y="381507"/>
                </a:lnTo>
                <a:lnTo>
                  <a:pt x="104211" y="381507"/>
                </a:lnTo>
                <a:lnTo>
                  <a:pt x="104448" y="320650"/>
                </a:lnTo>
                <a:close/>
              </a:path>
              <a:path w="171450" h="429259">
                <a:moveTo>
                  <a:pt x="67597" y="0"/>
                </a:moveTo>
                <a:lnTo>
                  <a:pt x="66539" y="271557"/>
                </a:lnTo>
                <a:lnTo>
                  <a:pt x="66414" y="320650"/>
                </a:lnTo>
                <a:lnTo>
                  <a:pt x="85280" y="353250"/>
                </a:lnTo>
                <a:lnTo>
                  <a:pt x="104448" y="320650"/>
                </a:lnTo>
                <a:lnTo>
                  <a:pt x="105697" y="253"/>
                </a:lnTo>
                <a:lnTo>
                  <a:pt x="67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72756" y="1643633"/>
            <a:ext cx="171450" cy="500380"/>
          </a:xfrm>
          <a:custGeom>
            <a:avLst/>
            <a:gdLst/>
            <a:ahLst/>
            <a:cxnLst/>
            <a:rect l="l" t="t" r="r" b="b"/>
            <a:pathLst>
              <a:path w="171450" h="500380">
                <a:moveTo>
                  <a:pt x="16551" y="328951"/>
                </a:moveTo>
                <a:lnTo>
                  <a:pt x="9429" y="331342"/>
                </a:lnTo>
                <a:lnTo>
                  <a:pt x="3730" y="336375"/>
                </a:lnTo>
                <a:lnTo>
                  <a:pt x="508" y="342931"/>
                </a:lnTo>
                <a:lnTo>
                  <a:pt x="0" y="350202"/>
                </a:lnTo>
                <a:lnTo>
                  <a:pt x="2444" y="357377"/>
                </a:lnTo>
                <a:lnTo>
                  <a:pt x="85121" y="500125"/>
                </a:lnTo>
                <a:lnTo>
                  <a:pt x="107281" y="462406"/>
                </a:lnTo>
                <a:lnTo>
                  <a:pt x="66198" y="462279"/>
                </a:lnTo>
                <a:lnTo>
                  <a:pt x="66431" y="391777"/>
                </a:lnTo>
                <a:lnTo>
                  <a:pt x="35464" y="338327"/>
                </a:lnTo>
                <a:lnTo>
                  <a:pt x="30414" y="332646"/>
                </a:lnTo>
                <a:lnTo>
                  <a:pt x="23828" y="329453"/>
                </a:lnTo>
                <a:lnTo>
                  <a:pt x="16551" y="328951"/>
                </a:lnTo>
                <a:close/>
              </a:path>
              <a:path w="171450" h="500380">
                <a:moveTo>
                  <a:pt x="66431" y="391777"/>
                </a:moveTo>
                <a:lnTo>
                  <a:pt x="66198" y="462279"/>
                </a:lnTo>
                <a:lnTo>
                  <a:pt x="104298" y="462406"/>
                </a:lnTo>
                <a:lnTo>
                  <a:pt x="104330" y="452754"/>
                </a:lnTo>
                <a:lnTo>
                  <a:pt x="68865" y="452754"/>
                </a:lnTo>
                <a:lnTo>
                  <a:pt x="85408" y="424534"/>
                </a:lnTo>
                <a:lnTo>
                  <a:pt x="66431" y="391777"/>
                </a:lnTo>
                <a:close/>
              </a:path>
              <a:path w="171450" h="500380">
                <a:moveTo>
                  <a:pt x="154761" y="329384"/>
                </a:moveTo>
                <a:lnTo>
                  <a:pt x="104531" y="391914"/>
                </a:lnTo>
                <a:lnTo>
                  <a:pt x="104298" y="462406"/>
                </a:lnTo>
                <a:lnTo>
                  <a:pt x="107281" y="462406"/>
                </a:lnTo>
                <a:lnTo>
                  <a:pt x="168687" y="357886"/>
                </a:lnTo>
                <a:lnTo>
                  <a:pt x="171154" y="350764"/>
                </a:lnTo>
                <a:lnTo>
                  <a:pt x="170703" y="343487"/>
                </a:lnTo>
                <a:lnTo>
                  <a:pt x="167562" y="336901"/>
                </a:lnTo>
                <a:lnTo>
                  <a:pt x="161956" y="331850"/>
                </a:lnTo>
                <a:lnTo>
                  <a:pt x="154761" y="329384"/>
                </a:lnTo>
                <a:close/>
              </a:path>
              <a:path w="171450" h="500380">
                <a:moveTo>
                  <a:pt x="85408" y="424534"/>
                </a:moveTo>
                <a:lnTo>
                  <a:pt x="68865" y="452754"/>
                </a:lnTo>
                <a:lnTo>
                  <a:pt x="101758" y="452754"/>
                </a:lnTo>
                <a:lnTo>
                  <a:pt x="85408" y="424534"/>
                </a:lnTo>
                <a:close/>
              </a:path>
              <a:path w="171450" h="500380">
                <a:moveTo>
                  <a:pt x="104531" y="391914"/>
                </a:moveTo>
                <a:lnTo>
                  <a:pt x="85408" y="424534"/>
                </a:lnTo>
                <a:lnTo>
                  <a:pt x="101758" y="452754"/>
                </a:lnTo>
                <a:lnTo>
                  <a:pt x="104330" y="452754"/>
                </a:lnTo>
                <a:lnTo>
                  <a:pt x="104531" y="391914"/>
                </a:lnTo>
                <a:close/>
              </a:path>
              <a:path w="171450" h="500380">
                <a:moveTo>
                  <a:pt x="105822" y="0"/>
                </a:moveTo>
                <a:lnTo>
                  <a:pt x="67722" y="0"/>
                </a:lnTo>
                <a:lnTo>
                  <a:pt x="66636" y="329384"/>
                </a:lnTo>
                <a:lnTo>
                  <a:pt x="66510" y="391914"/>
                </a:lnTo>
                <a:lnTo>
                  <a:pt x="85408" y="424534"/>
                </a:lnTo>
                <a:lnTo>
                  <a:pt x="104531" y="391914"/>
                </a:lnTo>
                <a:lnTo>
                  <a:pt x="1058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72954" y="2714879"/>
            <a:ext cx="171450" cy="357505"/>
          </a:xfrm>
          <a:custGeom>
            <a:avLst/>
            <a:gdLst/>
            <a:ahLst/>
            <a:cxnLst/>
            <a:rect l="l" t="t" r="r" b="b"/>
            <a:pathLst>
              <a:path w="171450" h="357505">
                <a:moveTo>
                  <a:pt x="16551" y="186076"/>
                </a:moveTo>
                <a:lnTo>
                  <a:pt x="9358" y="188468"/>
                </a:lnTo>
                <a:lnTo>
                  <a:pt x="3730" y="193500"/>
                </a:lnTo>
                <a:lnTo>
                  <a:pt x="531" y="200056"/>
                </a:lnTo>
                <a:lnTo>
                  <a:pt x="0" y="207327"/>
                </a:lnTo>
                <a:lnTo>
                  <a:pt x="2373" y="214503"/>
                </a:lnTo>
                <a:lnTo>
                  <a:pt x="84923" y="357378"/>
                </a:lnTo>
                <a:lnTo>
                  <a:pt x="107170" y="319659"/>
                </a:lnTo>
                <a:lnTo>
                  <a:pt x="66000" y="319532"/>
                </a:lnTo>
                <a:lnTo>
                  <a:pt x="66336" y="249083"/>
                </a:lnTo>
                <a:lnTo>
                  <a:pt x="35393" y="195453"/>
                </a:lnTo>
                <a:lnTo>
                  <a:pt x="30414" y="189771"/>
                </a:lnTo>
                <a:lnTo>
                  <a:pt x="23852" y="186578"/>
                </a:lnTo>
                <a:lnTo>
                  <a:pt x="16551" y="186076"/>
                </a:lnTo>
                <a:close/>
              </a:path>
              <a:path w="171450" h="357505">
                <a:moveTo>
                  <a:pt x="66336" y="249083"/>
                </a:moveTo>
                <a:lnTo>
                  <a:pt x="66000" y="319532"/>
                </a:lnTo>
                <a:lnTo>
                  <a:pt x="104100" y="319659"/>
                </a:lnTo>
                <a:lnTo>
                  <a:pt x="104145" y="310134"/>
                </a:lnTo>
                <a:lnTo>
                  <a:pt x="101560" y="310134"/>
                </a:lnTo>
                <a:lnTo>
                  <a:pt x="68667" y="309880"/>
                </a:lnTo>
                <a:lnTo>
                  <a:pt x="85219" y="281812"/>
                </a:lnTo>
                <a:lnTo>
                  <a:pt x="66336" y="249083"/>
                </a:lnTo>
                <a:close/>
              </a:path>
              <a:path w="171450" h="357505">
                <a:moveTo>
                  <a:pt x="154763" y="186745"/>
                </a:moveTo>
                <a:lnTo>
                  <a:pt x="104436" y="249228"/>
                </a:lnTo>
                <a:lnTo>
                  <a:pt x="104100" y="319659"/>
                </a:lnTo>
                <a:lnTo>
                  <a:pt x="107170" y="319659"/>
                </a:lnTo>
                <a:lnTo>
                  <a:pt x="168743" y="215265"/>
                </a:lnTo>
                <a:lnTo>
                  <a:pt x="171207" y="208143"/>
                </a:lnTo>
                <a:lnTo>
                  <a:pt x="170743" y="200866"/>
                </a:lnTo>
                <a:lnTo>
                  <a:pt x="167564" y="194280"/>
                </a:lnTo>
                <a:lnTo>
                  <a:pt x="161885" y="189230"/>
                </a:lnTo>
                <a:lnTo>
                  <a:pt x="154763" y="186745"/>
                </a:lnTo>
                <a:close/>
              </a:path>
              <a:path w="171450" h="357505">
                <a:moveTo>
                  <a:pt x="85219" y="281812"/>
                </a:moveTo>
                <a:lnTo>
                  <a:pt x="68667" y="309880"/>
                </a:lnTo>
                <a:lnTo>
                  <a:pt x="101560" y="310134"/>
                </a:lnTo>
                <a:lnTo>
                  <a:pt x="85219" y="281812"/>
                </a:lnTo>
                <a:close/>
              </a:path>
              <a:path w="171450" h="357505">
                <a:moveTo>
                  <a:pt x="104436" y="249228"/>
                </a:moveTo>
                <a:lnTo>
                  <a:pt x="85219" y="281812"/>
                </a:lnTo>
                <a:lnTo>
                  <a:pt x="101560" y="310134"/>
                </a:lnTo>
                <a:lnTo>
                  <a:pt x="104145" y="310134"/>
                </a:lnTo>
                <a:lnTo>
                  <a:pt x="104436" y="249228"/>
                </a:lnTo>
                <a:close/>
              </a:path>
              <a:path w="171450" h="357505">
                <a:moveTo>
                  <a:pt x="67524" y="0"/>
                </a:moveTo>
                <a:lnTo>
                  <a:pt x="66535" y="207327"/>
                </a:lnTo>
                <a:lnTo>
                  <a:pt x="66419" y="249228"/>
                </a:lnTo>
                <a:lnTo>
                  <a:pt x="85219" y="281812"/>
                </a:lnTo>
                <a:lnTo>
                  <a:pt x="104436" y="249228"/>
                </a:lnTo>
                <a:lnTo>
                  <a:pt x="105624" y="254"/>
                </a:lnTo>
                <a:lnTo>
                  <a:pt x="67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72881" y="3572890"/>
            <a:ext cx="171450" cy="429259"/>
          </a:xfrm>
          <a:custGeom>
            <a:avLst/>
            <a:gdLst/>
            <a:ahLst/>
            <a:cxnLst/>
            <a:rect l="l" t="t" r="r" b="b"/>
            <a:pathLst>
              <a:path w="171450" h="429260">
                <a:moveTo>
                  <a:pt x="16498" y="257577"/>
                </a:moveTo>
                <a:lnTo>
                  <a:pt x="9304" y="259969"/>
                </a:lnTo>
                <a:lnTo>
                  <a:pt x="3679" y="265001"/>
                </a:lnTo>
                <a:lnTo>
                  <a:pt x="494" y="271557"/>
                </a:lnTo>
                <a:lnTo>
                  <a:pt x="0" y="278828"/>
                </a:lnTo>
                <a:lnTo>
                  <a:pt x="2446" y="286004"/>
                </a:lnTo>
                <a:lnTo>
                  <a:pt x="84996" y="428879"/>
                </a:lnTo>
                <a:lnTo>
                  <a:pt x="107190" y="391160"/>
                </a:lnTo>
                <a:lnTo>
                  <a:pt x="104173" y="391160"/>
                </a:lnTo>
                <a:lnTo>
                  <a:pt x="66073" y="390906"/>
                </a:lnTo>
                <a:lnTo>
                  <a:pt x="66348" y="320535"/>
                </a:lnTo>
                <a:lnTo>
                  <a:pt x="35339" y="266954"/>
                </a:lnTo>
                <a:lnTo>
                  <a:pt x="30360" y="261272"/>
                </a:lnTo>
                <a:lnTo>
                  <a:pt x="23798" y="258079"/>
                </a:lnTo>
                <a:lnTo>
                  <a:pt x="16498" y="257577"/>
                </a:lnTo>
                <a:close/>
              </a:path>
              <a:path w="171450" h="429260">
                <a:moveTo>
                  <a:pt x="66348" y="320535"/>
                </a:moveTo>
                <a:lnTo>
                  <a:pt x="66073" y="390906"/>
                </a:lnTo>
                <a:lnTo>
                  <a:pt x="104173" y="391160"/>
                </a:lnTo>
                <a:lnTo>
                  <a:pt x="104211" y="381508"/>
                </a:lnTo>
                <a:lnTo>
                  <a:pt x="68740" y="381381"/>
                </a:lnTo>
                <a:lnTo>
                  <a:pt x="85280" y="353250"/>
                </a:lnTo>
                <a:lnTo>
                  <a:pt x="66348" y="320535"/>
                </a:lnTo>
                <a:close/>
              </a:path>
              <a:path w="171450" h="429260">
                <a:moveTo>
                  <a:pt x="154709" y="258137"/>
                </a:moveTo>
                <a:lnTo>
                  <a:pt x="104448" y="320650"/>
                </a:lnTo>
                <a:lnTo>
                  <a:pt x="104173" y="391160"/>
                </a:lnTo>
                <a:lnTo>
                  <a:pt x="107190" y="391160"/>
                </a:lnTo>
                <a:lnTo>
                  <a:pt x="168689" y="286639"/>
                </a:lnTo>
                <a:lnTo>
                  <a:pt x="171154" y="279517"/>
                </a:lnTo>
                <a:lnTo>
                  <a:pt x="170689" y="272240"/>
                </a:lnTo>
                <a:lnTo>
                  <a:pt x="167511" y="265654"/>
                </a:lnTo>
                <a:lnTo>
                  <a:pt x="161831" y="260604"/>
                </a:lnTo>
                <a:lnTo>
                  <a:pt x="154709" y="258137"/>
                </a:lnTo>
                <a:close/>
              </a:path>
              <a:path w="171450" h="429260">
                <a:moveTo>
                  <a:pt x="85280" y="353250"/>
                </a:moveTo>
                <a:lnTo>
                  <a:pt x="68740" y="381381"/>
                </a:lnTo>
                <a:lnTo>
                  <a:pt x="101633" y="381508"/>
                </a:lnTo>
                <a:lnTo>
                  <a:pt x="85280" y="353250"/>
                </a:lnTo>
                <a:close/>
              </a:path>
              <a:path w="171450" h="429260">
                <a:moveTo>
                  <a:pt x="104448" y="320650"/>
                </a:moveTo>
                <a:lnTo>
                  <a:pt x="85280" y="353250"/>
                </a:lnTo>
                <a:lnTo>
                  <a:pt x="101633" y="381508"/>
                </a:lnTo>
                <a:lnTo>
                  <a:pt x="104211" y="381508"/>
                </a:lnTo>
                <a:lnTo>
                  <a:pt x="104448" y="320650"/>
                </a:lnTo>
                <a:close/>
              </a:path>
              <a:path w="171450" h="429260">
                <a:moveTo>
                  <a:pt x="67597" y="0"/>
                </a:moveTo>
                <a:lnTo>
                  <a:pt x="66539" y="271557"/>
                </a:lnTo>
                <a:lnTo>
                  <a:pt x="66414" y="320650"/>
                </a:lnTo>
                <a:lnTo>
                  <a:pt x="85280" y="353250"/>
                </a:lnTo>
                <a:lnTo>
                  <a:pt x="104448" y="320650"/>
                </a:lnTo>
                <a:lnTo>
                  <a:pt x="105697" y="254"/>
                </a:lnTo>
                <a:lnTo>
                  <a:pt x="67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00981" y="4431029"/>
            <a:ext cx="171450" cy="857885"/>
          </a:xfrm>
          <a:custGeom>
            <a:avLst/>
            <a:gdLst/>
            <a:ahLst/>
            <a:cxnLst/>
            <a:rect l="l" t="t" r="r" b="b"/>
            <a:pathLst>
              <a:path w="171450" h="857885">
                <a:moveTo>
                  <a:pt x="16498" y="686202"/>
                </a:moveTo>
                <a:lnTo>
                  <a:pt x="9322" y="688594"/>
                </a:lnTo>
                <a:lnTo>
                  <a:pt x="3643" y="693644"/>
                </a:lnTo>
                <a:lnTo>
                  <a:pt x="464" y="700230"/>
                </a:lnTo>
                <a:lnTo>
                  <a:pt x="0" y="707507"/>
                </a:lnTo>
                <a:lnTo>
                  <a:pt x="2464" y="714629"/>
                </a:lnTo>
                <a:lnTo>
                  <a:pt x="85268" y="857377"/>
                </a:lnTo>
                <a:lnTo>
                  <a:pt x="107449" y="819531"/>
                </a:lnTo>
                <a:lnTo>
                  <a:pt x="66345" y="819531"/>
                </a:lnTo>
                <a:lnTo>
                  <a:pt x="66415" y="781748"/>
                </a:lnTo>
                <a:lnTo>
                  <a:pt x="66363" y="748994"/>
                </a:lnTo>
                <a:lnTo>
                  <a:pt x="35357" y="695579"/>
                </a:lnTo>
                <a:lnTo>
                  <a:pt x="30325" y="689897"/>
                </a:lnTo>
                <a:lnTo>
                  <a:pt x="23768" y="686704"/>
                </a:lnTo>
                <a:lnTo>
                  <a:pt x="16498" y="686202"/>
                </a:lnTo>
                <a:close/>
              </a:path>
              <a:path w="171450" h="857885">
                <a:moveTo>
                  <a:pt x="66476" y="749189"/>
                </a:moveTo>
                <a:lnTo>
                  <a:pt x="66345" y="819531"/>
                </a:lnTo>
                <a:lnTo>
                  <a:pt x="104445" y="819531"/>
                </a:lnTo>
                <a:lnTo>
                  <a:pt x="104463" y="810006"/>
                </a:lnTo>
                <a:lnTo>
                  <a:pt x="68885" y="809879"/>
                </a:lnTo>
                <a:lnTo>
                  <a:pt x="85375" y="781748"/>
                </a:lnTo>
                <a:lnTo>
                  <a:pt x="66476" y="749189"/>
                </a:lnTo>
                <a:close/>
              </a:path>
              <a:path w="171450" h="857885">
                <a:moveTo>
                  <a:pt x="154727" y="686508"/>
                </a:moveTo>
                <a:lnTo>
                  <a:pt x="104576" y="748994"/>
                </a:lnTo>
                <a:lnTo>
                  <a:pt x="104445" y="819531"/>
                </a:lnTo>
                <a:lnTo>
                  <a:pt x="107449" y="819531"/>
                </a:lnTo>
                <a:lnTo>
                  <a:pt x="168707" y="715010"/>
                </a:lnTo>
                <a:lnTo>
                  <a:pt x="171172" y="707816"/>
                </a:lnTo>
                <a:lnTo>
                  <a:pt x="170707" y="700516"/>
                </a:lnTo>
                <a:lnTo>
                  <a:pt x="167528" y="693953"/>
                </a:lnTo>
                <a:lnTo>
                  <a:pt x="161849" y="688975"/>
                </a:lnTo>
                <a:lnTo>
                  <a:pt x="154727" y="686508"/>
                </a:lnTo>
                <a:close/>
              </a:path>
              <a:path w="171450" h="857885">
                <a:moveTo>
                  <a:pt x="85375" y="781748"/>
                </a:moveTo>
                <a:lnTo>
                  <a:pt x="68885" y="809879"/>
                </a:lnTo>
                <a:lnTo>
                  <a:pt x="101778" y="810006"/>
                </a:lnTo>
                <a:lnTo>
                  <a:pt x="85375" y="781748"/>
                </a:lnTo>
                <a:close/>
              </a:path>
              <a:path w="171450" h="857885">
                <a:moveTo>
                  <a:pt x="104576" y="748994"/>
                </a:moveTo>
                <a:lnTo>
                  <a:pt x="85375" y="781748"/>
                </a:lnTo>
                <a:lnTo>
                  <a:pt x="101778" y="810006"/>
                </a:lnTo>
                <a:lnTo>
                  <a:pt x="104463" y="810006"/>
                </a:lnTo>
                <a:lnTo>
                  <a:pt x="104576" y="748994"/>
                </a:lnTo>
                <a:close/>
              </a:path>
              <a:path w="171450" h="857885">
                <a:moveTo>
                  <a:pt x="105969" y="0"/>
                </a:moveTo>
                <a:lnTo>
                  <a:pt x="67869" y="0"/>
                </a:lnTo>
                <a:lnTo>
                  <a:pt x="66476" y="749189"/>
                </a:lnTo>
                <a:lnTo>
                  <a:pt x="85375" y="781748"/>
                </a:lnTo>
                <a:lnTo>
                  <a:pt x="104576" y="748994"/>
                </a:lnTo>
                <a:lnTo>
                  <a:pt x="105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14" y="839190"/>
            <a:ext cx="8422005" cy="297530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spc="-275" dirty="0">
                <a:latin typeface="Arial"/>
                <a:cs typeface="Arial"/>
              </a:rPr>
              <a:t>Mass </a:t>
            </a:r>
            <a:r>
              <a:rPr sz="3200" b="1" spc="-185" dirty="0">
                <a:latin typeface="Arial"/>
                <a:cs typeface="Arial"/>
              </a:rPr>
              <a:t>formed </a:t>
            </a:r>
            <a:r>
              <a:rPr sz="3200" b="1" spc="-254" dirty="0">
                <a:latin typeface="Arial"/>
                <a:cs typeface="Arial"/>
              </a:rPr>
              <a:t>by </a:t>
            </a:r>
            <a:r>
              <a:rPr sz="3200" b="1" spc="-185" dirty="0">
                <a:latin typeface="Arial"/>
                <a:cs typeface="Arial"/>
              </a:rPr>
              <a:t>reactive </a:t>
            </a:r>
            <a:r>
              <a:rPr sz="3200" b="1" spc="-270" dirty="0">
                <a:latin typeface="Arial"/>
                <a:cs typeface="Arial"/>
              </a:rPr>
              <a:t>cells </a:t>
            </a:r>
            <a:r>
              <a:rPr sz="3200" b="1" spc="-85" dirty="0">
                <a:latin typeface="Arial"/>
                <a:cs typeface="Arial"/>
              </a:rPr>
              <a:t>-</a:t>
            </a:r>
            <a:r>
              <a:rPr sz="3200" b="1" spc="80" dirty="0">
                <a:latin typeface="Arial"/>
                <a:cs typeface="Arial"/>
              </a:rPr>
              <a:t> </a:t>
            </a:r>
            <a:r>
              <a:rPr sz="3200" b="1" spc="-315" dirty="0">
                <a:latin typeface="Arial"/>
                <a:cs typeface="Arial"/>
              </a:rPr>
              <a:t>Nodule/</a:t>
            </a:r>
            <a:r>
              <a:rPr sz="3200" b="1" spc="-315" dirty="0">
                <a:solidFill>
                  <a:srgbClr val="FFFF00"/>
                </a:solidFill>
                <a:latin typeface="Arial"/>
                <a:cs typeface="Arial"/>
              </a:rPr>
              <a:t>TUBERCLE</a:t>
            </a:r>
            <a:endParaRPr sz="3200">
              <a:latin typeface="Arial"/>
              <a:cs typeface="Arial"/>
            </a:endParaRPr>
          </a:p>
          <a:p>
            <a:pPr marL="1486535" marR="2334895" indent="3037205">
              <a:lnSpc>
                <a:spcPct val="120000"/>
              </a:lnSpc>
            </a:pPr>
            <a:r>
              <a:rPr sz="3200" b="1" spc="-260" dirty="0">
                <a:latin typeface="Arial"/>
                <a:cs typeface="Arial"/>
              </a:rPr>
              <a:t>2wks  </a:t>
            </a:r>
            <a:r>
              <a:rPr sz="3200" b="1" spc="-190" dirty="0">
                <a:latin typeface="Arial"/>
                <a:cs typeface="Arial"/>
              </a:rPr>
              <a:t>central </a:t>
            </a:r>
            <a:r>
              <a:rPr sz="3200" b="1" spc="-490" dirty="0">
                <a:solidFill>
                  <a:srgbClr val="FFFF00"/>
                </a:solidFill>
                <a:latin typeface="Arial"/>
                <a:cs typeface="Arial"/>
              </a:rPr>
              <a:t>CASEOUS</a:t>
            </a:r>
            <a:r>
              <a:rPr sz="3200" b="1" spc="-229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455" dirty="0">
                <a:solidFill>
                  <a:srgbClr val="FFFF00"/>
                </a:solidFill>
                <a:latin typeface="Arial"/>
                <a:cs typeface="Arial"/>
              </a:rPr>
              <a:t>NECROSIS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90" dirty="0">
                <a:latin typeface="Arial"/>
                <a:cs typeface="Arial"/>
              </a:rPr>
              <a:t>Presence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330" dirty="0">
                <a:latin typeface="Arial"/>
                <a:cs typeface="Arial"/>
              </a:rPr>
              <a:t>caseous </a:t>
            </a:r>
            <a:r>
              <a:rPr sz="3200" b="1" spc="-290" dirty="0">
                <a:latin typeface="Arial"/>
                <a:cs typeface="Arial"/>
              </a:rPr>
              <a:t>necrosis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450" dirty="0">
                <a:latin typeface="Arial"/>
                <a:cs typeface="Arial"/>
              </a:rPr>
              <a:t>SOFT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spc="-505" dirty="0">
                <a:latin typeface="Arial"/>
                <a:cs typeface="Arial"/>
              </a:rPr>
              <a:t>TUBERCLE</a:t>
            </a:r>
            <a:endParaRPr sz="3200">
              <a:latin typeface="Arial"/>
              <a:cs typeface="Arial"/>
            </a:endParaRPr>
          </a:p>
          <a:p>
            <a:pPr marL="355600" marR="15811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7734300" algn="l"/>
              </a:tabLst>
            </a:pPr>
            <a:r>
              <a:rPr sz="3200" b="1" spc="-220" dirty="0">
                <a:latin typeface="Arial"/>
                <a:cs typeface="Arial"/>
              </a:rPr>
              <a:t>No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465" dirty="0">
                <a:latin typeface="Arial"/>
                <a:cs typeface="Arial"/>
              </a:rPr>
              <a:t>c</a:t>
            </a:r>
            <a:r>
              <a:rPr sz="3200" b="1" spc="-310" dirty="0">
                <a:latin typeface="Arial"/>
                <a:cs typeface="Arial"/>
              </a:rPr>
              <a:t>aseous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spc="-260" dirty="0">
                <a:latin typeface="Arial"/>
                <a:cs typeface="Arial"/>
              </a:rPr>
              <a:t>nec</a:t>
            </a:r>
            <a:r>
              <a:rPr sz="3200" b="1" spc="-215" dirty="0">
                <a:latin typeface="Arial"/>
                <a:cs typeface="Arial"/>
              </a:rPr>
              <a:t>r</a:t>
            </a:r>
            <a:r>
              <a:rPr sz="3200" b="1" spc="-385" dirty="0">
                <a:latin typeface="Arial"/>
                <a:cs typeface="Arial"/>
              </a:rPr>
              <a:t>o</a:t>
            </a:r>
            <a:r>
              <a:rPr sz="3200" b="1" spc="-345" dirty="0">
                <a:latin typeface="Arial"/>
                <a:cs typeface="Arial"/>
              </a:rPr>
              <a:t>s</a:t>
            </a:r>
            <a:r>
              <a:rPr sz="3200" b="1" spc="-305" dirty="0">
                <a:latin typeface="Arial"/>
                <a:cs typeface="Arial"/>
              </a:rPr>
              <a:t>is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-365" dirty="0">
                <a:latin typeface="Arial"/>
                <a:cs typeface="Arial"/>
              </a:rPr>
              <a:t>HARD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440" dirty="0">
                <a:latin typeface="Arial"/>
                <a:cs typeface="Arial"/>
              </a:rPr>
              <a:t>TUBE</a:t>
            </a:r>
            <a:r>
              <a:rPr sz="3200" b="1" spc="-490" dirty="0">
                <a:latin typeface="Arial"/>
                <a:cs typeface="Arial"/>
              </a:rPr>
              <a:t>R</a:t>
            </a:r>
            <a:r>
              <a:rPr sz="3200" b="1" spc="-605" dirty="0">
                <a:latin typeface="Arial"/>
                <a:cs typeface="Arial"/>
              </a:rPr>
              <a:t>CL</a:t>
            </a:r>
            <a:r>
              <a:rPr sz="3200" b="1" spc="-600" dirty="0">
                <a:latin typeface="Arial"/>
                <a:cs typeface="Arial"/>
              </a:rPr>
              <a:t>E</a:t>
            </a:r>
            <a:r>
              <a:rPr sz="3200" b="1">
                <a:latin typeface="Arial"/>
                <a:cs typeface="Arial"/>
              </a:rPr>
              <a:t>	</a:t>
            </a:r>
            <a:r>
              <a:rPr sz="3200" b="1" spc="-240" smtClean="0">
                <a:latin typeface="Arial"/>
                <a:cs typeface="Arial"/>
              </a:rPr>
              <a:t>  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00854" y="1500377"/>
            <a:ext cx="171450" cy="642620"/>
          </a:xfrm>
          <a:custGeom>
            <a:avLst/>
            <a:gdLst/>
            <a:ahLst/>
            <a:cxnLst/>
            <a:rect l="l" t="t" r="r" b="b"/>
            <a:pathLst>
              <a:path w="171450" h="642619">
                <a:moveTo>
                  <a:pt x="16498" y="471136"/>
                </a:moveTo>
                <a:lnTo>
                  <a:pt x="9322" y="473583"/>
                </a:lnTo>
                <a:lnTo>
                  <a:pt x="3643" y="478615"/>
                </a:lnTo>
                <a:lnTo>
                  <a:pt x="464" y="485171"/>
                </a:lnTo>
                <a:lnTo>
                  <a:pt x="0" y="492442"/>
                </a:lnTo>
                <a:lnTo>
                  <a:pt x="2464" y="499618"/>
                </a:lnTo>
                <a:lnTo>
                  <a:pt x="85395" y="642238"/>
                </a:lnTo>
                <a:lnTo>
                  <a:pt x="107542" y="604393"/>
                </a:lnTo>
                <a:lnTo>
                  <a:pt x="66345" y="604393"/>
                </a:lnTo>
                <a:lnTo>
                  <a:pt x="66434" y="533876"/>
                </a:lnTo>
                <a:lnTo>
                  <a:pt x="35357" y="480441"/>
                </a:lnTo>
                <a:lnTo>
                  <a:pt x="30325" y="474815"/>
                </a:lnTo>
                <a:lnTo>
                  <a:pt x="23768" y="471630"/>
                </a:lnTo>
                <a:lnTo>
                  <a:pt x="16498" y="471136"/>
                </a:lnTo>
                <a:close/>
              </a:path>
              <a:path w="171450" h="642619">
                <a:moveTo>
                  <a:pt x="66434" y="533876"/>
                </a:moveTo>
                <a:lnTo>
                  <a:pt x="66345" y="604393"/>
                </a:lnTo>
                <a:lnTo>
                  <a:pt x="104445" y="604393"/>
                </a:lnTo>
                <a:lnTo>
                  <a:pt x="104457" y="594868"/>
                </a:lnTo>
                <a:lnTo>
                  <a:pt x="69012" y="594868"/>
                </a:lnTo>
                <a:lnTo>
                  <a:pt x="85499" y="566658"/>
                </a:lnTo>
                <a:lnTo>
                  <a:pt x="66434" y="533876"/>
                </a:lnTo>
                <a:close/>
              </a:path>
              <a:path w="171450" h="642619">
                <a:moveTo>
                  <a:pt x="154727" y="471316"/>
                </a:moveTo>
                <a:lnTo>
                  <a:pt x="104534" y="534089"/>
                </a:lnTo>
                <a:lnTo>
                  <a:pt x="104445" y="604393"/>
                </a:lnTo>
                <a:lnTo>
                  <a:pt x="107542" y="604393"/>
                </a:lnTo>
                <a:lnTo>
                  <a:pt x="168707" y="499872"/>
                </a:lnTo>
                <a:lnTo>
                  <a:pt x="171172" y="492676"/>
                </a:lnTo>
                <a:lnTo>
                  <a:pt x="170707" y="485362"/>
                </a:lnTo>
                <a:lnTo>
                  <a:pt x="167528" y="478762"/>
                </a:lnTo>
                <a:lnTo>
                  <a:pt x="161849" y="473710"/>
                </a:lnTo>
                <a:lnTo>
                  <a:pt x="154727" y="471316"/>
                </a:lnTo>
                <a:close/>
              </a:path>
              <a:path w="171450" h="642619">
                <a:moveTo>
                  <a:pt x="85499" y="566658"/>
                </a:moveTo>
                <a:lnTo>
                  <a:pt x="69012" y="594868"/>
                </a:lnTo>
                <a:lnTo>
                  <a:pt x="101905" y="594868"/>
                </a:lnTo>
                <a:lnTo>
                  <a:pt x="85499" y="566658"/>
                </a:lnTo>
                <a:close/>
              </a:path>
              <a:path w="171450" h="642619">
                <a:moveTo>
                  <a:pt x="104534" y="534089"/>
                </a:moveTo>
                <a:lnTo>
                  <a:pt x="85499" y="566658"/>
                </a:lnTo>
                <a:lnTo>
                  <a:pt x="101905" y="594868"/>
                </a:lnTo>
                <a:lnTo>
                  <a:pt x="104457" y="594868"/>
                </a:lnTo>
                <a:lnTo>
                  <a:pt x="104534" y="534089"/>
                </a:lnTo>
                <a:close/>
              </a:path>
              <a:path w="171450" h="642619">
                <a:moveTo>
                  <a:pt x="105207" y="0"/>
                </a:moveTo>
                <a:lnTo>
                  <a:pt x="67107" y="0"/>
                </a:lnTo>
                <a:lnTo>
                  <a:pt x="66513" y="471136"/>
                </a:lnTo>
                <a:lnTo>
                  <a:pt x="66558" y="534089"/>
                </a:lnTo>
                <a:lnTo>
                  <a:pt x="85499" y="566658"/>
                </a:lnTo>
                <a:lnTo>
                  <a:pt x="104534" y="534089"/>
                </a:lnTo>
                <a:lnTo>
                  <a:pt x="1052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4884" y="284988"/>
            <a:ext cx="4271772" cy="5786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8200" y="284988"/>
            <a:ext cx="4210811" cy="57866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4258"/>
            <a:ext cx="30022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15" dirty="0"/>
              <a:t>Cold</a:t>
            </a:r>
            <a:r>
              <a:rPr sz="4400" spc="-330" dirty="0"/>
              <a:t> </a:t>
            </a:r>
            <a:r>
              <a:rPr sz="4400" spc="-540" dirty="0"/>
              <a:t>Abscess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030351"/>
            <a:ext cx="7530465" cy="461137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3340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0" dirty="0">
                <a:latin typeface="Arial"/>
                <a:cs typeface="Arial"/>
              </a:rPr>
              <a:t>Collection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50" dirty="0">
                <a:latin typeface="Arial"/>
                <a:cs typeface="Arial"/>
              </a:rPr>
              <a:t>products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80" dirty="0">
                <a:latin typeface="Arial"/>
                <a:cs typeface="Arial"/>
              </a:rPr>
              <a:t>liquefaction </a:t>
            </a:r>
            <a:r>
              <a:rPr sz="3200" b="1" spc="-55" dirty="0">
                <a:latin typeface="Arial"/>
                <a:cs typeface="Arial"/>
              </a:rPr>
              <a:t>&amp;  </a:t>
            </a:r>
            <a:r>
              <a:rPr sz="3200" b="1" spc="-185" dirty="0">
                <a:latin typeface="Arial"/>
                <a:cs typeface="Arial"/>
              </a:rPr>
              <a:t>reactive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spc="-200" dirty="0">
                <a:latin typeface="Arial"/>
                <a:cs typeface="Arial"/>
              </a:rPr>
              <a:t>exudation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70" dirty="0">
                <a:latin typeface="Arial"/>
                <a:cs typeface="Arial"/>
              </a:rPr>
              <a:t>Contains </a:t>
            </a:r>
            <a:r>
              <a:rPr sz="3200" b="1" spc="-85" dirty="0">
                <a:latin typeface="Arial"/>
                <a:cs typeface="Arial"/>
              </a:rPr>
              <a:t>-</a:t>
            </a:r>
            <a:r>
              <a:rPr sz="3200" b="1" spc="-105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serum,</a:t>
            </a:r>
            <a:endParaRPr sz="3200">
              <a:latin typeface="Arial"/>
              <a:cs typeface="Arial"/>
            </a:endParaRPr>
          </a:p>
          <a:p>
            <a:pPr marL="2131060" marR="2447290">
              <a:lnSpc>
                <a:spcPct val="110000"/>
              </a:lnSpc>
              <a:spcBef>
                <a:spcPts val="5"/>
              </a:spcBef>
            </a:pPr>
            <a:r>
              <a:rPr sz="3200" b="1" spc="-229" dirty="0">
                <a:latin typeface="Arial"/>
                <a:cs typeface="Arial"/>
              </a:rPr>
              <a:t>leukocytes,  </a:t>
            </a:r>
            <a:r>
              <a:rPr sz="3200" b="1" spc="-330" dirty="0">
                <a:latin typeface="Arial"/>
                <a:cs typeface="Arial"/>
              </a:rPr>
              <a:t>caseous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spc="-140" dirty="0">
                <a:latin typeface="Arial"/>
                <a:cs typeface="Arial"/>
              </a:rPr>
              <a:t>material,</a:t>
            </a:r>
            <a:endParaRPr sz="3200">
              <a:latin typeface="Arial"/>
              <a:cs typeface="Arial"/>
            </a:endParaRPr>
          </a:p>
          <a:p>
            <a:pPr marL="2131060">
              <a:lnSpc>
                <a:spcPct val="100000"/>
              </a:lnSpc>
              <a:spcBef>
                <a:spcPts val="385"/>
              </a:spcBef>
            </a:pPr>
            <a:r>
              <a:rPr sz="3200" b="1" spc="-220" dirty="0">
                <a:latin typeface="Arial"/>
                <a:cs typeface="Arial"/>
              </a:rPr>
              <a:t>bone </a:t>
            </a:r>
            <a:r>
              <a:rPr sz="3200" b="1" spc="-275" dirty="0">
                <a:latin typeface="Arial"/>
                <a:cs typeface="Arial"/>
              </a:rPr>
              <a:t>debris,TB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bacilli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spcBef>
                <a:spcPts val="8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00" dirty="0">
                <a:latin typeface="Arial"/>
                <a:cs typeface="Arial"/>
              </a:rPr>
              <a:t>Feels </a:t>
            </a:r>
            <a:r>
              <a:rPr sz="3200" b="1" spc="-175" dirty="0">
                <a:latin typeface="Arial"/>
                <a:cs typeface="Arial"/>
              </a:rPr>
              <a:t>warm </a:t>
            </a:r>
            <a:r>
              <a:rPr sz="3200" b="1" spc="-125" dirty="0">
                <a:latin typeface="Arial"/>
                <a:cs typeface="Arial"/>
              </a:rPr>
              <a:t>,but </a:t>
            </a:r>
            <a:r>
              <a:rPr sz="3200" b="1" spc="-155" dirty="0">
                <a:latin typeface="Arial"/>
                <a:cs typeface="Arial"/>
              </a:rPr>
              <a:t>temperature </a:t>
            </a:r>
            <a:r>
              <a:rPr sz="3200" b="1" spc="-145" dirty="0">
                <a:latin typeface="Arial"/>
                <a:cs typeface="Arial"/>
              </a:rPr>
              <a:t>not </a:t>
            </a:r>
            <a:r>
              <a:rPr sz="3200" b="1" spc="-229" dirty="0">
                <a:latin typeface="Arial"/>
                <a:cs typeface="Arial"/>
              </a:rPr>
              <a:t>raised </a:t>
            </a:r>
            <a:r>
              <a:rPr sz="3200" b="1" spc="-350" dirty="0">
                <a:latin typeface="Arial"/>
                <a:cs typeface="Arial"/>
              </a:rPr>
              <a:t>as  </a:t>
            </a:r>
            <a:r>
              <a:rPr sz="3200" b="1" spc="-250" dirty="0">
                <a:latin typeface="Arial"/>
                <a:cs typeface="Arial"/>
              </a:rPr>
              <a:t>high </a:t>
            </a:r>
            <a:r>
              <a:rPr sz="3200" b="1" spc="-350" dirty="0">
                <a:latin typeface="Arial"/>
                <a:cs typeface="Arial"/>
              </a:rPr>
              <a:t>as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04" dirty="0">
                <a:latin typeface="Arial"/>
                <a:cs typeface="Arial"/>
              </a:rPr>
              <a:t>acute </a:t>
            </a:r>
            <a:r>
              <a:rPr sz="3200" b="1" spc="-280" dirty="0">
                <a:latin typeface="Arial"/>
                <a:cs typeface="Arial"/>
              </a:rPr>
              <a:t>pyogenic</a:t>
            </a:r>
            <a:r>
              <a:rPr sz="3200" b="1" spc="-525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infection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4965" algn="l"/>
                <a:tab pos="355600" algn="l"/>
                <a:tab pos="2233295" algn="l"/>
              </a:tabLst>
            </a:pPr>
            <a:r>
              <a:rPr sz="3200" b="1" spc="-315" dirty="0">
                <a:latin typeface="Arial"/>
                <a:cs typeface="Arial"/>
              </a:rPr>
              <a:t>Bursts	</a:t>
            </a:r>
            <a:r>
              <a:rPr sz="3200" b="1" spc="-204" dirty="0">
                <a:latin typeface="Arial"/>
                <a:cs typeface="Arial"/>
              </a:rPr>
              <a:t>Sinus/ulcer</a:t>
            </a:r>
            <a:r>
              <a:rPr sz="3200" b="1" spc="-195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formation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71877" y="5287517"/>
            <a:ext cx="500380" cy="285115"/>
          </a:xfrm>
          <a:custGeom>
            <a:avLst/>
            <a:gdLst/>
            <a:ahLst/>
            <a:cxnLst/>
            <a:rect l="l" t="t" r="r" b="b"/>
            <a:pathLst>
              <a:path w="500380" h="285114">
                <a:moveTo>
                  <a:pt x="357378" y="0"/>
                </a:moveTo>
                <a:lnTo>
                  <a:pt x="357378" y="71246"/>
                </a:lnTo>
                <a:lnTo>
                  <a:pt x="0" y="71246"/>
                </a:lnTo>
                <a:lnTo>
                  <a:pt x="0" y="213740"/>
                </a:lnTo>
                <a:lnTo>
                  <a:pt x="357378" y="213740"/>
                </a:lnTo>
                <a:lnTo>
                  <a:pt x="357378" y="284987"/>
                </a:lnTo>
                <a:lnTo>
                  <a:pt x="499872" y="142493"/>
                </a:lnTo>
                <a:lnTo>
                  <a:pt x="3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71877" y="5287517"/>
            <a:ext cx="500380" cy="285115"/>
          </a:xfrm>
          <a:custGeom>
            <a:avLst/>
            <a:gdLst/>
            <a:ahLst/>
            <a:cxnLst/>
            <a:rect l="l" t="t" r="r" b="b"/>
            <a:pathLst>
              <a:path w="500380" h="285114">
                <a:moveTo>
                  <a:pt x="0" y="71246"/>
                </a:moveTo>
                <a:lnTo>
                  <a:pt x="357378" y="71246"/>
                </a:lnTo>
                <a:lnTo>
                  <a:pt x="357378" y="0"/>
                </a:lnTo>
                <a:lnTo>
                  <a:pt x="499872" y="142493"/>
                </a:lnTo>
                <a:lnTo>
                  <a:pt x="357378" y="284987"/>
                </a:lnTo>
                <a:lnTo>
                  <a:pt x="357378" y="213740"/>
                </a:lnTo>
                <a:lnTo>
                  <a:pt x="0" y="213740"/>
                </a:lnTo>
                <a:lnTo>
                  <a:pt x="0" y="71246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916" y="435990"/>
            <a:ext cx="8073390" cy="558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8605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00" dirty="0">
                <a:latin typeface="Arial"/>
                <a:cs typeface="Arial"/>
              </a:rPr>
              <a:t>Cold </a:t>
            </a:r>
            <a:r>
              <a:rPr sz="3200" b="1" spc="-370" dirty="0">
                <a:latin typeface="Arial"/>
                <a:cs typeface="Arial"/>
              </a:rPr>
              <a:t>abscess </a:t>
            </a:r>
            <a:r>
              <a:rPr sz="3200" b="1" spc="-240" dirty="0">
                <a:latin typeface="Arial"/>
                <a:cs typeface="Arial"/>
              </a:rPr>
              <a:t>forms </a:t>
            </a:r>
            <a:r>
              <a:rPr sz="3200" b="1" spc="-130" dirty="0">
                <a:latin typeface="Arial"/>
                <a:cs typeface="Arial"/>
              </a:rPr>
              <a:t>within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130" dirty="0">
                <a:latin typeface="Arial"/>
                <a:cs typeface="Arial"/>
              </a:rPr>
              <a:t>joint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55" dirty="0">
                <a:latin typeface="Arial"/>
                <a:cs typeface="Arial"/>
              </a:rPr>
              <a:t>inferior  </a:t>
            </a:r>
            <a:r>
              <a:rPr sz="3200" b="1" spc="-190" dirty="0">
                <a:latin typeface="Arial"/>
                <a:cs typeface="Arial"/>
              </a:rPr>
              <a:t>weaker </a:t>
            </a:r>
            <a:r>
              <a:rPr sz="3200" b="1" spc="-130" dirty="0">
                <a:latin typeface="Arial"/>
                <a:cs typeface="Arial"/>
              </a:rPr>
              <a:t>part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20" dirty="0">
                <a:latin typeface="Arial"/>
                <a:cs typeface="Arial"/>
              </a:rPr>
              <a:t>the</a:t>
            </a:r>
            <a:r>
              <a:rPr sz="3200" b="1" spc="-220" dirty="0">
                <a:latin typeface="Arial"/>
                <a:cs typeface="Arial"/>
              </a:rPr>
              <a:t> </a:t>
            </a:r>
            <a:r>
              <a:rPr sz="3200" b="1" spc="-275" dirty="0">
                <a:latin typeface="Arial"/>
                <a:cs typeface="Arial"/>
              </a:rPr>
              <a:t>capsule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2682875">
              <a:lnSpc>
                <a:spcPct val="100000"/>
              </a:lnSpc>
            </a:pPr>
            <a:r>
              <a:rPr sz="3200" b="1" spc="-195" dirty="0">
                <a:latin typeface="Arial"/>
                <a:cs typeface="Arial"/>
              </a:rPr>
              <a:t>Perforated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355600" marR="299720" indent="25400">
              <a:lnSpc>
                <a:spcPct val="100000"/>
              </a:lnSpc>
            </a:pPr>
            <a:r>
              <a:rPr sz="3200" b="1" spc="-300" dirty="0">
                <a:latin typeface="Arial"/>
                <a:cs typeface="Arial"/>
              </a:rPr>
              <a:t>Cold </a:t>
            </a:r>
            <a:r>
              <a:rPr sz="3200" b="1" spc="-370" dirty="0">
                <a:latin typeface="Arial"/>
                <a:cs typeface="Arial"/>
              </a:rPr>
              <a:t>abscess </a:t>
            </a:r>
            <a:r>
              <a:rPr sz="3200" b="1" spc="-250" dirty="0">
                <a:latin typeface="Arial"/>
                <a:cs typeface="Arial"/>
              </a:rPr>
              <a:t>presents </a:t>
            </a:r>
            <a:r>
              <a:rPr sz="3200" b="1" spc="-200" dirty="0">
                <a:latin typeface="Arial"/>
                <a:cs typeface="Arial"/>
              </a:rPr>
              <a:t>anywhere </a:t>
            </a:r>
            <a:r>
              <a:rPr sz="3200" b="1" spc="-215" dirty="0">
                <a:latin typeface="Arial"/>
                <a:cs typeface="Arial"/>
              </a:rPr>
              <a:t>around </a:t>
            </a:r>
            <a:r>
              <a:rPr sz="3200" b="1" spc="-120" dirty="0">
                <a:latin typeface="Arial"/>
                <a:cs typeface="Arial"/>
              </a:rPr>
              <a:t>the  </a:t>
            </a:r>
            <a:r>
              <a:rPr sz="3200" b="1" spc="-195" dirty="0">
                <a:latin typeface="Arial"/>
                <a:cs typeface="Arial"/>
              </a:rPr>
              <a:t>hip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80" dirty="0">
                <a:latin typeface="Arial"/>
                <a:cs typeface="Arial"/>
              </a:rPr>
              <a:t>femoral</a:t>
            </a:r>
            <a:r>
              <a:rPr sz="3200" b="1" spc="-135" dirty="0">
                <a:latin typeface="Arial"/>
                <a:cs typeface="Arial"/>
              </a:rPr>
              <a:t> </a:t>
            </a:r>
            <a:r>
              <a:rPr sz="3200" b="1" spc="-165" dirty="0">
                <a:latin typeface="Arial"/>
                <a:cs typeface="Arial"/>
              </a:rPr>
              <a:t>triangle</a:t>
            </a:r>
            <a:endParaRPr sz="3200">
              <a:latin typeface="Arial"/>
              <a:cs typeface="Arial"/>
            </a:endParaRPr>
          </a:p>
          <a:p>
            <a:pPr marL="1301750" marR="5080">
              <a:lnSpc>
                <a:spcPts val="4610"/>
              </a:lnSpc>
              <a:spcBef>
                <a:spcPts val="280"/>
              </a:spcBef>
            </a:pPr>
            <a:r>
              <a:rPr sz="3200" b="1" spc="-85" dirty="0">
                <a:latin typeface="Arial"/>
                <a:cs typeface="Arial"/>
              </a:rPr>
              <a:t>Medial,lateral/ </a:t>
            </a:r>
            <a:r>
              <a:rPr sz="3200" b="1" spc="-195" dirty="0">
                <a:latin typeface="Arial"/>
                <a:cs typeface="Arial"/>
              </a:rPr>
              <a:t>posterior </a:t>
            </a:r>
            <a:r>
              <a:rPr sz="3200" b="1" spc="-250" dirty="0">
                <a:latin typeface="Arial"/>
                <a:cs typeface="Arial"/>
              </a:rPr>
              <a:t>aspect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95" dirty="0">
                <a:latin typeface="Arial"/>
                <a:cs typeface="Arial"/>
              </a:rPr>
              <a:t>thigh  </a:t>
            </a:r>
            <a:r>
              <a:rPr sz="3200" b="1" spc="-260" dirty="0">
                <a:latin typeface="Arial"/>
                <a:cs typeface="Arial"/>
              </a:rPr>
              <a:t>Ishcio </a:t>
            </a:r>
            <a:r>
              <a:rPr sz="3200" b="1" spc="-175" dirty="0">
                <a:latin typeface="Arial"/>
                <a:cs typeface="Arial"/>
              </a:rPr>
              <a:t>rectal</a:t>
            </a:r>
            <a:r>
              <a:rPr sz="3200" b="1" spc="-114" dirty="0">
                <a:latin typeface="Arial"/>
                <a:cs typeface="Arial"/>
              </a:rPr>
              <a:t> </a:t>
            </a:r>
            <a:r>
              <a:rPr sz="3200" b="1" spc="-310" dirty="0">
                <a:latin typeface="Arial"/>
                <a:cs typeface="Arial"/>
              </a:rPr>
              <a:t>fossa</a:t>
            </a:r>
            <a:endParaRPr sz="3200">
              <a:latin typeface="Arial"/>
              <a:cs typeface="Arial"/>
            </a:endParaRPr>
          </a:p>
          <a:p>
            <a:pPr marL="1301750">
              <a:lnSpc>
                <a:spcPct val="100000"/>
              </a:lnSpc>
              <a:spcBef>
                <a:spcPts val="484"/>
              </a:spcBef>
            </a:pPr>
            <a:r>
              <a:rPr sz="3200" b="1" spc="-275" dirty="0">
                <a:latin typeface="Arial"/>
                <a:cs typeface="Arial"/>
              </a:rPr>
              <a:t>Pelvis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1261" y="1500377"/>
            <a:ext cx="215265" cy="500380"/>
          </a:xfrm>
          <a:custGeom>
            <a:avLst/>
            <a:gdLst/>
            <a:ahLst/>
            <a:cxnLst/>
            <a:rect l="l" t="t" r="r" b="b"/>
            <a:pathLst>
              <a:path w="215264" h="500380">
                <a:moveTo>
                  <a:pt x="214884" y="392430"/>
                </a:moveTo>
                <a:lnTo>
                  <a:pt x="0" y="392430"/>
                </a:lnTo>
                <a:lnTo>
                  <a:pt x="107441" y="499872"/>
                </a:lnTo>
                <a:lnTo>
                  <a:pt x="214884" y="392430"/>
                </a:lnTo>
                <a:close/>
              </a:path>
              <a:path w="215264" h="500380">
                <a:moveTo>
                  <a:pt x="161162" y="0"/>
                </a:moveTo>
                <a:lnTo>
                  <a:pt x="53721" y="0"/>
                </a:lnTo>
                <a:lnTo>
                  <a:pt x="53721" y="392430"/>
                </a:lnTo>
                <a:lnTo>
                  <a:pt x="161162" y="392430"/>
                </a:lnTo>
                <a:lnTo>
                  <a:pt x="16116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1261" y="1500377"/>
            <a:ext cx="215265" cy="500380"/>
          </a:xfrm>
          <a:custGeom>
            <a:avLst/>
            <a:gdLst/>
            <a:ahLst/>
            <a:cxnLst/>
            <a:rect l="l" t="t" r="r" b="b"/>
            <a:pathLst>
              <a:path w="215264" h="500380">
                <a:moveTo>
                  <a:pt x="0" y="392430"/>
                </a:moveTo>
                <a:lnTo>
                  <a:pt x="53721" y="392430"/>
                </a:lnTo>
                <a:lnTo>
                  <a:pt x="53721" y="0"/>
                </a:lnTo>
                <a:lnTo>
                  <a:pt x="161162" y="0"/>
                </a:lnTo>
                <a:lnTo>
                  <a:pt x="161162" y="392430"/>
                </a:lnTo>
                <a:lnTo>
                  <a:pt x="214884" y="392430"/>
                </a:lnTo>
                <a:lnTo>
                  <a:pt x="107441" y="499872"/>
                </a:lnTo>
                <a:lnTo>
                  <a:pt x="0" y="39243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01261" y="2643377"/>
            <a:ext cx="215265" cy="571500"/>
          </a:xfrm>
          <a:custGeom>
            <a:avLst/>
            <a:gdLst/>
            <a:ahLst/>
            <a:cxnLst/>
            <a:rect l="l" t="t" r="r" b="b"/>
            <a:pathLst>
              <a:path w="215264" h="571500">
                <a:moveTo>
                  <a:pt x="214884" y="464058"/>
                </a:moveTo>
                <a:lnTo>
                  <a:pt x="0" y="464058"/>
                </a:lnTo>
                <a:lnTo>
                  <a:pt x="107441" y="571500"/>
                </a:lnTo>
                <a:lnTo>
                  <a:pt x="214884" y="464058"/>
                </a:lnTo>
                <a:close/>
              </a:path>
              <a:path w="215264" h="571500">
                <a:moveTo>
                  <a:pt x="161162" y="0"/>
                </a:moveTo>
                <a:lnTo>
                  <a:pt x="53721" y="0"/>
                </a:lnTo>
                <a:lnTo>
                  <a:pt x="53721" y="464058"/>
                </a:lnTo>
                <a:lnTo>
                  <a:pt x="161162" y="464058"/>
                </a:lnTo>
                <a:lnTo>
                  <a:pt x="16116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01261" y="2643377"/>
            <a:ext cx="215265" cy="571500"/>
          </a:xfrm>
          <a:custGeom>
            <a:avLst/>
            <a:gdLst/>
            <a:ahLst/>
            <a:cxnLst/>
            <a:rect l="l" t="t" r="r" b="b"/>
            <a:pathLst>
              <a:path w="215264" h="571500">
                <a:moveTo>
                  <a:pt x="0" y="464058"/>
                </a:moveTo>
                <a:lnTo>
                  <a:pt x="53721" y="464058"/>
                </a:lnTo>
                <a:lnTo>
                  <a:pt x="53721" y="0"/>
                </a:lnTo>
                <a:lnTo>
                  <a:pt x="161162" y="0"/>
                </a:lnTo>
                <a:lnTo>
                  <a:pt x="161162" y="464058"/>
                </a:lnTo>
                <a:lnTo>
                  <a:pt x="214884" y="464058"/>
                </a:lnTo>
                <a:lnTo>
                  <a:pt x="107441" y="571500"/>
                </a:lnTo>
                <a:lnTo>
                  <a:pt x="0" y="46405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5994" y="721309"/>
            <a:ext cx="327532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30" dirty="0">
                <a:solidFill>
                  <a:srgbClr val="000000"/>
                </a:solidFill>
              </a:rPr>
              <a:t>Intra </a:t>
            </a:r>
            <a:r>
              <a:rPr sz="3200" spc="-220" dirty="0">
                <a:solidFill>
                  <a:srgbClr val="000000"/>
                </a:solidFill>
              </a:rPr>
              <a:t>pelvic</a:t>
            </a:r>
            <a:r>
              <a:rPr sz="3200" spc="-295" dirty="0">
                <a:solidFill>
                  <a:srgbClr val="000000"/>
                </a:solidFill>
              </a:rPr>
              <a:t> </a:t>
            </a:r>
            <a:r>
              <a:rPr sz="3200" spc="-365" dirty="0">
                <a:solidFill>
                  <a:srgbClr val="000000"/>
                </a:solidFill>
              </a:rPr>
              <a:t>abscess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2477770"/>
            <a:ext cx="3719195" cy="168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06905" algn="l"/>
              </a:tabLst>
            </a:pPr>
            <a:r>
              <a:rPr sz="3200" b="1" spc="-225" dirty="0">
                <a:latin typeface="Arial"/>
                <a:cs typeface="Arial"/>
              </a:rPr>
              <a:t>Below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120" dirty="0">
                <a:latin typeface="Arial"/>
                <a:cs typeface="Arial"/>
              </a:rPr>
              <a:t>the	</a:t>
            </a:r>
            <a:r>
              <a:rPr sz="3200" b="1" spc="-165" dirty="0">
                <a:latin typeface="Arial"/>
                <a:cs typeface="Arial"/>
              </a:rPr>
              <a:t>levator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ani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196850">
              <a:lnSpc>
                <a:spcPct val="100000"/>
              </a:lnSpc>
            </a:pPr>
            <a:r>
              <a:rPr sz="3200" b="1" spc="-215" dirty="0">
                <a:latin typeface="Arial"/>
                <a:cs typeface="Arial"/>
              </a:rPr>
              <a:t>Ischiorectal</a:t>
            </a:r>
            <a:r>
              <a:rPr sz="3200" b="1" spc="-235" dirty="0">
                <a:latin typeface="Arial"/>
                <a:cs typeface="Arial"/>
              </a:rPr>
              <a:t> </a:t>
            </a:r>
            <a:r>
              <a:rPr sz="3200" b="1" spc="-310" dirty="0">
                <a:latin typeface="Arial"/>
                <a:cs typeface="Arial"/>
              </a:rPr>
              <a:t>fossa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6175" y="2477770"/>
            <a:ext cx="3366770" cy="227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105"/>
              </a:spcBef>
            </a:pPr>
            <a:r>
              <a:rPr sz="3200" b="1" spc="-265" dirty="0">
                <a:latin typeface="Arial"/>
                <a:cs typeface="Arial"/>
              </a:rPr>
              <a:t>Above </a:t>
            </a:r>
            <a:r>
              <a:rPr sz="3200" b="1" spc="-165" dirty="0">
                <a:latin typeface="Arial"/>
                <a:cs typeface="Arial"/>
              </a:rPr>
              <a:t>levator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ani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0">
              <a:latin typeface="Times New Roman"/>
              <a:cs typeface="Times New Roman"/>
            </a:endParaRPr>
          </a:p>
          <a:p>
            <a:pPr marL="12700" marR="825500" indent="123189">
              <a:lnSpc>
                <a:spcPct val="120100"/>
              </a:lnSpc>
            </a:pPr>
            <a:r>
              <a:rPr sz="3200" b="1" spc="-245" dirty="0">
                <a:latin typeface="Arial"/>
                <a:cs typeface="Arial"/>
              </a:rPr>
              <a:t>Upwards </a:t>
            </a:r>
            <a:r>
              <a:rPr sz="3200" b="1" spc="-150" dirty="0">
                <a:latin typeface="Arial"/>
                <a:cs typeface="Arial"/>
              </a:rPr>
              <a:t>into  </a:t>
            </a:r>
            <a:r>
              <a:rPr sz="3200" b="1" spc="-204" dirty="0">
                <a:latin typeface="Arial"/>
                <a:cs typeface="Arial"/>
              </a:rPr>
              <a:t>inguinal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region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8391" y="1484883"/>
            <a:ext cx="1297305" cy="944244"/>
          </a:xfrm>
          <a:custGeom>
            <a:avLst/>
            <a:gdLst/>
            <a:ahLst/>
            <a:cxnLst/>
            <a:rect l="l" t="t" r="r" b="b"/>
            <a:pathLst>
              <a:path w="1297305" h="944244">
                <a:moveTo>
                  <a:pt x="84663" y="782064"/>
                </a:moveTo>
                <a:lnTo>
                  <a:pt x="77454" y="783351"/>
                </a:lnTo>
                <a:lnTo>
                  <a:pt x="71268" y="787235"/>
                </a:lnTo>
                <a:lnTo>
                  <a:pt x="66928" y="793368"/>
                </a:lnTo>
                <a:lnTo>
                  <a:pt x="0" y="944244"/>
                </a:lnTo>
                <a:lnTo>
                  <a:pt x="69072" y="937513"/>
                </a:lnTo>
                <a:lnTo>
                  <a:pt x="41909" y="937513"/>
                </a:lnTo>
                <a:lnTo>
                  <a:pt x="19557" y="906652"/>
                </a:lnTo>
                <a:lnTo>
                  <a:pt x="76661" y="865408"/>
                </a:lnTo>
                <a:lnTo>
                  <a:pt x="101726" y="808863"/>
                </a:lnTo>
                <a:lnTo>
                  <a:pt x="103397" y="801469"/>
                </a:lnTo>
                <a:lnTo>
                  <a:pt x="102139" y="794289"/>
                </a:lnTo>
                <a:lnTo>
                  <a:pt x="98262" y="788110"/>
                </a:lnTo>
                <a:lnTo>
                  <a:pt x="92075" y="783716"/>
                </a:lnTo>
                <a:lnTo>
                  <a:pt x="84663" y="782064"/>
                </a:lnTo>
                <a:close/>
              </a:path>
              <a:path w="1297305" h="944244">
                <a:moveTo>
                  <a:pt x="76661" y="865408"/>
                </a:moveTo>
                <a:lnTo>
                  <a:pt x="19557" y="906652"/>
                </a:lnTo>
                <a:lnTo>
                  <a:pt x="41909" y="937513"/>
                </a:lnTo>
                <a:lnTo>
                  <a:pt x="52637" y="929766"/>
                </a:lnTo>
                <a:lnTo>
                  <a:pt x="48132" y="929766"/>
                </a:lnTo>
                <a:lnTo>
                  <a:pt x="28828" y="903096"/>
                </a:lnTo>
                <a:lnTo>
                  <a:pt x="61359" y="899928"/>
                </a:lnTo>
                <a:lnTo>
                  <a:pt x="76661" y="865408"/>
                </a:lnTo>
                <a:close/>
              </a:path>
              <a:path w="1297305" h="944244">
                <a:moveTo>
                  <a:pt x="160527" y="890269"/>
                </a:moveTo>
                <a:lnTo>
                  <a:pt x="99035" y="896259"/>
                </a:lnTo>
                <a:lnTo>
                  <a:pt x="41909" y="937513"/>
                </a:lnTo>
                <a:lnTo>
                  <a:pt x="69072" y="937513"/>
                </a:lnTo>
                <a:lnTo>
                  <a:pt x="164210" y="928242"/>
                </a:lnTo>
                <a:lnTo>
                  <a:pt x="181356" y="907414"/>
                </a:lnTo>
                <a:lnTo>
                  <a:pt x="179155" y="900146"/>
                </a:lnTo>
                <a:lnTo>
                  <a:pt x="174513" y="894508"/>
                </a:lnTo>
                <a:lnTo>
                  <a:pt x="168086" y="891037"/>
                </a:lnTo>
                <a:lnTo>
                  <a:pt x="160527" y="890269"/>
                </a:lnTo>
                <a:close/>
              </a:path>
              <a:path w="1297305" h="944244">
                <a:moveTo>
                  <a:pt x="61359" y="899928"/>
                </a:moveTo>
                <a:lnTo>
                  <a:pt x="28828" y="903096"/>
                </a:lnTo>
                <a:lnTo>
                  <a:pt x="48132" y="929766"/>
                </a:lnTo>
                <a:lnTo>
                  <a:pt x="61359" y="899928"/>
                </a:lnTo>
                <a:close/>
              </a:path>
              <a:path w="1297305" h="944244">
                <a:moveTo>
                  <a:pt x="99035" y="896259"/>
                </a:moveTo>
                <a:lnTo>
                  <a:pt x="61359" y="899928"/>
                </a:lnTo>
                <a:lnTo>
                  <a:pt x="48132" y="929766"/>
                </a:lnTo>
                <a:lnTo>
                  <a:pt x="52637" y="929766"/>
                </a:lnTo>
                <a:lnTo>
                  <a:pt x="99035" y="896259"/>
                </a:lnTo>
                <a:close/>
              </a:path>
              <a:path w="1297305" h="944244">
                <a:moveTo>
                  <a:pt x="1274826" y="0"/>
                </a:moveTo>
                <a:lnTo>
                  <a:pt x="76661" y="865408"/>
                </a:lnTo>
                <a:lnTo>
                  <a:pt x="61359" y="899928"/>
                </a:lnTo>
                <a:lnTo>
                  <a:pt x="99035" y="896259"/>
                </a:lnTo>
                <a:lnTo>
                  <a:pt x="1297177" y="30987"/>
                </a:lnTo>
                <a:lnTo>
                  <a:pt x="12748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77739" y="1555622"/>
            <a:ext cx="1438910" cy="873760"/>
          </a:xfrm>
          <a:custGeom>
            <a:avLst/>
            <a:gdLst/>
            <a:ahLst/>
            <a:cxnLst/>
            <a:rect l="l" t="t" r="r" b="b"/>
            <a:pathLst>
              <a:path w="1438909" h="873760">
                <a:moveTo>
                  <a:pt x="1274064" y="833501"/>
                </a:moveTo>
                <a:lnTo>
                  <a:pt x="1266692" y="834921"/>
                </a:lnTo>
                <a:lnTo>
                  <a:pt x="1260617" y="838962"/>
                </a:lnTo>
                <a:lnTo>
                  <a:pt x="1256472" y="845002"/>
                </a:lnTo>
                <a:lnTo>
                  <a:pt x="1254887" y="852424"/>
                </a:lnTo>
                <a:lnTo>
                  <a:pt x="1256287" y="859795"/>
                </a:lnTo>
                <a:lnTo>
                  <a:pt x="1260284" y="865870"/>
                </a:lnTo>
                <a:lnTo>
                  <a:pt x="1266281" y="870015"/>
                </a:lnTo>
                <a:lnTo>
                  <a:pt x="1273683" y="871601"/>
                </a:lnTo>
                <a:lnTo>
                  <a:pt x="1438656" y="873632"/>
                </a:lnTo>
                <a:lnTo>
                  <a:pt x="1436979" y="870585"/>
                </a:lnTo>
                <a:lnTo>
                  <a:pt x="1396364" y="870585"/>
                </a:lnTo>
                <a:lnTo>
                  <a:pt x="1335842" y="834271"/>
                </a:lnTo>
                <a:lnTo>
                  <a:pt x="1274064" y="833501"/>
                </a:lnTo>
                <a:close/>
              </a:path>
              <a:path w="1438909" h="873760">
                <a:moveTo>
                  <a:pt x="1335842" y="834271"/>
                </a:moveTo>
                <a:lnTo>
                  <a:pt x="1396364" y="870585"/>
                </a:lnTo>
                <a:lnTo>
                  <a:pt x="1400730" y="863346"/>
                </a:lnTo>
                <a:lnTo>
                  <a:pt x="1389507" y="863346"/>
                </a:lnTo>
                <a:lnTo>
                  <a:pt x="1373781" y="834745"/>
                </a:lnTo>
                <a:lnTo>
                  <a:pt x="1335842" y="834271"/>
                </a:lnTo>
                <a:close/>
              </a:path>
              <a:path w="1438909" h="873760">
                <a:moveTo>
                  <a:pt x="1340544" y="719337"/>
                </a:moveTo>
                <a:lnTo>
                  <a:pt x="1333372" y="721613"/>
                </a:lnTo>
                <a:lnTo>
                  <a:pt x="1327556" y="726445"/>
                </a:lnTo>
                <a:lnTo>
                  <a:pt x="1324181" y="732932"/>
                </a:lnTo>
                <a:lnTo>
                  <a:pt x="1323496" y="740205"/>
                </a:lnTo>
                <a:lnTo>
                  <a:pt x="1325753" y="747394"/>
                </a:lnTo>
                <a:lnTo>
                  <a:pt x="1355596" y="801671"/>
                </a:lnTo>
                <a:lnTo>
                  <a:pt x="1416050" y="837946"/>
                </a:lnTo>
                <a:lnTo>
                  <a:pt x="1396364" y="870585"/>
                </a:lnTo>
                <a:lnTo>
                  <a:pt x="1436979" y="870585"/>
                </a:lnTo>
                <a:lnTo>
                  <a:pt x="1359154" y="729106"/>
                </a:lnTo>
                <a:lnTo>
                  <a:pt x="1354268" y="723310"/>
                </a:lnTo>
                <a:lnTo>
                  <a:pt x="1347787" y="719978"/>
                </a:lnTo>
                <a:lnTo>
                  <a:pt x="1340544" y="719337"/>
                </a:lnTo>
                <a:close/>
              </a:path>
              <a:path w="1438909" h="873760">
                <a:moveTo>
                  <a:pt x="1373781" y="834745"/>
                </a:moveTo>
                <a:lnTo>
                  <a:pt x="1389507" y="863346"/>
                </a:lnTo>
                <a:lnTo>
                  <a:pt x="1406397" y="835151"/>
                </a:lnTo>
                <a:lnTo>
                  <a:pt x="1373781" y="834745"/>
                </a:lnTo>
                <a:close/>
              </a:path>
              <a:path w="1438909" h="873760">
                <a:moveTo>
                  <a:pt x="1355596" y="801671"/>
                </a:moveTo>
                <a:lnTo>
                  <a:pt x="1373781" y="834745"/>
                </a:lnTo>
                <a:lnTo>
                  <a:pt x="1406397" y="835151"/>
                </a:lnTo>
                <a:lnTo>
                  <a:pt x="1389507" y="863346"/>
                </a:lnTo>
                <a:lnTo>
                  <a:pt x="1400730" y="863346"/>
                </a:lnTo>
                <a:lnTo>
                  <a:pt x="1416050" y="837946"/>
                </a:lnTo>
                <a:lnTo>
                  <a:pt x="1355596" y="801671"/>
                </a:lnTo>
                <a:close/>
              </a:path>
              <a:path w="1438909" h="873760">
                <a:moveTo>
                  <a:pt x="19558" y="0"/>
                </a:moveTo>
                <a:lnTo>
                  <a:pt x="0" y="32765"/>
                </a:lnTo>
                <a:lnTo>
                  <a:pt x="1335842" y="834271"/>
                </a:lnTo>
                <a:lnTo>
                  <a:pt x="1373781" y="834745"/>
                </a:lnTo>
                <a:lnTo>
                  <a:pt x="1355596" y="801671"/>
                </a:lnTo>
                <a:lnTo>
                  <a:pt x="19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44877" y="3001517"/>
            <a:ext cx="171450" cy="786130"/>
          </a:xfrm>
          <a:custGeom>
            <a:avLst/>
            <a:gdLst/>
            <a:ahLst/>
            <a:cxnLst/>
            <a:rect l="l" t="t" r="r" b="b"/>
            <a:pathLst>
              <a:path w="171450" h="786129">
                <a:moveTo>
                  <a:pt x="16515" y="614773"/>
                </a:moveTo>
                <a:lnTo>
                  <a:pt x="9322" y="617220"/>
                </a:lnTo>
                <a:lnTo>
                  <a:pt x="3643" y="622198"/>
                </a:lnTo>
                <a:lnTo>
                  <a:pt x="464" y="628761"/>
                </a:lnTo>
                <a:lnTo>
                  <a:pt x="0" y="636061"/>
                </a:lnTo>
                <a:lnTo>
                  <a:pt x="2464" y="643255"/>
                </a:lnTo>
                <a:lnTo>
                  <a:pt x="85268" y="785876"/>
                </a:lnTo>
                <a:lnTo>
                  <a:pt x="107375" y="748157"/>
                </a:lnTo>
                <a:lnTo>
                  <a:pt x="66345" y="748030"/>
                </a:lnTo>
                <a:lnTo>
                  <a:pt x="66422" y="710311"/>
                </a:lnTo>
                <a:lnTo>
                  <a:pt x="66424" y="677598"/>
                </a:lnTo>
                <a:lnTo>
                  <a:pt x="35357" y="624078"/>
                </a:lnTo>
                <a:lnTo>
                  <a:pt x="30378" y="618452"/>
                </a:lnTo>
                <a:lnTo>
                  <a:pt x="23816" y="615267"/>
                </a:lnTo>
                <a:lnTo>
                  <a:pt x="16515" y="614773"/>
                </a:lnTo>
                <a:close/>
              </a:path>
              <a:path w="171450" h="786129">
                <a:moveTo>
                  <a:pt x="66488" y="677709"/>
                </a:moveTo>
                <a:lnTo>
                  <a:pt x="66345" y="748030"/>
                </a:lnTo>
                <a:lnTo>
                  <a:pt x="104445" y="748157"/>
                </a:lnTo>
                <a:lnTo>
                  <a:pt x="104465" y="738505"/>
                </a:lnTo>
                <a:lnTo>
                  <a:pt x="68885" y="738505"/>
                </a:lnTo>
                <a:lnTo>
                  <a:pt x="85413" y="710311"/>
                </a:lnTo>
                <a:lnTo>
                  <a:pt x="66488" y="677709"/>
                </a:lnTo>
                <a:close/>
              </a:path>
              <a:path w="171450" h="786129">
                <a:moveTo>
                  <a:pt x="154727" y="615009"/>
                </a:moveTo>
                <a:lnTo>
                  <a:pt x="104589" y="677598"/>
                </a:lnTo>
                <a:lnTo>
                  <a:pt x="104445" y="748157"/>
                </a:lnTo>
                <a:lnTo>
                  <a:pt x="107375" y="748157"/>
                </a:lnTo>
                <a:lnTo>
                  <a:pt x="168707" y="643509"/>
                </a:lnTo>
                <a:lnTo>
                  <a:pt x="171172" y="636387"/>
                </a:lnTo>
                <a:lnTo>
                  <a:pt x="170707" y="629110"/>
                </a:lnTo>
                <a:lnTo>
                  <a:pt x="167528" y="622524"/>
                </a:lnTo>
                <a:lnTo>
                  <a:pt x="161849" y="617474"/>
                </a:lnTo>
                <a:lnTo>
                  <a:pt x="154727" y="615009"/>
                </a:lnTo>
                <a:close/>
              </a:path>
              <a:path w="171450" h="786129">
                <a:moveTo>
                  <a:pt x="85413" y="710311"/>
                </a:moveTo>
                <a:lnTo>
                  <a:pt x="68885" y="738505"/>
                </a:lnTo>
                <a:lnTo>
                  <a:pt x="101778" y="738505"/>
                </a:lnTo>
                <a:lnTo>
                  <a:pt x="85413" y="710311"/>
                </a:lnTo>
                <a:close/>
              </a:path>
              <a:path w="171450" h="786129">
                <a:moveTo>
                  <a:pt x="104589" y="677598"/>
                </a:moveTo>
                <a:lnTo>
                  <a:pt x="85413" y="710311"/>
                </a:lnTo>
                <a:lnTo>
                  <a:pt x="101778" y="738505"/>
                </a:lnTo>
                <a:lnTo>
                  <a:pt x="104465" y="738505"/>
                </a:lnTo>
                <a:lnTo>
                  <a:pt x="104589" y="677598"/>
                </a:lnTo>
                <a:close/>
              </a:path>
              <a:path w="171450" h="786129">
                <a:moveTo>
                  <a:pt x="105969" y="0"/>
                </a:moveTo>
                <a:lnTo>
                  <a:pt x="67869" y="0"/>
                </a:lnTo>
                <a:lnTo>
                  <a:pt x="66488" y="677709"/>
                </a:lnTo>
                <a:lnTo>
                  <a:pt x="85413" y="710311"/>
                </a:lnTo>
                <a:lnTo>
                  <a:pt x="104589" y="677598"/>
                </a:lnTo>
                <a:lnTo>
                  <a:pt x="105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58482" y="3073145"/>
            <a:ext cx="171450" cy="713740"/>
          </a:xfrm>
          <a:custGeom>
            <a:avLst/>
            <a:gdLst/>
            <a:ahLst/>
            <a:cxnLst/>
            <a:rect l="l" t="t" r="r" b="b"/>
            <a:pathLst>
              <a:path w="171450" h="713739">
                <a:moveTo>
                  <a:pt x="16444" y="542619"/>
                </a:moveTo>
                <a:lnTo>
                  <a:pt x="9322" y="545083"/>
                </a:lnTo>
                <a:lnTo>
                  <a:pt x="3643" y="550062"/>
                </a:lnTo>
                <a:lnTo>
                  <a:pt x="464" y="556625"/>
                </a:lnTo>
                <a:lnTo>
                  <a:pt x="0" y="563925"/>
                </a:lnTo>
                <a:lnTo>
                  <a:pt x="2464" y="571118"/>
                </a:lnTo>
                <a:lnTo>
                  <a:pt x="85395" y="713612"/>
                </a:lnTo>
                <a:lnTo>
                  <a:pt x="107468" y="675893"/>
                </a:lnTo>
                <a:lnTo>
                  <a:pt x="66345" y="675893"/>
                </a:lnTo>
                <a:lnTo>
                  <a:pt x="66425" y="605302"/>
                </a:lnTo>
                <a:lnTo>
                  <a:pt x="35357" y="551941"/>
                </a:lnTo>
                <a:lnTo>
                  <a:pt x="30307" y="546262"/>
                </a:lnTo>
                <a:lnTo>
                  <a:pt x="23721" y="543083"/>
                </a:lnTo>
                <a:lnTo>
                  <a:pt x="16444" y="542619"/>
                </a:lnTo>
                <a:close/>
              </a:path>
              <a:path w="171450" h="713739">
                <a:moveTo>
                  <a:pt x="66425" y="605302"/>
                </a:moveTo>
                <a:lnTo>
                  <a:pt x="66345" y="675893"/>
                </a:lnTo>
                <a:lnTo>
                  <a:pt x="104445" y="675893"/>
                </a:lnTo>
                <a:lnTo>
                  <a:pt x="104456" y="666241"/>
                </a:lnTo>
                <a:lnTo>
                  <a:pt x="69012" y="666241"/>
                </a:lnTo>
                <a:lnTo>
                  <a:pt x="85499" y="638063"/>
                </a:lnTo>
                <a:lnTo>
                  <a:pt x="66425" y="605302"/>
                </a:lnTo>
                <a:close/>
              </a:path>
              <a:path w="171450" h="713739">
                <a:moveTo>
                  <a:pt x="154727" y="542746"/>
                </a:moveTo>
                <a:lnTo>
                  <a:pt x="104524" y="605547"/>
                </a:lnTo>
                <a:lnTo>
                  <a:pt x="104445" y="675893"/>
                </a:lnTo>
                <a:lnTo>
                  <a:pt x="107468" y="675893"/>
                </a:lnTo>
                <a:lnTo>
                  <a:pt x="168707" y="571245"/>
                </a:lnTo>
                <a:lnTo>
                  <a:pt x="171172" y="564124"/>
                </a:lnTo>
                <a:lnTo>
                  <a:pt x="170707" y="556847"/>
                </a:lnTo>
                <a:lnTo>
                  <a:pt x="167528" y="550261"/>
                </a:lnTo>
                <a:lnTo>
                  <a:pt x="161849" y="545210"/>
                </a:lnTo>
                <a:lnTo>
                  <a:pt x="154727" y="542746"/>
                </a:lnTo>
                <a:close/>
              </a:path>
              <a:path w="171450" h="713739">
                <a:moveTo>
                  <a:pt x="85499" y="638063"/>
                </a:moveTo>
                <a:lnTo>
                  <a:pt x="69012" y="666241"/>
                </a:lnTo>
                <a:lnTo>
                  <a:pt x="101905" y="666241"/>
                </a:lnTo>
                <a:lnTo>
                  <a:pt x="85499" y="638063"/>
                </a:lnTo>
                <a:close/>
              </a:path>
              <a:path w="171450" h="713739">
                <a:moveTo>
                  <a:pt x="104524" y="605547"/>
                </a:moveTo>
                <a:lnTo>
                  <a:pt x="85499" y="638063"/>
                </a:lnTo>
                <a:lnTo>
                  <a:pt x="101905" y="666241"/>
                </a:lnTo>
                <a:lnTo>
                  <a:pt x="104456" y="666241"/>
                </a:lnTo>
                <a:lnTo>
                  <a:pt x="104524" y="605547"/>
                </a:lnTo>
                <a:close/>
              </a:path>
              <a:path w="171450" h="713739">
                <a:moveTo>
                  <a:pt x="105207" y="0"/>
                </a:moveTo>
                <a:lnTo>
                  <a:pt x="67107" y="0"/>
                </a:lnTo>
                <a:lnTo>
                  <a:pt x="66425" y="605302"/>
                </a:lnTo>
                <a:lnTo>
                  <a:pt x="85499" y="638063"/>
                </a:lnTo>
                <a:lnTo>
                  <a:pt x="104524" y="605547"/>
                </a:lnTo>
                <a:lnTo>
                  <a:pt x="1052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8576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50" dirty="0"/>
              <a:t>Types </a:t>
            </a:r>
            <a:r>
              <a:rPr sz="4400" spc="-200" dirty="0"/>
              <a:t>of</a:t>
            </a:r>
            <a:r>
              <a:rPr sz="4400" spc="-85" dirty="0"/>
              <a:t> </a:t>
            </a:r>
            <a:r>
              <a:rPr sz="4400" spc="-390" dirty="0"/>
              <a:t>Disease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820"/>
              </a:spcBef>
            </a:pPr>
            <a:r>
              <a:rPr spc="-490" dirty="0"/>
              <a:t>CASEOUS</a:t>
            </a:r>
            <a:r>
              <a:rPr spc="-210" dirty="0"/>
              <a:t> </a:t>
            </a:r>
            <a:r>
              <a:rPr spc="-380" dirty="0"/>
              <a:t>EXUDATIVE</a:t>
            </a: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5" dirty="0">
                <a:solidFill>
                  <a:srgbClr val="000000"/>
                </a:solidFill>
              </a:rPr>
              <a:t>More</a:t>
            </a:r>
            <a:r>
              <a:rPr spc="-180" dirty="0">
                <a:solidFill>
                  <a:srgbClr val="000000"/>
                </a:solidFill>
              </a:rPr>
              <a:t> </a:t>
            </a:r>
            <a:r>
              <a:rPr spc="-200" dirty="0">
                <a:solidFill>
                  <a:srgbClr val="000000"/>
                </a:solidFill>
              </a:rPr>
              <a:t>destruction</a:t>
            </a:r>
          </a:p>
          <a:p>
            <a:pPr marL="355600" marR="29083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5" dirty="0">
                <a:solidFill>
                  <a:srgbClr val="000000"/>
                </a:solidFill>
              </a:rPr>
              <a:t>More </a:t>
            </a:r>
            <a:r>
              <a:rPr spc="-200" dirty="0">
                <a:solidFill>
                  <a:srgbClr val="000000"/>
                </a:solidFill>
              </a:rPr>
              <a:t>exudation</a:t>
            </a:r>
            <a:r>
              <a:rPr spc="-300" dirty="0">
                <a:solidFill>
                  <a:srgbClr val="000000"/>
                </a:solidFill>
              </a:rPr>
              <a:t> </a:t>
            </a:r>
            <a:r>
              <a:rPr spc="-55" dirty="0">
                <a:solidFill>
                  <a:srgbClr val="000000"/>
                </a:solidFill>
              </a:rPr>
              <a:t>&amp;  </a:t>
            </a:r>
            <a:r>
              <a:rPr spc="-365" dirty="0">
                <a:solidFill>
                  <a:srgbClr val="000000"/>
                </a:solidFill>
              </a:rPr>
              <a:t>abscess</a:t>
            </a:r>
            <a:r>
              <a:rPr spc="-245" dirty="0">
                <a:solidFill>
                  <a:srgbClr val="000000"/>
                </a:solidFill>
              </a:rPr>
              <a:t> </a:t>
            </a:r>
            <a:r>
              <a:rPr spc="-160" dirty="0">
                <a:solidFill>
                  <a:srgbClr val="000000"/>
                </a:solidFill>
              </a:rPr>
              <a:t>formation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245" dirty="0">
                <a:solidFill>
                  <a:srgbClr val="000000"/>
                </a:solidFill>
              </a:rPr>
              <a:t>Insidious</a:t>
            </a:r>
            <a:r>
              <a:rPr spc="-170" dirty="0">
                <a:solidFill>
                  <a:srgbClr val="000000"/>
                </a:solidFill>
              </a:rPr>
              <a:t> </a:t>
            </a:r>
            <a:r>
              <a:rPr spc="-225" dirty="0">
                <a:solidFill>
                  <a:srgbClr val="000000"/>
                </a:solidFill>
              </a:rPr>
              <a:t>onset</a:t>
            </a:r>
          </a:p>
          <a:p>
            <a:pPr marL="355600" marR="102996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55" dirty="0">
                <a:solidFill>
                  <a:srgbClr val="000000"/>
                </a:solidFill>
              </a:rPr>
              <a:t>Marked  </a:t>
            </a:r>
            <a:r>
              <a:rPr spc="-365" dirty="0">
                <a:solidFill>
                  <a:srgbClr val="000000"/>
                </a:solidFill>
              </a:rPr>
              <a:t>con</a:t>
            </a:r>
            <a:r>
              <a:rPr spc="-375" dirty="0">
                <a:solidFill>
                  <a:srgbClr val="000000"/>
                </a:solidFill>
              </a:rPr>
              <a:t>s</a:t>
            </a:r>
            <a:r>
              <a:rPr spc="-35" dirty="0">
                <a:solidFill>
                  <a:srgbClr val="000000"/>
                </a:solidFill>
              </a:rPr>
              <a:t>t</a:t>
            </a:r>
            <a:r>
              <a:rPr spc="-20" dirty="0">
                <a:solidFill>
                  <a:srgbClr val="000000"/>
                </a:solidFill>
              </a:rPr>
              <a:t>i</a:t>
            </a:r>
            <a:r>
              <a:rPr spc="-90" dirty="0">
                <a:solidFill>
                  <a:srgbClr val="000000"/>
                </a:solidFill>
              </a:rPr>
              <a:t>tuti</a:t>
            </a:r>
            <a:r>
              <a:rPr spc="-130" dirty="0">
                <a:solidFill>
                  <a:srgbClr val="000000"/>
                </a:solidFill>
              </a:rPr>
              <a:t>o</a:t>
            </a:r>
            <a:r>
              <a:rPr spc="-254" dirty="0">
                <a:solidFill>
                  <a:srgbClr val="000000"/>
                </a:solidFill>
              </a:rPr>
              <a:t>n</a:t>
            </a:r>
            <a:r>
              <a:rPr spc="-125" dirty="0">
                <a:solidFill>
                  <a:srgbClr val="000000"/>
                </a:solidFill>
              </a:rPr>
              <a:t>al  </a:t>
            </a:r>
            <a:r>
              <a:rPr spc="-190" dirty="0">
                <a:solidFill>
                  <a:srgbClr val="000000"/>
                </a:solidFill>
              </a:rPr>
              <a:t>features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4294967295"/>
          </p:nvPr>
        </p:nvSpPr>
        <p:spPr>
          <a:xfrm>
            <a:off x="685800" y="1600200"/>
            <a:ext cx="3479800" cy="391541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984250">
              <a:lnSpc>
                <a:spcPct val="100000"/>
              </a:lnSpc>
              <a:spcBef>
                <a:spcPts val="820"/>
              </a:spcBef>
            </a:pPr>
            <a:r>
              <a:rPr spc="-409" dirty="0"/>
              <a:t>GRANULAR</a:t>
            </a: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445" dirty="0">
                <a:solidFill>
                  <a:srgbClr val="000000"/>
                </a:solidFill>
              </a:rPr>
              <a:t>Less</a:t>
            </a:r>
            <a:r>
              <a:rPr spc="-175" dirty="0">
                <a:solidFill>
                  <a:srgbClr val="000000"/>
                </a:solidFill>
              </a:rPr>
              <a:t> </a:t>
            </a:r>
            <a:r>
              <a:rPr spc="-204" dirty="0">
                <a:solidFill>
                  <a:srgbClr val="000000"/>
                </a:solidFill>
              </a:rPr>
              <a:t>destruction</a:t>
            </a: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390" dirty="0">
                <a:solidFill>
                  <a:srgbClr val="000000"/>
                </a:solidFill>
              </a:rPr>
              <a:t>Abscess </a:t>
            </a:r>
            <a:r>
              <a:rPr spc="-160" dirty="0">
                <a:solidFill>
                  <a:srgbClr val="000000"/>
                </a:solidFill>
              </a:rPr>
              <a:t>formation  </a:t>
            </a:r>
            <a:r>
              <a:rPr spc="-175" dirty="0">
                <a:solidFill>
                  <a:srgbClr val="000000"/>
                </a:solidFill>
              </a:rPr>
              <a:t>rare</a:t>
            </a:r>
          </a:p>
          <a:p>
            <a:pPr marL="355600" marR="19812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245" dirty="0">
                <a:solidFill>
                  <a:srgbClr val="000000"/>
                </a:solidFill>
              </a:rPr>
              <a:t>Insidious </a:t>
            </a:r>
            <a:r>
              <a:rPr spc="-225" dirty="0">
                <a:solidFill>
                  <a:srgbClr val="000000"/>
                </a:solidFill>
              </a:rPr>
              <a:t>onset </a:t>
            </a:r>
            <a:r>
              <a:rPr spc="-55" dirty="0">
                <a:solidFill>
                  <a:srgbClr val="000000"/>
                </a:solidFill>
              </a:rPr>
              <a:t>&amp;  </a:t>
            </a:r>
            <a:r>
              <a:rPr spc="-290" dirty="0">
                <a:solidFill>
                  <a:srgbClr val="000000"/>
                </a:solidFill>
              </a:rPr>
              <a:t>course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450" dirty="0"/>
              <a:t>DRY</a:t>
            </a:r>
            <a:r>
              <a:rPr spc="-175" dirty="0"/>
              <a:t> </a:t>
            </a:r>
            <a:r>
              <a:rPr spc="-220" dirty="0">
                <a:solidFill>
                  <a:srgbClr val="000000"/>
                </a:solidFill>
              </a:rPr>
              <a:t>lesion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6576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35" dirty="0"/>
              <a:t>Fate </a:t>
            </a:r>
            <a:r>
              <a:rPr sz="4400" spc="-200" dirty="0"/>
              <a:t>of</a:t>
            </a:r>
            <a:r>
              <a:rPr sz="4400" spc="-185" dirty="0"/>
              <a:t> </a:t>
            </a:r>
            <a:r>
              <a:rPr sz="4400" spc="-254" dirty="0"/>
              <a:t>tubercle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339443"/>
            <a:ext cx="7980680" cy="44151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90" dirty="0">
                <a:latin typeface="Arial"/>
                <a:cs typeface="Arial"/>
              </a:rPr>
              <a:t>Resolve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spc="-200" dirty="0">
                <a:latin typeface="Arial"/>
                <a:cs typeface="Arial"/>
              </a:rPr>
              <a:t>completely</a:t>
            </a:r>
            <a:endParaRPr sz="3200">
              <a:latin typeface="Arial"/>
              <a:cs typeface="Arial"/>
            </a:endParaRPr>
          </a:p>
          <a:p>
            <a:pPr marL="355600" marR="38417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0" dirty="0">
                <a:latin typeface="Arial"/>
                <a:cs typeface="Arial"/>
              </a:rPr>
              <a:t>Heal </a:t>
            </a:r>
            <a:r>
              <a:rPr sz="3200" b="1" spc="-200" dirty="0">
                <a:latin typeface="Arial"/>
                <a:cs typeface="Arial"/>
              </a:rPr>
              <a:t>completely </a:t>
            </a:r>
            <a:r>
              <a:rPr sz="3200" b="1" spc="-100" dirty="0">
                <a:latin typeface="Arial"/>
                <a:cs typeface="Arial"/>
              </a:rPr>
              <a:t>with </a:t>
            </a:r>
            <a:r>
              <a:rPr sz="3200" b="1" spc="-215" dirty="0">
                <a:latin typeface="Arial"/>
                <a:cs typeface="Arial"/>
              </a:rPr>
              <a:t>residual </a:t>
            </a:r>
            <a:r>
              <a:rPr sz="3200" b="1" spc="-125" dirty="0">
                <a:latin typeface="Arial"/>
                <a:cs typeface="Arial"/>
              </a:rPr>
              <a:t>deformities/  </a:t>
            </a:r>
            <a:r>
              <a:rPr sz="3200" b="1" spc="-335" dirty="0">
                <a:latin typeface="Arial"/>
                <a:cs typeface="Arial"/>
              </a:rPr>
              <a:t>loss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190" dirty="0">
                <a:latin typeface="Arial"/>
                <a:cs typeface="Arial"/>
              </a:rPr>
              <a:t>function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05" dirty="0">
                <a:latin typeface="Arial"/>
                <a:cs typeface="Arial"/>
              </a:rPr>
              <a:t>Lesion </a:t>
            </a:r>
            <a:r>
              <a:rPr sz="3200" b="1" spc="-200" dirty="0">
                <a:latin typeface="Arial"/>
                <a:cs typeface="Arial"/>
              </a:rPr>
              <a:t>completely </a:t>
            </a:r>
            <a:r>
              <a:rPr sz="3200" b="1" spc="-160" dirty="0">
                <a:latin typeface="Arial"/>
                <a:cs typeface="Arial"/>
              </a:rPr>
              <a:t>walled </a:t>
            </a:r>
            <a:r>
              <a:rPr sz="3200" b="1" spc="-260" dirty="0">
                <a:latin typeface="Arial"/>
                <a:cs typeface="Arial"/>
              </a:rPr>
              <a:t>off,caseous </a:t>
            </a:r>
            <a:r>
              <a:rPr sz="3200" b="1" spc="-245" dirty="0">
                <a:latin typeface="Arial"/>
                <a:cs typeface="Arial"/>
              </a:rPr>
              <a:t>tissue </a:t>
            </a:r>
            <a:r>
              <a:rPr sz="3200" b="1" spc="-185" dirty="0">
                <a:latin typeface="Arial"/>
                <a:cs typeface="Arial"/>
              </a:rPr>
              <a:t>–  </a:t>
            </a:r>
            <a:r>
              <a:rPr sz="3200" b="1" spc="-210" dirty="0">
                <a:latin typeface="Arial"/>
                <a:cs typeface="Arial"/>
              </a:rPr>
              <a:t>calcified</a:t>
            </a:r>
            <a:endParaRPr sz="3200">
              <a:latin typeface="Arial"/>
              <a:cs typeface="Arial"/>
            </a:endParaRPr>
          </a:p>
          <a:p>
            <a:pPr marL="355600" marR="285115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10" dirty="0">
                <a:latin typeface="Arial"/>
                <a:cs typeface="Arial"/>
              </a:rPr>
              <a:t>Low </a:t>
            </a:r>
            <a:r>
              <a:rPr sz="3200" b="1" spc="-245" dirty="0">
                <a:latin typeface="Arial"/>
                <a:cs typeface="Arial"/>
              </a:rPr>
              <a:t>grade </a:t>
            </a:r>
            <a:r>
              <a:rPr sz="3200" b="1" spc="-265" dirty="0">
                <a:latin typeface="Arial"/>
                <a:cs typeface="Arial"/>
              </a:rPr>
              <a:t>chronic </a:t>
            </a:r>
            <a:r>
              <a:rPr sz="3200" b="1" spc="-190" dirty="0">
                <a:latin typeface="Arial"/>
                <a:cs typeface="Arial"/>
              </a:rPr>
              <a:t>fibromatous, </a:t>
            </a:r>
            <a:r>
              <a:rPr sz="3200" b="1" spc="-220" dirty="0">
                <a:latin typeface="Arial"/>
                <a:cs typeface="Arial"/>
              </a:rPr>
              <a:t>granulating 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254" dirty="0">
                <a:latin typeface="Arial"/>
                <a:cs typeface="Arial"/>
              </a:rPr>
              <a:t>caseating </a:t>
            </a:r>
            <a:r>
              <a:rPr sz="3200" b="1" spc="-220" dirty="0">
                <a:latin typeface="Arial"/>
                <a:cs typeface="Arial"/>
              </a:rPr>
              <a:t>lesion </a:t>
            </a:r>
            <a:r>
              <a:rPr sz="3200" b="1" spc="-254" dirty="0">
                <a:latin typeface="Arial"/>
                <a:cs typeface="Arial"/>
              </a:rPr>
              <a:t>may</a:t>
            </a:r>
            <a:r>
              <a:rPr sz="3200" b="1" spc="-229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persist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70" dirty="0">
                <a:latin typeface="Arial"/>
                <a:cs typeface="Arial"/>
              </a:rPr>
              <a:t>Infection </a:t>
            </a:r>
            <a:r>
              <a:rPr sz="3200" b="1" spc="-285" dirty="0">
                <a:latin typeface="Arial"/>
                <a:cs typeface="Arial"/>
              </a:rPr>
              <a:t>spreads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100" dirty="0">
                <a:latin typeface="Arial"/>
                <a:cs typeface="Arial"/>
              </a:rPr>
              <a:t> </a:t>
            </a:r>
            <a:r>
              <a:rPr sz="3200" b="1" spc="-254" dirty="0">
                <a:latin typeface="Arial"/>
                <a:cs typeface="Arial"/>
              </a:rPr>
              <a:t>contiguous,systemically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00875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35" dirty="0"/>
              <a:t>Clinical </a:t>
            </a:r>
            <a:r>
              <a:rPr sz="4400" spc="-220" dirty="0"/>
              <a:t>features..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4796"/>
            <a:ext cx="7320280" cy="44532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spc="-285" dirty="0">
                <a:latin typeface="Arial"/>
                <a:cs typeface="Arial"/>
              </a:rPr>
              <a:t>Commonest </a:t>
            </a:r>
            <a:r>
              <a:rPr sz="3300" b="1" spc="-290" dirty="0">
                <a:latin typeface="Arial"/>
                <a:cs typeface="Arial"/>
              </a:rPr>
              <a:t>age </a:t>
            </a:r>
            <a:r>
              <a:rPr sz="3300" b="1" spc="-190" dirty="0">
                <a:latin typeface="Arial"/>
                <a:cs typeface="Arial"/>
              </a:rPr>
              <a:t>: </a:t>
            </a:r>
            <a:r>
              <a:rPr sz="3300" b="1" spc="-180" dirty="0">
                <a:latin typeface="Arial"/>
                <a:cs typeface="Arial"/>
              </a:rPr>
              <a:t>1</a:t>
            </a:r>
            <a:r>
              <a:rPr sz="3300" b="1" spc="-270" baseline="25252" dirty="0">
                <a:latin typeface="Arial"/>
                <a:cs typeface="Arial"/>
              </a:rPr>
              <a:t>st </a:t>
            </a:r>
            <a:r>
              <a:rPr sz="3300" b="1" spc="-165" dirty="0">
                <a:latin typeface="Arial"/>
                <a:cs typeface="Arial"/>
              </a:rPr>
              <a:t>3</a:t>
            </a:r>
            <a:r>
              <a:rPr sz="3300" b="1" spc="-25" dirty="0">
                <a:latin typeface="Arial"/>
                <a:cs typeface="Arial"/>
              </a:rPr>
              <a:t> </a:t>
            </a:r>
            <a:r>
              <a:rPr sz="3300" b="1" spc="-295" dirty="0">
                <a:latin typeface="Arial"/>
                <a:cs typeface="Arial"/>
              </a:rPr>
              <a:t>decades</a:t>
            </a:r>
            <a:endParaRPr sz="3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spc="-290" dirty="0">
                <a:latin typeface="Arial"/>
                <a:cs typeface="Arial"/>
              </a:rPr>
              <a:t>Limping </a:t>
            </a:r>
            <a:r>
              <a:rPr sz="3300" b="1" spc="-195" dirty="0">
                <a:latin typeface="Arial"/>
                <a:cs typeface="Arial"/>
              </a:rPr>
              <a:t>– </a:t>
            </a:r>
            <a:r>
              <a:rPr sz="3300" b="1" spc="-215" dirty="0">
                <a:latin typeface="Arial"/>
                <a:cs typeface="Arial"/>
              </a:rPr>
              <a:t>earliest,commonest</a:t>
            </a:r>
            <a:r>
              <a:rPr sz="3300" b="1" spc="-75" dirty="0">
                <a:latin typeface="Arial"/>
                <a:cs typeface="Arial"/>
              </a:rPr>
              <a:t> </a:t>
            </a:r>
            <a:r>
              <a:rPr sz="3300" b="1" spc="-265" dirty="0">
                <a:latin typeface="Arial"/>
                <a:cs typeface="Arial"/>
              </a:rPr>
              <a:t>symptom</a:t>
            </a:r>
            <a:endParaRPr sz="3300">
              <a:latin typeface="Arial"/>
              <a:cs typeface="Arial"/>
            </a:endParaRPr>
          </a:p>
          <a:p>
            <a:pPr marL="1823085">
              <a:lnSpc>
                <a:spcPct val="100000"/>
              </a:lnSpc>
              <a:spcBef>
                <a:spcPts val="395"/>
              </a:spcBef>
            </a:pPr>
            <a:r>
              <a:rPr sz="3300" b="1" spc="-90" dirty="0">
                <a:latin typeface="Arial"/>
                <a:cs typeface="Arial"/>
              </a:rPr>
              <a:t>- </a:t>
            </a:r>
            <a:r>
              <a:rPr sz="3300" b="1" spc="-250" dirty="0">
                <a:latin typeface="Arial"/>
                <a:cs typeface="Arial"/>
              </a:rPr>
              <a:t>Antalgic</a:t>
            </a:r>
            <a:r>
              <a:rPr sz="3300" b="1" spc="-254" dirty="0">
                <a:latin typeface="Arial"/>
                <a:cs typeface="Arial"/>
              </a:rPr>
              <a:t> </a:t>
            </a:r>
            <a:r>
              <a:rPr sz="3300" b="1" spc="-200" dirty="0">
                <a:latin typeface="Arial"/>
                <a:cs typeface="Arial"/>
              </a:rPr>
              <a:t>gait</a:t>
            </a:r>
            <a:endParaRPr sz="3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spc="-270" dirty="0">
                <a:latin typeface="Arial"/>
                <a:cs typeface="Arial"/>
              </a:rPr>
              <a:t>Pain </a:t>
            </a:r>
            <a:r>
              <a:rPr sz="3300" b="1" spc="-195" dirty="0">
                <a:latin typeface="Arial"/>
                <a:cs typeface="Arial"/>
              </a:rPr>
              <a:t>– </a:t>
            </a:r>
            <a:r>
              <a:rPr sz="3300" b="1" spc="-165" dirty="0">
                <a:latin typeface="Arial"/>
                <a:cs typeface="Arial"/>
              </a:rPr>
              <a:t>reffered </a:t>
            </a:r>
            <a:r>
              <a:rPr sz="3300" b="1" spc="-120" dirty="0">
                <a:latin typeface="Arial"/>
                <a:cs typeface="Arial"/>
              </a:rPr>
              <a:t>to </a:t>
            </a:r>
            <a:r>
              <a:rPr sz="3300" b="1" spc="-185" dirty="0">
                <a:latin typeface="Arial"/>
                <a:cs typeface="Arial"/>
              </a:rPr>
              <a:t>medial </a:t>
            </a:r>
            <a:r>
              <a:rPr sz="3300" b="1" spc="-260" dirty="0">
                <a:latin typeface="Arial"/>
                <a:cs typeface="Arial"/>
              </a:rPr>
              <a:t>aspect </a:t>
            </a:r>
            <a:r>
              <a:rPr sz="3300" b="1" spc="-150" dirty="0">
                <a:latin typeface="Arial"/>
                <a:cs typeface="Arial"/>
              </a:rPr>
              <a:t>of</a:t>
            </a:r>
            <a:r>
              <a:rPr sz="3300" b="1" spc="30" dirty="0">
                <a:latin typeface="Arial"/>
                <a:cs typeface="Arial"/>
              </a:rPr>
              <a:t> </a:t>
            </a:r>
            <a:r>
              <a:rPr sz="3300" b="1" spc="-210" dirty="0">
                <a:latin typeface="Arial"/>
                <a:cs typeface="Arial"/>
              </a:rPr>
              <a:t>knee</a:t>
            </a:r>
            <a:endParaRPr sz="330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  <a:spcBef>
                <a:spcPts val="400"/>
              </a:spcBef>
            </a:pPr>
            <a:r>
              <a:rPr sz="3300" b="1" spc="-90" dirty="0">
                <a:latin typeface="Arial"/>
                <a:cs typeface="Arial"/>
              </a:rPr>
              <a:t>- </a:t>
            </a:r>
            <a:r>
              <a:rPr sz="3300" b="1" spc="-275" dirty="0">
                <a:latin typeface="Arial"/>
                <a:cs typeface="Arial"/>
              </a:rPr>
              <a:t>max </a:t>
            </a:r>
            <a:r>
              <a:rPr sz="3300" b="1" spc="-220" dirty="0">
                <a:latin typeface="Arial"/>
                <a:cs typeface="Arial"/>
              </a:rPr>
              <a:t>towards </a:t>
            </a:r>
            <a:r>
              <a:rPr sz="3300" b="1" spc="-225" dirty="0">
                <a:latin typeface="Arial"/>
                <a:cs typeface="Arial"/>
              </a:rPr>
              <a:t>end </a:t>
            </a:r>
            <a:r>
              <a:rPr sz="3300" b="1" spc="-150" dirty="0">
                <a:latin typeface="Arial"/>
                <a:cs typeface="Arial"/>
              </a:rPr>
              <a:t>of </a:t>
            </a:r>
            <a:r>
              <a:rPr sz="3300" b="1" spc="-125" dirty="0">
                <a:latin typeface="Arial"/>
                <a:cs typeface="Arial"/>
              </a:rPr>
              <a:t>the</a:t>
            </a:r>
            <a:r>
              <a:rPr sz="3300" b="1" spc="-55" dirty="0">
                <a:latin typeface="Arial"/>
                <a:cs typeface="Arial"/>
              </a:rPr>
              <a:t> </a:t>
            </a:r>
            <a:r>
              <a:rPr sz="3300" b="1" spc="-260" dirty="0">
                <a:latin typeface="Arial"/>
                <a:cs typeface="Arial"/>
              </a:rPr>
              <a:t>day</a:t>
            </a:r>
            <a:endParaRPr sz="3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spc="-175" dirty="0">
                <a:latin typeface="Arial"/>
                <a:cs typeface="Arial"/>
              </a:rPr>
              <a:t>Deformity</a:t>
            </a:r>
            <a:endParaRPr sz="3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spc="-300" dirty="0">
                <a:latin typeface="Arial"/>
                <a:cs typeface="Arial"/>
              </a:rPr>
              <a:t>Fullness </a:t>
            </a:r>
            <a:r>
              <a:rPr sz="3300" b="1" spc="-220" dirty="0">
                <a:latin typeface="Arial"/>
                <a:cs typeface="Arial"/>
              </a:rPr>
              <a:t>around </a:t>
            </a:r>
            <a:r>
              <a:rPr sz="3300" b="1" spc="-130" dirty="0">
                <a:latin typeface="Arial"/>
                <a:cs typeface="Arial"/>
              </a:rPr>
              <a:t>the</a:t>
            </a:r>
            <a:r>
              <a:rPr sz="3300" b="1" spc="20" dirty="0">
                <a:latin typeface="Arial"/>
                <a:cs typeface="Arial"/>
              </a:rPr>
              <a:t> </a:t>
            </a:r>
            <a:r>
              <a:rPr sz="3300" b="1" spc="-200" dirty="0">
                <a:latin typeface="Arial"/>
                <a:cs typeface="Arial"/>
              </a:rPr>
              <a:t>hip</a:t>
            </a:r>
            <a:endParaRPr sz="3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354965" algn="l"/>
                <a:tab pos="355600" algn="l"/>
                <a:tab pos="3157220" algn="l"/>
              </a:tabLst>
            </a:pPr>
            <a:r>
              <a:rPr sz="3300" b="1" spc="-200" dirty="0">
                <a:latin typeface="Arial"/>
                <a:cs typeface="Arial"/>
              </a:rPr>
              <a:t>Night</a:t>
            </a:r>
            <a:r>
              <a:rPr sz="3300" b="1" spc="-150" dirty="0">
                <a:latin typeface="Arial"/>
                <a:cs typeface="Arial"/>
              </a:rPr>
              <a:t> </a:t>
            </a:r>
            <a:r>
              <a:rPr sz="3300" b="1" spc="-275" dirty="0">
                <a:latin typeface="Arial"/>
                <a:cs typeface="Arial"/>
              </a:rPr>
              <a:t>cries	</a:t>
            </a:r>
            <a:r>
              <a:rPr sz="3300" b="1" spc="-245" dirty="0">
                <a:latin typeface="Arial"/>
                <a:cs typeface="Arial"/>
              </a:rPr>
              <a:t>sleep</a:t>
            </a:r>
            <a:r>
              <a:rPr sz="3300" b="1" spc="-170" dirty="0">
                <a:latin typeface="Arial"/>
                <a:cs typeface="Arial"/>
              </a:rPr>
              <a:t> </a:t>
            </a:r>
            <a:r>
              <a:rPr sz="3300" b="1" spc="-240" dirty="0">
                <a:latin typeface="Arial"/>
                <a:cs typeface="Arial"/>
              </a:rPr>
              <a:t>awakening</a:t>
            </a:r>
            <a:endParaRPr sz="33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29889" y="5572505"/>
            <a:ext cx="643255" cy="358140"/>
          </a:xfrm>
          <a:custGeom>
            <a:avLst/>
            <a:gdLst/>
            <a:ahLst/>
            <a:cxnLst/>
            <a:rect l="l" t="t" r="r" b="b"/>
            <a:pathLst>
              <a:path w="643254" h="358139">
                <a:moveTo>
                  <a:pt x="464058" y="0"/>
                </a:moveTo>
                <a:lnTo>
                  <a:pt x="464058" y="89535"/>
                </a:lnTo>
                <a:lnTo>
                  <a:pt x="0" y="89535"/>
                </a:lnTo>
                <a:lnTo>
                  <a:pt x="0" y="268605"/>
                </a:lnTo>
                <a:lnTo>
                  <a:pt x="464058" y="268605"/>
                </a:lnTo>
                <a:lnTo>
                  <a:pt x="464058" y="358140"/>
                </a:lnTo>
                <a:lnTo>
                  <a:pt x="643127" y="179070"/>
                </a:lnTo>
                <a:lnTo>
                  <a:pt x="4640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9889" y="5572505"/>
            <a:ext cx="643255" cy="358140"/>
          </a:xfrm>
          <a:custGeom>
            <a:avLst/>
            <a:gdLst/>
            <a:ahLst/>
            <a:cxnLst/>
            <a:rect l="l" t="t" r="r" b="b"/>
            <a:pathLst>
              <a:path w="643254" h="358139">
                <a:moveTo>
                  <a:pt x="0" y="89535"/>
                </a:moveTo>
                <a:lnTo>
                  <a:pt x="464058" y="89535"/>
                </a:lnTo>
                <a:lnTo>
                  <a:pt x="464058" y="0"/>
                </a:lnTo>
                <a:lnTo>
                  <a:pt x="643127" y="179070"/>
                </a:lnTo>
                <a:lnTo>
                  <a:pt x="464058" y="358140"/>
                </a:lnTo>
                <a:lnTo>
                  <a:pt x="464058" y="268605"/>
                </a:lnTo>
                <a:lnTo>
                  <a:pt x="0" y="268605"/>
                </a:lnTo>
                <a:lnTo>
                  <a:pt x="0" y="89535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0"/>
            <a:ext cx="2783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65" dirty="0"/>
              <a:t>Classifi</a:t>
            </a:r>
            <a:r>
              <a:rPr spc="-490" dirty="0"/>
              <a:t>c</a:t>
            </a:r>
            <a:r>
              <a:rPr spc="-300" dirty="0"/>
              <a:t>a</a:t>
            </a:r>
            <a:r>
              <a:rPr spc="-170" dirty="0"/>
              <a:t>tion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786383"/>
            <a:ext cx="9143999" cy="60716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28600"/>
            <a:ext cx="33343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60" dirty="0"/>
              <a:t>Synovitis</a:t>
            </a:r>
            <a:r>
              <a:rPr sz="4400" spc="-330" dirty="0"/>
              <a:t> </a:t>
            </a:r>
            <a:r>
              <a:rPr sz="3200" spc="-204" dirty="0"/>
              <a:t>stage..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14884" y="1571244"/>
            <a:ext cx="2142743" cy="4500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43200" y="914400"/>
            <a:ext cx="6400800" cy="5744521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90" dirty="0">
                <a:latin typeface="Arial"/>
                <a:cs typeface="Arial"/>
              </a:rPr>
              <a:t>Position </a:t>
            </a:r>
            <a:r>
              <a:rPr sz="2600" b="1" spc="-120" dirty="0">
                <a:latin typeface="Arial"/>
                <a:cs typeface="Arial"/>
              </a:rPr>
              <a:t>of </a:t>
            </a:r>
            <a:r>
              <a:rPr sz="2600" b="1" spc="-210" dirty="0">
                <a:latin typeface="Arial"/>
                <a:cs typeface="Arial"/>
              </a:rPr>
              <a:t>max </a:t>
            </a:r>
            <a:r>
              <a:rPr sz="2600" b="1" spc="-110" dirty="0">
                <a:latin typeface="Arial"/>
                <a:cs typeface="Arial"/>
              </a:rPr>
              <a:t>joint </a:t>
            </a:r>
            <a:r>
              <a:rPr sz="2600" b="1" spc="-190" dirty="0">
                <a:latin typeface="Arial"/>
                <a:cs typeface="Arial"/>
              </a:rPr>
              <a:t>capacity </a:t>
            </a:r>
            <a:r>
              <a:rPr sz="2600" b="1" spc="-150" dirty="0">
                <a:solidFill>
                  <a:srgbClr val="FFFF00"/>
                </a:solidFill>
                <a:latin typeface="Arial"/>
                <a:cs typeface="Arial"/>
              </a:rPr>
              <a:t>–</a:t>
            </a:r>
            <a:r>
              <a:rPr sz="2600" b="1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600" b="1" spc="-425" dirty="0">
                <a:solidFill>
                  <a:srgbClr val="FFFF00"/>
                </a:solidFill>
                <a:latin typeface="Arial"/>
                <a:cs typeface="Arial"/>
              </a:rPr>
              <a:t>FABER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2600" b="1" spc="-165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65" smtClean="0">
                <a:solidFill>
                  <a:srgbClr val="FFFF00"/>
                </a:solidFill>
                <a:latin typeface="Arial"/>
                <a:cs typeface="Arial"/>
              </a:rPr>
              <a:t>Apparent</a:t>
            </a:r>
            <a:r>
              <a:rPr sz="2600" b="1" spc="-12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310" dirty="0">
                <a:solidFill>
                  <a:srgbClr val="FFFF00"/>
                </a:solidFill>
                <a:latin typeface="Arial"/>
                <a:cs typeface="Arial"/>
              </a:rPr>
              <a:t>LENTHENING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2600" b="1" spc="-195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95" smtClean="0">
                <a:latin typeface="Arial"/>
                <a:cs typeface="Arial"/>
              </a:rPr>
              <a:t>Only </a:t>
            </a:r>
            <a:r>
              <a:rPr sz="2600" b="1" spc="-175" dirty="0">
                <a:latin typeface="Arial"/>
                <a:cs typeface="Arial"/>
              </a:rPr>
              <a:t>extremes </a:t>
            </a:r>
            <a:r>
              <a:rPr sz="2600" b="1" spc="-120" dirty="0">
                <a:latin typeface="Arial"/>
                <a:cs typeface="Arial"/>
              </a:rPr>
              <a:t>of </a:t>
            </a:r>
            <a:r>
              <a:rPr sz="2600" b="1" spc="-165" dirty="0">
                <a:latin typeface="Arial"/>
                <a:cs typeface="Arial"/>
              </a:rPr>
              <a:t>movement </a:t>
            </a:r>
            <a:r>
              <a:rPr sz="2600" b="1" spc="-140" dirty="0">
                <a:latin typeface="Arial"/>
                <a:cs typeface="Arial"/>
              </a:rPr>
              <a:t>are</a:t>
            </a:r>
            <a:r>
              <a:rPr sz="2600" b="1" spc="-75" dirty="0">
                <a:latin typeface="Arial"/>
                <a:cs typeface="Arial"/>
              </a:rPr>
              <a:t> </a:t>
            </a:r>
            <a:r>
              <a:rPr sz="2600" b="1" spc="-145" dirty="0">
                <a:latin typeface="Arial"/>
                <a:cs typeface="Arial"/>
              </a:rPr>
              <a:t>painful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2600" b="1" spc="-240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240" smtClean="0">
                <a:latin typeface="Arial"/>
                <a:cs typeface="Arial"/>
              </a:rPr>
              <a:t>D</a:t>
            </a:r>
            <a:r>
              <a:rPr lang="en-US" sz="2600" b="1" spc="-240" dirty="0" smtClean="0">
                <a:latin typeface="Arial"/>
                <a:cs typeface="Arial"/>
              </a:rPr>
              <a:t>/</a:t>
            </a:r>
            <a:r>
              <a:rPr sz="2600" b="1" spc="-240" smtClean="0">
                <a:latin typeface="Arial"/>
                <a:cs typeface="Arial"/>
              </a:rPr>
              <a:t>D </a:t>
            </a:r>
            <a:r>
              <a:rPr sz="2600" b="1" spc="-150" dirty="0">
                <a:latin typeface="Arial"/>
                <a:cs typeface="Arial"/>
              </a:rPr>
              <a:t>– </a:t>
            </a:r>
            <a:r>
              <a:rPr sz="2600" b="1" spc="-195" dirty="0">
                <a:latin typeface="Arial"/>
                <a:cs typeface="Arial"/>
              </a:rPr>
              <a:t>Traumatic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-204" dirty="0">
                <a:latin typeface="Arial"/>
                <a:cs typeface="Arial"/>
              </a:rPr>
              <a:t>synovitis</a:t>
            </a:r>
            <a:endParaRPr sz="2600">
              <a:latin typeface="Arial"/>
              <a:cs typeface="Arial"/>
            </a:endParaRPr>
          </a:p>
          <a:p>
            <a:pPr marL="934719" lvl="1" indent="-175260">
              <a:lnSpc>
                <a:spcPct val="100000"/>
              </a:lnSpc>
              <a:spcBef>
                <a:spcPts val="310"/>
              </a:spcBef>
              <a:buChar char="-"/>
              <a:tabLst>
                <a:tab pos="934719" algn="l"/>
                <a:tab pos="4092575" algn="l"/>
              </a:tabLst>
            </a:pPr>
            <a:r>
              <a:rPr sz="2600" b="1" spc="-200" dirty="0">
                <a:latin typeface="Arial"/>
                <a:cs typeface="Arial"/>
              </a:rPr>
              <a:t>Nonspecific</a:t>
            </a:r>
            <a:r>
              <a:rPr sz="2600" b="1" spc="-130" dirty="0">
                <a:latin typeface="Arial"/>
                <a:cs typeface="Arial"/>
              </a:rPr>
              <a:t> </a:t>
            </a:r>
            <a:r>
              <a:rPr sz="2600" b="1" spc="-200" dirty="0">
                <a:latin typeface="Arial"/>
                <a:cs typeface="Arial"/>
              </a:rPr>
              <a:t>Transient	</a:t>
            </a:r>
            <a:r>
              <a:rPr sz="2600" b="1" spc="-215" dirty="0">
                <a:latin typeface="Arial"/>
                <a:cs typeface="Arial"/>
              </a:rPr>
              <a:t>Synovitis</a:t>
            </a:r>
            <a:endParaRPr sz="2600">
              <a:latin typeface="Arial"/>
              <a:cs typeface="Arial"/>
            </a:endParaRPr>
          </a:p>
          <a:p>
            <a:pPr marL="934719" lvl="1" indent="-175260">
              <a:lnSpc>
                <a:spcPct val="100000"/>
              </a:lnSpc>
              <a:spcBef>
                <a:spcPts val="315"/>
              </a:spcBef>
              <a:buChar char="-"/>
              <a:tabLst>
                <a:tab pos="934719" algn="l"/>
              </a:tabLst>
            </a:pPr>
            <a:r>
              <a:rPr sz="2600" b="1" spc="-254" dirty="0">
                <a:latin typeface="Arial"/>
                <a:cs typeface="Arial"/>
              </a:rPr>
              <a:t>Low </a:t>
            </a:r>
            <a:r>
              <a:rPr sz="2600" b="1" spc="-204" dirty="0">
                <a:latin typeface="Arial"/>
                <a:cs typeface="Arial"/>
              </a:rPr>
              <a:t>grade </a:t>
            </a:r>
            <a:r>
              <a:rPr sz="2600" b="1" spc="-225" dirty="0">
                <a:latin typeface="Arial"/>
                <a:cs typeface="Arial"/>
              </a:rPr>
              <a:t>pyogenic</a:t>
            </a:r>
            <a:r>
              <a:rPr sz="2600" b="1" spc="35" dirty="0">
                <a:latin typeface="Arial"/>
                <a:cs typeface="Arial"/>
              </a:rPr>
              <a:t> </a:t>
            </a:r>
            <a:r>
              <a:rPr sz="2600" b="1" spc="-150" dirty="0">
                <a:latin typeface="Arial"/>
                <a:cs typeface="Arial"/>
              </a:rPr>
              <a:t>infection</a:t>
            </a:r>
            <a:endParaRPr sz="2600">
              <a:latin typeface="Arial"/>
              <a:cs typeface="Arial"/>
            </a:endParaRPr>
          </a:p>
          <a:p>
            <a:pPr marL="934719" lvl="1" indent="-175260">
              <a:lnSpc>
                <a:spcPct val="100000"/>
              </a:lnSpc>
              <a:spcBef>
                <a:spcPts val="315"/>
              </a:spcBef>
              <a:buChar char="-"/>
              <a:tabLst>
                <a:tab pos="934719" algn="l"/>
              </a:tabLst>
            </a:pPr>
            <a:r>
              <a:rPr sz="2600" b="1" spc="-195" dirty="0">
                <a:latin typeface="Arial"/>
                <a:cs typeface="Arial"/>
              </a:rPr>
              <a:t>Perthes</a:t>
            </a:r>
            <a:r>
              <a:rPr sz="2600" b="1" spc="-130" dirty="0">
                <a:latin typeface="Arial"/>
                <a:cs typeface="Arial"/>
              </a:rPr>
              <a:t> </a:t>
            </a:r>
            <a:r>
              <a:rPr sz="2600" b="1" spc="-220" dirty="0">
                <a:latin typeface="Arial"/>
                <a:cs typeface="Arial"/>
              </a:rPr>
              <a:t>disease</a:t>
            </a:r>
            <a:endParaRPr sz="2600">
              <a:latin typeface="Arial"/>
              <a:cs typeface="Arial"/>
            </a:endParaRPr>
          </a:p>
          <a:p>
            <a:pPr marL="934719" lvl="1" indent="-175260">
              <a:lnSpc>
                <a:spcPct val="100000"/>
              </a:lnSpc>
              <a:spcBef>
                <a:spcPts val="310"/>
              </a:spcBef>
              <a:buChar char="-"/>
              <a:tabLst>
                <a:tab pos="934719" algn="l"/>
              </a:tabLst>
            </a:pPr>
            <a:r>
              <a:rPr sz="2600" b="1" spc="-465" dirty="0">
                <a:latin typeface="Arial"/>
                <a:cs typeface="Arial"/>
              </a:rPr>
              <a:t>SCFE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tabLst>
                <a:tab pos="354965" algn="l"/>
                <a:tab pos="355600" algn="l"/>
              </a:tabLst>
            </a:pP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254" dirty="0">
                <a:latin typeface="Arial"/>
                <a:cs typeface="Arial"/>
              </a:rPr>
              <a:t>X-Rays: </a:t>
            </a:r>
            <a:r>
              <a:rPr sz="2600" b="1" spc="-155" dirty="0">
                <a:solidFill>
                  <a:srgbClr val="FFFF00"/>
                </a:solidFill>
                <a:latin typeface="Arial"/>
                <a:cs typeface="Arial"/>
              </a:rPr>
              <a:t>soft </a:t>
            </a:r>
            <a:r>
              <a:rPr sz="2600" b="1" spc="-200" dirty="0">
                <a:solidFill>
                  <a:srgbClr val="FFFF00"/>
                </a:solidFill>
                <a:latin typeface="Arial"/>
                <a:cs typeface="Arial"/>
              </a:rPr>
              <a:t>tissue</a:t>
            </a:r>
            <a:r>
              <a:rPr sz="2600" b="1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600" b="1" spc="-175" dirty="0">
                <a:solidFill>
                  <a:srgbClr val="FFFF00"/>
                </a:solidFill>
                <a:latin typeface="Arial"/>
                <a:cs typeface="Arial"/>
              </a:rPr>
              <a:t>sweling,Rarefaction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4475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5" dirty="0"/>
              <a:t>Early </a:t>
            </a:r>
            <a:r>
              <a:rPr sz="4400" spc="-225" dirty="0"/>
              <a:t>Arthritis</a:t>
            </a:r>
            <a:r>
              <a:rPr sz="4400" spc="-195" dirty="0"/>
              <a:t> </a:t>
            </a:r>
            <a:r>
              <a:rPr sz="3200" spc="-204" dirty="0"/>
              <a:t>stage..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150745" y="1219301"/>
            <a:ext cx="6575425" cy="47815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4965" indent="-35496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50" dirty="0">
                <a:latin typeface="Arial"/>
                <a:cs typeface="Arial"/>
              </a:rPr>
              <a:t>Articular </a:t>
            </a:r>
            <a:r>
              <a:rPr sz="2600" b="1" spc="-210" dirty="0">
                <a:latin typeface="Arial"/>
                <a:cs typeface="Arial"/>
              </a:rPr>
              <a:t>damage</a:t>
            </a:r>
            <a:r>
              <a:rPr sz="2600" b="1" spc="-120" dirty="0">
                <a:latin typeface="Arial"/>
                <a:cs typeface="Arial"/>
              </a:rPr>
              <a:t> </a:t>
            </a:r>
            <a:r>
              <a:rPr sz="2600" b="1" spc="-175" dirty="0">
                <a:latin typeface="Arial"/>
                <a:cs typeface="Arial"/>
              </a:rPr>
              <a:t>starts</a:t>
            </a:r>
            <a:endParaRPr sz="2600">
              <a:latin typeface="Arial"/>
              <a:cs typeface="Arial"/>
            </a:endParaRPr>
          </a:p>
          <a:p>
            <a:pPr marL="354965" indent="-3549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215" dirty="0">
                <a:latin typeface="Arial"/>
                <a:cs typeface="Arial"/>
              </a:rPr>
              <a:t>Severe </a:t>
            </a:r>
            <a:r>
              <a:rPr sz="2600" b="1" spc="-229" dirty="0">
                <a:latin typeface="Arial"/>
                <a:cs typeface="Arial"/>
              </a:rPr>
              <a:t>muscle </a:t>
            </a:r>
            <a:r>
              <a:rPr sz="2600" b="1" spc="-240" dirty="0">
                <a:latin typeface="Arial"/>
                <a:cs typeface="Arial"/>
              </a:rPr>
              <a:t>spasm-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305" dirty="0">
                <a:solidFill>
                  <a:srgbClr val="FFFF00"/>
                </a:solidFill>
                <a:latin typeface="Arial"/>
                <a:cs typeface="Arial"/>
              </a:rPr>
              <a:t>FADIR</a:t>
            </a:r>
            <a:endParaRPr sz="2600">
              <a:latin typeface="Arial"/>
              <a:cs typeface="Arial"/>
            </a:endParaRPr>
          </a:p>
          <a:p>
            <a:pPr marL="354965" indent="-3549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65" dirty="0">
                <a:solidFill>
                  <a:srgbClr val="FFFF00"/>
                </a:solidFill>
                <a:latin typeface="Arial"/>
                <a:cs typeface="Arial"/>
              </a:rPr>
              <a:t>Apparent</a:t>
            </a:r>
            <a:r>
              <a:rPr sz="2600" b="1" spc="-1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600" b="1" spc="-190" dirty="0">
                <a:solidFill>
                  <a:srgbClr val="FFFF00"/>
                </a:solidFill>
                <a:latin typeface="Arial"/>
                <a:cs typeface="Arial"/>
              </a:rPr>
              <a:t>shortening</a:t>
            </a:r>
            <a:endParaRPr sz="2600">
              <a:latin typeface="Arial"/>
              <a:cs typeface="Arial"/>
            </a:endParaRPr>
          </a:p>
          <a:p>
            <a:pPr marL="354965" indent="-3549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80" dirty="0">
                <a:latin typeface="Arial"/>
                <a:cs typeface="Arial"/>
              </a:rPr>
              <a:t>Restriction </a:t>
            </a:r>
            <a:r>
              <a:rPr sz="2600" b="1" spc="-120" dirty="0">
                <a:latin typeface="Arial"/>
                <a:cs typeface="Arial"/>
              </a:rPr>
              <a:t>of </a:t>
            </a:r>
            <a:r>
              <a:rPr sz="2600" b="1" spc="-190" dirty="0">
                <a:latin typeface="Arial"/>
                <a:cs typeface="Arial"/>
              </a:rPr>
              <a:t>movements </a:t>
            </a:r>
            <a:r>
              <a:rPr sz="2600" b="1" spc="-140" dirty="0">
                <a:latin typeface="Arial"/>
                <a:cs typeface="Arial"/>
              </a:rPr>
              <a:t>in </a:t>
            </a:r>
            <a:r>
              <a:rPr sz="2600" b="1" spc="-110" dirty="0">
                <a:latin typeface="Arial"/>
                <a:cs typeface="Arial"/>
              </a:rPr>
              <a:t>all</a:t>
            </a:r>
            <a:r>
              <a:rPr sz="2600" b="1" spc="-114" dirty="0">
                <a:latin typeface="Arial"/>
                <a:cs typeface="Arial"/>
              </a:rPr>
              <a:t> </a:t>
            </a:r>
            <a:r>
              <a:rPr sz="2600" b="1" spc="-180" dirty="0">
                <a:latin typeface="Arial"/>
                <a:cs typeface="Arial"/>
              </a:rPr>
              <a:t>directions</a:t>
            </a:r>
            <a:endParaRPr sz="2600">
              <a:latin typeface="Arial"/>
              <a:cs typeface="Arial"/>
            </a:endParaRPr>
          </a:p>
          <a:p>
            <a:pPr marL="354965" indent="-3549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85" dirty="0">
                <a:latin typeface="Arial"/>
                <a:cs typeface="Arial"/>
              </a:rPr>
              <a:t>Appreciable </a:t>
            </a:r>
            <a:r>
              <a:rPr sz="2600" b="1" spc="-229" dirty="0">
                <a:latin typeface="Arial"/>
                <a:cs typeface="Arial"/>
              </a:rPr>
              <a:t>muscle</a:t>
            </a:r>
            <a:r>
              <a:rPr sz="2600" b="1" spc="-90" dirty="0">
                <a:latin typeface="Arial"/>
                <a:cs typeface="Arial"/>
              </a:rPr>
              <a:t> </a:t>
            </a:r>
            <a:r>
              <a:rPr sz="2600" b="1" spc="-185" dirty="0">
                <a:latin typeface="Arial"/>
                <a:cs typeface="Arial"/>
              </a:rPr>
              <a:t>wasting</a:t>
            </a:r>
            <a:endParaRPr sz="2600">
              <a:latin typeface="Arial"/>
              <a:cs typeface="Arial"/>
            </a:endParaRPr>
          </a:p>
          <a:p>
            <a:pPr marL="354965" indent="-3549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114" dirty="0">
                <a:latin typeface="Arial"/>
                <a:cs typeface="Arial"/>
              </a:rPr>
              <a:t>MRI </a:t>
            </a:r>
            <a:r>
              <a:rPr sz="2600" b="1" spc="-150" dirty="0">
                <a:latin typeface="Arial"/>
                <a:cs typeface="Arial"/>
              </a:rPr>
              <a:t>– </a:t>
            </a:r>
            <a:r>
              <a:rPr sz="2600" b="1" spc="-200" dirty="0">
                <a:latin typeface="Arial"/>
                <a:cs typeface="Arial"/>
              </a:rPr>
              <a:t>synovial</a:t>
            </a:r>
            <a:r>
              <a:rPr sz="2600" b="1" spc="-165" dirty="0">
                <a:latin typeface="Arial"/>
                <a:cs typeface="Arial"/>
              </a:rPr>
              <a:t> effusion</a:t>
            </a:r>
            <a:endParaRPr sz="2600">
              <a:latin typeface="Arial"/>
              <a:cs typeface="Arial"/>
            </a:endParaRPr>
          </a:p>
          <a:p>
            <a:pPr marL="1158240" lvl="1" indent="-176530">
              <a:lnSpc>
                <a:spcPct val="100000"/>
              </a:lnSpc>
              <a:spcBef>
                <a:spcPts val="625"/>
              </a:spcBef>
              <a:buChar char="-"/>
              <a:tabLst>
                <a:tab pos="1158875" algn="l"/>
              </a:tabLst>
            </a:pPr>
            <a:r>
              <a:rPr sz="2600" b="1" spc="-145" dirty="0">
                <a:latin typeface="Arial"/>
                <a:cs typeface="Arial"/>
              </a:rPr>
              <a:t>minimal </a:t>
            </a:r>
            <a:r>
              <a:rPr sz="2600" b="1" spc="-210" dirty="0">
                <a:latin typeface="Arial"/>
                <a:cs typeface="Arial"/>
              </a:rPr>
              <a:t>ares </a:t>
            </a:r>
            <a:r>
              <a:rPr sz="2600" b="1" spc="-120" dirty="0">
                <a:latin typeface="Arial"/>
                <a:cs typeface="Arial"/>
              </a:rPr>
              <a:t>of </a:t>
            </a:r>
            <a:r>
              <a:rPr sz="2600" b="1" spc="-180" dirty="0">
                <a:latin typeface="Arial"/>
                <a:cs typeface="Arial"/>
              </a:rPr>
              <a:t>bone</a:t>
            </a:r>
            <a:r>
              <a:rPr sz="2600" b="1" spc="-80" dirty="0">
                <a:latin typeface="Arial"/>
                <a:cs typeface="Arial"/>
              </a:rPr>
              <a:t> </a:t>
            </a:r>
            <a:r>
              <a:rPr sz="2600" b="1" spc="-170" dirty="0">
                <a:latin typeface="Arial"/>
                <a:cs typeface="Arial"/>
              </a:rPr>
              <a:t>destruction</a:t>
            </a:r>
            <a:endParaRPr sz="2600">
              <a:latin typeface="Arial"/>
              <a:cs typeface="Arial"/>
            </a:endParaRPr>
          </a:p>
          <a:p>
            <a:pPr marL="1158240" lvl="1" indent="-176530">
              <a:lnSpc>
                <a:spcPct val="100000"/>
              </a:lnSpc>
              <a:spcBef>
                <a:spcPts val="625"/>
              </a:spcBef>
              <a:buChar char="-"/>
              <a:tabLst>
                <a:tab pos="1158875" algn="l"/>
              </a:tabLst>
            </a:pPr>
            <a:r>
              <a:rPr sz="2600" b="1" spc="-275" dirty="0">
                <a:latin typeface="Arial"/>
                <a:cs typeface="Arial"/>
              </a:rPr>
              <a:t>osseous</a:t>
            </a:r>
            <a:r>
              <a:rPr sz="2600" b="1" spc="-145" dirty="0">
                <a:latin typeface="Arial"/>
                <a:cs typeface="Arial"/>
              </a:rPr>
              <a:t> </a:t>
            </a:r>
            <a:r>
              <a:rPr sz="2600" b="1" spc="-170" dirty="0">
                <a:latin typeface="Arial"/>
                <a:cs typeface="Arial"/>
              </a:rPr>
              <a:t>oedema</a:t>
            </a:r>
            <a:endParaRPr sz="2600">
              <a:latin typeface="Arial"/>
              <a:cs typeface="Arial"/>
            </a:endParaRPr>
          </a:p>
          <a:p>
            <a:pPr marL="354965" marR="5080" indent="-354965">
              <a:lnSpc>
                <a:spcPts val="3750"/>
              </a:lnSpc>
              <a:spcBef>
                <a:spcPts val="2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254" dirty="0">
                <a:latin typeface="Arial"/>
                <a:cs typeface="Arial"/>
              </a:rPr>
              <a:t>X-Rays: </a:t>
            </a:r>
            <a:r>
              <a:rPr sz="2600" b="1" spc="-295" dirty="0">
                <a:solidFill>
                  <a:srgbClr val="FFFF00"/>
                </a:solidFill>
                <a:latin typeface="Arial"/>
                <a:cs typeface="Arial"/>
              </a:rPr>
              <a:t>OSTEOPENIA</a:t>
            </a:r>
            <a:r>
              <a:rPr sz="2600" b="1" spc="-295" dirty="0">
                <a:latin typeface="Arial"/>
                <a:cs typeface="Arial"/>
              </a:rPr>
              <a:t>, </a:t>
            </a:r>
            <a:r>
              <a:rPr sz="2600" b="1" spc="-175" dirty="0">
                <a:latin typeface="Arial"/>
                <a:cs typeface="Arial"/>
              </a:rPr>
              <a:t>marginal </a:t>
            </a:r>
            <a:r>
              <a:rPr sz="2600" b="1" spc="-210" dirty="0">
                <a:latin typeface="Arial"/>
                <a:cs typeface="Arial"/>
              </a:rPr>
              <a:t>bony </a:t>
            </a:r>
            <a:r>
              <a:rPr sz="2600" b="1" spc="-215" dirty="0">
                <a:latin typeface="Arial"/>
                <a:cs typeface="Arial"/>
              </a:rPr>
              <a:t>erosions </a:t>
            </a:r>
            <a:r>
              <a:rPr sz="2600" b="1" spc="-2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600" b="1" spc="-254" dirty="0">
                <a:solidFill>
                  <a:srgbClr val="FFFF00"/>
                </a:solidFill>
                <a:latin typeface="Arial"/>
                <a:cs typeface="Arial"/>
              </a:rPr>
              <a:t>NORMAL </a:t>
            </a:r>
            <a:r>
              <a:rPr sz="2600" b="1" spc="-275" dirty="0">
                <a:solidFill>
                  <a:srgbClr val="FFFF00"/>
                </a:solidFill>
                <a:latin typeface="Arial"/>
                <a:cs typeface="Arial"/>
              </a:rPr>
              <a:t>JOINT</a:t>
            </a:r>
            <a:r>
              <a:rPr sz="2600" b="1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600" b="1" spc="-470" dirty="0">
                <a:solidFill>
                  <a:srgbClr val="FFFF00"/>
                </a:solidFill>
                <a:latin typeface="Arial"/>
                <a:cs typeface="Arial"/>
              </a:rPr>
              <a:t>SPACE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4988" y="1357883"/>
            <a:ext cx="1709927" cy="4785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7828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80" dirty="0"/>
              <a:t>Advanced </a:t>
            </a:r>
            <a:r>
              <a:rPr sz="4400" spc="-229" dirty="0"/>
              <a:t>Arthritis</a:t>
            </a:r>
            <a:r>
              <a:rPr sz="4400" spc="-120" dirty="0"/>
              <a:t> </a:t>
            </a:r>
            <a:r>
              <a:rPr sz="4400" spc="-55" dirty="0"/>
              <a:t>..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14884" y="1642872"/>
            <a:ext cx="1642872" cy="4428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07870" y="1495513"/>
            <a:ext cx="6194425" cy="3526154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330" dirty="0">
                <a:solidFill>
                  <a:srgbClr val="FFFF00"/>
                </a:solidFill>
                <a:latin typeface="Arial"/>
                <a:cs typeface="Arial"/>
              </a:rPr>
              <a:t>FADIR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40" dirty="0">
                <a:solidFill>
                  <a:srgbClr val="FFFF00"/>
                </a:solidFill>
                <a:latin typeface="Arial"/>
                <a:cs typeface="Arial"/>
              </a:rPr>
              <a:t>True</a:t>
            </a:r>
            <a:r>
              <a:rPr sz="2800" b="1" spc="-1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204" dirty="0">
                <a:solidFill>
                  <a:srgbClr val="FFFF00"/>
                </a:solidFill>
                <a:latin typeface="Arial"/>
                <a:cs typeface="Arial"/>
              </a:rPr>
              <a:t>shortening</a:t>
            </a:r>
            <a:endParaRPr sz="2800">
              <a:latin typeface="Arial"/>
              <a:cs typeface="Arial"/>
            </a:endParaRPr>
          </a:p>
          <a:p>
            <a:pPr marL="922655" indent="-90995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922655" algn="l"/>
                <a:tab pos="923290" algn="l"/>
              </a:tabLst>
            </a:pPr>
            <a:r>
              <a:rPr sz="2800" b="1" spc="-180" dirty="0">
                <a:latin typeface="Arial"/>
                <a:cs typeface="Arial"/>
              </a:rPr>
              <a:t>severity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symptoms</a:t>
            </a:r>
            <a:endParaRPr sz="2800">
              <a:latin typeface="Arial"/>
              <a:cs typeface="Arial"/>
            </a:endParaRPr>
          </a:p>
          <a:p>
            <a:pPr marL="355600" marR="21717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65" dirty="0">
                <a:latin typeface="Arial"/>
                <a:cs typeface="Arial"/>
              </a:rPr>
              <a:t>Capsule </a:t>
            </a:r>
            <a:r>
              <a:rPr sz="2800" b="1" spc="-114" dirty="0">
                <a:latin typeface="Arial"/>
                <a:cs typeface="Arial"/>
              </a:rPr>
              <a:t>further </a:t>
            </a:r>
            <a:r>
              <a:rPr sz="2800" b="1" spc="-210" dirty="0">
                <a:latin typeface="Arial"/>
                <a:cs typeface="Arial"/>
              </a:rPr>
              <a:t>dstroyed </a:t>
            </a:r>
            <a:r>
              <a:rPr sz="2800" b="1" spc="-180" dirty="0">
                <a:latin typeface="Arial"/>
                <a:cs typeface="Arial"/>
              </a:rPr>
              <a:t>,thickened </a:t>
            </a:r>
            <a:r>
              <a:rPr sz="2800" b="1" spc="-55" dirty="0">
                <a:latin typeface="Arial"/>
                <a:cs typeface="Arial"/>
              </a:rPr>
              <a:t>&amp;  </a:t>
            </a:r>
            <a:r>
              <a:rPr sz="2800" b="1" spc="-190" dirty="0">
                <a:latin typeface="Arial"/>
                <a:cs typeface="Arial"/>
              </a:rPr>
              <a:t>contracted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300" dirty="0">
                <a:latin typeface="Arial"/>
                <a:cs typeface="Arial"/>
              </a:rPr>
              <a:t>X-Rays </a:t>
            </a:r>
            <a:r>
              <a:rPr sz="2800" b="1" spc="-165" dirty="0">
                <a:latin typeface="Arial"/>
                <a:cs typeface="Arial"/>
              </a:rPr>
              <a:t>: </a:t>
            </a:r>
            <a:r>
              <a:rPr sz="2800" b="1" spc="-185" dirty="0">
                <a:latin typeface="Arial"/>
                <a:cs typeface="Arial"/>
              </a:rPr>
              <a:t>Destruction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145" dirty="0">
                <a:latin typeface="Arial"/>
                <a:cs typeface="Arial"/>
              </a:rPr>
              <a:t>articular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-225" dirty="0">
                <a:latin typeface="Arial"/>
                <a:cs typeface="Arial"/>
              </a:rPr>
              <a:t>surface</a:t>
            </a:r>
            <a:endParaRPr sz="2800">
              <a:latin typeface="Arial"/>
              <a:cs typeface="Arial"/>
            </a:endParaRPr>
          </a:p>
          <a:p>
            <a:pPr marL="1875155">
              <a:lnSpc>
                <a:spcPct val="100000"/>
              </a:lnSpc>
              <a:spcBef>
                <a:spcPts val="670"/>
              </a:spcBef>
            </a:pPr>
            <a:r>
              <a:rPr sz="2800" b="1" spc="-235" dirty="0">
                <a:solidFill>
                  <a:srgbClr val="FFFF00"/>
                </a:solidFill>
                <a:latin typeface="Arial"/>
                <a:cs typeface="Arial"/>
              </a:rPr>
              <a:t>Joint</a:t>
            </a:r>
            <a:r>
              <a:rPr sz="2800" b="1" spc="-1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275" dirty="0">
                <a:solidFill>
                  <a:srgbClr val="FFFF00"/>
                </a:solidFill>
                <a:latin typeface="Arial"/>
                <a:cs typeface="Arial"/>
              </a:rPr>
              <a:t>space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01645" y="2571750"/>
            <a:ext cx="213360" cy="571500"/>
          </a:xfrm>
          <a:custGeom>
            <a:avLst/>
            <a:gdLst/>
            <a:ahLst/>
            <a:cxnLst/>
            <a:rect l="l" t="t" r="r" b="b"/>
            <a:pathLst>
              <a:path w="213360" h="571500">
                <a:moveTo>
                  <a:pt x="160020" y="106679"/>
                </a:moveTo>
                <a:lnTo>
                  <a:pt x="53340" y="106679"/>
                </a:lnTo>
                <a:lnTo>
                  <a:pt x="53340" y="571500"/>
                </a:lnTo>
                <a:lnTo>
                  <a:pt x="160020" y="571500"/>
                </a:lnTo>
                <a:lnTo>
                  <a:pt x="160020" y="106679"/>
                </a:lnTo>
                <a:close/>
              </a:path>
              <a:path w="213360" h="571500">
                <a:moveTo>
                  <a:pt x="106680" y="0"/>
                </a:moveTo>
                <a:lnTo>
                  <a:pt x="0" y="106679"/>
                </a:lnTo>
                <a:lnTo>
                  <a:pt x="213360" y="106679"/>
                </a:lnTo>
                <a:lnTo>
                  <a:pt x="1066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01645" y="2571750"/>
            <a:ext cx="213360" cy="571500"/>
          </a:xfrm>
          <a:custGeom>
            <a:avLst/>
            <a:gdLst/>
            <a:ahLst/>
            <a:cxnLst/>
            <a:rect l="l" t="t" r="r" b="b"/>
            <a:pathLst>
              <a:path w="213360" h="571500">
                <a:moveTo>
                  <a:pt x="0" y="106679"/>
                </a:moveTo>
                <a:lnTo>
                  <a:pt x="106680" y="0"/>
                </a:lnTo>
                <a:lnTo>
                  <a:pt x="213360" y="106679"/>
                </a:lnTo>
                <a:lnTo>
                  <a:pt x="160020" y="106679"/>
                </a:lnTo>
                <a:lnTo>
                  <a:pt x="160020" y="571500"/>
                </a:lnTo>
                <a:lnTo>
                  <a:pt x="53340" y="571500"/>
                </a:lnTo>
                <a:lnTo>
                  <a:pt x="53340" y="106679"/>
                </a:lnTo>
                <a:lnTo>
                  <a:pt x="0" y="106679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01390" y="4572761"/>
            <a:ext cx="285115" cy="571500"/>
          </a:xfrm>
          <a:custGeom>
            <a:avLst/>
            <a:gdLst/>
            <a:ahLst/>
            <a:cxnLst/>
            <a:rect l="l" t="t" r="r" b="b"/>
            <a:pathLst>
              <a:path w="285114" h="571500">
                <a:moveTo>
                  <a:pt x="284988" y="429006"/>
                </a:moveTo>
                <a:lnTo>
                  <a:pt x="0" y="429006"/>
                </a:lnTo>
                <a:lnTo>
                  <a:pt x="142494" y="571500"/>
                </a:lnTo>
                <a:lnTo>
                  <a:pt x="284988" y="429006"/>
                </a:lnTo>
                <a:close/>
              </a:path>
              <a:path w="285114" h="571500">
                <a:moveTo>
                  <a:pt x="213740" y="0"/>
                </a:moveTo>
                <a:lnTo>
                  <a:pt x="71247" y="0"/>
                </a:lnTo>
                <a:lnTo>
                  <a:pt x="71247" y="429006"/>
                </a:lnTo>
                <a:lnTo>
                  <a:pt x="213740" y="429006"/>
                </a:lnTo>
                <a:lnTo>
                  <a:pt x="2137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01390" y="4572761"/>
            <a:ext cx="285115" cy="571500"/>
          </a:xfrm>
          <a:custGeom>
            <a:avLst/>
            <a:gdLst/>
            <a:ahLst/>
            <a:cxnLst/>
            <a:rect l="l" t="t" r="r" b="b"/>
            <a:pathLst>
              <a:path w="285114" h="571500">
                <a:moveTo>
                  <a:pt x="0" y="429006"/>
                </a:moveTo>
                <a:lnTo>
                  <a:pt x="71247" y="429006"/>
                </a:lnTo>
                <a:lnTo>
                  <a:pt x="71247" y="0"/>
                </a:lnTo>
                <a:lnTo>
                  <a:pt x="213740" y="0"/>
                </a:lnTo>
                <a:lnTo>
                  <a:pt x="213740" y="429006"/>
                </a:lnTo>
                <a:lnTo>
                  <a:pt x="284988" y="429006"/>
                </a:lnTo>
                <a:lnTo>
                  <a:pt x="142494" y="571500"/>
                </a:lnTo>
                <a:lnTo>
                  <a:pt x="0" y="429006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9872" y="284988"/>
            <a:ext cx="8215883" cy="6216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350" dirty="0"/>
              <a:t>Advanced </a:t>
            </a:r>
            <a:r>
              <a:rPr spc="-180" dirty="0"/>
              <a:t>arthritis </a:t>
            </a:r>
            <a:r>
              <a:rPr sz="2800" spc="-95" dirty="0"/>
              <a:t>with </a:t>
            </a:r>
            <a:r>
              <a:rPr spc="-295" dirty="0"/>
              <a:t>Subluxation </a:t>
            </a:r>
            <a:r>
              <a:rPr spc="605" dirty="0"/>
              <a:t>/  </a:t>
            </a:r>
            <a:r>
              <a:rPr spc="-285" dirty="0"/>
              <a:t>Dislocation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955280" cy="3538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6920230" algn="l"/>
              </a:tabLst>
            </a:pPr>
            <a:r>
              <a:rPr sz="3200" b="1" spc="-105" dirty="0">
                <a:latin typeface="Arial"/>
                <a:cs typeface="Arial"/>
              </a:rPr>
              <a:t>With </a:t>
            </a:r>
            <a:r>
              <a:rPr sz="3200" b="1" spc="-130" dirty="0">
                <a:latin typeface="Arial"/>
                <a:cs typeface="Arial"/>
              </a:rPr>
              <a:t>further </a:t>
            </a:r>
            <a:r>
              <a:rPr sz="3200" b="1" spc="-200" dirty="0">
                <a:latin typeface="Arial"/>
                <a:cs typeface="Arial"/>
              </a:rPr>
              <a:t>destruction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95" dirty="0">
                <a:latin typeface="Arial"/>
                <a:cs typeface="Arial"/>
              </a:rPr>
              <a:t>acetabulum,  </a:t>
            </a:r>
            <a:r>
              <a:rPr sz="3200" b="1" spc="-180" dirty="0">
                <a:latin typeface="Arial"/>
                <a:cs typeface="Arial"/>
              </a:rPr>
              <a:t>femur </a:t>
            </a:r>
            <a:r>
              <a:rPr sz="3200" b="1" spc="-210" dirty="0">
                <a:latin typeface="Arial"/>
                <a:cs typeface="Arial"/>
              </a:rPr>
              <a:t>head </a:t>
            </a:r>
            <a:r>
              <a:rPr sz="3200" b="1" spc="-250" dirty="0">
                <a:latin typeface="Arial"/>
                <a:cs typeface="Arial"/>
              </a:rPr>
              <a:t>,capsule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225" dirty="0">
                <a:latin typeface="Arial"/>
                <a:cs typeface="Arial"/>
              </a:rPr>
              <a:t>ligaments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00" dirty="0">
                <a:latin typeface="Arial"/>
                <a:cs typeface="Arial"/>
              </a:rPr>
              <a:t>upper  </a:t>
            </a:r>
            <a:r>
              <a:rPr sz="3200" b="1" spc="-220" dirty="0">
                <a:latin typeface="Arial"/>
                <a:cs typeface="Arial"/>
              </a:rPr>
              <a:t>end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75" dirty="0">
                <a:latin typeface="Arial"/>
                <a:cs typeface="Arial"/>
              </a:rPr>
              <a:t>femur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250" dirty="0">
                <a:latin typeface="Arial"/>
                <a:cs typeface="Arial"/>
              </a:rPr>
              <a:t>displaced </a:t>
            </a:r>
            <a:r>
              <a:rPr sz="3200" b="1" spc="-245" dirty="0">
                <a:latin typeface="Arial"/>
                <a:cs typeface="Arial"/>
              </a:rPr>
              <a:t>upwards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220" dirty="0">
                <a:latin typeface="Arial"/>
                <a:cs typeface="Arial"/>
              </a:rPr>
              <a:t>dorsally 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10" dirty="0">
                <a:latin typeface="Arial"/>
                <a:cs typeface="Arial"/>
              </a:rPr>
              <a:t>wandering </a:t>
            </a:r>
            <a:r>
              <a:rPr sz="3200" b="1" spc="484" dirty="0">
                <a:latin typeface="Arial"/>
                <a:cs typeface="Arial"/>
              </a:rPr>
              <a:t>/ </a:t>
            </a:r>
            <a:r>
              <a:rPr sz="3200" b="1" spc="-215" dirty="0">
                <a:latin typeface="Arial"/>
                <a:cs typeface="Arial"/>
              </a:rPr>
              <a:t>migrating </a:t>
            </a:r>
            <a:r>
              <a:rPr sz="3200" b="1" spc="-210" dirty="0">
                <a:latin typeface="Arial"/>
                <a:cs typeface="Arial"/>
              </a:rPr>
              <a:t>acetabulum  </a:t>
            </a:r>
            <a:r>
              <a:rPr sz="3200" b="1" spc="-225" dirty="0">
                <a:latin typeface="Arial"/>
                <a:cs typeface="Arial"/>
              </a:rPr>
              <a:t>leaving </a:t>
            </a:r>
            <a:r>
              <a:rPr sz="3200" b="1" spc="-185" dirty="0">
                <a:latin typeface="Arial"/>
                <a:cs typeface="Arial"/>
              </a:rPr>
              <a:t>its </a:t>
            </a:r>
            <a:r>
              <a:rPr sz="3200" b="1" spc="-150" dirty="0">
                <a:latin typeface="Arial"/>
                <a:cs typeface="Arial"/>
              </a:rPr>
              <a:t>lower </a:t>
            </a:r>
            <a:r>
              <a:rPr sz="3200" b="1" spc="-125" dirty="0">
                <a:latin typeface="Arial"/>
                <a:cs typeface="Arial"/>
              </a:rPr>
              <a:t>part </a:t>
            </a:r>
            <a:r>
              <a:rPr sz="3200" b="1" spc="-180" dirty="0">
                <a:latin typeface="Arial"/>
                <a:cs typeface="Arial"/>
              </a:rPr>
              <a:t>empty</a:t>
            </a:r>
            <a:r>
              <a:rPr sz="3200" b="1" spc="-130" dirty="0">
                <a:latin typeface="Arial"/>
                <a:cs typeface="Arial"/>
              </a:rPr>
              <a:t> </a:t>
            </a:r>
            <a:r>
              <a:rPr sz="3200" b="1" spc="-55" dirty="0">
                <a:latin typeface="Arial"/>
                <a:cs typeface="Arial"/>
              </a:rPr>
              <a:t>&amp;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broken	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235" dirty="0">
                <a:solidFill>
                  <a:srgbClr val="FFFF00"/>
                </a:solidFill>
                <a:latin typeface="Arial"/>
                <a:cs typeface="Arial"/>
              </a:rPr>
              <a:t>Pathological </a:t>
            </a:r>
            <a:r>
              <a:rPr sz="3200" b="1" spc="-220" dirty="0">
                <a:solidFill>
                  <a:srgbClr val="FFFF00"/>
                </a:solidFill>
                <a:latin typeface="Arial"/>
                <a:cs typeface="Arial"/>
              </a:rPr>
              <a:t>dislocation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80" dirty="0">
                <a:latin typeface="Arial"/>
                <a:cs typeface="Arial"/>
              </a:rPr>
              <a:t>femur</a:t>
            </a:r>
            <a:r>
              <a:rPr sz="3200" b="1" spc="-135" dirty="0">
                <a:latin typeface="Arial"/>
                <a:cs typeface="Arial"/>
              </a:rPr>
              <a:t> </a:t>
            </a:r>
            <a:r>
              <a:rPr sz="3200" b="1" spc="-210" dirty="0">
                <a:latin typeface="Arial"/>
                <a:cs typeface="Arial"/>
              </a:rPr>
              <a:t>head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0" dirty="0">
                <a:latin typeface="Arial"/>
                <a:cs typeface="Arial"/>
              </a:rPr>
              <a:t>Movements </a:t>
            </a:r>
            <a:r>
              <a:rPr sz="3200" b="1" spc="-170" dirty="0">
                <a:latin typeface="Arial"/>
                <a:cs typeface="Arial"/>
              </a:rPr>
              <a:t>are </a:t>
            </a:r>
            <a:r>
              <a:rPr sz="3200" b="1" spc="-310" dirty="0">
                <a:latin typeface="Arial"/>
                <a:cs typeface="Arial"/>
              </a:rPr>
              <a:t>grossly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restricted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496950"/>
            <a:ext cx="83223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10" dirty="0"/>
              <a:t>Classification </a:t>
            </a:r>
            <a:r>
              <a:rPr spc="-110" dirty="0"/>
              <a:t>- </a:t>
            </a:r>
            <a:r>
              <a:rPr spc="-310" dirty="0"/>
              <a:t>Radiological</a:t>
            </a:r>
            <a:r>
              <a:rPr spc="-155" dirty="0"/>
              <a:t> </a:t>
            </a:r>
            <a:r>
              <a:rPr spc="-280" dirty="0"/>
              <a:t>appearence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94891"/>
            <a:ext cx="812165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3284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65" dirty="0">
                <a:latin typeface="Arial"/>
                <a:cs typeface="Arial"/>
              </a:rPr>
              <a:t>Shanmugasundaram </a:t>
            </a:r>
            <a:r>
              <a:rPr sz="3000" b="1" spc="-160" dirty="0">
                <a:latin typeface="Arial"/>
                <a:cs typeface="Arial"/>
              </a:rPr>
              <a:t>in </a:t>
            </a:r>
            <a:r>
              <a:rPr sz="3000" b="1" spc="-150" dirty="0">
                <a:latin typeface="Arial"/>
                <a:cs typeface="Arial"/>
              </a:rPr>
              <a:t>1983 </a:t>
            </a:r>
            <a:r>
              <a:rPr sz="3000" b="1" spc="-229" dirty="0">
                <a:latin typeface="Arial"/>
                <a:cs typeface="Arial"/>
              </a:rPr>
              <a:t>classified </a:t>
            </a:r>
            <a:r>
              <a:rPr sz="3000" b="1" spc="-114" dirty="0">
                <a:latin typeface="Arial"/>
                <a:cs typeface="Arial"/>
              </a:rPr>
              <a:t>the  </a:t>
            </a:r>
            <a:r>
              <a:rPr sz="3000" b="1" spc="-204" dirty="0">
                <a:latin typeface="Arial"/>
                <a:cs typeface="Arial"/>
              </a:rPr>
              <a:t>radiological </a:t>
            </a:r>
            <a:r>
              <a:rPr sz="3000" b="1" spc="-235" dirty="0">
                <a:latin typeface="Arial"/>
                <a:cs typeface="Arial"/>
              </a:rPr>
              <a:t>appearences</a:t>
            </a:r>
            <a:r>
              <a:rPr sz="3000" b="1" spc="-150" dirty="0">
                <a:latin typeface="Arial"/>
                <a:cs typeface="Arial"/>
              </a:rPr>
              <a:t> </a:t>
            </a:r>
            <a:r>
              <a:rPr sz="3000" b="1" spc="-330" dirty="0">
                <a:latin typeface="Arial"/>
                <a:cs typeface="Arial"/>
              </a:rPr>
              <a:t>as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  <a:tab pos="1936114" algn="l"/>
              </a:tabLst>
            </a:pPr>
            <a:r>
              <a:rPr sz="3000" b="1" spc="-275" dirty="0">
                <a:latin typeface="Arial"/>
                <a:cs typeface="Arial"/>
              </a:rPr>
              <a:t>Type</a:t>
            </a:r>
            <a:r>
              <a:rPr sz="3000" b="1" spc="-135" dirty="0">
                <a:latin typeface="Arial"/>
                <a:cs typeface="Arial"/>
              </a:rPr>
              <a:t> </a:t>
            </a:r>
            <a:r>
              <a:rPr sz="3000" b="1" spc="-150" dirty="0">
                <a:latin typeface="Arial"/>
                <a:cs typeface="Arial"/>
              </a:rPr>
              <a:t>1</a:t>
            </a:r>
            <a:r>
              <a:rPr sz="3000" b="1" spc="-145" dirty="0">
                <a:latin typeface="Arial"/>
                <a:cs typeface="Arial"/>
              </a:rPr>
              <a:t> </a:t>
            </a:r>
            <a:r>
              <a:rPr sz="3000" b="1" spc="-80" dirty="0">
                <a:latin typeface="Arial"/>
                <a:cs typeface="Arial"/>
              </a:rPr>
              <a:t>-	</a:t>
            </a:r>
            <a:r>
              <a:rPr sz="3000" b="1" spc="-185" dirty="0">
                <a:latin typeface="Arial"/>
                <a:cs typeface="Arial"/>
              </a:rPr>
              <a:t>normal</a:t>
            </a:r>
            <a:r>
              <a:rPr sz="3000" b="1" spc="-165" dirty="0">
                <a:latin typeface="Arial"/>
                <a:cs typeface="Arial"/>
              </a:rPr>
              <a:t> </a:t>
            </a:r>
            <a:r>
              <a:rPr sz="3000" b="1" spc="-235" dirty="0">
                <a:latin typeface="Arial"/>
                <a:cs typeface="Arial"/>
              </a:rPr>
              <a:t>(C)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75" dirty="0">
                <a:latin typeface="Arial"/>
                <a:cs typeface="Arial"/>
              </a:rPr>
              <a:t>Type </a:t>
            </a:r>
            <a:r>
              <a:rPr sz="3000" b="1" spc="-150" dirty="0">
                <a:latin typeface="Arial"/>
                <a:cs typeface="Arial"/>
              </a:rPr>
              <a:t>2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16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3000" b="1" spc="-160" dirty="0">
                <a:latin typeface="Arial"/>
                <a:cs typeface="Arial"/>
              </a:rPr>
              <a:t>ravelling/ </a:t>
            </a:r>
            <a:r>
              <a:rPr sz="3000" b="1" spc="-200" dirty="0">
                <a:latin typeface="Arial"/>
                <a:cs typeface="Arial"/>
              </a:rPr>
              <a:t>wandering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spc="-204" dirty="0">
                <a:latin typeface="Arial"/>
                <a:cs typeface="Arial"/>
              </a:rPr>
              <a:t>acetabulum(C,A)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75" dirty="0">
                <a:latin typeface="Arial"/>
                <a:cs typeface="Arial"/>
              </a:rPr>
              <a:t>Type </a:t>
            </a:r>
            <a:r>
              <a:rPr sz="3000" b="1" spc="-150" dirty="0">
                <a:latin typeface="Arial"/>
                <a:cs typeface="Arial"/>
              </a:rPr>
              <a:t>3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29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3000" b="1" spc="-229" dirty="0">
                <a:latin typeface="Arial"/>
                <a:cs typeface="Arial"/>
              </a:rPr>
              <a:t>islocating</a:t>
            </a:r>
            <a:r>
              <a:rPr sz="3000" b="1" spc="-40" dirty="0">
                <a:latin typeface="Arial"/>
                <a:cs typeface="Arial"/>
              </a:rPr>
              <a:t> </a:t>
            </a:r>
            <a:r>
              <a:rPr sz="3000" b="1" spc="-185" dirty="0">
                <a:latin typeface="Arial"/>
                <a:cs typeface="Arial"/>
              </a:rPr>
              <a:t>type(C)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75" dirty="0">
                <a:latin typeface="Arial"/>
                <a:cs typeface="Arial"/>
              </a:rPr>
              <a:t>Type </a:t>
            </a:r>
            <a:r>
              <a:rPr sz="3000" b="1" spc="-150" dirty="0">
                <a:latin typeface="Arial"/>
                <a:cs typeface="Arial"/>
              </a:rPr>
              <a:t>4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25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3000" b="1" spc="-225" dirty="0">
                <a:latin typeface="Arial"/>
                <a:cs typeface="Arial"/>
              </a:rPr>
              <a:t>erthes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spc="-185" dirty="0">
                <a:latin typeface="Arial"/>
                <a:cs typeface="Arial"/>
              </a:rPr>
              <a:t>type(C)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75" dirty="0">
                <a:latin typeface="Arial"/>
                <a:cs typeface="Arial"/>
              </a:rPr>
              <a:t>Type </a:t>
            </a:r>
            <a:r>
              <a:rPr sz="3000" b="1" spc="-150" dirty="0">
                <a:latin typeface="Arial"/>
                <a:cs typeface="Arial"/>
              </a:rPr>
              <a:t>5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04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3000" b="1" spc="-204" dirty="0">
                <a:latin typeface="Arial"/>
                <a:cs typeface="Arial"/>
              </a:rPr>
              <a:t>rotrusio</a:t>
            </a:r>
            <a:r>
              <a:rPr sz="3000" b="1" spc="-30" dirty="0">
                <a:latin typeface="Arial"/>
                <a:cs typeface="Arial"/>
              </a:rPr>
              <a:t> </a:t>
            </a:r>
            <a:r>
              <a:rPr sz="3000" b="1" spc="-195" dirty="0">
                <a:latin typeface="Arial"/>
                <a:cs typeface="Arial"/>
              </a:rPr>
              <a:t>acetabuli(C,A)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75" dirty="0">
                <a:latin typeface="Arial"/>
                <a:cs typeface="Arial"/>
              </a:rPr>
              <a:t>Type </a:t>
            </a:r>
            <a:r>
              <a:rPr sz="3000" b="1" spc="-150" dirty="0">
                <a:latin typeface="Arial"/>
                <a:cs typeface="Arial"/>
              </a:rPr>
              <a:t>6 </a:t>
            </a:r>
            <a:r>
              <a:rPr sz="3000" b="1" spc="-175" dirty="0">
                <a:latin typeface="Arial"/>
                <a:cs typeface="Arial"/>
              </a:rPr>
              <a:t>–</a:t>
            </a:r>
            <a:r>
              <a:rPr sz="3000" b="1" spc="-35" dirty="0">
                <a:latin typeface="Arial"/>
                <a:cs typeface="Arial"/>
              </a:rPr>
              <a:t> </a:t>
            </a:r>
            <a:r>
              <a:rPr sz="3000" b="1" spc="-204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3000" b="1" spc="-204" dirty="0">
                <a:latin typeface="Arial"/>
                <a:cs typeface="Arial"/>
              </a:rPr>
              <a:t>trophic(A)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75" dirty="0">
                <a:latin typeface="Arial"/>
                <a:cs typeface="Arial"/>
              </a:rPr>
              <a:t>Type </a:t>
            </a:r>
            <a:r>
              <a:rPr sz="3000" b="1" spc="-150" dirty="0">
                <a:latin typeface="Arial"/>
                <a:cs typeface="Arial"/>
              </a:rPr>
              <a:t>7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8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3000" b="1" spc="-80" dirty="0">
                <a:latin typeface="Arial"/>
                <a:cs typeface="Arial"/>
              </a:rPr>
              <a:t>ortar </a:t>
            </a:r>
            <a:r>
              <a:rPr sz="3000" b="1" spc="-55" dirty="0">
                <a:latin typeface="Arial"/>
                <a:cs typeface="Arial"/>
              </a:rPr>
              <a:t>&amp; </a:t>
            </a:r>
            <a:r>
              <a:rPr sz="3000" b="1" spc="-225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3000" b="1" spc="-225" dirty="0">
                <a:latin typeface="Arial"/>
                <a:cs typeface="Arial"/>
              </a:rPr>
              <a:t>estle</a:t>
            </a:r>
            <a:r>
              <a:rPr sz="3000" b="1" spc="-235" dirty="0">
                <a:latin typeface="Arial"/>
                <a:cs typeface="Arial"/>
              </a:rPr>
              <a:t> </a:t>
            </a:r>
            <a:r>
              <a:rPr sz="3000" b="1" spc="-190" dirty="0">
                <a:latin typeface="Arial"/>
                <a:cs typeface="Arial"/>
              </a:rPr>
              <a:t>type(C,A)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3638" y="461899"/>
            <a:ext cx="77177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5" dirty="0"/>
              <a:t>Shanmugasundaram’s</a:t>
            </a:r>
            <a:r>
              <a:rPr sz="4400" spc="-280" dirty="0"/>
              <a:t> </a:t>
            </a:r>
            <a:r>
              <a:rPr sz="3600" spc="-275" dirty="0"/>
              <a:t>Classification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14883" y="1286256"/>
            <a:ext cx="8644128" cy="5356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244" y="1642872"/>
            <a:ext cx="3928872" cy="4500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15255" y="1642872"/>
            <a:ext cx="4000500" cy="4500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914" y="499618"/>
            <a:ext cx="29216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390" dirty="0">
                <a:solidFill>
                  <a:srgbClr val="FFFF00"/>
                </a:solidFill>
                <a:latin typeface="Arial"/>
                <a:cs typeface="Arial"/>
              </a:rPr>
              <a:t>PROTRUSIO</a:t>
            </a:r>
            <a:r>
              <a:rPr sz="3200" b="1" spc="-229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465" dirty="0">
                <a:solidFill>
                  <a:srgbClr val="FFFF00"/>
                </a:solidFill>
                <a:latin typeface="Arial"/>
                <a:cs typeface="Arial"/>
              </a:rPr>
              <a:t>TYPE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244" y="1357883"/>
            <a:ext cx="4072128" cy="4785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37809" y="499618"/>
            <a:ext cx="26593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05" dirty="0"/>
              <a:t>ATROPHIC</a:t>
            </a:r>
            <a:r>
              <a:rPr sz="3200" spc="-245" dirty="0"/>
              <a:t> </a:t>
            </a:r>
            <a:r>
              <a:rPr sz="3200" spc="-465" dirty="0"/>
              <a:t>TYPE</a:t>
            </a:r>
            <a:endParaRPr sz="3200"/>
          </a:p>
        </p:txBody>
      </p:sp>
      <p:sp>
        <p:nvSpPr>
          <p:cNvPr id="5" name="object 5"/>
          <p:cNvSpPr/>
          <p:nvPr/>
        </p:nvSpPr>
        <p:spPr>
          <a:xfrm>
            <a:off x="4715255" y="1357884"/>
            <a:ext cx="4000500" cy="4785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14" y="273912"/>
            <a:ext cx="8437880" cy="5696585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6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45" dirty="0">
                <a:latin typeface="Arial"/>
                <a:cs typeface="Arial"/>
              </a:rPr>
              <a:t>If </a:t>
            </a:r>
            <a:r>
              <a:rPr sz="3000" b="1" spc="-114" dirty="0">
                <a:latin typeface="Arial"/>
                <a:cs typeface="Arial"/>
              </a:rPr>
              <a:t>the </a:t>
            </a:r>
            <a:r>
              <a:rPr sz="3000" b="1" spc="-254" dirty="0">
                <a:latin typeface="Arial"/>
                <a:cs typeface="Arial"/>
              </a:rPr>
              <a:t>disease </a:t>
            </a:r>
            <a:r>
              <a:rPr sz="3000" b="1" spc="-315" dirty="0">
                <a:latin typeface="Arial"/>
                <a:cs typeface="Arial"/>
              </a:rPr>
              <a:t>occurs </a:t>
            </a:r>
            <a:r>
              <a:rPr sz="3000" b="1" spc="-215" dirty="0">
                <a:latin typeface="Arial"/>
                <a:cs typeface="Arial"/>
              </a:rPr>
              <a:t>during</a:t>
            </a:r>
            <a:r>
              <a:rPr sz="3000" b="1" spc="-90" dirty="0">
                <a:latin typeface="Arial"/>
                <a:cs typeface="Arial"/>
              </a:rPr>
              <a:t> </a:t>
            </a:r>
            <a:r>
              <a:rPr sz="3000" b="1" spc="-220" dirty="0">
                <a:latin typeface="Arial"/>
                <a:cs typeface="Arial"/>
              </a:rPr>
              <a:t>chilhood</a:t>
            </a:r>
            <a:endParaRPr sz="3000">
              <a:latin typeface="Arial"/>
              <a:cs typeface="Arial"/>
            </a:endParaRPr>
          </a:p>
          <a:p>
            <a:pPr marL="527685" marR="5080" indent="-514984">
              <a:lnSpc>
                <a:spcPts val="324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  <a:tab pos="3362960" algn="l"/>
                <a:tab pos="4294505" algn="l"/>
              </a:tabLst>
            </a:pPr>
            <a:r>
              <a:rPr sz="3000" b="1" spc="-275" dirty="0">
                <a:latin typeface="Arial"/>
                <a:cs typeface="Arial"/>
              </a:rPr>
              <a:t>Chronic</a:t>
            </a:r>
            <a:r>
              <a:rPr sz="3000" b="1" spc="-135" dirty="0">
                <a:latin typeface="Arial"/>
                <a:cs typeface="Arial"/>
              </a:rPr>
              <a:t> </a:t>
            </a:r>
            <a:r>
              <a:rPr sz="3000" b="1" spc="-195" dirty="0">
                <a:latin typeface="Arial"/>
                <a:cs typeface="Arial"/>
              </a:rPr>
              <a:t>hyperaemia	</a:t>
            </a:r>
            <a:r>
              <a:rPr sz="3000" b="1" spc="-254" dirty="0">
                <a:latin typeface="Arial"/>
                <a:cs typeface="Arial"/>
              </a:rPr>
              <a:t>Enlarged </a:t>
            </a:r>
            <a:r>
              <a:rPr sz="3000" b="1" spc="-170" dirty="0">
                <a:latin typeface="Arial"/>
                <a:cs typeface="Arial"/>
              </a:rPr>
              <a:t>femoral </a:t>
            </a:r>
            <a:r>
              <a:rPr sz="3000" b="1" spc="-200" dirty="0">
                <a:latin typeface="Arial"/>
                <a:cs typeface="Arial"/>
              </a:rPr>
              <a:t>head </a:t>
            </a:r>
            <a:r>
              <a:rPr sz="3000" b="1" spc="-165" dirty="0">
                <a:latin typeface="Arial"/>
                <a:cs typeface="Arial"/>
              </a:rPr>
              <a:t>epi  </a:t>
            </a:r>
            <a:r>
              <a:rPr sz="3000" b="1" spc="-55" dirty="0">
                <a:latin typeface="Arial"/>
                <a:cs typeface="Arial"/>
              </a:rPr>
              <a:t>&amp;</a:t>
            </a:r>
            <a:r>
              <a:rPr sz="3000" b="1" spc="-150" dirty="0">
                <a:latin typeface="Arial"/>
                <a:cs typeface="Arial"/>
              </a:rPr>
              <a:t> </a:t>
            </a:r>
            <a:r>
              <a:rPr sz="3000" b="1" spc="-245" dirty="0">
                <a:latin typeface="Arial"/>
                <a:cs typeface="Arial"/>
              </a:rPr>
              <a:t>metaphysis	</a:t>
            </a:r>
            <a:r>
              <a:rPr sz="3000" b="1" spc="-434" dirty="0">
                <a:solidFill>
                  <a:srgbClr val="FFFF00"/>
                </a:solidFill>
                <a:latin typeface="Arial"/>
                <a:cs typeface="Arial"/>
              </a:rPr>
              <a:t>COXA</a:t>
            </a:r>
            <a:r>
              <a:rPr sz="3000" b="1" spc="-1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000" b="1" spc="-250" dirty="0">
                <a:solidFill>
                  <a:srgbClr val="FFFF00"/>
                </a:solidFill>
                <a:latin typeface="Arial"/>
                <a:cs typeface="Arial"/>
              </a:rPr>
              <a:t>MAGNA</a:t>
            </a:r>
            <a:endParaRPr sz="3000">
              <a:latin typeface="Arial"/>
              <a:cs typeface="Arial"/>
            </a:endParaRPr>
          </a:p>
          <a:p>
            <a:pPr marL="527685" marR="1019175" indent="-514984">
              <a:lnSpc>
                <a:spcPct val="90000"/>
              </a:lnSpc>
              <a:spcBef>
                <a:spcPts val="670"/>
              </a:spcBef>
              <a:buAutoNum type="arabicPeriod"/>
              <a:tabLst>
                <a:tab pos="527685" algn="l"/>
                <a:tab pos="528320" algn="l"/>
                <a:tab pos="4378325" algn="l"/>
              </a:tabLst>
            </a:pPr>
            <a:r>
              <a:rPr sz="3000" b="1" spc="-229" dirty="0">
                <a:latin typeface="Arial"/>
                <a:cs typeface="Arial"/>
              </a:rPr>
              <a:t>Thrombo </a:t>
            </a:r>
            <a:r>
              <a:rPr sz="3000" b="1" spc="-215" dirty="0">
                <a:latin typeface="Arial"/>
                <a:cs typeface="Arial"/>
              </a:rPr>
              <a:t>embolic phenomenon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200" dirty="0">
                <a:latin typeface="Arial"/>
                <a:cs typeface="Arial"/>
              </a:rPr>
              <a:t>selective  </a:t>
            </a:r>
            <a:r>
              <a:rPr sz="3000" b="1" spc="-140" dirty="0">
                <a:latin typeface="Arial"/>
                <a:cs typeface="Arial"/>
              </a:rPr>
              <a:t>terminal</a:t>
            </a:r>
            <a:r>
              <a:rPr sz="3000" b="1" spc="-70" dirty="0">
                <a:latin typeface="Arial"/>
                <a:cs typeface="Arial"/>
              </a:rPr>
              <a:t> </a:t>
            </a:r>
            <a:r>
              <a:rPr sz="3000" b="1" spc="-220" dirty="0">
                <a:latin typeface="Arial"/>
                <a:cs typeface="Arial"/>
              </a:rPr>
              <a:t>vasculature	</a:t>
            </a:r>
            <a:r>
              <a:rPr sz="3000" b="1" spc="-305" dirty="0">
                <a:latin typeface="Arial"/>
                <a:cs typeface="Arial"/>
              </a:rPr>
              <a:t>changes </a:t>
            </a:r>
            <a:r>
              <a:rPr sz="3000" b="1" spc="-185" dirty="0">
                <a:latin typeface="Arial"/>
                <a:cs typeface="Arial"/>
              </a:rPr>
              <a:t>similar </a:t>
            </a:r>
            <a:r>
              <a:rPr sz="3000" b="1" spc="-100" dirty="0">
                <a:latin typeface="Arial"/>
                <a:cs typeface="Arial"/>
              </a:rPr>
              <a:t>to  </a:t>
            </a:r>
            <a:r>
              <a:rPr sz="3000" b="1" spc="-459" dirty="0">
                <a:latin typeface="Arial"/>
                <a:cs typeface="Arial"/>
              </a:rPr>
              <a:t>PERTHES</a:t>
            </a:r>
            <a:r>
              <a:rPr sz="3000" b="1" spc="-190" dirty="0">
                <a:latin typeface="Arial"/>
                <a:cs typeface="Arial"/>
              </a:rPr>
              <a:t> </a:t>
            </a:r>
            <a:r>
              <a:rPr sz="3000" b="1" spc="-254" dirty="0">
                <a:latin typeface="Arial"/>
                <a:cs typeface="Arial"/>
              </a:rPr>
              <a:t>disease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527685" algn="l"/>
                <a:tab pos="528320" algn="l"/>
                <a:tab pos="2063114" algn="l"/>
              </a:tabLst>
            </a:pPr>
            <a:r>
              <a:rPr sz="3000" b="1" spc="-285" dirty="0">
                <a:latin typeface="Arial"/>
                <a:cs typeface="Arial"/>
              </a:rPr>
              <a:t>a)Gross	</a:t>
            </a:r>
            <a:r>
              <a:rPr sz="3000" b="1" spc="-200" dirty="0">
                <a:latin typeface="Arial"/>
                <a:cs typeface="Arial"/>
              </a:rPr>
              <a:t>blood </a:t>
            </a:r>
            <a:r>
              <a:rPr sz="3000" b="1" spc="-250" dirty="0">
                <a:latin typeface="Arial"/>
                <a:cs typeface="Arial"/>
              </a:rPr>
              <a:t>supply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170" dirty="0">
                <a:latin typeface="Arial"/>
                <a:cs typeface="Arial"/>
              </a:rPr>
              <a:t>femoral </a:t>
            </a:r>
            <a:r>
              <a:rPr sz="3000" b="1" spc="-200" dirty="0">
                <a:latin typeface="Arial"/>
                <a:cs typeface="Arial"/>
              </a:rPr>
              <a:t>head </a:t>
            </a:r>
            <a:r>
              <a:rPr sz="3000" b="1" spc="-204" dirty="0">
                <a:latin typeface="Arial"/>
                <a:cs typeface="Arial"/>
              </a:rPr>
              <a:t>due </a:t>
            </a:r>
            <a:r>
              <a:rPr sz="3000" b="1" spc="-100" dirty="0">
                <a:latin typeface="Arial"/>
                <a:cs typeface="Arial"/>
              </a:rPr>
              <a:t>to</a:t>
            </a:r>
            <a:r>
              <a:rPr sz="3000" b="1" spc="95" dirty="0">
                <a:latin typeface="Arial"/>
                <a:cs typeface="Arial"/>
              </a:rPr>
              <a:t> </a:t>
            </a:r>
            <a:r>
              <a:rPr sz="3000" b="1" spc="-450" dirty="0">
                <a:latin typeface="Arial"/>
                <a:cs typeface="Arial"/>
              </a:rPr>
              <a:t>TE</a:t>
            </a:r>
            <a:endParaRPr sz="3000">
              <a:latin typeface="Arial"/>
              <a:cs typeface="Arial"/>
            </a:endParaRPr>
          </a:p>
          <a:p>
            <a:pPr marL="527685" marR="1849120" indent="-86995">
              <a:lnSpc>
                <a:spcPts val="3240"/>
              </a:lnSpc>
              <a:spcBef>
                <a:spcPts val="770"/>
              </a:spcBef>
            </a:pPr>
            <a:r>
              <a:rPr sz="3000" b="1" spc="-145" dirty="0">
                <a:latin typeface="Arial"/>
                <a:cs typeface="Arial"/>
              </a:rPr>
              <a:t>b) </a:t>
            </a:r>
            <a:r>
              <a:rPr sz="3000" b="1" spc="-225" dirty="0">
                <a:latin typeface="Arial"/>
                <a:cs typeface="Arial"/>
              </a:rPr>
              <a:t>Rapidly </a:t>
            </a:r>
            <a:r>
              <a:rPr sz="3000" b="1" spc="-215" dirty="0">
                <a:latin typeface="Arial"/>
                <a:cs typeface="Arial"/>
              </a:rPr>
              <a:t>developing </a:t>
            </a:r>
            <a:r>
              <a:rPr sz="3000" b="1" spc="-204" dirty="0">
                <a:latin typeface="Arial"/>
                <a:cs typeface="Arial"/>
              </a:rPr>
              <a:t>tense </a:t>
            </a:r>
            <a:r>
              <a:rPr sz="3000" b="1" spc="-310" dirty="0">
                <a:latin typeface="Arial"/>
                <a:cs typeface="Arial"/>
              </a:rPr>
              <a:t>IC </a:t>
            </a:r>
            <a:r>
              <a:rPr sz="3000" b="1" spc="-195" dirty="0">
                <a:latin typeface="Arial"/>
                <a:cs typeface="Arial"/>
              </a:rPr>
              <a:t>effusion  </a:t>
            </a:r>
            <a:r>
              <a:rPr sz="3000" b="1" spc="-235" dirty="0">
                <a:latin typeface="Arial"/>
                <a:cs typeface="Arial"/>
              </a:rPr>
              <a:t>(Tamponade</a:t>
            </a:r>
            <a:r>
              <a:rPr sz="3000" b="1" spc="-150" dirty="0">
                <a:latin typeface="Arial"/>
                <a:cs typeface="Arial"/>
              </a:rPr>
              <a:t> </a:t>
            </a:r>
            <a:r>
              <a:rPr sz="3000" b="1" spc="-135" dirty="0">
                <a:latin typeface="Arial"/>
                <a:cs typeface="Arial"/>
              </a:rPr>
              <a:t>effect)</a:t>
            </a:r>
            <a:endParaRPr sz="3000">
              <a:latin typeface="Arial"/>
              <a:cs typeface="Arial"/>
            </a:endParaRPr>
          </a:p>
          <a:p>
            <a:pPr marL="1812289">
              <a:lnSpc>
                <a:spcPct val="100000"/>
              </a:lnSpc>
              <a:spcBef>
                <a:spcPts val="310"/>
              </a:spcBef>
            </a:pPr>
            <a:r>
              <a:rPr sz="3000" b="1" spc="-225" dirty="0">
                <a:latin typeface="Arial"/>
                <a:cs typeface="Arial"/>
              </a:rPr>
              <a:t>reduced </a:t>
            </a:r>
            <a:r>
              <a:rPr sz="3000" b="1" spc="-170" dirty="0">
                <a:latin typeface="Arial"/>
                <a:cs typeface="Arial"/>
              </a:rPr>
              <a:t>femoral </a:t>
            </a:r>
            <a:r>
              <a:rPr sz="3000" b="1" spc="-204" dirty="0">
                <a:latin typeface="Arial"/>
                <a:cs typeface="Arial"/>
              </a:rPr>
              <a:t>head </a:t>
            </a:r>
            <a:r>
              <a:rPr sz="3000" b="1" spc="-55" dirty="0">
                <a:latin typeface="Arial"/>
                <a:cs typeface="Arial"/>
              </a:rPr>
              <a:t>&amp; </a:t>
            </a:r>
            <a:r>
              <a:rPr sz="3000" b="1" spc="-260" dirty="0">
                <a:latin typeface="Arial"/>
                <a:cs typeface="Arial"/>
              </a:rPr>
              <a:t>neck</a:t>
            </a:r>
            <a:r>
              <a:rPr sz="3000" b="1" spc="-155" dirty="0">
                <a:latin typeface="Arial"/>
                <a:cs typeface="Arial"/>
              </a:rPr>
              <a:t> </a:t>
            </a:r>
            <a:r>
              <a:rPr sz="3000" b="1" spc="-280" dirty="0">
                <a:latin typeface="Arial"/>
                <a:cs typeface="Arial"/>
              </a:rPr>
              <a:t>size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R="553085" algn="ctr">
              <a:lnSpc>
                <a:spcPct val="100000"/>
              </a:lnSpc>
            </a:pPr>
            <a:r>
              <a:rPr sz="3000" b="1" spc="-434" dirty="0">
                <a:solidFill>
                  <a:srgbClr val="FFFF00"/>
                </a:solidFill>
                <a:latin typeface="Arial"/>
                <a:cs typeface="Arial"/>
              </a:rPr>
              <a:t>COXA</a:t>
            </a:r>
            <a:r>
              <a:rPr sz="3000" b="1" spc="-1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000" b="1" spc="-450" dirty="0">
                <a:solidFill>
                  <a:srgbClr val="FFFF00"/>
                </a:solidFill>
                <a:latin typeface="Arial"/>
                <a:cs typeface="Arial"/>
              </a:rPr>
              <a:t>BREVA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72890" y="1059255"/>
            <a:ext cx="500380" cy="171450"/>
          </a:xfrm>
          <a:custGeom>
            <a:avLst/>
            <a:gdLst/>
            <a:ahLst/>
            <a:cxnLst/>
            <a:rect l="l" t="t" r="r" b="b"/>
            <a:pathLst>
              <a:path w="500379" h="171450">
                <a:moveTo>
                  <a:pt x="391777" y="104848"/>
                </a:moveTo>
                <a:lnTo>
                  <a:pt x="338327" y="135814"/>
                </a:lnTo>
                <a:lnTo>
                  <a:pt x="332646" y="140793"/>
                </a:lnTo>
                <a:lnTo>
                  <a:pt x="329453" y="147355"/>
                </a:lnTo>
                <a:lnTo>
                  <a:pt x="328951" y="154656"/>
                </a:lnTo>
                <a:lnTo>
                  <a:pt x="331343" y="161849"/>
                </a:lnTo>
                <a:lnTo>
                  <a:pt x="336375" y="167530"/>
                </a:lnTo>
                <a:lnTo>
                  <a:pt x="342931" y="170723"/>
                </a:lnTo>
                <a:lnTo>
                  <a:pt x="350202" y="171225"/>
                </a:lnTo>
                <a:lnTo>
                  <a:pt x="357377" y="168834"/>
                </a:lnTo>
                <a:lnTo>
                  <a:pt x="467454" y="105080"/>
                </a:lnTo>
                <a:lnTo>
                  <a:pt x="462280" y="105080"/>
                </a:lnTo>
                <a:lnTo>
                  <a:pt x="391777" y="104848"/>
                </a:lnTo>
                <a:close/>
              </a:path>
              <a:path w="500379" h="171450">
                <a:moveTo>
                  <a:pt x="424561" y="85854"/>
                </a:moveTo>
                <a:lnTo>
                  <a:pt x="391777" y="104848"/>
                </a:lnTo>
                <a:lnTo>
                  <a:pt x="462280" y="105080"/>
                </a:lnTo>
                <a:lnTo>
                  <a:pt x="462288" y="102413"/>
                </a:lnTo>
                <a:lnTo>
                  <a:pt x="452755" y="102413"/>
                </a:lnTo>
                <a:lnTo>
                  <a:pt x="424561" y="85854"/>
                </a:lnTo>
                <a:close/>
              </a:path>
              <a:path w="500379" h="171450">
                <a:moveTo>
                  <a:pt x="350764" y="0"/>
                </a:moveTo>
                <a:lnTo>
                  <a:pt x="343487" y="464"/>
                </a:lnTo>
                <a:lnTo>
                  <a:pt x="336901" y="3643"/>
                </a:lnTo>
                <a:lnTo>
                  <a:pt x="331850" y="9322"/>
                </a:lnTo>
                <a:lnTo>
                  <a:pt x="329384" y="16444"/>
                </a:lnTo>
                <a:lnTo>
                  <a:pt x="329834" y="23721"/>
                </a:lnTo>
                <a:lnTo>
                  <a:pt x="332976" y="30307"/>
                </a:lnTo>
                <a:lnTo>
                  <a:pt x="338582" y="35357"/>
                </a:lnTo>
                <a:lnTo>
                  <a:pt x="392030" y="66748"/>
                </a:lnTo>
                <a:lnTo>
                  <a:pt x="462407" y="66980"/>
                </a:lnTo>
                <a:lnTo>
                  <a:pt x="462280" y="105080"/>
                </a:lnTo>
                <a:lnTo>
                  <a:pt x="467454" y="105080"/>
                </a:lnTo>
                <a:lnTo>
                  <a:pt x="500125" y="86157"/>
                </a:lnTo>
                <a:lnTo>
                  <a:pt x="357886" y="2464"/>
                </a:lnTo>
                <a:lnTo>
                  <a:pt x="350764" y="0"/>
                </a:lnTo>
                <a:close/>
              </a:path>
              <a:path w="500379" h="171450">
                <a:moveTo>
                  <a:pt x="0" y="65456"/>
                </a:moveTo>
                <a:lnTo>
                  <a:pt x="0" y="103556"/>
                </a:lnTo>
                <a:lnTo>
                  <a:pt x="391777" y="104848"/>
                </a:lnTo>
                <a:lnTo>
                  <a:pt x="424561" y="85854"/>
                </a:lnTo>
                <a:lnTo>
                  <a:pt x="392030" y="66748"/>
                </a:lnTo>
                <a:lnTo>
                  <a:pt x="0" y="65456"/>
                </a:lnTo>
                <a:close/>
              </a:path>
              <a:path w="500379" h="171450">
                <a:moveTo>
                  <a:pt x="452755" y="69520"/>
                </a:moveTo>
                <a:lnTo>
                  <a:pt x="424561" y="85854"/>
                </a:lnTo>
                <a:lnTo>
                  <a:pt x="452755" y="102413"/>
                </a:lnTo>
                <a:lnTo>
                  <a:pt x="452755" y="69520"/>
                </a:lnTo>
                <a:close/>
              </a:path>
              <a:path w="500379" h="171450">
                <a:moveTo>
                  <a:pt x="462398" y="69520"/>
                </a:moveTo>
                <a:lnTo>
                  <a:pt x="452755" y="69520"/>
                </a:lnTo>
                <a:lnTo>
                  <a:pt x="452755" y="102413"/>
                </a:lnTo>
                <a:lnTo>
                  <a:pt x="462288" y="102413"/>
                </a:lnTo>
                <a:lnTo>
                  <a:pt x="462398" y="69520"/>
                </a:lnTo>
                <a:close/>
              </a:path>
              <a:path w="500379" h="171450">
                <a:moveTo>
                  <a:pt x="392030" y="66748"/>
                </a:moveTo>
                <a:lnTo>
                  <a:pt x="424561" y="85854"/>
                </a:lnTo>
                <a:lnTo>
                  <a:pt x="452755" y="69520"/>
                </a:lnTo>
                <a:lnTo>
                  <a:pt x="462398" y="69520"/>
                </a:lnTo>
                <a:lnTo>
                  <a:pt x="462407" y="66980"/>
                </a:lnTo>
                <a:lnTo>
                  <a:pt x="392030" y="66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43250" y="1428750"/>
            <a:ext cx="429895" cy="215265"/>
          </a:xfrm>
          <a:custGeom>
            <a:avLst/>
            <a:gdLst/>
            <a:ahLst/>
            <a:cxnLst/>
            <a:rect l="l" t="t" r="r" b="b"/>
            <a:pathLst>
              <a:path w="429895" h="215264">
                <a:moveTo>
                  <a:pt x="322325" y="0"/>
                </a:moveTo>
                <a:lnTo>
                  <a:pt x="322325" y="53721"/>
                </a:lnTo>
                <a:lnTo>
                  <a:pt x="0" y="53721"/>
                </a:lnTo>
                <a:lnTo>
                  <a:pt x="0" y="161162"/>
                </a:lnTo>
                <a:lnTo>
                  <a:pt x="322325" y="161162"/>
                </a:lnTo>
                <a:lnTo>
                  <a:pt x="322325" y="214884"/>
                </a:lnTo>
                <a:lnTo>
                  <a:pt x="429767" y="107441"/>
                </a:lnTo>
                <a:lnTo>
                  <a:pt x="32232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3250" y="1428750"/>
            <a:ext cx="429895" cy="215265"/>
          </a:xfrm>
          <a:custGeom>
            <a:avLst/>
            <a:gdLst/>
            <a:ahLst/>
            <a:cxnLst/>
            <a:rect l="l" t="t" r="r" b="b"/>
            <a:pathLst>
              <a:path w="429895" h="215264">
                <a:moveTo>
                  <a:pt x="0" y="53721"/>
                </a:moveTo>
                <a:lnTo>
                  <a:pt x="322325" y="53721"/>
                </a:lnTo>
                <a:lnTo>
                  <a:pt x="322325" y="0"/>
                </a:lnTo>
                <a:lnTo>
                  <a:pt x="429767" y="107441"/>
                </a:lnTo>
                <a:lnTo>
                  <a:pt x="322325" y="214884"/>
                </a:lnTo>
                <a:lnTo>
                  <a:pt x="322325" y="161162"/>
                </a:lnTo>
                <a:lnTo>
                  <a:pt x="0" y="161162"/>
                </a:lnTo>
                <a:lnTo>
                  <a:pt x="0" y="53721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4517" y="2358389"/>
            <a:ext cx="428625" cy="213360"/>
          </a:xfrm>
          <a:custGeom>
            <a:avLst/>
            <a:gdLst/>
            <a:ahLst/>
            <a:cxnLst/>
            <a:rect l="l" t="t" r="r" b="b"/>
            <a:pathLst>
              <a:path w="428625" h="213360">
                <a:moveTo>
                  <a:pt x="321564" y="0"/>
                </a:moveTo>
                <a:lnTo>
                  <a:pt x="321564" y="53339"/>
                </a:lnTo>
                <a:lnTo>
                  <a:pt x="0" y="53339"/>
                </a:lnTo>
                <a:lnTo>
                  <a:pt x="0" y="160020"/>
                </a:lnTo>
                <a:lnTo>
                  <a:pt x="321564" y="160020"/>
                </a:lnTo>
                <a:lnTo>
                  <a:pt x="321564" y="213360"/>
                </a:lnTo>
                <a:lnTo>
                  <a:pt x="428244" y="106680"/>
                </a:lnTo>
                <a:lnTo>
                  <a:pt x="32156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4517" y="2358389"/>
            <a:ext cx="428625" cy="213360"/>
          </a:xfrm>
          <a:custGeom>
            <a:avLst/>
            <a:gdLst/>
            <a:ahLst/>
            <a:cxnLst/>
            <a:rect l="l" t="t" r="r" b="b"/>
            <a:pathLst>
              <a:path w="428625" h="213360">
                <a:moveTo>
                  <a:pt x="0" y="53339"/>
                </a:moveTo>
                <a:lnTo>
                  <a:pt x="321564" y="53339"/>
                </a:lnTo>
                <a:lnTo>
                  <a:pt x="321564" y="0"/>
                </a:lnTo>
                <a:lnTo>
                  <a:pt x="428244" y="106680"/>
                </a:lnTo>
                <a:lnTo>
                  <a:pt x="321564" y="213360"/>
                </a:lnTo>
                <a:lnTo>
                  <a:pt x="321564" y="160020"/>
                </a:lnTo>
                <a:lnTo>
                  <a:pt x="0" y="160020"/>
                </a:lnTo>
                <a:lnTo>
                  <a:pt x="0" y="53339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30210" y="3143123"/>
            <a:ext cx="171450" cy="357505"/>
          </a:xfrm>
          <a:custGeom>
            <a:avLst/>
            <a:gdLst/>
            <a:ahLst/>
            <a:cxnLst/>
            <a:rect l="l" t="t" r="r" b="b"/>
            <a:pathLst>
              <a:path w="171450" h="357504">
                <a:moveTo>
                  <a:pt x="16551" y="186076"/>
                </a:moveTo>
                <a:lnTo>
                  <a:pt x="9358" y="188467"/>
                </a:lnTo>
                <a:lnTo>
                  <a:pt x="3730" y="193500"/>
                </a:lnTo>
                <a:lnTo>
                  <a:pt x="531" y="200056"/>
                </a:lnTo>
                <a:lnTo>
                  <a:pt x="0" y="207327"/>
                </a:lnTo>
                <a:lnTo>
                  <a:pt x="2373" y="214502"/>
                </a:lnTo>
                <a:lnTo>
                  <a:pt x="84923" y="357377"/>
                </a:lnTo>
                <a:lnTo>
                  <a:pt x="107170" y="319659"/>
                </a:lnTo>
                <a:lnTo>
                  <a:pt x="66000" y="319531"/>
                </a:lnTo>
                <a:lnTo>
                  <a:pt x="66336" y="249083"/>
                </a:lnTo>
                <a:lnTo>
                  <a:pt x="35393" y="195452"/>
                </a:lnTo>
                <a:lnTo>
                  <a:pt x="30414" y="189771"/>
                </a:lnTo>
                <a:lnTo>
                  <a:pt x="23852" y="186578"/>
                </a:lnTo>
                <a:lnTo>
                  <a:pt x="16551" y="186076"/>
                </a:lnTo>
                <a:close/>
              </a:path>
              <a:path w="171450" h="357504">
                <a:moveTo>
                  <a:pt x="66336" y="249083"/>
                </a:moveTo>
                <a:lnTo>
                  <a:pt x="66000" y="319531"/>
                </a:lnTo>
                <a:lnTo>
                  <a:pt x="104100" y="319659"/>
                </a:lnTo>
                <a:lnTo>
                  <a:pt x="104145" y="310134"/>
                </a:lnTo>
                <a:lnTo>
                  <a:pt x="101560" y="310134"/>
                </a:lnTo>
                <a:lnTo>
                  <a:pt x="68667" y="309879"/>
                </a:lnTo>
                <a:lnTo>
                  <a:pt x="85219" y="281812"/>
                </a:lnTo>
                <a:lnTo>
                  <a:pt x="66336" y="249083"/>
                </a:lnTo>
                <a:close/>
              </a:path>
              <a:path w="171450" h="357504">
                <a:moveTo>
                  <a:pt x="154763" y="186745"/>
                </a:moveTo>
                <a:lnTo>
                  <a:pt x="104436" y="249228"/>
                </a:lnTo>
                <a:lnTo>
                  <a:pt x="104100" y="319659"/>
                </a:lnTo>
                <a:lnTo>
                  <a:pt x="107170" y="319659"/>
                </a:lnTo>
                <a:lnTo>
                  <a:pt x="168743" y="215264"/>
                </a:lnTo>
                <a:lnTo>
                  <a:pt x="171207" y="208143"/>
                </a:lnTo>
                <a:lnTo>
                  <a:pt x="170743" y="200866"/>
                </a:lnTo>
                <a:lnTo>
                  <a:pt x="167564" y="194280"/>
                </a:lnTo>
                <a:lnTo>
                  <a:pt x="161885" y="189229"/>
                </a:lnTo>
                <a:lnTo>
                  <a:pt x="154763" y="186745"/>
                </a:lnTo>
                <a:close/>
              </a:path>
              <a:path w="171450" h="357504">
                <a:moveTo>
                  <a:pt x="85219" y="281812"/>
                </a:moveTo>
                <a:lnTo>
                  <a:pt x="68667" y="309879"/>
                </a:lnTo>
                <a:lnTo>
                  <a:pt x="101560" y="310134"/>
                </a:lnTo>
                <a:lnTo>
                  <a:pt x="85219" y="281812"/>
                </a:lnTo>
                <a:close/>
              </a:path>
              <a:path w="171450" h="357504">
                <a:moveTo>
                  <a:pt x="104436" y="249228"/>
                </a:moveTo>
                <a:lnTo>
                  <a:pt x="85219" y="281812"/>
                </a:lnTo>
                <a:lnTo>
                  <a:pt x="101560" y="310134"/>
                </a:lnTo>
                <a:lnTo>
                  <a:pt x="104145" y="310134"/>
                </a:lnTo>
                <a:lnTo>
                  <a:pt x="104436" y="249228"/>
                </a:lnTo>
                <a:close/>
              </a:path>
              <a:path w="171450" h="357504">
                <a:moveTo>
                  <a:pt x="67524" y="0"/>
                </a:moveTo>
                <a:lnTo>
                  <a:pt x="66535" y="207327"/>
                </a:lnTo>
                <a:lnTo>
                  <a:pt x="66419" y="249228"/>
                </a:lnTo>
                <a:lnTo>
                  <a:pt x="85219" y="281812"/>
                </a:lnTo>
                <a:lnTo>
                  <a:pt x="104436" y="249228"/>
                </a:lnTo>
                <a:lnTo>
                  <a:pt x="105624" y="253"/>
                </a:lnTo>
                <a:lnTo>
                  <a:pt x="67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7878" y="4072890"/>
            <a:ext cx="215265" cy="571500"/>
          </a:xfrm>
          <a:custGeom>
            <a:avLst/>
            <a:gdLst/>
            <a:ahLst/>
            <a:cxnLst/>
            <a:rect l="l" t="t" r="r" b="b"/>
            <a:pathLst>
              <a:path w="215264" h="571500">
                <a:moveTo>
                  <a:pt x="214884" y="464058"/>
                </a:moveTo>
                <a:lnTo>
                  <a:pt x="0" y="464058"/>
                </a:lnTo>
                <a:lnTo>
                  <a:pt x="107442" y="571500"/>
                </a:lnTo>
                <a:lnTo>
                  <a:pt x="214884" y="464058"/>
                </a:lnTo>
                <a:close/>
              </a:path>
              <a:path w="215264" h="571500">
                <a:moveTo>
                  <a:pt x="161162" y="0"/>
                </a:moveTo>
                <a:lnTo>
                  <a:pt x="53721" y="0"/>
                </a:lnTo>
                <a:lnTo>
                  <a:pt x="53721" y="464058"/>
                </a:lnTo>
                <a:lnTo>
                  <a:pt x="161162" y="464058"/>
                </a:lnTo>
                <a:lnTo>
                  <a:pt x="16116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57878" y="4072890"/>
            <a:ext cx="215265" cy="571500"/>
          </a:xfrm>
          <a:custGeom>
            <a:avLst/>
            <a:gdLst/>
            <a:ahLst/>
            <a:cxnLst/>
            <a:rect l="l" t="t" r="r" b="b"/>
            <a:pathLst>
              <a:path w="215264" h="571500">
                <a:moveTo>
                  <a:pt x="0" y="464058"/>
                </a:moveTo>
                <a:lnTo>
                  <a:pt x="53721" y="464058"/>
                </a:lnTo>
                <a:lnTo>
                  <a:pt x="53721" y="0"/>
                </a:lnTo>
                <a:lnTo>
                  <a:pt x="161162" y="0"/>
                </a:lnTo>
                <a:lnTo>
                  <a:pt x="161162" y="464058"/>
                </a:lnTo>
                <a:lnTo>
                  <a:pt x="214884" y="464058"/>
                </a:lnTo>
                <a:lnTo>
                  <a:pt x="107442" y="571500"/>
                </a:lnTo>
                <a:lnTo>
                  <a:pt x="0" y="46405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86250" y="4929378"/>
            <a:ext cx="287020" cy="501650"/>
          </a:xfrm>
          <a:custGeom>
            <a:avLst/>
            <a:gdLst/>
            <a:ahLst/>
            <a:cxnLst/>
            <a:rect l="l" t="t" r="r" b="b"/>
            <a:pathLst>
              <a:path w="287020" h="501650">
                <a:moveTo>
                  <a:pt x="286512" y="358140"/>
                </a:moveTo>
                <a:lnTo>
                  <a:pt x="0" y="358140"/>
                </a:lnTo>
                <a:lnTo>
                  <a:pt x="143255" y="501396"/>
                </a:lnTo>
                <a:lnTo>
                  <a:pt x="286512" y="358140"/>
                </a:lnTo>
                <a:close/>
              </a:path>
              <a:path w="287020" h="501650">
                <a:moveTo>
                  <a:pt x="214884" y="0"/>
                </a:moveTo>
                <a:lnTo>
                  <a:pt x="71627" y="0"/>
                </a:lnTo>
                <a:lnTo>
                  <a:pt x="71627" y="358140"/>
                </a:lnTo>
                <a:lnTo>
                  <a:pt x="214884" y="358140"/>
                </a:lnTo>
                <a:lnTo>
                  <a:pt x="21488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86250" y="4929378"/>
            <a:ext cx="287020" cy="501650"/>
          </a:xfrm>
          <a:custGeom>
            <a:avLst/>
            <a:gdLst/>
            <a:ahLst/>
            <a:cxnLst/>
            <a:rect l="l" t="t" r="r" b="b"/>
            <a:pathLst>
              <a:path w="287020" h="501650">
                <a:moveTo>
                  <a:pt x="0" y="358140"/>
                </a:moveTo>
                <a:lnTo>
                  <a:pt x="71627" y="358140"/>
                </a:lnTo>
                <a:lnTo>
                  <a:pt x="71627" y="0"/>
                </a:lnTo>
                <a:lnTo>
                  <a:pt x="214884" y="0"/>
                </a:lnTo>
                <a:lnTo>
                  <a:pt x="214884" y="358140"/>
                </a:lnTo>
                <a:lnTo>
                  <a:pt x="286512" y="358140"/>
                </a:lnTo>
                <a:lnTo>
                  <a:pt x="143255" y="501396"/>
                </a:lnTo>
                <a:lnTo>
                  <a:pt x="0" y="35814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691" y="1607261"/>
            <a:ext cx="8344534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5400040" algn="l"/>
              </a:tabLst>
            </a:pPr>
            <a:r>
              <a:rPr sz="3200" b="1" spc="-229" dirty="0">
                <a:latin typeface="Arial"/>
                <a:cs typeface="Arial"/>
              </a:rPr>
              <a:t>Restricted </a:t>
            </a:r>
            <a:r>
              <a:rPr sz="3200" b="1" spc="-185" dirty="0">
                <a:latin typeface="Arial"/>
                <a:cs typeface="Arial"/>
              </a:rPr>
              <a:t>growth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35" dirty="0">
                <a:latin typeface="Arial"/>
                <a:cs typeface="Arial"/>
              </a:rPr>
              <a:t>epiphyseal </a:t>
            </a:r>
            <a:r>
              <a:rPr sz="3200" b="1" spc="-145" dirty="0">
                <a:latin typeface="Arial"/>
                <a:cs typeface="Arial"/>
              </a:rPr>
              <a:t>plate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90" dirty="0">
                <a:latin typeface="Arial"/>
                <a:cs typeface="Arial"/>
              </a:rPr>
              <a:t>normal  </a:t>
            </a:r>
            <a:r>
              <a:rPr sz="3200" b="1" spc="-195" dirty="0">
                <a:latin typeface="Arial"/>
                <a:cs typeface="Arial"/>
              </a:rPr>
              <a:t>trochanteric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190" dirty="0">
                <a:latin typeface="Arial"/>
                <a:cs typeface="Arial"/>
              </a:rPr>
              <a:t>growth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b="1" spc="-145" dirty="0">
                <a:latin typeface="Arial"/>
                <a:cs typeface="Arial"/>
              </a:rPr>
              <a:t>plate	</a:t>
            </a:r>
            <a:r>
              <a:rPr sz="3200" b="1" spc="-455" dirty="0">
                <a:solidFill>
                  <a:srgbClr val="FFFF00"/>
                </a:solidFill>
                <a:latin typeface="Arial"/>
                <a:cs typeface="Arial"/>
              </a:rPr>
              <a:t>COXA</a:t>
            </a:r>
            <a:r>
              <a:rPr sz="3200" b="1" spc="-1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415" dirty="0">
                <a:solidFill>
                  <a:srgbClr val="FFFF00"/>
                </a:solidFill>
                <a:latin typeface="Arial"/>
                <a:cs typeface="Arial"/>
              </a:rPr>
              <a:t>VARA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114109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  <a:tab pos="3335020" algn="l"/>
              </a:tabLst>
            </a:pPr>
            <a:r>
              <a:rPr sz="3200" b="1" spc="-229" dirty="0">
                <a:latin typeface="Arial"/>
                <a:cs typeface="Arial"/>
              </a:rPr>
              <a:t>Restricted </a:t>
            </a:r>
            <a:r>
              <a:rPr sz="3200" b="1" spc="-195" dirty="0">
                <a:latin typeface="Arial"/>
                <a:cs typeface="Arial"/>
              </a:rPr>
              <a:t>trochanteric </a:t>
            </a:r>
            <a:r>
              <a:rPr sz="3200" b="1" spc="-185" dirty="0">
                <a:latin typeface="Arial"/>
                <a:cs typeface="Arial"/>
              </a:rPr>
              <a:t>growth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90" dirty="0">
                <a:latin typeface="Arial"/>
                <a:cs typeface="Arial"/>
              </a:rPr>
              <a:t>normal  </a:t>
            </a:r>
            <a:r>
              <a:rPr sz="3200" b="1" spc="-180" dirty="0">
                <a:latin typeface="Arial"/>
                <a:cs typeface="Arial"/>
              </a:rPr>
              <a:t>femoral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210" dirty="0">
                <a:latin typeface="Arial"/>
                <a:cs typeface="Arial"/>
              </a:rPr>
              <a:t>head	</a:t>
            </a:r>
            <a:r>
              <a:rPr sz="3200" b="1" spc="-455" dirty="0">
                <a:solidFill>
                  <a:srgbClr val="FFFF00"/>
                </a:solidFill>
                <a:latin typeface="Arial"/>
                <a:cs typeface="Arial"/>
              </a:rPr>
              <a:t>COXA</a:t>
            </a:r>
            <a:r>
              <a:rPr sz="3200" b="1" spc="-1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455" dirty="0">
                <a:solidFill>
                  <a:srgbClr val="FFFF00"/>
                </a:solidFill>
                <a:latin typeface="Arial"/>
                <a:cs typeface="Arial"/>
              </a:rPr>
              <a:t>VALGA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01005" y="2286761"/>
            <a:ext cx="571500" cy="215265"/>
          </a:xfrm>
          <a:custGeom>
            <a:avLst/>
            <a:gdLst/>
            <a:ahLst/>
            <a:cxnLst/>
            <a:rect l="l" t="t" r="r" b="b"/>
            <a:pathLst>
              <a:path w="571500" h="215264">
                <a:moveTo>
                  <a:pt x="464058" y="0"/>
                </a:moveTo>
                <a:lnTo>
                  <a:pt x="464058" y="53721"/>
                </a:lnTo>
                <a:lnTo>
                  <a:pt x="0" y="53721"/>
                </a:lnTo>
                <a:lnTo>
                  <a:pt x="0" y="161162"/>
                </a:lnTo>
                <a:lnTo>
                  <a:pt x="464058" y="161162"/>
                </a:lnTo>
                <a:lnTo>
                  <a:pt x="464058" y="214884"/>
                </a:lnTo>
                <a:lnTo>
                  <a:pt x="571500" y="107441"/>
                </a:lnTo>
                <a:lnTo>
                  <a:pt x="46405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01005" y="2286761"/>
            <a:ext cx="571500" cy="215265"/>
          </a:xfrm>
          <a:custGeom>
            <a:avLst/>
            <a:gdLst/>
            <a:ahLst/>
            <a:cxnLst/>
            <a:rect l="l" t="t" r="r" b="b"/>
            <a:pathLst>
              <a:path w="571500" h="215264">
                <a:moveTo>
                  <a:pt x="0" y="53721"/>
                </a:moveTo>
                <a:lnTo>
                  <a:pt x="464058" y="53721"/>
                </a:lnTo>
                <a:lnTo>
                  <a:pt x="464058" y="0"/>
                </a:lnTo>
                <a:lnTo>
                  <a:pt x="571500" y="107441"/>
                </a:lnTo>
                <a:lnTo>
                  <a:pt x="464058" y="214884"/>
                </a:lnTo>
                <a:lnTo>
                  <a:pt x="464058" y="161162"/>
                </a:lnTo>
                <a:lnTo>
                  <a:pt x="0" y="161162"/>
                </a:lnTo>
                <a:lnTo>
                  <a:pt x="0" y="537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9889" y="3929634"/>
            <a:ext cx="571500" cy="215265"/>
          </a:xfrm>
          <a:custGeom>
            <a:avLst/>
            <a:gdLst/>
            <a:ahLst/>
            <a:cxnLst/>
            <a:rect l="l" t="t" r="r" b="b"/>
            <a:pathLst>
              <a:path w="571500" h="215264">
                <a:moveTo>
                  <a:pt x="464058" y="0"/>
                </a:moveTo>
                <a:lnTo>
                  <a:pt x="464058" y="53721"/>
                </a:lnTo>
                <a:lnTo>
                  <a:pt x="0" y="53721"/>
                </a:lnTo>
                <a:lnTo>
                  <a:pt x="0" y="161163"/>
                </a:lnTo>
                <a:lnTo>
                  <a:pt x="464058" y="161163"/>
                </a:lnTo>
                <a:lnTo>
                  <a:pt x="464058" y="214884"/>
                </a:lnTo>
                <a:lnTo>
                  <a:pt x="571500" y="107442"/>
                </a:lnTo>
                <a:lnTo>
                  <a:pt x="46405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29889" y="3929634"/>
            <a:ext cx="571500" cy="215265"/>
          </a:xfrm>
          <a:custGeom>
            <a:avLst/>
            <a:gdLst/>
            <a:ahLst/>
            <a:cxnLst/>
            <a:rect l="l" t="t" r="r" b="b"/>
            <a:pathLst>
              <a:path w="571500" h="215264">
                <a:moveTo>
                  <a:pt x="0" y="53721"/>
                </a:moveTo>
                <a:lnTo>
                  <a:pt x="464058" y="53721"/>
                </a:lnTo>
                <a:lnTo>
                  <a:pt x="464058" y="0"/>
                </a:lnTo>
                <a:lnTo>
                  <a:pt x="571500" y="107442"/>
                </a:lnTo>
                <a:lnTo>
                  <a:pt x="464058" y="214884"/>
                </a:lnTo>
                <a:lnTo>
                  <a:pt x="464058" y="161163"/>
                </a:lnTo>
                <a:lnTo>
                  <a:pt x="0" y="161163"/>
                </a:lnTo>
                <a:lnTo>
                  <a:pt x="0" y="537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261"/>
            <a:ext cx="744728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25" dirty="0">
                <a:latin typeface="Arial"/>
                <a:cs typeface="Arial"/>
              </a:rPr>
              <a:t>Close </a:t>
            </a:r>
            <a:r>
              <a:rPr sz="3200" b="1" spc="-190" dirty="0">
                <a:latin typeface="Arial"/>
                <a:cs typeface="Arial"/>
              </a:rPr>
              <a:t>relationship </a:t>
            </a:r>
            <a:r>
              <a:rPr sz="3200" b="1" spc="50" dirty="0">
                <a:latin typeface="Arial"/>
                <a:cs typeface="Arial"/>
              </a:rPr>
              <a:t>b/w </a:t>
            </a:r>
            <a:r>
              <a:rPr sz="3200" b="1" spc="-215" dirty="0">
                <a:latin typeface="Arial"/>
                <a:cs typeface="Arial"/>
              </a:rPr>
              <a:t>radiological </a:t>
            </a:r>
            <a:r>
              <a:rPr sz="3200" b="1" spc="-155" dirty="0">
                <a:latin typeface="Arial"/>
                <a:cs typeface="Arial"/>
              </a:rPr>
              <a:t>type </a:t>
            </a:r>
            <a:r>
              <a:rPr sz="3200" b="1" spc="-55" dirty="0">
                <a:latin typeface="Arial"/>
                <a:cs typeface="Arial"/>
              </a:rPr>
              <a:t>&amp;  </a:t>
            </a:r>
            <a:r>
              <a:rPr sz="3200" b="1" spc="-170" dirty="0">
                <a:latin typeface="Arial"/>
                <a:cs typeface="Arial"/>
              </a:rPr>
              <a:t>therapeutic</a:t>
            </a:r>
            <a:r>
              <a:rPr sz="3200" b="1" spc="-195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outcome: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584293"/>
            <a:ext cx="2673985" cy="11957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180" dirty="0">
                <a:latin typeface="Arial"/>
                <a:cs typeface="Arial"/>
              </a:rPr>
              <a:t>Normal</a:t>
            </a:r>
            <a:r>
              <a:rPr sz="3200" b="1" spc="-275" dirty="0">
                <a:latin typeface="Arial"/>
                <a:cs typeface="Arial"/>
              </a:rPr>
              <a:t> </a:t>
            </a:r>
            <a:r>
              <a:rPr sz="3200" b="1" spc="-155" dirty="0">
                <a:latin typeface="Arial"/>
                <a:cs typeface="Arial"/>
              </a:rPr>
              <a:t>type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235" dirty="0">
                <a:latin typeface="Arial"/>
                <a:cs typeface="Arial"/>
              </a:rPr>
              <a:t>Perthes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type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21151" y="2584293"/>
            <a:ext cx="3222625" cy="11957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21945" indent="-309245">
              <a:lnSpc>
                <a:spcPct val="100000"/>
              </a:lnSpc>
              <a:spcBef>
                <a:spcPts val="865"/>
              </a:spcBef>
              <a:buChar char="-"/>
              <a:tabLst>
                <a:tab pos="321945" algn="l"/>
                <a:tab pos="322580" algn="l"/>
              </a:tabLst>
            </a:pPr>
            <a:r>
              <a:rPr sz="3200" b="1" spc="-275" dirty="0">
                <a:latin typeface="Arial"/>
                <a:cs typeface="Arial"/>
              </a:rPr>
              <a:t>92% </a:t>
            </a:r>
            <a:r>
              <a:rPr sz="3200" b="1" spc="-295" dirty="0">
                <a:latin typeface="Arial"/>
                <a:cs typeface="Arial"/>
              </a:rPr>
              <a:t>good</a:t>
            </a:r>
            <a:r>
              <a:rPr sz="3200" b="1" spc="-145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results</a:t>
            </a:r>
            <a:endParaRPr sz="3200">
              <a:latin typeface="Arial"/>
              <a:cs typeface="Arial"/>
            </a:endParaRPr>
          </a:p>
          <a:p>
            <a:pPr marL="342900" indent="-307340">
              <a:lnSpc>
                <a:spcPct val="100000"/>
              </a:lnSpc>
              <a:spcBef>
                <a:spcPts val="765"/>
              </a:spcBef>
              <a:buChar char="-"/>
              <a:tabLst>
                <a:tab pos="342900" algn="l"/>
                <a:tab pos="343535" algn="l"/>
              </a:tabLst>
            </a:pPr>
            <a:r>
              <a:rPr sz="3200" b="1" spc="-280" dirty="0">
                <a:latin typeface="Arial"/>
                <a:cs typeface="Arial"/>
              </a:rPr>
              <a:t>80% </a:t>
            </a:r>
            <a:r>
              <a:rPr sz="3200" b="1" spc="-295" dirty="0">
                <a:latin typeface="Arial"/>
                <a:cs typeface="Arial"/>
              </a:rPr>
              <a:t>good</a:t>
            </a:r>
            <a:r>
              <a:rPr sz="3200" b="1" spc="-125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results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754602"/>
            <a:ext cx="7973695" cy="16840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865"/>
              </a:spcBef>
              <a:buAutoNum type="arabicPeriod" startAt="3"/>
              <a:tabLst>
                <a:tab pos="527685" algn="l"/>
                <a:tab pos="528320" algn="l"/>
              </a:tabLst>
            </a:pPr>
            <a:r>
              <a:rPr sz="3200" b="1" spc="-245" dirty="0">
                <a:latin typeface="Arial"/>
                <a:cs typeface="Arial"/>
              </a:rPr>
              <a:t>Dislocating </a:t>
            </a:r>
            <a:r>
              <a:rPr sz="3200" b="1" spc="-155" dirty="0">
                <a:latin typeface="Arial"/>
                <a:cs typeface="Arial"/>
              </a:rPr>
              <a:t>type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75" dirty="0">
                <a:latin typeface="Arial"/>
                <a:cs typeface="Arial"/>
              </a:rPr>
              <a:t>50% </a:t>
            </a:r>
            <a:r>
              <a:rPr sz="3200" b="1" spc="-295" dirty="0">
                <a:latin typeface="Arial"/>
                <a:cs typeface="Arial"/>
              </a:rPr>
              <a:t>good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results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 startAt="3"/>
              <a:tabLst>
                <a:tab pos="527685" algn="l"/>
                <a:tab pos="528320" algn="l"/>
                <a:tab pos="4409440" algn="l"/>
              </a:tabLst>
            </a:pPr>
            <a:r>
              <a:rPr sz="3200" b="1" spc="-245" dirty="0">
                <a:latin typeface="Arial"/>
                <a:cs typeface="Arial"/>
              </a:rPr>
              <a:t>Travelling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210" dirty="0">
                <a:latin typeface="Arial"/>
                <a:cs typeface="Arial"/>
              </a:rPr>
              <a:t>acetabulum	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85" dirty="0">
                <a:latin typeface="Arial"/>
                <a:cs typeface="Arial"/>
              </a:rPr>
              <a:t>Mortar </a:t>
            </a:r>
            <a:r>
              <a:rPr sz="3200" b="1" spc="-195" dirty="0">
                <a:latin typeface="Arial"/>
                <a:cs typeface="Arial"/>
              </a:rPr>
              <a:t>pestle</a:t>
            </a:r>
            <a:r>
              <a:rPr sz="3200" b="1" spc="-445" dirty="0">
                <a:latin typeface="Arial"/>
                <a:cs typeface="Arial"/>
              </a:rPr>
              <a:t> </a:t>
            </a:r>
            <a:r>
              <a:rPr sz="3200" b="1" spc="-155" dirty="0">
                <a:latin typeface="Arial"/>
                <a:cs typeface="Arial"/>
              </a:rPr>
              <a:t>type</a:t>
            </a:r>
            <a:endParaRPr sz="3200">
              <a:latin typeface="Arial"/>
              <a:cs typeface="Arial"/>
            </a:endParaRPr>
          </a:p>
          <a:p>
            <a:pPr marL="527685">
              <a:lnSpc>
                <a:spcPct val="100000"/>
              </a:lnSpc>
              <a:tabLst>
                <a:tab pos="835660" algn="l"/>
              </a:tabLst>
            </a:pPr>
            <a:r>
              <a:rPr sz="3200" b="1" spc="-85" dirty="0">
                <a:latin typeface="Arial"/>
                <a:cs typeface="Arial"/>
              </a:rPr>
              <a:t>-	</a:t>
            </a:r>
            <a:r>
              <a:rPr sz="3200" b="1" spc="-280" dirty="0">
                <a:latin typeface="Arial"/>
                <a:cs typeface="Arial"/>
              </a:rPr>
              <a:t>29% </a:t>
            </a:r>
            <a:r>
              <a:rPr sz="3200" b="1" spc="-295" dirty="0">
                <a:latin typeface="Arial"/>
                <a:cs typeface="Arial"/>
              </a:rPr>
              <a:t>good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results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6298" y="483234"/>
            <a:ext cx="28536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Evaluation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158363" y="1144142"/>
            <a:ext cx="2827020" cy="0"/>
          </a:xfrm>
          <a:custGeom>
            <a:avLst/>
            <a:gdLst/>
            <a:ahLst/>
            <a:cxnLst/>
            <a:rect l="l" t="t" r="r" b="b"/>
            <a:pathLst>
              <a:path w="2827020">
                <a:moveTo>
                  <a:pt x="0" y="0"/>
                </a:moveTo>
                <a:lnTo>
                  <a:pt x="2827020" y="0"/>
                </a:lnTo>
              </a:path>
            </a:pathLst>
          </a:custGeom>
          <a:ln w="59436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4642" y="1267561"/>
            <a:ext cx="7692390" cy="48545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5" dirty="0">
                <a:latin typeface="Arial"/>
                <a:cs typeface="Arial"/>
              </a:rPr>
              <a:t>Hematological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50" dirty="0">
                <a:latin typeface="Arial"/>
                <a:cs typeface="Arial"/>
              </a:rPr>
              <a:t>ESR,relative</a:t>
            </a:r>
            <a:r>
              <a:rPr sz="3200" b="1" spc="-150" dirty="0">
                <a:latin typeface="Arial"/>
                <a:cs typeface="Arial"/>
              </a:rPr>
              <a:t> </a:t>
            </a:r>
            <a:r>
              <a:rPr sz="3200" b="1" spc="-260" dirty="0">
                <a:latin typeface="Arial"/>
                <a:cs typeface="Arial"/>
              </a:rPr>
              <a:t>lymphocytosis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9" dirty="0">
                <a:latin typeface="Arial"/>
                <a:cs typeface="Arial"/>
              </a:rPr>
              <a:t>Bacteriological </a:t>
            </a:r>
            <a:r>
              <a:rPr sz="3200" b="1" spc="-390" dirty="0">
                <a:latin typeface="Arial"/>
                <a:cs typeface="Arial"/>
              </a:rPr>
              <a:t>–AFB  </a:t>
            </a:r>
            <a:r>
              <a:rPr sz="3200" b="1" spc="-229" dirty="0">
                <a:latin typeface="Arial"/>
                <a:cs typeface="Arial"/>
              </a:rPr>
              <a:t>staining </a:t>
            </a:r>
            <a:r>
              <a:rPr sz="3200" b="1" spc="-55" dirty="0">
                <a:latin typeface="Arial"/>
                <a:cs typeface="Arial"/>
              </a:rPr>
              <a:t>&amp;</a:t>
            </a:r>
            <a:r>
              <a:rPr sz="3200" b="1" spc="-405" dirty="0">
                <a:latin typeface="Arial"/>
                <a:cs typeface="Arial"/>
              </a:rPr>
              <a:t> </a:t>
            </a:r>
            <a:r>
              <a:rPr sz="3200" b="1" spc="-254" dirty="0">
                <a:latin typeface="Arial"/>
                <a:cs typeface="Arial"/>
              </a:rPr>
              <a:t>C/S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54" dirty="0">
                <a:latin typeface="Arial"/>
                <a:cs typeface="Arial"/>
              </a:rPr>
              <a:t>Serological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450" dirty="0">
                <a:latin typeface="Arial"/>
                <a:cs typeface="Arial"/>
              </a:rPr>
              <a:t>ELISA  </a:t>
            </a:r>
            <a:r>
              <a:rPr sz="3200" b="1" spc="-240" dirty="0">
                <a:latin typeface="Arial"/>
                <a:cs typeface="Arial"/>
              </a:rPr>
              <a:t>–serum</a:t>
            </a:r>
            <a:r>
              <a:rPr sz="3200" b="1" spc="-340" dirty="0">
                <a:latin typeface="Arial"/>
                <a:cs typeface="Arial"/>
              </a:rPr>
              <a:t> </a:t>
            </a:r>
            <a:r>
              <a:rPr sz="3200" b="1" spc="-190" dirty="0">
                <a:latin typeface="Arial"/>
                <a:cs typeface="Arial"/>
              </a:rPr>
              <a:t>IgG,IgM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45" dirty="0">
                <a:latin typeface="Arial"/>
                <a:cs typeface="Arial"/>
              </a:rPr>
              <a:t>Histology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430" dirty="0">
                <a:latin typeface="Arial"/>
                <a:cs typeface="Arial"/>
              </a:rPr>
              <a:t>HPE 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65" dirty="0">
                <a:latin typeface="Arial"/>
                <a:cs typeface="Arial"/>
              </a:rPr>
              <a:t>‘ </a:t>
            </a:r>
            <a:r>
              <a:rPr sz="3200" b="1" spc="-505" dirty="0">
                <a:latin typeface="Arial"/>
                <a:cs typeface="Arial"/>
              </a:rPr>
              <a:t>TUBERCLE</a:t>
            </a:r>
            <a:r>
              <a:rPr sz="3200" b="1" spc="-440" dirty="0">
                <a:latin typeface="Arial"/>
                <a:cs typeface="Arial"/>
              </a:rPr>
              <a:t> </a:t>
            </a:r>
            <a:r>
              <a:rPr sz="3200" b="1" spc="-65" dirty="0">
                <a:latin typeface="Arial"/>
                <a:cs typeface="Arial"/>
              </a:rPr>
              <a:t>‘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70" dirty="0">
                <a:latin typeface="Arial"/>
                <a:cs typeface="Arial"/>
              </a:rPr>
              <a:t>Molecular </a:t>
            </a:r>
            <a:r>
              <a:rPr sz="3200" b="1" spc="-185">
                <a:latin typeface="Arial"/>
                <a:cs typeface="Arial"/>
              </a:rPr>
              <a:t>– </a:t>
            </a:r>
            <a:r>
              <a:rPr sz="3200" b="1" spc="-525" smtClean="0">
                <a:latin typeface="Arial"/>
                <a:cs typeface="Arial"/>
              </a:rPr>
              <a:t>PCR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70" dirty="0">
                <a:latin typeface="Arial"/>
                <a:cs typeface="Arial"/>
              </a:rPr>
              <a:t>Clinico </a:t>
            </a:r>
            <a:r>
              <a:rPr sz="3200" b="1" spc="-215" dirty="0">
                <a:latin typeface="Arial"/>
                <a:cs typeface="Arial"/>
              </a:rPr>
              <a:t>–radiological </a:t>
            </a:r>
            <a:r>
              <a:rPr sz="3200" b="1" spc="-185" dirty="0">
                <a:latin typeface="Arial"/>
                <a:cs typeface="Arial"/>
              </a:rPr>
              <a:t>: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305" dirty="0">
                <a:latin typeface="Arial"/>
                <a:cs typeface="Arial"/>
              </a:rPr>
              <a:t>X-Rays,</a:t>
            </a:r>
            <a:endParaRPr sz="3200">
              <a:latin typeface="Arial"/>
              <a:cs typeface="Arial"/>
            </a:endParaRPr>
          </a:p>
          <a:p>
            <a:pPr marL="3972560" marR="2419985">
              <a:lnSpc>
                <a:spcPct val="110000"/>
              </a:lnSpc>
            </a:pPr>
            <a:r>
              <a:rPr sz="3200" b="1" spc="-495" dirty="0">
                <a:latin typeface="Arial"/>
                <a:cs typeface="Arial"/>
              </a:rPr>
              <a:t>CT </a:t>
            </a:r>
            <a:r>
              <a:rPr sz="3200" b="1" spc="-380" dirty="0">
                <a:latin typeface="Arial"/>
                <a:cs typeface="Arial"/>
              </a:rPr>
              <a:t>Scan  </a:t>
            </a:r>
            <a:r>
              <a:rPr sz="3200" b="1" spc="-145" dirty="0">
                <a:latin typeface="Arial"/>
                <a:cs typeface="Arial"/>
              </a:rPr>
              <a:t>MRI  </a:t>
            </a:r>
            <a:r>
              <a:rPr sz="3200" b="1" spc="-434" dirty="0">
                <a:latin typeface="Arial"/>
                <a:cs typeface="Arial"/>
              </a:rPr>
              <a:t>USG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868" y="839190"/>
            <a:ext cx="7581265" cy="470789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549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5" dirty="0">
                <a:latin typeface="Arial"/>
                <a:cs typeface="Arial"/>
              </a:rPr>
              <a:t>Synovial </a:t>
            </a:r>
            <a:r>
              <a:rPr sz="3200" b="1" spc="-150" dirty="0">
                <a:latin typeface="Arial"/>
                <a:cs typeface="Arial"/>
              </a:rPr>
              <a:t>fluid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200" dirty="0">
                <a:latin typeface="Arial"/>
                <a:cs typeface="Arial"/>
              </a:rPr>
              <a:t>aspiration</a:t>
            </a:r>
            <a:endParaRPr sz="3200">
              <a:latin typeface="Arial"/>
              <a:cs typeface="Arial"/>
            </a:endParaRPr>
          </a:p>
          <a:p>
            <a:pPr marL="657225" marR="1384300">
              <a:lnSpc>
                <a:spcPct val="120000"/>
              </a:lnSpc>
            </a:pPr>
            <a:r>
              <a:rPr sz="3200" b="1" spc="-459" dirty="0">
                <a:latin typeface="Arial"/>
                <a:cs typeface="Arial"/>
              </a:rPr>
              <a:t>AFB </a:t>
            </a:r>
            <a:r>
              <a:rPr sz="3200" b="1" spc="-200" dirty="0">
                <a:latin typeface="Arial"/>
                <a:cs typeface="Arial"/>
              </a:rPr>
              <a:t>positive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60" dirty="0">
                <a:latin typeface="Arial"/>
                <a:cs typeface="Arial"/>
              </a:rPr>
              <a:t>10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75" dirty="0">
                <a:latin typeface="Arial"/>
                <a:cs typeface="Arial"/>
              </a:rPr>
              <a:t>20%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370" dirty="0">
                <a:latin typeface="Arial"/>
                <a:cs typeface="Arial"/>
              </a:rPr>
              <a:t>cases  </a:t>
            </a:r>
            <a:r>
              <a:rPr sz="3200" b="1" spc="-250" dirty="0">
                <a:latin typeface="Arial"/>
                <a:cs typeface="Arial"/>
              </a:rPr>
              <a:t>Cultures </a:t>
            </a:r>
            <a:r>
              <a:rPr sz="3200" b="1" spc="-200" dirty="0">
                <a:latin typeface="Arial"/>
                <a:cs typeface="Arial"/>
              </a:rPr>
              <a:t>positive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80" dirty="0">
                <a:latin typeface="Arial"/>
                <a:cs typeface="Arial"/>
              </a:rPr>
              <a:t>50%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365" dirty="0">
                <a:latin typeface="Arial"/>
                <a:cs typeface="Arial"/>
              </a:rPr>
              <a:t>cases</a:t>
            </a:r>
            <a:endParaRPr sz="3200">
              <a:latin typeface="Arial"/>
              <a:cs typeface="Arial"/>
            </a:endParaRPr>
          </a:p>
          <a:p>
            <a:pPr marL="354965" indent="-3549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5" dirty="0">
                <a:latin typeface="Arial"/>
                <a:cs typeface="Arial"/>
              </a:rPr>
              <a:t>Aspiration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60" dirty="0">
                <a:latin typeface="Arial"/>
                <a:cs typeface="Arial"/>
              </a:rPr>
              <a:t>cold </a:t>
            </a:r>
            <a:r>
              <a:rPr sz="3200" b="1" spc="-370" dirty="0">
                <a:latin typeface="Arial"/>
                <a:cs typeface="Arial"/>
              </a:rPr>
              <a:t>abscess </a:t>
            </a:r>
            <a:r>
              <a:rPr sz="3200" b="1" spc="-155" dirty="0">
                <a:latin typeface="Arial"/>
                <a:cs typeface="Arial"/>
              </a:rPr>
              <a:t>for</a:t>
            </a:r>
            <a:r>
              <a:rPr sz="3200" b="1" spc="-470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microbiology</a:t>
            </a:r>
            <a:endParaRPr sz="3200">
              <a:latin typeface="Arial"/>
              <a:cs typeface="Arial"/>
            </a:endParaRPr>
          </a:p>
          <a:p>
            <a:pPr marL="354965" marR="4603750" indent="-354965">
              <a:lnSpc>
                <a:spcPts val="4610"/>
              </a:lnSpc>
              <a:spcBef>
                <a:spcPts val="2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5" dirty="0">
                <a:latin typeface="Arial"/>
                <a:cs typeface="Arial"/>
              </a:rPr>
              <a:t>Synovial </a:t>
            </a:r>
            <a:r>
              <a:rPr sz="3200" b="1" spc="-320" dirty="0">
                <a:latin typeface="Arial"/>
                <a:cs typeface="Arial"/>
              </a:rPr>
              <a:t>Biopsy  </a:t>
            </a:r>
            <a:r>
              <a:rPr sz="3200" b="1" spc="-105" dirty="0">
                <a:latin typeface="Arial"/>
                <a:cs typeface="Arial"/>
              </a:rPr>
              <a:t>More</a:t>
            </a:r>
            <a:r>
              <a:rPr sz="3200" b="1" spc="-220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reliable</a:t>
            </a:r>
            <a:endParaRPr sz="3200">
              <a:latin typeface="Arial"/>
              <a:cs typeface="Arial"/>
            </a:endParaRPr>
          </a:p>
          <a:p>
            <a:pPr marL="657225">
              <a:lnSpc>
                <a:spcPct val="100000"/>
              </a:lnSpc>
              <a:spcBef>
                <a:spcPts val="489"/>
              </a:spcBef>
            </a:pPr>
            <a:r>
              <a:rPr sz="3200" b="1" spc="-250" dirty="0">
                <a:latin typeface="Arial"/>
                <a:cs typeface="Arial"/>
              </a:rPr>
              <a:t>Cultures </a:t>
            </a:r>
            <a:r>
              <a:rPr sz="3200" b="1" spc="-200" dirty="0">
                <a:latin typeface="Arial"/>
                <a:cs typeface="Arial"/>
              </a:rPr>
              <a:t>positive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80" dirty="0">
                <a:latin typeface="Arial"/>
                <a:cs typeface="Arial"/>
              </a:rPr>
              <a:t>80%</a:t>
            </a:r>
            <a:r>
              <a:rPr sz="3200" b="1" spc="-100" dirty="0">
                <a:latin typeface="Arial"/>
                <a:cs typeface="Arial"/>
              </a:rPr>
              <a:t> </a:t>
            </a:r>
            <a:r>
              <a:rPr sz="3200" b="1" spc="-370" dirty="0">
                <a:latin typeface="Arial"/>
                <a:cs typeface="Arial"/>
              </a:rPr>
              <a:t>cases</a:t>
            </a:r>
            <a:endParaRPr sz="3200">
              <a:latin typeface="Arial"/>
              <a:cs typeface="Arial"/>
            </a:endParaRPr>
          </a:p>
          <a:p>
            <a:pPr marL="657225">
              <a:lnSpc>
                <a:spcPct val="100000"/>
              </a:lnSpc>
              <a:spcBef>
                <a:spcPts val="765"/>
              </a:spcBef>
            </a:pPr>
            <a:r>
              <a:rPr sz="3200" b="1" spc="-245" dirty="0">
                <a:latin typeface="Arial"/>
                <a:cs typeface="Arial"/>
              </a:rPr>
              <a:t>Histology </a:t>
            </a:r>
            <a:r>
              <a:rPr sz="3200" b="1" spc="-185" dirty="0">
                <a:latin typeface="Arial"/>
                <a:cs typeface="Arial"/>
              </a:rPr>
              <a:t>: </a:t>
            </a:r>
            <a:r>
              <a:rPr sz="3200" b="1" spc="-240" dirty="0">
                <a:latin typeface="Arial"/>
                <a:cs typeface="Arial"/>
              </a:rPr>
              <a:t>granulomatous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spc="-165" dirty="0">
                <a:latin typeface="Arial"/>
                <a:cs typeface="Arial"/>
              </a:rPr>
              <a:t>inflammation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60166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20" dirty="0"/>
              <a:t>Bacteriological</a:t>
            </a:r>
            <a:r>
              <a:rPr sz="4400" spc="-260" dirty="0"/>
              <a:t> </a:t>
            </a:r>
            <a:r>
              <a:rPr sz="4400" spc="-335" dirty="0"/>
              <a:t>diagnosis..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124279"/>
            <a:ext cx="7835265" cy="48552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75" dirty="0">
                <a:latin typeface="Arial"/>
                <a:cs typeface="Arial"/>
              </a:rPr>
              <a:t>Specimen </a:t>
            </a:r>
            <a:r>
              <a:rPr sz="3200" b="1" spc="-210" dirty="0">
                <a:latin typeface="Arial"/>
                <a:cs typeface="Arial"/>
              </a:rPr>
              <a:t>stained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455" dirty="0">
                <a:latin typeface="Arial"/>
                <a:cs typeface="Arial"/>
              </a:rPr>
              <a:t>AFB </a:t>
            </a:r>
            <a:r>
              <a:rPr sz="3200" b="1" spc="-55" dirty="0">
                <a:latin typeface="Arial"/>
                <a:cs typeface="Arial"/>
              </a:rPr>
              <a:t>&amp;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spc="-254" dirty="0">
                <a:latin typeface="Arial"/>
                <a:cs typeface="Arial"/>
              </a:rPr>
              <a:t>C/S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75" dirty="0">
                <a:latin typeface="Arial"/>
                <a:cs typeface="Arial"/>
              </a:rPr>
              <a:t>Stains </a:t>
            </a:r>
            <a:r>
              <a:rPr sz="3200" b="1" spc="-265" dirty="0">
                <a:latin typeface="Arial"/>
                <a:cs typeface="Arial"/>
              </a:rPr>
              <a:t>used: </a:t>
            </a: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390" dirty="0">
                <a:solidFill>
                  <a:srgbClr val="FFFF00"/>
                </a:solidFill>
                <a:latin typeface="Arial"/>
                <a:cs typeface="Arial"/>
              </a:rPr>
              <a:t>ZIEHL </a:t>
            </a:r>
            <a:r>
              <a:rPr sz="3200" b="1" spc="-480" dirty="0">
                <a:solidFill>
                  <a:srgbClr val="FFFF00"/>
                </a:solidFill>
                <a:latin typeface="Arial"/>
                <a:cs typeface="Arial"/>
              </a:rPr>
              <a:t>NEELSEN</a:t>
            </a:r>
            <a:r>
              <a:rPr sz="3200" b="1" spc="-39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215" dirty="0">
                <a:solidFill>
                  <a:srgbClr val="FFFF00"/>
                </a:solidFill>
                <a:latin typeface="Arial"/>
                <a:cs typeface="Arial"/>
              </a:rPr>
              <a:t>stain</a:t>
            </a:r>
            <a:endParaRPr sz="3200">
              <a:latin typeface="Arial"/>
              <a:cs typeface="Arial"/>
            </a:endParaRPr>
          </a:p>
          <a:p>
            <a:pPr marL="2406650">
              <a:lnSpc>
                <a:spcPct val="100000"/>
              </a:lnSpc>
              <a:spcBef>
                <a:spcPts val="385"/>
              </a:spcBef>
            </a:pP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220" dirty="0">
                <a:latin typeface="Arial"/>
                <a:cs typeface="Arial"/>
              </a:rPr>
              <a:t>Auramine </a:t>
            </a:r>
            <a:r>
              <a:rPr sz="3200" b="1" spc="-265" dirty="0">
                <a:latin typeface="Arial"/>
                <a:cs typeface="Arial"/>
              </a:rPr>
              <a:t>Orange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spc="-245" dirty="0">
                <a:latin typeface="Arial"/>
                <a:cs typeface="Arial"/>
              </a:rPr>
              <a:t>fluorescence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20" dirty="0">
                <a:latin typeface="Arial"/>
                <a:cs typeface="Arial"/>
              </a:rPr>
              <a:t>Media </a:t>
            </a:r>
            <a:r>
              <a:rPr sz="3200" b="1" spc="-285" dirty="0">
                <a:latin typeface="Arial"/>
                <a:cs typeface="Arial"/>
              </a:rPr>
              <a:t>used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180" dirty="0">
                <a:latin typeface="Arial"/>
                <a:cs typeface="Arial"/>
              </a:rPr>
              <a:t>growth: </a:t>
            </a:r>
            <a:r>
              <a:rPr sz="3200" b="1" spc="-229" dirty="0">
                <a:solidFill>
                  <a:srgbClr val="FFFF00"/>
                </a:solidFill>
                <a:latin typeface="Arial"/>
                <a:cs typeface="Arial"/>
              </a:rPr>
              <a:t>Lowenstein-</a:t>
            </a:r>
            <a:r>
              <a:rPr sz="3200" b="1" spc="-2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345" dirty="0">
                <a:solidFill>
                  <a:srgbClr val="FFFF00"/>
                </a:solidFill>
                <a:latin typeface="Arial"/>
                <a:cs typeface="Arial"/>
              </a:rPr>
              <a:t>Jensen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5" dirty="0">
                <a:latin typeface="Arial"/>
                <a:cs typeface="Arial"/>
              </a:rPr>
              <a:t>Conventional </a:t>
            </a:r>
            <a:r>
              <a:rPr sz="3200" b="1" spc="-455" dirty="0">
                <a:latin typeface="Arial"/>
                <a:cs typeface="Arial"/>
              </a:rPr>
              <a:t>AFB </a:t>
            </a:r>
            <a:r>
              <a:rPr sz="3200" b="1" spc="-254" dirty="0">
                <a:latin typeface="Arial"/>
                <a:cs typeface="Arial"/>
              </a:rPr>
              <a:t>C/S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260" dirty="0">
                <a:latin typeface="Arial"/>
                <a:cs typeface="Arial"/>
              </a:rPr>
              <a:t>4wks</a:t>
            </a:r>
            <a:endParaRPr sz="3200">
              <a:latin typeface="Arial"/>
              <a:cs typeface="Arial"/>
            </a:endParaRPr>
          </a:p>
          <a:p>
            <a:pPr marL="320040" lvl="1" indent="-215900">
              <a:lnSpc>
                <a:spcPct val="100000"/>
              </a:lnSpc>
              <a:spcBef>
                <a:spcPts val="385"/>
              </a:spcBef>
              <a:buChar char="-"/>
              <a:tabLst>
                <a:tab pos="320675" algn="l"/>
              </a:tabLst>
            </a:pPr>
            <a:r>
              <a:rPr sz="3200" b="1" spc="-215" dirty="0">
                <a:latin typeface="Arial"/>
                <a:cs typeface="Arial"/>
              </a:rPr>
              <a:t>requires </a:t>
            </a:r>
            <a:r>
              <a:rPr sz="3200" b="1" spc="-165" dirty="0">
                <a:latin typeface="Arial"/>
                <a:cs typeface="Arial"/>
              </a:rPr>
              <a:t>live</a:t>
            </a:r>
            <a:r>
              <a:rPr sz="3200" b="1" spc="-130" dirty="0">
                <a:latin typeface="Arial"/>
                <a:cs typeface="Arial"/>
              </a:rPr>
              <a:t> </a:t>
            </a:r>
            <a:r>
              <a:rPr sz="3200" b="1" spc="-270" dirty="0">
                <a:latin typeface="Arial"/>
                <a:cs typeface="Arial"/>
              </a:rPr>
              <a:t>organism</a:t>
            </a:r>
            <a:endParaRPr sz="3200">
              <a:latin typeface="Arial"/>
              <a:cs typeface="Arial"/>
            </a:endParaRPr>
          </a:p>
          <a:p>
            <a:pPr marL="320040" lvl="1" indent="-215900">
              <a:lnSpc>
                <a:spcPct val="100000"/>
              </a:lnSpc>
              <a:spcBef>
                <a:spcPts val="385"/>
              </a:spcBef>
              <a:buChar char="-"/>
              <a:tabLst>
                <a:tab pos="320675" algn="l"/>
              </a:tabLst>
            </a:pPr>
            <a:r>
              <a:rPr sz="3200" b="1" spc="-250" dirty="0">
                <a:latin typeface="Arial"/>
                <a:cs typeface="Arial"/>
              </a:rPr>
              <a:t>long </a:t>
            </a:r>
            <a:r>
              <a:rPr sz="3200" b="1" spc="-200" dirty="0">
                <a:latin typeface="Arial"/>
                <a:cs typeface="Arial"/>
              </a:rPr>
              <a:t>incubation</a:t>
            </a:r>
            <a:r>
              <a:rPr sz="3200" b="1" spc="-105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period</a:t>
            </a:r>
            <a:endParaRPr sz="3200">
              <a:latin typeface="Arial"/>
              <a:cs typeface="Arial"/>
            </a:endParaRPr>
          </a:p>
          <a:p>
            <a:pPr marL="320040" lvl="1" indent="-215900">
              <a:lnSpc>
                <a:spcPct val="100000"/>
              </a:lnSpc>
              <a:spcBef>
                <a:spcPts val="385"/>
              </a:spcBef>
              <a:buChar char="-"/>
              <a:tabLst>
                <a:tab pos="320675" algn="l"/>
              </a:tabLst>
            </a:pPr>
            <a:r>
              <a:rPr sz="3200" b="1" spc="-150" dirty="0">
                <a:latin typeface="Arial"/>
                <a:cs typeface="Arial"/>
              </a:rPr>
              <a:t>low </a:t>
            </a:r>
            <a:r>
              <a:rPr sz="3200" b="1" spc="-200" dirty="0">
                <a:latin typeface="Arial"/>
                <a:cs typeface="Arial"/>
              </a:rPr>
              <a:t>sensitivity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40" dirty="0">
                <a:latin typeface="Arial"/>
                <a:cs typeface="Arial"/>
              </a:rPr>
              <a:t>pts </a:t>
            </a:r>
            <a:r>
              <a:rPr sz="3200" b="1" spc="-190" dirty="0">
                <a:latin typeface="Arial"/>
                <a:cs typeface="Arial"/>
              </a:rPr>
              <a:t>already </a:t>
            </a:r>
            <a:r>
              <a:rPr sz="3200" b="1" spc="-235" dirty="0">
                <a:latin typeface="Arial"/>
                <a:cs typeface="Arial"/>
              </a:rPr>
              <a:t>on</a:t>
            </a:r>
            <a:r>
              <a:rPr sz="3200" b="1" spc="-105" dirty="0">
                <a:latin typeface="Arial"/>
                <a:cs typeface="Arial"/>
              </a:rPr>
              <a:t> </a:t>
            </a:r>
            <a:r>
              <a:rPr sz="3200" b="1" spc="-445" dirty="0">
                <a:latin typeface="Arial"/>
                <a:cs typeface="Arial"/>
              </a:rPr>
              <a:t>ATT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60" dirty="0">
                <a:latin typeface="Arial"/>
                <a:cs typeface="Arial"/>
              </a:rPr>
              <a:t>Newer </a:t>
            </a:r>
            <a:r>
              <a:rPr sz="3200" b="1" spc="-190" dirty="0">
                <a:latin typeface="Arial"/>
                <a:cs typeface="Arial"/>
              </a:rPr>
              <a:t>rapid </a:t>
            </a:r>
            <a:r>
              <a:rPr sz="3200" b="1" spc="-185" dirty="0">
                <a:latin typeface="Arial"/>
                <a:cs typeface="Arial"/>
              </a:rPr>
              <a:t>culture </a:t>
            </a:r>
            <a:r>
              <a:rPr sz="3200" b="1" spc="-195" dirty="0">
                <a:latin typeface="Arial"/>
                <a:cs typeface="Arial"/>
              </a:rPr>
              <a:t>tech-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b="1" spc="-535" dirty="0">
                <a:solidFill>
                  <a:srgbClr val="FFFF00"/>
                </a:solidFill>
                <a:latin typeface="Arial"/>
                <a:cs typeface="Arial"/>
              </a:rPr>
              <a:t>BACTEC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4213"/>
            <a:ext cx="7665084" cy="39754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595" dirty="0">
                <a:solidFill>
                  <a:srgbClr val="FFFF00"/>
                </a:solidFill>
                <a:latin typeface="Arial"/>
                <a:cs typeface="Arial"/>
              </a:rPr>
              <a:t>BACTEC </a:t>
            </a:r>
            <a:r>
              <a:rPr sz="3200" b="1" spc="-185" dirty="0">
                <a:latin typeface="Arial"/>
                <a:cs typeface="Arial"/>
              </a:rPr>
              <a:t>: </a:t>
            </a:r>
            <a:r>
              <a:rPr sz="3200" b="1" spc="-215" dirty="0">
                <a:latin typeface="Arial"/>
                <a:cs typeface="Arial"/>
              </a:rPr>
              <a:t>Radiometric </a:t>
            </a:r>
            <a:r>
              <a:rPr sz="3200" b="1" spc="-190" dirty="0">
                <a:latin typeface="Arial"/>
                <a:cs typeface="Arial"/>
              </a:rPr>
              <a:t>culture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spc="-300" dirty="0">
                <a:latin typeface="Arial"/>
                <a:cs typeface="Arial"/>
              </a:rPr>
              <a:t>system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7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25" dirty="0">
                <a:latin typeface="Arial"/>
                <a:cs typeface="Arial"/>
              </a:rPr>
              <a:t>Detects </a:t>
            </a:r>
            <a:r>
              <a:rPr sz="3200" b="1" spc="-250" dirty="0">
                <a:latin typeface="Arial"/>
                <a:cs typeface="Arial"/>
              </a:rPr>
              <a:t>Mycobac </a:t>
            </a:r>
            <a:r>
              <a:rPr sz="3200" b="1" spc="-350" dirty="0">
                <a:latin typeface="Arial"/>
                <a:cs typeface="Arial"/>
              </a:rPr>
              <a:t>as </a:t>
            </a:r>
            <a:r>
              <a:rPr sz="3200" b="1" spc="-175" dirty="0">
                <a:latin typeface="Arial"/>
                <a:cs typeface="Arial"/>
              </a:rPr>
              <a:t>early </a:t>
            </a:r>
            <a:r>
              <a:rPr sz="3200" b="1" spc="-350" dirty="0">
                <a:latin typeface="Arial"/>
                <a:cs typeface="Arial"/>
              </a:rPr>
              <a:t>as </a:t>
            </a:r>
            <a:r>
              <a:rPr sz="3200" b="1" spc="-145" dirty="0">
                <a:latin typeface="Arial"/>
                <a:cs typeface="Arial"/>
              </a:rPr>
              <a:t>7-14</a:t>
            </a:r>
            <a:r>
              <a:rPr sz="3200" b="1" spc="290" dirty="0">
                <a:latin typeface="Arial"/>
                <a:cs typeface="Arial"/>
              </a:rPr>
              <a:t> </a:t>
            </a:r>
            <a:r>
              <a:rPr sz="3200" b="1" spc="-325" dirty="0">
                <a:latin typeface="Arial"/>
                <a:cs typeface="Arial"/>
              </a:rPr>
              <a:t>days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-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Arial"/>
              <a:buChar char="-"/>
              <a:tabLst>
                <a:tab pos="355600" algn="l"/>
              </a:tabLst>
            </a:pPr>
            <a:r>
              <a:rPr sz="3200" b="1" spc="-325" dirty="0">
                <a:latin typeface="Arial"/>
                <a:cs typeface="Arial"/>
              </a:rPr>
              <a:t>Based </a:t>
            </a:r>
            <a:r>
              <a:rPr sz="3200" b="1" spc="-235" dirty="0">
                <a:latin typeface="Arial"/>
                <a:cs typeface="Arial"/>
              </a:rPr>
              <a:t>on </a:t>
            </a:r>
            <a:r>
              <a:rPr sz="3200" b="1" spc="-210" dirty="0">
                <a:latin typeface="Arial"/>
                <a:cs typeface="Arial"/>
              </a:rPr>
              <a:t>release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75" dirty="0">
                <a:latin typeface="Arial"/>
                <a:cs typeface="Arial"/>
              </a:rPr>
              <a:t>radiolabelled </a:t>
            </a:r>
            <a:r>
              <a:rPr sz="3200" b="1" spc="-380" dirty="0">
                <a:latin typeface="Arial"/>
                <a:cs typeface="Arial"/>
              </a:rPr>
              <a:t>CO2 </a:t>
            </a:r>
            <a:r>
              <a:rPr sz="3200" b="1" spc="-170" dirty="0">
                <a:latin typeface="Arial"/>
                <a:cs typeface="Arial"/>
              </a:rPr>
              <a:t>from 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185" dirty="0">
                <a:latin typeface="Arial"/>
                <a:cs typeface="Arial"/>
              </a:rPr>
              <a:t>growth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50" dirty="0">
                <a:latin typeface="Arial"/>
                <a:cs typeface="Arial"/>
              </a:rPr>
              <a:t>Mycobac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10" dirty="0">
                <a:latin typeface="Arial"/>
                <a:cs typeface="Arial"/>
              </a:rPr>
              <a:t>selective </a:t>
            </a:r>
            <a:r>
              <a:rPr sz="3200" b="1" spc="-250" dirty="0">
                <a:latin typeface="Arial"/>
                <a:cs typeface="Arial"/>
              </a:rPr>
              <a:t>LIQUID  </a:t>
            </a:r>
            <a:r>
              <a:rPr sz="3200" b="1" spc="-195" dirty="0">
                <a:latin typeface="Arial"/>
                <a:cs typeface="Arial"/>
              </a:rPr>
              <a:t>media </a:t>
            </a:r>
            <a:r>
              <a:rPr sz="3200" b="1" spc="-305">
                <a:latin typeface="Arial"/>
                <a:cs typeface="Arial"/>
              </a:rPr>
              <a:t>using </a:t>
            </a:r>
            <a:r>
              <a:rPr sz="3200" b="1" spc="-210" smtClean="0">
                <a:latin typeface="Arial"/>
                <a:cs typeface="Arial"/>
              </a:rPr>
              <a:t>C14</a:t>
            </a:r>
            <a:r>
              <a:rPr lang="en-US" sz="3200" b="1" spc="-210" dirty="0" smtClean="0">
                <a:latin typeface="Arial"/>
                <a:cs typeface="Arial"/>
              </a:rPr>
              <a:t> </a:t>
            </a:r>
            <a:r>
              <a:rPr sz="3200" b="1" spc="-210" smtClean="0">
                <a:latin typeface="Arial"/>
                <a:cs typeface="Arial"/>
              </a:rPr>
              <a:t>labelled</a:t>
            </a:r>
            <a:r>
              <a:rPr sz="3200" b="1" spc="-40" smtClean="0">
                <a:latin typeface="Arial"/>
                <a:cs typeface="Arial"/>
              </a:rPr>
              <a:t> </a:t>
            </a:r>
            <a:r>
              <a:rPr sz="3200" b="1" spc="-225" smtClean="0">
                <a:latin typeface="Arial"/>
                <a:cs typeface="Arial"/>
              </a:rPr>
              <a:t>su</a:t>
            </a:r>
            <a:r>
              <a:rPr lang="en-US" sz="3200" b="1" spc="-225" dirty="0" smtClean="0">
                <a:latin typeface="Arial"/>
                <a:cs typeface="Arial"/>
              </a:rPr>
              <a:t>b</a:t>
            </a:r>
            <a:r>
              <a:rPr sz="3200" b="1" spc="-225" smtClean="0">
                <a:latin typeface="Arial"/>
                <a:cs typeface="Arial"/>
              </a:rPr>
              <a:t>strate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22974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45" dirty="0"/>
              <a:t>Serology..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965" indent="-354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14" dirty="0"/>
              <a:t>IgM </a:t>
            </a:r>
            <a:r>
              <a:rPr spc="-185" dirty="0"/>
              <a:t>– </a:t>
            </a:r>
            <a:r>
              <a:rPr spc="-250" dirty="0"/>
              <a:t>diagnostic </a:t>
            </a:r>
            <a:r>
              <a:rPr spc="-145" dirty="0"/>
              <a:t>of </a:t>
            </a:r>
            <a:r>
              <a:rPr spc="-160" dirty="0"/>
              <a:t>activity </a:t>
            </a:r>
            <a:r>
              <a:rPr spc="-145" dirty="0"/>
              <a:t>of </a:t>
            </a:r>
            <a:r>
              <a:rPr spc="-120" dirty="0"/>
              <a:t>the</a:t>
            </a:r>
            <a:r>
              <a:rPr spc="-250" dirty="0"/>
              <a:t> </a:t>
            </a:r>
            <a:r>
              <a:rPr spc="-270" dirty="0"/>
              <a:t>disease</a:t>
            </a:r>
          </a:p>
          <a:p>
            <a:pPr marL="354965" marR="556260" indent="-354965">
              <a:lnSpc>
                <a:spcPct val="11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310" dirty="0"/>
              <a:t>IgG </a:t>
            </a:r>
            <a:r>
              <a:rPr spc="-185" dirty="0"/>
              <a:t>– </a:t>
            </a:r>
            <a:r>
              <a:rPr spc="-250" dirty="0"/>
              <a:t>diagnostic </a:t>
            </a:r>
            <a:r>
              <a:rPr spc="-145" dirty="0"/>
              <a:t>of </a:t>
            </a:r>
            <a:r>
              <a:rPr spc="-265" dirty="0"/>
              <a:t>chronic </a:t>
            </a:r>
            <a:r>
              <a:rPr spc="-180" dirty="0"/>
              <a:t>disease/healed  </a:t>
            </a:r>
            <a:r>
              <a:rPr spc="-270" dirty="0"/>
              <a:t>disease</a:t>
            </a:r>
          </a:p>
          <a:p>
            <a:pPr marL="1026160">
              <a:lnSpc>
                <a:spcPct val="100000"/>
              </a:lnSpc>
              <a:spcBef>
                <a:spcPts val="380"/>
              </a:spcBef>
              <a:tabLst>
                <a:tab pos="1334135" algn="l"/>
              </a:tabLst>
            </a:pPr>
            <a:r>
              <a:rPr spc="-85" dirty="0"/>
              <a:t>-	</a:t>
            </a:r>
            <a:r>
              <a:rPr spc="-229" dirty="0"/>
              <a:t>levels </a:t>
            </a:r>
            <a:r>
              <a:rPr spc="-185" dirty="0"/>
              <a:t>remain </a:t>
            </a:r>
            <a:r>
              <a:rPr spc="-254" dirty="0"/>
              <a:t>high </a:t>
            </a:r>
            <a:r>
              <a:rPr spc="-225" dirty="0"/>
              <a:t>even </a:t>
            </a:r>
            <a:r>
              <a:rPr spc="-110" dirty="0"/>
              <a:t>after </a:t>
            </a:r>
            <a:r>
              <a:rPr spc="-130" dirty="0"/>
              <a:t>full</a:t>
            </a:r>
            <a:r>
              <a:rPr spc="-100" dirty="0"/>
              <a:t> </a:t>
            </a:r>
            <a:r>
              <a:rPr spc="-409" dirty="0"/>
              <a:t>Rx</a:t>
            </a:r>
          </a:p>
          <a:p>
            <a:pPr marL="354965" indent="-354965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450" dirty="0"/>
              <a:t>ELISA </a:t>
            </a:r>
            <a:r>
              <a:rPr spc="-190" dirty="0"/>
              <a:t>antibody </a:t>
            </a:r>
            <a:r>
              <a:rPr spc="-254" dirty="0"/>
              <a:t>values </a:t>
            </a:r>
            <a:r>
              <a:rPr spc="-170" dirty="0"/>
              <a:t>are </a:t>
            </a:r>
            <a:r>
              <a:rPr spc="-190" dirty="0"/>
              <a:t>dependent</a:t>
            </a:r>
            <a:r>
              <a:rPr spc="-250" dirty="0"/>
              <a:t> </a:t>
            </a:r>
            <a:r>
              <a:rPr spc="-229" dirty="0"/>
              <a:t>on</a:t>
            </a:r>
          </a:p>
          <a:p>
            <a:pPr marL="965200" lvl="1" indent="-216535">
              <a:lnSpc>
                <a:spcPct val="100000"/>
              </a:lnSpc>
              <a:spcBef>
                <a:spcPts val="384"/>
              </a:spcBef>
              <a:buChar char="-"/>
              <a:tabLst>
                <a:tab pos="965835" algn="l"/>
              </a:tabLst>
            </a:pPr>
            <a:r>
              <a:rPr sz="3200" b="1" spc="-120" dirty="0">
                <a:latin typeface="Arial"/>
                <a:cs typeface="Arial"/>
              </a:rPr>
              <a:t>time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04" dirty="0">
                <a:latin typeface="Arial"/>
                <a:cs typeface="Arial"/>
              </a:rPr>
              <a:t>taking</a:t>
            </a:r>
            <a:r>
              <a:rPr sz="3200" b="1" spc="-250" dirty="0">
                <a:latin typeface="Arial"/>
                <a:cs typeface="Arial"/>
              </a:rPr>
              <a:t> </a:t>
            </a:r>
            <a:r>
              <a:rPr sz="3200" b="1" spc="-245" dirty="0">
                <a:latin typeface="Arial"/>
                <a:cs typeface="Arial"/>
              </a:rPr>
              <a:t>sample</a:t>
            </a:r>
            <a:endParaRPr sz="3200">
              <a:latin typeface="Arial"/>
              <a:cs typeface="Arial"/>
            </a:endParaRPr>
          </a:p>
          <a:p>
            <a:pPr marL="965200" lvl="1" indent="-216535">
              <a:lnSpc>
                <a:spcPct val="100000"/>
              </a:lnSpc>
              <a:spcBef>
                <a:spcPts val="380"/>
              </a:spcBef>
              <a:buChar char="-"/>
              <a:tabLst>
                <a:tab pos="965835" algn="l"/>
              </a:tabLst>
            </a:pPr>
            <a:r>
              <a:rPr sz="3200" b="1" spc="-185" dirty="0">
                <a:latin typeface="Arial"/>
                <a:cs typeface="Arial"/>
              </a:rPr>
              <a:t>state </a:t>
            </a:r>
            <a:r>
              <a:rPr sz="3200" b="1" spc="484" dirty="0">
                <a:latin typeface="Arial"/>
                <a:cs typeface="Arial"/>
              </a:rPr>
              <a:t>/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270" dirty="0">
                <a:latin typeface="Arial"/>
                <a:cs typeface="Arial"/>
              </a:rPr>
              <a:t>phase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70" dirty="0">
                <a:latin typeface="Arial"/>
                <a:cs typeface="Arial"/>
              </a:rPr>
              <a:t>disease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210" dirty="0"/>
              <a:t>Antibody </a:t>
            </a:r>
            <a:r>
              <a:rPr spc="-135" dirty="0"/>
              <a:t>titres </a:t>
            </a:r>
            <a:r>
              <a:rPr spc="-180" dirty="0"/>
              <a:t>donot correlate </a:t>
            </a:r>
            <a:r>
              <a:rPr spc="-105" dirty="0"/>
              <a:t>with</a:t>
            </a:r>
            <a:r>
              <a:rPr spc="-260" dirty="0"/>
              <a:t> </a:t>
            </a:r>
            <a:r>
              <a:rPr spc="-229" dirty="0"/>
              <a:t>recovery  </a:t>
            </a:r>
            <a:r>
              <a:rPr spc="-240" dirty="0"/>
              <a:t>status </a:t>
            </a:r>
            <a:r>
              <a:rPr spc="-145" dirty="0"/>
              <a:t>of </a:t>
            </a:r>
            <a:r>
              <a:rPr spc="-120" dirty="0"/>
              <a:t>the</a:t>
            </a:r>
            <a:r>
              <a:rPr spc="-130" dirty="0"/>
              <a:t> </a:t>
            </a:r>
            <a:r>
              <a:rPr spc="-120" dirty="0"/>
              <a:t>patient.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9631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29" dirty="0"/>
              <a:t>Molecular</a:t>
            </a:r>
            <a:r>
              <a:rPr sz="4400" spc="-270" dirty="0"/>
              <a:t> </a:t>
            </a:r>
            <a:r>
              <a:rPr sz="4400" spc="-335" dirty="0"/>
              <a:t>diagnosis..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04213"/>
            <a:ext cx="8058784" cy="38957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55600" marR="5080" indent="-342900">
              <a:lnSpc>
                <a:spcPct val="100699"/>
              </a:lnSpc>
              <a:spcBef>
                <a:spcPts val="7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590" dirty="0">
                <a:solidFill>
                  <a:srgbClr val="FFFF00"/>
                </a:solidFill>
                <a:latin typeface="Arial"/>
                <a:cs typeface="Arial"/>
              </a:rPr>
              <a:t>PCR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60" dirty="0">
                <a:latin typeface="Arial"/>
                <a:cs typeface="Arial"/>
              </a:rPr>
              <a:t>single </a:t>
            </a:r>
            <a:r>
              <a:rPr sz="3200" b="1" spc="-165" dirty="0">
                <a:latin typeface="Arial"/>
                <a:cs typeface="Arial"/>
              </a:rPr>
              <a:t>test </a:t>
            </a:r>
            <a:r>
              <a:rPr sz="3200" b="1" spc="-229" dirty="0">
                <a:latin typeface="Arial"/>
                <a:cs typeface="Arial"/>
              </a:rPr>
              <a:t>which </a:t>
            </a:r>
            <a:r>
              <a:rPr sz="3200" b="1" spc="-190" dirty="0">
                <a:latin typeface="Arial"/>
                <a:cs typeface="Arial"/>
              </a:rPr>
              <a:t>amplifies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54" dirty="0">
                <a:latin typeface="Arial"/>
                <a:cs typeface="Arial"/>
              </a:rPr>
              <a:t>genome  </a:t>
            </a:r>
            <a:r>
              <a:rPr sz="3200" b="1" spc="-225" dirty="0">
                <a:latin typeface="Arial"/>
                <a:cs typeface="Arial"/>
              </a:rPr>
              <a:t>even </a:t>
            </a:r>
            <a:r>
              <a:rPr sz="3200" b="1" spc="-80" dirty="0">
                <a:latin typeface="Arial"/>
                <a:cs typeface="Arial"/>
              </a:rPr>
              <a:t>if </a:t>
            </a:r>
            <a:r>
              <a:rPr sz="3200" b="1" spc="-200" dirty="0">
                <a:latin typeface="Arial"/>
                <a:cs typeface="Arial"/>
              </a:rPr>
              <a:t>a </a:t>
            </a:r>
            <a:r>
              <a:rPr sz="3200" b="1" spc="-254" dirty="0">
                <a:latin typeface="Arial"/>
                <a:cs typeface="Arial"/>
              </a:rPr>
              <a:t>single </a:t>
            </a:r>
            <a:r>
              <a:rPr sz="3200" b="1" spc="-265" dirty="0">
                <a:latin typeface="Arial"/>
                <a:cs typeface="Arial"/>
              </a:rPr>
              <a:t>organism </a:t>
            </a:r>
            <a:r>
              <a:rPr sz="3200" b="1" spc="-280" dirty="0">
                <a:latin typeface="Arial"/>
                <a:cs typeface="Arial"/>
              </a:rPr>
              <a:t>was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210" dirty="0">
                <a:latin typeface="Arial"/>
                <a:cs typeface="Arial"/>
              </a:rPr>
              <a:t>present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0" dirty="0">
                <a:latin typeface="Arial"/>
                <a:cs typeface="Arial"/>
              </a:rPr>
              <a:t>Ideal </a:t>
            </a:r>
            <a:r>
              <a:rPr sz="3200" b="1" spc="-155" dirty="0">
                <a:latin typeface="Arial"/>
                <a:cs typeface="Arial"/>
              </a:rPr>
              <a:t>for </a:t>
            </a:r>
            <a:r>
              <a:rPr sz="3200" b="1" spc="-175" dirty="0">
                <a:latin typeface="Arial"/>
                <a:cs typeface="Arial"/>
              </a:rPr>
              <a:t>detection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15" dirty="0">
                <a:latin typeface="Arial"/>
                <a:cs typeface="Arial"/>
              </a:rPr>
              <a:t>paucibacillary </a:t>
            </a:r>
            <a:r>
              <a:rPr sz="3200" b="1" spc="-445" dirty="0">
                <a:latin typeface="Arial"/>
                <a:cs typeface="Arial"/>
              </a:rPr>
              <a:t>TB</a:t>
            </a:r>
            <a:r>
              <a:rPr sz="3200" b="1" spc="-229" dirty="0">
                <a:latin typeface="Arial"/>
                <a:cs typeface="Arial"/>
              </a:rPr>
              <a:t> </a:t>
            </a:r>
            <a:r>
              <a:rPr sz="3200" b="1" spc="-335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60" dirty="0">
                <a:latin typeface="Arial"/>
                <a:cs typeface="Arial"/>
              </a:rPr>
              <a:t>Many target </a:t>
            </a:r>
            <a:r>
              <a:rPr sz="3200" b="1" spc="-315" dirty="0">
                <a:latin typeface="Arial"/>
                <a:cs typeface="Arial"/>
              </a:rPr>
              <a:t>genes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Mycobacteria</a:t>
            </a:r>
            <a:endParaRPr sz="3200">
              <a:latin typeface="Arial"/>
              <a:cs typeface="Arial"/>
            </a:endParaRPr>
          </a:p>
          <a:p>
            <a:pPr marL="355600" marR="55816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4943475" algn="l"/>
              </a:tabLst>
            </a:pPr>
            <a:r>
              <a:rPr sz="3200" b="1" spc="-229" dirty="0">
                <a:solidFill>
                  <a:srgbClr val="FFFF00"/>
                </a:solidFill>
                <a:latin typeface="Arial"/>
                <a:cs typeface="Arial"/>
              </a:rPr>
              <a:t>16sr </a:t>
            </a:r>
            <a:r>
              <a:rPr sz="3200" b="1" spc="-360" dirty="0">
                <a:solidFill>
                  <a:srgbClr val="FFFF00"/>
                </a:solidFill>
                <a:latin typeface="Arial"/>
                <a:cs typeface="Arial"/>
              </a:rPr>
              <a:t>RNA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85" dirty="0">
                <a:latin typeface="Arial"/>
                <a:cs typeface="Arial"/>
              </a:rPr>
              <a:t>used </a:t>
            </a:r>
            <a:r>
              <a:rPr sz="3200" b="1" spc="-350" dirty="0">
                <a:latin typeface="Arial"/>
                <a:cs typeface="Arial"/>
              </a:rPr>
              <a:t>as </a:t>
            </a:r>
            <a:r>
              <a:rPr sz="3200" b="1" spc="-160" dirty="0">
                <a:latin typeface="Arial"/>
                <a:cs typeface="Arial"/>
              </a:rPr>
              <a:t>target </a:t>
            </a:r>
            <a:r>
              <a:rPr sz="3200" b="1" spc="-270" dirty="0">
                <a:latin typeface="Arial"/>
                <a:cs typeface="Arial"/>
              </a:rPr>
              <a:t>sequence </a:t>
            </a:r>
            <a:r>
              <a:rPr sz="3200" b="1" spc="-350" dirty="0">
                <a:latin typeface="Arial"/>
                <a:cs typeface="Arial"/>
              </a:rPr>
              <a:t>as </a:t>
            </a:r>
            <a:r>
              <a:rPr sz="3200" b="1" spc="-30" dirty="0">
                <a:latin typeface="Arial"/>
                <a:cs typeface="Arial"/>
              </a:rPr>
              <a:t>it </a:t>
            </a:r>
            <a:r>
              <a:rPr sz="3200" b="1" spc="-305" dirty="0">
                <a:latin typeface="Arial"/>
                <a:cs typeface="Arial"/>
              </a:rPr>
              <a:t>is  </a:t>
            </a:r>
            <a:r>
              <a:rPr sz="3200" b="1" spc="-215" dirty="0">
                <a:latin typeface="Arial"/>
                <a:cs typeface="Arial"/>
              </a:rPr>
              <a:t>universally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b="1" spc="-210" dirty="0">
                <a:latin typeface="Arial"/>
                <a:cs typeface="Arial"/>
              </a:rPr>
              <a:t>present	</a:t>
            </a:r>
            <a:r>
              <a:rPr sz="3200" b="1" spc="-220" dirty="0">
                <a:latin typeface="Arial"/>
                <a:cs typeface="Arial"/>
              </a:rPr>
              <a:t>false</a:t>
            </a:r>
            <a:r>
              <a:rPr sz="3200" b="1" spc="-185" dirty="0">
                <a:latin typeface="Arial"/>
                <a:cs typeface="Arial"/>
              </a:rPr>
              <a:t> </a:t>
            </a:r>
            <a:r>
              <a:rPr sz="3200" b="1" spc="-204" dirty="0">
                <a:latin typeface="Arial"/>
                <a:cs typeface="Arial"/>
              </a:rPr>
              <a:t>negative</a:t>
            </a:r>
            <a:endParaRPr sz="3200">
              <a:latin typeface="Arial"/>
              <a:cs typeface="Arial"/>
            </a:endParaRPr>
          </a:p>
          <a:p>
            <a:pPr marL="1946910">
              <a:lnSpc>
                <a:spcPct val="100000"/>
              </a:lnSpc>
              <a:spcBef>
                <a:spcPts val="775"/>
              </a:spcBef>
            </a:pP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330" dirty="0">
                <a:latin typeface="Arial"/>
                <a:cs typeface="Arial"/>
              </a:rPr>
              <a:t>genus </a:t>
            </a:r>
            <a:r>
              <a:rPr sz="3200" b="1" spc="-254" dirty="0">
                <a:latin typeface="Arial"/>
                <a:cs typeface="Arial"/>
              </a:rPr>
              <a:t>specific</a:t>
            </a:r>
            <a:r>
              <a:rPr sz="3200" b="1" spc="-14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marker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6146" y="4501134"/>
            <a:ext cx="713740" cy="358140"/>
          </a:xfrm>
          <a:custGeom>
            <a:avLst/>
            <a:gdLst/>
            <a:ahLst/>
            <a:cxnLst/>
            <a:rect l="l" t="t" r="r" b="b"/>
            <a:pathLst>
              <a:path w="713739" h="358139">
                <a:moveTo>
                  <a:pt x="534162" y="0"/>
                </a:moveTo>
                <a:lnTo>
                  <a:pt x="534162" y="89535"/>
                </a:lnTo>
                <a:lnTo>
                  <a:pt x="0" y="89535"/>
                </a:lnTo>
                <a:lnTo>
                  <a:pt x="0" y="268605"/>
                </a:lnTo>
                <a:lnTo>
                  <a:pt x="534162" y="268605"/>
                </a:lnTo>
                <a:lnTo>
                  <a:pt x="534162" y="358140"/>
                </a:lnTo>
                <a:lnTo>
                  <a:pt x="713231" y="179070"/>
                </a:lnTo>
                <a:lnTo>
                  <a:pt x="53416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16146" y="4501134"/>
            <a:ext cx="713740" cy="358140"/>
          </a:xfrm>
          <a:custGeom>
            <a:avLst/>
            <a:gdLst/>
            <a:ahLst/>
            <a:cxnLst/>
            <a:rect l="l" t="t" r="r" b="b"/>
            <a:pathLst>
              <a:path w="713739" h="358139">
                <a:moveTo>
                  <a:pt x="0" y="89535"/>
                </a:moveTo>
                <a:lnTo>
                  <a:pt x="534162" y="89535"/>
                </a:lnTo>
                <a:lnTo>
                  <a:pt x="534162" y="0"/>
                </a:lnTo>
                <a:lnTo>
                  <a:pt x="713231" y="179070"/>
                </a:lnTo>
                <a:lnTo>
                  <a:pt x="534162" y="358140"/>
                </a:lnTo>
                <a:lnTo>
                  <a:pt x="534162" y="268605"/>
                </a:lnTo>
                <a:lnTo>
                  <a:pt x="0" y="268605"/>
                </a:lnTo>
                <a:lnTo>
                  <a:pt x="0" y="89535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30768" y="4429505"/>
            <a:ext cx="171450" cy="500380"/>
          </a:xfrm>
          <a:custGeom>
            <a:avLst/>
            <a:gdLst/>
            <a:ahLst/>
            <a:cxnLst/>
            <a:rect l="l" t="t" r="r" b="b"/>
            <a:pathLst>
              <a:path w="171450" h="500379">
                <a:moveTo>
                  <a:pt x="16551" y="328951"/>
                </a:moveTo>
                <a:lnTo>
                  <a:pt x="9429" y="331343"/>
                </a:lnTo>
                <a:lnTo>
                  <a:pt x="3730" y="336375"/>
                </a:lnTo>
                <a:lnTo>
                  <a:pt x="508" y="342931"/>
                </a:lnTo>
                <a:lnTo>
                  <a:pt x="0" y="350202"/>
                </a:lnTo>
                <a:lnTo>
                  <a:pt x="2444" y="357378"/>
                </a:lnTo>
                <a:lnTo>
                  <a:pt x="85121" y="500126"/>
                </a:lnTo>
                <a:lnTo>
                  <a:pt x="107281" y="462407"/>
                </a:lnTo>
                <a:lnTo>
                  <a:pt x="66198" y="462280"/>
                </a:lnTo>
                <a:lnTo>
                  <a:pt x="66431" y="391777"/>
                </a:lnTo>
                <a:lnTo>
                  <a:pt x="35464" y="338328"/>
                </a:lnTo>
                <a:lnTo>
                  <a:pt x="30414" y="332646"/>
                </a:lnTo>
                <a:lnTo>
                  <a:pt x="23828" y="329453"/>
                </a:lnTo>
                <a:lnTo>
                  <a:pt x="16551" y="328951"/>
                </a:lnTo>
                <a:close/>
              </a:path>
              <a:path w="171450" h="500379">
                <a:moveTo>
                  <a:pt x="66431" y="391777"/>
                </a:moveTo>
                <a:lnTo>
                  <a:pt x="66198" y="462280"/>
                </a:lnTo>
                <a:lnTo>
                  <a:pt x="104298" y="462407"/>
                </a:lnTo>
                <a:lnTo>
                  <a:pt x="104330" y="452755"/>
                </a:lnTo>
                <a:lnTo>
                  <a:pt x="68865" y="452755"/>
                </a:lnTo>
                <a:lnTo>
                  <a:pt x="85408" y="424534"/>
                </a:lnTo>
                <a:lnTo>
                  <a:pt x="66431" y="391777"/>
                </a:lnTo>
                <a:close/>
              </a:path>
              <a:path w="171450" h="500379">
                <a:moveTo>
                  <a:pt x="154761" y="329384"/>
                </a:moveTo>
                <a:lnTo>
                  <a:pt x="104531" y="391914"/>
                </a:lnTo>
                <a:lnTo>
                  <a:pt x="104298" y="462407"/>
                </a:lnTo>
                <a:lnTo>
                  <a:pt x="107281" y="462407"/>
                </a:lnTo>
                <a:lnTo>
                  <a:pt x="168687" y="357886"/>
                </a:lnTo>
                <a:lnTo>
                  <a:pt x="171154" y="350764"/>
                </a:lnTo>
                <a:lnTo>
                  <a:pt x="170703" y="343487"/>
                </a:lnTo>
                <a:lnTo>
                  <a:pt x="167562" y="336901"/>
                </a:lnTo>
                <a:lnTo>
                  <a:pt x="161956" y="331851"/>
                </a:lnTo>
                <a:lnTo>
                  <a:pt x="154761" y="329384"/>
                </a:lnTo>
                <a:close/>
              </a:path>
              <a:path w="171450" h="500379">
                <a:moveTo>
                  <a:pt x="85408" y="424534"/>
                </a:moveTo>
                <a:lnTo>
                  <a:pt x="68865" y="452755"/>
                </a:lnTo>
                <a:lnTo>
                  <a:pt x="101758" y="452755"/>
                </a:lnTo>
                <a:lnTo>
                  <a:pt x="85408" y="424534"/>
                </a:lnTo>
                <a:close/>
              </a:path>
              <a:path w="171450" h="500379">
                <a:moveTo>
                  <a:pt x="104531" y="391914"/>
                </a:moveTo>
                <a:lnTo>
                  <a:pt x="85408" y="424534"/>
                </a:lnTo>
                <a:lnTo>
                  <a:pt x="101758" y="452755"/>
                </a:lnTo>
                <a:lnTo>
                  <a:pt x="104330" y="452755"/>
                </a:lnTo>
                <a:lnTo>
                  <a:pt x="104531" y="391914"/>
                </a:lnTo>
                <a:close/>
              </a:path>
              <a:path w="171450" h="500379">
                <a:moveTo>
                  <a:pt x="105822" y="0"/>
                </a:moveTo>
                <a:lnTo>
                  <a:pt x="67722" y="0"/>
                </a:lnTo>
                <a:lnTo>
                  <a:pt x="66636" y="329384"/>
                </a:lnTo>
                <a:lnTo>
                  <a:pt x="66510" y="391914"/>
                </a:lnTo>
                <a:lnTo>
                  <a:pt x="85408" y="424534"/>
                </a:lnTo>
                <a:lnTo>
                  <a:pt x="104531" y="391914"/>
                </a:lnTo>
                <a:lnTo>
                  <a:pt x="1058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5300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75" dirty="0"/>
              <a:t>Advantages </a:t>
            </a:r>
            <a:r>
              <a:rPr sz="3200" spc="-140" dirty="0"/>
              <a:t>of</a:t>
            </a:r>
            <a:r>
              <a:rPr sz="3200" spc="175" dirty="0"/>
              <a:t> </a:t>
            </a:r>
            <a:r>
              <a:rPr sz="4400" spc="-450" dirty="0"/>
              <a:t>PCR..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4642" y="1203451"/>
            <a:ext cx="8168640" cy="459867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81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25" dirty="0">
                <a:latin typeface="Arial"/>
                <a:cs typeface="Arial"/>
              </a:rPr>
              <a:t>Highly </a:t>
            </a:r>
            <a:r>
              <a:rPr sz="3000" b="1" spc="-145" dirty="0">
                <a:latin typeface="Arial"/>
                <a:cs typeface="Arial"/>
              </a:rPr>
              <a:t>efficient </a:t>
            </a:r>
            <a:r>
              <a:rPr sz="3000" b="1" spc="-55" dirty="0">
                <a:latin typeface="Arial"/>
                <a:cs typeface="Arial"/>
              </a:rPr>
              <a:t>&amp; </a:t>
            </a:r>
            <a:r>
              <a:rPr sz="3000" b="1" spc="-185" dirty="0">
                <a:latin typeface="Arial"/>
                <a:cs typeface="Arial"/>
              </a:rPr>
              <a:t>rapid </a:t>
            </a:r>
            <a:r>
              <a:rPr sz="3000" b="1" spc="-175" dirty="0">
                <a:latin typeface="Arial"/>
                <a:cs typeface="Arial"/>
              </a:rPr>
              <a:t>method </a:t>
            </a:r>
            <a:r>
              <a:rPr sz="3000" b="1" spc="-145" dirty="0">
                <a:latin typeface="Arial"/>
                <a:cs typeface="Arial"/>
              </a:rPr>
              <a:t>for </a:t>
            </a:r>
            <a:r>
              <a:rPr sz="3000" b="1" spc="-285" dirty="0">
                <a:latin typeface="Arial"/>
                <a:cs typeface="Arial"/>
              </a:rPr>
              <a:t>Dx </a:t>
            </a:r>
            <a:r>
              <a:rPr sz="3000" b="1" spc="-175" dirty="0">
                <a:latin typeface="Arial"/>
                <a:cs typeface="Arial"/>
              </a:rPr>
              <a:t>–</a:t>
            </a:r>
            <a:r>
              <a:rPr sz="3000" b="1" spc="-80" dirty="0">
                <a:latin typeface="Arial"/>
                <a:cs typeface="Arial"/>
              </a:rPr>
              <a:t> </a:t>
            </a:r>
            <a:r>
              <a:rPr sz="3000" b="1" spc="-275" dirty="0">
                <a:latin typeface="Arial"/>
                <a:cs typeface="Arial"/>
              </a:rPr>
              <a:t>3days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185" dirty="0">
                <a:latin typeface="Arial"/>
                <a:cs typeface="Arial"/>
              </a:rPr>
              <a:t>Great </a:t>
            </a:r>
            <a:r>
              <a:rPr sz="3000" b="1" spc="-200" dirty="0">
                <a:latin typeface="Arial"/>
                <a:cs typeface="Arial"/>
              </a:rPr>
              <a:t>value </a:t>
            </a:r>
            <a:r>
              <a:rPr sz="3000" b="1" spc="-160" dirty="0">
                <a:latin typeface="Arial"/>
                <a:cs typeface="Arial"/>
              </a:rPr>
              <a:t>in </a:t>
            </a:r>
            <a:r>
              <a:rPr sz="3000" b="1" spc="-165" dirty="0">
                <a:latin typeface="Arial"/>
                <a:cs typeface="Arial"/>
              </a:rPr>
              <a:t>early</a:t>
            </a:r>
            <a:r>
              <a:rPr sz="3000" b="1" spc="-70" dirty="0">
                <a:latin typeface="Arial"/>
                <a:cs typeface="Arial"/>
              </a:rPr>
              <a:t> </a:t>
            </a:r>
            <a:r>
              <a:rPr sz="3000" b="1" spc="-280" dirty="0">
                <a:latin typeface="Arial"/>
                <a:cs typeface="Arial"/>
              </a:rPr>
              <a:t>Dx</a:t>
            </a:r>
            <a:endParaRPr sz="3000">
              <a:latin typeface="Arial"/>
              <a:cs typeface="Arial"/>
            </a:endParaRPr>
          </a:p>
          <a:p>
            <a:pPr marL="527685" marR="240665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25" dirty="0">
                <a:latin typeface="Arial"/>
                <a:cs typeface="Arial"/>
              </a:rPr>
              <a:t>Very </a:t>
            </a:r>
            <a:r>
              <a:rPr sz="3000" b="1" spc="-215" dirty="0">
                <a:latin typeface="Arial"/>
                <a:cs typeface="Arial"/>
              </a:rPr>
              <a:t>sensitive </a:t>
            </a:r>
            <a:r>
              <a:rPr sz="3000" b="1" spc="-200" dirty="0">
                <a:latin typeface="Arial"/>
                <a:cs typeface="Arial"/>
              </a:rPr>
              <a:t>tech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45" dirty="0">
                <a:latin typeface="Arial"/>
                <a:cs typeface="Arial"/>
              </a:rPr>
              <a:t>could </a:t>
            </a:r>
            <a:r>
              <a:rPr sz="3000" b="1" spc="-155" dirty="0">
                <a:latin typeface="Arial"/>
                <a:cs typeface="Arial"/>
              </a:rPr>
              <a:t>detect </a:t>
            </a:r>
            <a:r>
              <a:rPr sz="3000" b="1" spc="-330" dirty="0">
                <a:latin typeface="Arial"/>
                <a:cs typeface="Arial"/>
              </a:rPr>
              <a:t>as </a:t>
            </a:r>
            <a:r>
              <a:rPr sz="3000" b="1" spc="-125" dirty="0">
                <a:latin typeface="Arial"/>
                <a:cs typeface="Arial"/>
              </a:rPr>
              <a:t>few </a:t>
            </a:r>
            <a:r>
              <a:rPr sz="3000" b="1" spc="-330" dirty="0">
                <a:latin typeface="Arial"/>
                <a:cs typeface="Arial"/>
              </a:rPr>
              <a:t>as </a:t>
            </a:r>
            <a:r>
              <a:rPr sz="3000" b="1" spc="-145" dirty="0">
                <a:latin typeface="Arial"/>
                <a:cs typeface="Arial"/>
              </a:rPr>
              <a:t>1-2  </a:t>
            </a:r>
            <a:r>
              <a:rPr sz="3000" b="1" spc="-295" dirty="0">
                <a:latin typeface="Arial"/>
                <a:cs typeface="Arial"/>
              </a:rPr>
              <a:t>mycobac </a:t>
            </a:r>
            <a:r>
              <a:rPr sz="3000" b="1" spc="-160" dirty="0">
                <a:latin typeface="Arial"/>
                <a:cs typeface="Arial"/>
              </a:rPr>
              <a:t>in </a:t>
            </a:r>
            <a:r>
              <a:rPr sz="3000" b="1" spc="-114" dirty="0">
                <a:latin typeface="Arial"/>
                <a:cs typeface="Arial"/>
              </a:rPr>
              <a:t>the </a:t>
            </a:r>
            <a:r>
              <a:rPr sz="3000" b="1" spc="-250" dirty="0">
                <a:latin typeface="Arial"/>
                <a:cs typeface="Arial"/>
              </a:rPr>
              <a:t>specimen </a:t>
            </a:r>
            <a:r>
              <a:rPr sz="3000" b="1" spc="-65" dirty="0">
                <a:latin typeface="Arial"/>
                <a:cs typeface="Arial"/>
              </a:rPr>
              <a:t>, </a:t>
            </a:r>
            <a:r>
              <a:rPr sz="3000" b="1" spc="-215" dirty="0">
                <a:latin typeface="Arial"/>
                <a:cs typeface="Arial"/>
              </a:rPr>
              <a:t>and </a:t>
            </a:r>
            <a:r>
              <a:rPr sz="3000" b="1" spc="-385" dirty="0">
                <a:latin typeface="Arial"/>
                <a:cs typeface="Arial"/>
              </a:rPr>
              <a:t>Rx </a:t>
            </a:r>
            <a:r>
              <a:rPr sz="3000" b="1" spc="-125" dirty="0">
                <a:latin typeface="Arial"/>
                <a:cs typeface="Arial"/>
              </a:rPr>
              <a:t>initiated  </a:t>
            </a:r>
            <a:r>
              <a:rPr sz="3000" b="1" spc="-254" dirty="0">
                <a:latin typeface="Arial"/>
                <a:cs typeface="Arial"/>
              </a:rPr>
              <a:t>based </a:t>
            </a:r>
            <a:r>
              <a:rPr sz="3000" b="1" spc="-225" dirty="0">
                <a:latin typeface="Arial"/>
                <a:cs typeface="Arial"/>
              </a:rPr>
              <a:t>on </a:t>
            </a:r>
            <a:r>
              <a:rPr sz="3000" b="1" spc="-190" dirty="0">
                <a:latin typeface="Arial"/>
                <a:cs typeface="Arial"/>
              </a:rPr>
              <a:t>this </a:t>
            </a:r>
            <a:r>
              <a:rPr sz="3000" b="1" spc="-180" dirty="0">
                <a:latin typeface="Arial"/>
                <a:cs typeface="Arial"/>
              </a:rPr>
              <a:t>result </a:t>
            </a:r>
            <a:r>
              <a:rPr sz="3000" b="1" spc="-85" dirty="0">
                <a:latin typeface="Arial"/>
                <a:cs typeface="Arial"/>
              </a:rPr>
              <a:t>if </a:t>
            </a:r>
            <a:r>
              <a:rPr sz="3000" b="1" spc="-210" dirty="0">
                <a:latin typeface="Arial"/>
                <a:cs typeface="Arial"/>
              </a:rPr>
              <a:t>clinical </a:t>
            </a:r>
            <a:r>
              <a:rPr sz="3000" b="1" spc="-335" dirty="0">
                <a:latin typeface="Arial"/>
                <a:cs typeface="Arial"/>
              </a:rPr>
              <a:t>signs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254" dirty="0">
                <a:latin typeface="Arial"/>
                <a:cs typeface="Arial"/>
              </a:rPr>
              <a:t>disease  </a:t>
            </a:r>
            <a:r>
              <a:rPr sz="3000" b="1" spc="-200" dirty="0">
                <a:latin typeface="Arial"/>
                <a:cs typeface="Arial"/>
              </a:rPr>
              <a:t>present</a:t>
            </a:r>
            <a:endParaRPr sz="30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2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335" dirty="0">
                <a:latin typeface="Arial"/>
                <a:cs typeface="Arial"/>
              </a:rPr>
              <a:t>Can </a:t>
            </a:r>
            <a:r>
              <a:rPr sz="3000" b="1" spc="-125" dirty="0">
                <a:latin typeface="Arial"/>
                <a:cs typeface="Arial"/>
              </a:rPr>
              <a:t>differentiate </a:t>
            </a:r>
            <a:r>
              <a:rPr sz="3000" b="1" spc="-180" dirty="0">
                <a:latin typeface="Arial"/>
                <a:cs typeface="Arial"/>
              </a:rPr>
              <a:t>typical </a:t>
            </a:r>
            <a:r>
              <a:rPr sz="3000" b="1" spc="-160" dirty="0">
                <a:latin typeface="Arial"/>
                <a:cs typeface="Arial"/>
              </a:rPr>
              <a:t>from </a:t>
            </a:r>
            <a:r>
              <a:rPr sz="3000" b="1" spc="-185" dirty="0">
                <a:latin typeface="Arial"/>
                <a:cs typeface="Arial"/>
              </a:rPr>
              <a:t>atypical</a:t>
            </a:r>
            <a:r>
              <a:rPr sz="3000" b="1" spc="-570" dirty="0">
                <a:latin typeface="Arial"/>
                <a:cs typeface="Arial"/>
              </a:rPr>
              <a:t> </a:t>
            </a:r>
            <a:r>
              <a:rPr sz="3000" b="1" spc="-295" dirty="0">
                <a:latin typeface="Arial"/>
                <a:cs typeface="Arial"/>
              </a:rPr>
              <a:t>mycobac</a:t>
            </a:r>
            <a:endParaRPr sz="3000">
              <a:latin typeface="Arial"/>
              <a:cs typeface="Arial"/>
            </a:endParaRPr>
          </a:p>
          <a:p>
            <a:pPr marL="527685" marR="5080" indent="-514984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b="1" spc="-254" dirty="0">
                <a:latin typeface="Arial"/>
                <a:cs typeface="Arial"/>
              </a:rPr>
              <a:t>Requires </a:t>
            </a:r>
            <a:r>
              <a:rPr sz="3000" b="1" spc="-200" dirty="0">
                <a:latin typeface="Arial"/>
                <a:cs typeface="Arial"/>
              </a:rPr>
              <a:t>very </a:t>
            </a:r>
            <a:r>
              <a:rPr sz="3000" b="1" spc="-220" dirty="0">
                <a:latin typeface="Arial"/>
                <a:cs typeface="Arial"/>
              </a:rPr>
              <a:t>small </a:t>
            </a:r>
            <a:r>
              <a:rPr sz="3000" b="1" spc="-150" dirty="0">
                <a:latin typeface="Arial"/>
                <a:cs typeface="Arial"/>
              </a:rPr>
              <a:t>quantity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250" dirty="0">
                <a:latin typeface="Arial"/>
                <a:cs typeface="Arial"/>
              </a:rPr>
              <a:t>specimen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215" dirty="0">
                <a:latin typeface="Arial"/>
                <a:cs typeface="Arial"/>
              </a:rPr>
              <a:t>even  </a:t>
            </a:r>
            <a:r>
              <a:rPr sz="3000" b="1" spc="-190" dirty="0">
                <a:latin typeface="Arial"/>
                <a:cs typeface="Arial"/>
              </a:rPr>
              <a:t>microlitres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325" dirty="0">
                <a:latin typeface="Arial"/>
                <a:cs typeface="Arial"/>
              </a:rPr>
              <a:t>FN </a:t>
            </a:r>
            <a:r>
              <a:rPr sz="3000" b="1" spc="-190" dirty="0">
                <a:latin typeface="Arial"/>
                <a:cs typeface="Arial"/>
              </a:rPr>
              <a:t>aspirate </a:t>
            </a:r>
            <a:r>
              <a:rPr sz="3000" b="1" spc="-285" dirty="0">
                <a:latin typeface="Arial"/>
                <a:cs typeface="Arial"/>
              </a:rPr>
              <a:t>can </a:t>
            </a:r>
            <a:r>
              <a:rPr sz="3000" b="1" spc="-190" dirty="0">
                <a:latin typeface="Arial"/>
                <a:cs typeface="Arial"/>
              </a:rPr>
              <a:t>be</a:t>
            </a:r>
            <a:r>
              <a:rPr sz="3000" b="1" spc="120" dirty="0">
                <a:latin typeface="Arial"/>
                <a:cs typeface="Arial"/>
              </a:rPr>
              <a:t> </a:t>
            </a:r>
            <a:r>
              <a:rPr sz="3000" b="1" spc="-175" dirty="0">
                <a:latin typeface="Arial"/>
                <a:cs typeface="Arial"/>
              </a:rPr>
              <a:t>tested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79285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70" dirty="0"/>
              <a:t>Disadvantages</a:t>
            </a:r>
            <a:r>
              <a:rPr sz="4400" spc="-280" dirty="0"/>
              <a:t> </a:t>
            </a:r>
            <a:r>
              <a:rPr sz="4400" spc="-55" dirty="0"/>
              <a:t>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937500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8003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60" dirty="0">
                <a:latin typeface="Arial"/>
                <a:cs typeface="Arial"/>
              </a:rPr>
              <a:t>Notable </a:t>
            </a:r>
            <a:r>
              <a:rPr sz="3200" b="1" spc="-110" dirty="0">
                <a:latin typeface="Arial"/>
                <a:cs typeface="Arial"/>
              </a:rPr>
              <a:t>to </a:t>
            </a:r>
            <a:r>
              <a:rPr sz="3200" b="1" spc="-130" dirty="0">
                <a:latin typeface="Arial"/>
                <a:cs typeface="Arial"/>
              </a:rPr>
              <a:t>differentiate </a:t>
            </a:r>
            <a:r>
              <a:rPr sz="3200" b="1" spc="-165" dirty="0">
                <a:latin typeface="Arial"/>
                <a:cs typeface="Arial"/>
              </a:rPr>
              <a:t>live </a:t>
            </a:r>
            <a:r>
              <a:rPr sz="3200" b="1" spc="-170" dirty="0">
                <a:latin typeface="Arial"/>
                <a:cs typeface="Arial"/>
              </a:rPr>
              <a:t>from </a:t>
            </a:r>
            <a:r>
              <a:rPr sz="3200" b="1" spc="-215" dirty="0">
                <a:latin typeface="Arial"/>
                <a:cs typeface="Arial"/>
              </a:rPr>
              <a:t>dead</a:t>
            </a:r>
            <a:r>
              <a:rPr sz="3200" b="1" spc="-340" dirty="0">
                <a:latin typeface="Arial"/>
                <a:cs typeface="Arial"/>
              </a:rPr>
              <a:t> </a:t>
            </a:r>
            <a:r>
              <a:rPr sz="3200" b="1" spc="-204" dirty="0">
                <a:latin typeface="Arial"/>
                <a:cs typeface="Arial"/>
              </a:rPr>
              <a:t>org,  </a:t>
            </a:r>
            <a:r>
              <a:rPr sz="3200" b="1" spc="-350" dirty="0">
                <a:latin typeface="Arial"/>
                <a:cs typeface="Arial"/>
              </a:rPr>
              <a:t>as </a:t>
            </a:r>
            <a:r>
              <a:rPr sz="3200" b="1" spc="-30" dirty="0">
                <a:latin typeface="Arial"/>
                <a:cs typeface="Arial"/>
              </a:rPr>
              <a:t>it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145" dirty="0">
                <a:latin typeface="Arial"/>
                <a:cs typeface="Arial"/>
              </a:rPr>
              <a:t>not </a:t>
            </a:r>
            <a:r>
              <a:rPr sz="3200" b="1" spc="-190" dirty="0">
                <a:latin typeface="Arial"/>
                <a:cs typeface="Arial"/>
              </a:rPr>
              <a:t>dependent </a:t>
            </a:r>
            <a:r>
              <a:rPr sz="3200" b="1" spc="-235" dirty="0">
                <a:latin typeface="Arial"/>
                <a:cs typeface="Arial"/>
              </a:rPr>
              <a:t>on </a:t>
            </a:r>
            <a:r>
              <a:rPr sz="3200" b="1" spc="-295" dirty="0">
                <a:latin typeface="Arial"/>
                <a:cs typeface="Arial"/>
              </a:rPr>
              <a:t>bac</a:t>
            </a:r>
            <a:r>
              <a:rPr sz="3200" b="1" spc="-535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replication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Doesnot </a:t>
            </a:r>
            <a:r>
              <a:rPr sz="3200" b="1" spc="-95" dirty="0">
                <a:latin typeface="Arial"/>
                <a:cs typeface="Arial"/>
              </a:rPr>
              <a:t>tell </a:t>
            </a:r>
            <a:r>
              <a:rPr sz="3200" b="1" spc="-175" dirty="0">
                <a:latin typeface="Arial"/>
                <a:cs typeface="Arial"/>
              </a:rPr>
              <a:t>about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160" dirty="0">
                <a:latin typeface="Arial"/>
                <a:cs typeface="Arial"/>
              </a:rPr>
              <a:t>activity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20" dirty="0">
                <a:latin typeface="Arial"/>
                <a:cs typeface="Arial"/>
              </a:rPr>
              <a:t>the</a:t>
            </a:r>
            <a:r>
              <a:rPr sz="3200" b="1" spc="-325" dirty="0">
                <a:latin typeface="Arial"/>
                <a:cs typeface="Arial"/>
              </a:rPr>
              <a:t> </a:t>
            </a:r>
            <a:r>
              <a:rPr sz="3200" b="1" spc="-270" dirty="0">
                <a:latin typeface="Arial"/>
                <a:cs typeface="Arial"/>
              </a:rPr>
              <a:t>disease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16065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25" dirty="0">
                <a:latin typeface="Arial"/>
                <a:cs typeface="Arial"/>
              </a:rPr>
              <a:t>PCR </a:t>
            </a:r>
            <a:r>
              <a:rPr sz="3200" b="1" spc="-195" dirty="0">
                <a:latin typeface="Arial"/>
                <a:cs typeface="Arial"/>
              </a:rPr>
              <a:t>positive </a:t>
            </a:r>
            <a:r>
              <a:rPr sz="3200" b="1" spc="-235" dirty="0">
                <a:latin typeface="Arial"/>
                <a:cs typeface="Arial"/>
              </a:rPr>
              <a:t>results </a:t>
            </a:r>
            <a:r>
              <a:rPr sz="3200" b="1" spc="-225" dirty="0">
                <a:latin typeface="Arial"/>
                <a:cs typeface="Arial"/>
              </a:rPr>
              <a:t>doesnot </a:t>
            </a:r>
            <a:r>
              <a:rPr sz="3200" b="1" spc="-250" dirty="0">
                <a:latin typeface="Arial"/>
                <a:cs typeface="Arial"/>
              </a:rPr>
              <a:t>always </a:t>
            </a:r>
            <a:r>
              <a:rPr sz="3200" b="1" spc="-210" dirty="0">
                <a:latin typeface="Arial"/>
                <a:cs typeface="Arial"/>
              </a:rPr>
              <a:t>confirm  </a:t>
            </a:r>
            <a:r>
              <a:rPr sz="3200" b="1" spc="-110" dirty="0">
                <a:latin typeface="Arial"/>
                <a:cs typeface="Arial"/>
              </a:rPr>
              <a:t>to </a:t>
            </a:r>
            <a:r>
              <a:rPr sz="3200" b="1" spc="-185" dirty="0">
                <a:latin typeface="Arial"/>
                <a:cs typeface="Arial"/>
              </a:rPr>
              <a:t>culture</a:t>
            </a:r>
            <a:r>
              <a:rPr sz="3200" b="1" spc="-245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results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20" dirty="0">
                <a:latin typeface="Arial"/>
                <a:cs typeface="Arial"/>
              </a:rPr>
              <a:t>PCR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40" dirty="0">
                <a:latin typeface="Arial"/>
                <a:cs typeface="Arial"/>
              </a:rPr>
              <a:t>not </a:t>
            </a:r>
            <a:r>
              <a:rPr sz="3200" b="1" spc="-200" dirty="0">
                <a:latin typeface="Arial"/>
                <a:cs typeface="Arial"/>
              </a:rPr>
              <a:t>a </a:t>
            </a:r>
            <a:r>
              <a:rPr sz="3200" b="1" spc="-195" dirty="0">
                <a:latin typeface="Arial"/>
                <a:cs typeface="Arial"/>
              </a:rPr>
              <a:t>substitute </a:t>
            </a:r>
            <a:r>
              <a:rPr sz="3200" b="1" spc="-150" dirty="0">
                <a:latin typeface="Arial"/>
                <a:cs typeface="Arial"/>
              </a:rPr>
              <a:t>for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190" dirty="0">
                <a:latin typeface="Arial"/>
                <a:cs typeface="Arial"/>
              </a:rPr>
              <a:t>culture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1124242"/>
            <a:ext cx="8033384" cy="3440429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5" dirty="0">
                <a:latin typeface="Arial"/>
                <a:cs typeface="Arial"/>
              </a:rPr>
              <a:t>Culture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60" dirty="0">
                <a:latin typeface="Arial"/>
                <a:cs typeface="Arial"/>
              </a:rPr>
              <a:t>gold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standard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90" dirty="0">
                <a:latin typeface="Arial"/>
                <a:cs typeface="Arial"/>
              </a:rPr>
              <a:t>CT </a:t>
            </a:r>
            <a:r>
              <a:rPr sz="3200" b="1" spc="-240" dirty="0">
                <a:latin typeface="Arial"/>
                <a:cs typeface="Arial"/>
              </a:rPr>
              <a:t>guided </a:t>
            </a:r>
            <a:r>
              <a:rPr sz="3200" b="1" spc="-425" dirty="0">
                <a:latin typeface="Arial"/>
                <a:cs typeface="Arial"/>
              </a:rPr>
              <a:t>FNAC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25" dirty="0">
                <a:latin typeface="Arial"/>
                <a:cs typeface="Arial"/>
              </a:rPr>
              <a:t>useful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85" dirty="0">
                <a:latin typeface="Arial"/>
                <a:cs typeface="Arial"/>
              </a:rPr>
              <a:t>minimally </a:t>
            </a:r>
            <a:r>
              <a:rPr sz="3200" b="1" spc="-250" dirty="0">
                <a:latin typeface="Arial"/>
                <a:cs typeface="Arial"/>
              </a:rPr>
              <a:t>invasive  </a:t>
            </a:r>
            <a:r>
              <a:rPr sz="3200" b="1" spc="-185" dirty="0">
                <a:latin typeface="Arial"/>
                <a:cs typeface="Arial"/>
              </a:rPr>
              <a:t>method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29" dirty="0">
                <a:latin typeface="Arial"/>
                <a:cs typeface="Arial"/>
              </a:rPr>
              <a:t>ascertaining </a:t>
            </a:r>
            <a:r>
              <a:rPr sz="3200" b="1" spc="-360" dirty="0">
                <a:latin typeface="Arial"/>
                <a:cs typeface="Arial"/>
              </a:rPr>
              <a:t>HP</a:t>
            </a:r>
            <a:r>
              <a:rPr sz="3200" b="1" spc="-185" dirty="0">
                <a:latin typeface="Arial"/>
                <a:cs typeface="Arial"/>
              </a:rPr>
              <a:t> </a:t>
            </a:r>
            <a:r>
              <a:rPr sz="3200" b="1" spc="-305" dirty="0">
                <a:latin typeface="Arial"/>
                <a:cs typeface="Arial"/>
              </a:rPr>
              <a:t>Dx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85" dirty="0">
                <a:latin typeface="Arial"/>
                <a:cs typeface="Arial"/>
              </a:rPr>
              <a:t>Screening </a:t>
            </a:r>
            <a:r>
              <a:rPr sz="3200" b="1" spc="-235" dirty="0">
                <a:latin typeface="Arial"/>
                <a:cs typeface="Arial"/>
              </a:rPr>
              <a:t>tests</a:t>
            </a:r>
            <a:r>
              <a:rPr sz="3200" b="1" spc="-95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250" dirty="0">
                <a:latin typeface="Arial"/>
                <a:cs typeface="Arial"/>
              </a:rPr>
              <a:t>Tuberculin </a:t>
            </a:r>
            <a:r>
              <a:rPr sz="3200" b="1" spc="-275" dirty="0">
                <a:latin typeface="Arial"/>
                <a:cs typeface="Arial"/>
              </a:rPr>
              <a:t>skin </a:t>
            </a:r>
            <a:r>
              <a:rPr sz="3200" b="1" spc="-105" dirty="0">
                <a:latin typeface="Arial"/>
                <a:cs typeface="Arial"/>
              </a:rPr>
              <a:t>test/Mantoux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165" dirty="0">
                <a:latin typeface="Arial"/>
                <a:cs typeface="Arial"/>
              </a:rPr>
              <a:t>test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150" dirty="0">
                <a:latin typeface="Arial"/>
                <a:cs typeface="Arial"/>
              </a:rPr>
              <a:t>Interferon </a:t>
            </a:r>
            <a:r>
              <a:rPr sz="3200" b="1" spc="-275" dirty="0">
                <a:latin typeface="Arial"/>
                <a:cs typeface="Arial"/>
              </a:rPr>
              <a:t>gamma </a:t>
            </a:r>
            <a:r>
              <a:rPr sz="3200" b="1" spc="-210" dirty="0">
                <a:latin typeface="Arial"/>
                <a:cs typeface="Arial"/>
              </a:rPr>
              <a:t>release </a:t>
            </a:r>
            <a:r>
              <a:rPr sz="3200" b="1" spc="-345" dirty="0">
                <a:latin typeface="Arial"/>
                <a:cs typeface="Arial"/>
              </a:rPr>
              <a:t>assay</a:t>
            </a:r>
            <a:r>
              <a:rPr sz="3200" b="1" spc="-140" dirty="0">
                <a:latin typeface="Arial"/>
                <a:cs typeface="Arial"/>
              </a:rPr>
              <a:t> </a:t>
            </a:r>
            <a:r>
              <a:rPr sz="3200" b="1" spc="-254" dirty="0">
                <a:latin typeface="Arial"/>
                <a:cs typeface="Arial"/>
              </a:rPr>
              <a:t>(IGRA)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2588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40" dirty="0"/>
              <a:t>Radiological</a:t>
            </a:r>
            <a:r>
              <a:rPr sz="4400" spc="-305" dirty="0"/>
              <a:t> </a:t>
            </a:r>
            <a:r>
              <a:rPr sz="4400" spc="-55" dirty="0"/>
              <a:t>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1955164" cy="236791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40" dirty="0">
                <a:latin typeface="Arial"/>
                <a:cs typeface="Arial"/>
              </a:rPr>
              <a:t>X-Rays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34" dirty="0">
                <a:latin typeface="Arial"/>
                <a:cs typeface="Arial"/>
              </a:rPr>
              <a:t>USG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90" dirty="0">
                <a:latin typeface="Arial"/>
                <a:cs typeface="Arial"/>
              </a:rPr>
              <a:t>CT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320" dirty="0">
                <a:latin typeface="Arial"/>
                <a:cs typeface="Arial"/>
              </a:rPr>
              <a:t> </a:t>
            </a:r>
            <a:r>
              <a:rPr sz="3200" b="1" spc="-380" dirty="0">
                <a:latin typeface="Arial"/>
                <a:cs typeface="Arial"/>
              </a:rPr>
              <a:t>Scan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40" dirty="0"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433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15" dirty="0"/>
              <a:t>Management..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249171"/>
            <a:ext cx="7898765" cy="441579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27635" indent="-3429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45" dirty="0">
                <a:latin typeface="Arial"/>
                <a:cs typeface="Arial"/>
              </a:rPr>
              <a:t>Early </a:t>
            </a:r>
            <a:r>
              <a:rPr sz="3000" b="1" spc="-270" dirty="0">
                <a:latin typeface="Arial"/>
                <a:cs typeface="Arial"/>
              </a:rPr>
              <a:t>diagnosis </a:t>
            </a:r>
            <a:r>
              <a:rPr sz="3000" b="1" spc="-65" dirty="0">
                <a:latin typeface="Arial"/>
                <a:cs typeface="Arial"/>
              </a:rPr>
              <a:t>, </a:t>
            </a:r>
            <a:r>
              <a:rPr sz="3000" b="1" spc="-155" dirty="0">
                <a:latin typeface="Arial"/>
                <a:cs typeface="Arial"/>
              </a:rPr>
              <a:t>effective </a:t>
            </a:r>
            <a:r>
              <a:rPr sz="3000" b="1" spc="-204" dirty="0">
                <a:latin typeface="Arial"/>
                <a:cs typeface="Arial"/>
              </a:rPr>
              <a:t>chemotherapy </a:t>
            </a:r>
            <a:r>
              <a:rPr sz="3000" b="1" spc="-175" dirty="0">
                <a:latin typeface="Arial"/>
                <a:cs typeface="Arial"/>
              </a:rPr>
              <a:t>– </a:t>
            </a:r>
            <a:r>
              <a:rPr sz="3000" b="1" spc="-130" dirty="0">
                <a:latin typeface="Arial"/>
                <a:cs typeface="Arial"/>
              </a:rPr>
              <a:t>vital  </a:t>
            </a:r>
            <a:r>
              <a:rPr sz="3000" b="1" spc="-100" dirty="0">
                <a:latin typeface="Arial"/>
                <a:cs typeface="Arial"/>
              </a:rPr>
              <a:t>to </a:t>
            </a:r>
            <a:r>
              <a:rPr sz="3000" b="1" spc="-290" dirty="0">
                <a:latin typeface="Arial"/>
                <a:cs typeface="Arial"/>
              </a:rPr>
              <a:t>save </a:t>
            </a:r>
            <a:r>
              <a:rPr sz="3000" b="1" spc="-114" dirty="0">
                <a:latin typeface="Arial"/>
                <a:cs typeface="Arial"/>
              </a:rPr>
              <a:t>the</a:t>
            </a:r>
            <a:r>
              <a:rPr sz="3000" b="1" spc="-70" dirty="0">
                <a:latin typeface="Arial"/>
                <a:cs typeface="Arial"/>
              </a:rPr>
              <a:t> </a:t>
            </a:r>
            <a:r>
              <a:rPr sz="3000" b="1" spc="-125" dirty="0">
                <a:latin typeface="Arial"/>
                <a:cs typeface="Arial"/>
              </a:rPr>
              <a:t>joint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50" dirty="0">
                <a:latin typeface="Arial"/>
                <a:cs typeface="Arial"/>
              </a:rPr>
              <a:t>Depends </a:t>
            </a:r>
            <a:r>
              <a:rPr sz="3000" b="1" spc="-225" dirty="0">
                <a:latin typeface="Arial"/>
                <a:cs typeface="Arial"/>
              </a:rPr>
              <a:t>upon </a:t>
            </a:r>
            <a:r>
              <a:rPr sz="3000" b="1" spc="-114" dirty="0">
                <a:latin typeface="Arial"/>
                <a:cs typeface="Arial"/>
              </a:rPr>
              <a:t>the </a:t>
            </a:r>
            <a:r>
              <a:rPr sz="3000" b="1" spc="-254" dirty="0">
                <a:latin typeface="Arial"/>
                <a:cs typeface="Arial"/>
              </a:rPr>
              <a:t>stage </a:t>
            </a:r>
            <a:r>
              <a:rPr sz="3000" b="1" spc="-135" dirty="0">
                <a:latin typeface="Arial"/>
                <a:cs typeface="Arial"/>
              </a:rPr>
              <a:t>of </a:t>
            </a:r>
            <a:r>
              <a:rPr sz="3000" b="1" spc="-204" dirty="0">
                <a:latin typeface="Arial"/>
                <a:cs typeface="Arial"/>
              </a:rPr>
              <a:t>clinical</a:t>
            </a:r>
            <a:r>
              <a:rPr sz="3000" b="1" spc="20" dirty="0">
                <a:latin typeface="Arial"/>
                <a:cs typeface="Arial"/>
              </a:rPr>
              <a:t> </a:t>
            </a:r>
            <a:r>
              <a:rPr sz="3000" b="1" spc="-175" dirty="0">
                <a:latin typeface="Arial"/>
                <a:cs typeface="Arial"/>
              </a:rPr>
              <a:t>presentation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385" dirty="0">
                <a:latin typeface="Arial"/>
                <a:cs typeface="Arial"/>
              </a:rPr>
              <a:t>Rx </a:t>
            </a:r>
            <a:r>
              <a:rPr sz="3000" b="1" spc="-240" dirty="0">
                <a:latin typeface="Arial"/>
                <a:cs typeface="Arial"/>
              </a:rPr>
              <a:t>includes </a:t>
            </a:r>
            <a:r>
              <a:rPr sz="3000" b="1" spc="-175" dirty="0">
                <a:latin typeface="Arial"/>
                <a:cs typeface="Arial"/>
              </a:rPr>
              <a:t>:</a:t>
            </a:r>
            <a:r>
              <a:rPr sz="3000" b="1" spc="-285" dirty="0">
                <a:latin typeface="Arial"/>
                <a:cs typeface="Arial"/>
              </a:rPr>
              <a:t> </a:t>
            </a:r>
            <a:r>
              <a:rPr sz="3000" b="1" spc="-420" dirty="0">
                <a:latin typeface="Arial"/>
                <a:cs typeface="Arial"/>
              </a:rPr>
              <a:t>ATT</a:t>
            </a:r>
            <a:endParaRPr sz="3000">
              <a:latin typeface="Arial"/>
              <a:cs typeface="Arial"/>
            </a:endParaRPr>
          </a:p>
          <a:p>
            <a:pPr marL="2327910" marR="2777490">
              <a:lnSpc>
                <a:spcPct val="110000"/>
              </a:lnSpc>
            </a:pPr>
            <a:r>
              <a:rPr sz="3000" b="1" spc="-220" dirty="0">
                <a:latin typeface="Arial"/>
                <a:cs typeface="Arial"/>
              </a:rPr>
              <a:t>Absolute </a:t>
            </a:r>
            <a:r>
              <a:rPr sz="3000" b="1" spc="-200" dirty="0">
                <a:latin typeface="Arial"/>
                <a:cs typeface="Arial"/>
              </a:rPr>
              <a:t>bed </a:t>
            </a:r>
            <a:r>
              <a:rPr sz="3000" b="1" spc="-190" dirty="0">
                <a:latin typeface="Arial"/>
                <a:cs typeface="Arial"/>
              </a:rPr>
              <a:t>rest  </a:t>
            </a:r>
            <a:r>
              <a:rPr sz="3000" b="1" spc="-225" dirty="0">
                <a:latin typeface="Arial"/>
                <a:cs typeface="Arial"/>
              </a:rPr>
              <a:t>Traction</a:t>
            </a:r>
            <a:endParaRPr sz="3000">
              <a:latin typeface="Arial"/>
              <a:cs typeface="Arial"/>
            </a:endParaRPr>
          </a:p>
          <a:p>
            <a:pPr marL="2327910" marR="2233295">
              <a:lnSpc>
                <a:spcPct val="110000"/>
              </a:lnSpc>
              <a:spcBef>
                <a:spcPts val="5"/>
              </a:spcBef>
            </a:pPr>
            <a:r>
              <a:rPr sz="3000" b="1" spc="-310" dirty="0">
                <a:latin typeface="Arial"/>
                <a:cs typeface="Arial"/>
              </a:rPr>
              <a:t>Excision </a:t>
            </a:r>
            <a:r>
              <a:rPr sz="3000" b="1" spc="-190" dirty="0">
                <a:latin typeface="Arial"/>
                <a:cs typeface="Arial"/>
              </a:rPr>
              <a:t>Arthroplasty  </a:t>
            </a:r>
            <a:r>
              <a:rPr sz="3000" b="1" spc="-220" dirty="0">
                <a:latin typeface="Arial"/>
                <a:cs typeface="Arial"/>
              </a:rPr>
              <a:t>Arthrodesis</a:t>
            </a:r>
            <a:endParaRPr sz="3000">
              <a:latin typeface="Arial"/>
              <a:cs typeface="Arial"/>
            </a:endParaRPr>
          </a:p>
          <a:p>
            <a:pPr marL="2327910">
              <a:lnSpc>
                <a:spcPct val="100000"/>
              </a:lnSpc>
              <a:spcBef>
                <a:spcPts val="360"/>
              </a:spcBef>
            </a:pPr>
            <a:r>
              <a:rPr sz="3000" b="1" spc="-330" dirty="0">
                <a:latin typeface="Arial"/>
                <a:cs typeface="Arial"/>
              </a:rPr>
              <a:t>THA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22021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40" dirty="0"/>
              <a:t>T</a:t>
            </a:r>
            <a:r>
              <a:rPr sz="4400" spc="-254" dirty="0"/>
              <a:t>r</a:t>
            </a:r>
            <a:r>
              <a:rPr sz="4400" spc="-215" dirty="0"/>
              <a:t>action..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053816"/>
            <a:ext cx="7045325" cy="45129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45" dirty="0">
                <a:latin typeface="Arial"/>
                <a:cs typeface="Arial"/>
              </a:rPr>
              <a:t>Prevents </a:t>
            </a:r>
            <a:r>
              <a:rPr sz="3200" b="1" spc="-190" dirty="0">
                <a:latin typeface="Arial"/>
                <a:cs typeface="Arial"/>
              </a:rPr>
              <a:t>/Corrects </a:t>
            </a:r>
            <a:r>
              <a:rPr sz="3200" b="1" spc="-120" dirty="0">
                <a:latin typeface="Arial"/>
                <a:cs typeface="Arial"/>
              </a:rPr>
              <a:t>the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deformity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  <a:tab pos="1266190" algn="l"/>
              </a:tabLst>
            </a:pPr>
            <a:r>
              <a:rPr sz="3200" b="1" spc="-310" dirty="0">
                <a:latin typeface="Arial"/>
                <a:cs typeface="Arial"/>
              </a:rPr>
              <a:t>Rest	</a:t>
            </a:r>
            <a:r>
              <a:rPr sz="3200" b="1" spc="-110" dirty="0">
                <a:latin typeface="Arial"/>
                <a:cs typeface="Arial"/>
              </a:rPr>
              <a:t>to </a:t>
            </a:r>
            <a:r>
              <a:rPr sz="3200" b="1" spc="-120" dirty="0">
                <a:latin typeface="Arial"/>
                <a:cs typeface="Arial"/>
              </a:rPr>
              <a:t>the</a:t>
            </a:r>
            <a:r>
              <a:rPr sz="3200" b="1" spc="-215" dirty="0">
                <a:latin typeface="Arial"/>
                <a:cs typeface="Arial"/>
              </a:rPr>
              <a:t> </a:t>
            </a:r>
            <a:r>
              <a:rPr sz="3200" b="1" spc="-125" dirty="0">
                <a:latin typeface="Arial"/>
                <a:cs typeface="Arial"/>
              </a:rPr>
              <a:t>part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5" dirty="0">
                <a:latin typeface="Arial"/>
                <a:cs typeface="Arial"/>
              </a:rPr>
              <a:t>Relieves </a:t>
            </a:r>
            <a:r>
              <a:rPr sz="3200" b="1" spc="-285" dirty="0">
                <a:latin typeface="Arial"/>
                <a:cs typeface="Arial"/>
              </a:rPr>
              <a:t>muscle</a:t>
            </a:r>
            <a:r>
              <a:rPr sz="3200" b="1" spc="-95" dirty="0">
                <a:latin typeface="Arial"/>
                <a:cs typeface="Arial"/>
              </a:rPr>
              <a:t> </a:t>
            </a:r>
            <a:r>
              <a:rPr sz="3200" b="1" spc="-335" dirty="0">
                <a:latin typeface="Arial"/>
                <a:cs typeface="Arial"/>
              </a:rPr>
              <a:t>spasm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65" dirty="0">
                <a:latin typeface="Arial"/>
                <a:cs typeface="Arial"/>
              </a:rPr>
              <a:t>Maintains </a:t>
            </a:r>
            <a:r>
              <a:rPr sz="3200" b="1" spc="-130" dirty="0">
                <a:latin typeface="Arial"/>
                <a:cs typeface="Arial"/>
              </a:rPr>
              <a:t>joint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310" dirty="0">
                <a:latin typeface="Arial"/>
                <a:cs typeface="Arial"/>
              </a:rPr>
              <a:t>space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04" dirty="0">
                <a:latin typeface="Arial"/>
                <a:cs typeface="Arial"/>
              </a:rPr>
              <a:t>Minimises </a:t>
            </a:r>
            <a:r>
              <a:rPr sz="3200" b="1" spc="-195" dirty="0">
                <a:latin typeface="Arial"/>
                <a:cs typeface="Arial"/>
              </a:rPr>
              <a:t>development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90" dirty="0">
                <a:latin typeface="Arial"/>
                <a:cs typeface="Arial"/>
              </a:rPr>
              <a:t>migration </a:t>
            </a:r>
            <a:r>
              <a:rPr sz="3200" b="1" spc="-145" dirty="0">
                <a:latin typeface="Arial"/>
                <a:cs typeface="Arial"/>
              </a:rPr>
              <a:t>of  </a:t>
            </a:r>
            <a:r>
              <a:rPr sz="3200" b="1" spc="-210" dirty="0">
                <a:latin typeface="Arial"/>
                <a:cs typeface="Arial"/>
              </a:rPr>
              <a:t>acetabulum</a:t>
            </a:r>
            <a:endParaRPr sz="3200">
              <a:latin typeface="Arial"/>
              <a:cs typeface="Arial"/>
            </a:endParaRPr>
          </a:p>
          <a:p>
            <a:pPr marL="355600" marR="117475" indent="-342900">
              <a:lnSpc>
                <a:spcPct val="100000"/>
              </a:lnSpc>
              <a:spcBef>
                <a:spcPts val="770"/>
              </a:spcBef>
            </a:pP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210" dirty="0">
                <a:latin typeface="Arial"/>
                <a:cs typeface="Arial"/>
              </a:rPr>
              <a:t>B/L </a:t>
            </a:r>
            <a:r>
              <a:rPr sz="3200" b="1" spc="-165" dirty="0">
                <a:latin typeface="Arial"/>
                <a:cs typeface="Arial"/>
              </a:rPr>
              <a:t>traction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80" dirty="0">
                <a:latin typeface="Arial"/>
                <a:cs typeface="Arial"/>
              </a:rPr>
              <a:t>if </a:t>
            </a:r>
            <a:r>
              <a:rPr sz="3200" b="1" spc="-210" dirty="0">
                <a:latin typeface="Arial"/>
                <a:cs typeface="Arial"/>
              </a:rPr>
              <a:t>abduction </a:t>
            </a:r>
            <a:r>
              <a:rPr sz="3200" b="1" spc="-170" dirty="0">
                <a:latin typeface="Arial"/>
                <a:cs typeface="Arial"/>
              </a:rPr>
              <a:t>deformity,</a:t>
            </a:r>
            <a:r>
              <a:rPr sz="3200" b="1" spc="-345" dirty="0">
                <a:latin typeface="Arial"/>
                <a:cs typeface="Arial"/>
              </a:rPr>
              <a:t> </a:t>
            </a:r>
            <a:r>
              <a:rPr sz="3200" b="1" spc="-114" dirty="0">
                <a:latin typeface="Arial"/>
                <a:cs typeface="Arial"/>
              </a:rPr>
              <a:t>to  </a:t>
            </a:r>
            <a:r>
              <a:rPr sz="3200" b="1" spc="-215" dirty="0">
                <a:latin typeface="Arial"/>
                <a:cs typeface="Arial"/>
              </a:rPr>
              <a:t>stabilise </a:t>
            </a:r>
            <a:r>
              <a:rPr sz="3200" b="1" spc="-120" dirty="0">
                <a:latin typeface="Arial"/>
                <a:cs typeface="Arial"/>
              </a:rPr>
              <a:t>the</a:t>
            </a:r>
            <a:r>
              <a:rPr sz="3200" b="1" spc="-150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pelvis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50239"/>
            <a:ext cx="8021955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1785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40" dirty="0">
                <a:latin typeface="Arial"/>
                <a:cs typeface="Arial"/>
              </a:rPr>
              <a:t>After 4-6 </a:t>
            </a:r>
            <a:r>
              <a:rPr sz="3200" b="1" spc="-245" dirty="0">
                <a:latin typeface="Arial"/>
                <a:cs typeface="Arial"/>
              </a:rPr>
              <a:t>months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409" dirty="0">
                <a:latin typeface="Arial"/>
                <a:cs typeface="Arial"/>
              </a:rPr>
              <a:t>Rx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95" dirty="0">
                <a:latin typeface="Arial"/>
                <a:cs typeface="Arial"/>
              </a:rPr>
              <a:t>Ambulation </a:t>
            </a:r>
            <a:r>
              <a:rPr sz="3200" b="1" spc="-105" dirty="0">
                <a:latin typeface="Arial"/>
                <a:cs typeface="Arial"/>
              </a:rPr>
              <a:t>with  </a:t>
            </a:r>
            <a:r>
              <a:rPr sz="3200" b="1" spc="-270" dirty="0">
                <a:latin typeface="Arial"/>
                <a:cs typeface="Arial"/>
              </a:rPr>
              <a:t>crutches </a:t>
            </a:r>
            <a:r>
              <a:rPr sz="3200" b="1" spc="484" dirty="0">
                <a:latin typeface="Arial"/>
                <a:cs typeface="Arial"/>
              </a:rPr>
              <a:t>/</a:t>
            </a:r>
            <a:r>
              <a:rPr sz="3200" b="1" spc="-11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orthosis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dirty="0">
                <a:latin typeface="Arial"/>
                <a:cs typeface="Arial"/>
              </a:rPr>
              <a:t>Ambulation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20040" algn="l"/>
              </a:tabLst>
            </a:pPr>
            <a:r>
              <a:rPr sz="3200" b="1" spc="-85" dirty="0">
                <a:latin typeface="Arial"/>
                <a:cs typeface="Arial"/>
              </a:rPr>
              <a:t>-	</a:t>
            </a:r>
            <a:r>
              <a:rPr sz="3200" b="1" spc="-155" dirty="0">
                <a:latin typeface="Arial"/>
                <a:cs typeface="Arial"/>
              </a:rPr>
              <a:t>1</a:t>
            </a:r>
            <a:r>
              <a:rPr sz="3150" b="1" spc="-232" baseline="25132" dirty="0">
                <a:latin typeface="Arial"/>
                <a:cs typeface="Arial"/>
              </a:rPr>
              <a:t>st </a:t>
            </a:r>
            <a:r>
              <a:rPr sz="3200" b="1" spc="-160" dirty="0">
                <a:latin typeface="Arial"/>
                <a:cs typeface="Arial"/>
              </a:rPr>
              <a:t>12 </a:t>
            </a:r>
            <a:r>
              <a:rPr sz="3200" b="1" spc="-295" dirty="0">
                <a:latin typeface="Arial"/>
                <a:cs typeface="Arial"/>
              </a:rPr>
              <a:t>wks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35" dirty="0">
                <a:latin typeface="Arial"/>
                <a:cs typeface="Arial"/>
              </a:rPr>
              <a:t>non </a:t>
            </a:r>
            <a:r>
              <a:rPr sz="3200" b="1" spc="-175" dirty="0">
                <a:latin typeface="Arial"/>
                <a:cs typeface="Arial"/>
              </a:rPr>
              <a:t>weight</a:t>
            </a:r>
            <a:r>
              <a:rPr sz="3200" b="1" spc="-110" dirty="0">
                <a:latin typeface="Arial"/>
                <a:cs typeface="Arial"/>
              </a:rPr>
              <a:t> </a:t>
            </a:r>
            <a:r>
              <a:rPr sz="3200" b="1" spc="-215" dirty="0">
                <a:latin typeface="Arial"/>
                <a:cs typeface="Arial"/>
              </a:rPr>
              <a:t>bearing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</a:tabLst>
            </a:pPr>
            <a:r>
              <a:rPr sz="3200" spc="-85" dirty="0">
                <a:latin typeface="Arial"/>
                <a:cs typeface="Arial"/>
              </a:rPr>
              <a:t>-	</a:t>
            </a:r>
            <a:r>
              <a:rPr sz="3200" b="1" spc="-145" dirty="0">
                <a:latin typeface="Arial"/>
                <a:cs typeface="Arial"/>
              </a:rPr>
              <a:t>2</a:t>
            </a:r>
            <a:r>
              <a:rPr sz="3150" b="1" spc="-217" baseline="25132" dirty="0">
                <a:latin typeface="Arial"/>
                <a:cs typeface="Arial"/>
              </a:rPr>
              <a:t>nd </a:t>
            </a:r>
            <a:r>
              <a:rPr sz="3200" b="1" spc="-155" dirty="0">
                <a:latin typeface="Arial"/>
                <a:cs typeface="Arial"/>
              </a:rPr>
              <a:t>12 </a:t>
            </a:r>
            <a:r>
              <a:rPr sz="3200" b="1" spc="-295" dirty="0">
                <a:latin typeface="Arial"/>
                <a:cs typeface="Arial"/>
              </a:rPr>
              <a:t>wks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30" dirty="0">
                <a:latin typeface="Arial"/>
                <a:cs typeface="Arial"/>
              </a:rPr>
              <a:t>partial </a:t>
            </a:r>
            <a:r>
              <a:rPr sz="3200" b="1" spc="-180" dirty="0">
                <a:latin typeface="Arial"/>
                <a:cs typeface="Arial"/>
              </a:rPr>
              <a:t>weight</a:t>
            </a:r>
            <a:r>
              <a:rPr sz="3200" b="1" spc="-270" dirty="0">
                <a:latin typeface="Arial"/>
                <a:cs typeface="Arial"/>
              </a:rPr>
              <a:t> </a:t>
            </a:r>
            <a:r>
              <a:rPr sz="3200" b="1" spc="-215" dirty="0">
                <a:latin typeface="Arial"/>
                <a:cs typeface="Arial"/>
              </a:rPr>
              <a:t>bearing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0" dirty="0">
                <a:latin typeface="Arial"/>
                <a:cs typeface="Arial"/>
              </a:rPr>
              <a:t>Unprotected </a:t>
            </a:r>
            <a:r>
              <a:rPr sz="3200" b="1" spc="-25" dirty="0">
                <a:latin typeface="Arial"/>
                <a:cs typeface="Arial"/>
              </a:rPr>
              <a:t>wt </a:t>
            </a:r>
            <a:r>
              <a:rPr sz="3200" b="1" spc="-215" dirty="0">
                <a:latin typeface="Arial"/>
                <a:cs typeface="Arial"/>
              </a:rPr>
              <a:t>bearing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45" dirty="0">
                <a:latin typeface="Arial"/>
                <a:cs typeface="Arial"/>
              </a:rPr>
              <a:t>18-24 </a:t>
            </a:r>
            <a:r>
              <a:rPr sz="3200" b="1" spc="-240" dirty="0">
                <a:latin typeface="Arial"/>
                <a:cs typeface="Arial"/>
              </a:rPr>
              <a:t>months</a:t>
            </a:r>
            <a:r>
              <a:rPr sz="3200" b="1" spc="-360" dirty="0">
                <a:latin typeface="Arial"/>
                <a:cs typeface="Arial"/>
              </a:rPr>
              <a:t> </a:t>
            </a:r>
            <a:r>
              <a:rPr sz="3200" b="1" spc="-110" dirty="0">
                <a:latin typeface="Arial"/>
                <a:cs typeface="Arial"/>
              </a:rPr>
              <a:t>after  </a:t>
            </a:r>
            <a:r>
              <a:rPr sz="3200" b="1" spc="-225" dirty="0">
                <a:latin typeface="Arial"/>
                <a:cs typeface="Arial"/>
              </a:rPr>
              <a:t>onset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10" dirty="0">
                <a:latin typeface="Arial"/>
                <a:cs typeface="Arial"/>
              </a:rPr>
              <a:t> </a:t>
            </a:r>
            <a:r>
              <a:rPr sz="3200" b="1" spc="-409" dirty="0">
                <a:latin typeface="Arial"/>
                <a:cs typeface="Arial"/>
              </a:rPr>
              <a:t>Rx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2304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10" dirty="0"/>
              <a:t>MDR </a:t>
            </a:r>
            <a:r>
              <a:rPr sz="4400" spc="-254" dirty="0"/>
              <a:t>–</a:t>
            </a:r>
            <a:r>
              <a:rPr sz="4400" spc="-240" dirty="0"/>
              <a:t> </a:t>
            </a:r>
            <a:r>
              <a:rPr sz="4400" spc="-610" dirty="0"/>
              <a:t>TB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202805" cy="441642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5" dirty="0">
                <a:solidFill>
                  <a:srgbClr val="FFFF00"/>
                </a:solidFill>
                <a:latin typeface="Arial"/>
                <a:cs typeface="Arial"/>
              </a:rPr>
              <a:t>MDR </a:t>
            </a:r>
            <a:r>
              <a:rPr sz="3200" b="1" spc="-360" dirty="0">
                <a:solidFill>
                  <a:srgbClr val="FFFF00"/>
                </a:solidFill>
                <a:latin typeface="Arial"/>
                <a:cs typeface="Arial"/>
              </a:rPr>
              <a:t>–TB </a:t>
            </a:r>
            <a:r>
              <a:rPr sz="3200" b="1" spc="-185" dirty="0">
                <a:solidFill>
                  <a:srgbClr val="FFFF00"/>
                </a:solidFill>
                <a:latin typeface="Arial"/>
                <a:cs typeface="Arial"/>
              </a:rPr>
              <a:t>: </a:t>
            </a:r>
            <a:r>
              <a:rPr sz="3200" b="1" spc="-229" dirty="0">
                <a:latin typeface="Arial"/>
                <a:cs typeface="Arial"/>
              </a:rPr>
              <a:t>Bacteriological</a:t>
            </a:r>
            <a:r>
              <a:rPr sz="3200" b="1" spc="-430" dirty="0">
                <a:latin typeface="Arial"/>
                <a:cs typeface="Arial"/>
              </a:rPr>
              <a:t> </a:t>
            </a:r>
            <a:r>
              <a:rPr sz="3200" b="1" spc="-310" dirty="0">
                <a:latin typeface="Arial"/>
                <a:cs typeface="Arial"/>
              </a:rPr>
              <a:t>Dx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</a:tabLst>
            </a:pPr>
            <a:r>
              <a:rPr sz="3200" spc="-85" dirty="0">
                <a:latin typeface="Arial"/>
                <a:cs typeface="Arial"/>
              </a:rPr>
              <a:t>-	</a:t>
            </a:r>
            <a:r>
              <a:rPr sz="3200" b="1" spc="-45" dirty="0">
                <a:latin typeface="Arial"/>
                <a:cs typeface="Arial"/>
              </a:rPr>
              <a:t>If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04" dirty="0">
                <a:latin typeface="Arial"/>
                <a:cs typeface="Arial"/>
              </a:rPr>
              <a:t>infecting </a:t>
            </a:r>
            <a:r>
              <a:rPr sz="3200" b="1" spc="-265" dirty="0">
                <a:latin typeface="Arial"/>
                <a:cs typeface="Arial"/>
              </a:rPr>
              <a:t>organism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210" dirty="0">
                <a:latin typeface="Arial"/>
                <a:cs typeface="Arial"/>
              </a:rPr>
              <a:t>resistant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spc="-114" dirty="0">
                <a:latin typeface="Arial"/>
                <a:cs typeface="Arial"/>
              </a:rPr>
              <a:t>to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175" dirty="0">
                <a:latin typeface="Arial"/>
                <a:cs typeface="Arial"/>
              </a:rPr>
              <a:t>INH</a:t>
            </a:r>
            <a:endParaRPr sz="3200">
              <a:latin typeface="Arial"/>
              <a:cs typeface="Arial"/>
            </a:endParaRPr>
          </a:p>
          <a:p>
            <a:pPr marL="527685" marR="5080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  <a:tab pos="2681605" algn="l"/>
              </a:tabLst>
            </a:pPr>
            <a:r>
              <a:rPr sz="3200" b="1" spc="-229" dirty="0">
                <a:latin typeface="Arial"/>
                <a:cs typeface="Arial"/>
              </a:rPr>
              <a:t>Rifampicin	</a:t>
            </a:r>
            <a:r>
              <a:rPr sz="3200" b="1" spc="-65" dirty="0">
                <a:latin typeface="Arial"/>
                <a:cs typeface="Arial"/>
              </a:rPr>
              <a:t>with/without </a:t>
            </a:r>
            <a:r>
              <a:rPr sz="3200" b="1" spc="-254" dirty="0">
                <a:latin typeface="Arial"/>
                <a:cs typeface="Arial"/>
              </a:rPr>
              <a:t>resistance</a:t>
            </a:r>
            <a:r>
              <a:rPr sz="3200" b="1" spc="-365" dirty="0">
                <a:latin typeface="Arial"/>
                <a:cs typeface="Arial"/>
              </a:rPr>
              <a:t> </a:t>
            </a:r>
            <a:r>
              <a:rPr sz="3200" b="1" spc="-110" dirty="0">
                <a:latin typeface="Arial"/>
                <a:cs typeface="Arial"/>
              </a:rPr>
              <a:t>to  </a:t>
            </a:r>
            <a:r>
              <a:rPr sz="3200" b="1" spc="-140" dirty="0">
                <a:latin typeface="Arial"/>
                <a:cs typeface="Arial"/>
              </a:rPr>
              <a:t>other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445" dirty="0">
                <a:latin typeface="Arial"/>
                <a:cs typeface="Arial"/>
              </a:rPr>
              <a:t>ATT</a:t>
            </a:r>
            <a:endParaRPr sz="3200">
              <a:latin typeface="Arial"/>
              <a:cs typeface="Arial"/>
            </a:endParaRPr>
          </a:p>
          <a:p>
            <a:pPr marL="527685" marR="338455" indent="-514984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527685" algn="l"/>
                <a:tab pos="528320" algn="l"/>
                <a:tab pos="4388485" algn="l"/>
              </a:tabLst>
            </a:pPr>
            <a:r>
              <a:rPr sz="3200" b="1" spc="-360" dirty="0">
                <a:solidFill>
                  <a:srgbClr val="FFFF00"/>
                </a:solidFill>
                <a:latin typeface="Arial"/>
                <a:cs typeface="Arial"/>
              </a:rPr>
              <a:t>XDR-TB </a:t>
            </a:r>
            <a:r>
              <a:rPr sz="3200" b="1" spc="-185" dirty="0">
                <a:solidFill>
                  <a:srgbClr val="FFFF00"/>
                </a:solidFill>
                <a:latin typeface="Arial"/>
                <a:cs typeface="Arial"/>
              </a:rPr>
              <a:t>: </a:t>
            </a:r>
            <a:r>
              <a:rPr sz="3200" b="1" spc="-225" dirty="0">
                <a:latin typeface="Arial"/>
                <a:cs typeface="Arial"/>
              </a:rPr>
              <a:t>MDR </a:t>
            </a:r>
            <a:r>
              <a:rPr sz="3200" b="1" spc="-360" dirty="0">
                <a:latin typeface="Arial"/>
                <a:cs typeface="Arial"/>
              </a:rPr>
              <a:t>–TB </a:t>
            </a:r>
            <a:r>
              <a:rPr sz="3200" b="1" spc="-245" dirty="0">
                <a:latin typeface="Arial"/>
                <a:cs typeface="Arial"/>
              </a:rPr>
              <a:t>strains </a:t>
            </a:r>
            <a:r>
              <a:rPr sz="3200" b="1" spc="-210" dirty="0">
                <a:latin typeface="Arial"/>
                <a:cs typeface="Arial"/>
              </a:rPr>
              <a:t>resistant </a:t>
            </a:r>
            <a:r>
              <a:rPr sz="3200" b="1" spc="-114" dirty="0">
                <a:latin typeface="Arial"/>
                <a:cs typeface="Arial"/>
              </a:rPr>
              <a:t>to  </a:t>
            </a:r>
            <a:r>
              <a:rPr sz="3200" b="1" spc="-385" dirty="0">
                <a:latin typeface="Arial"/>
                <a:cs typeface="Arial"/>
              </a:rPr>
              <a:t>FLUOROQUINOLONES	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215" dirty="0">
                <a:latin typeface="Arial"/>
                <a:cs typeface="Arial"/>
              </a:rPr>
              <a:t>one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25" dirty="0">
                <a:latin typeface="Arial"/>
                <a:cs typeface="Arial"/>
              </a:rPr>
              <a:t>the  </a:t>
            </a:r>
            <a:r>
              <a:rPr sz="3200" b="1" spc="-200" dirty="0">
                <a:latin typeface="Arial"/>
                <a:cs typeface="Arial"/>
              </a:rPr>
              <a:t>Injectables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250" dirty="0">
                <a:latin typeface="Arial"/>
                <a:cs typeface="Arial"/>
              </a:rPr>
              <a:t>Kanamycin,Amikacin,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325" dirty="0"/>
              <a:t>Resistant </a:t>
            </a:r>
            <a:r>
              <a:rPr spc="-170" dirty="0"/>
              <a:t>/therapeutically </a:t>
            </a:r>
            <a:r>
              <a:rPr spc="-229" dirty="0"/>
              <a:t>refractory  </a:t>
            </a:r>
            <a:r>
              <a:rPr spc="-420" dirty="0"/>
              <a:t>case</a:t>
            </a:r>
            <a:r>
              <a:rPr spc="-204" dirty="0"/>
              <a:t> </a:t>
            </a:r>
            <a:r>
              <a:rPr spc="-229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96567"/>
            <a:ext cx="8005445" cy="35375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40" dirty="0">
                <a:latin typeface="Arial"/>
                <a:cs typeface="Arial"/>
              </a:rPr>
              <a:t>In </a:t>
            </a:r>
            <a:r>
              <a:rPr sz="3200" b="1" spc="-240" dirty="0">
                <a:latin typeface="Arial"/>
                <a:cs typeface="Arial"/>
              </a:rPr>
              <a:t>clincal </a:t>
            </a:r>
            <a:r>
              <a:rPr sz="3200" b="1" spc="-225" dirty="0">
                <a:latin typeface="Arial"/>
                <a:cs typeface="Arial"/>
              </a:rPr>
              <a:t>orthopedics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–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220" dirty="0">
                <a:latin typeface="Arial"/>
                <a:cs typeface="Arial"/>
              </a:rPr>
              <a:t>No </a:t>
            </a:r>
            <a:r>
              <a:rPr sz="3200" b="1" spc="-280" dirty="0">
                <a:latin typeface="Arial"/>
                <a:cs typeface="Arial"/>
              </a:rPr>
              <a:t>response </a:t>
            </a:r>
            <a:r>
              <a:rPr sz="3200" b="1" spc="-114" dirty="0">
                <a:latin typeface="Arial"/>
                <a:cs typeface="Arial"/>
              </a:rPr>
              <a:t>to </a:t>
            </a:r>
            <a:r>
              <a:rPr sz="3200" b="1" spc="-445" dirty="0">
                <a:latin typeface="Arial"/>
                <a:cs typeface="Arial"/>
              </a:rPr>
              <a:t>ATT </a:t>
            </a:r>
            <a:r>
              <a:rPr sz="3200" b="1" spc="484" dirty="0">
                <a:latin typeface="Arial"/>
                <a:cs typeface="Arial"/>
              </a:rPr>
              <a:t>/ </a:t>
            </a:r>
            <a:r>
              <a:rPr sz="3200" b="1" spc="-220" dirty="0">
                <a:latin typeface="Arial"/>
                <a:cs typeface="Arial"/>
              </a:rPr>
              <a:t>No </a:t>
            </a:r>
            <a:r>
              <a:rPr sz="3200" b="1" spc="-270" dirty="0">
                <a:latin typeface="Arial"/>
                <a:cs typeface="Arial"/>
              </a:rPr>
              <a:t>progressive</a:t>
            </a:r>
            <a:r>
              <a:rPr sz="3200" b="1" spc="-390" dirty="0">
                <a:latin typeface="Arial"/>
                <a:cs typeface="Arial"/>
              </a:rPr>
              <a:t> </a:t>
            </a:r>
            <a:r>
              <a:rPr sz="3200" b="1" spc="-215" dirty="0">
                <a:latin typeface="Arial"/>
                <a:cs typeface="Arial"/>
              </a:rPr>
              <a:t>healing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204" dirty="0">
                <a:latin typeface="Arial"/>
                <a:cs typeface="Arial"/>
              </a:rPr>
              <a:t>Destructive </a:t>
            </a:r>
            <a:r>
              <a:rPr sz="3200" b="1" spc="-320" dirty="0">
                <a:latin typeface="Arial"/>
                <a:cs typeface="Arial"/>
              </a:rPr>
              <a:t>process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245" dirty="0">
                <a:latin typeface="Arial"/>
                <a:cs typeface="Arial"/>
              </a:rPr>
              <a:t>Continuing </a:t>
            </a:r>
            <a:r>
              <a:rPr sz="3200" b="1" spc="-285" dirty="0">
                <a:latin typeface="Arial"/>
                <a:cs typeface="Arial"/>
              </a:rPr>
              <a:t>discharging </a:t>
            </a:r>
            <a:r>
              <a:rPr sz="3200" b="1" spc="-325" dirty="0">
                <a:latin typeface="Arial"/>
                <a:cs typeface="Arial"/>
              </a:rPr>
              <a:t>sinuses </a:t>
            </a:r>
            <a:r>
              <a:rPr sz="3200" b="1" spc="-65" dirty="0">
                <a:latin typeface="Arial"/>
                <a:cs typeface="Arial"/>
              </a:rPr>
              <a:t>,</a:t>
            </a:r>
            <a:r>
              <a:rPr sz="3200" b="1" spc="105" dirty="0">
                <a:latin typeface="Arial"/>
                <a:cs typeface="Arial"/>
              </a:rPr>
              <a:t> </a:t>
            </a:r>
            <a:r>
              <a:rPr sz="3200" b="1" spc="-265" dirty="0">
                <a:latin typeface="Arial"/>
                <a:cs typeface="Arial"/>
              </a:rPr>
              <a:t>ulcers</a:t>
            </a:r>
            <a:endParaRPr sz="32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b="1" spc="-165" dirty="0">
                <a:latin typeface="Arial"/>
                <a:cs typeface="Arial"/>
              </a:rPr>
              <a:t>New </a:t>
            </a:r>
            <a:r>
              <a:rPr sz="3200" b="1" spc="-254" dirty="0">
                <a:latin typeface="Arial"/>
                <a:cs typeface="Arial"/>
              </a:rPr>
              <a:t>cold </a:t>
            </a:r>
            <a:r>
              <a:rPr sz="3200" b="1" spc="-370" dirty="0">
                <a:latin typeface="Arial"/>
                <a:cs typeface="Arial"/>
              </a:rPr>
              <a:t>abscess</a:t>
            </a:r>
            <a:r>
              <a:rPr sz="3200" b="1" spc="-110" dirty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apearence</a:t>
            </a:r>
            <a:endParaRPr sz="3200">
              <a:latin typeface="Arial"/>
              <a:cs typeface="Arial"/>
            </a:endParaRPr>
          </a:p>
          <a:p>
            <a:pPr marL="896619" indent="-883919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896619" algn="l"/>
                <a:tab pos="897255" algn="l"/>
              </a:tabLst>
            </a:pPr>
            <a:r>
              <a:rPr sz="3200" b="1" spc="-290" dirty="0">
                <a:latin typeface="Arial"/>
                <a:cs typeface="Arial"/>
              </a:rPr>
              <a:t>size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40" dirty="0">
                <a:latin typeface="Arial"/>
                <a:cs typeface="Arial"/>
              </a:rPr>
              <a:t>existing </a:t>
            </a:r>
            <a:r>
              <a:rPr sz="3200" b="1" spc="-260" dirty="0">
                <a:latin typeface="Arial"/>
                <a:cs typeface="Arial"/>
              </a:rPr>
              <a:t>cold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345" dirty="0">
                <a:latin typeface="Arial"/>
                <a:cs typeface="Arial"/>
              </a:rPr>
              <a:t>absces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59881" y="3001391"/>
            <a:ext cx="171450" cy="429259"/>
          </a:xfrm>
          <a:custGeom>
            <a:avLst/>
            <a:gdLst/>
            <a:ahLst/>
            <a:cxnLst/>
            <a:rect l="l" t="t" r="r" b="b"/>
            <a:pathLst>
              <a:path w="171450" h="429260">
                <a:moveTo>
                  <a:pt x="85844" y="75628"/>
                </a:moveTo>
                <a:lnTo>
                  <a:pt x="66603" y="108290"/>
                </a:lnTo>
                <a:lnTo>
                  <a:pt x="65458" y="428625"/>
                </a:lnTo>
                <a:lnTo>
                  <a:pt x="103558" y="428879"/>
                </a:lnTo>
                <a:lnTo>
                  <a:pt x="104704" y="108280"/>
                </a:lnTo>
                <a:lnTo>
                  <a:pt x="85844" y="75628"/>
                </a:lnTo>
                <a:close/>
              </a:path>
              <a:path w="171450" h="429260">
                <a:moveTo>
                  <a:pt x="107859" y="37719"/>
                </a:moveTo>
                <a:lnTo>
                  <a:pt x="66855" y="37719"/>
                </a:lnTo>
                <a:lnTo>
                  <a:pt x="104955" y="37973"/>
                </a:lnTo>
                <a:lnTo>
                  <a:pt x="104710" y="108290"/>
                </a:lnTo>
                <a:lnTo>
                  <a:pt x="135689" y="161925"/>
                </a:lnTo>
                <a:lnTo>
                  <a:pt x="140721" y="167606"/>
                </a:lnTo>
                <a:lnTo>
                  <a:pt x="147278" y="170799"/>
                </a:lnTo>
                <a:lnTo>
                  <a:pt x="154549" y="171301"/>
                </a:lnTo>
                <a:lnTo>
                  <a:pt x="161724" y="168910"/>
                </a:lnTo>
                <a:lnTo>
                  <a:pt x="167405" y="163877"/>
                </a:lnTo>
                <a:lnTo>
                  <a:pt x="170598" y="157321"/>
                </a:lnTo>
                <a:lnTo>
                  <a:pt x="171100" y="150050"/>
                </a:lnTo>
                <a:lnTo>
                  <a:pt x="168709" y="142875"/>
                </a:lnTo>
                <a:lnTo>
                  <a:pt x="107859" y="37719"/>
                </a:lnTo>
                <a:close/>
              </a:path>
              <a:path w="171450" h="429260">
                <a:moveTo>
                  <a:pt x="86032" y="0"/>
                </a:moveTo>
                <a:lnTo>
                  <a:pt x="2466" y="142239"/>
                </a:lnTo>
                <a:lnTo>
                  <a:pt x="0" y="149361"/>
                </a:lnTo>
                <a:lnTo>
                  <a:pt x="450" y="156638"/>
                </a:lnTo>
                <a:lnTo>
                  <a:pt x="3591" y="163224"/>
                </a:lnTo>
                <a:lnTo>
                  <a:pt x="9197" y="168275"/>
                </a:lnTo>
                <a:lnTo>
                  <a:pt x="16319" y="170759"/>
                </a:lnTo>
                <a:lnTo>
                  <a:pt x="23596" y="170338"/>
                </a:lnTo>
                <a:lnTo>
                  <a:pt x="30182" y="167203"/>
                </a:lnTo>
                <a:lnTo>
                  <a:pt x="35232" y="161544"/>
                </a:lnTo>
                <a:lnTo>
                  <a:pt x="66603" y="108290"/>
                </a:lnTo>
                <a:lnTo>
                  <a:pt x="66855" y="37719"/>
                </a:lnTo>
                <a:lnTo>
                  <a:pt x="107859" y="37719"/>
                </a:lnTo>
                <a:lnTo>
                  <a:pt x="86032" y="0"/>
                </a:lnTo>
                <a:close/>
              </a:path>
              <a:path w="171450" h="429260">
                <a:moveTo>
                  <a:pt x="66855" y="37719"/>
                </a:moveTo>
                <a:lnTo>
                  <a:pt x="66603" y="108290"/>
                </a:lnTo>
                <a:lnTo>
                  <a:pt x="85844" y="75628"/>
                </a:lnTo>
                <a:lnTo>
                  <a:pt x="69522" y="47371"/>
                </a:lnTo>
                <a:lnTo>
                  <a:pt x="104921" y="47371"/>
                </a:lnTo>
                <a:lnTo>
                  <a:pt x="104955" y="37973"/>
                </a:lnTo>
                <a:lnTo>
                  <a:pt x="66855" y="37719"/>
                </a:lnTo>
                <a:close/>
              </a:path>
              <a:path w="171450" h="429260">
                <a:moveTo>
                  <a:pt x="104921" y="47371"/>
                </a:moveTo>
                <a:lnTo>
                  <a:pt x="69522" y="47371"/>
                </a:lnTo>
                <a:lnTo>
                  <a:pt x="102415" y="47498"/>
                </a:lnTo>
                <a:lnTo>
                  <a:pt x="85844" y="75628"/>
                </a:lnTo>
                <a:lnTo>
                  <a:pt x="104704" y="108280"/>
                </a:lnTo>
                <a:lnTo>
                  <a:pt x="104921" y="47371"/>
                </a:lnTo>
                <a:close/>
              </a:path>
              <a:path w="171450" h="429260">
                <a:moveTo>
                  <a:pt x="69522" y="47371"/>
                </a:moveTo>
                <a:lnTo>
                  <a:pt x="85844" y="75628"/>
                </a:lnTo>
                <a:lnTo>
                  <a:pt x="102415" y="47498"/>
                </a:lnTo>
                <a:lnTo>
                  <a:pt x="69522" y="473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0989" y="4715890"/>
            <a:ext cx="171450" cy="572135"/>
          </a:xfrm>
          <a:custGeom>
            <a:avLst/>
            <a:gdLst/>
            <a:ahLst/>
            <a:cxnLst/>
            <a:rect l="l" t="t" r="r" b="b"/>
            <a:pathLst>
              <a:path w="171450" h="572135">
                <a:moveTo>
                  <a:pt x="85777" y="75639"/>
                </a:moveTo>
                <a:lnTo>
                  <a:pt x="66640" y="108216"/>
                </a:lnTo>
                <a:lnTo>
                  <a:pt x="65350" y="571626"/>
                </a:lnTo>
                <a:lnTo>
                  <a:pt x="103450" y="571626"/>
                </a:lnTo>
                <a:lnTo>
                  <a:pt x="104645" y="142366"/>
                </a:lnTo>
                <a:lnTo>
                  <a:pt x="104647" y="108216"/>
                </a:lnTo>
                <a:lnTo>
                  <a:pt x="85777" y="75639"/>
                </a:lnTo>
                <a:close/>
              </a:path>
              <a:path w="171450" h="572135">
                <a:moveTo>
                  <a:pt x="107924" y="37845"/>
                </a:moveTo>
                <a:lnTo>
                  <a:pt x="104936" y="37845"/>
                </a:lnTo>
                <a:lnTo>
                  <a:pt x="104740" y="108376"/>
                </a:lnTo>
                <a:lnTo>
                  <a:pt x="135759" y="161924"/>
                </a:lnTo>
                <a:lnTo>
                  <a:pt x="140780" y="167550"/>
                </a:lnTo>
                <a:lnTo>
                  <a:pt x="147351" y="170735"/>
                </a:lnTo>
                <a:lnTo>
                  <a:pt x="154622" y="171229"/>
                </a:lnTo>
                <a:lnTo>
                  <a:pt x="161743" y="168782"/>
                </a:lnTo>
                <a:lnTo>
                  <a:pt x="167425" y="163804"/>
                </a:lnTo>
                <a:lnTo>
                  <a:pt x="170617" y="157241"/>
                </a:lnTo>
                <a:lnTo>
                  <a:pt x="171119" y="149941"/>
                </a:lnTo>
                <a:lnTo>
                  <a:pt x="168728" y="142747"/>
                </a:lnTo>
                <a:lnTo>
                  <a:pt x="107924" y="37845"/>
                </a:lnTo>
                <a:close/>
              </a:path>
              <a:path w="171450" h="572135">
                <a:moveTo>
                  <a:pt x="85988" y="0"/>
                </a:moveTo>
                <a:lnTo>
                  <a:pt x="2460" y="142366"/>
                </a:lnTo>
                <a:lnTo>
                  <a:pt x="0" y="149488"/>
                </a:lnTo>
                <a:lnTo>
                  <a:pt x="455" y="156765"/>
                </a:lnTo>
                <a:lnTo>
                  <a:pt x="3608" y="163351"/>
                </a:lnTo>
                <a:lnTo>
                  <a:pt x="9242" y="168401"/>
                </a:lnTo>
                <a:lnTo>
                  <a:pt x="16398" y="170866"/>
                </a:lnTo>
                <a:lnTo>
                  <a:pt x="23688" y="170402"/>
                </a:lnTo>
                <a:lnTo>
                  <a:pt x="30273" y="167223"/>
                </a:lnTo>
                <a:lnTo>
                  <a:pt x="35315" y="161543"/>
                </a:lnTo>
                <a:lnTo>
                  <a:pt x="66640" y="108216"/>
                </a:lnTo>
                <a:lnTo>
                  <a:pt x="66836" y="37845"/>
                </a:lnTo>
                <a:lnTo>
                  <a:pt x="107924" y="37845"/>
                </a:lnTo>
                <a:lnTo>
                  <a:pt x="85988" y="0"/>
                </a:lnTo>
                <a:close/>
              </a:path>
              <a:path w="171450" h="572135">
                <a:moveTo>
                  <a:pt x="104910" y="47370"/>
                </a:moveTo>
                <a:lnTo>
                  <a:pt x="69402" y="47370"/>
                </a:lnTo>
                <a:lnTo>
                  <a:pt x="102307" y="47497"/>
                </a:lnTo>
                <a:lnTo>
                  <a:pt x="85777" y="75639"/>
                </a:lnTo>
                <a:lnTo>
                  <a:pt x="104740" y="108376"/>
                </a:lnTo>
                <a:lnTo>
                  <a:pt x="104910" y="47370"/>
                </a:lnTo>
                <a:close/>
              </a:path>
              <a:path w="171450" h="572135">
                <a:moveTo>
                  <a:pt x="104936" y="37845"/>
                </a:moveTo>
                <a:lnTo>
                  <a:pt x="66836" y="37845"/>
                </a:lnTo>
                <a:lnTo>
                  <a:pt x="66640" y="108216"/>
                </a:lnTo>
                <a:lnTo>
                  <a:pt x="85777" y="75639"/>
                </a:lnTo>
                <a:lnTo>
                  <a:pt x="69402" y="47370"/>
                </a:lnTo>
                <a:lnTo>
                  <a:pt x="104910" y="47370"/>
                </a:lnTo>
                <a:lnTo>
                  <a:pt x="104936" y="37845"/>
                </a:lnTo>
                <a:close/>
              </a:path>
              <a:path w="171450" h="572135">
                <a:moveTo>
                  <a:pt x="69402" y="47370"/>
                </a:moveTo>
                <a:lnTo>
                  <a:pt x="85777" y="75639"/>
                </a:lnTo>
                <a:lnTo>
                  <a:pt x="102307" y="47497"/>
                </a:lnTo>
                <a:lnTo>
                  <a:pt x="69402" y="47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5504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65" dirty="0"/>
              <a:t>Rx </a:t>
            </a:r>
            <a:r>
              <a:rPr sz="4400" spc="-254" dirty="0"/>
              <a:t>– </a:t>
            </a:r>
            <a:r>
              <a:rPr sz="4400" spc="-360" dirty="0"/>
              <a:t>Synovitis</a:t>
            </a:r>
            <a:r>
              <a:rPr sz="4400" spc="-620" dirty="0"/>
              <a:t> </a:t>
            </a:r>
            <a:r>
              <a:rPr sz="4400" spc="-380" dirty="0"/>
              <a:t>stage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640955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Chemotherapy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135" dirty="0">
                <a:latin typeface="Arial"/>
                <a:cs typeface="Arial"/>
              </a:rPr>
              <a:t> </a:t>
            </a:r>
            <a:r>
              <a:rPr sz="3200" b="1" spc="-445" dirty="0">
                <a:latin typeface="Arial"/>
                <a:cs typeface="Arial"/>
              </a:rPr>
              <a:t>ATT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10" dirty="0">
                <a:latin typeface="Arial"/>
                <a:cs typeface="Arial"/>
              </a:rPr>
              <a:t>Bed</a:t>
            </a:r>
            <a:r>
              <a:rPr sz="3200" b="1" spc="-240" dirty="0">
                <a:latin typeface="Arial"/>
                <a:cs typeface="Arial"/>
              </a:rPr>
              <a:t> </a:t>
            </a:r>
            <a:r>
              <a:rPr sz="3200" b="1" spc="-204" dirty="0">
                <a:latin typeface="Arial"/>
                <a:cs typeface="Arial"/>
              </a:rPr>
              <a:t>rest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Traction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60" dirty="0">
                <a:latin typeface="Arial"/>
                <a:cs typeface="Arial"/>
              </a:rPr>
              <a:t>Mobilisation</a:t>
            </a:r>
            <a:r>
              <a:rPr sz="3200" b="1" spc="-210" dirty="0">
                <a:latin typeface="Arial"/>
                <a:cs typeface="Arial"/>
              </a:rPr>
              <a:t> </a:t>
            </a:r>
            <a:r>
              <a:rPr sz="3200" b="1" spc="-295" dirty="0">
                <a:latin typeface="Arial"/>
                <a:cs typeface="Arial"/>
              </a:rPr>
              <a:t>exercises</a:t>
            </a:r>
            <a:endParaRPr sz="3200">
              <a:latin typeface="Arial"/>
              <a:cs typeface="Arial"/>
            </a:endParaRPr>
          </a:p>
          <a:p>
            <a:pPr marL="447040" indent="-434340">
              <a:lnSpc>
                <a:spcPct val="100000"/>
              </a:lnSpc>
              <a:spcBef>
                <a:spcPts val="770"/>
              </a:spcBef>
              <a:buFont typeface="Wingdings"/>
              <a:buChar char=""/>
              <a:tabLst>
                <a:tab pos="447675" algn="l"/>
              </a:tabLst>
            </a:pPr>
            <a:r>
              <a:rPr sz="3200" b="1" spc="-295" dirty="0">
                <a:latin typeface="Arial"/>
                <a:cs typeface="Arial"/>
              </a:rPr>
              <a:t>prognosis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10" dirty="0">
                <a:latin typeface="Arial"/>
                <a:cs typeface="Arial"/>
              </a:rPr>
              <a:t>very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290" dirty="0">
                <a:latin typeface="Arial"/>
                <a:cs typeface="Arial"/>
              </a:rPr>
              <a:t>good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b="1" spc="-290" dirty="0">
                <a:latin typeface="Arial"/>
                <a:cs typeface="Arial"/>
              </a:rPr>
              <a:t>Surgical </a:t>
            </a:r>
            <a:r>
              <a:rPr sz="3200" b="1" spc="-155" dirty="0">
                <a:latin typeface="Arial"/>
                <a:cs typeface="Arial"/>
              </a:rPr>
              <a:t>intervention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35" dirty="0">
                <a:latin typeface="Arial"/>
                <a:cs typeface="Arial"/>
              </a:rPr>
              <a:t>usually </a:t>
            </a:r>
            <a:r>
              <a:rPr sz="3200" b="1" spc="-145" dirty="0">
                <a:latin typeface="Arial"/>
                <a:cs typeface="Arial"/>
              </a:rPr>
              <a:t>not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required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43211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65" dirty="0"/>
              <a:t>Rx </a:t>
            </a:r>
            <a:r>
              <a:rPr sz="4400" spc="-254" dirty="0"/>
              <a:t>– </a:t>
            </a:r>
            <a:r>
              <a:rPr sz="4400" spc="-355" dirty="0"/>
              <a:t>Early</a:t>
            </a:r>
            <a:r>
              <a:rPr sz="4400" spc="-570" dirty="0"/>
              <a:t> </a:t>
            </a:r>
            <a:r>
              <a:rPr sz="4400" spc="-225" dirty="0"/>
              <a:t>Arthritis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196441"/>
            <a:ext cx="7291705" cy="31470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9" dirty="0">
                <a:latin typeface="Arial"/>
                <a:cs typeface="Arial"/>
              </a:rPr>
              <a:t>Chemotherapy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140" dirty="0">
                <a:latin typeface="Arial"/>
                <a:cs typeface="Arial"/>
              </a:rPr>
              <a:t> </a:t>
            </a:r>
            <a:r>
              <a:rPr sz="3200" b="1" spc="-445" dirty="0">
                <a:latin typeface="Arial"/>
                <a:cs typeface="Arial"/>
              </a:rPr>
              <a:t>ATT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Traction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10" dirty="0">
                <a:latin typeface="Arial"/>
                <a:cs typeface="Arial"/>
              </a:rPr>
              <a:t>Analgesics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supplementation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5" dirty="0">
                <a:latin typeface="Arial"/>
                <a:cs typeface="Arial"/>
              </a:rPr>
              <a:t>Non </a:t>
            </a:r>
            <a:r>
              <a:rPr sz="3200" b="1" spc="-30" dirty="0">
                <a:latin typeface="Arial"/>
                <a:cs typeface="Arial"/>
              </a:rPr>
              <a:t>wt </a:t>
            </a:r>
            <a:r>
              <a:rPr sz="3200" b="1" spc="-215" dirty="0">
                <a:latin typeface="Arial"/>
                <a:cs typeface="Arial"/>
              </a:rPr>
              <a:t>bearing </a:t>
            </a:r>
            <a:r>
              <a:rPr sz="3200" b="1" spc="-250" dirty="0">
                <a:latin typeface="Arial"/>
                <a:cs typeface="Arial"/>
              </a:rPr>
              <a:t>ROM </a:t>
            </a:r>
            <a:r>
              <a:rPr sz="3200" b="1" spc="-295" dirty="0">
                <a:latin typeface="Arial"/>
                <a:cs typeface="Arial"/>
              </a:rPr>
              <a:t>exercises </a:t>
            </a:r>
            <a:r>
              <a:rPr sz="3200" b="1" spc="-175" dirty="0">
                <a:latin typeface="Arial"/>
                <a:cs typeface="Arial"/>
              </a:rPr>
              <a:t>started </a:t>
            </a:r>
            <a:r>
              <a:rPr sz="3200" b="1" spc="-350" dirty="0">
                <a:latin typeface="Arial"/>
                <a:cs typeface="Arial"/>
              </a:rPr>
              <a:t>as  </a:t>
            </a:r>
            <a:r>
              <a:rPr sz="3200" b="1" spc="-140" dirty="0">
                <a:latin typeface="Arial"/>
                <a:cs typeface="Arial"/>
              </a:rPr>
              <a:t>permitted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85" dirty="0">
                <a:latin typeface="Arial"/>
                <a:cs typeface="Arial"/>
              </a:rPr>
              <a:t>Synovectomy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30" dirty="0">
                <a:latin typeface="Arial"/>
                <a:cs typeface="Arial"/>
              </a:rPr>
              <a:t>joint</a:t>
            </a:r>
            <a:r>
              <a:rPr sz="3200" b="1" spc="-229" dirty="0">
                <a:latin typeface="Arial"/>
                <a:cs typeface="Arial"/>
              </a:rPr>
              <a:t> </a:t>
            </a:r>
            <a:r>
              <a:rPr sz="3200" b="1" spc="-175" dirty="0">
                <a:latin typeface="Arial"/>
                <a:cs typeface="Arial"/>
              </a:rPr>
              <a:t>debridement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88663" y="4366386"/>
            <a:ext cx="30302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54" dirty="0">
                <a:solidFill>
                  <a:srgbClr val="FFFF00"/>
                </a:solidFill>
                <a:latin typeface="Arial"/>
                <a:cs typeface="Arial"/>
              </a:rPr>
              <a:t>pain,spasm </a:t>
            </a:r>
            <a:r>
              <a:rPr sz="3200" b="1" spc="-35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3200" b="1" spc="-1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345" dirty="0">
                <a:solidFill>
                  <a:srgbClr val="FFFF00"/>
                </a:solidFill>
                <a:latin typeface="Arial"/>
                <a:cs typeface="Arial"/>
              </a:rPr>
              <a:t>Thus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366386"/>
            <a:ext cx="4902200" cy="14897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1861185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25" dirty="0">
                <a:solidFill>
                  <a:srgbClr val="FFFF00"/>
                </a:solidFill>
                <a:latin typeface="Arial"/>
                <a:cs typeface="Arial"/>
              </a:rPr>
              <a:t>Passive </a:t>
            </a:r>
            <a:r>
              <a:rPr sz="3200" b="1" spc="-270" dirty="0">
                <a:solidFill>
                  <a:srgbClr val="FFFF00"/>
                </a:solidFill>
                <a:latin typeface="Arial"/>
                <a:cs typeface="Arial"/>
              </a:rPr>
              <a:t>exercise  </a:t>
            </a:r>
            <a:r>
              <a:rPr sz="3200" b="1" spc="-215" dirty="0">
                <a:solidFill>
                  <a:srgbClr val="FFFF00"/>
                </a:solidFill>
                <a:latin typeface="Arial"/>
                <a:cs typeface="Arial"/>
              </a:rPr>
              <a:t>avoided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15" dirty="0">
                <a:latin typeface="Arial"/>
                <a:cs typeface="Arial"/>
              </a:rPr>
              <a:t>Prognosis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20" dirty="0">
                <a:latin typeface="Arial"/>
                <a:cs typeface="Arial"/>
              </a:rPr>
              <a:t>general </a:t>
            </a: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295" dirty="0">
                <a:latin typeface="Arial"/>
                <a:cs typeface="Arial"/>
              </a:rPr>
              <a:t>good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44646" y="4631511"/>
            <a:ext cx="500380" cy="171450"/>
          </a:xfrm>
          <a:custGeom>
            <a:avLst/>
            <a:gdLst/>
            <a:ahLst/>
            <a:cxnLst/>
            <a:rect l="l" t="t" r="r" b="b"/>
            <a:pathLst>
              <a:path w="500379" h="171450">
                <a:moveTo>
                  <a:pt x="391777" y="104848"/>
                </a:moveTo>
                <a:lnTo>
                  <a:pt x="338327" y="135814"/>
                </a:lnTo>
                <a:lnTo>
                  <a:pt x="332646" y="140793"/>
                </a:lnTo>
                <a:lnTo>
                  <a:pt x="329453" y="147355"/>
                </a:lnTo>
                <a:lnTo>
                  <a:pt x="328951" y="154656"/>
                </a:lnTo>
                <a:lnTo>
                  <a:pt x="331342" y="161849"/>
                </a:lnTo>
                <a:lnTo>
                  <a:pt x="336375" y="167530"/>
                </a:lnTo>
                <a:lnTo>
                  <a:pt x="342931" y="170723"/>
                </a:lnTo>
                <a:lnTo>
                  <a:pt x="350202" y="171225"/>
                </a:lnTo>
                <a:lnTo>
                  <a:pt x="357377" y="168834"/>
                </a:lnTo>
                <a:lnTo>
                  <a:pt x="467285" y="105080"/>
                </a:lnTo>
                <a:lnTo>
                  <a:pt x="462279" y="105080"/>
                </a:lnTo>
                <a:lnTo>
                  <a:pt x="391777" y="104848"/>
                </a:lnTo>
                <a:close/>
              </a:path>
              <a:path w="500379" h="171450">
                <a:moveTo>
                  <a:pt x="424561" y="85854"/>
                </a:moveTo>
                <a:lnTo>
                  <a:pt x="391777" y="104848"/>
                </a:lnTo>
                <a:lnTo>
                  <a:pt x="462279" y="105080"/>
                </a:lnTo>
                <a:lnTo>
                  <a:pt x="462288" y="102413"/>
                </a:lnTo>
                <a:lnTo>
                  <a:pt x="452754" y="102413"/>
                </a:lnTo>
                <a:lnTo>
                  <a:pt x="424561" y="85854"/>
                </a:lnTo>
                <a:close/>
              </a:path>
              <a:path w="500379" h="171450">
                <a:moveTo>
                  <a:pt x="350764" y="0"/>
                </a:moveTo>
                <a:lnTo>
                  <a:pt x="343487" y="464"/>
                </a:lnTo>
                <a:lnTo>
                  <a:pt x="336901" y="3643"/>
                </a:lnTo>
                <a:lnTo>
                  <a:pt x="331850" y="9322"/>
                </a:lnTo>
                <a:lnTo>
                  <a:pt x="329384" y="16444"/>
                </a:lnTo>
                <a:lnTo>
                  <a:pt x="329834" y="23721"/>
                </a:lnTo>
                <a:lnTo>
                  <a:pt x="332976" y="30307"/>
                </a:lnTo>
                <a:lnTo>
                  <a:pt x="338581" y="35357"/>
                </a:lnTo>
                <a:lnTo>
                  <a:pt x="392030" y="66748"/>
                </a:lnTo>
                <a:lnTo>
                  <a:pt x="462406" y="66980"/>
                </a:lnTo>
                <a:lnTo>
                  <a:pt x="462279" y="105080"/>
                </a:lnTo>
                <a:lnTo>
                  <a:pt x="467285" y="105080"/>
                </a:lnTo>
                <a:lnTo>
                  <a:pt x="500125" y="86030"/>
                </a:lnTo>
                <a:lnTo>
                  <a:pt x="357886" y="2464"/>
                </a:lnTo>
                <a:lnTo>
                  <a:pt x="350764" y="0"/>
                </a:lnTo>
                <a:close/>
              </a:path>
              <a:path w="500379" h="171450">
                <a:moveTo>
                  <a:pt x="0" y="65456"/>
                </a:moveTo>
                <a:lnTo>
                  <a:pt x="0" y="103556"/>
                </a:lnTo>
                <a:lnTo>
                  <a:pt x="391777" y="104848"/>
                </a:lnTo>
                <a:lnTo>
                  <a:pt x="424561" y="85854"/>
                </a:lnTo>
                <a:lnTo>
                  <a:pt x="392030" y="66748"/>
                </a:lnTo>
                <a:lnTo>
                  <a:pt x="0" y="65456"/>
                </a:lnTo>
                <a:close/>
              </a:path>
              <a:path w="500379" h="171450">
                <a:moveTo>
                  <a:pt x="452754" y="69520"/>
                </a:moveTo>
                <a:lnTo>
                  <a:pt x="424561" y="85854"/>
                </a:lnTo>
                <a:lnTo>
                  <a:pt x="452754" y="102413"/>
                </a:lnTo>
                <a:lnTo>
                  <a:pt x="452754" y="69520"/>
                </a:lnTo>
                <a:close/>
              </a:path>
              <a:path w="500379" h="171450">
                <a:moveTo>
                  <a:pt x="462398" y="69520"/>
                </a:moveTo>
                <a:lnTo>
                  <a:pt x="452754" y="69520"/>
                </a:lnTo>
                <a:lnTo>
                  <a:pt x="452754" y="102413"/>
                </a:lnTo>
                <a:lnTo>
                  <a:pt x="462288" y="102413"/>
                </a:lnTo>
                <a:lnTo>
                  <a:pt x="462398" y="69520"/>
                </a:lnTo>
                <a:close/>
              </a:path>
              <a:path w="500379" h="171450">
                <a:moveTo>
                  <a:pt x="392030" y="66748"/>
                </a:moveTo>
                <a:lnTo>
                  <a:pt x="424561" y="85854"/>
                </a:lnTo>
                <a:lnTo>
                  <a:pt x="452754" y="69520"/>
                </a:lnTo>
                <a:lnTo>
                  <a:pt x="462398" y="69520"/>
                </a:lnTo>
                <a:lnTo>
                  <a:pt x="462406" y="66980"/>
                </a:lnTo>
                <a:lnTo>
                  <a:pt x="392030" y="66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54616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65" dirty="0"/>
              <a:t>Rx </a:t>
            </a:r>
            <a:r>
              <a:rPr sz="4400" spc="-254" dirty="0"/>
              <a:t>– </a:t>
            </a:r>
            <a:r>
              <a:rPr sz="4400" spc="-380" dirty="0"/>
              <a:t>Advanced</a:t>
            </a:r>
            <a:r>
              <a:rPr sz="4400" spc="-565" dirty="0"/>
              <a:t> </a:t>
            </a:r>
            <a:r>
              <a:rPr sz="4400" spc="-229" dirty="0"/>
              <a:t>Arthritis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3014" y="1509941"/>
            <a:ext cx="8401685" cy="441642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dirty="0">
                <a:latin typeface="Arial"/>
                <a:cs typeface="Arial"/>
              </a:rPr>
              <a:t>All </a:t>
            </a:r>
            <a:r>
              <a:rPr sz="3200" b="1" spc="-229" dirty="0">
                <a:latin typeface="Arial"/>
                <a:cs typeface="Arial"/>
              </a:rPr>
              <a:t>above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55" dirty="0">
                <a:latin typeface="Arial"/>
                <a:cs typeface="Arial"/>
              </a:rPr>
              <a:t>&amp;</a:t>
            </a:r>
            <a:endParaRPr sz="3200">
              <a:latin typeface="Arial"/>
              <a:cs typeface="Arial"/>
            </a:endParaRPr>
          </a:p>
          <a:p>
            <a:pPr marL="355600" marR="4762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70" dirty="0">
                <a:solidFill>
                  <a:srgbClr val="FFFF00"/>
                </a:solidFill>
                <a:latin typeface="Arial"/>
                <a:cs typeface="Arial"/>
              </a:rPr>
              <a:t>ARTHROLYSIS </a:t>
            </a:r>
            <a:r>
              <a:rPr sz="3200" b="1" spc="-190" dirty="0">
                <a:latin typeface="Arial"/>
                <a:cs typeface="Arial"/>
              </a:rPr>
              <a:t>–subtotal </a:t>
            </a:r>
            <a:r>
              <a:rPr sz="3200" b="1" spc="-280" dirty="0">
                <a:latin typeface="Arial"/>
                <a:cs typeface="Arial"/>
              </a:rPr>
              <a:t>excision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15" dirty="0">
                <a:latin typeface="Arial"/>
                <a:cs typeface="Arial"/>
              </a:rPr>
              <a:t>pathological  contracted </a:t>
            </a:r>
            <a:r>
              <a:rPr sz="3200" b="1" spc="-220" dirty="0">
                <a:latin typeface="Arial"/>
                <a:cs typeface="Arial"/>
              </a:rPr>
              <a:t>fibrous</a:t>
            </a:r>
            <a:r>
              <a:rPr sz="3200" b="1" spc="-185" dirty="0">
                <a:latin typeface="Arial"/>
                <a:cs typeface="Arial"/>
              </a:rPr>
              <a:t> </a:t>
            </a:r>
            <a:r>
              <a:rPr sz="3200" b="1" spc="-275" dirty="0">
                <a:latin typeface="Arial"/>
                <a:cs typeface="Arial"/>
              </a:rPr>
              <a:t>capsule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25" dirty="0">
                <a:latin typeface="Arial"/>
                <a:cs typeface="Arial"/>
              </a:rPr>
              <a:t>Useful </a:t>
            </a:r>
            <a:r>
              <a:rPr sz="3200" b="1" spc="-170" dirty="0">
                <a:latin typeface="Arial"/>
                <a:cs typeface="Arial"/>
              </a:rPr>
              <a:t>where </a:t>
            </a:r>
            <a:r>
              <a:rPr sz="3200" b="1" spc="-130" dirty="0">
                <a:latin typeface="Arial"/>
                <a:cs typeface="Arial"/>
              </a:rPr>
              <a:t>limitation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35" dirty="0">
                <a:latin typeface="Arial"/>
                <a:cs typeface="Arial"/>
              </a:rPr>
              <a:t>movements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220" dirty="0">
                <a:latin typeface="Arial"/>
                <a:cs typeface="Arial"/>
              </a:rPr>
              <a:t>due </a:t>
            </a:r>
            <a:r>
              <a:rPr sz="3200" b="1" spc="-114" dirty="0">
                <a:latin typeface="Arial"/>
                <a:cs typeface="Arial"/>
              </a:rPr>
              <a:t>to  </a:t>
            </a:r>
            <a:r>
              <a:rPr sz="3200" b="1" spc="-395" dirty="0">
                <a:latin typeface="Arial"/>
                <a:cs typeface="Arial"/>
              </a:rPr>
              <a:t>FIBROUS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434" dirty="0">
                <a:latin typeface="Arial"/>
                <a:cs typeface="Arial"/>
              </a:rPr>
              <a:t>ANKYLOSIS</a:t>
            </a:r>
            <a:endParaRPr sz="3200">
              <a:latin typeface="Arial"/>
              <a:cs typeface="Arial"/>
            </a:endParaRPr>
          </a:p>
          <a:p>
            <a:pPr marL="447040" indent="-43434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446405" algn="l"/>
                <a:tab pos="447040" algn="l"/>
              </a:tabLst>
            </a:pPr>
            <a:r>
              <a:rPr sz="3200" b="1" spc="-240" dirty="0">
                <a:latin typeface="Arial"/>
                <a:cs typeface="Arial"/>
              </a:rPr>
              <a:t>Aim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445" dirty="0">
                <a:latin typeface="Arial"/>
                <a:cs typeface="Arial"/>
              </a:rPr>
              <a:t>To </a:t>
            </a:r>
            <a:r>
              <a:rPr sz="3200" b="1" spc="-235" dirty="0">
                <a:latin typeface="Arial"/>
                <a:cs typeface="Arial"/>
              </a:rPr>
              <a:t>achieve </a:t>
            </a:r>
            <a:r>
              <a:rPr sz="3200" b="1" spc="-225" dirty="0">
                <a:latin typeface="Arial"/>
                <a:cs typeface="Arial"/>
              </a:rPr>
              <a:t>useful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spc="-254" dirty="0">
                <a:latin typeface="Arial"/>
                <a:cs typeface="Arial"/>
              </a:rPr>
              <a:t>ROM</a:t>
            </a:r>
            <a:endParaRPr sz="3200">
              <a:latin typeface="Arial"/>
              <a:cs typeface="Arial"/>
            </a:endParaRPr>
          </a:p>
          <a:p>
            <a:pPr marL="355600" marR="812165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20" dirty="0">
                <a:latin typeface="Arial"/>
                <a:cs typeface="Arial"/>
              </a:rPr>
              <a:t>Posterior </a:t>
            </a:r>
            <a:r>
              <a:rPr sz="3200" b="1" spc="-275" dirty="0">
                <a:latin typeface="Arial"/>
                <a:cs typeface="Arial"/>
              </a:rPr>
              <a:t>capsule </a:t>
            </a:r>
            <a:r>
              <a:rPr sz="3200" b="1" spc="-210" dirty="0">
                <a:latin typeface="Arial"/>
                <a:cs typeface="Arial"/>
              </a:rPr>
              <a:t>undisturbed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35" dirty="0">
                <a:latin typeface="Arial"/>
                <a:cs typeface="Arial"/>
              </a:rPr>
              <a:t>vital </a:t>
            </a:r>
            <a:r>
              <a:rPr sz="3200" b="1" spc="-210" dirty="0">
                <a:latin typeface="Arial"/>
                <a:cs typeface="Arial"/>
              </a:rPr>
              <a:t>blood  </a:t>
            </a:r>
            <a:r>
              <a:rPr sz="3200" b="1" spc="-265" dirty="0">
                <a:latin typeface="Arial"/>
                <a:cs typeface="Arial"/>
              </a:rPr>
              <a:t>supply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15" dirty="0"/>
              <a:t>Rx </a:t>
            </a:r>
            <a:r>
              <a:rPr spc="-235" dirty="0"/>
              <a:t>– </a:t>
            </a:r>
            <a:r>
              <a:rPr spc="-350" dirty="0"/>
              <a:t>Advanced </a:t>
            </a:r>
            <a:r>
              <a:rPr spc="-180" dirty="0"/>
              <a:t>arthritis </a:t>
            </a:r>
            <a:r>
              <a:rPr spc="-135" dirty="0"/>
              <a:t>with  </a:t>
            </a:r>
            <a:r>
              <a:rPr spc="-280" dirty="0"/>
              <a:t>subluxation </a:t>
            </a:r>
            <a:r>
              <a:rPr spc="605" dirty="0"/>
              <a:t>/</a:t>
            </a:r>
            <a:r>
              <a:rPr spc="-110" dirty="0"/>
              <a:t> </a:t>
            </a:r>
            <a:r>
              <a:rPr spc="-280" dirty="0"/>
              <a:t>dislocation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474584" cy="344106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45" dirty="0">
                <a:latin typeface="Arial"/>
                <a:cs typeface="Arial"/>
              </a:rPr>
              <a:t>Conservative </a:t>
            </a:r>
            <a:r>
              <a:rPr sz="3200" b="1" spc="-160" dirty="0">
                <a:latin typeface="Arial"/>
                <a:cs typeface="Arial"/>
              </a:rPr>
              <a:t>traction</a:t>
            </a:r>
            <a:r>
              <a:rPr sz="3200" b="1" spc="-150" dirty="0">
                <a:latin typeface="Arial"/>
                <a:cs typeface="Arial"/>
              </a:rPr>
              <a:t> </a:t>
            </a:r>
            <a:r>
              <a:rPr sz="3200" b="1" spc="-215" dirty="0">
                <a:latin typeface="Arial"/>
                <a:cs typeface="Arial"/>
              </a:rPr>
              <a:t>regimen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5" dirty="0">
                <a:latin typeface="Arial"/>
                <a:cs typeface="Arial"/>
              </a:rPr>
              <a:t>If </a:t>
            </a:r>
            <a:r>
              <a:rPr sz="3200" b="1" spc="-290" dirty="0">
                <a:latin typeface="Arial"/>
                <a:cs typeface="Arial"/>
              </a:rPr>
              <a:t>sound </a:t>
            </a:r>
            <a:r>
              <a:rPr sz="3200" b="1" spc="-265" dirty="0">
                <a:latin typeface="Arial"/>
                <a:cs typeface="Arial"/>
              </a:rPr>
              <a:t>ankylosis </a:t>
            </a:r>
            <a:r>
              <a:rPr sz="3200" b="1" spc="-135" dirty="0">
                <a:latin typeface="Arial"/>
                <a:cs typeface="Arial"/>
              </a:rPr>
              <a:t>,in </a:t>
            </a:r>
            <a:r>
              <a:rPr sz="3200" b="1" spc="-225" dirty="0">
                <a:latin typeface="Arial"/>
                <a:cs typeface="Arial"/>
              </a:rPr>
              <a:t>bad </a:t>
            </a:r>
            <a:r>
              <a:rPr sz="3200" b="1" spc="-200" dirty="0">
                <a:latin typeface="Arial"/>
                <a:cs typeface="Arial"/>
              </a:rPr>
              <a:t>position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00" dirty="0">
                <a:latin typeface="Arial"/>
                <a:cs typeface="Arial"/>
              </a:rPr>
              <a:t>upper  </a:t>
            </a:r>
            <a:r>
              <a:rPr sz="3200" b="1" spc="-180" dirty="0">
                <a:latin typeface="Arial"/>
                <a:cs typeface="Arial"/>
              </a:rPr>
              <a:t>femoral </a:t>
            </a:r>
            <a:r>
              <a:rPr sz="3200" b="1" spc="-204" dirty="0">
                <a:latin typeface="Arial"/>
                <a:cs typeface="Arial"/>
              </a:rPr>
              <a:t>corrective</a:t>
            </a:r>
            <a:r>
              <a:rPr sz="3200" b="1" spc="-210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osteotomy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20" dirty="0">
                <a:latin typeface="Arial"/>
                <a:cs typeface="Arial"/>
              </a:rPr>
              <a:t>Excision</a:t>
            </a:r>
            <a:r>
              <a:rPr sz="3200" b="1" spc="-210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arthroplasty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9" dirty="0">
                <a:latin typeface="Arial"/>
                <a:cs typeface="Arial"/>
              </a:rPr>
              <a:t>Arthrodesis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10" dirty="0">
                <a:latin typeface="Arial"/>
                <a:cs typeface="Arial"/>
              </a:rPr>
              <a:t>Hip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replacement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64058"/>
            <a:ext cx="8018145" cy="5489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47574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35" dirty="0">
                <a:latin typeface="Arial"/>
                <a:cs typeface="Arial"/>
              </a:rPr>
              <a:t>In </a:t>
            </a:r>
            <a:r>
              <a:rPr sz="3200" b="1" spc="-254" dirty="0">
                <a:latin typeface="Arial"/>
                <a:cs typeface="Arial"/>
              </a:rPr>
              <a:t>advanced </a:t>
            </a:r>
            <a:r>
              <a:rPr sz="3200" b="1" spc="-140" dirty="0">
                <a:latin typeface="Arial"/>
                <a:cs typeface="Arial"/>
              </a:rPr>
              <a:t>arthritis </a:t>
            </a:r>
            <a:r>
              <a:rPr sz="3200" b="1" spc="-260" dirty="0">
                <a:latin typeface="Arial"/>
                <a:cs typeface="Arial"/>
              </a:rPr>
              <a:t>usual </a:t>
            </a:r>
            <a:r>
              <a:rPr sz="3200" b="1" spc="-220" dirty="0">
                <a:latin typeface="Arial"/>
                <a:cs typeface="Arial"/>
              </a:rPr>
              <a:t>outcome-  </a:t>
            </a:r>
            <a:r>
              <a:rPr sz="3200" b="1" spc="-395" dirty="0">
                <a:latin typeface="Arial"/>
                <a:cs typeface="Arial"/>
              </a:rPr>
              <a:t>FIBROUS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430" dirty="0">
                <a:latin typeface="Arial"/>
                <a:cs typeface="Arial"/>
              </a:rPr>
              <a:t>ANKYLOSIS</a:t>
            </a:r>
            <a:endParaRPr sz="3200">
              <a:latin typeface="Arial"/>
              <a:cs typeface="Arial"/>
            </a:endParaRPr>
          </a:p>
          <a:p>
            <a:pPr marL="355600" marR="31686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95" dirty="0">
                <a:latin typeface="Arial"/>
                <a:cs typeface="Arial"/>
              </a:rPr>
              <a:t>Once </a:t>
            </a:r>
            <a:r>
              <a:rPr sz="3200" b="1" spc="-220" dirty="0">
                <a:latin typeface="Arial"/>
                <a:cs typeface="Arial"/>
              </a:rPr>
              <a:t>fibrous </a:t>
            </a:r>
            <a:r>
              <a:rPr sz="3200" b="1" spc="-265" dirty="0">
                <a:latin typeface="Arial"/>
                <a:cs typeface="Arial"/>
              </a:rPr>
              <a:t>ankylosis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75" dirty="0">
                <a:latin typeface="Arial"/>
                <a:cs typeface="Arial"/>
              </a:rPr>
              <a:t>anticipated </a:t>
            </a:r>
            <a:r>
              <a:rPr sz="3200" b="1" spc="484" dirty="0">
                <a:latin typeface="Arial"/>
                <a:cs typeface="Arial"/>
              </a:rPr>
              <a:t>/  </a:t>
            </a:r>
            <a:r>
              <a:rPr sz="3200" b="1" spc="-240" dirty="0">
                <a:latin typeface="Arial"/>
                <a:cs typeface="Arial"/>
              </a:rPr>
              <a:t>accepted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70" dirty="0">
                <a:latin typeface="Arial"/>
                <a:cs typeface="Arial"/>
              </a:rPr>
              <a:t>limb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204" dirty="0">
                <a:latin typeface="Arial"/>
                <a:cs typeface="Arial"/>
              </a:rPr>
              <a:t>immobilised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60" dirty="0">
                <a:solidFill>
                  <a:srgbClr val="FFFF00"/>
                </a:solidFill>
                <a:latin typeface="Arial"/>
                <a:cs typeface="Arial"/>
              </a:rPr>
              <a:t>HIP </a:t>
            </a:r>
            <a:r>
              <a:rPr sz="3200" b="1" spc="-415" dirty="0">
                <a:solidFill>
                  <a:srgbClr val="FFFF00"/>
                </a:solidFill>
                <a:latin typeface="Arial"/>
                <a:cs typeface="Arial"/>
              </a:rPr>
              <a:t>SPICA 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140" dirty="0">
                <a:latin typeface="Arial"/>
                <a:cs typeface="Arial"/>
              </a:rPr>
              <a:t>4-6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240" dirty="0">
                <a:latin typeface="Arial"/>
                <a:cs typeface="Arial"/>
              </a:rPr>
              <a:t>months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0" dirty="0">
                <a:latin typeface="Arial"/>
                <a:cs typeface="Arial"/>
              </a:rPr>
              <a:t>Ideal </a:t>
            </a:r>
            <a:r>
              <a:rPr sz="3200" b="1" spc="-200" dirty="0">
                <a:latin typeface="Arial"/>
                <a:cs typeface="Arial"/>
              </a:rPr>
              <a:t>position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265" dirty="0">
                <a:latin typeface="Arial"/>
                <a:cs typeface="Arial"/>
              </a:rPr>
              <a:t>ankylosis </a:t>
            </a:r>
            <a:r>
              <a:rPr sz="3200" b="1" spc="-18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150" dirty="0">
                <a:latin typeface="Arial"/>
                <a:cs typeface="Arial"/>
              </a:rPr>
              <a:t>Neutral </a:t>
            </a:r>
            <a:r>
              <a:rPr sz="3200" b="1" spc="-200" dirty="0">
                <a:latin typeface="Arial"/>
                <a:cs typeface="Arial"/>
              </a:rPr>
              <a:t>position </a:t>
            </a:r>
            <a:r>
              <a:rPr sz="3200" b="1" spc="50" dirty="0">
                <a:latin typeface="Arial"/>
                <a:cs typeface="Arial"/>
              </a:rPr>
              <a:t>b/w </a:t>
            </a:r>
            <a:r>
              <a:rPr sz="3200" b="1" spc="-210" dirty="0">
                <a:latin typeface="Arial"/>
                <a:cs typeface="Arial"/>
              </a:rPr>
              <a:t>abduction </a:t>
            </a:r>
            <a:r>
              <a:rPr sz="3200" b="1" spc="-55" dirty="0">
                <a:latin typeface="Arial"/>
                <a:cs typeface="Arial"/>
              </a:rPr>
              <a:t>&amp;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spc="-210" dirty="0">
                <a:latin typeface="Arial"/>
                <a:cs typeface="Arial"/>
              </a:rPr>
              <a:t>adduction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140" dirty="0">
                <a:latin typeface="Arial"/>
                <a:cs typeface="Arial"/>
              </a:rPr>
              <a:t>5-10 </a:t>
            </a:r>
            <a:r>
              <a:rPr sz="3200" b="1" spc="-280" dirty="0">
                <a:latin typeface="Arial"/>
                <a:cs typeface="Arial"/>
              </a:rPr>
              <a:t>deg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70" dirty="0">
                <a:latin typeface="Arial"/>
                <a:cs typeface="Arial"/>
              </a:rPr>
              <a:t>external</a:t>
            </a:r>
            <a:r>
              <a:rPr sz="3200" b="1" spc="-145" dirty="0">
                <a:latin typeface="Arial"/>
                <a:cs typeface="Arial"/>
              </a:rPr>
              <a:t> </a:t>
            </a:r>
            <a:r>
              <a:rPr sz="3200" b="1" spc="-140" dirty="0">
                <a:latin typeface="Arial"/>
                <a:cs typeface="Arial"/>
              </a:rPr>
              <a:t>rotation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40" dirty="0">
                <a:latin typeface="Arial"/>
                <a:cs typeface="Arial"/>
              </a:rPr>
              <a:t>Flexion </a:t>
            </a:r>
            <a:r>
              <a:rPr sz="3200" b="1" spc="-235" dirty="0">
                <a:latin typeface="Arial"/>
                <a:cs typeface="Arial"/>
              </a:rPr>
              <a:t>depending upon </a:t>
            </a:r>
            <a:r>
              <a:rPr sz="3200" b="1" spc="-280" dirty="0">
                <a:latin typeface="Arial"/>
                <a:cs typeface="Arial"/>
              </a:rPr>
              <a:t>age </a:t>
            </a:r>
            <a:r>
              <a:rPr sz="3200" b="1" spc="-200" dirty="0">
                <a:latin typeface="Arial"/>
                <a:cs typeface="Arial"/>
              </a:rPr>
              <a:t>:children- </a:t>
            </a:r>
            <a:r>
              <a:rPr sz="3200" b="1" spc="-160" dirty="0">
                <a:latin typeface="Arial"/>
                <a:cs typeface="Arial"/>
              </a:rPr>
              <a:t>10</a:t>
            </a:r>
            <a:r>
              <a:rPr sz="3200" b="1" spc="110" dirty="0">
                <a:latin typeface="Arial"/>
                <a:cs typeface="Arial"/>
              </a:rPr>
              <a:t> </a:t>
            </a:r>
            <a:r>
              <a:rPr sz="3200" b="1" spc="-280" dirty="0">
                <a:latin typeface="Arial"/>
                <a:cs typeface="Arial"/>
              </a:rPr>
              <a:t>deg</a:t>
            </a:r>
            <a:endParaRPr sz="3200">
              <a:latin typeface="Arial"/>
              <a:cs typeface="Arial"/>
            </a:endParaRPr>
          </a:p>
          <a:p>
            <a:pPr marR="108585" algn="r">
              <a:lnSpc>
                <a:spcPct val="100000"/>
              </a:lnSpc>
              <a:spcBef>
                <a:spcPts val="770"/>
              </a:spcBef>
            </a:pPr>
            <a:r>
              <a:rPr sz="3200" b="1" spc="-204" dirty="0">
                <a:latin typeface="Arial"/>
                <a:cs typeface="Arial"/>
              </a:rPr>
              <a:t>adults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60" dirty="0">
                <a:latin typeface="Arial"/>
                <a:cs typeface="Arial"/>
              </a:rPr>
              <a:t>30</a:t>
            </a:r>
            <a:r>
              <a:rPr sz="3200" b="1" spc="-215" dirty="0">
                <a:latin typeface="Arial"/>
                <a:cs typeface="Arial"/>
              </a:rPr>
              <a:t> </a:t>
            </a:r>
            <a:r>
              <a:rPr sz="3200" b="1" spc="-280" dirty="0">
                <a:latin typeface="Arial"/>
                <a:cs typeface="Arial"/>
              </a:rPr>
              <a:t>deg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4986"/>
            <a:ext cx="9144000" cy="6573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1"/>
            <a:ext cx="825855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0118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85" dirty="0"/>
              <a:t>Arthrodesis..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8027670" cy="4055212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75" dirty="0">
                <a:latin typeface="Arial"/>
                <a:cs typeface="Arial"/>
              </a:rPr>
              <a:t>Offered </a:t>
            </a:r>
            <a:r>
              <a:rPr sz="3200" b="1" spc="-204" dirty="0">
                <a:latin typeface="Arial"/>
                <a:cs typeface="Arial"/>
              </a:rPr>
              <a:t>only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105" dirty="0">
                <a:latin typeface="Arial"/>
                <a:cs typeface="Arial"/>
              </a:rPr>
              <a:t>pt </a:t>
            </a:r>
            <a:r>
              <a:rPr sz="3200" b="1" spc="-275" dirty="0">
                <a:latin typeface="Arial"/>
                <a:cs typeface="Arial"/>
              </a:rPr>
              <a:t>&gt; </a:t>
            </a:r>
            <a:r>
              <a:rPr sz="3200" b="1" spc="-245" dirty="0">
                <a:latin typeface="Arial"/>
                <a:cs typeface="Arial"/>
              </a:rPr>
              <a:t>18yrs</a:t>
            </a:r>
            <a:r>
              <a:rPr sz="3200" b="1" spc="-105" dirty="0">
                <a:latin typeface="Arial"/>
                <a:cs typeface="Arial"/>
              </a:rPr>
              <a:t> </a:t>
            </a:r>
            <a:r>
              <a:rPr sz="3200" b="1" spc="-275" dirty="0">
                <a:latin typeface="Arial"/>
                <a:cs typeface="Arial"/>
              </a:rPr>
              <a:t>age</a:t>
            </a:r>
            <a:endParaRPr sz="3200">
              <a:latin typeface="Arial"/>
              <a:cs typeface="Arial"/>
            </a:endParaRPr>
          </a:p>
          <a:p>
            <a:pPr marL="104139" marR="5288280" indent="-91440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30" dirty="0">
                <a:latin typeface="Arial"/>
                <a:cs typeface="Arial"/>
              </a:rPr>
              <a:t>Types </a:t>
            </a:r>
            <a:r>
              <a:rPr sz="3200" b="1" spc="-185">
                <a:latin typeface="Arial"/>
                <a:cs typeface="Arial"/>
              </a:rPr>
              <a:t>:  </a:t>
            </a:r>
            <a:endParaRPr lang="en-US" sz="3200" b="1" spc="-185" dirty="0" smtClean="0">
              <a:latin typeface="Arial"/>
              <a:cs typeface="Arial"/>
            </a:endParaRPr>
          </a:p>
          <a:p>
            <a:pPr marL="104139" marR="5288280" indent="-91440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20" smtClean="0">
                <a:latin typeface="Arial"/>
                <a:cs typeface="Arial"/>
              </a:rPr>
              <a:t>1.Intra</a:t>
            </a:r>
            <a:r>
              <a:rPr sz="3200" b="1" spc="-165" smtClean="0">
                <a:latin typeface="Arial"/>
                <a:cs typeface="Arial"/>
              </a:rPr>
              <a:t>rticular</a:t>
            </a:r>
            <a:endParaRPr sz="3200">
              <a:latin typeface="Arial"/>
              <a:cs typeface="Arial"/>
            </a:endParaRPr>
          </a:p>
          <a:p>
            <a:pPr marL="103505">
              <a:lnSpc>
                <a:spcPct val="100000"/>
              </a:lnSpc>
              <a:spcBef>
                <a:spcPts val="765"/>
              </a:spcBef>
            </a:pPr>
            <a:r>
              <a:rPr sz="3200" b="1" spc="-204" dirty="0">
                <a:latin typeface="Arial"/>
                <a:cs typeface="Arial"/>
              </a:rPr>
              <a:t>2.Extra </a:t>
            </a:r>
            <a:r>
              <a:rPr sz="3200" b="1" spc="-160" dirty="0">
                <a:latin typeface="Arial"/>
                <a:cs typeface="Arial"/>
              </a:rPr>
              <a:t>articular </a:t>
            </a:r>
            <a:r>
              <a:rPr sz="3200" b="1" spc="-185">
                <a:latin typeface="Arial"/>
                <a:cs typeface="Arial"/>
              </a:rPr>
              <a:t>– </a:t>
            </a:r>
            <a:r>
              <a:rPr lang="en-US" sz="3200" b="1" spc="-185" dirty="0" smtClean="0">
                <a:latin typeface="Arial"/>
                <a:cs typeface="Arial"/>
              </a:rPr>
              <a:t> If Adduction deformity-</a:t>
            </a:r>
            <a:r>
              <a:rPr sz="3200" b="1" spc="-185" smtClean="0">
                <a:latin typeface="Arial"/>
                <a:cs typeface="Arial"/>
              </a:rPr>
              <a:t> </a:t>
            </a:r>
            <a:r>
              <a:rPr sz="3200" b="1" spc="-260" dirty="0">
                <a:latin typeface="Arial"/>
                <a:cs typeface="Arial"/>
              </a:rPr>
              <a:t>Ischio</a:t>
            </a:r>
            <a:r>
              <a:rPr sz="3200" b="1" spc="-220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femoral</a:t>
            </a:r>
            <a:endParaRPr sz="3200">
              <a:latin typeface="Arial"/>
              <a:cs typeface="Arial"/>
            </a:endParaRPr>
          </a:p>
          <a:p>
            <a:pPr marL="103505" marR="596900" indent="2763520">
              <a:lnSpc>
                <a:spcPct val="120000"/>
              </a:lnSpc>
              <a:spcBef>
                <a:spcPts val="5"/>
              </a:spcBef>
            </a:pPr>
            <a:r>
              <a:rPr sz="3200" b="1" spc="-85" smtClean="0">
                <a:latin typeface="Arial"/>
                <a:cs typeface="Arial"/>
              </a:rPr>
              <a:t>-</a:t>
            </a:r>
            <a:r>
              <a:rPr lang="en-US" sz="3200" b="1" spc="-85" dirty="0" smtClean="0">
                <a:latin typeface="Arial"/>
                <a:cs typeface="Arial"/>
              </a:rPr>
              <a:t>  If Abduction deformity- </a:t>
            </a:r>
            <a:r>
              <a:rPr sz="3200" b="1" spc="-120" smtClean="0">
                <a:latin typeface="Arial"/>
                <a:cs typeface="Arial"/>
              </a:rPr>
              <a:t>Ilio</a:t>
            </a:r>
            <a:r>
              <a:rPr sz="3200" b="1" spc="-390" smtClean="0">
                <a:latin typeface="Arial"/>
                <a:cs typeface="Arial"/>
              </a:rPr>
              <a:t> </a:t>
            </a:r>
            <a:r>
              <a:rPr sz="3200" b="1" spc="-180">
                <a:latin typeface="Arial"/>
                <a:cs typeface="Arial"/>
              </a:rPr>
              <a:t>femoral  </a:t>
            </a:r>
            <a:r>
              <a:rPr lang="en-US" sz="3200" b="1" spc="-180" dirty="0" smtClean="0">
                <a:latin typeface="Arial"/>
                <a:cs typeface="Arial"/>
              </a:rPr>
              <a:t>  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93241"/>
            <a:ext cx="7450455" cy="4318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462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40" dirty="0">
                <a:latin typeface="Arial"/>
                <a:cs typeface="Arial"/>
              </a:rPr>
              <a:t>During </a:t>
            </a:r>
            <a:r>
              <a:rPr sz="3200" b="1" spc="-175" dirty="0">
                <a:latin typeface="Arial"/>
                <a:cs typeface="Arial"/>
              </a:rPr>
              <a:t>extra </a:t>
            </a:r>
            <a:r>
              <a:rPr sz="3200" b="1" spc="-165" dirty="0">
                <a:latin typeface="Arial"/>
                <a:cs typeface="Arial"/>
              </a:rPr>
              <a:t>articular </a:t>
            </a:r>
            <a:r>
              <a:rPr sz="3200" b="1" spc="-220" dirty="0">
                <a:latin typeface="Arial"/>
                <a:cs typeface="Arial"/>
              </a:rPr>
              <a:t>arthrodesis </a:t>
            </a:r>
            <a:r>
              <a:rPr sz="3200" b="1" spc="-180" dirty="0">
                <a:latin typeface="Arial"/>
                <a:cs typeface="Arial"/>
              </a:rPr>
              <a:t>,upper  femoral </a:t>
            </a:r>
            <a:r>
              <a:rPr sz="3200" b="1" spc="-204" dirty="0">
                <a:latin typeface="Arial"/>
                <a:cs typeface="Arial"/>
              </a:rPr>
              <a:t>corrective </a:t>
            </a:r>
            <a:r>
              <a:rPr sz="3200" b="1" spc="-220" dirty="0">
                <a:latin typeface="Arial"/>
                <a:cs typeface="Arial"/>
              </a:rPr>
              <a:t>osteotomy </a:t>
            </a:r>
            <a:r>
              <a:rPr sz="3200" b="1" spc="-300" dirty="0">
                <a:latin typeface="Arial"/>
                <a:cs typeface="Arial"/>
              </a:rPr>
              <a:t>can </a:t>
            </a:r>
            <a:r>
              <a:rPr sz="3200" b="1" spc="-260" dirty="0">
                <a:latin typeface="Arial"/>
                <a:cs typeface="Arial"/>
              </a:rPr>
              <a:t>also </a:t>
            </a:r>
            <a:r>
              <a:rPr sz="3200" b="1" spc="-204" dirty="0">
                <a:latin typeface="Arial"/>
                <a:cs typeface="Arial"/>
              </a:rPr>
              <a:t>be  </a:t>
            </a:r>
            <a:r>
              <a:rPr sz="3200" b="1" spc="-180" dirty="0">
                <a:latin typeface="Arial"/>
                <a:cs typeface="Arial"/>
              </a:rPr>
              <a:t>performed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70" dirty="0">
                <a:latin typeface="Arial"/>
                <a:cs typeface="Arial"/>
              </a:rPr>
              <a:t>brings </a:t>
            </a:r>
            <a:r>
              <a:rPr sz="3200" b="1" spc="-170" dirty="0">
                <a:latin typeface="Arial"/>
                <a:cs typeface="Arial"/>
              </a:rPr>
              <a:t>limb </a:t>
            </a:r>
            <a:r>
              <a:rPr sz="3200" b="1" spc="-150" dirty="0">
                <a:latin typeface="Arial"/>
                <a:cs typeface="Arial"/>
              </a:rPr>
              <a:t>into </a:t>
            </a:r>
            <a:r>
              <a:rPr sz="3200" b="1" spc="-185" dirty="0">
                <a:latin typeface="Arial"/>
                <a:cs typeface="Arial"/>
              </a:rPr>
              <a:t>functional  </a:t>
            </a:r>
            <a:r>
              <a:rPr sz="3200" b="1" spc="-200" dirty="0">
                <a:latin typeface="Arial"/>
                <a:cs typeface="Arial"/>
              </a:rPr>
              <a:t>position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  <a:tab pos="4756150" algn="l"/>
              </a:tabLst>
            </a:pPr>
            <a:r>
              <a:rPr sz="3200" b="1" spc="-150" dirty="0">
                <a:latin typeface="Arial"/>
                <a:cs typeface="Arial"/>
              </a:rPr>
              <a:t>Intraarticular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arthrodesis	</a:t>
            </a:r>
            <a:r>
              <a:rPr sz="3200" b="1" spc="-190" dirty="0">
                <a:latin typeface="Arial"/>
                <a:cs typeface="Arial"/>
              </a:rPr>
              <a:t>permits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15" dirty="0">
                <a:latin typeface="Arial"/>
                <a:cs typeface="Arial"/>
              </a:rPr>
              <a:t>Exploration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35" dirty="0">
                <a:latin typeface="Arial"/>
                <a:cs typeface="Arial"/>
              </a:rPr>
              <a:t> </a:t>
            </a:r>
            <a:r>
              <a:rPr sz="3200" b="1" spc="-130" dirty="0">
                <a:latin typeface="Arial"/>
                <a:cs typeface="Arial"/>
              </a:rPr>
              <a:t>joint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320" dirty="0">
                <a:latin typeface="Arial"/>
                <a:cs typeface="Arial"/>
              </a:rPr>
              <a:t>Excision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65" dirty="0">
                <a:latin typeface="Arial"/>
                <a:cs typeface="Arial"/>
              </a:rPr>
              <a:t>diseased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spc="-245" dirty="0">
                <a:latin typeface="Arial"/>
                <a:cs typeface="Arial"/>
              </a:rPr>
              <a:t>tissue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Curretage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65" dirty="0">
                <a:latin typeface="Arial"/>
                <a:cs typeface="Arial"/>
              </a:rPr>
              <a:t>juxta </a:t>
            </a:r>
            <a:r>
              <a:rPr sz="3200" b="1" spc="-160" dirty="0">
                <a:latin typeface="Arial"/>
                <a:cs typeface="Arial"/>
              </a:rPr>
              <a:t>articular </a:t>
            </a:r>
            <a:r>
              <a:rPr sz="3200" b="1" spc="-190" dirty="0">
                <a:latin typeface="Arial"/>
                <a:cs typeface="Arial"/>
              </a:rPr>
              <a:t>infected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spc="-245" dirty="0">
                <a:latin typeface="Arial"/>
                <a:cs typeface="Arial"/>
              </a:rPr>
              <a:t>tissue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6641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70" dirty="0"/>
              <a:t>Disadvantages </a:t>
            </a:r>
            <a:r>
              <a:rPr sz="3600" spc="-165" dirty="0"/>
              <a:t>of</a:t>
            </a:r>
            <a:r>
              <a:rPr sz="3600" spc="100" dirty="0"/>
              <a:t> </a:t>
            </a:r>
            <a:r>
              <a:rPr sz="4400" spc="-300" dirty="0"/>
              <a:t>arthrodesis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298055" cy="3733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2025650" algn="l"/>
              </a:tabLst>
            </a:pPr>
            <a:r>
              <a:rPr sz="3200" b="1" spc="-254" dirty="0">
                <a:latin typeface="Arial"/>
                <a:cs typeface="Arial"/>
              </a:rPr>
              <a:t>Early </a:t>
            </a:r>
            <a:r>
              <a:rPr sz="3200" b="1" spc="-195" dirty="0">
                <a:latin typeface="Arial"/>
                <a:cs typeface="Arial"/>
              </a:rPr>
              <a:t>development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00" dirty="0">
                <a:latin typeface="Arial"/>
                <a:cs typeface="Arial"/>
              </a:rPr>
              <a:t>degenerative </a:t>
            </a:r>
            <a:r>
              <a:rPr sz="3200" b="1" spc="-235" dirty="0">
                <a:latin typeface="Arial"/>
                <a:cs typeface="Arial"/>
              </a:rPr>
              <a:t>osteo  </a:t>
            </a:r>
            <a:r>
              <a:rPr sz="3200" b="1" spc="-220" dirty="0">
                <a:latin typeface="Arial"/>
                <a:cs typeface="Arial"/>
              </a:rPr>
              <a:t>arthrosis	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610" dirty="0">
                <a:latin typeface="Arial"/>
                <a:cs typeface="Arial"/>
              </a:rPr>
              <a:t>LS </a:t>
            </a:r>
            <a:r>
              <a:rPr sz="3200" b="1" spc="-195" dirty="0">
                <a:latin typeface="Arial"/>
                <a:cs typeface="Arial"/>
              </a:rPr>
              <a:t>spine,ipsilateral </a:t>
            </a:r>
            <a:r>
              <a:rPr sz="3200" b="1" spc="-180" dirty="0">
                <a:latin typeface="Arial"/>
                <a:cs typeface="Arial"/>
              </a:rPr>
              <a:t>knee,  </a:t>
            </a:r>
            <a:r>
              <a:rPr sz="3200" b="1" spc="-175" dirty="0">
                <a:latin typeface="Arial"/>
                <a:cs typeface="Arial"/>
              </a:rPr>
              <a:t>contralateral</a:t>
            </a:r>
            <a:r>
              <a:rPr sz="3200" b="1" spc="-225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hip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50" dirty="0">
                <a:latin typeface="Arial"/>
                <a:cs typeface="Arial"/>
              </a:rPr>
              <a:t>Compensation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245" dirty="0">
                <a:latin typeface="Arial"/>
                <a:cs typeface="Arial"/>
              </a:rPr>
              <a:t>fused </a:t>
            </a:r>
            <a:r>
              <a:rPr sz="3200" b="1" spc="-190" dirty="0">
                <a:latin typeface="Arial"/>
                <a:cs typeface="Arial"/>
              </a:rPr>
              <a:t>hip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190" dirty="0">
                <a:latin typeface="Arial"/>
                <a:cs typeface="Arial"/>
              </a:rPr>
              <a:t>Rotation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50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pelvis</a:t>
            </a:r>
            <a:endParaRPr sz="3200">
              <a:latin typeface="Arial"/>
              <a:cs typeface="Arial"/>
            </a:endParaRPr>
          </a:p>
          <a:p>
            <a:pPr marL="355600" marR="227965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447040" algn="l"/>
                <a:tab pos="447675" algn="l"/>
              </a:tabLst>
            </a:pPr>
            <a:r>
              <a:rPr sz="3200" b="1" spc="-185" dirty="0">
                <a:latin typeface="Arial"/>
                <a:cs typeface="Arial"/>
              </a:rPr>
              <a:t>flexion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80" dirty="0">
                <a:latin typeface="Arial"/>
                <a:cs typeface="Arial"/>
              </a:rPr>
              <a:t>ipsilateral </a:t>
            </a:r>
            <a:r>
              <a:rPr sz="3200" b="1" spc="-210" dirty="0">
                <a:latin typeface="Arial"/>
                <a:cs typeface="Arial"/>
              </a:rPr>
              <a:t>knee </a:t>
            </a:r>
            <a:r>
              <a:rPr sz="3200" b="1" spc="-225" dirty="0">
                <a:latin typeface="Arial"/>
                <a:cs typeface="Arial"/>
              </a:rPr>
              <a:t>during </a:t>
            </a:r>
            <a:r>
              <a:rPr sz="3200" b="1" spc="-265" dirty="0">
                <a:latin typeface="Arial"/>
                <a:cs typeface="Arial"/>
              </a:rPr>
              <a:t>stance  </a:t>
            </a:r>
            <a:r>
              <a:rPr sz="3200" b="1" spc="-270" dirty="0">
                <a:latin typeface="Arial"/>
                <a:cs typeface="Arial"/>
              </a:rPr>
              <a:t>phase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2745" y="3716146"/>
            <a:ext cx="171450" cy="572135"/>
          </a:xfrm>
          <a:custGeom>
            <a:avLst/>
            <a:gdLst/>
            <a:ahLst/>
            <a:cxnLst/>
            <a:rect l="l" t="t" r="r" b="b"/>
            <a:pathLst>
              <a:path w="171450" h="572135">
                <a:moveTo>
                  <a:pt x="85777" y="75639"/>
                </a:moveTo>
                <a:lnTo>
                  <a:pt x="66640" y="108216"/>
                </a:lnTo>
                <a:lnTo>
                  <a:pt x="65350" y="571626"/>
                </a:lnTo>
                <a:lnTo>
                  <a:pt x="103450" y="571626"/>
                </a:lnTo>
                <a:lnTo>
                  <a:pt x="104645" y="142366"/>
                </a:lnTo>
                <a:lnTo>
                  <a:pt x="104647" y="108216"/>
                </a:lnTo>
                <a:lnTo>
                  <a:pt x="85777" y="75639"/>
                </a:lnTo>
                <a:close/>
              </a:path>
              <a:path w="171450" h="572135">
                <a:moveTo>
                  <a:pt x="107924" y="37845"/>
                </a:moveTo>
                <a:lnTo>
                  <a:pt x="104936" y="37845"/>
                </a:lnTo>
                <a:lnTo>
                  <a:pt x="104740" y="108376"/>
                </a:lnTo>
                <a:lnTo>
                  <a:pt x="135759" y="161925"/>
                </a:lnTo>
                <a:lnTo>
                  <a:pt x="140770" y="167550"/>
                </a:lnTo>
                <a:lnTo>
                  <a:pt x="147338" y="170735"/>
                </a:lnTo>
                <a:lnTo>
                  <a:pt x="154626" y="171229"/>
                </a:lnTo>
                <a:lnTo>
                  <a:pt x="161794" y="168782"/>
                </a:lnTo>
                <a:lnTo>
                  <a:pt x="167460" y="163804"/>
                </a:lnTo>
                <a:lnTo>
                  <a:pt x="170652" y="157241"/>
                </a:lnTo>
                <a:lnTo>
                  <a:pt x="171149" y="149941"/>
                </a:lnTo>
                <a:lnTo>
                  <a:pt x="168728" y="142747"/>
                </a:lnTo>
                <a:lnTo>
                  <a:pt x="107924" y="37845"/>
                </a:lnTo>
                <a:close/>
              </a:path>
              <a:path w="171450" h="572135">
                <a:moveTo>
                  <a:pt x="85988" y="0"/>
                </a:moveTo>
                <a:lnTo>
                  <a:pt x="2460" y="142366"/>
                </a:lnTo>
                <a:lnTo>
                  <a:pt x="0" y="149488"/>
                </a:lnTo>
                <a:lnTo>
                  <a:pt x="455" y="156765"/>
                </a:lnTo>
                <a:lnTo>
                  <a:pt x="3608" y="163351"/>
                </a:lnTo>
                <a:lnTo>
                  <a:pt x="9242" y="168401"/>
                </a:lnTo>
                <a:lnTo>
                  <a:pt x="16398" y="170866"/>
                </a:lnTo>
                <a:lnTo>
                  <a:pt x="23688" y="170402"/>
                </a:lnTo>
                <a:lnTo>
                  <a:pt x="30273" y="167223"/>
                </a:lnTo>
                <a:lnTo>
                  <a:pt x="35315" y="161544"/>
                </a:lnTo>
                <a:lnTo>
                  <a:pt x="66640" y="108216"/>
                </a:lnTo>
                <a:lnTo>
                  <a:pt x="66836" y="37845"/>
                </a:lnTo>
                <a:lnTo>
                  <a:pt x="107924" y="37845"/>
                </a:lnTo>
                <a:lnTo>
                  <a:pt x="85988" y="0"/>
                </a:lnTo>
                <a:close/>
              </a:path>
              <a:path w="171450" h="572135">
                <a:moveTo>
                  <a:pt x="104910" y="47370"/>
                </a:moveTo>
                <a:lnTo>
                  <a:pt x="69402" y="47370"/>
                </a:lnTo>
                <a:lnTo>
                  <a:pt x="102307" y="47497"/>
                </a:lnTo>
                <a:lnTo>
                  <a:pt x="85777" y="75639"/>
                </a:lnTo>
                <a:lnTo>
                  <a:pt x="104740" y="108376"/>
                </a:lnTo>
                <a:lnTo>
                  <a:pt x="104910" y="47370"/>
                </a:lnTo>
                <a:close/>
              </a:path>
              <a:path w="171450" h="572135">
                <a:moveTo>
                  <a:pt x="104936" y="37845"/>
                </a:moveTo>
                <a:lnTo>
                  <a:pt x="66836" y="37845"/>
                </a:lnTo>
                <a:lnTo>
                  <a:pt x="66640" y="108216"/>
                </a:lnTo>
                <a:lnTo>
                  <a:pt x="85777" y="75639"/>
                </a:lnTo>
                <a:lnTo>
                  <a:pt x="69402" y="47370"/>
                </a:lnTo>
                <a:lnTo>
                  <a:pt x="104910" y="47370"/>
                </a:lnTo>
                <a:lnTo>
                  <a:pt x="104936" y="37845"/>
                </a:lnTo>
                <a:close/>
              </a:path>
              <a:path w="171450" h="572135">
                <a:moveTo>
                  <a:pt x="69402" y="47370"/>
                </a:moveTo>
                <a:lnTo>
                  <a:pt x="85777" y="75639"/>
                </a:lnTo>
                <a:lnTo>
                  <a:pt x="102307" y="47497"/>
                </a:lnTo>
                <a:lnTo>
                  <a:pt x="69402" y="47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2608" y="4429378"/>
            <a:ext cx="171450" cy="429259"/>
          </a:xfrm>
          <a:custGeom>
            <a:avLst/>
            <a:gdLst/>
            <a:ahLst/>
            <a:cxnLst/>
            <a:rect l="l" t="t" r="r" b="b"/>
            <a:pathLst>
              <a:path w="171450" h="429260">
                <a:moveTo>
                  <a:pt x="85848" y="75642"/>
                </a:moveTo>
                <a:lnTo>
                  <a:pt x="66673" y="108235"/>
                </a:lnTo>
                <a:lnTo>
                  <a:pt x="65487" y="428625"/>
                </a:lnTo>
                <a:lnTo>
                  <a:pt x="103587" y="428879"/>
                </a:lnTo>
                <a:lnTo>
                  <a:pt x="104648" y="142240"/>
                </a:lnTo>
                <a:lnTo>
                  <a:pt x="104696" y="108235"/>
                </a:lnTo>
                <a:lnTo>
                  <a:pt x="85848" y="75642"/>
                </a:lnTo>
                <a:close/>
              </a:path>
              <a:path w="171450" h="429260">
                <a:moveTo>
                  <a:pt x="107931" y="37719"/>
                </a:moveTo>
                <a:lnTo>
                  <a:pt x="66934" y="37719"/>
                </a:lnTo>
                <a:lnTo>
                  <a:pt x="105034" y="37973"/>
                </a:lnTo>
                <a:lnTo>
                  <a:pt x="104774" y="108369"/>
                </a:lnTo>
                <a:lnTo>
                  <a:pt x="135743" y="161925"/>
                </a:lnTo>
                <a:lnTo>
                  <a:pt x="140754" y="167606"/>
                </a:lnTo>
                <a:lnTo>
                  <a:pt x="147322" y="170799"/>
                </a:lnTo>
                <a:lnTo>
                  <a:pt x="154610" y="171301"/>
                </a:lnTo>
                <a:lnTo>
                  <a:pt x="161778" y="168910"/>
                </a:lnTo>
                <a:lnTo>
                  <a:pt x="167446" y="163877"/>
                </a:lnTo>
                <a:lnTo>
                  <a:pt x="170643" y="157321"/>
                </a:lnTo>
                <a:lnTo>
                  <a:pt x="171144" y="150050"/>
                </a:lnTo>
                <a:lnTo>
                  <a:pt x="168725" y="142875"/>
                </a:lnTo>
                <a:lnTo>
                  <a:pt x="107931" y="37719"/>
                </a:lnTo>
                <a:close/>
              </a:path>
              <a:path w="171450" h="429260">
                <a:moveTo>
                  <a:pt x="86124" y="0"/>
                </a:moveTo>
                <a:lnTo>
                  <a:pt x="2469" y="142240"/>
                </a:lnTo>
                <a:lnTo>
                  <a:pt x="0" y="149361"/>
                </a:lnTo>
                <a:lnTo>
                  <a:pt x="447" y="156638"/>
                </a:lnTo>
                <a:lnTo>
                  <a:pt x="3594" y="163224"/>
                </a:lnTo>
                <a:lnTo>
                  <a:pt x="9226" y="168275"/>
                </a:lnTo>
                <a:lnTo>
                  <a:pt x="16377" y="170759"/>
                </a:lnTo>
                <a:lnTo>
                  <a:pt x="23669" y="170338"/>
                </a:lnTo>
                <a:lnTo>
                  <a:pt x="30260" y="167203"/>
                </a:lnTo>
                <a:lnTo>
                  <a:pt x="35311" y="161544"/>
                </a:lnTo>
                <a:lnTo>
                  <a:pt x="66673" y="108235"/>
                </a:lnTo>
                <a:lnTo>
                  <a:pt x="66934" y="37719"/>
                </a:lnTo>
                <a:lnTo>
                  <a:pt x="107931" y="37719"/>
                </a:lnTo>
                <a:lnTo>
                  <a:pt x="86124" y="0"/>
                </a:lnTo>
                <a:close/>
              </a:path>
              <a:path w="171450" h="429260">
                <a:moveTo>
                  <a:pt x="105000" y="47371"/>
                </a:moveTo>
                <a:lnTo>
                  <a:pt x="69500" y="47371"/>
                </a:lnTo>
                <a:lnTo>
                  <a:pt x="102406" y="47498"/>
                </a:lnTo>
                <a:lnTo>
                  <a:pt x="85848" y="75642"/>
                </a:lnTo>
                <a:lnTo>
                  <a:pt x="104774" y="108369"/>
                </a:lnTo>
                <a:lnTo>
                  <a:pt x="105000" y="47371"/>
                </a:lnTo>
                <a:close/>
              </a:path>
              <a:path w="171450" h="429260">
                <a:moveTo>
                  <a:pt x="66934" y="37719"/>
                </a:moveTo>
                <a:lnTo>
                  <a:pt x="66673" y="108235"/>
                </a:lnTo>
                <a:lnTo>
                  <a:pt x="85848" y="75642"/>
                </a:lnTo>
                <a:lnTo>
                  <a:pt x="69500" y="47371"/>
                </a:lnTo>
                <a:lnTo>
                  <a:pt x="105000" y="47371"/>
                </a:lnTo>
                <a:lnTo>
                  <a:pt x="105034" y="37973"/>
                </a:lnTo>
                <a:lnTo>
                  <a:pt x="66934" y="37719"/>
                </a:lnTo>
                <a:close/>
              </a:path>
              <a:path w="171450" h="429260">
                <a:moveTo>
                  <a:pt x="69500" y="47371"/>
                </a:moveTo>
                <a:lnTo>
                  <a:pt x="85848" y="75642"/>
                </a:lnTo>
                <a:lnTo>
                  <a:pt x="102406" y="47498"/>
                </a:lnTo>
                <a:lnTo>
                  <a:pt x="69500" y="473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09941"/>
            <a:ext cx="7890509" cy="236791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dirty="0">
                <a:latin typeface="Arial"/>
                <a:cs typeface="Arial"/>
              </a:rPr>
              <a:t>Activities </a:t>
            </a:r>
            <a:r>
              <a:rPr sz="3200" b="1" spc="-260" dirty="0">
                <a:latin typeface="Arial"/>
                <a:cs typeface="Arial"/>
              </a:rPr>
              <a:t>max </a:t>
            </a:r>
            <a:r>
              <a:rPr sz="3200" b="1" spc="-135" dirty="0">
                <a:latin typeface="Arial"/>
                <a:cs typeface="Arial"/>
              </a:rPr>
              <a:t>limited </a:t>
            </a:r>
            <a:r>
              <a:rPr sz="3200" b="1" spc="-105" dirty="0">
                <a:latin typeface="Arial"/>
                <a:cs typeface="Arial"/>
              </a:rPr>
              <a:t>after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fusion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00" dirty="0">
                <a:latin typeface="Arial"/>
                <a:cs typeface="Arial"/>
              </a:rPr>
              <a:t>bending,sitting </a:t>
            </a:r>
            <a:r>
              <a:rPr sz="3200" b="1" spc="-235" dirty="0">
                <a:latin typeface="Arial"/>
                <a:cs typeface="Arial"/>
              </a:rPr>
              <a:t>on </a:t>
            </a:r>
            <a:r>
              <a:rPr sz="3200" b="1" spc="-175" dirty="0">
                <a:latin typeface="Arial"/>
                <a:cs typeface="Arial"/>
              </a:rPr>
              <a:t>floor, </a:t>
            </a:r>
            <a:r>
              <a:rPr sz="3200" b="1" spc="-365" dirty="0">
                <a:latin typeface="Arial"/>
                <a:cs typeface="Arial"/>
              </a:rPr>
              <a:t>cross </a:t>
            </a:r>
            <a:r>
              <a:rPr sz="3200" b="1" spc="-260" dirty="0">
                <a:latin typeface="Arial"/>
                <a:cs typeface="Arial"/>
              </a:rPr>
              <a:t>legged </a:t>
            </a:r>
            <a:r>
              <a:rPr sz="3200" b="1" spc="-190" dirty="0">
                <a:latin typeface="Arial"/>
                <a:cs typeface="Arial"/>
              </a:rPr>
              <a:t>sitting</a:t>
            </a:r>
            <a:r>
              <a:rPr sz="3200" b="1" spc="-450" dirty="0">
                <a:latin typeface="Arial"/>
                <a:cs typeface="Arial"/>
              </a:rPr>
              <a:t> </a:t>
            </a:r>
            <a:r>
              <a:rPr sz="3200" b="1" spc="-65" dirty="0">
                <a:latin typeface="Arial"/>
                <a:cs typeface="Arial"/>
              </a:rPr>
              <a:t>,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-"/>
              <a:tabLst>
                <a:tab pos="354965" algn="l"/>
                <a:tab pos="355600" algn="l"/>
              </a:tabLst>
            </a:pPr>
            <a:r>
              <a:rPr sz="3200" b="1" spc="-225" dirty="0">
                <a:latin typeface="Arial"/>
                <a:cs typeface="Arial"/>
              </a:rPr>
              <a:t>Squatting,kneeling,bicycling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40" dirty="0">
                <a:latin typeface="Arial"/>
                <a:cs typeface="Arial"/>
              </a:rPr>
              <a:t>Thus </a:t>
            </a:r>
            <a:r>
              <a:rPr sz="3200" b="1" spc="-235" dirty="0">
                <a:latin typeface="Arial"/>
                <a:cs typeface="Arial"/>
              </a:rPr>
              <a:t>no </a:t>
            </a:r>
            <a:r>
              <a:rPr sz="3200" b="1" spc="-105" dirty="0">
                <a:latin typeface="Arial"/>
                <a:cs typeface="Arial"/>
              </a:rPr>
              <a:t>pt </a:t>
            </a:r>
            <a:r>
              <a:rPr sz="3200" b="1" spc="-185" dirty="0">
                <a:latin typeface="Arial"/>
                <a:cs typeface="Arial"/>
              </a:rPr>
              <a:t>would </a:t>
            </a:r>
            <a:r>
              <a:rPr sz="3200" b="1" spc="-245" dirty="0">
                <a:latin typeface="Arial"/>
                <a:cs typeface="Arial"/>
              </a:rPr>
              <a:t>accept </a:t>
            </a:r>
            <a:r>
              <a:rPr sz="3200" b="1" spc="-200" dirty="0">
                <a:latin typeface="Arial"/>
                <a:cs typeface="Arial"/>
              </a:rPr>
              <a:t>a </a:t>
            </a:r>
            <a:r>
              <a:rPr sz="3200" b="1" spc="-245" dirty="0">
                <a:latin typeface="Arial"/>
                <a:cs typeface="Arial"/>
              </a:rPr>
              <a:t>fused</a:t>
            </a:r>
            <a:r>
              <a:rPr sz="3200" b="1" spc="95" dirty="0">
                <a:latin typeface="Arial"/>
                <a:cs typeface="Arial"/>
              </a:rPr>
              <a:t> </a:t>
            </a:r>
            <a:r>
              <a:rPr sz="3200" b="1" spc="-130" dirty="0">
                <a:latin typeface="Arial"/>
                <a:cs typeface="Arial"/>
              </a:rPr>
              <a:t>joint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51136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45" dirty="0"/>
              <a:t>Excision</a:t>
            </a:r>
            <a:r>
              <a:rPr sz="4400" spc="-285" dirty="0"/>
              <a:t> </a:t>
            </a:r>
            <a:r>
              <a:rPr sz="4400" spc="-245" dirty="0"/>
              <a:t>arthroplasty..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361389"/>
            <a:ext cx="8214995" cy="418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>
              <a:lnSpc>
                <a:spcPct val="100200"/>
              </a:lnSpc>
              <a:spcBef>
                <a:spcPts val="9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484" dirty="0">
                <a:solidFill>
                  <a:srgbClr val="FFFF00"/>
                </a:solidFill>
                <a:latin typeface="Arial"/>
                <a:cs typeface="Arial"/>
              </a:rPr>
              <a:t>GIRDLESTONE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45" dirty="0">
                <a:latin typeface="Arial"/>
                <a:cs typeface="Arial"/>
              </a:rPr>
              <a:t>described </a:t>
            </a:r>
            <a:r>
              <a:rPr sz="3200" b="1" spc="-280" dirty="0">
                <a:latin typeface="Arial"/>
                <a:cs typeface="Arial"/>
              </a:rPr>
              <a:t>excision </a:t>
            </a:r>
            <a:r>
              <a:rPr sz="3200" b="1" spc="-145" dirty="0">
                <a:latin typeface="Arial"/>
                <a:cs typeface="Arial"/>
              </a:rPr>
              <a:t>of  </a:t>
            </a:r>
            <a:r>
              <a:rPr sz="3200" b="1" spc="-180" dirty="0">
                <a:latin typeface="Arial"/>
                <a:cs typeface="Arial"/>
              </a:rPr>
              <a:t>femoral </a:t>
            </a:r>
            <a:r>
              <a:rPr sz="3200" b="1" spc="-210" dirty="0">
                <a:latin typeface="Arial"/>
                <a:cs typeface="Arial"/>
              </a:rPr>
              <a:t>head,neck,proximal </a:t>
            </a:r>
            <a:r>
              <a:rPr sz="3200" b="1" spc="-125" dirty="0">
                <a:latin typeface="Arial"/>
                <a:cs typeface="Arial"/>
              </a:rPr>
              <a:t>part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75" dirty="0">
                <a:latin typeface="Arial"/>
                <a:cs typeface="Arial"/>
              </a:rPr>
              <a:t>trochanter 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90" dirty="0">
                <a:latin typeface="Arial"/>
                <a:cs typeface="Arial"/>
              </a:rPr>
              <a:t>acetabular </a:t>
            </a:r>
            <a:r>
              <a:rPr sz="3200" b="1" spc="-155" dirty="0">
                <a:latin typeface="Arial"/>
                <a:cs typeface="Arial"/>
              </a:rPr>
              <a:t>rim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265">
                <a:latin typeface="Arial"/>
                <a:cs typeface="Arial"/>
              </a:rPr>
              <a:t>chronic </a:t>
            </a:r>
            <a:r>
              <a:rPr sz="3200" b="1" spc="-220" smtClean="0">
                <a:latin typeface="Arial"/>
                <a:cs typeface="Arial"/>
              </a:rPr>
              <a:t>de</a:t>
            </a:r>
            <a:r>
              <a:rPr lang="en-US" sz="3200" b="1" spc="-220" dirty="0" smtClean="0">
                <a:latin typeface="Arial"/>
                <a:cs typeface="Arial"/>
              </a:rPr>
              <a:t>e</a:t>
            </a:r>
            <a:r>
              <a:rPr sz="3200" b="1" spc="-220" smtClean="0">
                <a:latin typeface="Arial"/>
                <a:cs typeface="Arial"/>
              </a:rPr>
              <a:t>p </a:t>
            </a:r>
            <a:r>
              <a:rPr sz="3200" b="1" spc="-215" dirty="0">
                <a:latin typeface="Arial"/>
                <a:cs typeface="Arial"/>
              </a:rPr>
              <a:t>seated  </a:t>
            </a:r>
            <a:r>
              <a:rPr sz="3200" b="1" spc="-210" dirty="0">
                <a:latin typeface="Arial"/>
                <a:cs typeface="Arial"/>
              </a:rPr>
              <a:t>infections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95" dirty="0">
                <a:latin typeface="Arial"/>
                <a:cs typeface="Arial"/>
              </a:rPr>
              <a:t>hip</a:t>
            </a:r>
            <a:r>
              <a:rPr sz="3200" b="1" spc="-165" dirty="0">
                <a:latin typeface="Arial"/>
                <a:cs typeface="Arial"/>
              </a:rPr>
              <a:t> </a:t>
            </a:r>
            <a:r>
              <a:rPr sz="3200" b="1" spc="-125" dirty="0">
                <a:latin typeface="Arial"/>
                <a:cs typeface="Arial"/>
              </a:rPr>
              <a:t>joint</a:t>
            </a:r>
            <a:endParaRPr sz="3200">
              <a:latin typeface="Arial"/>
              <a:cs typeface="Arial"/>
            </a:endParaRPr>
          </a:p>
          <a:p>
            <a:pPr marL="355600" marR="66611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55" dirty="0">
                <a:latin typeface="Arial"/>
                <a:cs typeface="Arial"/>
              </a:rPr>
              <a:t>Can </a:t>
            </a:r>
            <a:r>
              <a:rPr sz="3200" b="1" spc="-204" dirty="0">
                <a:latin typeface="Arial"/>
                <a:cs typeface="Arial"/>
              </a:rPr>
              <a:t>be </a:t>
            </a:r>
            <a:r>
              <a:rPr sz="3200" b="1" spc="-229" dirty="0">
                <a:latin typeface="Arial"/>
                <a:cs typeface="Arial"/>
              </a:rPr>
              <a:t>safely </a:t>
            </a:r>
            <a:r>
              <a:rPr sz="3200" b="1" spc="-195" dirty="0">
                <a:latin typeface="Arial"/>
                <a:cs typeface="Arial"/>
              </a:rPr>
              <a:t>carried </a:t>
            </a:r>
            <a:r>
              <a:rPr sz="3200" b="1" spc="-145" dirty="0">
                <a:latin typeface="Arial"/>
                <a:cs typeface="Arial"/>
              </a:rPr>
              <a:t>out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85" dirty="0">
                <a:latin typeface="Arial"/>
                <a:cs typeface="Arial"/>
              </a:rPr>
              <a:t>healed </a:t>
            </a:r>
            <a:r>
              <a:rPr sz="3200" b="1" spc="484" dirty="0">
                <a:latin typeface="Arial"/>
                <a:cs typeface="Arial"/>
              </a:rPr>
              <a:t>/</a:t>
            </a:r>
            <a:r>
              <a:rPr sz="3200" b="1" spc="-450" dirty="0">
                <a:latin typeface="Arial"/>
                <a:cs typeface="Arial"/>
              </a:rPr>
              <a:t> </a:t>
            </a:r>
            <a:r>
              <a:rPr sz="3200" b="1" spc="-190" dirty="0">
                <a:latin typeface="Arial"/>
                <a:cs typeface="Arial"/>
              </a:rPr>
              <a:t>active  </a:t>
            </a:r>
            <a:r>
              <a:rPr sz="3200" b="1" spc="-270" dirty="0">
                <a:latin typeface="Arial"/>
                <a:cs typeface="Arial"/>
              </a:rPr>
              <a:t>disease </a:t>
            </a:r>
            <a:r>
              <a:rPr sz="3200" b="1" spc="-105" dirty="0">
                <a:latin typeface="Arial"/>
                <a:cs typeface="Arial"/>
              </a:rPr>
              <a:t>after </a:t>
            </a:r>
            <a:r>
              <a:rPr sz="3200" b="1" spc="-185" dirty="0">
                <a:latin typeface="Arial"/>
                <a:cs typeface="Arial"/>
              </a:rPr>
              <a:t>growth </a:t>
            </a:r>
            <a:r>
              <a:rPr sz="3200" b="1" spc="-200" dirty="0">
                <a:latin typeface="Arial"/>
                <a:cs typeface="Arial"/>
              </a:rPr>
              <a:t>completion</a:t>
            </a:r>
            <a:endParaRPr sz="3200">
              <a:latin typeface="Arial"/>
              <a:cs typeface="Arial"/>
            </a:endParaRPr>
          </a:p>
          <a:p>
            <a:pPr marL="355600" marR="673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0" dirty="0">
                <a:latin typeface="Arial"/>
                <a:cs typeface="Arial"/>
              </a:rPr>
              <a:t>Provides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85" dirty="0">
                <a:solidFill>
                  <a:srgbClr val="FFFF00"/>
                </a:solidFill>
                <a:latin typeface="Arial"/>
                <a:cs typeface="Arial"/>
              </a:rPr>
              <a:t>mobile </a:t>
            </a:r>
            <a:r>
              <a:rPr sz="3200" b="1" spc="-235" dirty="0">
                <a:solidFill>
                  <a:srgbClr val="FFFF00"/>
                </a:solidFill>
                <a:latin typeface="Arial"/>
                <a:cs typeface="Arial"/>
              </a:rPr>
              <a:t>,painless </a:t>
            </a:r>
            <a:r>
              <a:rPr sz="3200" b="1" spc="-190" dirty="0">
                <a:solidFill>
                  <a:srgbClr val="FFFF00"/>
                </a:solidFill>
                <a:latin typeface="Arial"/>
                <a:cs typeface="Arial"/>
              </a:rPr>
              <a:t>hip </a:t>
            </a:r>
            <a:r>
              <a:rPr sz="3200" b="1" spc="-105" dirty="0">
                <a:latin typeface="Arial"/>
                <a:cs typeface="Arial"/>
              </a:rPr>
              <a:t>with </a:t>
            </a:r>
            <a:r>
              <a:rPr sz="3200" b="1" spc="-200" dirty="0">
                <a:latin typeface="Arial"/>
                <a:cs typeface="Arial"/>
              </a:rPr>
              <a:t>control </a:t>
            </a:r>
            <a:r>
              <a:rPr sz="3200" b="1" spc="-145" dirty="0">
                <a:latin typeface="Arial"/>
                <a:cs typeface="Arial"/>
              </a:rPr>
              <a:t>of  </a:t>
            </a:r>
            <a:r>
              <a:rPr sz="3200" b="1" spc="-180" dirty="0">
                <a:latin typeface="Arial"/>
                <a:cs typeface="Arial"/>
              </a:rPr>
              <a:t>infection </a:t>
            </a:r>
            <a:r>
              <a:rPr sz="3200" b="1" spc="-195" dirty="0">
                <a:latin typeface="Arial"/>
                <a:cs typeface="Arial"/>
              </a:rPr>
              <a:t>,correction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80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deformity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254"/>
            <a:ext cx="9143999" cy="6714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762000"/>
            <a:ext cx="8050530" cy="515910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15" dirty="0">
                <a:latin typeface="Arial"/>
                <a:cs typeface="Arial"/>
              </a:rPr>
              <a:t>Some </a:t>
            </a:r>
            <a:r>
              <a:rPr sz="3200" b="1" spc="-220" dirty="0">
                <a:latin typeface="Arial"/>
                <a:cs typeface="Arial"/>
              </a:rPr>
              <a:t>degree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340" dirty="0">
                <a:solidFill>
                  <a:srgbClr val="FFFF00"/>
                </a:solidFill>
                <a:latin typeface="Arial"/>
                <a:cs typeface="Arial"/>
              </a:rPr>
              <a:t>SHORTENING,</a:t>
            </a:r>
            <a:r>
              <a:rPr sz="3200" b="1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b="1" spc="-360" dirty="0">
                <a:solidFill>
                  <a:srgbClr val="FFFF00"/>
                </a:solidFill>
                <a:latin typeface="Arial"/>
                <a:cs typeface="Arial"/>
              </a:rPr>
              <a:t>INSTABILITY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3200" b="1" spc="-125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25" smtClean="0">
                <a:latin typeface="Arial"/>
                <a:cs typeface="Arial"/>
              </a:rPr>
              <a:t>Mean </a:t>
            </a:r>
            <a:r>
              <a:rPr sz="3200" b="1" spc="-335" dirty="0">
                <a:latin typeface="Arial"/>
                <a:cs typeface="Arial"/>
              </a:rPr>
              <a:t>loss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95" dirty="0">
                <a:latin typeface="Arial"/>
                <a:cs typeface="Arial"/>
              </a:rPr>
              <a:t>length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114" dirty="0">
                <a:latin typeface="Arial"/>
                <a:cs typeface="Arial"/>
              </a:rPr>
              <a:t>1.5</a:t>
            </a:r>
            <a:r>
              <a:rPr sz="3200" b="1" spc="-95" dirty="0">
                <a:latin typeface="Arial"/>
                <a:cs typeface="Arial"/>
              </a:rPr>
              <a:t> </a:t>
            </a:r>
            <a:r>
              <a:rPr sz="3200" b="1" spc="-340" dirty="0">
                <a:latin typeface="Arial"/>
                <a:cs typeface="Arial"/>
              </a:rPr>
              <a:t>cm</a:t>
            </a:r>
            <a:endParaRPr sz="3200">
              <a:latin typeface="Arial"/>
              <a:cs typeface="Arial"/>
            </a:endParaRPr>
          </a:p>
          <a:p>
            <a:pPr marL="355600" marR="25272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474595" algn="l"/>
              </a:tabLst>
            </a:pPr>
            <a:endParaRPr lang="en-US" sz="3200" b="1" spc="-240" dirty="0" smtClean="0">
              <a:latin typeface="Arial"/>
              <a:cs typeface="Arial"/>
            </a:endParaRPr>
          </a:p>
          <a:p>
            <a:pPr marL="355600" marR="252729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474595" algn="l"/>
              </a:tabLst>
            </a:pPr>
            <a:r>
              <a:rPr sz="3200" b="1" spc="-240" smtClean="0">
                <a:latin typeface="Arial"/>
                <a:cs typeface="Arial"/>
              </a:rPr>
              <a:t>Shortening</a:t>
            </a:r>
            <a:r>
              <a:rPr sz="3200" b="1" spc="-240" dirty="0">
                <a:latin typeface="Arial"/>
                <a:cs typeface="Arial"/>
              </a:rPr>
              <a:t>	</a:t>
            </a:r>
            <a:r>
              <a:rPr sz="3200" b="1" spc="-260" dirty="0">
                <a:latin typeface="Arial"/>
                <a:cs typeface="Arial"/>
              </a:rPr>
              <a:t>by </a:t>
            </a:r>
            <a:r>
              <a:rPr sz="3200" b="1" spc="-245" dirty="0">
                <a:latin typeface="Arial"/>
                <a:cs typeface="Arial"/>
              </a:rPr>
              <a:t>postop </a:t>
            </a:r>
            <a:r>
              <a:rPr sz="3200" b="1" spc="-229" dirty="0">
                <a:latin typeface="Arial"/>
                <a:cs typeface="Arial"/>
              </a:rPr>
              <a:t>prolonged </a:t>
            </a:r>
            <a:r>
              <a:rPr sz="3200" b="1" spc="-360" dirty="0">
                <a:solidFill>
                  <a:srgbClr val="FFFF00"/>
                </a:solidFill>
                <a:latin typeface="Arial"/>
                <a:cs typeface="Arial"/>
              </a:rPr>
              <a:t>TRACTION </a:t>
            </a:r>
            <a:r>
              <a:rPr sz="3200" b="1" spc="-360" dirty="0">
                <a:latin typeface="Arial"/>
                <a:cs typeface="Arial"/>
              </a:rPr>
              <a:t>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45" dirty="0">
                <a:latin typeface="Arial"/>
                <a:cs typeface="Arial"/>
              </a:rPr>
              <a:t>30-50 </a:t>
            </a:r>
            <a:r>
              <a:rPr sz="3200" b="1" spc="-280" dirty="0">
                <a:latin typeface="Arial"/>
                <a:cs typeface="Arial"/>
              </a:rPr>
              <a:t>deg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10" dirty="0">
                <a:latin typeface="Arial"/>
                <a:cs typeface="Arial"/>
              </a:rPr>
              <a:t>abduction </a:t>
            </a:r>
            <a:r>
              <a:rPr sz="3200" b="1" spc="-180" dirty="0">
                <a:latin typeface="Arial"/>
                <a:cs typeface="Arial"/>
              </a:rPr>
              <a:t>upto</a:t>
            </a:r>
            <a:r>
              <a:rPr sz="3200" b="1" spc="-140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3months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3200" b="1" spc="-295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95" smtClean="0">
                <a:solidFill>
                  <a:srgbClr val="FFFF00"/>
                </a:solidFill>
                <a:latin typeface="Arial"/>
                <a:cs typeface="Arial"/>
              </a:rPr>
              <a:t>MILCH </a:t>
            </a: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220" dirty="0">
                <a:latin typeface="Arial"/>
                <a:cs typeface="Arial"/>
              </a:rPr>
              <a:t>pelvic </a:t>
            </a:r>
            <a:r>
              <a:rPr sz="3200" b="1" spc="-215" dirty="0">
                <a:latin typeface="Arial"/>
                <a:cs typeface="Arial"/>
              </a:rPr>
              <a:t>support </a:t>
            </a:r>
            <a:r>
              <a:rPr sz="3200" b="1" spc="-220" dirty="0">
                <a:latin typeface="Arial"/>
                <a:cs typeface="Arial"/>
              </a:rPr>
              <a:t>osteotomy </a:t>
            </a:r>
            <a:r>
              <a:rPr sz="3200" b="1" spc="-90" dirty="0">
                <a:latin typeface="Arial"/>
                <a:cs typeface="Arial"/>
              </a:rPr>
              <a:t>at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175" dirty="0">
                <a:latin typeface="Arial"/>
                <a:cs typeface="Arial"/>
              </a:rPr>
              <a:t>level 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50" dirty="0">
                <a:latin typeface="Arial"/>
                <a:cs typeface="Arial"/>
              </a:rPr>
              <a:t>ischeal </a:t>
            </a:r>
            <a:r>
              <a:rPr sz="3200" b="1" spc="-180" dirty="0">
                <a:latin typeface="Arial"/>
                <a:cs typeface="Arial"/>
              </a:rPr>
              <a:t>tuberosity </a:t>
            </a:r>
            <a:r>
              <a:rPr sz="3200" b="1" spc="-220" dirty="0">
                <a:latin typeface="Arial"/>
                <a:cs typeface="Arial"/>
              </a:rPr>
              <a:t>,also </a:t>
            </a:r>
            <a:r>
              <a:rPr sz="3200" b="1" spc="-275" dirty="0">
                <a:latin typeface="Arial"/>
                <a:cs typeface="Arial"/>
              </a:rPr>
              <a:t>reduces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165" dirty="0">
                <a:latin typeface="Arial"/>
                <a:cs typeface="Arial"/>
              </a:rPr>
              <a:t>instability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73338" y="2858135"/>
            <a:ext cx="171450" cy="357505"/>
          </a:xfrm>
          <a:custGeom>
            <a:avLst/>
            <a:gdLst/>
            <a:ahLst/>
            <a:cxnLst/>
            <a:rect l="l" t="t" r="r" b="b"/>
            <a:pathLst>
              <a:path w="171450" h="357505">
                <a:moveTo>
                  <a:pt x="16551" y="186076"/>
                </a:moveTo>
                <a:lnTo>
                  <a:pt x="9358" y="188467"/>
                </a:lnTo>
                <a:lnTo>
                  <a:pt x="3730" y="193500"/>
                </a:lnTo>
                <a:lnTo>
                  <a:pt x="531" y="200056"/>
                </a:lnTo>
                <a:lnTo>
                  <a:pt x="0" y="207327"/>
                </a:lnTo>
                <a:lnTo>
                  <a:pt x="2373" y="214502"/>
                </a:lnTo>
                <a:lnTo>
                  <a:pt x="84923" y="357377"/>
                </a:lnTo>
                <a:lnTo>
                  <a:pt x="107170" y="319659"/>
                </a:lnTo>
                <a:lnTo>
                  <a:pt x="66000" y="319531"/>
                </a:lnTo>
                <a:lnTo>
                  <a:pt x="66336" y="249083"/>
                </a:lnTo>
                <a:lnTo>
                  <a:pt x="35393" y="195452"/>
                </a:lnTo>
                <a:lnTo>
                  <a:pt x="30414" y="189771"/>
                </a:lnTo>
                <a:lnTo>
                  <a:pt x="23852" y="186578"/>
                </a:lnTo>
                <a:lnTo>
                  <a:pt x="16551" y="186076"/>
                </a:lnTo>
                <a:close/>
              </a:path>
              <a:path w="171450" h="357505">
                <a:moveTo>
                  <a:pt x="66336" y="249083"/>
                </a:moveTo>
                <a:lnTo>
                  <a:pt x="66000" y="319531"/>
                </a:lnTo>
                <a:lnTo>
                  <a:pt x="104100" y="319659"/>
                </a:lnTo>
                <a:lnTo>
                  <a:pt x="104145" y="310134"/>
                </a:lnTo>
                <a:lnTo>
                  <a:pt x="101560" y="310134"/>
                </a:lnTo>
                <a:lnTo>
                  <a:pt x="68667" y="309879"/>
                </a:lnTo>
                <a:lnTo>
                  <a:pt x="85219" y="281812"/>
                </a:lnTo>
                <a:lnTo>
                  <a:pt x="66336" y="249083"/>
                </a:lnTo>
                <a:close/>
              </a:path>
              <a:path w="171450" h="357505">
                <a:moveTo>
                  <a:pt x="154763" y="186745"/>
                </a:moveTo>
                <a:lnTo>
                  <a:pt x="104436" y="249228"/>
                </a:lnTo>
                <a:lnTo>
                  <a:pt x="104100" y="319659"/>
                </a:lnTo>
                <a:lnTo>
                  <a:pt x="107170" y="319659"/>
                </a:lnTo>
                <a:lnTo>
                  <a:pt x="168743" y="215264"/>
                </a:lnTo>
                <a:lnTo>
                  <a:pt x="171207" y="208143"/>
                </a:lnTo>
                <a:lnTo>
                  <a:pt x="170743" y="200866"/>
                </a:lnTo>
                <a:lnTo>
                  <a:pt x="167564" y="194280"/>
                </a:lnTo>
                <a:lnTo>
                  <a:pt x="161885" y="189229"/>
                </a:lnTo>
                <a:lnTo>
                  <a:pt x="154763" y="186745"/>
                </a:lnTo>
                <a:close/>
              </a:path>
              <a:path w="171450" h="357505">
                <a:moveTo>
                  <a:pt x="85219" y="281812"/>
                </a:moveTo>
                <a:lnTo>
                  <a:pt x="68667" y="309879"/>
                </a:lnTo>
                <a:lnTo>
                  <a:pt x="101560" y="310134"/>
                </a:lnTo>
                <a:lnTo>
                  <a:pt x="85219" y="281812"/>
                </a:lnTo>
                <a:close/>
              </a:path>
              <a:path w="171450" h="357505">
                <a:moveTo>
                  <a:pt x="104436" y="249228"/>
                </a:moveTo>
                <a:lnTo>
                  <a:pt x="85219" y="281812"/>
                </a:lnTo>
                <a:lnTo>
                  <a:pt x="101560" y="310134"/>
                </a:lnTo>
                <a:lnTo>
                  <a:pt x="104145" y="310134"/>
                </a:lnTo>
                <a:lnTo>
                  <a:pt x="104436" y="249228"/>
                </a:lnTo>
                <a:close/>
              </a:path>
              <a:path w="171450" h="357505">
                <a:moveTo>
                  <a:pt x="67524" y="0"/>
                </a:moveTo>
                <a:lnTo>
                  <a:pt x="66535" y="207327"/>
                </a:lnTo>
                <a:lnTo>
                  <a:pt x="66419" y="249228"/>
                </a:lnTo>
                <a:lnTo>
                  <a:pt x="85219" y="281812"/>
                </a:lnTo>
                <a:lnTo>
                  <a:pt x="104436" y="249228"/>
                </a:lnTo>
                <a:lnTo>
                  <a:pt x="105624" y="253"/>
                </a:lnTo>
                <a:lnTo>
                  <a:pt x="67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54533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90" dirty="0"/>
              <a:t>Hip </a:t>
            </a:r>
            <a:r>
              <a:rPr sz="4400" spc="-270" dirty="0"/>
              <a:t>replacement </a:t>
            </a:r>
            <a:r>
              <a:rPr sz="3200" spc="-170" dirty="0"/>
              <a:t>in </a:t>
            </a:r>
            <a:r>
              <a:rPr sz="4400" spc="-615" dirty="0"/>
              <a:t>TB</a:t>
            </a:r>
            <a:r>
              <a:rPr sz="4400" spc="-610" dirty="0"/>
              <a:t> </a:t>
            </a:r>
            <a:r>
              <a:rPr sz="4400" spc="-55" dirty="0"/>
              <a:t>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4642" y="1221435"/>
            <a:ext cx="8346440" cy="4806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2862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50" dirty="0">
                <a:latin typeface="Arial"/>
                <a:cs typeface="Arial"/>
              </a:rPr>
              <a:t>THA </a:t>
            </a:r>
            <a:r>
              <a:rPr sz="3200" b="1" spc="-165" dirty="0">
                <a:latin typeface="Arial"/>
                <a:cs typeface="Arial"/>
              </a:rPr>
              <a:t>in </a:t>
            </a:r>
            <a:r>
              <a:rPr sz="3200" b="1" spc="-195" dirty="0">
                <a:latin typeface="Arial"/>
                <a:cs typeface="Arial"/>
              </a:rPr>
              <a:t>active </a:t>
            </a:r>
            <a:r>
              <a:rPr sz="3200" b="1" spc="-185" dirty="0">
                <a:latin typeface="Arial"/>
                <a:cs typeface="Arial"/>
              </a:rPr>
              <a:t>infection – </a:t>
            </a:r>
            <a:r>
              <a:rPr sz="3200" b="1" spc="-220" dirty="0">
                <a:latin typeface="Arial"/>
                <a:cs typeface="Arial"/>
              </a:rPr>
              <a:t>controversial due </a:t>
            </a:r>
            <a:r>
              <a:rPr sz="3200" b="1" spc="-114" dirty="0">
                <a:latin typeface="Arial"/>
                <a:cs typeface="Arial"/>
              </a:rPr>
              <a:t>to  </a:t>
            </a:r>
            <a:r>
              <a:rPr sz="3200" b="1" spc="-240" dirty="0">
                <a:latin typeface="Arial"/>
                <a:cs typeface="Arial"/>
              </a:rPr>
              <a:t>risk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14" dirty="0">
                <a:latin typeface="Arial"/>
                <a:cs typeface="Arial"/>
              </a:rPr>
              <a:t> </a:t>
            </a:r>
            <a:r>
              <a:rPr sz="3200" b="1" spc="-175" dirty="0">
                <a:latin typeface="Arial"/>
                <a:cs typeface="Arial"/>
              </a:rPr>
              <a:t>reactivation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0" dirty="0">
                <a:latin typeface="Arial"/>
                <a:cs typeface="Arial"/>
              </a:rPr>
              <a:t>Most </a:t>
            </a:r>
            <a:r>
              <a:rPr sz="3200" b="1" spc="-215" dirty="0">
                <a:latin typeface="Arial"/>
                <a:cs typeface="Arial"/>
              </a:rPr>
              <a:t>authors </a:t>
            </a:r>
            <a:r>
              <a:rPr sz="3200" b="1" spc="-330" dirty="0">
                <a:latin typeface="Arial"/>
                <a:cs typeface="Arial"/>
              </a:rPr>
              <a:t>suggest </a:t>
            </a:r>
            <a:r>
              <a:rPr sz="3200" b="1" spc="-350" dirty="0">
                <a:latin typeface="Arial"/>
                <a:cs typeface="Arial"/>
              </a:rPr>
              <a:t>THA </a:t>
            </a:r>
            <a:r>
              <a:rPr sz="3200" b="1" spc="-165" dirty="0">
                <a:latin typeface="Arial"/>
                <a:cs typeface="Arial"/>
              </a:rPr>
              <a:t>atleast </a:t>
            </a:r>
            <a:r>
              <a:rPr sz="3200" b="1" spc="-140" dirty="0">
                <a:latin typeface="Arial"/>
                <a:cs typeface="Arial"/>
              </a:rPr>
              <a:t>5-10 </a:t>
            </a:r>
            <a:r>
              <a:rPr sz="3200" b="1" spc="-305" dirty="0">
                <a:latin typeface="Arial"/>
                <a:cs typeface="Arial"/>
              </a:rPr>
              <a:t>yrs </a:t>
            </a:r>
            <a:r>
              <a:rPr sz="3200" b="1" spc="-110" dirty="0">
                <a:latin typeface="Arial"/>
                <a:cs typeface="Arial"/>
              </a:rPr>
              <a:t>after 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00" dirty="0">
                <a:latin typeface="Arial"/>
                <a:cs typeface="Arial"/>
              </a:rPr>
              <a:t>last </a:t>
            </a:r>
            <a:r>
              <a:rPr sz="3200" b="1" spc="-229" dirty="0">
                <a:latin typeface="Arial"/>
                <a:cs typeface="Arial"/>
              </a:rPr>
              <a:t>evidence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190" dirty="0">
                <a:latin typeface="Arial"/>
                <a:cs typeface="Arial"/>
              </a:rPr>
              <a:t>active</a:t>
            </a:r>
            <a:r>
              <a:rPr sz="3200" b="1" spc="-215" dirty="0">
                <a:latin typeface="Arial"/>
                <a:cs typeface="Arial"/>
              </a:rPr>
              <a:t> </a:t>
            </a:r>
            <a:r>
              <a:rPr sz="3200" b="1" spc="-185" dirty="0">
                <a:latin typeface="Arial"/>
                <a:cs typeface="Arial"/>
              </a:rPr>
              <a:t>infection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4659630" algn="l"/>
              </a:tabLst>
            </a:pPr>
            <a:r>
              <a:rPr sz="3200" b="1" spc="-210" dirty="0">
                <a:latin typeface="Arial"/>
                <a:cs typeface="Arial"/>
              </a:rPr>
              <a:t>Reactivation</a:t>
            </a:r>
            <a:r>
              <a:rPr sz="3200" b="1" spc="-175" dirty="0">
                <a:latin typeface="Arial"/>
                <a:cs typeface="Arial"/>
              </a:rPr>
              <a:t>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185" dirty="0">
                <a:latin typeface="Arial"/>
                <a:cs typeface="Arial"/>
              </a:rPr>
              <a:t> </a:t>
            </a:r>
            <a:r>
              <a:rPr sz="3200" b="1" spc="-180" dirty="0">
                <a:latin typeface="Arial"/>
                <a:cs typeface="Arial"/>
              </a:rPr>
              <a:t>infection	</a:t>
            </a: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204" dirty="0">
                <a:latin typeface="Arial"/>
                <a:cs typeface="Arial"/>
              </a:rPr>
              <a:t>10-30%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spc="-370" dirty="0">
                <a:latin typeface="Arial"/>
                <a:cs typeface="Arial"/>
              </a:rPr>
              <a:t>cases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50" dirty="0">
                <a:latin typeface="Arial"/>
                <a:cs typeface="Arial"/>
              </a:rPr>
              <a:t>THA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90" dirty="0">
                <a:latin typeface="Arial"/>
                <a:cs typeface="Arial"/>
              </a:rPr>
              <a:t>healed </a:t>
            </a:r>
            <a:r>
              <a:rPr sz="3200" b="1" spc="-445" dirty="0">
                <a:latin typeface="Arial"/>
                <a:cs typeface="Arial"/>
              </a:rPr>
              <a:t>TB </a:t>
            </a:r>
            <a:r>
              <a:rPr sz="3200" b="1" spc="-210" dirty="0">
                <a:latin typeface="Arial"/>
                <a:cs typeface="Arial"/>
              </a:rPr>
              <a:t>Hip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190" dirty="0">
                <a:latin typeface="Arial"/>
                <a:cs typeface="Arial"/>
              </a:rPr>
              <a:t>now</a:t>
            </a:r>
            <a:r>
              <a:rPr sz="3200" b="1" spc="-525" dirty="0">
                <a:latin typeface="Arial"/>
                <a:cs typeface="Arial"/>
              </a:rPr>
              <a:t> </a:t>
            </a:r>
            <a:r>
              <a:rPr sz="3200" b="1" spc="-240" dirty="0">
                <a:latin typeface="Arial"/>
                <a:cs typeface="Arial"/>
              </a:rPr>
              <a:t>accepted</a:t>
            </a:r>
            <a:endParaRPr sz="3200">
              <a:latin typeface="Arial"/>
              <a:cs typeface="Arial"/>
            </a:endParaRPr>
          </a:p>
          <a:p>
            <a:pPr marL="355600" marR="51943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05" dirty="0">
                <a:latin typeface="Arial"/>
                <a:cs typeface="Arial"/>
              </a:rPr>
              <a:t>Majority </a:t>
            </a:r>
            <a:r>
              <a:rPr sz="3200" b="1" spc="-175" dirty="0">
                <a:latin typeface="Arial"/>
                <a:cs typeface="Arial"/>
              </a:rPr>
              <a:t>perform </a:t>
            </a:r>
            <a:r>
              <a:rPr sz="3200" b="1" spc="-30" dirty="0">
                <a:latin typeface="Arial"/>
                <a:cs typeface="Arial"/>
              </a:rPr>
              <a:t>it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20" dirty="0">
                <a:latin typeface="Arial"/>
                <a:cs typeface="Arial"/>
              </a:rPr>
              <a:t>the </a:t>
            </a:r>
            <a:r>
              <a:rPr sz="3200" b="1" spc="-275" dirty="0">
                <a:latin typeface="Arial"/>
                <a:cs typeface="Arial"/>
              </a:rPr>
              <a:t>stage </a:t>
            </a:r>
            <a:r>
              <a:rPr sz="3200" b="1" spc="-145" dirty="0">
                <a:latin typeface="Arial"/>
                <a:cs typeface="Arial"/>
              </a:rPr>
              <a:t>of</a:t>
            </a:r>
            <a:r>
              <a:rPr sz="3200" b="1" spc="-350" dirty="0">
                <a:latin typeface="Arial"/>
                <a:cs typeface="Arial"/>
              </a:rPr>
              <a:t> </a:t>
            </a:r>
            <a:r>
              <a:rPr sz="3200" b="1" spc="-254" dirty="0">
                <a:latin typeface="Arial"/>
                <a:cs typeface="Arial"/>
              </a:rPr>
              <a:t>advanced  </a:t>
            </a:r>
            <a:r>
              <a:rPr sz="3200" b="1" spc="-140" dirty="0">
                <a:latin typeface="Arial"/>
                <a:cs typeface="Arial"/>
              </a:rPr>
              <a:t>arthritis </a:t>
            </a:r>
            <a:r>
              <a:rPr sz="3200" b="1" spc="484" dirty="0">
                <a:latin typeface="Arial"/>
                <a:cs typeface="Arial"/>
              </a:rPr>
              <a:t>/ </a:t>
            </a:r>
            <a:r>
              <a:rPr sz="3200" b="1" spc="-190" dirty="0">
                <a:latin typeface="Arial"/>
                <a:cs typeface="Arial"/>
              </a:rPr>
              <a:t>its </a:t>
            </a:r>
            <a:r>
              <a:rPr sz="3200" b="1" spc="-210" dirty="0">
                <a:latin typeface="Arial"/>
                <a:cs typeface="Arial"/>
              </a:rPr>
              <a:t>sequelae, </a:t>
            </a:r>
            <a:r>
              <a:rPr sz="3200" b="1" spc="-190" dirty="0">
                <a:latin typeface="Arial"/>
                <a:cs typeface="Arial"/>
              </a:rPr>
              <a:t>when </a:t>
            </a:r>
            <a:r>
              <a:rPr sz="3200" b="1" spc="-130" dirty="0">
                <a:latin typeface="Arial"/>
                <a:cs typeface="Arial"/>
              </a:rPr>
              <a:t>joint </a:t>
            </a:r>
            <a:r>
              <a:rPr sz="3200" b="1" spc="-305" dirty="0">
                <a:latin typeface="Arial"/>
                <a:cs typeface="Arial"/>
              </a:rPr>
              <a:t>is  </a:t>
            </a:r>
            <a:r>
              <a:rPr sz="3200" b="1" spc="-245" dirty="0">
                <a:latin typeface="Arial"/>
                <a:cs typeface="Arial"/>
              </a:rPr>
              <a:t>unsalvageable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44220"/>
            <a:ext cx="7941945" cy="52939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288925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80" dirty="0">
                <a:latin typeface="Arial"/>
                <a:cs typeface="Arial"/>
              </a:rPr>
              <a:t>Wang </a:t>
            </a:r>
            <a:r>
              <a:rPr sz="3200" b="1" i="1" spc="-100" dirty="0">
                <a:latin typeface="Arial"/>
                <a:cs typeface="Arial"/>
              </a:rPr>
              <a:t>et </a:t>
            </a:r>
            <a:r>
              <a:rPr sz="3200" b="1" spc="-155" dirty="0">
                <a:latin typeface="Arial"/>
                <a:cs typeface="Arial"/>
              </a:rPr>
              <a:t>al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10" dirty="0">
                <a:latin typeface="Arial"/>
                <a:cs typeface="Arial"/>
              </a:rPr>
              <a:t>combination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445" dirty="0">
                <a:latin typeface="Arial"/>
                <a:cs typeface="Arial"/>
              </a:rPr>
              <a:t>ATT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165" dirty="0">
                <a:latin typeface="Arial"/>
                <a:cs typeface="Arial"/>
              </a:rPr>
              <a:t>atleast  </a:t>
            </a:r>
            <a:r>
              <a:rPr sz="3200" b="1" spc="-260" dirty="0">
                <a:latin typeface="Arial"/>
                <a:cs typeface="Arial"/>
              </a:rPr>
              <a:t>2wks </a:t>
            </a:r>
            <a:r>
              <a:rPr sz="3200" b="1" spc="-210" dirty="0">
                <a:latin typeface="Arial"/>
                <a:cs typeface="Arial"/>
              </a:rPr>
              <a:t>preop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165" dirty="0">
                <a:latin typeface="Arial"/>
                <a:cs typeface="Arial"/>
              </a:rPr>
              <a:t>atleast </a:t>
            </a:r>
            <a:r>
              <a:rPr sz="3200" b="1" spc="-220" dirty="0">
                <a:latin typeface="Arial"/>
                <a:cs typeface="Arial"/>
              </a:rPr>
              <a:t>12months </a:t>
            </a:r>
            <a:r>
              <a:rPr sz="3200" b="1" spc="-240" dirty="0">
                <a:latin typeface="Arial"/>
                <a:cs typeface="Arial"/>
              </a:rPr>
              <a:t>post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op</a:t>
            </a:r>
            <a:endParaRPr sz="3200">
              <a:latin typeface="Arial"/>
              <a:cs typeface="Arial"/>
            </a:endParaRPr>
          </a:p>
          <a:p>
            <a:pPr marL="355600" marR="65405" indent="1866900">
              <a:lnSpc>
                <a:spcPts val="3460"/>
              </a:lnSpc>
              <a:spcBef>
                <a:spcPts val="765"/>
              </a:spcBef>
              <a:tabLst>
                <a:tab pos="7451725" algn="l"/>
              </a:tabLst>
            </a:pP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350" dirty="0">
                <a:latin typeface="Arial"/>
                <a:cs typeface="Arial"/>
              </a:rPr>
              <a:t>THA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54" dirty="0">
                <a:latin typeface="Arial"/>
                <a:cs typeface="Arial"/>
              </a:rPr>
              <a:t>advanced </a:t>
            </a:r>
            <a:r>
              <a:rPr sz="3200" b="1" spc="-190" dirty="0">
                <a:latin typeface="Arial"/>
                <a:cs typeface="Arial"/>
              </a:rPr>
              <a:t>active </a:t>
            </a:r>
            <a:r>
              <a:rPr sz="3200" b="1" spc="-445" dirty="0">
                <a:latin typeface="Arial"/>
                <a:cs typeface="Arial"/>
              </a:rPr>
              <a:t>TB </a:t>
            </a:r>
            <a:r>
              <a:rPr sz="3200" b="1" spc="-195" dirty="0">
                <a:latin typeface="Arial"/>
                <a:cs typeface="Arial"/>
              </a:rPr>
              <a:t>hip </a:t>
            </a:r>
            <a:r>
              <a:rPr sz="3200" b="1" spc="-300" dirty="0">
                <a:latin typeface="Arial"/>
                <a:cs typeface="Arial"/>
              </a:rPr>
              <a:t>is  </a:t>
            </a:r>
            <a:r>
              <a:rPr sz="3200" b="1" spc="-200" dirty="0">
                <a:latin typeface="Arial"/>
                <a:cs typeface="Arial"/>
              </a:rPr>
              <a:t>a </a:t>
            </a:r>
            <a:r>
              <a:rPr sz="3200" b="1" spc="-250" dirty="0">
                <a:latin typeface="Arial"/>
                <a:cs typeface="Arial"/>
              </a:rPr>
              <a:t>safe </a:t>
            </a:r>
            <a:r>
              <a:rPr sz="3200" b="1" spc="-225" dirty="0">
                <a:latin typeface="Arial"/>
                <a:cs typeface="Arial"/>
              </a:rPr>
              <a:t>procedure </a:t>
            </a:r>
            <a:r>
              <a:rPr sz="3200" b="1" spc="-100" dirty="0">
                <a:latin typeface="Arial"/>
                <a:cs typeface="Arial"/>
              </a:rPr>
              <a:t>with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symptomatic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-130" dirty="0">
                <a:latin typeface="Arial"/>
                <a:cs typeface="Arial"/>
              </a:rPr>
              <a:t>relief	</a:t>
            </a:r>
            <a:r>
              <a:rPr sz="3200" b="1" spc="-55" dirty="0">
                <a:latin typeface="Arial"/>
                <a:cs typeface="Arial"/>
              </a:rPr>
              <a:t>&amp;  </a:t>
            </a:r>
            <a:r>
              <a:rPr sz="3200" b="1" spc="-185" dirty="0">
                <a:latin typeface="Arial"/>
                <a:cs typeface="Arial"/>
              </a:rPr>
              <a:t>functional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190" dirty="0">
                <a:latin typeface="Arial"/>
                <a:cs typeface="Arial"/>
              </a:rPr>
              <a:t>improvement</a:t>
            </a:r>
            <a:endParaRPr sz="3200">
              <a:latin typeface="Arial"/>
              <a:cs typeface="Arial"/>
            </a:endParaRPr>
          </a:p>
          <a:p>
            <a:pPr marL="355600" marR="81915" indent="-342900">
              <a:lnSpc>
                <a:spcPts val="3460"/>
              </a:lnSpc>
              <a:spcBef>
                <a:spcPts val="7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85" dirty="0">
                <a:latin typeface="Arial"/>
                <a:cs typeface="Arial"/>
              </a:rPr>
              <a:t>Sidhu </a:t>
            </a:r>
            <a:r>
              <a:rPr sz="3200" b="1" i="1" spc="-95" dirty="0">
                <a:latin typeface="Arial"/>
                <a:cs typeface="Arial"/>
              </a:rPr>
              <a:t>et </a:t>
            </a:r>
            <a:r>
              <a:rPr sz="3200" b="1" spc="-150" dirty="0">
                <a:latin typeface="Arial"/>
                <a:cs typeface="Arial"/>
              </a:rPr>
              <a:t>al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350" dirty="0">
                <a:latin typeface="Arial"/>
                <a:cs typeface="Arial"/>
              </a:rPr>
              <a:t>THA </a:t>
            </a:r>
            <a:r>
              <a:rPr sz="3200" b="1" spc="-165" dirty="0">
                <a:latin typeface="Arial"/>
                <a:cs typeface="Arial"/>
              </a:rPr>
              <a:t>in </a:t>
            </a:r>
            <a:r>
              <a:rPr sz="3200" b="1" spc="-195" dirty="0">
                <a:latin typeface="Arial"/>
                <a:cs typeface="Arial"/>
              </a:rPr>
              <a:t>active </a:t>
            </a:r>
            <a:r>
              <a:rPr sz="3200" b="1" spc="-445" dirty="0">
                <a:latin typeface="Arial"/>
                <a:cs typeface="Arial"/>
              </a:rPr>
              <a:t>TB </a:t>
            </a:r>
            <a:r>
              <a:rPr sz="3200" b="1" spc="-210" dirty="0">
                <a:latin typeface="Arial"/>
                <a:cs typeface="Arial"/>
              </a:rPr>
              <a:t>Hip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200" dirty="0">
                <a:latin typeface="Arial"/>
                <a:cs typeface="Arial"/>
              </a:rPr>
              <a:t>a </a:t>
            </a:r>
            <a:r>
              <a:rPr sz="3200" b="1" spc="-250" dirty="0">
                <a:latin typeface="Arial"/>
                <a:cs typeface="Arial"/>
              </a:rPr>
              <a:t>safe  </a:t>
            </a:r>
            <a:r>
              <a:rPr sz="3200" b="1" spc="-225" dirty="0">
                <a:latin typeface="Arial"/>
                <a:cs typeface="Arial"/>
              </a:rPr>
              <a:t>procedure </a:t>
            </a:r>
            <a:r>
              <a:rPr sz="3200" b="1" spc="-190" dirty="0">
                <a:latin typeface="Arial"/>
                <a:cs typeface="Arial"/>
              </a:rPr>
              <a:t>when </a:t>
            </a:r>
            <a:r>
              <a:rPr sz="3200" b="1" spc="-170" dirty="0">
                <a:latin typeface="Arial"/>
                <a:cs typeface="Arial"/>
              </a:rPr>
              <a:t>perioperative </a:t>
            </a:r>
            <a:r>
              <a:rPr sz="3200" b="1" spc="-445" dirty="0">
                <a:latin typeface="Arial"/>
                <a:cs typeface="Arial"/>
              </a:rPr>
              <a:t>ATT </a:t>
            </a:r>
            <a:r>
              <a:rPr sz="3200" b="1" spc="-280" dirty="0">
                <a:latin typeface="Arial"/>
                <a:cs typeface="Arial"/>
              </a:rPr>
              <a:t>was</a:t>
            </a:r>
            <a:r>
              <a:rPr sz="3200" b="1" spc="-340" dirty="0">
                <a:latin typeface="Arial"/>
                <a:cs typeface="Arial"/>
              </a:rPr>
              <a:t> </a:t>
            </a:r>
            <a:r>
              <a:rPr sz="3200" b="1" spc="-290" dirty="0">
                <a:latin typeface="Arial"/>
                <a:cs typeface="Arial"/>
              </a:rPr>
              <a:t>used</a:t>
            </a:r>
            <a:endParaRPr sz="3200">
              <a:latin typeface="Arial"/>
              <a:cs typeface="Arial"/>
            </a:endParaRPr>
          </a:p>
          <a:p>
            <a:pPr marL="355600" marR="128905" indent="1775460">
              <a:lnSpc>
                <a:spcPts val="3460"/>
              </a:lnSpc>
              <a:spcBef>
                <a:spcPts val="760"/>
              </a:spcBef>
              <a:tabLst>
                <a:tab pos="1161415" algn="l"/>
              </a:tabLst>
            </a:pPr>
            <a:r>
              <a:rPr sz="3200" b="1" spc="-85" dirty="0">
                <a:latin typeface="Arial"/>
                <a:cs typeface="Arial"/>
              </a:rPr>
              <a:t>- </a:t>
            </a:r>
            <a:r>
              <a:rPr sz="3200" b="1" spc="-185" dirty="0">
                <a:latin typeface="Arial"/>
                <a:cs typeface="Arial"/>
              </a:rPr>
              <a:t>adequate </a:t>
            </a:r>
            <a:r>
              <a:rPr sz="3200" b="1" spc="-275" dirty="0">
                <a:latin typeface="Arial"/>
                <a:cs typeface="Arial"/>
              </a:rPr>
              <a:t>surgical </a:t>
            </a:r>
            <a:r>
              <a:rPr sz="3200" b="1" spc="-175" dirty="0">
                <a:latin typeface="Arial"/>
                <a:cs typeface="Arial"/>
              </a:rPr>
              <a:t>debridement </a:t>
            </a:r>
            <a:r>
              <a:rPr sz="3200" b="1" spc="-65" dirty="0">
                <a:latin typeface="Arial"/>
                <a:cs typeface="Arial"/>
              </a:rPr>
              <a:t>,  </a:t>
            </a:r>
            <a:r>
              <a:rPr sz="3200" b="1" spc="-445" dirty="0">
                <a:latin typeface="Arial"/>
                <a:cs typeface="Arial"/>
              </a:rPr>
              <a:t>ATT	</a:t>
            </a:r>
            <a:r>
              <a:rPr sz="3200" b="1" spc="-360" dirty="0">
                <a:latin typeface="Arial"/>
                <a:cs typeface="Arial"/>
              </a:rPr>
              <a:t>Key </a:t>
            </a:r>
            <a:r>
              <a:rPr sz="3200" b="1" spc="-150" dirty="0">
                <a:latin typeface="Arial"/>
                <a:cs typeface="Arial"/>
              </a:rPr>
              <a:t>for </a:t>
            </a:r>
            <a:r>
              <a:rPr sz="3200" b="1" spc="-320" dirty="0">
                <a:latin typeface="Arial"/>
                <a:cs typeface="Arial"/>
              </a:rPr>
              <a:t>successful</a:t>
            </a:r>
            <a:r>
              <a:rPr sz="3200" b="1" spc="-535" dirty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outcome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300" dirty="0">
                <a:latin typeface="Arial"/>
                <a:cs typeface="Arial"/>
              </a:rPr>
              <a:t>Kim </a:t>
            </a:r>
            <a:r>
              <a:rPr sz="3200" b="1" i="1" spc="-100" dirty="0">
                <a:latin typeface="Arial"/>
                <a:cs typeface="Arial"/>
              </a:rPr>
              <a:t>et </a:t>
            </a:r>
            <a:r>
              <a:rPr sz="3200" b="1" spc="-155" dirty="0">
                <a:latin typeface="Arial"/>
                <a:cs typeface="Arial"/>
              </a:rPr>
              <a:t>al </a:t>
            </a:r>
            <a:r>
              <a:rPr sz="3200" b="1" spc="-185" dirty="0">
                <a:latin typeface="Arial"/>
                <a:cs typeface="Arial"/>
              </a:rPr>
              <a:t>– </a:t>
            </a:r>
            <a:r>
              <a:rPr sz="3200" b="1" spc="-235" dirty="0">
                <a:latin typeface="Arial"/>
                <a:cs typeface="Arial"/>
              </a:rPr>
              <a:t>no </a:t>
            </a:r>
            <a:r>
              <a:rPr sz="3200" b="1" spc="-190" dirty="0">
                <a:latin typeface="Arial"/>
                <a:cs typeface="Arial"/>
              </a:rPr>
              <a:t>difference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175" dirty="0">
                <a:latin typeface="Arial"/>
                <a:cs typeface="Arial"/>
              </a:rPr>
              <a:t>reactivation </a:t>
            </a:r>
            <a:r>
              <a:rPr sz="3200" b="1" spc="484" dirty="0">
                <a:latin typeface="Arial"/>
                <a:cs typeface="Arial"/>
              </a:rPr>
              <a:t>/  </a:t>
            </a:r>
            <a:r>
              <a:rPr sz="3200" b="1" spc="-210" dirty="0">
                <a:latin typeface="Arial"/>
                <a:cs typeface="Arial"/>
              </a:rPr>
              <a:t>healing </a:t>
            </a:r>
            <a:r>
              <a:rPr sz="3200" b="1" spc="-100" dirty="0">
                <a:latin typeface="Arial"/>
                <a:cs typeface="Arial"/>
              </a:rPr>
              <a:t>with </a:t>
            </a:r>
            <a:r>
              <a:rPr sz="3200" b="1" spc="-215" dirty="0">
                <a:latin typeface="Arial"/>
                <a:cs typeface="Arial"/>
              </a:rPr>
              <a:t>cemented </a:t>
            </a:r>
            <a:r>
              <a:rPr sz="3200" b="1" spc="-200" dirty="0">
                <a:latin typeface="Arial"/>
                <a:cs typeface="Arial"/>
              </a:rPr>
              <a:t>/cementless</a:t>
            </a:r>
            <a:r>
              <a:rPr sz="3200" b="1" spc="-215" dirty="0">
                <a:latin typeface="Arial"/>
                <a:cs typeface="Arial"/>
              </a:rPr>
              <a:t> </a:t>
            </a:r>
            <a:r>
              <a:rPr sz="3200" b="1" spc="-200" dirty="0">
                <a:latin typeface="Arial"/>
                <a:cs typeface="Arial"/>
              </a:rPr>
              <a:t>implants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3331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65" dirty="0"/>
              <a:t>Rx </a:t>
            </a:r>
            <a:r>
              <a:rPr sz="4400" spc="-235" dirty="0"/>
              <a:t>in</a:t>
            </a:r>
            <a:r>
              <a:rPr sz="4400" spc="-610" dirty="0"/>
              <a:t> </a:t>
            </a:r>
            <a:r>
              <a:rPr sz="4400" spc="-254" dirty="0"/>
              <a:t>chidren..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841615" cy="392874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0" dirty="0">
                <a:latin typeface="Arial"/>
                <a:cs typeface="Arial"/>
              </a:rPr>
              <a:t>Synovitis </a:t>
            </a:r>
            <a:r>
              <a:rPr sz="3200" b="1" spc="-55" dirty="0">
                <a:latin typeface="Arial"/>
                <a:cs typeface="Arial"/>
              </a:rPr>
              <a:t>&amp; </a:t>
            </a:r>
            <a:r>
              <a:rPr sz="3200" b="1" spc="-170" dirty="0">
                <a:latin typeface="Arial"/>
                <a:cs typeface="Arial"/>
              </a:rPr>
              <a:t>early </a:t>
            </a:r>
            <a:r>
              <a:rPr sz="3200" b="1" spc="-140" dirty="0">
                <a:latin typeface="Arial"/>
                <a:cs typeface="Arial"/>
              </a:rPr>
              <a:t>arthritis </a:t>
            </a:r>
            <a:r>
              <a:rPr sz="3200" b="1" spc="-185" dirty="0">
                <a:latin typeface="Arial"/>
                <a:cs typeface="Arial"/>
              </a:rPr>
              <a:t>–</a:t>
            </a:r>
            <a:r>
              <a:rPr sz="3200" b="1" spc="-295" dirty="0">
                <a:latin typeface="Arial"/>
                <a:cs typeface="Arial"/>
              </a:rPr>
              <a:t> </a:t>
            </a:r>
            <a:r>
              <a:rPr sz="3200" b="1" spc="-445" dirty="0">
                <a:latin typeface="Arial"/>
                <a:cs typeface="Arial"/>
              </a:rPr>
              <a:t>ATT</a:t>
            </a:r>
            <a:endParaRPr sz="3200">
              <a:latin typeface="Arial"/>
              <a:cs typeface="Arial"/>
            </a:endParaRPr>
          </a:p>
          <a:p>
            <a:pPr marL="4925060" lvl="1" indent="-216535">
              <a:lnSpc>
                <a:spcPct val="100000"/>
              </a:lnSpc>
              <a:spcBef>
                <a:spcPts val="770"/>
              </a:spcBef>
              <a:buChar char="-"/>
              <a:tabLst>
                <a:tab pos="4925695" algn="l"/>
              </a:tabLst>
            </a:pPr>
            <a:r>
              <a:rPr sz="3200" b="1" spc="-240" dirty="0">
                <a:latin typeface="Arial"/>
                <a:cs typeface="Arial"/>
              </a:rPr>
              <a:t>Traction</a:t>
            </a:r>
            <a:endParaRPr sz="3200">
              <a:latin typeface="Arial"/>
              <a:cs typeface="Arial"/>
            </a:endParaRPr>
          </a:p>
          <a:p>
            <a:pPr marL="4925060" lvl="1" indent="-216535">
              <a:lnSpc>
                <a:spcPct val="100000"/>
              </a:lnSpc>
              <a:spcBef>
                <a:spcPts val="770"/>
              </a:spcBef>
              <a:buChar char="-"/>
              <a:tabLst>
                <a:tab pos="4925695" algn="l"/>
              </a:tabLst>
            </a:pPr>
            <a:r>
              <a:rPr sz="3200" b="1" spc="-215" dirty="0">
                <a:latin typeface="Arial"/>
                <a:cs typeface="Arial"/>
              </a:rPr>
              <a:t>bed</a:t>
            </a:r>
            <a:r>
              <a:rPr sz="3200" b="1" spc="-185" dirty="0">
                <a:latin typeface="Arial"/>
                <a:cs typeface="Arial"/>
              </a:rPr>
              <a:t> </a:t>
            </a:r>
            <a:r>
              <a:rPr sz="3200" b="1" spc="-204" dirty="0">
                <a:latin typeface="Arial"/>
                <a:cs typeface="Arial"/>
              </a:rPr>
              <a:t>rest</a:t>
            </a:r>
            <a:endParaRPr sz="3200">
              <a:latin typeface="Arial"/>
              <a:cs typeface="Arial"/>
            </a:endParaRPr>
          </a:p>
          <a:p>
            <a:pPr marL="4925060" lvl="1" indent="-216535">
              <a:lnSpc>
                <a:spcPct val="100000"/>
              </a:lnSpc>
              <a:spcBef>
                <a:spcPts val="770"/>
              </a:spcBef>
              <a:buChar char="-"/>
              <a:tabLst>
                <a:tab pos="4925695" algn="l"/>
              </a:tabLst>
            </a:pPr>
            <a:r>
              <a:rPr sz="3200" b="1" spc="-210" dirty="0">
                <a:latin typeface="Arial"/>
                <a:cs typeface="Arial"/>
              </a:rPr>
              <a:t>supportive </a:t>
            </a:r>
            <a:r>
              <a:rPr sz="3200" b="1" spc="-409" dirty="0">
                <a:latin typeface="Arial"/>
                <a:cs typeface="Arial"/>
              </a:rPr>
              <a:t>Rx</a:t>
            </a:r>
            <a:endParaRPr sz="32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80" dirty="0">
                <a:latin typeface="Arial"/>
                <a:cs typeface="Arial"/>
              </a:rPr>
              <a:t>Management </a:t>
            </a:r>
            <a:r>
              <a:rPr sz="3200" b="1" spc="-170" dirty="0">
                <a:latin typeface="Arial"/>
                <a:cs typeface="Arial"/>
              </a:rPr>
              <a:t>in </a:t>
            </a:r>
            <a:r>
              <a:rPr sz="3200" b="1" spc="-254" dirty="0">
                <a:latin typeface="Arial"/>
                <a:cs typeface="Arial"/>
              </a:rPr>
              <a:t>advanced </a:t>
            </a:r>
            <a:r>
              <a:rPr sz="3200" b="1" spc="-130" dirty="0">
                <a:latin typeface="Arial"/>
                <a:cs typeface="Arial"/>
              </a:rPr>
              <a:t>joint </a:t>
            </a:r>
            <a:r>
              <a:rPr sz="3200" b="1" spc="-200" dirty="0">
                <a:latin typeface="Arial"/>
                <a:cs typeface="Arial"/>
              </a:rPr>
              <a:t>destruction </a:t>
            </a:r>
            <a:r>
              <a:rPr sz="3200" b="1" spc="-65" dirty="0">
                <a:latin typeface="Arial"/>
                <a:cs typeface="Arial"/>
              </a:rPr>
              <a:t>,  </a:t>
            </a:r>
            <a:r>
              <a:rPr sz="3200" b="1" spc="-210" dirty="0">
                <a:latin typeface="Arial"/>
                <a:cs typeface="Arial"/>
              </a:rPr>
              <a:t>wandering </a:t>
            </a:r>
            <a:r>
              <a:rPr sz="3200" b="1" spc="-190" dirty="0">
                <a:latin typeface="Arial"/>
                <a:cs typeface="Arial"/>
              </a:rPr>
              <a:t>acetabulum,or </a:t>
            </a:r>
            <a:r>
              <a:rPr sz="3200" b="1" spc="-105" dirty="0">
                <a:latin typeface="Arial"/>
                <a:cs typeface="Arial"/>
              </a:rPr>
              <a:t>with </a:t>
            </a:r>
            <a:r>
              <a:rPr sz="3200" b="1" spc="-215" dirty="0">
                <a:latin typeface="Arial"/>
                <a:cs typeface="Arial"/>
              </a:rPr>
              <a:t>pathological  </a:t>
            </a:r>
            <a:r>
              <a:rPr sz="3200" b="1" spc="-220" dirty="0">
                <a:latin typeface="Arial"/>
                <a:cs typeface="Arial"/>
              </a:rPr>
              <a:t>subluxation </a:t>
            </a:r>
            <a:r>
              <a:rPr sz="3200" b="1" spc="-305" dirty="0">
                <a:latin typeface="Arial"/>
                <a:cs typeface="Arial"/>
              </a:rPr>
              <a:t>is </a:t>
            </a:r>
            <a:r>
              <a:rPr sz="3200" b="1" spc="-145" dirty="0">
                <a:latin typeface="Arial"/>
                <a:cs typeface="Arial"/>
              </a:rPr>
              <a:t>difficult </a:t>
            </a:r>
            <a:r>
              <a:rPr sz="3200" b="1" spc="-55" dirty="0">
                <a:latin typeface="Arial"/>
                <a:cs typeface="Arial"/>
              </a:rPr>
              <a:t>&amp;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215" dirty="0">
                <a:latin typeface="Arial"/>
                <a:cs typeface="Arial"/>
              </a:rPr>
              <a:t>controversial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1899"/>
            <a:ext cx="33889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65" dirty="0"/>
              <a:t>Rx </a:t>
            </a:r>
            <a:r>
              <a:rPr sz="3600" spc="-195" dirty="0"/>
              <a:t>in</a:t>
            </a:r>
            <a:r>
              <a:rPr sz="3600" spc="-380" dirty="0"/>
              <a:t> </a:t>
            </a:r>
            <a:r>
              <a:rPr sz="4400" spc="-245" dirty="0"/>
              <a:t>children..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892415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35" dirty="0">
                <a:latin typeface="Arial"/>
                <a:cs typeface="Arial"/>
              </a:rPr>
              <a:t>In </a:t>
            </a:r>
            <a:r>
              <a:rPr sz="3200" b="1" spc="-210" dirty="0">
                <a:latin typeface="Arial"/>
                <a:cs typeface="Arial"/>
              </a:rPr>
              <a:t>children </a:t>
            </a:r>
            <a:r>
              <a:rPr sz="3200" b="1" spc="-100" dirty="0">
                <a:latin typeface="Arial"/>
                <a:cs typeface="Arial"/>
              </a:rPr>
              <a:t>with </a:t>
            </a:r>
            <a:r>
              <a:rPr sz="3200" b="1" spc="-140" dirty="0">
                <a:latin typeface="Arial"/>
                <a:cs typeface="Arial"/>
              </a:rPr>
              <a:t>arthritis</a:t>
            </a:r>
            <a:r>
              <a:rPr sz="3200" b="1" spc="-310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–Traction</a:t>
            </a:r>
            <a:endParaRPr sz="3200">
              <a:latin typeface="Arial"/>
              <a:cs typeface="Arial"/>
            </a:endParaRPr>
          </a:p>
          <a:p>
            <a:pPr marL="3512185" marR="1350010" indent="1934210" algn="just">
              <a:lnSpc>
                <a:spcPct val="120000"/>
              </a:lnSpc>
              <a:spcBef>
                <a:spcPts val="5"/>
              </a:spcBef>
            </a:pPr>
            <a:r>
              <a:rPr sz="3200" b="1" spc="-110" dirty="0">
                <a:latin typeface="Arial"/>
                <a:cs typeface="Arial"/>
              </a:rPr>
              <a:t>f</a:t>
            </a:r>
            <a:r>
              <a:rPr sz="3200" b="1" spc="-155" dirty="0">
                <a:latin typeface="Arial"/>
                <a:cs typeface="Arial"/>
              </a:rPr>
              <a:t>ailu</a:t>
            </a:r>
            <a:r>
              <a:rPr sz="3200" b="1" spc="-170" dirty="0">
                <a:latin typeface="Arial"/>
                <a:cs typeface="Arial"/>
              </a:rPr>
              <a:t>r</a:t>
            </a:r>
            <a:r>
              <a:rPr sz="3200" b="1" spc="-114" dirty="0">
                <a:latin typeface="Arial"/>
                <a:cs typeface="Arial"/>
              </a:rPr>
              <a:t>e  </a:t>
            </a:r>
            <a:r>
              <a:rPr sz="3200" b="1" spc="-245" dirty="0">
                <a:latin typeface="Arial"/>
                <a:cs typeface="Arial"/>
              </a:rPr>
              <a:t>Open </a:t>
            </a:r>
            <a:r>
              <a:rPr sz="3200" b="1" spc="-165" dirty="0">
                <a:latin typeface="Arial"/>
                <a:cs typeface="Arial"/>
              </a:rPr>
              <a:t>arthrotomy  </a:t>
            </a:r>
            <a:r>
              <a:rPr sz="3200" b="1" spc="-285" dirty="0">
                <a:latin typeface="Arial"/>
                <a:cs typeface="Arial"/>
              </a:rPr>
              <a:t>Synovectomy</a:t>
            </a:r>
            <a:endParaRPr sz="3200">
              <a:latin typeface="Arial"/>
              <a:cs typeface="Arial"/>
            </a:endParaRPr>
          </a:p>
          <a:p>
            <a:pPr marL="2776220">
              <a:lnSpc>
                <a:spcPct val="100000"/>
              </a:lnSpc>
              <a:spcBef>
                <a:spcPts val="770"/>
              </a:spcBef>
            </a:pPr>
            <a:r>
              <a:rPr sz="3200" b="1" spc="-185" dirty="0">
                <a:latin typeface="Arial"/>
                <a:cs typeface="Arial"/>
              </a:rPr>
              <a:t>Debridement </a:t>
            </a:r>
            <a:r>
              <a:rPr sz="3200" b="1" spc="-145" dirty="0">
                <a:latin typeface="Arial"/>
                <a:cs typeface="Arial"/>
              </a:rPr>
              <a:t>of </a:t>
            </a:r>
            <a:r>
              <a:rPr sz="3200" b="1" spc="-265" dirty="0">
                <a:latin typeface="Arial"/>
                <a:cs typeface="Arial"/>
              </a:rPr>
              <a:t>diseased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spc="-130" dirty="0">
                <a:latin typeface="Arial"/>
                <a:cs typeface="Arial"/>
              </a:rPr>
              <a:t>joint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29" dirty="0">
                <a:latin typeface="Arial"/>
                <a:cs typeface="Arial"/>
              </a:rPr>
              <a:t>Arthrodesis </a:t>
            </a:r>
            <a:r>
              <a:rPr sz="3200" b="1" spc="-175" dirty="0">
                <a:latin typeface="Arial"/>
                <a:cs typeface="Arial"/>
              </a:rPr>
              <a:t>deferred </a:t>
            </a:r>
            <a:r>
              <a:rPr sz="3200" b="1" spc="-65" dirty="0">
                <a:latin typeface="Arial"/>
                <a:cs typeface="Arial"/>
              </a:rPr>
              <a:t>till </a:t>
            </a:r>
            <a:r>
              <a:rPr sz="3200" b="1" spc="-185" dirty="0">
                <a:latin typeface="Arial"/>
                <a:cs typeface="Arial"/>
              </a:rPr>
              <a:t>growth</a:t>
            </a:r>
            <a:r>
              <a:rPr sz="3200" b="1" spc="-290" dirty="0">
                <a:latin typeface="Arial"/>
                <a:cs typeface="Arial"/>
              </a:rPr>
              <a:t> </a:t>
            </a:r>
            <a:r>
              <a:rPr sz="3200" b="1" spc="-200" dirty="0">
                <a:latin typeface="Arial"/>
                <a:cs typeface="Arial"/>
              </a:rPr>
              <a:t>completion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58992" y="2215133"/>
            <a:ext cx="171450" cy="572135"/>
          </a:xfrm>
          <a:custGeom>
            <a:avLst/>
            <a:gdLst/>
            <a:ahLst/>
            <a:cxnLst/>
            <a:rect l="l" t="t" r="r" b="b"/>
            <a:pathLst>
              <a:path w="171450" h="572135">
                <a:moveTo>
                  <a:pt x="16515" y="400397"/>
                </a:moveTo>
                <a:lnTo>
                  <a:pt x="9322" y="402843"/>
                </a:lnTo>
                <a:lnTo>
                  <a:pt x="3643" y="407822"/>
                </a:lnTo>
                <a:lnTo>
                  <a:pt x="464" y="414385"/>
                </a:lnTo>
                <a:lnTo>
                  <a:pt x="0" y="421685"/>
                </a:lnTo>
                <a:lnTo>
                  <a:pt x="2464" y="428878"/>
                </a:lnTo>
                <a:lnTo>
                  <a:pt x="85141" y="571626"/>
                </a:lnTo>
                <a:lnTo>
                  <a:pt x="107356" y="533780"/>
                </a:lnTo>
                <a:lnTo>
                  <a:pt x="66218" y="533780"/>
                </a:lnTo>
                <a:lnTo>
                  <a:pt x="66419" y="463274"/>
                </a:lnTo>
                <a:lnTo>
                  <a:pt x="35357" y="409701"/>
                </a:lnTo>
                <a:lnTo>
                  <a:pt x="30378" y="404076"/>
                </a:lnTo>
                <a:lnTo>
                  <a:pt x="23816" y="400891"/>
                </a:lnTo>
                <a:lnTo>
                  <a:pt x="16515" y="400397"/>
                </a:lnTo>
                <a:close/>
              </a:path>
              <a:path w="171450" h="572135">
                <a:moveTo>
                  <a:pt x="66419" y="463274"/>
                </a:moveTo>
                <a:lnTo>
                  <a:pt x="66218" y="533780"/>
                </a:lnTo>
                <a:lnTo>
                  <a:pt x="104318" y="533780"/>
                </a:lnTo>
                <a:lnTo>
                  <a:pt x="104345" y="524255"/>
                </a:lnTo>
                <a:lnTo>
                  <a:pt x="68758" y="524128"/>
                </a:lnTo>
                <a:lnTo>
                  <a:pt x="85346" y="495916"/>
                </a:lnTo>
                <a:lnTo>
                  <a:pt x="66419" y="463274"/>
                </a:lnTo>
                <a:close/>
              </a:path>
              <a:path w="171450" h="572135">
                <a:moveTo>
                  <a:pt x="154727" y="400760"/>
                </a:moveTo>
                <a:lnTo>
                  <a:pt x="104539" y="463274"/>
                </a:lnTo>
                <a:lnTo>
                  <a:pt x="104318" y="533780"/>
                </a:lnTo>
                <a:lnTo>
                  <a:pt x="107356" y="533780"/>
                </a:lnTo>
                <a:lnTo>
                  <a:pt x="168707" y="429260"/>
                </a:lnTo>
                <a:lnTo>
                  <a:pt x="171172" y="422138"/>
                </a:lnTo>
                <a:lnTo>
                  <a:pt x="170707" y="414861"/>
                </a:lnTo>
                <a:lnTo>
                  <a:pt x="167528" y="408275"/>
                </a:lnTo>
                <a:lnTo>
                  <a:pt x="161849" y="403225"/>
                </a:lnTo>
                <a:lnTo>
                  <a:pt x="154727" y="400760"/>
                </a:lnTo>
                <a:close/>
              </a:path>
              <a:path w="171450" h="572135">
                <a:moveTo>
                  <a:pt x="85346" y="495916"/>
                </a:moveTo>
                <a:lnTo>
                  <a:pt x="68758" y="524128"/>
                </a:lnTo>
                <a:lnTo>
                  <a:pt x="101778" y="524255"/>
                </a:lnTo>
                <a:lnTo>
                  <a:pt x="85346" y="495916"/>
                </a:lnTo>
                <a:close/>
              </a:path>
              <a:path w="171450" h="572135">
                <a:moveTo>
                  <a:pt x="104519" y="463307"/>
                </a:moveTo>
                <a:lnTo>
                  <a:pt x="85346" y="495916"/>
                </a:lnTo>
                <a:lnTo>
                  <a:pt x="101778" y="524255"/>
                </a:lnTo>
                <a:lnTo>
                  <a:pt x="104345" y="524255"/>
                </a:lnTo>
                <a:lnTo>
                  <a:pt x="104519" y="463307"/>
                </a:lnTo>
                <a:close/>
              </a:path>
              <a:path w="171450" h="572135">
                <a:moveTo>
                  <a:pt x="105842" y="0"/>
                </a:moveTo>
                <a:lnTo>
                  <a:pt x="67742" y="0"/>
                </a:lnTo>
                <a:lnTo>
                  <a:pt x="66559" y="414385"/>
                </a:lnTo>
                <a:lnTo>
                  <a:pt x="66439" y="463307"/>
                </a:lnTo>
                <a:lnTo>
                  <a:pt x="85346" y="495916"/>
                </a:lnTo>
                <a:lnTo>
                  <a:pt x="104519" y="463307"/>
                </a:lnTo>
                <a:lnTo>
                  <a:pt x="1058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293368"/>
            <a:ext cx="694499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40" dirty="0">
                <a:latin typeface="Arial"/>
                <a:cs typeface="Arial"/>
              </a:rPr>
              <a:t>In </a:t>
            </a:r>
            <a:r>
              <a:rPr sz="3200" b="1" spc="-210" dirty="0">
                <a:latin typeface="Arial"/>
                <a:cs typeface="Arial"/>
              </a:rPr>
              <a:t>children </a:t>
            </a:r>
            <a:r>
              <a:rPr sz="3200" b="1" spc="-100" dirty="0">
                <a:latin typeface="Arial"/>
                <a:cs typeface="Arial"/>
              </a:rPr>
              <a:t>with </a:t>
            </a:r>
            <a:r>
              <a:rPr sz="3200" b="1" spc="-185" dirty="0">
                <a:latin typeface="Arial"/>
                <a:cs typeface="Arial"/>
              </a:rPr>
              <a:t>healed </a:t>
            </a:r>
            <a:r>
              <a:rPr sz="3200" b="1" spc="-270" dirty="0">
                <a:latin typeface="Arial"/>
                <a:cs typeface="Arial"/>
              </a:rPr>
              <a:t>disease </a:t>
            </a:r>
            <a:r>
              <a:rPr sz="3200" b="1" spc="-55" dirty="0">
                <a:latin typeface="Arial"/>
                <a:cs typeface="Arial"/>
              </a:rPr>
              <a:t>&amp;</a:t>
            </a:r>
            <a:r>
              <a:rPr sz="3200" b="1" spc="-210" dirty="0">
                <a:latin typeface="Arial"/>
                <a:cs typeface="Arial"/>
              </a:rPr>
              <a:t> </a:t>
            </a:r>
            <a:r>
              <a:rPr sz="3200" b="1" spc="-360" dirty="0">
                <a:latin typeface="Arial"/>
                <a:cs typeface="Arial"/>
              </a:rPr>
              <a:t>gross  </a:t>
            </a:r>
            <a:r>
              <a:rPr sz="3200" b="1" spc="-160" dirty="0">
                <a:latin typeface="Arial"/>
                <a:cs typeface="Arial"/>
              </a:rPr>
              <a:t>deformity </a:t>
            </a:r>
            <a:r>
              <a:rPr sz="3200" b="1" spc="-155" dirty="0">
                <a:latin typeface="Arial"/>
                <a:cs typeface="Arial"/>
              </a:rPr>
              <a:t>,(flexion </a:t>
            </a:r>
            <a:r>
              <a:rPr sz="3200" b="1" spc="-195" dirty="0">
                <a:latin typeface="Arial"/>
                <a:cs typeface="Arial"/>
              </a:rPr>
              <a:t>-30,Adduction </a:t>
            </a:r>
            <a:r>
              <a:rPr sz="3200" b="1" spc="-170" dirty="0">
                <a:latin typeface="Arial"/>
                <a:cs typeface="Arial"/>
              </a:rPr>
              <a:t>&gt;30,  </a:t>
            </a:r>
            <a:r>
              <a:rPr sz="3200" b="1" spc="-225" dirty="0">
                <a:latin typeface="Arial"/>
                <a:cs typeface="Arial"/>
              </a:rPr>
              <a:t>Abduction </a:t>
            </a:r>
            <a:r>
              <a:rPr sz="3200" b="1" spc="-200" dirty="0">
                <a:latin typeface="Arial"/>
                <a:cs typeface="Arial"/>
              </a:rPr>
              <a:t>&gt;10</a:t>
            </a:r>
            <a:r>
              <a:rPr sz="3200" b="1" spc="-135" dirty="0">
                <a:latin typeface="Arial"/>
                <a:cs typeface="Arial"/>
              </a:rPr>
              <a:t> </a:t>
            </a:r>
            <a:r>
              <a:rPr sz="3200" b="1" spc="-229" dirty="0">
                <a:latin typeface="Arial"/>
                <a:cs typeface="Arial"/>
              </a:rPr>
              <a:t>deg)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653" y="4610227"/>
            <a:ext cx="60737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75" dirty="0">
                <a:latin typeface="Arial"/>
                <a:cs typeface="Arial"/>
              </a:rPr>
              <a:t>extra </a:t>
            </a:r>
            <a:r>
              <a:rPr sz="3200" b="1" spc="-165" dirty="0">
                <a:latin typeface="Arial"/>
                <a:cs typeface="Arial"/>
              </a:rPr>
              <a:t>articular </a:t>
            </a:r>
            <a:r>
              <a:rPr sz="3200" b="1" spc="-210" dirty="0">
                <a:latin typeface="Arial"/>
                <a:cs typeface="Arial"/>
              </a:rPr>
              <a:t>corrective</a:t>
            </a:r>
            <a:r>
              <a:rPr sz="3200" b="1" spc="-215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osteotomy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72426" y="3143250"/>
            <a:ext cx="171450" cy="1001394"/>
          </a:xfrm>
          <a:custGeom>
            <a:avLst/>
            <a:gdLst/>
            <a:ahLst/>
            <a:cxnLst/>
            <a:rect l="l" t="t" r="r" b="b"/>
            <a:pathLst>
              <a:path w="171450" h="1001395">
                <a:moveTo>
                  <a:pt x="16446" y="829964"/>
                </a:moveTo>
                <a:lnTo>
                  <a:pt x="9251" y="832357"/>
                </a:lnTo>
                <a:lnTo>
                  <a:pt x="3643" y="837408"/>
                </a:lnTo>
                <a:lnTo>
                  <a:pt x="488" y="843994"/>
                </a:lnTo>
                <a:lnTo>
                  <a:pt x="0" y="851271"/>
                </a:lnTo>
                <a:lnTo>
                  <a:pt x="2393" y="858393"/>
                </a:lnTo>
                <a:lnTo>
                  <a:pt x="85451" y="1001013"/>
                </a:lnTo>
                <a:lnTo>
                  <a:pt x="107544" y="963168"/>
                </a:lnTo>
                <a:lnTo>
                  <a:pt x="66401" y="963168"/>
                </a:lnTo>
                <a:lnTo>
                  <a:pt x="66456" y="892594"/>
                </a:lnTo>
                <a:lnTo>
                  <a:pt x="35413" y="839216"/>
                </a:lnTo>
                <a:lnTo>
                  <a:pt x="30360" y="833608"/>
                </a:lnTo>
                <a:lnTo>
                  <a:pt x="23760" y="830453"/>
                </a:lnTo>
                <a:lnTo>
                  <a:pt x="16446" y="829964"/>
                </a:lnTo>
                <a:close/>
              </a:path>
              <a:path w="171450" h="1001395">
                <a:moveTo>
                  <a:pt x="66456" y="892594"/>
                </a:moveTo>
                <a:lnTo>
                  <a:pt x="66401" y="963168"/>
                </a:lnTo>
                <a:lnTo>
                  <a:pt x="104501" y="963168"/>
                </a:lnTo>
                <a:lnTo>
                  <a:pt x="104508" y="953643"/>
                </a:lnTo>
                <a:lnTo>
                  <a:pt x="69068" y="953643"/>
                </a:lnTo>
                <a:lnTo>
                  <a:pt x="85539" y="925406"/>
                </a:lnTo>
                <a:lnTo>
                  <a:pt x="66456" y="892594"/>
                </a:lnTo>
                <a:close/>
              </a:path>
              <a:path w="171450" h="1001395">
                <a:moveTo>
                  <a:pt x="154709" y="830038"/>
                </a:moveTo>
                <a:lnTo>
                  <a:pt x="104556" y="892805"/>
                </a:lnTo>
                <a:lnTo>
                  <a:pt x="104501" y="963168"/>
                </a:lnTo>
                <a:lnTo>
                  <a:pt x="107544" y="963168"/>
                </a:lnTo>
                <a:lnTo>
                  <a:pt x="168636" y="858519"/>
                </a:lnTo>
                <a:lnTo>
                  <a:pt x="171102" y="851398"/>
                </a:lnTo>
                <a:lnTo>
                  <a:pt x="170652" y="844121"/>
                </a:lnTo>
                <a:lnTo>
                  <a:pt x="167511" y="837535"/>
                </a:lnTo>
                <a:lnTo>
                  <a:pt x="161905" y="832485"/>
                </a:lnTo>
                <a:lnTo>
                  <a:pt x="154709" y="830038"/>
                </a:lnTo>
                <a:close/>
              </a:path>
              <a:path w="171450" h="1001395">
                <a:moveTo>
                  <a:pt x="85539" y="925406"/>
                </a:moveTo>
                <a:lnTo>
                  <a:pt x="69068" y="953643"/>
                </a:lnTo>
                <a:lnTo>
                  <a:pt x="101961" y="953643"/>
                </a:lnTo>
                <a:lnTo>
                  <a:pt x="85539" y="925406"/>
                </a:lnTo>
                <a:close/>
              </a:path>
              <a:path w="171450" h="1001395">
                <a:moveTo>
                  <a:pt x="104556" y="892805"/>
                </a:moveTo>
                <a:lnTo>
                  <a:pt x="85539" y="925406"/>
                </a:lnTo>
                <a:lnTo>
                  <a:pt x="101961" y="953643"/>
                </a:lnTo>
                <a:lnTo>
                  <a:pt x="104508" y="953643"/>
                </a:lnTo>
                <a:lnTo>
                  <a:pt x="104556" y="892805"/>
                </a:lnTo>
                <a:close/>
              </a:path>
              <a:path w="171450" h="1001395">
                <a:moveTo>
                  <a:pt x="105263" y="0"/>
                </a:moveTo>
                <a:lnTo>
                  <a:pt x="67163" y="0"/>
                </a:lnTo>
                <a:lnTo>
                  <a:pt x="66506" y="829964"/>
                </a:lnTo>
                <a:lnTo>
                  <a:pt x="66579" y="892805"/>
                </a:lnTo>
                <a:lnTo>
                  <a:pt x="85539" y="925406"/>
                </a:lnTo>
                <a:lnTo>
                  <a:pt x="104556" y="892805"/>
                </a:lnTo>
                <a:lnTo>
                  <a:pt x="105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0347" y="2967335"/>
            <a:ext cx="363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2337</TotalTime>
  <Words>1578</Words>
  <Application>Microsoft Office PowerPoint</Application>
  <PresentationFormat>On-screen Show (4:3)</PresentationFormat>
  <Paragraphs>360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Tuberculosis of Hip</vt:lpstr>
      <vt:lpstr>PowerPoint Presentation</vt:lpstr>
      <vt:lpstr>CAUSATIVE ORGANISM</vt:lpstr>
      <vt:lpstr>Organism ..</vt:lpstr>
      <vt:lpstr>Pathogenesis &amp; Pathology</vt:lpstr>
      <vt:lpstr>PowerPoint Presentation</vt:lpstr>
      <vt:lpstr>Common sites..</vt:lpstr>
      <vt:lpstr>PowerPoint Presentation</vt:lpstr>
      <vt:lpstr>Tubercle/Granuloma formation...</vt:lpstr>
      <vt:lpstr>Insemination of infection</vt:lpstr>
      <vt:lpstr>PowerPoint Presentation</vt:lpstr>
      <vt:lpstr>PowerPoint Presentation</vt:lpstr>
      <vt:lpstr>Cold Abscess</vt:lpstr>
      <vt:lpstr>PowerPoint Presentation</vt:lpstr>
      <vt:lpstr>Intra pelvic abscess</vt:lpstr>
      <vt:lpstr>Types of Disease</vt:lpstr>
      <vt:lpstr>Fate of tubercle</vt:lpstr>
      <vt:lpstr>Clinical features..</vt:lpstr>
      <vt:lpstr>Classification</vt:lpstr>
      <vt:lpstr>Synovitis stage..</vt:lpstr>
      <vt:lpstr>Early Arthritis stage..</vt:lpstr>
      <vt:lpstr>Advanced Arthritis ..</vt:lpstr>
      <vt:lpstr>PowerPoint Presentation</vt:lpstr>
      <vt:lpstr>Advanced arthritis with Subluxation /  Dislocation</vt:lpstr>
      <vt:lpstr>Classification - Radiological appearence</vt:lpstr>
      <vt:lpstr>Shanmugasundaram’s Classification</vt:lpstr>
      <vt:lpstr>PowerPoint Presentation</vt:lpstr>
      <vt:lpstr>ATROPHIC TYPE</vt:lpstr>
      <vt:lpstr>PowerPoint Presentation</vt:lpstr>
      <vt:lpstr>PowerPoint Presentation</vt:lpstr>
      <vt:lpstr>PowerPoint Presentation</vt:lpstr>
      <vt:lpstr>Evaluation</vt:lpstr>
      <vt:lpstr>PowerPoint Presentation</vt:lpstr>
      <vt:lpstr>Bacteriological diagnosis..</vt:lpstr>
      <vt:lpstr>PowerPoint Presentation</vt:lpstr>
      <vt:lpstr>Serology..</vt:lpstr>
      <vt:lpstr>Molecular diagnosis..</vt:lpstr>
      <vt:lpstr>Advantages of PCR..</vt:lpstr>
      <vt:lpstr>Disadvantages ..</vt:lpstr>
      <vt:lpstr>PowerPoint Presentation</vt:lpstr>
      <vt:lpstr>Radiological ..</vt:lpstr>
      <vt:lpstr>Management..</vt:lpstr>
      <vt:lpstr>Traction..</vt:lpstr>
      <vt:lpstr>PowerPoint Presentation</vt:lpstr>
      <vt:lpstr>MDR – TB</vt:lpstr>
      <vt:lpstr>Resistant /therapeutically refractory  case :</vt:lpstr>
      <vt:lpstr>Rx – Synovitis stage</vt:lpstr>
      <vt:lpstr>Rx – Early Arthritis</vt:lpstr>
      <vt:lpstr>Rx – Advanced Arthritis</vt:lpstr>
      <vt:lpstr>Rx – Advanced arthritis with  subluxation / dislocation</vt:lpstr>
      <vt:lpstr>PowerPoint Presentation</vt:lpstr>
      <vt:lpstr>PowerPoint Presentation</vt:lpstr>
      <vt:lpstr>PowerPoint Presentation</vt:lpstr>
      <vt:lpstr>Arthrodesis..</vt:lpstr>
      <vt:lpstr>PowerPoint Presentation</vt:lpstr>
      <vt:lpstr>Disadvantages of arthrodesis</vt:lpstr>
      <vt:lpstr>PowerPoint Presentation</vt:lpstr>
      <vt:lpstr>Excision arthroplasty..</vt:lpstr>
      <vt:lpstr>PowerPoint Presentation</vt:lpstr>
      <vt:lpstr>PowerPoint Presentation</vt:lpstr>
      <vt:lpstr>Hip replacement in TB ..</vt:lpstr>
      <vt:lpstr>PowerPoint Presentation</vt:lpstr>
      <vt:lpstr>Rx in chidren..</vt:lpstr>
      <vt:lpstr>Rx in children..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Tuberculosis of Hip</dc:title>
  <dc:creator>dell</dc:creator>
  <cp:lastModifiedBy>ortho office</cp:lastModifiedBy>
  <cp:revision>14</cp:revision>
  <dcterms:created xsi:type="dcterms:W3CDTF">2018-04-08T18:16:13Z</dcterms:created>
  <dcterms:modified xsi:type="dcterms:W3CDTF">2024-04-15T03:34:22Z</dcterms:modified>
</cp:coreProperties>
</file>