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7" r:id="rId5"/>
    <p:sldId id="259" r:id="rId6"/>
    <p:sldId id="260" r:id="rId7"/>
    <p:sldId id="261" r:id="rId8"/>
    <p:sldId id="262" r:id="rId9"/>
    <p:sldId id="263" r:id="rId10"/>
    <p:sldId id="265" r:id="rId11"/>
    <p:sldId id="298"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99" r:id="rId26"/>
    <p:sldId id="279" r:id="rId27"/>
    <p:sldId id="280" r:id="rId28"/>
    <p:sldId id="300" r:id="rId29"/>
    <p:sldId id="301" r:id="rId30"/>
    <p:sldId id="302" r:id="rId31"/>
    <p:sldId id="305" r:id="rId32"/>
    <p:sldId id="306" r:id="rId33"/>
    <p:sldId id="281" r:id="rId34"/>
    <p:sldId id="303" r:id="rId35"/>
    <p:sldId id="304" r:id="rId36"/>
    <p:sldId id="283" r:id="rId37"/>
    <p:sldId id="284" r:id="rId38"/>
    <p:sldId id="285" r:id="rId39"/>
    <p:sldId id="286" r:id="rId40"/>
    <p:sldId id="287" r:id="rId41"/>
    <p:sldId id="28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56" autoAdjust="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2F80B-3BF1-40E5-93E9-F40A92B20E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127B9E9-487F-4400-99B3-2A35F9CC0D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27D0464-8F38-4F7F-851C-BFBEAAD4CA27}"/>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5" name="Footer Placeholder 4">
            <a:extLst>
              <a:ext uri="{FF2B5EF4-FFF2-40B4-BE49-F238E27FC236}">
                <a16:creationId xmlns:a16="http://schemas.microsoft.com/office/drawing/2014/main" id="{601C48D3-103E-45D5-BD77-74C3570EA9A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EF1A810-869A-4B22-9EA0-30964E634B32}"/>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1006052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21056-D39A-459F-8A71-DE66037B61D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4638E5-EDFB-48FE-B7B6-D089D70FFD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781CB6F-3112-4293-A624-0EAA5BE91320}"/>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5" name="Footer Placeholder 4">
            <a:extLst>
              <a:ext uri="{FF2B5EF4-FFF2-40B4-BE49-F238E27FC236}">
                <a16:creationId xmlns:a16="http://schemas.microsoft.com/office/drawing/2014/main" id="{25CFF153-D491-4889-8122-1FCE8EEEA0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69F1F57-18F3-4C30-A2DB-074A2F46E9DA}"/>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2317466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F8F59-0509-4E61-9CD9-54305ECBBD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6E28690-DAB5-41C6-8685-9F94CD658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46329D-CF1B-4F23-9163-C7F124B58706}"/>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5" name="Footer Placeholder 4">
            <a:extLst>
              <a:ext uri="{FF2B5EF4-FFF2-40B4-BE49-F238E27FC236}">
                <a16:creationId xmlns:a16="http://schemas.microsoft.com/office/drawing/2014/main" id="{80E0ECC8-C8AA-4053-AE66-CFCC9E0603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1333991-2A86-42C1-88BE-694F63B22E70}"/>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1870100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A7A1-5CFD-47D8-B01B-1E265DF23F1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C6CF5DE-3537-4D92-98B8-AF3E46973F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249B5EE-BB05-45E3-8C93-A8F1461A98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91BD42A-2176-4BC7-829A-42ABF3A043A6}"/>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6" name="Footer Placeholder 5">
            <a:extLst>
              <a:ext uri="{FF2B5EF4-FFF2-40B4-BE49-F238E27FC236}">
                <a16:creationId xmlns:a16="http://schemas.microsoft.com/office/drawing/2014/main" id="{03E12CC1-8EFA-4D23-8908-0837DF83D41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FEB4649-0A3A-4A1D-9617-CA53C55302BC}"/>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3056954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0AAC1-55BB-4E41-A336-32B8E3D9248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7857DC9-64BD-4831-88CA-8DBA758FA1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9C2B25-7EF5-4917-8D7F-55FEFF655A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2256808-7B71-44E1-8A50-B5D89FA83E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1A407F-6719-4595-BFA0-3A271E9EA2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8AFB472-2E61-4BC1-ADEE-0736E7D300EE}"/>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8" name="Footer Placeholder 7">
            <a:extLst>
              <a:ext uri="{FF2B5EF4-FFF2-40B4-BE49-F238E27FC236}">
                <a16:creationId xmlns:a16="http://schemas.microsoft.com/office/drawing/2014/main" id="{6268DAC9-ECC0-4622-973D-7191F56E94B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F5462C2-4A94-4961-A9C4-82E47BE3C0E0}"/>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356844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DDBD3-ED40-4927-B5F1-09B8CBE05F7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269E30F-2B53-4242-8A05-3E15AD34081D}"/>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4" name="Footer Placeholder 3">
            <a:extLst>
              <a:ext uri="{FF2B5EF4-FFF2-40B4-BE49-F238E27FC236}">
                <a16:creationId xmlns:a16="http://schemas.microsoft.com/office/drawing/2014/main" id="{B0786744-CA20-4659-8BB9-E59FD77C71B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551F074-0AFE-452A-888E-BBDB28B16B62}"/>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1520124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EE0783-671D-4962-A711-167D2FC5EF45}"/>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3" name="Footer Placeholder 2">
            <a:extLst>
              <a:ext uri="{FF2B5EF4-FFF2-40B4-BE49-F238E27FC236}">
                <a16:creationId xmlns:a16="http://schemas.microsoft.com/office/drawing/2014/main" id="{E4C9FD91-443A-4099-8C0B-BADB5445D70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FEDC30E-5470-43F4-8565-D923ECC4F553}"/>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265946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505A4-A08E-45AA-B070-D706160FC5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E987EF4-9BAE-42B0-A4C3-8AA88A51F0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0F24A52-D0CE-47BD-B2CF-CB32E9A3B9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10B0A3-603D-42DE-B311-729AA0764265}"/>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6" name="Footer Placeholder 5">
            <a:extLst>
              <a:ext uri="{FF2B5EF4-FFF2-40B4-BE49-F238E27FC236}">
                <a16:creationId xmlns:a16="http://schemas.microsoft.com/office/drawing/2014/main" id="{E9A239AD-4B6E-4187-9376-1FA79072A9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60A830A-6735-4370-BE07-CFCBECD6410F}"/>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1389269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EDC20-2F35-42C6-B748-AFFF05ED2D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E98A165-D7C0-40CF-9CC2-823E8E10F0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F755833-E5B1-410A-A9BE-BF749F9BC7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B7E3A-B87D-4D38-BB54-C4234162CF4D}"/>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6" name="Footer Placeholder 5">
            <a:extLst>
              <a:ext uri="{FF2B5EF4-FFF2-40B4-BE49-F238E27FC236}">
                <a16:creationId xmlns:a16="http://schemas.microsoft.com/office/drawing/2014/main" id="{887BC068-4E07-4344-B0EF-D350C28F3B7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99A24F8-BE2D-4BC1-A27B-5472F8441893}"/>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1060880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1BC7-E9C4-4811-9869-ACCAA9B1B27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A5F025F-D8E4-4E4C-80A2-FA36728457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5B09A5B-F992-4EBC-B801-A9C64579A8D4}"/>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5" name="Footer Placeholder 4">
            <a:extLst>
              <a:ext uri="{FF2B5EF4-FFF2-40B4-BE49-F238E27FC236}">
                <a16:creationId xmlns:a16="http://schemas.microsoft.com/office/drawing/2014/main" id="{DCA1B0BD-096E-4792-8D8D-04C1CD373C3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37993E3-EE54-43F9-BA0E-00736BCACD12}"/>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3826518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2BC44B-799F-467A-B6F0-E6FDEC535BF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27DC1E2-954F-436C-A9E1-C0CDC7EC96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09E9F8C-63B0-4B22-84BC-96C142309522}"/>
              </a:ext>
            </a:extLst>
          </p:cNvPr>
          <p:cNvSpPr>
            <a:spLocks noGrp="1"/>
          </p:cNvSpPr>
          <p:nvPr>
            <p:ph type="dt" sz="half" idx="10"/>
          </p:nvPr>
        </p:nvSpPr>
        <p:spPr/>
        <p:txBody>
          <a:bodyPr/>
          <a:lstStyle/>
          <a:p>
            <a:fld id="{84CBB2F8-3386-45F8-9A29-EAA4CA9368E7}" type="datetimeFigureOut">
              <a:rPr lang="en-IN" smtClean="0"/>
              <a:t>25-11-2019</a:t>
            </a:fld>
            <a:endParaRPr lang="en-IN"/>
          </a:p>
        </p:txBody>
      </p:sp>
      <p:sp>
        <p:nvSpPr>
          <p:cNvPr id="5" name="Footer Placeholder 4">
            <a:extLst>
              <a:ext uri="{FF2B5EF4-FFF2-40B4-BE49-F238E27FC236}">
                <a16:creationId xmlns:a16="http://schemas.microsoft.com/office/drawing/2014/main" id="{270A630E-9546-4C24-9F1D-851FDD2478C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80D3F2C-979D-4DF2-9B26-A68D2E0BA576}"/>
              </a:ext>
            </a:extLst>
          </p:cNvPr>
          <p:cNvSpPr>
            <a:spLocks noGrp="1"/>
          </p:cNvSpPr>
          <p:nvPr>
            <p:ph type="sldNum" sz="quarter" idx="12"/>
          </p:nvPr>
        </p:nvSpPr>
        <p:spPr/>
        <p:txBody>
          <a:bodyPr/>
          <a:lstStyle/>
          <a:p>
            <a:fld id="{ED349910-CC04-4784-AF13-8870D424ACAE}" type="slidenum">
              <a:rPr lang="en-IN" smtClean="0"/>
              <a:t>‹#›</a:t>
            </a:fld>
            <a:endParaRPr lang="en-IN"/>
          </a:p>
        </p:txBody>
      </p:sp>
    </p:spTree>
    <p:extLst>
      <p:ext uri="{BB962C8B-B14F-4D97-AF65-F5344CB8AC3E}">
        <p14:creationId xmlns:p14="http://schemas.microsoft.com/office/powerpoint/2010/main" val="284550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A0A347-1AB1-4D99-AA9C-D0D94A896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A175B45-9129-4D61-B353-D7B7750576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2D94F30-39D6-4CD6-AE3B-E7207B325B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CBB2F8-3386-45F8-9A29-EAA4CA9368E7}" type="datetimeFigureOut">
              <a:rPr lang="en-IN" smtClean="0"/>
              <a:t>25-11-2019</a:t>
            </a:fld>
            <a:endParaRPr lang="en-IN"/>
          </a:p>
        </p:txBody>
      </p:sp>
      <p:sp>
        <p:nvSpPr>
          <p:cNvPr id="5" name="Footer Placeholder 4">
            <a:extLst>
              <a:ext uri="{FF2B5EF4-FFF2-40B4-BE49-F238E27FC236}">
                <a16:creationId xmlns:a16="http://schemas.microsoft.com/office/drawing/2014/main" id="{F16405A0-AD76-4240-85DA-F8C8C4C29A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4F0CB73-3B8B-41CB-A5E7-433E4578DA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349910-CC04-4784-AF13-8870D424ACAE}" type="slidenum">
              <a:rPr lang="en-IN" smtClean="0"/>
              <a:t>‹#›</a:t>
            </a:fld>
            <a:endParaRPr lang="en-IN"/>
          </a:p>
        </p:txBody>
      </p:sp>
    </p:spTree>
    <p:extLst>
      <p:ext uri="{BB962C8B-B14F-4D97-AF65-F5344CB8AC3E}">
        <p14:creationId xmlns:p14="http://schemas.microsoft.com/office/powerpoint/2010/main" val="4246319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50B4-C703-46B3-9AF4-7992FEE38FAD}"/>
              </a:ext>
            </a:extLst>
          </p:cNvPr>
          <p:cNvSpPr>
            <a:spLocks noGrp="1"/>
          </p:cNvSpPr>
          <p:nvPr>
            <p:ph type="ctrTitle"/>
          </p:nvPr>
        </p:nvSpPr>
        <p:spPr/>
        <p:txBody>
          <a:bodyPr/>
          <a:lstStyle/>
          <a:p>
            <a:r>
              <a:rPr lang="en-US" dirty="0"/>
              <a:t>SHAFT OF FEMUR FRACTURE</a:t>
            </a:r>
            <a:endParaRPr lang="en-IN" dirty="0"/>
          </a:p>
        </p:txBody>
      </p:sp>
      <p:sp>
        <p:nvSpPr>
          <p:cNvPr id="3" name="Subtitle 2">
            <a:extLst>
              <a:ext uri="{FF2B5EF4-FFF2-40B4-BE49-F238E27FC236}">
                <a16:creationId xmlns:a16="http://schemas.microsoft.com/office/drawing/2014/main" id="{634187AB-2B92-4ADD-9AC5-B4557E7E07BE}"/>
              </a:ext>
            </a:extLst>
          </p:cNvPr>
          <p:cNvSpPr>
            <a:spLocks noGrp="1"/>
          </p:cNvSpPr>
          <p:nvPr>
            <p:ph type="subTitle" idx="1"/>
          </p:nvPr>
        </p:nvSpPr>
        <p:spPr/>
        <p:txBody>
          <a:bodyPr>
            <a:normAutofit fontScale="77500" lnSpcReduction="20000"/>
          </a:bodyPr>
          <a:lstStyle/>
          <a:p>
            <a:endParaRPr lang="en-US" dirty="0"/>
          </a:p>
          <a:p>
            <a:endParaRPr lang="en-IN" dirty="0"/>
          </a:p>
          <a:p>
            <a:endParaRPr lang="en-IN" dirty="0"/>
          </a:p>
          <a:p>
            <a:r>
              <a:rPr lang="en-IN" dirty="0"/>
              <a:t>PRESENTED BY- Dr Vivek Malik(JR-1)</a:t>
            </a:r>
          </a:p>
          <a:p>
            <a:r>
              <a:rPr lang="en-IN" dirty="0"/>
              <a:t>Moderator- Dr Ashutosh Kumar(AP)</a:t>
            </a:r>
          </a:p>
          <a:p>
            <a:endParaRPr lang="en-IN" dirty="0"/>
          </a:p>
        </p:txBody>
      </p:sp>
    </p:spTree>
    <p:extLst>
      <p:ext uri="{BB962C8B-B14F-4D97-AF65-F5344CB8AC3E}">
        <p14:creationId xmlns:p14="http://schemas.microsoft.com/office/powerpoint/2010/main" val="818317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3CAC18-7D8B-45C8-85E9-3E76E12733EC}"/>
              </a:ext>
            </a:extLst>
          </p:cNvPr>
          <p:cNvSpPr>
            <a:spLocks noGrp="1"/>
          </p:cNvSpPr>
          <p:nvPr>
            <p:ph type="title"/>
          </p:nvPr>
        </p:nvSpPr>
        <p:spPr/>
        <p:txBody>
          <a:bodyPr/>
          <a:lstStyle/>
          <a:p>
            <a:endParaRPr lang="en-IN" dirty="0"/>
          </a:p>
        </p:txBody>
      </p:sp>
      <p:sp>
        <p:nvSpPr>
          <p:cNvPr id="5" name="Content Placeholder 4">
            <a:extLst>
              <a:ext uri="{FF2B5EF4-FFF2-40B4-BE49-F238E27FC236}">
                <a16:creationId xmlns:a16="http://schemas.microsoft.com/office/drawing/2014/main" id="{EBA5F9C6-56C3-47A7-BF00-E405DB1F6F5E}"/>
              </a:ext>
            </a:extLst>
          </p:cNvPr>
          <p:cNvSpPr>
            <a:spLocks noGrp="1"/>
          </p:cNvSpPr>
          <p:nvPr>
            <p:ph idx="1"/>
          </p:nvPr>
        </p:nvSpPr>
        <p:spPr/>
        <p:txBody>
          <a:bodyPr>
            <a:normAutofit/>
          </a:bodyPr>
          <a:lstStyle/>
          <a:p>
            <a:r>
              <a:rPr lang="en-US" dirty="0"/>
              <a:t>Femoral shaft fractures are among the most common fractures encountered in </a:t>
            </a:r>
            <a:r>
              <a:rPr lang="en-US" dirty="0" err="1"/>
              <a:t>orthopaedic</a:t>
            </a:r>
            <a:r>
              <a:rPr lang="en-US" dirty="0"/>
              <a:t> practice.</a:t>
            </a:r>
          </a:p>
          <a:p>
            <a:r>
              <a:rPr lang="en-US" dirty="0"/>
              <a:t>A femoral shaft fracture is defined as a fracture of the diaphysis occurring between 5 cm distal to the lesser trochanter and 5 cm proximal to the adductor tubercle  </a:t>
            </a:r>
          </a:p>
          <a:p>
            <a:r>
              <a:rPr lang="en-US" dirty="0"/>
              <a:t>  Most common in younger populations</a:t>
            </a:r>
          </a:p>
          <a:p>
            <a:pPr marL="0" indent="0">
              <a:buNone/>
            </a:pPr>
            <a:endParaRPr lang="en-US" dirty="0"/>
          </a:p>
          <a:p>
            <a:pPr marL="0" indent="0">
              <a:buNone/>
            </a:pPr>
            <a:endParaRPr lang="en-US" dirty="0"/>
          </a:p>
          <a:p>
            <a:pPr marL="0" indent="0">
              <a:buNone/>
            </a:pPr>
            <a:r>
              <a:rPr lang="en-US" dirty="0"/>
              <a:t>                      </a:t>
            </a:r>
          </a:p>
        </p:txBody>
      </p:sp>
      <p:sp>
        <p:nvSpPr>
          <p:cNvPr id="6" name="object 4">
            <a:extLst>
              <a:ext uri="{FF2B5EF4-FFF2-40B4-BE49-F238E27FC236}">
                <a16:creationId xmlns:a16="http://schemas.microsoft.com/office/drawing/2014/main" id="{94DC02BB-0543-4C90-9646-811A5F30D8D7}"/>
              </a:ext>
            </a:extLst>
          </p:cNvPr>
          <p:cNvSpPr/>
          <p:nvPr/>
        </p:nvSpPr>
        <p:spPr>
          <a:xfrm>
            <a:off x="7768381" y="3546764"/>
            <a:ext cx="3348898" cy="2854036"/>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8137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0802-7AD9-42C7-9F38-9175CE8B1C3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E36A204-AAAA-4C57-AE16-92DD578A32E2}"/>
              </a:ext>
            </a:extLst>
          </p:cNvPr>
          <p:cNvSpPr>
            <a:spLocks noGrp="1"/>
          </p:cNvSpPr>
          <p:nvPr>
            <p:ph idx="1"/>
          </p:nvPr>
        </p:nvSpPr>
        <p:spPr/>
        <p:txBody>
          <a:bodyPr/>
          <a:lstStyle/>
          <a:p>
            <a:r>
              <a:rPr lang="en-US" dirty="0"/>
              <a:t>Femur is the largest tubular bone in the body and is surrounded by the largest mass of muscle.</a:t>
            </a:r>
          </a:p>
          <a:p>
            <a:r>
              <a:rPr lang="en-US" dirty="0"/>
              <a:t>An important feature of the femoral shaft is its anterior bow.</a:t>
            </a:r>
          </a:p>
          <a:p>
            <a:r>
              <a:rPr lang="en-US" dirty="0"/>
              <a:t>The </a:t>
            </a:r>
            <a:r>
              <a:rPr lang="en-US" dirty="0" err="1"/>
              <a:t>isthumus</a:t>
            </a:r>
            <a:r>
              <a:rPr lang="en-US" dirty="0"/>
              <a:t> of the femur is the region with the smallest intramedullary  nail diameter</a:t>
            </a:r>
          </a:p>
          <a:p>
            <a:r>
              <a:rPr lang="en-IN" dirty="0"/>
              <a:t>The medial cortex is under compression while the lateral cortex is under tension.</a:t>
            </a:r>
          </a:p>
          <a:p>
            <a:endParaRPr lang="en-IN" dirty="0"/>
          </a:p>
        </p:txBody>
      </p:sp>
    </p:spTree>
    <p:extLst>
      <p:ext uri="{BB962C8B-B14F-4D97-AF65-F5344CB8AC3E}">
        <p14:creationId xmlns:p14="http://schemas.microsoft.com/office/powerpoint/2010/main" val="3148093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851D-08B7-4128-A8F1-B300E3DBFE9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5E2FADA-D513-4891-BBCF-B8B979B6B4E4}"/>
              </a:ext>
            </a:extLst>
          </p:cNvPr>
          <p:cNvSpPr>
            <a:spLocks noGrp="1"/>
          </p:cNvSpPr>
          <p:nvPr>
            <p:ph idx="1"/>
          </p:nvPr>
        </p:nvSpPr>
        <p:spPr/>
        <p:txBody>
          <a:bodyPr/>
          <a:lstStyle/>
          <a:p>
            <a:endParaRPr lang="en-IN" dirty="0"/>
          </a:p>
        </p:txBody>
      </p:sp>
      <p:sp>
        <p:nvSpPr>
          <p:cNvPr id="4" name="object 2">
            <a:extLst>
              <a:ext uri="{FF2B5EF4-FFF2-40B4-BE49-F238E27FC236}">
                <a16:creationId xmlns:a16="http://schemas.microsoft.com/office/drawing/2014/main" id="{79258654-F871-4271-A56A-63F7109227AA}"/>
              </a:ext>
            </a:extLst>
          </p:cNvPr>
          <p:cNvSpPr/>
          <p:nvPr/>
        </p:nvSpPr>
        <p:spPr>
          <a:xfrm>
            <a:off x="1775460" y="1924194"/>
            <a:ext cx="8641080" cy="4154199"/>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475383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C0291-E14E-41F9-AD0B-E48DC2054E5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C52C14C-E190-43AB-95C7-D191A90D33BD}"/>
              </a:ext>
            </a:extLst>
          </p:cNvPr>
          <p:cNvSpPr>
            <a:spLocks noGrp="1"/>
          </p:cNvSpPr>
          <p:nvPr>
            <p:ph idx="1"/>
          </p:nvPr>
        </p:nvSpPr>
        <p:spPr/>
        <p:txBody>
          <a:bodyPr/>
          <a:lstStyle/>
          <a:p>
            <a:r>
              <a:rPr lang="en-IN" dirty="0"/>
              <a:t>The thigh musculature is </a:t>
            </a:r>
            <a:r>
              <a:rPr lang="en-IN" dirty="0" err="1"/>
              <a:t>divivded</a:t>
            </a:r>
            <a:r>
              <a:rPr lang="en-IN" dirty="0"/>
              <a:t> into three fascial compartments :</a:t>
            </a:r>
          </a:p>
          <a:p>
            <a:pPr marL="514350" indent="-514350">
              <a:buFont typeface="+mj-lt"/>
              <a:buAutoNum type="arabicPeriod"/>
            </a:pPr>
            <a:r>
              <a:rPr lang="en-IN" dirty="0"/>
              <a:t>Anterior  compartment – It is composed of;     </a:t>
            </a:r>
          </a:p>
          <a:p>
            <a:pPr marL="0" indent="0">
              <a:buNone/>
            </a:pPr>
            <a:r>
              <a:rPr lang="en-IN" dirty="0"/>
              <a:t>                                                -Quadriceps femoris</a:t>
            </a:r>
          </a:p>
          <a:p>
            <a:pPr marL="0" indent="0">
              <a:buNone/>
            </a:pPr>
            <a:r>
              <a:rPr lang="en-IN" dirty="0"/>
              <a:t>                                                -Iliopsoas</a:t>
            </a:r>
          </a:p>
          <a:p>
            <a:pPr marL="0" indent="0">
              <a:buNone/>
            </a:pPr>
            <a:r>
              <a:rPr lang="en-IN" dirty="0"/>
              <a:t>                                                -Sartorius</a:t>
            </a:r>
          </a:p>
          <a:p>
            <a:pPr marL="0" indent="0">
              <a:buNone/>
            </a:pPr>
            <a:r>
              <a:rPr lang="en-IN" dirty="0"/>
              <a:t>                                                -pectineus</a:t>
            </a:r>
          </a:p>
          <a:p>
            <a:pPr marL="0" indent="0">
              <a:buNone/>
            </a:pPr>
            <a:r>
              <a:rPr lang="en-IN" dirty="0"/>
              <a:t>                                                -femoral artery , femoral vein</a:t>
            </a:r>
          </a:p>
          <a:p>
            <a:pPr marL="0" indent="0">
              <a:buNone/>
            </a:pPr>
            <a:r>
              <a:rPr lang="en-IN" dirty="0"/>
              <a:t>                                                -Lateral femoral cutaneous nerve                                           </a:t>
            </a:r>
          </a:p>
          <a:p>
            <a:pPr marL="0" indent="0" algn="ctr">
              <a:buNone/>
            </a:pPr>
            <a:endParaRPr lang="en-IN" dirty="0"/>
          </a:p>
        </p:txBody>
      </p:sp>
    </p:spTree>
    <p:extLst>
      <p:ext uri="{BB962C8B-B14F-4D97-AF65-F5344CB8AC3E}">
        <p14:creationId xmlns:p14="http://schemas.microsoft.com/office/powerpoint/2010/main" val="4125086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53574-5691-4E6F-8EC1-92E0D94AD67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0DC6DE0-F3E0-4FA4-A85E-3A78CCCC89A7}"/>
              </a:ext>
            </a:extLst>
          </p:cNvPr>
          <p:cNvSpPr>
            <a:spLocks noGrp="1"/>
          </p:cNvSpPr>
          <p:nvPr>
            <p:ph idx="1"/>
          </p:nvPr>
        </p:nvSpPr>
        <p:spPr/>
        <p:txBody>
          <a:bodyPr/>
          <a:lstStyle/>
          <a:p>
            <a:r>
              <a:rPr lang="en-IN" dirty="0"/>
              <a:t>Medial Compartment- It contains the</a:t>
            </a:r>
          </a:p>
          <a:p>
            <a:pPr marL="0" indent="0">
              <a:buNone/>
            </a:pPr>
            <a:r>
              <a:rPr lang="en-IN" dirty="0"/>
              <a:t>                                         -</a:t>
            </a:r>
            <a:r>
              <a:rPr lang="en-IN" dirty="0" err="1"/>
              <a:t>Gracillis</a:t>
            </a:r>
            <a:endParaRPr lang="en-IN" dirty="0"/>
          </a:p>
          <a:p>
            <a:pPr marL="0" indent="0">
              <a:buNone/>
            </a:pPr>
            <a:r>
              <a:rPr lang="en-IN" dirty="0"/>
              <a:t>                                         -Adductor Longus</a:t>
            </a:r>
          </a:p>
          <a:p>
            <a:pPr marL="0" indent="0">
              <a:buNone/>
            </a:pPr>
            <a:r>
              <a:rPr lang="en-IN" dirty="0"/>
              <a:t>                                         -Adductor brevis</a:t>
            </a:r>
          </a:p>
          <a:p>
            <a:pPr marL="0" indent="0">
              <a:buNone/>
            </a:pPr>
            <a:r>
              <a:rPr lang="en-IN" dirty="0"/>
              <a:t>                                        - adductor magnus</a:t>
            </a:r>
          </a:p>
          <a:p>
            <a:pPr marL="0" indent="0">
              <a:buNone/>
            </a:pPr>
            <a:r>
              <a:rPr lang="en-IN" dirty="0"/>
              <a:t>                                        - Obturator externus</a:t>
            </a:r>
          </a:p>
          <a:p>
            <a:pPr marL="0" indent="0">
              <a:buNone/>
            </a:pPr>
            <a:r>
              <a:rPr lang="en-IN" dirty="0"/>
              <a:t>                                        - Profunda femoris artery</a:t>
            </a:r>
          </a:p>
          <a:p>
            <a:pPr marL="0" indent="0">
              <a:buNone/>
            </a:pPr>
            <a:r>
              <a:rPr lang="en-IN" dirty="0"/>
              <a:t>                                        -Obturator artery ,</a:t>
            </a:r>
            <a:r>
              <a:rPr lang="en-IN" dirty="0" err="1"/>
              <a:t>vein,nerve</a:t>
            </a:r>
            <a:endParaRPr lang="en-IN" dirty="0"/>
          </a:p>
        </p:txBody>
      </p:sp>
    </p:spTree>
    <p:extLst>
      <p:ext uri="{BB962C8B-B14F-4D97-AF65-F5344CB8AC3E}">
        <p14:creationId xmlns:p14="http://schemas.microsoft.com/office/powerpoint/2010/main" val="1004372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7C37C-8D3B-4623-8A44-E1409CD4D20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BA29898-8336-4A2C-B214-45327A01468E}"/>
              </a:ext>
            </a:extLst>
          </p:cNvPr>
          <p:cNvSpPr>
            <a:spLocks noGrp="1"/>
          </p:cNvSpPr>
          <p:nvPr>
            <p:ph idx="1"/>
          </p:nvPr>
        </p:nvSpPr>
        <p:spPr/>
        <p:txBody>
          <a:bodyPr/>
          <a:lstStyle/>
          <a:p>
            <a:r>
              <a:rPr lang="en-IN" dirty="0"/>
              <a:t>Posterior compartment- It is composed of;</a:t>
            </a:r>
          </a:p>
          <a:p>
            <a:pPr marL="0" indent="0">
              <a:buNone/>
            </a:pPr>
            <a:r>
              <a:rPr lang="en-IN" dirty="0"/>
              <a:t>                                             - Biceps femoris</a:t>
            </a:r>
          </a:p>
          <a:p>
            <a:pPr marL="0" indent="0">
              <a:buNone/>
            </a:pPr>
            <a:r>
              <a:rPr lang="en-IN" dirty="0"/>
              <a:t>                                             - semitendinosus</a:t>
            </a:r>
          </a:p>
          <a:p>
            <a:pPr marL="0" indent="0">
              <a:buNone/>
            </a:pPr>
            <a:r>
              <a:rPr lang="en-IN" dirty="0"/>
              <a:t>                                             - semimembranosus</a:t>
            </a:r>
          </a:p>
          <a:p>
            <a:pPr marL="0" indent="0">
              <a:buNone/>
            </a:pPr>
            <a:r>
              <a:rPr lang="en-IN" dirty="0"/>
              <a:t>                                            -portion of adductor muscle</a:t>
            </a:r>
          </a:p>
          <a:p>
            <a:pPr marL="0" indent="0">
              <a:buNone/>
            </a:pPr>
            <a:r>
              <a:rPr lang="en-IN" dirty="0"/>
              <a:t>                                           - branches of profunda femoris </a:t>
            </a:r>
            <a:r>
              <a:rPr lang="en-IN" dirty="0" err="1"/>
              <a:t>aftery</a:t>
            </a:r>
            <a:endParaRPr lang="en-IN" dirty="0"/>
          </a:p>
          <a:p>
            <a:pPr marL="0" indent="0">
              <a:buNone/>
            </a:pPr>
            <a:r>
              <a:rPr lang="en-IN" dirty="0"/>
              <a:t>                                          - sciatic nerve</a:t>
            </a:r>
          </a:p>
          <a:p>
            <a:pPr marL="0" indent="0">
              <a:buNone/>
            </a:pPr>
            <a:r>
              <a:rPr lang="en-IN" dirty="0"/>
              <a:t>                                          - posterior femoral cutaneous nerve</a:t>
            </a:r>
          </a:p>
        </p:txBody>
      </p:sp>
    </p:spTree>
    <p:extLst>
      <p:ext uri="{BB962C8B-B14F-4D97-AF65-F5344CB8AC3E}">
        <p14:creationId xmlns:p14="http://schemas.microsoft.com/office/powerpoint/2010/main" val="2603514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9EDD-311D-4C0E-AF74-9522725CD8E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D6F5D1A-C93A-48D0-BB5C-FDB00ACB9D55}"/>
              </a:ext>
            </a:extLst>
          </p:cNvPr>
          <p:cNvSpPr>
            <a:spLocks noGrp="1"/>
          </p:cNvSpPr>
          <p:nvPr>
            <p:ph idx="1"/>
          </p:nvPr>
        </p:nvSpPr>
        <p:spPr/>
        <p:txBody>
          <a:bodyPr/>
          <a:lstStyle/>
          <a:p>
            <a:r>
              <a:rPr lang="en-IN" dirty="0"/>
              <a:t>The vascular supply to the femoral shaft is derived mainly from the profunda femoris artery </a:t>
            </a:r>
          </a:p>
          <a:p>
            <a:r>
              <a:rPr lang="en-IN" dirty="0"/>
              <a:t>One to two nutrient vessels usually enter the bone proximally and posteriorly along the </a:t>
            </a:r>
            <a:r>
              <a:rPr lang="en-IN" dirty="0" err="1"/>
              <a:t>linea</a:t>
            </a:r>
            <a:r>
              <a:rPr lang="en-IN" dirty="0"/>
              <a:t> aspera .</a:t>
            </a:r>
          </a:p>
          <a:p>
            <a:r>
              <a:rPr lang="en-IN" dirty="0"/>
              <a:t>This artery then </a:t>
            </a:r>
            <a:r>
              <a:rPr lang="en-IN" dirty="0" err="1"/>
              <a:t>aborizes</a:t>
            </a:r>
            <a:r>
              <a:rPr lang="en-IN" dirty="0"/>
              <a:t> proximally and distally to provide the endosteal circulation to the shaft .</a:t>
            </a:r>
          </a:p>
          <a:p>
            <a:r>
              <a:rPr lang="en-IN" dirty="0"/>
              <a:t>The periosteal vessels also enter the bone along the </a:t>
            </a:r>
            <a:r>
              <a:rPr lang="en-IN" dirty="0" err="1"/>
              <a:t>linea</a:t>
            </a:r>
            <a:r>
              <a:rPr lang="en-IN" dirty="0"/>
              <a:t> aspera and supply blood to the outer 1/3 of the cortex .</a:t>
            </a:r>
          </a:p>
          <a:p>
            <a:r>
              <a:rPr lang="en-IN" dirty="0"/>
              <a:t>The endosteal vessels supply the inner two thirds of the cortex. </a:t>
            </a:r>
          </a:p>
        </p:txBody>
      </p:sp>
    </p:spTree>
    <p:extLst>
      <p:ext uri="{BB962C8B-B14F-4D97-AF65-F5344CB8AC3E}">
        <p14:creationId xmlns:p14="http://schemas.microsoft.com/office/powerpoint/2010/main" val="694855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D9A28-B03B-4A37-BA0E-A776D3E9253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E241735-4EA5-4CC1-BD9E-44735925E750}"/>
              </a:ext>
            </a:extLst>
          </p:cNvPr>
          <p:cNvSpPr>
            <a:spLocks noGrp="1"/>
          </p:cNvSpPr>
          <p:nvPr>
            <p:ph idx="1"/>
          </p:nvPr>
        </p:nvSpPr>
        <p:spPr/>
        <p:txBody>
          <a:bodyPr/>
          <a:lstStyle/>
          <a:p>
            <a:pPr marL="0" indent="0">
              <a:buNone/>
            </a:pPr>
            <a:r>
              <a:rPr lang="en-US" b="1" i="1" u="sng" dirty="0"/>
              <a:t>MECHANISM OF INJURY –</a:t>
            </a:r>
          </a:p>
          <a:p>
            <a:r>
              <a:rPr lang="en-US" dirty="0"/>
              <a:t>Femoral shaft fractures in adults are almost always the result of high energy trauma .</a:t>
            </a:r>
          </a:p>
          <a:p>
            <a:r>
              <a:rPr lang="en-US" dirty="0"/>
              <a:t>These fractures result from motor vehicle accidents, gunshot injury, fall from height.</a:t>
            </a:r>
          </a:p>
          <a:p>
            <a:r>
              <a:rPr lang="en-US" dirty="0"/>
              <a:t>Low energy trauma is commonly seen in elderly</a:t>
            </a:r>
          </a:p>
          <a:p>
            <a:endParaRPr lang="en-US" dirty="0"/>
          </a:p>
          <a:p>
            <a:pPr marL="0" indent="0">
              <a:buNone/>
            </a:pPr>
            <a:endParaRPr lang="en-US" dirty="0"/>
          </a:p>
          <a:p>
            <a:endParaRPr lang="en-US" dirty="0"/>
          </a:p>
          <a:p>
            <a:endParaRPr lang="en-US" dirty="0"/>
          </a:p>
          <a:p>
            <a:endParaRPr lang="en-IN" b="1" i="1" u="sng" dirty="0"/>
          </a:p>
        </p:txBody>
      </p:sp>
    </p:spTree>
    <p:extLst>
      <p:ext uri="{BB962C8B-B14F-4D97-AF65-F5344CB8AC3E}">
        <p14:creationId xmlns:p14="http://schemas.microsoft.com/office/powerpoint/2010/main" val="1639871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CB8AB-2998-41FE-AC86-EF2F26E8F31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9C8D830-F956-471F-AB4F-0F118C737477}"/>
              </a:ext>
            </a:extLst>
          </p:cNvPr>
          <p:cNvSpPr>
            <a:spLocks noGrp="1"/>
          </p:cNvSpPr>
          <p:nvPr>
            <p:ph idx="1"/>
          </p:nvPr>
        </p:nvSpPr>
        <p:spPr/>
        <p:txBody>
          <a:bodyPr/>
          <a:lstStyle/>
          <a:p>
            <a:r>
              <a:rPr lang="en-IN" dirty="0"/>
              <a:t>Commonly shaft fractures can be divided into ;-</a:t>
            </a:r>
          </a:p>
          <a:p>
            <a:pPr marL="514350" indent="-514350">
              <a:buFont typeface="+mj-lt"/>
              <a:buAutoNum type="alphaLcParenR"/>
            </a:pPr>
            <a:r>
              <a:rPr lang="en-IN" dirty="0"/>
              <a:t>Transverse fractures – break is a horizontal line going across the shaft</a:t>
            </a:r>
          </a:p>
          <a:p>
            <a:pPr marL="514350" indent="-514350">
              <a:buFont typeface="+mj-lt"/>
              <a:buAutoNum type="alphaLcParenR"/>
            </a:pPr>
            <a:r>
              <a:rPr lang="en-IN" dirty="0"/>
              <a:t>Oblique fractures- break is a angled line across the shaft</a:t>
            </a:r>
          </a:p>
          <a:p>
            <a:pPr marL="514350" indent="-514350">
              <a:buFont typeface="+mj-lt"/>
              <a:buAutoNum type="alphaLcParenR"/>
            </a:pPr>
            <a:r>
              <a:rPr lang="en-IN" dirty="0"/>
              <a:t>Spiral fractures- fracture line encircles the shaft</a:t>
            </a:r>
          </a:p>
          <a:p>
            <a:pPr marL="514350" indent="-514350">
              <a:buFont typeface="+mj-lt"/>
              <a:buAutoNum type="alphaLcParenR"/>
            </a:pPr>
            <a:r>
              <a:rPr lang="en-IN" dirty="0" err="1"/>
              <a:t>Comminuted</a:t>
            </a:r>
            <a:r>
              <a:rPr lang="en-IN" dirty="0"/>
              <a:t> fractures- bone has broken into 3-4 fragments</a:t>
            </a:r>
          </a:p>
          <a:p>
            <a:pPr marL="514350" indent="-514350">
              <a:buFont typeface="+mj-lt"/>
              <a:buAutoNum type="alphaLcParenR"/>
            </a:pPr>
            <a:r>
              <a:rPr lang="en-IN" dirty="0"/>
              <a:t>Open fractures-  bone break in such a way that bone fragments stick out through skin  </a:t>
            </a:r>
          </a:p>
        </p:txBody>
      </p:sp>
    </p:spTree>
    <p:extLst>
      <p:ext uri="{BB962C8B-B14F-4D97-AF65-F5344CB8AC3E}">
        <p14:creationId xmlns:p14="http://schemas.microsoft.com/office/powerpoint/2010/main" val="1047948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D6EE1-3383-4C8D-AA53-BABDD0F0A70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042829E-6E76-40B3-951A-0EA9B89B859A}"/>
              </a:ext>
            </a:extLst>
          </p:cNvPr>
          <p:cNvSpPr>
            <a:spLocks noGrp="1"/>
          </p:cNvSpPr>
          <p:nvPr>
            <p:ph idx="1"/>
          </p:nvPr>
        </p:nvSpPr>
        <p:spPr/>
        <p:txBody>
          <a:bodyPr/>
          <a:lstStyle/>
          <a:p>
            <a:endParaRPr lang="en-IN" dirty="0"/>
          </a:p>
        </p:txBody>
      </p:sp>
      <p:sp>
        <p:nvSpPr>
          <p:cNvPr id="4" name="object 2">
            <a:extLst>
              <a:ext uri="{FF2B5EF4-FFF2-40B4-BE49-F238E27FC236}">
                <a16:creationId xmlns:a16="http://schemas.microsoft.com/office/drawing/2014/main" id="{CB56198D-3216-4A36-894A-D1F606F39663}"/>
              </a:ext>
            </a:extLst>
          </p:cNvPr>
          <p:cNvSpPr/>
          <p:nvPr/>
        </p:nvSpPr>
        <p:spPr>
          <a:xfrm>
            <a:off x="2663652" y="2085253"/>
            <a:ext cx="7104841" cy="4091710"/>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736707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30C2-8727-4C04-92FB-2CEE7DC4B61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BC1108D-6401-48DA-9F35-39327C4E7F88}"/>
              </a:ext>
            </a:extLst>
          </p:cNvPr>
          <p:cNvSpPr>
            <a:spLocks noGrp="1"/>
          </p:cNvSpPr>
          <p:nvPr>
            <p:ph idx="1"/>
          </p:nvPr>
        </p:nvSpPr>
        <p:spPr/>
        <p:txBody>
          <a:bodyPr/>
          <a:lstStyle/>
          <a:p>
            <a:pPr marL="0" indent="0">
              <a:buNone/>
            </a:pPr>
            <a:r>
              <a:rPr lang="en-US" dirty="0"/>
              <a:t>SYMPTOMS</a:t>
            </a:r>
          </a:p>
          <a:p>
            <a:r>
              <a:rPr lang="en-US" dirty="0"/>
              <a:t>Diffuse pain or ache,</a:t>
            </a:r>
          </a:p>
          <a:p>
            <a:r>
              <a:rPr lang="en-US" dirty="0"/>
              <a:t> Tenderness and swelling in the thigh or groin. </a:t>
            </a:r>
          </a:p>
          <a:p>
            <a:r>
              <a:rPr lang="en-US" dirty="0"/>
              <a:t>Bleeding and bruising in the thigh (uncommon). </a:t>
            </a:r>
          </a:p>
          <a:p>
            <a:r>
              <a:rPr lang="en-US" dirty="0"/>
              <a:t>Weakness and inability to bear weight on the injured leg. </a:t>
            </a:r>
            <a:endParaRPr lang="en-IN" dirty="0"/>
          </a:p>
        </p:txBody>
      </p:sp>
    </p:spTree>
    <p:extLst>
      <p:ext uri="{BB962C8B-B14F-4D97-AF65-F5344CB8AC3E}">
        <p14:creationId xmlns:p14="http://schemas.microsoft.com/office/powerpoint/2010/main" val="1118963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69291-3139-4D66-A433-08FF0D96141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09F7EA5-28D1-4C9F-910B-6B40B770D321}"/>
              </a:ext>
            </a:extLst>
          </p:cNvPr>
          <p:cNvSpPr>
            <a:spLocks noGrp="1"/>
          </p:cNvSpPr>
          <p:nvPr>
            <p:ph idx="1"/>
          </p:nvPr>
        </p:nvSpPr>
        <p:spPr/>
        <p:txBody>
          <a:bodyPr>
            <a:normAutofit lnSpcReduction="10000"/>
          </a:bodyPr>
          <a:lstStyle/>
          <a:p>
            <a:r>
              <a:rPr lang="en-US" dirty="0"/>
              <a:t> A full trauma survey is indicated (ABC) </a:t>
            </a:r>
          </a:p>
          <a:p>
            <a:pPr marL="0" indent="0">
              <a:buNone/>
            </a:pPr>
            <a:r>
              <a:rPr lang="en-US" dirty="0"/>
              <a:t> The patient is</a:t>
            </a:r>
          </a:p>
          <a:p>
            <a:pPr marL="0" indent="0">
              <a:buNone/>
            </a:pPr>
            <a:r>
              <a:rPr lang="en-US" dirty="0"/>
              <a:t> –Non ambulatory with pain </a:t>
            </a:r>
          </a:p>
          <a:p>
            <a:pPr marL="0" indent="0">
              <a:buNone/>
            </a:pPr>
            <a:r>
              <a:rPr lang="en-US" dirty="0"/>
              <a:t>–Variable gross deformity of thigh</a:t>
            </a:r>
          </a:p>
          <a:p>
            <a:pPr marL="0" indent="0">
              <a:buNone/>
            </a:pPr>
            <a:r>
              <a:rPr lang="en-US" dirty="0"/>
              <a:t> –Swelling, </a:t>
            </a:r>
          </a:p>
          <a:p>
            <a:pPr marL="0" indent="0">
              <a:buNone/>
            </a:pPr>
            <a:r>
              <a:rPr lang="en-US" dirty="0"/>
              <a:t>–Shortening of the affected extremity. </a:t>
            </a:r>
          </a:p>
          <a:p>
            <a:pPr marL="0" indent="0">
              <a:buNone/>
            </a:pPr>
            <a:r>
              <a:rPr lang="en-US" dirty="0"/>
              <a:t>• A careful neurovascular examination is essential</a:t>
            </a:r>
          </a:p>
          <a:p>
            <a:r>
              <a:rPr lang="en-US" dirty="0"/>
              <a:t> A careful assessment of hemodynamic stability is essential,</a:t>
            </a:r>
          </a:p>
          <a:p>
            <a:r>
              <a:rPr lang="en-US" dirty="0"/>
              <a:t> Average expected Blood loss of 750-1500ml </a:t>
            </a:r>
            <a:endParaRPr lang="en-IN" dirty="0"/>
          </a:p>
          <a:p>
            <a:pPr marL="0" indent="0">
              <a:buNone/>
            </a:pPr>
            <a:endParaRPr lang="en-IN" dirty="0"/>
          </a:p>
        </p:txBody>
      </p:sp>
    </p:spTree>
    <p:extLst>
      <p:ext uri="{BB962C8B-B14F-4D97-AF65-F5344CB8AC3E}">
        <p14:creationId xmlns:p14="http://schemas.microsoft.com/office/powerpoint/2010/main" val="2456557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25BBF-6F4E-4ECB-B091-3081C5E4C96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0907EDC-A55A-4871-9DD7-1B4B3476EAAF}"/>
              </a:ext>
            </a:extLst>
          </p:cNvPr>
          <p:cNvSpPr>
            <a:spLocks noGrp="1"/>
          </p:cNvSpPr>
          <p:nvPr>
            <p:ph idx="1"/>
          </p:nvPr>
        </p:nvSpPr>
        <p:spPr/>
        <p:txBody>
          <a:bodyPr>
            <a:normAutofit lnSpcReduction="10000"/>
          </a:bodyPr>
          <a:lstStyle/>
          <a:p>
            <a:pPr marL="0" indent="0">
              <a:buNone/>
            </a:pPr>
            <a:r>
              <a:rPr lang="en-US" b="1" i="1" u="sng" dirty="0"/>
              <a:t>BIOMECHANICS/ DEFORMING FORCES</a:t>
            </a:r>
          </a:p>
          <a:p>
            <a:r>
              <a:rPr lang="en-US" dirty="0"/>
              <a:t>Abductors(gluteus </a:t>
            </a:r>
            <a:r>
              <a:rPr lang="en-US" dirty="0" err="1"/>
              <a:t>medius</a:t>
            </a:r>
            <a:r>
              <a:rPr lang="en-US" dirty="0"/>
              <a:t> and </a:t>
            </a:r>
            <a:r>
              <a:rPr lang="en-US" dirty="0" err="1"/>
              <a:t>minimus</a:t>
            </a:r>
            <a:r>
              <a:rPr lang="en-US" dirty="0"/>
              <a:t>)- insert on the GT and </a:t>
            </a:r>
            <a:r>
              <a:rPr lang="en-US" dirty="0" err="1"/>
              <a:t>abdduct</a:t>
            </a:r>
            <a:r>
              <a:rPr lang="en-US" dirty="0"/>
              <a:t> the proximal femur following subtrochanteric and proximal shaft fractures</a:t>
            </a:r>
          </a:p>
          <a:p>
            <a:r>
              <a:rPr lang="en-US" dirty="0"/>
              <a:t>Iliopsoas- it flexes and externally rotates the proximal fragments by its attachment to the LT</a:t>
            </a:r>
          </a:p>
          <a:p>
            <a:r>
              <a:rPr lang="en-US" dirty="0"/>
              <a:t>Adductors- exert a strong axial and </a:t>
            </a:r>
            <a:r>
              <a:rPr lang="en-US" dirty="0" err="1"/>
              <a:t>varus</a:t>
            </a:r>
            <a:r>
              <a:rPr lang="en-US" dirty="0"/>
              <a:t> load to the bone by traction on the distal fragment</a:t>
            </a:r>
          </a:p>
          <a:p>
            <a:r>
              <a:rPr lang="en-US" dirty="0"/>
              <a:t>Gastrocnemius-acts on distal shaft fractures and supracondylar fractures by flexing the distal fragment</a:t>
            </a:r>
          </a:p>
          <a:p>
            <a:pPr marL="0" indent="0">
              <a:buNone/>
            </a:pPr>
            <a:endParaRPr lang="en-US" dirty="0"/>
          </a:p>
        </p:txBody>
      </p:sp>
    </p:spTree>
    <p:extLst>
      <p:ext uri="{BB962C8B-B14F-4D97-AF65-F5344CB8AC3E}">
        <p14:creationId xmlns:p14="http://schemas.microsoft.com/office/powerpoint/2010/main" val="3950821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7BE4E-7B1B-4C64-8915-A393C4B9301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4C95307-0401-4EE1-81DB-341EC58D9E93}"/>
              </a:ext>
            </a:extLst>
          </p:cNvPr>
          <p:cNvSpPr>
            <a:spLocks noGrp="1"/>
          </p:cNvSpPr>
          <p:nvPr>
            <p:ph idx="1"/>
          </p:nvPr>
        </p:nvSpPr>
        <p:spPr/>
        <p:txBody>
          <a:bodyPr/>
          <a:lstStyle/>
          <a:p>
            <a:r>
              <a:rPr lang="en-US" dirty="0"/>
              <a:t>Fascia </a:t>
            </a:r>
            <a:r>
              <a:rPr lang="en-US" dirty="0" err="1"/>
              <a:t>lata</a:t>
            </a:r>
            <a:r>
              <a:rPr lang="en-US" dirty="0"/>
              <a:t>- acts as </a:t>
            </a:r>
            <a:r>
              <a:rPr lang="en-US" dirty="0" err="1"/>
              <a:t>atension</a:t>
            </a:r>
            <a:r>
              <a:rPr lang="en-US" dirty="0"/>
              <a:t> band by resisting the medial angulating forces of the adductors. </a:t>
            </a:r>
            <a:endParaRPr lang="en-IN" dirty="0"/>
          </a:p>
        </p:txBody>
      </p:sp>
      <p:sp>
        <p:nvSpPr>
          <p:cNvPr id="4" name="object 2">
            <a:extLst>
              <a:ext uri="{FF2B5EF4-FFF2-40B4-BE49-F238E27FC236}">
                <a16:creationId xmlns:a16="http://schemas.microsoft.com/office/drawing/2014/main" id="{01BF9473-2BC3-4B54-8E99-60AFC6B5E20E}"/>
              </a:ext>
            </a:extLst>
          </p:cNvPr>
          <p:cNvSpPr/>
          <p:nvPr/>
        </p:nvSpPr>
        <p:spPr>
          <a:xfrm>
            <a:off x="1967346" y="2567709"/>
            <a:ext cx="9143999" cy="4156363"/>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982838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2253F-A0B2-4712-B5AA-2D445FFA5F3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EFCE399-2A2D-429C-A56C-FCDEBCE55528}"/>
              </a:ext>
            </a:extLst>
          </p:cNvPr>
          <p:cNvSpPr>
            <a:spLocks noGrp="1"/>
          </p:cNvSpPr>
          <p:nvPr>
            <p:ph idx="1"/>
          </p:nvPr>
        </p:nvSpPr>
        <p:spPr/>
        <p:txBody>
          <a:bodyPr>
            <a:normAutofit fontScale="92500"/>
          </a:bodyPr>
          <a:lstStyle/>
          <a:p>
            <a:pPr marL="0" indent="0">
              <a:buNone/>
            </a:pPr>
            <a:r>
              <a:rPr lang="en-IN" sz="4000" b="1" i="1" u="sng" dirty="0"/>
              <a:t>X-ray</a:t>
            </a:r>
            <a:r>
              <a:rPr lang="en-IN" sz="4000" dirty="0"/>
              <a:t> </a:t>
            </a:r>
          </a:p>
          <a:p>
            <a:r>
              <a:rPr lang="en-IN" dirty="0"/>
              <a:t>Most commonly used for diagnosis of fracture shaft of femur</a:t>
            </a:r>
          </a:p>
          <a:p>
            <a:r>
              <a:rPr lang="en-US" dirty="0"/>
              <a:t>Will confirm the diagnosis and establish the sites ,line ,extent and displacement </a:t>
            </a:r>
          </a:p>
          <a:p>
            <a:r>
              <a:rPr lang="en-US" dirty="0"/>
              <a:t> AP and Lateral views of the femur, hip, and knee</a:t>
            </a:r>
          </a:p>
          <a:p>
            <a:r>
              <a:rPr lang="en-US" dirty="0"/>
              <a:t>  AP view of the pelvis should be obtained </a:t>
            </a:r>
          </a:p>
          <a:p>
            <a:r>
              <a:rPr lang="en-US" dirty="0"/>
              <a:t> Look for evidence of an associated femoral neck or intertrochanteric fracture, knee injuries</a:t>
            </a:r>
          </a:p>
          <a:p>
            <a:r>
              <a:rPr lang="en-US" dirty="0"/>
              <a:t>Femur shaft fractures are commonly associated with injury to these sites.</a:t>
            </a:r>
            <a:endParaRPr lang="en-IN" dirty="0"/>
          </a:p>
        </p:txBody>
      </p:sp>
    </p:spTree>
    <p:extLst>
      <p:ext uri="{BB962C8B-B14F-4D97-AF65-F5344CB8AC3E}">
        <p14:creationId xmlns:p14="http://schemas.microsoft.com/office/powerpoint/2010/main" val="3039416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ED17-A6E8-47CE-A76B-AE97F526FF0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F317153-35C7-44C2-977A-3AFB724C16A4}"/>
              </a:ext>
            </a:extLst>
          </p:cNvPr>
          <p:cNvSpPr>
            <a:spLocks noGrp="1"/>
          </p:cNvSpPr>
          <p:nvPr>
            <p:ph idx="1"/>
          </p:nvPr>
        </p:nvSpPr>
        <p:spPr/>
        <p:txBody>
          <a:bodyPr/>
          <a:lstStyle/>
          <a:p>
            <a:r>
              <a:rPr lang="en-IN" b="1" i="1" u="sng" dirty="0"/>
              <a:t>CLASSIFICATION-:</a:t>
            </a:r>
          </a:p>
          <a:p>
            <a:pPr marL="0" indent="0">
              <a:buNone/>
            </a:pPr>
            <a:r>
              <a:rPr lang="en-IN" b="1" i="1" dirty="0"/>
              <a:t>                                   </a:t>
            </a:r>
            <a:r>
              <a:rPr lang="en-IN" b="1" i="1" u="sng" dirty="0"/>
              <a:t>Winquist and Hansen  </a:t>
            </a:r>
          </a:p>
          <a:p>
            <a:pPr marL="0" indent="0">
              <a:buNone/>
            </a:pPr>
            <a:r>
              <a:rPr lang="en-US" dirty="0"/>
              <a:t>Type 1 - No commination or minimal</a:t>
            </a:r>
          </a:p>
          <a:p>
            <a:pPr marL="0" indent="0">
              <a:buNone/>
            </a:pPr>
            <a:r>
              <a:rPr lang="en-US" dirty="0"/>
              <a:t>Type 2 – Cortices of both fragments at least 50% intact</a:t>
            </a:r>
          </a:p>
          <a:p>
            <a:pPr marL="0" indent="0">
              <a:buNone/>
            </a:pPr>
            <a:r>
              <a:rPr lang="en-US" dirty="0"/>
              <a:t>Type 3 - 50% to 100% cortical comminution</a:t>
            </a:r>
          </a:p>
          <a:p>
            <a:pPr marL="0" indent="0">
              <a:buNone/>
            </a:pPr>
            <a:r>
              <a:rPr lang="en-US" dirty="0"/>
              <a:t>Type 4 – Circumferential comminution with no cortical contact</a:t>
            </a:r>
            <a:endParaRPr lang="en-IN" dirty="0"/>
          </a:p>
        </p:txBody>
      </p:sp>
      <p:sp>
        <p:nvSpPr>
          <p:cNvPr id="4" name="object 2">
            <a:extLst>
              <a:ext uri="{FF2B5EF4-FFF2-40B4-BE49-F238E27FC236}">
                <a16:creationId xmlns:a16="http://schemas.microsoft.com/office/drawing/2014/main" id="{345E81D4-9902-48C5-BFFE-97313913ABB4}"/>
              </a:ext>
            </a:extLst>
          </p:cNvPr>
          <p:cNvSpPr/>
          <p:nvPr/>
        </p:nvSpPr>
        <p:spPr>
          <a:xfrm>
            <a:off x="1235364" y="5058163"/>
            <a:ext cx="8432292" cy="1795364"/>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810401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45300-A868-47BF-AE41-0AAA9492DC2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6C0FD4E-2DA7-46EF-A16B-CF9F823DE61E}"/>
              </a:ext>
            </a:extLst>
          </p:cNvPr>
          <p:cNvSpPr>
            <a:spLocks noGrp="1"/>
          </p:cNvSpPr>
          <p:nvPr>
            <p:ph idx="1"/>
          </p:nvPr>
        </p:nvSpPr>
        <p:spPr/>
        <p:txBody>
          <a:bodyPr>
            <a:normAutofit/>
          </a:bodyPr>
          <a:lstStyle/>
          <a:p>
            <a:pPr marL="0" indent="0">
              <a:buNone/>
            </a:pPr>
            <a:r>
              <a:rPr lang="en-IN" sz="3600" b="1" i="1" u="sng" dirty="0"/>
              <a:t>AO classification-:</a:t>
            </a:r>
          </a:p>
          <a:p>
            <a:pPr marL="0" indent="0">
              <a:buNone/>
            </a:pPr>
            <a:r>
              <a:rPr lang="en-IN" sz="3600" dirty="0"/>
              <a:t>32A –Simple -            A1- Spiral                   </a:t>
            </a:r>
          </a:p>
          <a:p>
            <a:pPr marL="0" indent="0">
              <a:buNone/>
            </a:pPr>
            <a:r>
              <a:rPr lang="en-IN" sz="3600" dirty="0"/>
              <a:t>                                    A2 – Oblique, angle&gt;30</a:t>
            </a:r>
          </a:p>
          <a:p>
            <a:pPr marL="0" indent="0">
              <a:buNone/>
            </a:pPr>
            <a:r>
              <a:rPr lang="en-IN" sz="3600" dirty="0"/>
              <a:t>                                    A3- Transverse, angle &lt;30</a:t>
            </a:r>
          </a:p>
          <a:p>
            <a:pPr marL="0" indent="0">
              <a:buNone/>
            </a:pPr>
            <a:r>
              <a:rPr lang="en-IN" sz="3600" dirty="0"/>
              <a:t>32B- Wedge-             B1- spiral wedge</a:t>
            </a:r>
          </a:p>
          <a:p>
            <a:pPr marL="0" indent="0">
              <a:buNone/>
            </a:pPr>
            <a:r>
              <a:rPr lang="en-IN" sz="3600" dirty="0"/>
              <a:t>                                    B2- Bending wedge</a:t>
            </a:r>
          </a:p>
          <a:p>
            <a:pPr marL="0" indent="0">
              <a:buNone/>
            </a:pPr>
            <a:r>
              <a:rPr lang="en-IN" sz="3600" dirty="0"/>
              <a:t> </a:t>
            </a:r>
          </a:p>
        </p:txBody>
      </p:sp>
    </p:spTree>
    <p:extLst>
      <p:ext uri="{BB962C8B-B14F-4D97-AF65-F5344CB8AC3E}">
        <p14:creationId xmlns:p14="http://schemas.microsoft.com/office/powerpoint/2010/main" val="3991039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DA215-A3DD-44C1-BE06-44A672625D3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5141A19-2CBA-4267-8150-0D1926D0AFC7}"/>
              </a:ext>
            </a:extLst>
          </p:cNvPr>
          <p:cNvSpPr>
            <a:spLocks noGrp="1"/>
          </p:cNvSpPr>
          <p:nvPr>
            <p:ph idx="1"/>
          </p:nvPr>
        </p:nvSpPr>
        <p:spPr/>
        <p:txBody>
          <a:bodyPr/>
          <a:lstStyle/>
          <a:p>
            <a:r>
              <a:rPr lang="en-US" dirty="0"/>
              <a:t>32 C- Complex                  C1-spiral</a:t>
            </a:r>
          </a:p>
          <a:p>
            <a:pPr marL="0" indent="0">
              <a:buNone/>
            </a:pPr>
            <a:r>
              <a:rPr lang="en-US" dirty="0"/>
              <a:t>                                              C2-Segmental</a:t>
            </a:r>
          </a:p>
          <a:p>
            <a:pPr marL="0" indent="0">
              <a:buNone/>
            </a:pPr>
            <a:r>
              <a:rPr lang="en-US" dirty="0"/>
              <a:t>                                              C3-Irregular</a:t>
            </a:r>
            <a:endParaRPr lang="en-IN" dirty="0"/>
          </a:p>
        </p:txBody>
      </p:sp>
      <p:sp>
        <p:nvSpPr>
          <p:cNvPr id="4" name="object 3">
            <a:extLst>
              <a:ext uri="{FF2B5EF4-FFF2-40B4-BE49-F238E27FC236}">
                <a16:creationId xmlns:a16="http://schemas.microsoft.com/office/drawing/2014/main" id="{CA98F870-1F5F-41A9-BFC4-F43A79C7875A}"/>
              </a:ext>
            </a:extLst>
          </p:cNvPr>
          <p:cNvSpPr/>
          <p:nvPr/>
        </p:nvSpPr>
        <p:spPr>
          <a:xfrm>
            <a:off x="6707909" y="1825625"/>
            <a:ext cx="4800600" cy="4667250"/>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882653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B162-2552-4782-8ECF-5E6DB01D69A6}"/>
              </a:ext>
            </a:extLst>
          </p:cNvPr>
          <p:cNvSpPr>
            <a:spLocks noGrp="1"/>
          </p:cNvSpPr>
          <p:nvPr>
            <p:ph type="title"/>
          </p:nvPr>
        </p:nvSpPr>
        <p:spPr/>
        <p:txBody>
          <a:bodyPr/>
          <a:lstStyle/>
          <a:p>
            <a:r>
              <a:rPr lang="en-IN" b="1" spc="-190" dirty="0">
                <a:latin typeface="Trebuchet MS"/>
                <a:cs typeface="Trebuchet MS"/>
              </a:rPr>
              <a:t>Management-paediatrics</a:t>
            </a:r>
            <a:br>
              <a:rPr lang="en-IN" b="1" spc="-190" dirty="0">
                <a:latin typeface="Trebuchet MS"/>
                <a:cs typeface="Trebuchet MS"/>
              </a:rPr>
            </a:br>
            <a:endParaRPr lang="en-IN" dirty="0"/>
          </a:p>
        </p:txBody>
      </p:sp>
      <p:sp>
        <p:nvSpPr>
          <p:cNvPr id="3" name="Content Placeholder 2">
            <a:extLst>
              <a:ext uri="{FF2B5EF4-FFF2-40B4-BE49-F238E27FC236}">
                <a16:creationId xmlns:a16="http://schemas.microsoft.com/office/drawing/2014/main" id="{4AEAF9FE-DB45-4236-931E-EBE1EED93564}"/>
              </a:ext>
            </a:extLst>
          </p:cNvPr>
          <p:cNvSpPr>
            <a:spLocks noGrp="1"/>
          </p:cNvSpPr>
          <p:nvPr>
            <p:ph idx="1"/>
          </p:nvPr>
        </p:nvSpPr>
        <p:spPr/>
        <p:txBody>
          <a:bodyPr/>
          <a:lstStyle/>
          <a:p>
            <a:pPr marL="0" indent="0">
              <a:buNone/>
            </a:pPr>
            <a:endParaRPr lang="en-IN" b="1" spc="-190" dirty="0">
              <a:latin typeface="Trebuchet MS"/>
              <a:cs typeface="Trebuchet MS"/>
            </a:endParaRPr>
          </a:p>
          <a:p>
            <a:endParaRPr lang="en-IN" dirty="0"/>
          </a:p>
        </p:txBody>
      </p:sp>
      <p:sp>
        <p:nvSpPr>
          <p:cNvPr id="4" name="object 3">
            <a:extLst>
              <a:ext uri="{FF2B5EF4-FFF2-40B4-BE49-F238E27FC236}">
                <a16:creationId xmlns:a16="http://schemas.microsoft.com/office/drawing/2014/main" id="{8450AFB3-F82D-4988-B891-492D1BA200EA}"/>
              </a:ext>
            </a:extLst>
          </p:cNvPr>
          <p:cNvSpPr/>
          <p:nvPr/>
        </p:nvSpPr>
        <p:spPr>
          <a:xfrm>
            <a:off x="1837671" y="1557966"/>
            <a:ext cx="7759275" cy="4934909"/>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836003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98D3-F603-4CA7-A6F6-489E70C3C40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EA8028C-519B-42A5-8E01-A6EEF3E1999B}"/>
              </a:ext>
            </a:extLst>
          </p:cNvPr>
          <p:cNvSpPr>
            <a:spLocks noGrp="1"/>
          </p:cNvSpPr>
          <p:nvPr>
            <p:ph idx="1"/>
          </p:nvPr>
        </p:nvSpPr>
        <p:spPr/>
        <p:txBody>
          <a:bodyPr/>
          <a:lstStyle/>
          <a:p>
            <a:r>
              <a:rPr lang="en-US" u="heavy" spc="-240" dirty="0">
                <a:uFill>
                  <a:solidFill>
                    <a:srgbClr val="FF0000"/>
                  </a:solidFill>
                </a:uFill>
              </a:rPr>
              <a:t>Pavlik   </a:t>
            </a:r>
            <a:r>
              <a:rPr lang="en-US" u="heavy" spc="-275" dirty="0">
                <a:uFill>
                  <a:solidFill>
                    <a:srgbClr val="FF0000"/>
                  </a:solidFill>
                </a:uFill>
              </a:rPr>
              <a:t>Harness  </a:t>
            </a:r>
            <a:r>
              <a:rPr lang="en-US" u="heavy" spc="-15" dirty="0">
                <a:uFill>
                  <a:solidFill>
                    <a:srgbClr val="FF0000"/>
                  </a:solidFill>
                </a:uFill>
              </a:rPr>
              <a:t>for </a:t>
            </a:r>
            <a:r>
              <a:rPr lang="en-US" spc="-15" dirty="0"/>
              <a:t> </a:t>
            </a:r>
            <a:r>
              <a:rPr lang="en-US" u="heavy" spc="-204" dirty="0">
                <a:uFill>
                  <a:solidFill>
                    <a:srgbClr val="FF0000"/>
                  </a:solidFill>
                </a:uFill>
              </a:rPr>
              <a:t>Age &lt; 6 months </a:t>
            </a:r>
            <a:endParaRPr lang="en-IN" dirty="0"/>
          </a:p>
        </p:txBody>
      </p:sp>
      <p:sp>
        <p:nvSpPr>
          <p:cNvPr id="4" name="object 3">
            <a:extLst>
              <a:ext uri="{FF2B5EF4-FFF2-40B4-BE49-F238E27FC236}">
                <a16:creationId xmlns:a16="http://schemas.microsoft.com/office/drawing/2014/main" id="{4261DF3D-6732-4561-92B3-D55200FAFE41}"/>
              </a:ext>
            </a:extLst>
          </p:cNvPr>
          <p:cNvSpPr/>
          <p:nvPr/>
        </p:nvSpPr>
        <p:spPr>
          <a:xfrm>
            <a:off x="5216650" y="2336799"/>
            <a:ext cx="3331845" cy="3558540"/>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52183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D2F0-579D-4272-A18E-AC940AB33D1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F8CE61C-55E1-4A85-A1A6-3C4D64882558}"/>
              </a:ext>
            </a:extLst>
          </p:cNvPr>
          <p:cNvSpPr>
            <a:spLocks noGrp="1"/>
          </p:cNvSpPr>
          <p:nvPr>
            <p:ph idx="1"/>
          </p:nvPr>
        </p:nvSpPr>
        <p:spPr/>
        <p:txBody>
          <a:bodyPr/>
          <a:lstStyle/>
          <a:p>
            <a:r>
              <a:rPr lang="en-US" u="heavy" spc="-175" dirty="0">
                <a:solidFill>
                  <a:srgbClr val="FF0000"/>
                </a:solidFill>
                <a:uFill>
                  <a:solidFill>
                    <a:srgbClr val="FF0000"/>
                  </a:solidFill>
                </a:uFill>
                <a:latin typeface="Arial"/>
                <a:cs typeface="Arial"/>
              </a:rPr>
              <a:t>Hip </a:t>
            </a:r>
            <a:r>
              <a:rPr lang="en-US" u="heavy" spc="-325" dirty="0">
                <a:solidFill>
                  <a:srgbClr val="FF0000"/>
                </a:solidFill>
                <a:uFill>
                  <a:solidFill>
                    <a:srgbClr val="FF0000"/>
                  </a:solidFill>
                </a:uFill>
                <a:latin typeface="Arial"/>
                <a:cs typeface="Arial"/>
              </a:rPr>
              <a:t>Spica </a:t>
            </a:r>
            <a:r>
              <a:rPr lang="en-US" u="heavy" spc="-335" dirty="0">
                <a:solidFill>
                  <a:srgbClr val="FF0000"/>
                </a:solidFill>
                <a:uFill>
                  <a:solidFill>
                    <a:srgbClr val="FF0000"/>
                  </a:solidFill>
                </a:uFill>
                <a:latin typeface="Arial"/>
                <a:cs typeface="Arial"/>
              </a:rPr>
              <a:t>Cast </a:t>
            </a:r>
            <a:r>
              <a:rPr lang="en-US" spc="-335" dirty="0">
                <a:solidFill>
                  <a:srgbClr val="FF0000"/>
                </a:solidFill>
                <a:latin typeface="Arial"/>
                <a:cs typeface="Arial"/>
              </a:rPr>
              <a:t> </a:t>
            </a:r>
            <a:r>
              <a:rPr lang="en-US" u="heavy" spc="-15" dirty="0">
                <a:solidFill>
                  <a:srgbClr val="FF0000"/>
                </a:solidFill>
                <a:uFill>
                  <a:solidFill>
                    <a:srgbClr val="FF0000"/>
                  </a:solidFill>
                </a:uFill>
                <a:latin typeface="Arial"/>
                <a:cs typeface="Arial"/>
              </a:rPr>
              <a:t>for </a:t>
            </a:r>
            <a:r>
              <a:rPr lang="en-US" u="heavy" spc="-325" dirty="0">
                <a:solidFill>
                  <a:srgbClr val="FF0000"/>
                </a:solidFill>
                <a:uFill>
                  <a:solidFill>
                    <a:srgbClr val="FF0000"/>
                  </a:solidFill>
                </a:uFill>
                <a:latin typeface="Arial"/>
                <a:cs typeface="Arial"/>
              </a:rPr>
              <a:t>Age </a:t>
            </a:r>
            <a:r>
              <a:rPr lang="en-US" u="heavy" spc="-50" dirty="0" err="1">
                <a:solidFill>
                  <a:srgbClr val="FF0000"/>
                </a:solidFill>
                <a:uFill>
                  <a:solidFill>
                    <a:srgbClr val="FF0000"/>
                  </a:solidFill>
                </a:uFill>
                <a:latin typeface="Arial"/>
                <a:cs typeface="Arial"/>
              </a:rPr>
              <a:t>upto</a:t>
            </a:r>
            <a:r>
              <a:rPr lang="en-US" u="heavy" spc="-50" dirty="0">
                <a:solidFill>
                  <a:srgbClr val="FF0000"/>
                </a:solidFill>
                <a:uFill>
                  <a:solidFill>
                    <a:srgbClr val="FF0000"/>
                  </a:solidFill>
                </a:uFill>
                <a:latin typeface="Arial"/>
                <a:cs typeface="Arial"/>
              </a:rPr>
              <a:t> </a:t>
            </a:r>
            <a:r>
              <a:rPr lang="en-US" u="heavy" spc="-200" dirty="0">
                <a:solidFill>
                  <a:srgbClr val="FF0000"/>
                </a:solidFill>
                <a:uFill>
                  <a:solidFill>
                    <a:srgbClr val="FF0000"/>
                  </a:solidFill>
                </a:uFill>
                <a:latin typeface="Arial"/>
                <a:cs typeface="Arial"/>
              </a:rPr>
              <a:t>5</a:t>
            </a:r>
            <a:r>
              <a:rPr lang="en-US" u="heavy" spc="-520" dirty="0">
                <a:solidFill>
                  <a:srgbClr val="FF0000"/>
                </a:solidFill>
                <a:uFill>
                  <a:solidFill>
                    <a:srgbClr val="FF0000"/>
                  </a:solidFill>
                </a:uFill>
                <a:latin typeface="Arial"/>
                <a:cs typeface="Arial"/>
              </a:rPr>
              <a:t> </a:t>
            </a:r>
            <a:r>
              <a:rPr lang="en-US" u="heavy" spc="-250" dirty="0">
                <a:solidFill>
                  <a:srgbClr val="FF0000"/>
                </a:solidFill>
                <a:uFill>
                  <a:solidFill>
                    <a:srgbClr val="FF0000"/>
                  </a:solidFill>
                </a:uFill>
                <a:latin typeface="Arial"/>
                <a:cs typeface="Arial"/>
              </a:rPr>
              <a:t>years</a:t>
            </a:r>
            <a:endParaRPr lang="en-US" dirty="0">
              <a:latin typeface="Arial"/>
              <a:cs typeface="Arial"/>
            </a:endParaRPr>
          </a:p>
          <a:p>
            <a:endParaRPr lang="en-IN" dirty="0"/>
          </a:p>
        </p:txBody>
      </p:sp>
      <p:sp>
        <p:nvSpPr>
          <p:cNvPr id="4" name="object 4">
            <a:extLst>
              <a:ext uri="{FF2B5EF4-FFF2-40B4-BE49-F238E27FC236}">
                <a16:creationId xmlns:a16="http://schemas.microsoft.com/office/drawing/2014/main" id="{E95A5B95-4406-4E84-ABFF-C6B624915F0D}"/>
              </a:ext>
            </a:extLst>
          </p:cNvPr>
          <p:cNvSpPr/>
          <p:nvPr/>
        </p:nvSpPr>
        <p:spPr>
          <a:xfrm>
            <a:off x="6991927" y="2050574"/>
            <a:ext cx="3514344" cy="3901440"/>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90300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03E61-50E2-40AB-9B04-24528437FF6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9C3EBFD-DF89-42AC-B0A5-0D3E73BB470B}"/>
              </a:ext>
            </a:extLst>
          </p:cNvPr>
          <p:cNvSpPr>
            <a:spLocks noGrp="1"/>
          </p:cNvSpPr>
          <p:nvPr>
            <p:ph idx="1"/>
          </p:nvPr>
        </p:nvSpPr>
        <p:spPr/>
        <p:txBody>
          <a:bodyPr/>
          <a:lstStyle/>
          <a:p>
            <a:pPr marL="0" indent="0">
              <a:buNone/>
            </a:pPr>
            <a:r>
              <a:rPr lang="en-IN" spc="-215" dirty="0">
                <a:solidFill>
                  <a:srgbClr val="FF0000"/>
                </a:solidFill>
                <a:latin typeface="Arial"/>
                <a:cs typeface="Arial"/>
              </a:rPr>
              <a:t>Gallows  </a:t>
            </a:r>
            <a:r>
              <a:rPr lang="en-IN" spc="-760" dirty="0">
                <a:solidFill>
                  <a:srgbClr val="FF0000"/>
                </a:solidFill>
                <a:latin typeface="Arial"/>
                <a:cs typeface="Arial"/>
              </a:rPr>
              <a:t>T</a:t>
            </a:r>
            <a:r>
              <a:rPr lang="en-IN" spc="-30" dirty="0">
                <a:solidFill>
                  <a:srgbClr val="FF0000"/>
                </a:solidFill>
                <a:latin typeface="Arial"/>
                <a:cs typeface="Arial"/>
              </a:rPr>
              <a:t>r</a:t>
            </a:r>
            <a:r>
              <a:rPr lang="en-IN" spc="-160" dirty="0">
                <a:solidFill>
                  <a:srgbClr val="FF0000"/>
                </a:solidFill>
                <a:latin typeface="Arial"/>
                <a:cs typeface="Arial"/>
              </a:rPr>
              <a:t>ac</a:t>
            </a:r>
            <a:r>
              <a:rPr lang="en-IN" spc="-80" dirty="0">
                <a:solidFill>
                  <a:srgbClr val="FF0000"/>
                </a:solidFill>
                <a:latin typeface="Arial"/>
                <a:cs typeface="Arial"/>
              </a:rPr>
              <a:t>t</a:t>
            </a:r>
            <a:r>
              <a:rPr lang="en-IN" spc="-75" dirty="0">
                <a:solidFill>
                  <a:srgbClr val="FF0000"/>
                </a:solidFill>
                <a:latin typeface="Arial"/>
                <a:cs typeface="Arial"/>
              </a:rPr>
              <a:t>ion                                               </a:t>
            </a:r>
          </a:p>
          <a:p>
            <a:pPr marL="0" indent="0">
              <a:buNone/>
            </a:pPr>
            <a:r>
              <a:rPr lang="en-IN" spc="-75" dirty="0">
                <a:solidFill>
                  <a:srgbClr val="FF0000"/>
                </a:solidFill>
                <a:latin typeface="Arial"/>
                <a:cs typeface="Arial"/>
              </a:rPr>
              <a:t>                                                                   </a:t>
            </a:r>
          </a:p>
          <a:p>
            <a:pPr marL="0" indent="0">
              <a:buNone/>
            </a:pPr>
            <a:r>
              <a:rPr lang="en-IN" spc="-75" dirty="0">
                <a:solidFill>
                  <a:srgbClr val="FF0000"/>
                </a:solidFill>
                <a:latin typeface="Arial"/>
                <a:cs typeface="Arial"/>
              </a:rPr>
              <a:t>                                                               </a:t>
            </a:r>
            <a:r>
              <a:rPr lang="en-IN" spc="-185" dirty="0"/>
              <a:t>Paediatric  </a:t>
            </a:r>
            <a:r>
              <a:rPr lang="en-IN" spc="-295" dirty="0"/>
              <a:t>Thomas</a:t>
            </a:r>
            <a:r>
              <a:rPr lang="en-IN" spc="-315" dirty="0"/>
              <a:t> </a:t>
            </a:r>
            <a:r>
              <a:rPr lang="en-IN" spc="-155" dirty="0"/>
              <a:t>Splint</a:t>
            </a:r>
          </a:p>
          <a:p>
            <a:pPr marL="0" indent="0">
              <a:buNone/>
            </a:pPr>
            <a:endParaRPr lang="en-IN" dirty="0">
              <a:latin typeface="Arial"/>
              <a:cs typeface="Arial"/>
            </a:endParaRPr>
          </a:p>
          <a:p>
            <a:endParaRPr lang="en-IN" dirty="0"/>
          </a:p>
        </p:txBody>
      </p:sp>
      <p:sp>
        <p:nvSpPr>
          <p:cNvPr id="4" name="object 3">
            <a:extLst>
              <a:ext uri="{FF2B5EF4-FFF2-40B4-BE49-F238E27FC236}">
                <a16:creationId xmlns:a16="http://schemas.microsoft.com/office/drawing/2014/main" id="{CF6B802A-64DA-4ED6-90E5-8E756548F757}"/>
              </a:ext>
            </a:extLst>
          </p:cNvPr>
          <p:cNvSpPr/>
          <p:nvPr/>
        </p:nvSpPr>
        <p:spPr>
          <a:xfrm>
            <a:off x="1279237" y="2197100"/>
            <a:ext cx="2438400" cy="4114800"/>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 name="object 4">
            <a:extLst>
              <a:ext uri="{FF2B5EF4-FFF2-40B4-BE49-F238E27FC236}">
                <a16:creationId xmlns:a16="http://schemas.microsoft.com/office/drawing/2014/main" id="{5E20F6CB-19D3-4CFB-A63B-1CD14B1C63FA}"/>
              </a:ext>
            </a:extLst>
          </p:cNvPr>
          <p:cNvSpPr/>
          <p:nvPr/>
        </p:nvSpPr>
        <p:spPr>
          <a:xfrm>
            <a:off x="6096000" y="3636818"/>
            <a:ext cx="5120640" cy="2194560"/>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8239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59DC6-3898-4A80-9392-86FF5F289B6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8417B36-EA47-4E2F-83CB-CCBE06C06D6E}"/>
              </a:ext>
            </a:extLst>
          </p:cNvPr>
          <p:cNvSpPr>
            <a:spLocks noGrp="1"/>
          </p:cNvSpPr>
          <p:nvPr>
            <p:ph idx="1"/>
          </p:nvPr>
        </p:nvSpPr>
        <p:spPr/>
        <p:txBody>
          <a:bodyPr/>
          <a:lstStyle/>
          <a:p>
            <a:r>
              <a:rPr lang="en-US" spc="-215" dirty="0"/>
              <a:t>For </a:t>
            </a:r>
            <a:r>
              <a:rPr lang="en-US" spc="-95" dirty="0"/>
              <a:t>patients </a:t>
            </a:r>
            <a:r>
              <a:rPr lang="en-US" spc="-45" dirty="0"/>
              <a:t>in </a:t>
            </a:r>
            <a:r>
              <a:rPr lang="en-US" spc="-95" dirty="0"/>
              <a:t>whom </a:t>
            </a:r>
            <a:r>
              <a:rPr lang="en-US" spc="-165" dirty="0"/>
              <a:t>surgery </a:t>
            </a:r>
            <a:r>
              <a:rPr lang="en-US" spc="-210" dirty="0"/>
              <a:t>needs </a:t>
            </a:r>
            <a:r>
              <a:rPr lang="en-US" spc="25" dirty="0"/>
              <a:t>to</a:t>
            </a:r>
            <a:r>
              <a:rPr lang="en-US" spc="-545" dirty="0"/>
              <a:t> </a:t>
            </a:r>
            <a:r>
              <a:rPr lang="en-US" spc="-160" dirty="0"/>
              <a:t>be  </a:t>
            </a:r>
            <a:r>
              <a:rPr lang="en-US" spc="-165" dirty="0"/>
              <a:t>delayed, </a:t>
            </a:r>
            <a:r>
              <a:rPr lang="en-US" spc="-90" dirty="0"/>
              <a:t>temporary </a:t>
            </a:r>
            <a:r>
              <a:rPr lang="en-US" spc="-100" dirty="0" err="1"/>
              <a:t>stabilisation</a:t>
            </a:r>
            <a:r>
              <a:rPr lang="en-US" spc="-100" dirty="0"/>
              <a:t> </a:t>
            </a:r>
            <a:r>
              <a:rPr lang="en-US" spc="20" dirty="0"/>
              <a:t>with  </a:t>
            </a:r>
            <a:r>
              <a:rPr lang="en-US" spc="-200" dirty="0"/>
              <a:t>Skeletal </a:t>
            </a:r>
            <a:r>
              <a:rPr lang="en-US" spc="-45" dirty="0"/>
              <a:t>traction </a:t>
            </a:r>
            <a:r>
              <a:rPr lang="en-US" spc="-185" dirty="0"/>
              <a:t>is</a:t>
            </a:r>
            <a:r>
              <a:rPr lang="en-US" spc="-355" dirty="0"/>
              <a:t> </a:t>
            </a:r>
            <a:r>
              <a:rPr lang="en-US" spc="-90" dirty="0"/>
              <a:t>required</a:t>
            </a:r>
            <a:endParaRPr lang="en-IN" dirty="0"/>
          </a:p>
        </p:txBody>
      </p:sp>
      <p:sp>
        <p:nvSpPr>
          <p:cNvPr id="4" name="object 3">
            <a:extLst>
              <a:ext uri="{FF2B5EF4-FFF2-40B4-BE49-F238E27FC236}">
                <a16:creationId xmlns:a16="http://schemas.microsoft.com/office/drawing/2014/main" id="{654FA4F5-C633-45B6-9ACE-E5E131364D19}"/>
              </a:ext>
            </a:extLst>
          </p:cNvPr>
          <p:cNvSpPr/>
          <p:nvPr/>
        </p:nvSpPr>
        <p:spPr>
          <a:xfrm>
            <a:off x="1050128" y="3537528"/>
            <a:ext cx="4216908" cy="2514600"/>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 name="object 4">
            <a:extLst>
              <a:ext uri="{FF2B5EF4-FFF2-40B4-BE49-F238E27FC236}">
                <a16:creationId xmlns:a16="http://schemas.microsoft.com/office/drawing/2014/main" id="{10A0072F-938C-4C99-A449-E0D92148006A}"/>
              </a:ext>
            </a:extLst>
          </p:cNvPr>
          <p:cNvSpPr/>
          <p:nvPr/>
        </p:nvSpPr>
        <p:spPr>
          <a:xfrm>
            <a:off x="6696364" y="3412476"/>
            <a:ext cx="4258665" cy="2524503"/>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28050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66E1-3B8B-40EF-9708-A16EE594568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956758D-DD44-4F90-972D-56A1CEB91040}"/>
              </a:ext>
            </a:extLst>
          </p:cNvPr>
          <p:cNvSpPr>
            <a:spLocks noGrp="1"/>
          </p:cNvSpPr>
          <p:nvPr>
            <p:ph idx="1"/>
          </p:nvPr>
        </p:nvSpPr>
        <p:spPr/>
        <p:txBody>
          <a:bodyPr/>
          <a:lstStyle/>
          <a:p>
            <a:r>
              <a:rPr lang="en-IN" dirty="0"/>
              <a:t>The goal of skeletal traction is to restore femoral length, limit rotation and angular deformities, reduce painful spasms, and minimize blood loss into the thigh.</a:t>
            </a:r>
          </a:p>
          <a:p>
            <a:r>
              <a:rPr lang="en-IN" dirty="0"/>
              <a:t>Safe pin replacement is usually from medial to lateral at the distal femur (directed away from the femoral artery) and from lateral to medial at the proximal tibia (directed away from the peroneal nerve)</a:t>
            </a:r>
          </a:p>
          <a:p>
            <a:r>
              <a:rPr lang="en-IN" dirty="0"/>
              <a:t>15% of body weight is generally applied for traction to the extremity</a:t>
            </a:r>
          </a:p>
          <a:p>
            <a:r>
              <a:rPr lang="en-IN" dirty="0"/>
              <a:t>Fracture length should be assessed via a lateral radiograph.</a:t>
            </a:r>
          </a:p>
        </p:txBody>
      </p:sp>
    </p:spTree>
    <p:extLst>
      <p:ext uri="{BB962C8B-B14F-4D97-AF65-F5344CB8AC3E}">
        <p14:creationId xmlns:p14="http://schemas.microsoft.com/office/powerpoint/2010/main" val="887291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9FFB2-19E5-4E83-B3CA-086EB19B93E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10C657F-0156-46B1-AAB8-347654B944EF}"/>
              </a:ext>
            </a:extLst>
          </p:cNvPr>
          <p:cNvSpPr>
            <a:spLocks noGrp="1"/>
          </p:cNvSpPr>
          <p:nvPr>
            <p:ph idx="1"/>
          </p:nvPr>
        </p:nvSpPr>
        <p:spPr/>
        <p:txBody>
          <a:bodyPr/>
          <a:lstStyle/>
          <a:p>
            <a:r>
              <a:rPr lang="en-IN" b="1" i="1" u="sng" spc="-215" dirty="0"/>
              <a:t>Operative </a:t>
            </a:r>
            <a:r>
              <a:rPr lang="en-IN" b="1" i="1" u="sng" spc="-210" dirty="0"/>
              <a:t>Fixation</a:t>
            </a:r>
            <a:r>
              <a:rPr lang="en-IN" b="1" i="1" u="sng" spc="-385" dirty="0"/>
              <a:t> </a:t>
            </a:r>
            <a:r>
              <a:rPr lang="en-IN" b="1" i="1" u="sng" spc="-200" dirty="0"/>
              <a:t>Options</a:t>
            </a:r>
          </a:p>
          <a:p>
            <a:pPr marL="469900" indent="-457200">
              <a:lnSpc>
                <a:spcPct val="100000"/>
              </a:lnSpc>
              <a:spcBef>
                <a:spcPts val="1155"/>
              </a:spcBef>
              <a:buFont typeface="Wingdings" panose="05000000000000000000" pitchFamily="2" charset="2"/>
              <a:buChar char="Ø"/>
              <a:tabLst>
                <a:tab pos="355600" algn="l"/>
              </a:tabLst>
            </a:pPr>
            <a:r>
              <a:rPr lang="en-US" spc="-105" dirty="0">
                <a:latin typeface="Arial"/>
                <a:cs typeface="Arial"/>
              </a:rPr>
              <a:t>Intramedullary nail</a:t>
            </a:r>
            <a:r>
              <a:rPr lang="en-US" spc="-229" dirty="0">
                <a:latin typeface="Arial"/>
                <a:cs typeface="Arial"/>
              </a:rPr>
              <a:t> </a:t>
            </a:r>
            <a:r>
              <a:rPr lang="en-US" spc="-175" dirty="0">
                <a:latin typeface="Arial"/>
                <a:cs typeface="Arial"/>
              </a:rPr>
              <a:t>Fixation</a:t>
            </a:r>
            <a:endParaRPr lang="en-US" dirty="0">
              <a:latin typeface="Arial"/>
              <a:cs typeface="Arial"/>
            </a:endParaRPr>
          </a:p>
          <a:p>
            <a:pPr marL="469900" indent="-457200">
              <a:lnSpc>
                <a:spcPct val="100000"/>
              </a:lnSpc>
              <a:spcBef>
                <a:spcPts val="1055"/>
              </a:spcBef>
              <a:buFont typeface="Wingdings" panose="05000000000000000000" pitchFamily="2" charset="2"/>
              <a:buChar char="Ø"/>
              <a:tabLst>
                <a:tab pos="355600" algn="l"/>
              </a:tabLst>
            </a:pPr>
            <a:r>
              <a:rPr lang="en-US" spc="-260" dirty="0">
                <a:latin typeface="Arial"/>
                <a:cs typeface="Arial"/>
              </a:rPr>
              <a:t>Open </a:t>
            </a:r>
            <a:r>
              <a:rPr lang="en-US" spc="-190" dirty="0">
                <a:latin typeface="Arial"/>
                <a:cs typeface="Arial"/>
              </a:rPr>
              <a:t>Reduction </a:t>
            </a:r>
            <a:r>
              <a:rPr lang="en-US" spc="-204" dirty="0">
                <a:latin typeface="Arial"/>
                <a:cs typeface="Arial"/>
              </a:rPr>
              <a:t>and </a:t>
            </a:r>
            <a:r>
              <a:rPr lang="en-US" spc="-210" dirty="0">
                <a:latin typeface="Arial"/>
                <a:cs typeface="Arial"/>
              </a:rPr>
              <a:t>Plate</a:t>
            </a:r>
            <a:r>
              <a:rPr lang="en-US" spc="-285" dirty="0">
                <a:latin typeface="Arial"/>
                <a:cs typeface="Arial"/>
              </a:rPr>
              <a:t> </a:t>
            </a:r>
            <a:r>
              <a:rPr lang="en-US" spc="-175" dirty="0">
                <a:latin typeface="Arial"/>
                <a:cs typeface="Arial"/>
              </a:rPr>
              <a:t>Fixation</a:t>
            </a:r>
            <a:endParaRPr lang="en-US" dirty="0">
              <a:latin typeface="Arial"/>
              <a:cs typeface="Arial"/>
            </a:endParaRPr>
          </a:p>
          <a:p>
            <a:pPr marL="469900" indent="-457200">
              <a:lnSpc>
                <a:spcPct val="100000"/>
              </a:lnSpc>
              <a:spcBef>
                <a:spcPts val="1060"/>
              </a:spcBef>
              <a:buFont typeface="Wingdings" panose="05000000000000000000" pitchFamily="2" charset="2"/>
              <a:buChar char="Ø"/>
              <a:tabLst>
                <a:tab pos="355600" algn="l"/>
              </a:tabLst>
            </a:pPr>
            <a:r>
              <a:rPr lang="en-US" spc="-185" dirty="0">
                <a:latin typeface="Arial"/>
                <a:cs typeface="Arial"/>
              </a:rPr>
              <a:t>External</a:t>
            </a:r>
            <a:r>
              <a:rPr lang="en-US" spc="-250" dirty="0">
                <a:latin typeface="Arial"/>
                <a:cs typeface="Arial"/>
              </a:rPr>
              <a:t> </a:t>
            </a:r>
            <a:r>
              <a:rPr lang="en-US" spc="-170" dirty="0">
                <a:latin typeface="Arial"/>
                <a:cs typeface="Arial"/>
              </a:rPr>
              <a:t>Fixation</a:t>
            </a:r>
            <a:r>
              <a:rPr lang="en-US" sz="2400" spc="-215" dirty="0">
                <a:latin typeface="Arial"/>
                <a:cs typeface="Arial"/>
              </a:rPr>
              <a:t>(For </a:t>
            </a:r>
            <a:r>
              <a:rPr lang="en-US" sz="2400" spc="-110" dirty="0">
                <a:latin typeface="Arial"/>
                <a:cs typeface="Arial"/>
              </a:rPr>
              <a:t>Open/ </a:t>
            </a:r>
            <a:r>
              <a:rPr lang="en-US" sz="2400" spc="-120" dirty="0">
                <a:latin typeface="Arial"/>
                <a:cs typeface="Arial"/>
              </a:rPr>
              <a:t>Infected</a:t>
            </a:r>
            <a:r>
              <a:rPr lang="en-US" sz="2400" spc="-280" dirty="0">
                <a:latin typeface="Arial"/>
                <a:cs typeface="Arial"/>
              </a:rPr>
              <a:t> </a:t>
            </a:r>
            <a:r>
              <a:rPr lang="en-US" sz="2400" spc="-195" dirty="0">
                <a:latin typeface="Arial"/>
                <a:cs typeface="Arial"/>
              </a:rPr>
              <a:t>Fractures)</a:t>
            </a:r>
            <a:endParaRPr lang="en-US" sz="2400" dirty="0">
              <a:latin typeface="Arial"/>
              <a:cs typeface="Arial"/>
            </a:endParaRPr>
          </a:p>
          <a:p>
            <a:pPr marL="0" indent="0">
              <a:buNone/>
            </a:pPr>
            <a:endParaRPr lang="en-IN" b="1" i="1" u="sng" dirty="0"/>
          </a:p>
        </p:txBody>
      </p:sp>
    </p:spTree>
    <p:extLst>
      <p:ext uri="{BB962C8B-B14F-4D97-AF65-F5344CB8AC3E}">
        <p14:creationId xmlns:p14="http://schemas.microsoft.com/office/powerpoint/2010/main" val="1026098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EDFB-50AD-4FE9-A2EB-EC433DB8F2D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46C3779-3C4F-49C8-A945-B9B2ABBE28D8}"/>
              </a:ext>
            </a:extLst>
          </p:cNvPr>
          <p:cNvSpPr>
            <a:spLocks noGrp="1"/>
          </p:cNvSpPr>
          <p:nvPr>
            <p:ph idx="1"/>
          </p:nvPr>
        </p:nvSpPr>
        <p:spPr/>
        <p:txBody>
          <a:bodyPr/>
          <a:lstStyle/>
          <a:p>
            <a:endParaRPr lang="en-IN" dirty="0"/>
          </a:p>
        </p:txBody>
      </p:sp>
      <p:sp>
        <p:nvSpPr>
          <p:cNvPr id="5" name="object 4">
            <a:extLst>
              <a:ext uri="{FF2B5EF4-FFF2-40B4-BE49-F238E27FC236}">
                <a16:creationId xmlns:a16="http://schemas.microsoft.com/office/drawing/2014/main" id="{BC31E0F3-FB10-4780-B4E7-368A14830FD1}"/>
              </a:ext>
            </a:extLst>
          </p:cNvPr>
          <p:cNvSpPr/>
          <p:nvPr/>
        </p:nvSpPr>
        <p:spPr>
          <a:xfrm>
            <a:off x="5457812" y="2222716"/>
            <a:ext cx="5780532" cy="3557155"/>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6" name="object 3">
            <a:extLst>
              <a:ext uri="{FF2B5EF4-FFF2-40B4-BE49-F238E27FC236}">
                <a16:creationId xmlns:a16="http://schemas.microsoft.com/office/drawing/2014/main" id="{ECB3B877-79CF-453F-86CC-55488154DE11}"/>
              </a:ext>
            </a:extLst>
          </p:cNvPr>
          <p:cNvSpPr/>
          <p:nvPr/>
        </p:nvSpPr>
        <p:spPr>
          <a:xfrm>
            <a:off x="1106515" y="2318326"/>
            <a:ext cx="3017520" cy="3557155"/>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089147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28A0D-390F-4C20-B962-A0E8E0BCA2C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E039B27-A5E3-42F0-8BA4-3FD5D5DB29EC}"/>
              </a:ext>
            </a:extLst>
          </p:cNvPr>
          <p:cNvSpPr>
            <a:spLocks noGrp="1"/>
          </p:cNvSpPr>
          <p:nvPr>
            <p:ph idx="1"/>
          </p:nvPr>
        </p:nvSpPr>
        <p:spPr/>
        <p:txBody>
          <a:bodyPr>
            <a:normAutofit lnSpcReduction="10000"/>
          </a:bodyPr>
          <a:lstStyle/>
          <a:p>
            <a:r>
              <a:rPr lang="en-IN" b="1" i="1" u="sng" dirty="0"/>
              <a:t>Intramedullary Nailing-</a:t>
            </a:r>
          </a:p>
          <a:p>
            <a:pPr>
              <a:buFont typeface="Wingdings" panose="05000000000000000000" pitchFamily="2" charset="2"/>
              <a:buChar char="Ø"/>
            </a:pPr>
            <a:r>
              <a:rPr lang="en-IN" dirty="0"/>
              <a:t> This is the standard of care for femoral shaft fractures .</a:t>
            </a:r>
          </a:p>
          <a:p>
            <a:pPr>
              <a:buFont typeface="Wingdings" panose="05000000000000000000" pitchFamily="2" charset="2"/>
              <a:buChar char="Ø"/>
            </a:pPr>
            <a:r>
              <a:rPr lang="en-IN" dirty="0"/>
              <a:t>Benefits  of nailing include – less exposure</a:t>
            </a:r>
          </a:p>
          <a:p>
            <a:pPr marL="0" indent="0">
              <a:buNone/>
            </a:pPr>
            <a:r>
              <a:rPr lang="en-IN" dirty="0"/>
              <a:t>                                                    - lower infection rate</a:t>
            </a:r>
          </a:p>
          <a:p>
            <a:pPr marL="0" indent="0">
              <a:buNone/>
            </a:pPr>
            <a:r>
              <a:rPr lang="en-IN" dirty="0"/>
              <a:t>                                                    - less quadriceps scarring</a:t>
            </a:r>
          </a:p>
          <a:p>
            <a:pPr marL="0" indent="0">
              <a:buNone/>
            </a:pPr>
            <a:r>
              <a:rPr lang="en-IN" dirty="0"/>
              <a:t>                                                    - early functional use of extremity</a:t>
            </a:r>
          </a:p>
          <a:p>
            <a:pPr marL="0" indent="0">
              <a:buNone/>
            </a:pPr>
            <a:r>
              <a:rPr lang="en-IN" dirty="0"/>
              <a:t>                                                    - rapid and high union </a:t>
            </a:r>
          </a:p>
          <a:p>
            <a:pPr>
              <a:buFont typeface="Wingdings" panose="05000000000000000000" pitchFamily="2" charset="2"/>
              <a:buChar char="Ø"/>
            </a:pPr>
            <a:r>
              <a:rPr lang="en-IN" dirty="0"/>
              <a:t>Closed IM nailing has </a:t>
            </a:r>
            <a:r>
              <a:rPr lang="en-IN" dirty="0" err="1"/>
              <a:t>advantageof</a:t>
            </a:r>
            <a:r>
              <a:rPr lang="en-IN" dirty="0"/>
              <a:t> maintaining both fracture hematoma and attached periosteum </a:t>
            </a:r>
          </a:p>
        </p:txBody>
      </p:sp>
    </p:spTree>
    <p:extLst>
      <p:ext uri="{BB962C8B-B14F-4D97-AF65-F5344CB8AC3E}">
        <p14:creationId xmlns:p14="http://schemas.microsoft.com/office/powerpoint/2010/main" val="619323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C7A8D-018C-46BC-826D-9319FC5D4C2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AF9E493-D5CA-4D43-8775-2B244179584D}"/>
              </a:ext>
            </a:extLst>
          </p:cNvPr>
          <p:cNvSpPr>
            <a:spLocks noGrp="1"/>
          </p:cNvSpPr>
          <p:nvPr>
            <p:ph idx="1"/>
          </p:nvPr>
        </p:nvSpPr>
        <p:spPr/>
        <p:txBody>
          <a:bodyPr>
            <a:normAutofit lnSpcReduction="10000"/>
          </a:bodyPr>
          <a:lstStyle/>
          <a:p>
            <a:pPr marL="0" indent="0">
              <a:buNone/>
            </a:pPr>
            <a:r>
              <a:rPr lang="en-IN" b="1" i="1" u="sng" dirty="0"/>
              <a:t>  Antegrade intramedullary nailing-</a:t>
            </a:r>
          </a:p>
          <a:p>
            <a:r>
              <a:rPr lang="en-IN" dirty="0"/>
              <a:t>Position of patient is  supine or lateral </a:t>
            </a:r>
          </a:p>
          <a:p>
            <a:r>
              <a:rPr lang="en-IN" dirty="0"/>
              <a:t>3 cm incision proximal to the greater trochanter in line with the femoral canal </a:t>
            </a:r>
          </a:p>
          <a:p>
            <a:r>
              <a:rPr lang="en-IN" dirty="0"/>
              <a:t>Entry is made from the piriformis </a:t>
            </a:r>
          </a:p>
          <a:p>
            <a:r>
              <a:rPr lang="en-IN" dirty="0"/>
              <a:t>Advantages of reaming- Increased periosteal blood flow</a:t>
            </a:r>
          </a:p>
          <a:p>
            <a:pPr marL="0" indent="0">
              <a:buNone/>
            </a:pPr>
            <a:r>
              <a:rPr lang="en-IN" dirty="0"/>
              <a:t>                                         - ability to place a larger diameter nail with </a:t>
            </a:r>
          </a:p>
          <a:p>
            <a:pPr marL="0" indent="0">
              <a:buNone/>
            </a:pPr>
            <a:r>
              <a:rPr lang="en-IN" dirty="0"/>
              <a:t>                                           increased union rates &amp; decreased chance of </a:t>
            </a:r>
          </a:p>
          <a:p>
            <a:pPr marL="0" indent="0">
              <a:buNone/>
            </a:pPr>
            <a:r>
              <a:rPr lang="en-IN" dirty="0"/>
              <a:t>                                           hardware  failure.</a:t>
            </a:r>
          </a:p>
        </p:txBody>
      </p:sp>
    </p:spTree>
    <p:extLst>
      <p:ext uri="{BB962C8B-B14F-4D97-AF65-F5344CB8AC3E}">
        <p14:creationId xmlns:p14="http://schemas.microsoft.com/office/powerpoint/2010/main" val="2999742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0108E-B8F5-49A3-8517-D5E13419BF5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8516762-814C-4168-91B7-0979BDEC7862}"/>
              </a:ext>
            </a:extLst>
          </p:cNvPr>
          <p:cNvSpPr>
            <a:spLocks noGrp="1"/>
          </p:cNvSpPr>
          <p:nvPr>
            <p:ph idx="1"/>
          </p:nvPr>
        </p:nvSpPr>
        <p:spPr/>
        <p:txBody>
          <a:bodyPr/>
          <a:lstStyle/>
          <a:p>
            <a:r>
              <a:rPr lang="en-IN" dirty="0"/>
              <a:t>All IM nails should be statically locked to maintain femoral length and control rotation</a:t>
            </a:r>
          </a:p>
          <a:p>
            <a:pPr marL="0" indent="0">
              <a:buNone/>
            </a:pPr>
            <a:r>
              <a:rPr lang="en-IN" b="1" i="1" u="sng" dirty="0"/>
              <a:t>SURGICAL STEPS-</a:t>
            </a:r>
          </a:p>
          <a:p>
            <a:pPr>
              <a:buFont typeface="Wingdings" panose="05000000000000000000" pitchFamily="2" charset="2"/>
              <a:buChar char="Ø"/>
            </a:pPr>
            <a:r>
              <a:rPr lang="en-IN" dirty="0"/>
              <a:t>Incision starting 2-3 cm from the proximal tip of the </a:t>
            </a:r>
            <a:r>
              <a:rPr lang="en-IN" dirty="0" err="1"/>
              <a:t>graeater</a:t>
            </a:r>
            <a:r>
              <a:rPr lang="en-IN" dirty="0"/>
              <a:t> trochanter ,</a:t>
            </a:r>
          </a:p>
          <a:p>
            <a:pPr>
              <a:buFont typeface="Wingdings" panose="05000000000000000000" pitchFamily="2" charset="2"/>
              <a:buChar char="Ø"/>
            </a:pPr>
            <a:r>
              <a:rPr lang="en-IN" dirty="0"/>
              <a:t>Incise fascia of the gluteus maximus in line with its fibres</a:t>
            </a:r>
          </a:p>
          <a:p>
            <a:pPr>
              <a:buFont typeface="Wingdings" panose="05000000000000000000" pitchFamily="2" charset="2"/>
              <a:buChar char="Ø"/>
            </a:pPr>
            <a:r>
              <a:rPr lang="en-IN" dirty="0"/>
              <a:t>Identify subfascial plane of the gluteus maximus </a:t>
            </a:r>
          </a:p>
          <a:p>
            <a:pPr>
              <a:buFont typeface="Wingdings" panose="05000000000000000000" pitchFamily="2" charset="2"/>
              <a:buChar char="Ø"/>
            </a:pPr>
            <a:r>
              <a:rPr lang="en-IN" dirty="0"/>
              <a:t>Advance guide wire to the level of piriformis fossa </a:t>
            </a:r>
          </a:p>
          <a:p>
            <a:pPr marL="0" indent="0">
              <a:buNone/>
            </a:pPr>
            <a:r>
              <a:rPr lang="en-IN" dirty="0"/>
              <a:t> </a:t>
            </a:r>
          </a:p>
        </p:txBody>
      </p:sp>
    </p:spTree>
    <p:extLst>
      <p:ext uri="{BB962C8B-B14F-4D97-AF65-F5344CB8AC3E}">
        <p14:creationId xmlns:p14="http://schemas.microsoft.com/office/powerpoint/2010/main" val="1885214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E7B1C-8D4B-41AA-8D67-DB4FE5E7E01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CD5340E-E236-40DA-983C-54993BC14DF4}"/>
              </a:ext>
            </a:extLst>
          </p:cNvPr>
          <p:cNvSpPr>
            <a:spLocks noGrp="1"/>
          </p:cNvSpPr>
          <p:nvPr>
            <p:ph idx="1"/>
          </p:nvPr>
        </p:nvSpPr>
        <p:spPr/>
        <p:txBody>
          <a:bodyPr>
            <a:normAutofit lnSpcReduction="10000"/>
          </a:bodyPr>
          <a:lstStyle/>
          <a:p>
            <a:pPr>
              <a:buFont typeface="Wingdings" panose="05000000000000000000" pitchFamily="2" charset="2"/>
              <a:buChar char="Ø"/>
            </a:pPr>
            <a:r>
              <a:rPr lang="en-IN" dirty="0"/>
              <a:t>Place the reamer assembly , consisting of a 14 mm channel reamer , into the entry portal tool over guide wire </a:t>
            </a:r>
          </a:p>
          <a:p>
            <a:pPr>
              <a:buFont typeface="Wingdings" panose="05000000000000000000" pitchFamily="2" charset="2"/>
              <a:buChar char="Ø"/>
            </a:pPr>
            <a:r>
              <a:rPr lang="en-IN" dirty="0"/>
              <a:t>Ream assembly into the femur until it bottoms out of the entry portal tool</a:t>
            </a:r>
          </a:p>
          <a:p>
            <a:pPr>
              <a:buFont typeface="Wingdings" panose="05000000000000000000" pitchFamily="2" charset="2"/>
              <a:buChar char="Ø"/>
            </a:pPr>
            <a:r>
              <a:rPr lang="en-IN" dirty="0"/>
              <a:t> Place the reduction tool consisting of the reducer and t handle into channel reamer </a:t>
            </a:r>
          </a:p>
          <a:p>
            <a:pPr>
              <a:buFont typeface="Wingdings" panose="05000000000000000000" pitchFamily="2" charset="2"/>
              <a:buChar char="Ø"/>
            </a:pPr>
            <a:r>
              <a:rPr lang="en-IN" dirty="0"/>
              <a:t>Advance the reduction tool to the fracture site and use the tool to manipulate the proximal fragment .</a:t>
            </a:r>
          </a:p>
          <a:p>
            <a:pPr>
              <a:buFont typeface="Wingdings" panose="05000000000000000000" pitchFamily="2" charset="2"/>
              <a:buChar char="Ø"/>
            </a:pPr>
            <a:r>
              <a:rPr lang="en-IN" dirty="0"/>
              <a:t>When the distal fragment is reached and engaged ,advance the 3.0mm ball tipped guide wire across the fracture.</a:t>
            </a:r>
          </a:p>
        </p:txBody>
      </p:sp>
    </p:spTree>
    <p:extLst>
      <p:ext uri="{BB962C8B-B14F-4D97-AF65-F5344CB8AC3E}">
        <p14:creationId xmlns:p14="http://schemas.microsoft.com/office/powerpoint/2010/main" val="2384555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3AF7A-FFD2-43B6-96A7-2ABBC95A105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752DD84-30B7-4F4D-95D4-1CD27641A781}"/>
              </a:ext>
            </a:extLst>
          </p:cNvPr>
          <p:cNvSpPr>
            <a:spLocks noGrp="1"/>
          </p:cNvSpPr>
          <p:nvPr>
            <p:ph idx="1"/>
          </p:nvPr>
        </p:nvSpPr>
        <p:spPr/>
        <p:txBody>
          <a:bodyPr/>
          <a:lstStyle/>
          <a:p>
            <a:pPr>
              <a:buFont typeface="Wingdings" panose="05000000000000000000" pitchFamily="2" charset="2"/>
              <a:buChar char="Ø"/>
            </a:pPr>
            <a:r>
              <a:rPr lang="en-IN" dirty="0"/>
              <a:t>Confirm reduction and position of the guide wire with anteroposterior and lateral images at multiple levels .</a:t>
            </a:r>
          </a:p>
          <a:p>
            <a:pPr>
              <a:buFont typeface="Wingdings" panose="05000000000000000000" pitchFamily="2" charset="2"/>
              <a:buChar char="Ø"/>
            </a:pPr>
            <a:r>
              <a:rPr lang="en-IN" dirty="0"/>
              <a:t>Remove the reducer and ream the canal sequentially </a:t>
            </a:r>
          </a:p>
          <a:p>
            <a:pPr>
              <a:buFont typeface="Wingdings" panose="05000000000000000000" pitchFamily="2" charset="2"/>
              <a:buChar char="Ø"/>
            </a:pPr>
            <a:r>
              <a:rPr lang="en-IN" dirty="0"/>
              <a:t>Confirm the proper nail length by positioning the guide wire at the point of desired distal position,</a:t>
            </a:r>
          </a:p>
          <a:p>
            <a:pPr>
              <a:buFont typeface="Wingdings" panose="05000000000000000000" pitchFamily="2" charset="2"/>
              <a:buChar char="Ø"/>
            </a:pPr>
            <a:r>
              <a:rPr lang="en-IN" dirty="0"/>
              <a:t>Place the nail into the femur and advance it manually</a:t>
            </a:r>
          </a:p>
          <a:p>
            <a:pPr>
              <a:buFont typeface="Wingdings" panose="05000000000000000000" pitchFamily="2" charset="2"/>
              <a:buChar char="Ø"/>
            </a:pPr>
            <a:r>
              <a:rPr lang="en-IN" dirty="0"/>
              <a:t>For proximal and distal interlocking screws use 5 mm locking screws  </a:t>
            </a:r>
          </a:p>
        </p:txBody>
      </p:sp>
    </p:spTree>
    <p:extLst>
      <p:ext uri="{BB962C8B-B14F-4D97-AF65-F5344CB8AC3E}">
        <p14:creationId xmlns:p14="http://schemas.microsoft.com/office/powerpoint/2010/main" val="2600600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CE312-6FFB-4226-A6D3-6956FC4D2F3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0C54D68-B23F-4502-BEE1-B91F089961AD}"/>
              </a:ext>
            </a:extLst>
          </p:cNvPr>
          <p:cNvSpPr>
            <a:spLocks noGrp="1"/>
          </p:cNvSpPr>
          <p:nvPr>
            <p:ph idx="1"/>
          </p:nvPr>
        </p:nvSpPr>
        <p:spPr/>
        <p:txBody>
          <a:bodyPr/>
          <a:lstStyle/>
          <a:p>
            <a:r>
              <a:rPr lang="en-IN" spc="-295" dirty="0"/>
              <a:t>Plate</a:t>
            </a:r>
            <a:r>
              <a:rPr lang="en-IN" spc="-385" dirty="0"/>
              <a:t> </a:t>
            </a:r>
            <a:r>
              <a:rPr lang="en-IN" spc="-229" dirty="0"/>
              <a:t>Fixation</a:t>
            </a:r>
            <a:endParaRPr lang="en-IN" dirty="0"/>
          </a:p>
        </p:txBody>
      </p:sp>
      <p:sp>
        <p:nvSpPr>
          <p:cNvPr id="4" name="object 3">
            <a:extLst>
              <a:ext uri="{FF2B5EF4-FFF2-40B4-BE49-F238E27FC236}">
                <a16:creationId xmlns:a16="http://schemas.microsoft.com/office/drawing/2014/main" id="{64FD4313-4615-4D27-8F63-7635BA2FAD79}"/>
              </a:ext>
            </a:extLst>
          </p:cNvPr>
          <p:cNvSpPr/>
          <p:nvPr/>
        </p:nvSpPr>
        <p:spPr>
          <a:xfrm>
            <a:off x="1194722" y="2521527"/>
            <a:ext cx="3596640" cy="3519056"/>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 name="object 4">
            <a:extLst>
              <a:ext uri="{FF2B5EF4-FFF2-40B4-BE49-F238E27FC236}">
                <a16:creationId xmlns:a16="http://schemas.microsoft.com/office/drawing/2014/main" id="{BD99CBE5-8B9D-48C5-A94B-FF3F29DA81E7}"/>
              </a:ext>
            </a:extLst>
          </p:cNvPr>
          <p:cNvSpPr/>
          <p:nvPr/>
        </p:nvSpPr>
        <p:spPr>
          <a:xfrm>
            <a:off x="7233920" y="2272145"/>
            <a:ext cx="3611879" cy="3768438"/>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766731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BFD34-7190-493B-9E33-9BC1B49FBCC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B2E62CB-5EBB-44D3-903B-5ED05ECE680A}"/>
              </a:ext>
            </a:extLst>
          </p:cNvPr>
          <p:cNvSpPr>
            <a:spLocks noGrp="1"/>
          </p:cNvSpPr>
          <p:nvPr>
            <p:ph idx="1"/>
          </p:nvPr>
        </p:nvSpPr>
        <p:spPr/>
        <p:txBody>
          <a:bodyPr>
            <a:normAutofit lnSpcReduction="10000"/>
          </a:bodyPr>
          <a:lstStyle/>
          <a:p>
            <a:r>
              <a:rPr lang="en-IN" b="1" i="1" u="sng" dirty="0"/>
              <a:t>PLATE FIXATION-</a:t>
            </a:r>
          </a:p>
          <a:p>
            <a:pPr>
              <a:buFont typeface="Wingdings" panose="05000000000000000000" pitchFamily="2" charset="2"/>
              <a:buChar char="q"/>
            </a:pPr>
            <a:r>
              <a:rPr lang="en-IN" dirty="0"/>
              <a:t> INDICATIONS- extremely narrow medullary canal </a:t>
            </a:r>
          </a:p>
          <a:p>
            <a:pPr marL="0" indent="0">
              <a:buNone/>
            </a:pPr>
            <a:r>
              <a:rPr lang="en-IN" dirty="0"/>
              <a:t>                             -fractures occurring adjacent or through a previous </a:t>
            </a:r>
          </a:p>
          <a:p>
            <a:pPr marL="0" indent="0">
              <a:buNone/>
            </a:pPr>
            <a:r>
              <a:rPr lang="en-IN" dirty="0"/>
              <a:t>                              malunion</a:t>
            </a:r>
          </a:p>
          <a:p>
            <a:pPr marL="0" indent="0">
              <a:buNone/>
            </a:pPr>
            <a:r>
              <a:rPr lang="en-IN" dirty="0"/>
              <a:t>                             - obliteration of  medullary cavity due to infection </a:t>
            </a:r>
          </a:p>
          <a:p>
            <a:pPr marL="0" indent="0">
              <a:buNone/>
            </a:pPr>
            <a:r>
              <a:rPr lang="en-IN" dirty="0"/>
              <a:t>                             - fractures with associated proximal or distal extension</a:t>
            </a:r>
          </a:p>
          <a:p>
            <a:pPr marL="0" indent="0">
              <a:buNone/>
            </a:pPr>
            <a:r>
              <a:rPr lang="en-IN" dirty="0"/>
              <a:t>                              into </a:t>
            </a:r>
            <a:r>
              <a:rPr lang="en-IN" dirty="0" err="1"/>
              <a:t>pertrochanteric</a:t>
            </a:r>
            <a:r>
              <a:rPr lang="en-IN" dirty="0"/>
              <a:t> or condylar regions</a:t>
            </a:r>
          </a:p>
          <a:p>
            <a:pPr marL="0" indent="0">
              <a:buNone/>
            </a:pPr>
            <a:r>
              <a:rPr lang="en-IN" dirty="0"/>
              <a:t>                           - in patient with associated vascular injury requiring </a:t>
            </a:r>
          </a:p>
          <a:p>
            <a:pPr marL="0" indent="0">
              <a:buNone/>
            </a:pPr>
            <a:r>
              <a:rPr lang="en-IN" dirty="0"/>
              <a:t>                               repair.    </a:t>
            </a:r>
          </a:p>
        </p:txBody>
      </p:sp>
    </p:spTree>
    <p:extLst>
      <p:ext uri="{BB962C8B-B14F-4D97-AF65-F5344CB8AC3E}">
        <p14:creationId xmlns:p14="http://schemas.microsoft.com/office/powerpoint/2010/main" val="16250159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3625B-67A7-4869-8A51-2BEEA8B08B7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A77D3D1-6B37-40D6-940B-F1A5600508BB}"/>
              </a:ext>
            </a:extLst>
          </p:cNvPr>
          <p:cNvSpPr>
            <a:spLocks noGrp="1"/>
          </p:cNvSpPr>
          <p:nvPr>
            <p:ph idx="1"/>
          </p:nvPr>
        </p:nvSpPr>
        <p:spPr/>
        <p:txBody>
          <a:bodyPr/>
          <a:lstStyle/>
          <a:p>
            <a:r>
              <a:rPr lang="en-IN" b="1" i="1" u="sng" dirty="0"/>
              <a:t>Disadvantages of plating-</a:t>
            </a:r>
          </a:p>
          <a:p>
            <a:pPr>
              <a:buFont typeface="Courier New" panose="02070309020205020404" pitchFamily="49" charset="0"/>
              <a:buChar char="o"/>
            </a:pPr>
            <a:r>
              <a:rPr lang="en-IN" dirty="0"/>
              <a:t> extensive surgical approach with associated blood loss , risk of infections soft tissue damage.</a:t>
            </a:r>
          </a:p>
          <a:p>
            <a:pPr>
              <a:buFont typeface="Courier New" panose="02070309020205020404" pitchFamily="49" charset="0"/>
              <a:buChar char="o"/>
            </a:pPr>
            <a:r>
              <a:rPr lang="en-IN" dirty="0"/>
              <a:t>Decreased vascularization beneath the plate and the stress shielding of bone spanned  by the plate</a:t>
            </a:r>
          </a:p>
          <a:p>
            <a:pPr>
              <a:buFont typeface="Courier New" panose="02070309020205020404" pitchFamily="49" charset="0"/>
              <a:buChar char="o"/>
            </a:pPr>
            <a:r>
              <a:rPr lang="en-IN" dirty="0"/>
              <a:t>The plate is a load bearing implants ,therefore a higher rate of implant  failure .</a:t>
            </a:r>
          </a:p>
        </p:txBody>
      </p:sp>
    </p:spTree>
    <p:extLst>
      <p:ext uri="{BB962C8B-B14F-4D97-AF65-F5344CB8AC3E}">
        <p14:creationId xmlns:p14="http://schemas.microsoft.com/office/powerpoint/2010/main" val="750544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4EC24-B334-4132-B7BD-126083B6C12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6CB914A-66B1-4B36-B3D3-600B1CB9BE47}"/>
              </a:ext>
            </a:extLst>
          </p:cNvPr>
          <p:cNvSpPr>
            <a:spLocks noGrp="1"/>
          </p:cNvSpPr>
          <p:nvPr>
            <p:ph idx="1"/>
          </p:nvPr>
        </p:nvSpPr>
        <p:spPr/>
        <p:txBody>
          <a:bodyPr/>
          <a:lstStyle/>
          <a:p>
            <a:r>
              <a:rPr lang="en-IN" spc="-254" dirty="0"/>
              <a:t>External</a:t>
            </a:r>
            <a:r>
              <a:rPr lang="en-IN" spc="-390" dirty="0"/>
              <a:t> </a:t>
            </a:r>
            <a:r>
              <a:rPr lang="en-IN" spc="-235" dirty="0"/>
              <a:t>Fixation</a:t>
            </a:r>
            <a:endParaRPr lang="en-IN" dirty="0"/>
          </a:p>
        </p:txBody>
      </p:sp>
      <p:sp>
        <p:nvSpPr>
          <p:cNvPr id="4" name="object 3">
            <a:extLst>
              <a:ext uri="{FF2B5EF4-FFF2-40B4-BE49-F238E27FC236}">
                <a16:creationId xmlns:a16="http://schemas.microsoft.com/office/drawing/2014/main" id="{5F9685BB-D491-4284-9D49-9D9655817DBD}"/>
              </a:ext>
            </a:extLst>
          </p:cNvPr>
          <p:cNvSpPr/>
          <p:nvPr/>
        </p:nvSpPr>
        <p:spPr>
          <a:xfrm>
            <a:off x="838200" y="2391386"/>
            <a:ext cx="4038600" cy="3422903"/>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pic>
        <p:nvPicPr>
          <p:cNvPr id="5" name="Picture 4">
            <a:extLst>
              <a:ext uri="{FF2B5EF4-FFF2-40B4-BE49-F238E27FC236}">
                <a16:creationId xmlns:a16="http://schemas.microsoft.com/office/drawing/2014/main" id="{F11B9F3D-3861-481B-AA1A-9EBB533A3BCB}"/>
              </a:ext>
            </a:extLst>
          </p:cNvPr>
          <p:cNvPicPr>
            <a:picLocks noChangeAspect="1"/>
          </p:cNvPicPr>
          <p:nvPr/>
        </p:nvPicPr>
        <p:blipFill>
          <a:blip r:embed="rId3"/>
          <a:stretch>
            <a:fillRect/>
          </a:stretch>
        </p:blipFill>
        <p:spPr>
          <a:xfrm>
            <a:off x="6013241" y="2458342"/>
            <a:ext cx="5340559" cy="2292295"/>
          </a:xfrm>
          <a:prstGeom prst="rect">
            <a:avLst/>
          </a:prstGeom>
        </p:spPr>
      </p:pic>
    </p:spTree>
    <p:extLst>
      <p:ext uri="{BB962C8B-B14F-4D97-AF65-F5344CB8AC3E}">
        <p14:creationId xmlns:p14="http://schemas.microsoft.com/office/powerpoint/2010/main" val="3791285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3DF32-A541-4BD2-B263-B172F840323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9C5C6D1-884E-4963-9829-CB0ABF983993}"/>
              </a:ext>
            </a:extLst>
          </p:cNvPr>
          <p:cNvSpPr>
            <a:spLocks noGrp="1"/>
          </p:cNvSpPr>
          <p:nvPr>
            <p:ph idx="1"/>
          </p:nvPr>
        </p:nvSpPr>
        <p:spPr/>
        <p:txBody>
          <a:bodyPr/>
          <a:lstStyle/>
          <a:p>
            <a:r>
              <a:rPr lang="en-IN" b="1" i="1" u="sng" dirty="0"/>
              <a:t>Advantages</a:t>
            </a:r>
            <a:r>
              <a:rPr lang="en-IN" dirty="0"/>
              <a:t>- </a:t>
            </a:r>
          </a:p>
          <a:p>
            <a:pPr>
              <a:buFont typeface="Courier New" panose="02070309020205020404" pitchFamily="49" charset="0"/>
              <a:buChar char="o"/>
            </a:pPr>
            <a:r>
              <a:rPr lang="en-IN" dirty="0"/>
              <a:t> this procedure is majorly used for damage control</a:t>
            </a:r>
          </a:p>
          <a:p>
            <a:pPr>
              <a:buFont typeface="Courier New" panose="02070309020205020404" pitchFamily="49" charset="0"/>
              <a:buChar char="o"/>
            </a:pPr>
            <a:r>
              <a:rPr lang="en-IN" dirty="0"/>
              <a:t>Vascular supply to the femur is minimally damaged during application.</a:t>
            </a:r>
          </a:p>
          <a:p>
            <a:pPr>
              <a:buFont typeface="Courier New" panose="02070309020205020404" pitchFamily="49" charset="0"/>
              <a:buChar char="o"/>
            </a:pPr>
            <a:r>
              <a:rPr lang="en-IN" dirty="0"/>
              <a:t>It allows access to the medullary canal and the surrounding tissue in open fractures with significant contamination.</a:t>
            </a:r>
          </a:p>
          <a:p>
            <a:pPr>
              <a:buFont typeface="Courier New" panose="02070309020205020404" pitchFamily="49" charset="0"/>
              <a:buChar char="o"/>
            </a:pPr>
            <a:r>
              <a:rPr lang="en-IN" dirty="0"/>
              <a:t>It can be converted to IM nail in a time of 2 weeks.</a:t>
            </a:r>
          </a:p>
        </p:txBody>
      </p:sp>
    </p:spTree>
    <p:extLst>
      <p:ext uri="{BB962C8B-B14F-4D97-AF65-F5344CB8AC3E}">
        <p14:creationId xmlns:p14="http://schemas.microsoft.com/office/powerpoint/2010/main" val="1509978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FFABB-9DFE-4476-A815-DAB834BB32A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FEE18EA-E435-4B55-8458-F44C52C501FE}"/>
              </a:ext>
            </a:extLst>
          </p:cNvPr>
          <p:cNvSpPr>
            <a:spLocks noGrp="1"/>
          </p:cNvSpPr>
          <p:nvPr>
            <p:ph idx="1"/>
          </p:nvPr>
        </p:nvSpPr>
        <p:spPr/>
        <p:txBody>
          <a:bodyPr/>
          <a:lstStyle/>
          <a:p>
            <a:r>
              <a:rPr lang="en-IN" b="1" i="1" u="sng" dirty="0"/>
              <a:t>Disadvantages-</a:t>
            </a:r>
          </a:p>
          <a:p>
            <a:pPr>
              <a:buFont typeface="Wingdings" panose="05000000000000000000" pitchFamily="2" charset="2"/>
              <a:buChar char="§"/>
            </a:pPr>
            <a:r>
              <a:rPr lang="en-IN" dirty="0"/>
              <a:t> Pin tract infection may occur </a:t>
            </a:r>
          </a:p>
          <a:p>
            <a:pPr>
              <a:buFont typeface="Wingdings" panose="05000000000000000000" pitchFamily="2" charset="2"/>
              <a:buChar char="§"/>
            </a:pPr>
            <a:r>
              <a:rPr lang="en-IN" dirty="0"/>
              <a:t>Angular malunion and femoral shortening </a:t>
            </a:r>
          </a:p>
          <a:p>
            <a:pPr>
              <a:buFont typeface="Wingdings" panose="05000000000000000000" pitchFamily="2" charset="2"/>
              <a:buChar char="§"/>
            </a:pPr>
            <a:r>
              <a:rPr lang="en-IN" dirty="0"/>
              <a:t>Limited ability to adequately stabilize the femoral shaft</a:t>
            </a:r>
          </a:p>
          <a:p>
            <a:pPr>
              <a:buFont typeface="Wingdings" panose="05000000000000000000" pitchFamily="2" charset="2"/>
              <a:buChar char="§"/>
            </a:pPr>
            <a:endParaRPr lang="en-IN" dirty="0"/>
          </a:p>
        </p:txBody>
      </p:sp>
    </p:spTree>
    <p:extLst>
      <p:ext uri="{BB962C8B-B14F-4D97-AF65-F5344CB8AC3E}">
        <p14:creationId xmlns:p14="http://schemas.microsoft.com/office/powerpoint/2010/main" val="566489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93CDA-8325-41EE-A064-DF8268A9304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75092A1-343A-4988-AEE2-0B6D5951205C}"/>
              </a:ext>
            </a:extLst>
          </p:cNvPr>
          <p:cNvSpPr>
            <a:spLocks noGrp="1"/>
          </p:cNvSpPr>
          <p:nvPr>
            <p:ph idx="1"/>
          </p:nvPr>
        </p:nvSpPr>
        <p:spPr/>
        <p:txBody>
          <a:bodyPr>
            <a:normAutofit fontScale="92500" lnSpcReduction="10000"/>
          </a:bodyPr>
          <a:lstStyle/>
          <a:p>
            <a:pPr marL="0" indent="0">
              <a:buNone/>
            </a:pPr>
            <a:r>
              <a:rPr lang="en-IN" b="1" i="1" u="sng" dirty="0"/>
              <a:t>COMPLICATIONS-</a:t>
            </a:r>
          </a:p>
          <a:p>
            <a:pPr>
              <a:buFont typeface="Courier New" panose="02070309020205020404" pitchFamily="49" charset="0"/>
              <a:buChar char="o"/>
            </a:pPr>
            <a:r>
              <a:rPr lang="en-IN" b="1" dirty="0"/>
              <a:t>VASCULAR INJURY-</a:t>
            </a:r>
            <a:r>
              <a:rPr lang="en-IN" dirty="0"/>
              <a:t>may result from tethering of femoral artery at the adductor hiatus.</a:t>
            </a:r>
          </a:p>
          <a:p>
            <a:pPr>
              <a:buFont typeface="Courier New" panose="02070309020205020404" pitchFamily="49" charset="0"/>
              <a:buChar char="o"/>
            </a:pPr>
            <a:r>
              <a:rPr lang="en-IN" b="1" dirty="0"/>
              <a:t>COMPARTMENT SYNDROME- </a:t>
            </a:r>
            <a:r>
              <a:rPr lang="en-IN" dirty="0"/>
              <a:t>occurs only with significant bleeding presenting as a out of proportion pain , tense thigh , </a:t>
            </a:r>
            <a:r>
              <a:rPr lang="en-IN" dirty="0" err="1"/>
              <a:t>painfull</a:t>
            </a:r>
            <a:r>
              <a:rPr lang="en-IN" dirty="0"/>
              <a:t> quadriceps stretch</a:t>
            </a:r>
          </a:p>
          <a:p>
            <a:pPr>
              <a:buFont typeface="Courier New" panose="02070309020205020404" pitchFamily="49" charset="0"/>
              <a:buChar char="o"/>
            </a:pPr>
            <a:r>
              <a:rPr lang="en-IN" b="1" dirty="0"/>
              <a:t>Fixation device failure-</a:t>
            </a:r>
            <a:r>
              <a:rPr lang="en-IN" dirty="0"/>
              <a:t> this occurs maximally with plate fixation </a:t>
            </a:r>
          </a:p>
          <a:p>
            <a:pPr>
              <a:buFont typeface="Courier New" panose="02070309020205020404" pitchFamily="49" charset="0"/>
              <a:buChar char="o"/>
            </a:pPr>
            <a:r>
              <a:rPr lang="en-IN" b="1" dirty="0"/>
              <a:t>Non union and  delayed union </a:t>
            </a:r>
          </a:p>
          <a:p>
            <a:pPr>
              <a:buFont typeface="Courier New" panose="02070309020205020404" pitchFamily="49" charset="0"/>
              <a:buChar char="o"/>
            </a:pPr>
            <a:r>
              <a:rPr lang="en-IN" b="1" dirty="0"/>
              <a:t>Malunion- </a:t>
            </a:r>
            <a:r>
              <a:rPr lang="en-IN" dirty="0"/>
              <a:t>usually </a:t>
            </a:r>
            <a:r>
              <a:rPr lang="en-IN" dirty="0" err="1"/>
              <a:t>varus</a:t>
            </a:r>
            <a:r>
              <a:rPr lang="en-IN" dirty="0"/>
              <a:t>, internal rotation, or shortening owing to muscular deforming forces. </a:t>
            </a:r>
          </a:p>
          <a:p>
            <a:pPr>
              <a:buFont typeface="Courier New" panose="02070309020205020404" pitchFamily="49" charset="0"/>
              <a:buChar char="o"/>
            </a:pPr>
            <a:r>
              <a:rPr lang="en-IN" b="1" dirty="0"/>
              <a:t>Infection – </a:t>
            </a:r>
            <a:r>
              <a:rPr lang="en-IN" dirty="0"/>
              <a:t>majorly in 3B and 3C fractures  have a higher risk .</a:t>
            </a:r>
            <a:r>
              <a:rPr lang="en-IN" b="1" dirty="0"/>
              <a:t> </a:t>
            </a:r>
          </a:p>
        </p:txBody>
      </p:sp>
    </p:spTree>
    <p:extLst>
      <p:ext uri="{BB962C8B-B14F-4D97-AF65-F5344CB8AC3E}">
        <p14:creationId xmlns:p14="http://schemas.microsoft.com/office/powerpoint/2010/main" val="23755849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0F712-A523-43C9-B8FE-87C1AC1B91E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BEB7D17-0A5F-4AF4-8E8D-9CCEA240DD63}"/>
              </a:ext>
            </a:extLst>
          </p:cNvPr>
          <p:cNvSpPr>
            <a:spLocks noGrp="1"/>
          </p:cNvSpPr>
          <p:nvPr>
            <p:ph idx="1"/>
          </p:nvPr>
        </p:nvSpPr>
        <p:spPr/>
        <p:txBody>
          <a:bodyPr>
            <a:normAutofit/>
          </a:bodyPr>
          <a:lstStyle/>
          <a:p>
            <a:pPr marL="0" indent="0">
              <a:buNone/>
            </a:pPr>
            <a:r>
              <a:rPr lang="en-IN" sz="5400" dirty="0"/>
              <a:t>                      THANK YOU</a:t>
            </a:r>
          </a:p>
        </p:txBody>
      </p:sp>
    </p:spTree>
    <p:extLst>
      <p:ext uri="{BB962C8B-B14F-4D97-AF65-F5344CB8AC3E}">
        <p14:creationId xmlns:p14="http://schemas.microsoft.com/office/powerpoint/2010/main" val="31845784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A94EA-8A16-42A5-81E4-8235CF64E55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EE3AEA1-7232-4BB8-ABDE-D4B9D9034B3C}"/>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36746382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2023</TotalTime>
  <Words>1514</Words>
  <Application>Microsoft Office PowerPoint</Application>
  <PresentationFormat>Widescreen</PresentationFormat>
  <Paragraphs>181</Paragraphs>
  <Slides>41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Courier New</vt:lpstr>
      <vt:lpstr>Trebuchet MS</vt:lpstr>
      <vt:lpstr>Wingdings</vt:lpstr>
      <vt:lpstr>Office Theme</vt:lpstr>
      <vt:lpstr>SHAFT OF FEMUR FRACTURE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Management-paediatrics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SHAFT OF FEMUR FRACTURE</dc:title>
  <dc:creator>rajeev malik</dc:creator>
  <cp:lastModifiedBy>rajeev malik</cp:lastModifiedBy>
  <cp:revision>36</cp:revision>
  <dcterms:created xsi:type="dcterms:W3CDTF">2019-11-21T12:23:02Z</dcterms:created>
  <dcterms:modified xsi:type="dcterms:W3CDTF">2019-11-25T11:11:10Z</dcterms:modified>
</cp:coreProperties>
</file>