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7"/>
  </p:notesMasterIdLst>
  <p:sldIdLst>
    <p:sldId id="256" r:id="rId2"/>
    <p:sldId id="257" r:id="rId3"/>
    <p:sldId id="258" r:id="rId4"/>
    <p:sldId id="260" r:id="rId5"/>
    <p:sldId id="261" r:id="rId6"/>
    <p:sldId id="290" r:id="rId7"/>
    <p:sldId id="305" r:id="rId8"/>
    <p:sldId id="263" r:id="rId9"/>
    <p:sldId id="264" r:id="rId10"/>
    <p:sldId id="265" r:id="rId11"/>
    <p:sldId id="266" r:id="rId12"/>
    <p:sldId id="267" r:id="rId13"/>
    <p:sldId id="270" r:id="rId14"/>
    <p:sldId id="294" r:id="rId15"/>
    <p:sldId id="315" r:id="rId16"/>
    <p:sldId id="296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302" r:id="rId25"/>
    <p:sldId id="313" r:id="rId26"/>
    <p:sldId id="298" r:id="rId27"/>
    <p:sldId id="299" r:id="rId28"/>
    <p:sldId id="300" r:id="rId29"/>
    <p:sldId id="301" r:id="rId30"/>
    <p:sldId id="281" r:id="rId31"/>
    <p:sldId id="282" r:id="rId32"/>
    <p:sldId id="284" r:id="rId33"/>
    <p:sldId id="311" r:id="rId34"/>
    <p:sldId id="286" r:id="rId35"/>
    <p:sldId id="287" r:id="rId36"/>
    <p:sldId id="289" r:id="rId37"/>
    <p:sldId id="307" r:id="rId38"/>
    <p:sldId id="310" r:id="rId39"/>
    <p:sldId id="303" r:id="rId40"/>
    <p:sldId id="306" r:id="rId41"/>
    <p:sldId id="304" r:id="rId42"/>
    <p:sldId id="312" r:id="rId43"/>
    <p:sldId id="283" r:id="rId44"/>
    <p:sldId id="314" r:id="rId45"/>
    <p:sldId id="309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R KESHAV" initials="KK" lastIdx="1" clrIdx="0">
    <p:extLst>
      <p:ext uri="{19B8F6BF-5375-455C-9EA6-DF929625EA0E}">
        <p15:presenceInfo xmlns:p15="http://schemas.microsoft.com/office/powerpoint/2012/main" xmlns="" userId="947b28a8a59a0a5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932"/>
    <a:srgbClr val="FF1809"/>
    <a:srgbClr val="FF8C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28"/>
    <p:restoredTop sz="96341"/>
  </p:normalViewPr>
  <p:slideViewPr>
    <p:cSldViewPr snapToGrid="0" snapToObjects="1">
      <p:cViewPr varScale="1">
        <p:scale>
          <a:sx n="73" d="100"/>
          <a:sy n="73" d="100"/>
        </p:scale>
        <p:origin x="-48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Regional Distribution (1964-1974)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Cervical</c:v>
                </c:pt>
                <c:pt idx="1">
                  <c:v>Cervical Dorsal</c:v>
                </c:pt>
                <c:pt idx="2">
                  <c:v>Dorsal</c:v>
                </c:pt>
                <c:pt idx="3">
                  <c:v>Dorsolumbar</c:v>
                </c:pt>
                <c:pt idx="4">
                  <c:v>Lumbar</c:v>
                </c:pt>
                <c:pt idx="5">
                  <c:v>Lumbosacral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0.1</c:v>
                </c:pt>
                <c:pt idx="1">
                  <c:v>5.0000000000000114E-2</c:v>
                </c:pt>
                <c:pt idx="2">
                  <c:v>0.42000000000000032</c:v>
                </c:pt>
                <c:pt idx="3">
                  <c:v>0.15000000000000024</c:v>
                </c:pt>
                <c:pt idx="4">
                  <c:v>0.26</c:v>
                </c:pt>
                <c:pt idx="5">
                  <c:v>3.0000000000000086E-2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716-E745-8767-5A09B7A378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12366080"/>
        <c:axId val="212367616"/>
        <c:axId val="0"/>
      </c:bar3DChart>
      <c:catAx>
        <c:axId val="2123660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12367616"/>
        <c:crosses val="autoZero"/>
        <c:auto val="1"/>
        <c:lblAlgn val="ctr"/>
        <c:lblOffset val="100"/>
        <c:noMultiLvlLbl val="0"/>
      </c:catAx>
      <c:valAx>
        <c:axId val="21236761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123660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14:54:27.161"/>
    </inkml:context>
    <inkml:brush xml:id="br0">
      <inkml:brushProperty name="width" value="0.1" units="cm"/>
      <inkml:brushProperty name="height" value="0.1" units="cm"/>
      <inkml:brushProperty name="color" value="#606B6F"/>
    </inkml:brush>
  </inkml:definitions>
  <inkml:trace contextRef="#ctx0" brushRef="#br0">1 137 24575,'16'9'0,"9"6"0,7 14 0,2-3 0,-14-6 0,2-2 0,-13-5 0,10 3 0,-6-1 0,2-2 0,-3-2 0,-1-3 0,-5-3 0,0-3 0,-5-1 0,1 1 0,0 1 0,0 1 0,9 8 0,1 3 0,0-3 0,2 7 0,-7-11 0,4 7 0,-5-7 0,0-4 0,-5-7 0,-4-6 0,-12-20 0,-8-14 0,4 9 0,-10-23 0,11 24 0,-8-16 0,7 11 0,6 11 0,5 4 0,4 6 0,-1 4 0,4 3 0,-1 6 0,2-1 0,0 1 0,-2-4 0,0-2 0,-2-2 0,3 3 0,-1 6 0,4 19 0,8 3 0,-4 4 0,12 4 0,-6-9 0,5 12 0,-1-8 0,-3 0 0,-1-7 0,1 0 0,-1-3 0,-5-1 0,1-3 0,-7-2 0,4-4 0,-1 3 0,5 2 0,1 3 0,6 4 0,1 1 0,2 2 0,-3-2 0,-4-2 0,-6-6 0,-3-6 0,-10-25 0,-3-8 0,-2 1 0,-7-18 0,8 24 0,-10-15 0,6 9 0,2 8 0,3 5 0,5 5 0,1 11 0,22 25 0,-4 6 0,9 5 0,-3 2 0,-10-14 0,7 7 0,-3-3 0,-2-7 0,0-3 0,-3-1 0,-2-3 0,-3-2 0,-2-3 0,-1-8 0,-1-16 0,-2-11 0,1 4 0,-4-12 0,-3 13 0,0-6 0,-1 6 0,2 11 0,4 6 0,1 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14:54:52.749"/>
    </inkml:context>
    <inkml:brush xml:id="br0">
      <inkml:brushProperty name="width" value="0.025" units="cm"/>
      <inkml:brushProperty name="height" value="0.025" units="cm"/>
      <inkml:brushProperty name="color" value="#606B6F"/>
    </inkml:brush>
  </inkml:definitions>
  <inkml:trace contextRef="#ctx0" brushRef="#br0">239 395 24575,'-5'3'0,"1"0"0,-9 21 0,1 0 0,-1 11 0,3-4 0,6 1 0,1-1 0,3 4 0,10 9 0,9-5 0,15 5 0,5-14 0,1-6 0,-3-14 0,1-5 0,-2-8 0,2-13 0,-6-8 0,0-14 0,-9 0 0,-2 0 0,-10 6 0,-4 1 0,-4 0 0,-3 2 0,0-4 0,-11 0 0,-9 3 0,-8 0 0,-7 6 0,4 7 0,-1 4 0,10 8 0,6 2 0,7 3 0,2 0 0,-1 0 0,-9 0 0,-4 1 0,-10 10 0,5 4 0,1 13 0,8 6 0,10 5 0,2 5 0,8-6 0,13-3 0,13-12 0,16-8 0,9-8 0,-6-18 0,-1-17 0,-14-20 0,-5-21 0,-14-15 0,-6-7 0,-5 1 0,-8 14 0,-6 21 0,-7 20 0,-7 20 0,-1 8 0,-1 6 0,-4 13 0,2 11 0,-5 22 0,8 6 0,7 2 0,10-4 0,7-9 0,2-3 0,10-5 0,8-6 0,8-6 0,4-5 0,-9-8 0,-2-4 0,-7-4 0,-3-12 0,-3-8 0,-4-14 0,-2 3 0,-5 0 0,-12 11 0,-9 5 0,-13 9 0,-2 3 0,4 7 0,3 6 0,9 8 0,6 11 0,5 7 0,7 3 0,4 1 0,5-4 0,10-5 0,13-6 0,12-8 0,3-8 0,-6-4 0,-6-15 0,-10-7 0,-8-21 0,-4-7 0,-9-8 0,-10 4 0,-10 6 0,-4 10 0,1 12 0,7 10 0,5 8 0,4 8 0,1 16 0,5 17 0,0 17 0,4 5 0,8-1 0,15-11 0,19-8 0,15-10 0,6-13 0,-8-6 0,-10-14 0,-14-12 0,-14-13 0,-9-10 0,-13-5 0,-9 3 0,-14 4 0,-9 5 0,-3 10 0,1 8 0,11 8 0,3 6 0,8 3 0,4 19 0,2 13 0,5 19 0,3 3 0,3-9 0,0-8 0,19-8 0,9-9 0,21-2 0,0-13 0,-1-1 0,-12-12 0,-6-10 0,-14-13 0,-8-17 0,-11-13 0,-20-11 0,-14-3 0,-16 9 0,-5 13 0,8 24 0,4 11 0,8 13 0,6 20 0,6 16 0,7 25 0,10 6 0,3 2 0,6-16 0,7-10 0,13-15 0,11-10 0,13-9 0,0-3 0,-11-13 0,-2-6 0,-17-13 0,-5-12 0,-10-7 0,-18-7 0,-11 2 0,-13 6 0,-1 10 0,1 15 0,9 9 0,0 8 0,7 7 0,1 21 0,5 14 0,5 26 0,4 7 0,8-2 0,0-10 0,12-12 0,10-16 0,13-8 0,9-13 0,-2-3 0,-3-17 0,-12-12 0,-9-17 0,-7-20 0,-8-6 0,-14-10 0,-8 5 0,-14 10 0,4 15 0,8 18 0,7 13 0,6 9 0,2 12 0,-3 22 0,8 24 0,-2 16 0,7 2 0,0-13 0,13-16 0,8-11 0,17-11 0,9-10 0,2-4 0,-3-8 0,-9-10 0,-12-4 0,-12-10 0,-5-5 0,-8 3 0,-8-2 0,-7 3 0,-8 4 0,-4 6 0,7 5 0,3 9 0,8 1 0,2 2 0,4 13 0,1 9 0,2 20 0,0 2 0,0 4 0,8-8 0,15-3 0,10-12 0,7-5 0,-8-12 0,-7-2 0,-10-9 0,-7-11 0,-3-8 0,-5-9 0,0 1 0,0 12 0,0 7 0,-3 8 0,-3 3 0,-6 0 0,-4 4 0,-2 14 0,-2 14 0,8 9 0,0-2 0,8-10 0,3-13 0,1-11 0,2-5 0,2-18 0,3 0 0,-3-6 0,-1 6 0,-3 5 0,-2 9 0,-1 2 0,-3 11 0,0 9 0,-2 4 0,4 3 0,2-8 0,2-2 0,6-5 0,8-5 0,11-2 0,2-3 0,-4-4 0,-4-7 0,-11-7 0,-2-8 0,-18-4 0,-15 0 0,-16 3 0,-7 8 0,1 11 0,9 5 0,4 17 0,12 9 0,11 20 0,7 1 0,7 0 0,12-12 0,12-7 0,12-8 0,8-10 0,-1-3 0,-7-12 0,-6-6 0,-10-13 0,-11 0 0,-4-4 0,-6 11 0,-6 2 0,-5 10 0,-1 2 0,0 4 0,4 2 0,3 0 0,-1 2 0,3 4 0,1 3 0,2 3 0,1-8 0,2 3 0,14-9 0,5 2 0,10-12 0,-3-5 0,-10-10 0,-8 0 0,-6 0 0,-8 3 0,-9 4 0,-2 9 0,-8 4 0,-1 7 0,6 7 0,-6 15 0,8 10 0,2 9 0,6-8 0,5-9 0,2-10 0,0-10 0,0-6 0,6-17 0,2-10 0,6-14 0,-6-8 0,-2-7 0,-6 2 0,-1 2 0,-5 11 0,0 13 0,-2 9 0,5 11 0,1 7 0,2 11 0,0 20 0,8 16 0,-3 16 0,2-1 0,-3-11 0,-4-16 0,0-12 0,0-16 0,0-16 0,3-17 0,1-18 0,3-1 0,-3 1 0,2 12 0,-5 10 0,4 10 0,-4 9 0,2 3 0,0 3 0,2 0 0,1 11 0,4 12 0,0 16 0,-4 7 0,-2-5 0,-4-8-6784,0-13 6784,0-10 0,0-10 0,-4-15 0,1-20 0,-5-25 0,4-12 0,1-2 6784,3 14-6784,0 20 0,2 14 0,6 14 0,9 7 0,9 4 0,1 1 0,4 7 0,-4 13 0,-6 9 0,-7 14 0,-9-2 0,-11 3 0,-16-6 0,-11-5 0,-17-13 0,-1-9 0,-3-7 0,4-10 0,1-12 0,12-9 0,4-17 0,15 5 0,8-3 0,7 11 0,5 8 0,13 10 0,5 7 0,10 4 0,-2 5 0,-6 8 0,-2 10 0,-9 14 0,-4-3 0,-4 6 0,-20-10 0,-9 1 0,-22-8 0,-4-4 0,-1-9 0,7-2 0,13-13 0,9-9 0,13-11 0,7-7 0,6-3 0,18 8 0,7 5 0,22 12 0,-4 6 0,-1 12 0,-12 10 0,-9 10 0,-12 8 0,-5 1 0,-6 3 0,-15-5 0,-10-1 0,-19-8 0,0-13 0,-9-3 0,12-13 0,-1-21 0,14-13 0,12-27 0,7 3 0,11 3 0,13 19 0,8 18 0,16 13 0,4 12 0,-5 13 0,-2 12 0,-13 16 0,-2-1 0,-13 4 0,-2-13 0,-6 1 0,-10-11 0,-8-3 0,-12-9 0,-7-4 0,5-6 0,2-1 0,9-11 0,10-7 0,5-16 0,21-7 0,15-1 0,19 7 0,11 8 0,-5 13 0,-5 6 0,-14 6 0,-5 8 0,-10 12 0,-9 11 0,-5 11 0,-7-4 0,-5-1 0,-13-14 0,-12-1 0,-15-13 0,-10 0 0,-2-22 0,-1-12 0,14-25 0,13-18 0,17-6 0,11 3 0,31 13 0,10 21 0,34 18 0,-6 13 0,-1 19 0,-14 14 0,-14 16 0,-10 13 0,-13 0 0,-8-4 0,-6-6 0,-10-11 0,-10-4 0,-11-10 0,-11-1 0,2-7 0,3-3 0,3-5 0,14-3 0,7-6 0,8-5 0,5-10 0,6 2 0,7 4 0,11 7 0,4 6 0,2 2 0,-3 8 0,-3 3 0,-4 15 0,-3-2 0,-10 10 0,-1-6 0,-7 2 0,-7-7 0,-7-5 0,-10-8 0,0-6 0,-3-16 0,8-15 0,2-19 0,9-18 0,5 0 0,7-1 0,11 19 0,8 13 0,11 17 0,7 9 0,-3 8 0,2 15 0,-7 7 0,-6 15 0,-6-2 0,-9-1 0,-5 0 0,-17-6 0,-16 0 0,-15-4 0,-16-6 0,1-7 0,0-5 0,13-14 0,11-14 0,17-17 0,9-17 0,12 0 0,14 5 0,12 15 0,11 17 0,2 8 0,-4 10 0,-5 13 0,-7 10 0,-7 17 0,-8 7 0,-5-3 0,-6-4 0,-8-9 0,-12-7 0,-10-3 0,-12-11 0,0-4 0,0-5 0,8-1 0,8-16 0,10-8 0,9-21 0,6-1 0,9 3 0,6 8 0,9 12 0,-1 9 0,0 8 0,-5 6 0,2 6 0,-4 7 0,-4 10 0,-6 5 0,-4 0 0,-5-6 0,-14-6 0,-6-6 0,-16-5 0,1-5 0,-1-12 0,8-11 0,7-22 0,11-15 0,8-4 0,13 3 0,13 14 0,17 17 0,7 15 0,1 8 0,-6 20 0,-10 7 0,-6 15 0,-9 2 0,-7 1 0,-2-7 0,-11-3 0,-16-1 0,-18-6 0,-16 0 0,-10-12 0,6-2 0,11-9 0,15-11 0,18-10 0,7-11 0,13 0 0,13 8 0,5 11 0,10 7 0,-6 7 0,-7 3 0,-2 11 0,-9 1 0,-3 11 0,-4-7 0,-4 3 0,-9-7 0,-5-3 0,-14-5 0,1-4 0,0-4 0,7-9 0,7-17 0,6-9 0,5-10 0,23 9 0,4 3 0,25 19 0,1 4 0,-2 12 0,-9 8 0,-12 10 0,-10 12 0,-10 6 0,-2-1 0,-5-4 0,-8-8 0,-9-3 0,-14-7 0,-10-5 0,-3-1 0,1-7 0,6-8 0,8-6 0,13-9 0,8-6 0,6 4 0,12 3 0,11 10 0,10 7 0,11 5 0,-8 15 0,-2 5 0,-8 15 0,-10 1 0,-4-6 0,-7-3 0,-3-9 0,0-4 0,-2-8 0,-4-1 0,-6-10 0,2-11 0,-3-5 0,9-3 0,1 5 0,3 10 0,2 3 0,4 3 0,14 11 0,9 9 0,7 15 0,-2 8 0,-9 1 0,-12 0 0,-5-9 0,-15-3 0,-14-8 0,-13-10 0,-6-5 0,1-13 0,10-11 0,6-12 0,13-6 0,5 3 0,13 9 0,13 8 0,8 9 0,10 2 0,-6 20 0,-3 8 0,-9 16 0,-6 0 0,-8-3 0,-4-6 0,-3-10 0,-2-6 0,-3-8 0,-8-6 0,-3-14 0,-6-4 0,6-12 0,2 6 0,9 4 0,3 9 0,7 7 0,16 3 0,5 15 0,13 7 0,-8 17 0,-7 0 0,-12-1 0,-5-10 0,-12-6 0,-12-5 0,-17-8 0,-12-2 0,-8-5 0,4-7 0,8-16 0,13-10 0,14-17 0,10 3 0,26-3 0,11 16 0,20 6 0,2 17 0,-8 7 0,-9 24 0,-11 15 0,-9 21 0,-9 12 0,-11-3 0,-16-9 0,-13-12 0,-14-19 0,-2-12 0,-3-9 0,6-25 0,5-19 0,13-21 0,12-11 0,9 5 0,9 14 0,16 16 0,13 18 0,16 11 0,-2 15 0,-6 14 0,-12 14 0,-10 16 0,-8 1 0,-8-6 0,-11-10 0,-9-11 0,-19-13 0,-5-5 0,-6-13 0,6-17 0,9-9 0,13-18 0,11 4 0,9-3 0,14 9 0,14 9 0,11 12 0,10 10 0,-11 7 0,-9 5 0,-7 12 0,-14 5 0,-1 13 0,-13-5 0,-16 3 0,-8-10 0,-14-8 0,1-8 0,2-14 0,11-11 0,7-16 0,13-5 0,6-5 0,6 11 0,13 2 0,11 13 0,13 9 0,2 6 0,-2 4 0,-8 2 0,-8 7 0,-5 7 0,-11 5 0,-3 0 0,-19-1 0,-9-7 0,-23-2 0,-4-7 0,-7-14 0,12-4 0,7-19 0,18 0 0,11-10 0,7 11 0,7 2 0,14 11 0,9 10 0,11 4 0,1 5 0,-7 2 0,0 4 0,-11 7 0,-2 3 0,-11 7 0,-3 4 0,-6 1 0,-16 3 0,-4-6 0,-20-1 0,4-10 0,0-6 0,8-12 0,8-17 0,7-17 0,9-12 0,1 0 0,4 6 0,1 15 0,4 7 0,3 12 0,12 5 0,6 5 0,10 0 0,1 6 0,4 5 0,-5 11 0,-8 2 0,-4 7 0,-12-2 0,-5-2 0,-17-1 0,-14-7 0,-18-2 0,-9-10 0,0-4 0,6-18 0,12-10 0,12-24 0,12-6 0,5-4 0,19 10 0,8 8 0,13 16 0,3 11 0,-7 11 0,-2 4 0,-4 11 0,-2 6 0,-4 11 0,-3 4 0,-8 1 0,-3-3 0,-4 0 0,-4-7 0,-14 0 0,-5-6 0,-21-8 0,0-3 0,-2-8 0,11-8 0,8-10 0,14-6 0,3-6 0,8 4 0,4 5 0,6 7 0,8 8 0,5 6 0,4 1 0,0 6 0,0 7 0,-4 5 0,-3 7 0,-4-4 0,-7 1 0,-2-3 0,-9 0 0,-12 1 0,-17 1 0,-13 1 0,-9-2 0,2-7 0,11-7 0,8-5 0,12-11 0,10-13 0,4-12 0,15-8 0,15 7 0,16 9 0,13 14 0,2 9 0,-6 26 0,-8 10 0,-10 24 0,-12 5 0,-7-6 0,-8-9 0,-4-12 0,-7-14 0,-4-5 0,-13-9 0,-1-4 0,-6-6 0,3-10 0,4-4 0,5-7 0,6 6 0,8 5 0,6 14 0,1 2 0,13 24 0,3 2 0,4 11 0,-1-5 0,-10-12 0,-5-7 0,-12-8 0,-11-4 0,-18-13 0,-5-5 0,-1-7 0,10-5 0,14 3 0,7 1 0,7 6 0,9 7 0,15 6 0,11 9 0,10 15 0,-6 14 0,-10 7 0,-9 0 0,-10-17 0,-4-8 0,-5-10 0,-3-6 0,-4-15 0,2-7 0,0-15 0,6-1 0,15-2 0,9 8 0,16 10 0,-3 11 0,-1 8 0,-15 6 0,-2 11 0,-11 12 0,-2 8 0,-6 3 0,-14-5 0,-8-9 0,-20-9 0,-9-8 0,-7-8 0,-6-24 0,2-14 0,11-27 0,15-6 0,20-2 0,14 10 0,31 7 0,16 20 0,20 16 0,2 13 0,-11 9 0,-12 17 0,-14 7 0,-9 17 0,-12 3 0,-1-4 0,-14-4 0,-7-9 0,-15-7 0,-7-10 0,-11-5 0,-4-6 0,-4-12 0,6-8 0,13-11 0,13-4 0,14 0 0,8 5 0,21 6 0,11 8 0,19 9 0,-1 5 0,-4 8 0,-10 7 0,-8 7 0,-8 6 0,-8-2 0,-5 0 0,-5-6 0,-1 2 0,0-5 0,0 1 0,3 1 0,0 3 0,4 2 0,0 2 0,0-5 0,-2-1 0,-2-4 0,-1-4 0,-2-6 0,0-11 0,-3-15 0,2-19 0,-2-9 0,3-3 0,8 10 0,14 11 0,11 14 0,8 10 0,0 7 0,-5 2 0,-5 7 0,-4 9 0,-9 8 0,-1 13 0,-9 0 0,-1 7 0,-11 0 0,-7 0 0,-7-10 0,-6-5 0,-3-17 0,0-3 0,-4-8 0,-6-9 0,3-12 0,-2-13 0,9-11 0,7-1 0,9 1 0,8 4 0,3 1 0,0 11 0,2 8 0,3 10 0,4 7 0,1 1 0,6 9 0,2 7 0,4 14 0,1 5 0,-4 6 0,-5-4 0,-7 1 0,-3-5 0,-4-7 0,-5-3 0,-5-11 0,-9-1 0,-4-7 0,-3-18 0,4-15 0,9-24 0,5-13 0,10 1 0,17 6 0,7 21 0,16 13 0,-5 17 0,-1 9 0,-11 15 0,0 11 0,-6 13 0,-5 4 0,-1 0 0,-8 0 0,-2 1 0,-9 1 0,-11-7 0,-12-4 0,-15-12 0,-6-10 0,1-4 0,1-16 0,16-10 0,10-14 0,13-13 0,7 1 0,16 2 0,6 10 0,6 13 0,1 9 0,-11 8 0,-3 4 0,-7 4 0,-4 9 0,-2-1 0,0 4 0,0-9 0,0-3 0,0-1 0,0-2 0,0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028BD-9A9E-4444-8BB5-F243EFB80159}" type="datetimeFigureOut">
              <a:rPr lang="en-US" smtClean="0"/>
              <a:t>19-Apr-24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F96AF-0137-1B43-85A2-E27A6514D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415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FEE25B-2988-2141-9FC1-41B074087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CA62D67-953C-7E4E-B529-73FE402E4C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12CC770-C711-BC4B-8DF7-FE6630170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20872-CF75-344E-B5F1-37EE8600D261}" type="datetime1">
              <a:rPr lang="en-IN" smtClean="0"/>
              <a:t>19-04-2024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C1E26EB-D023-994A-9484-33CCB1C9A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6D61861-3E7E-5343-AF7E-DAFC4A463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75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D0C5CC-782E-744D-BE3D-3C96F5A08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F0C90E3-6285-2A47-AA35-40E80E2A3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A405B67-94AB-5248-9F72-5CEEA9F12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1D47B-3F7D-944F-86F9-D7B60F6B175F}" type="datetime1">
              <a:rPr lang="en-IN" smtClean="0"/>
              <a:t>19-04-2024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9CF1E66-87EC-AB44-A714-FAD4A07ED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3F582DF-B507-DB47-85A1-50D81E1D6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505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9B0BE5-12BC-3444-AC2D-95877D884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DBA0B35-5736-2E4C-9338-88A6930D7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0C041EF-E794-8348-A753-152B6ED7E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F6B5-5EEC-A045-9765-7976DBE51A06}" type="datetime1">
              <a:rPr lang="en-IN" smtClean="0"/>
              <a:t>19-04-2024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0E89390-8AB9-F241-B365-AA7F15F08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5285D9C-BEB4-9E42-8ABD-179F97062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025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5AE073-A5BB-2B4D-8A5E-C0C374324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F51D4B0-2DCB-E646-9912-ECADC418C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8BDE62F-CD10-BD4D-8E94-84084E2501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1DF71EC-5081-B64C-B074-1FB5C57BF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22C63-705C-5E46-9453-B806EBD53F5B}" type="datetime1">
              <a:rPr lang="en-IN" smtClean="0"/>
              <a:t>19-04-2024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8A9015B-E429-4D44-B075-2D4BFF098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593AED0-D217-0B48-A6A2-36659E2D8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983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8A0668-500E-B441-8647-2FE56997D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063FA8C-6FE0-594A-B5C8-4AED4A10B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0FA832A-42F1-3E46-8273-5C8A7EFF5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B6B8108-75B2-9745-95CD-75062FF576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A95B1C6-A1C5-F447-9F96-7C3B1C1705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E62D279-D7AB-AF4D-9BDF-A0FFA2CCF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3CF97-BFA8-034B-A77E-429D125A34F8}" type="datetime1">
              <a:rPr lang="en-IN" smtClean="0"/>
              <a:t>19-04-2024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DDFE56C-212B-0E43-AC5C-C27F8C5FD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7A24DBA-D5E7-6347-86F0-374CCBB91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75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CE9045-C532-B243-9860-95651867C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FC37860-C69B-F34F-A1D0-E8AEBB802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2C0EE-5D1A-5C4C-85C5-C86289B25D58}" type="datetime1">
              <a:rPr lang="en-IN" smtClean="0"/>
              <a:t>19-04-2024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1442889-461B-3C4D-AF7F-0C33AF732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586610C-9095-F44A-8D03-E31BC40E3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627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ACCCE6AD-4561-164B-B933-5589A65E1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24DA1-7363-F44A-BB36-4089F63C71E7}" type="datetime1">
              <a:rPr lang="en-IN" smtClean="0"/>
              <a:t>19-04-2024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86828F7-ACAE-A24F-94E7-E382201A2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27F06C2-59E7-A94E-8DA0-B2187AA8E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125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8AA7D2-7445-AA43-856B-65C14CE2C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5CA525-1759-C643-9687-D2C3927E6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0389F6E-F990-1E4D-9348-F4CF95AE5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44DC01A-9C02-D44E-A40B-0BE83913C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FA9C-C504-504E-8FF0-5AF632A7D69B}" type="datetime1">
              <a:rPr lang="en-IN" smtClean="0"/>
              <a:t>19-04-2024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722B163-5502-9B40-A722-137B607FE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86212BC-99FC-F04B-9733-87643AF80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42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FE5DEA-89EF-444E-87CA-2C693EC00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11C3A8C-F72A-6E4D-9CB7-443D725C34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1CE661C-75E3-EF4A-A1E1-BE69ED3F3B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CF23804-6EEB-A942-8347-79DE45968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63D28-6064-0A41-B7D9-5009B90A0EA4}" type="datetime1">
              <a:rPr lang="en-IN" smtClean="0"/>
              <a:t>19-04-2024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9E07EC1-7A6B-934F-B1A4-212180D45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EBB25CD-7065-B542-8443-8C248D762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555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9C11D9-BB7F-754A-ADFC-FADD43934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A2025E8-94FD-6648-B918-4E54B9C7BF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ECEB2A3-F913-7944-9642-6D6765083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54F60-BE66-6A49-94DA-8408F5D61640}" type="datetime1">
              <a:rPr lang="en-IN" smtClean="0"/>
              <a:t>19-04-2024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D1472D7-F75E-714E-A052-8B8444A55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FE702BE-3979-1240-A1B6-C49592D6D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060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0AA2296-02BA-934B-B89B-E1C96C5855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91EA9C8-BE87-A14D-ABE8-023D6152B0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6720215-8A50-934A-90E3-7D95CC49F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586CD-EDCE-D346-9266-707519025FCB}" type="datetime1">
              <a:rPr lang="en-IN" smtClean="0"/>
              <a:t>19-04-2024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45BF371-B292-FC4F-ADFD-8F67DA7C3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0DF07C2-9BEB-C44D-A717-75D475942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037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6C66E8F5-D5EE-1346-9E99-B3DC7F1B2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73B43EE-6092-B748-8A44-F43EE09D5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F2331FB-5CD1-DE4A-B857-C40CB4C633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80D9E-67B3-9F4C-A5A4-C3D434A56C53}" type="datetime1">
              <a:rPr lang="en-IN" smtClean="0"/>
              <a:t>19-04-2024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F2ED7A4-ECF4-0640-8E2D-F507F77E52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32E58C2-87CE-1D40-AF00-681D0DC817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52A57-CA3F-8449-8079-69F245481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988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customXml" Target="../ink/ink2.xml"/><Relationship Id="rId4" Type="http://schemas.openxmlformats.org/officeDocument/2006/relationships/image" Target="../media/image14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36.jp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F4409ED-9A80-DB4A-BDDC-4E0539F12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7324" y="953581"/>
            <a:ext cx="8369319" cy="1613263"/>
          </a:xfrm>
          <a:solidFill>
            <a:srgbClr val="FF6932"/>
          </a:solidFill>
        </p:spPr>
        <p:txBody>
          <a:bodyPr anchor="t"/>
          <a:lstStyle/>
          <a:p>
            <a:r>
              <a:rPr lang="en-US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Pott’s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Paraplegia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356FB00-52B0-CE44-ADEA-3F3470EC58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4261" y="3950954"/>
            <a:ext cx="8369320" cy="1655762"/>
          </a:xfrm>
          <a:solidFill>
            <a:srgbClr val="00B050"/>
          </a:solidFill>
        </p:spPr>
        <p:txBody>
          <a:bodyPr>
            <a:normAutofit fontScale="92500" lnSpcReduction="20000"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Javed Ahmad Khan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(Assistant Professor)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Orthopaedics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5808DED-3361-4543-B45A-695AC04B6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040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0EFD38-FC1B-3148-AB93-7F5159EAF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223809" cy="1325563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Tuberculosis of spine (Broad Headings)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416C2EB-B8E2-3047-A3CA-83603D60F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677150" cy="466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Anatomy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Pathogenesis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Features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Complications/sequelae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Cold Abscess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Pott’s paraplegia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Classification, Staging, Clinical Features, Prognosis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Differential Diagnosis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Medical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Surgical- Goals, Indications, Procedures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Middle path regime</a:t>
            </a:r>
          </a:p>
        </p:txBody>
      </p:sp>
      <p:pic>
        <p:nvPicPr>
          <p:cNvPr id="3074" name="Picture 2" descr="Free Printable To Do List - A Colorful PDF Download">
            <a:extLst>
              <a:ext uri="{FF2B5EF4-FFF2-40B4-BE49-F238E27FC236}">
                <a16:creationId xmlns:a16="http://schemas.microsoft.com/office/drawing/2014/main" xmlns="" id="{8A6D0F1D-807B-DC4D-9EEC-BA74EA9CF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50" y="1690688"/>
            <a:ext cx="3356556" cy="3356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158FE18-3909-0842-8C8F-061E2985F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3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2434A6-ABDC-3B4B-B77B-C16871B2B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1268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xmlns="" id="{84AD4CC0-7738-7241-BE85-469F1BC3E4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861198"/>
              </p:ext>
            </p:extLst>
          </p:nvPr>
        </p:nvGraphicFramePr>
        <p:xfrm>
          <a:off x="1653081" y="1483175"/>
          <a:ext cx="9127213" cy="41816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5775">
                  <a:extLst>
                    <a:ext uri="{9D8B030D-6E8A-4147-A177-3AD203B41FA5}">
                      <a16:colId xmlns:a16="http://schemas.microsoft.com/office/drawing/2014/main" xmlns="" val="2586170774"/>
                    </a:ext>
                  </a:extLst>
                </a:gridCol>
                <a:gridCol w="1580392">
                  <a:extLst>
                    <a:ext uri="{9D8B030D-6E8A-4147-A177-3AD203B41FA5}">
                      <a16:colId xmlns:a16="http://schemas.microsoft.com/office/drawing/2014/main" xmlns="" val="1953937138"/>
                    </a:ext>
                  </a:extLst>
                </a:gridCol>
                <a:gridCol w="1120602">
                  <a:extLst>
                    <a:ext uri="{9D8B030D-6E8A-4147-A177-3AD203B41FA5}">
                      <a16:colId xmlns:a16="http://schemas.microsoft.com/office/drawing/2014/main" xmlns="" val="2051884213"/>
                    </a:ext>
                  </a:extLst>
                </a:gridCol>
                <a:gridCol w="2602592">
                  <a:extLst>
                    <a:ext uri="{9D8B030D-6E8A-4147-A177-3AD203B41FA5}">
                      <a16:colId xmlns:a16="http://schemas.microsoft.com/office/drawing/2014/main" xmlns="" val="1338486827"/>
                    </a:ext>
                  </a:extLst>
                </a:gridCol>
                <a:gridCol w="1467852">
                  <a:extLst>
                    <a:ext uri="{9D8B030D-6E8A-4147-A177-3AD203B41FA5}">
                      <a16:colId xmlns:a16="http://schemas.microsoft.com/office/drawing/2014/main" xmlns="" val="3227217334"/>
                    </a:ext>
                  </a:extLst>
                </a:gridCol>
              </a:tblGrid>
              <a:tr h="2090823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Sir Percival Pott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First described spinal tuberculosis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Pott’s spine</a:t>
                      </a:r>
                    </a:p>
                    <a:p>
                      <a:endParaRPr lang="en-US" sz="2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71625643"/>
                  </a:ext>
                </a:extLst>
              </a:tr>
              <a:tr h="2090823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Robert Koch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Described Mycobacterium tuberculosis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Koch’s bacteria</a:t>
                      </a:r>
                    </a:p>
                    <a:p>
                      <a:endParaRPr lang="en-US" sz="2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37445315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10838FC-90B3-9F48-8D4C-DF5E46C90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9322" y="1581248"/>
            <a:ext cx="1397556" cy="19030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D3AA607-54B3-A44F-A5A0-54FB2C4CB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9322" y="3613352"/>
            <a:ext cx="1397556" cy="195890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79AA135D-4B76-4E4F-B79B-EBA5A080A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00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741B7360-EDF5-9A44-A586-FEE0B453AE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41943" y="857939"/>
            <a:ext cx="5550057" cy="6000061"/>
          </a:xfrm>
        </p:spPr>
      </p:pic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xmlns="" id="{DBDC4904-47EA-124B-B762-DB3552D415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754822"/>
              </p:ext>
            </p:extLst>
          </p:nvPr>
        </p:nvGraphicFramePr>
        <p:xfrm>
          <a:off x="88674" y="1600845"/>
          <a:ext cx="646459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3332">
                  <a:extLst>
                    <a:ext uri="{9D8B030D-6E8A-4147-A177-3AD203B41FA5}">
                      <a16:colId xmlns:a16="http://schemas.microsoft.com/office/drawing/2014/main" xmlns="" val="2506819926"/>
                    </a:ext>
                  </a:extLst>
                </a:gridCol>
                <a:gridCol w="3431263">
                  <a:extLst>
                    <a:ext uri="{9D8B030D-6E8A-4147-A177-3AD203B41FA5}">
                      <a16:colId xmlns:a16="http://schemas.microsoft.com/office/drawing/2014/main" xmlns="" val="1414148507"/>
                    </a:ext>
                  </a:extLst>
                </a:gridCol>
              </a:tblGrid>
              <a:tr h="299883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Vertebral 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Spinal Level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3461855"/>
                  </a:ext>
                </a:extLst>
              </a:tr>
              <a:tr h="517606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C1-C7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Add one to know corresponding cord level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74133541"/>
                  </a:ext>
                </a:extLst>
              </a:tr>
              <a:tr h="299883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Upper Thoracic (T1-T6)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Add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1901036"/>
                  </a:ext>
                </a:extLst>
              </a:tr>
              <a:tr h="299883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Mid Thoracic (T7-T9)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Add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58648231"/>
                  </a:ext>
                </a:extLst>
              </a:tr>
              <a:tr h="299883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L1 and L2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94937983"/>
                  </a:ext>
                </a:extLst>
              </a:tr>
              <a:tr h="299883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L3 and L4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32913450"/>
                  </a:ext>
                </a:extLst>
              </a:tr>
              <a:tr h="299883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L5 and S1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41688504"/>
                  </a:ext>
                </a:extLst>
              </a:tr>
              <a:tr h="299883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L1  (Spinal cord ends at lower border of L1)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Rest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Saccral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Coccygeal segments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9570272"/>
                  </a:ext>
                </a:extLst>
              </a:tr>
              <a:tr h="299883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Below 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Cauda equina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69559453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xmlns="" id="{35D7EAC8-5666-244B-B90B-61816D73A63B}"/>
              </a:ext>
            </a:extLst>
          </p:cNvPr>
          <p:cNvSpPr txBox="1">
            <a:spLocks/>
          </p:cNvSpPr>
          <p:nvPr/>
        </p:nvSpPr>
        <p:spPr>
          <a:xfrm>
            <a:off x="834423" y="443538"/>
            <a:ext cx="7202672" cy="828799"/>
          </a:xfrm>
          <a:prstGeom prst="rect">
            <a:avLst/>
          </a:prstGeom>
          <a:solidFill>
            <a:srgbClr val="00B05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Anatomy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6EC05DB-D9B7-A444-8F95-D1E8C5996724}"/>
              </a:ext>
            </a:extLst>
          </p:cNvPr>
          <p:cNvSpPr txBox="1"/>
          <p:nvPr/>
        </p:nvSpPr>
        <p:spPr>
          <a:xfrm>
            <a:off x="88674" y="5769833"/>
            <a:ext cx="6464595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: Probable/Final diagnosis must include both the vertebral 	level and neurological (spinal)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490C819B-8B1F-E044-B8AC-B89BE2F0F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579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A2348D80-F38A-6B49-9C8B-A325BCD0C5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r="3539"/>
          <a:stretch/>
        </p:blipFill>
        <p:spPr>
          <a:xfrm>
            <a:off x="8076314" y="584938"/>
            <a:ext cx="3582261" cy="5199174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205F28D0-E941-2342-9EF9-C98BC78C4219}"/>
              </a:ext>
            </a:extLst>
          </p:cNvPr>
          <p:cNvCxnSpPr/>
          <p:nvPr/>
        </p:nvCxnSpPr>
        <p:spPr>
          <a:xfrm>
            <a:off x="8467537" y="6255488"/>
            <a:ext cx="255181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96B58C4-77D9-D14A-BC9C-5C903CF23946}"/>
              </a:ext>
            </a:extLst>
          </p:cNvPr>
          <p:cNvSpPr txBox="1"/>
          <p:nvPr/>
        </p:nvSpPr>
        <p:spPr>
          <a:xfrm>
            <a:off x="7352822" y="6067278"/>
            <a:ext cx="962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Anterior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C8A02351-F61E-2743-8C6A-BAF3AE09B0D4}"/>
              </a:ext>
            </a:extLst>
          </p:cNvPr>
          <p:cNvSpPr txBox="1"/>
          <p:nvPr/>
        </p:nvSpPr>
        <p:spPr>
          <a:xfrm>
            <a:off x="11115420" y="6067278"/>
            <a:ext cx="1032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Posterior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00350468-2F46-5A41-AF0B-C1E97DFF10C5}"/>
              </a:ext>
            </a:extLst>
          </p:cNvPr>
          <p:cNvSpPr txBox="1">
            <a:spLocks/>
          </p:cNvSpPr>
          <p:nvPr/>
        </p:nvSpPr>
        <p:spPr>
          <a:xfrm>
            <a:off x="834423" y="443538"/>
            <a:ext cx="7202672" cy="828799"/>
          </a:xfrm>
          <a:prstGeom prst="rect">
            <a:avLst/>
          </a:prstGeom>
          <a:solidFill>
            <a:srgbClr val="00B05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Anatomy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1EF7D6B5-20C1-8240-AE92-7A7E4B047746}"/>
              </a:ext>
            </a:extLst>
          </p:cNvPr>
          <p:cNvCxnSpPr>
            <a:cxnSpLocks/>
          </p:cNvCxnSpPr>
          <p:nvPr/>
        </p:nvCxnSpPr>
        <p:spPr>
          <a:xfrm>
            <a:off x="9747129" y="1925054"/>
            <a:ext cx="551903" cy="854242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6C9C167-108B-0043-B808-54581CF6FF2C}"/>
              </a:ext>
            </a:extLst>
          </p:cNvPr>
          <p:cNvSpPr txBox="1"/>
          <p:nvPr/>
        </p:nvSpPr>
        <p:spPr>
          <a:xfrm>
            <a:off x="554528" y="4974912"/>
            <a:ext cx="5277828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Motor is affected before sensory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Pain, crude touch and temperature affected before proprioception, vibration and fine touch</a:t>
            </a:r>
          </a:p>
        </p:txBody>
      </p:sp>
      <p:pic>
        <p:nvPicPr>
          <p:cNvPr id="10" name="Picture 2" descr="Incomplete Spinal Cord Injuries - Spine - Orthobullets">
            <a:extLst>
              <a:ext uri="{FF2B5EF4-FFF2-40B4-BE49-F238E27FC236}">
                <a16:creationId xmlns:a16="http://schemas.microsoft.com/office/drawing/2014/main" xmlns="" id="{A594FBEF-9831-A24E-B4DA-DC8185977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25" y="1755122"/>
            <a:ext cx="6500421" cy="285880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899D32E2-EA56-174C-BD0D-AC07876CC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5</a:t>
            </a:fld>
            <a:endParaRPr lang="en-US"/>
          </a:p>
        </p:txBody>
      </p:sp>
      <p:pic>
        <p:nvPicPr>
          <p:cNvPr id="11" name="Picture 2" descr="Incomplete Spinal Cord Injuries - Spine - Orthobullets">
            <a:extLst>
              <a:ext uri="{FF2B5EF4-FFF2-40B4-BE49-F238E27FC236}">
                <a16:creationId xmlns:a16="http://schemas.microsoft.com/office/drawing/2014/main" xmlns="" id="{EE6A7D8E-CB8B-5E41-83CF-36E703F3FC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57" t="77990" r="27693" b="13038"/>
          <a:stretch/>
        </p:blipFill>
        <p:spPr bwMode="auto">
          <a:xfrm>
            <a:off x="724829" y="3824868"/>
            <a:ext cx="646771" cy="25647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402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4BE9A2-C5A8-0B49-95B4-159F60089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6317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Pathogenesis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A97C1AE-B3FC-4B43-8824-308A006F3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717" y="1450477"/>
            <a:ext cx="6067926" cy="5042397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 osteoarticular tubercular lesion, is the result of a hematogenous dissemination from a primary infected visceral focus.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Pulmonary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Genitourinary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Lymph nodes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vascular channels,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generally arteries as a result of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bacillemia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Paradiscal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rarely through Batson’s plexus of veins</a:t>
            </a:r>
          </a:p>
          <a:p>
            <a:pPr marL="914400" lvl="2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(Central)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243E587F-0EE5-C54D-9335-68E45312F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9625" y="1524491"/>
            <a:ext cx="3688629" cy="28033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2672A34C-3CB0-0846-BD9E-EC2AC9571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87789" y="2926170"/>
            <a:ext cx="1532021" cy="3931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9A24E41-3609-E548-B3F1-6FC2A66F0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824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C3015EC-642E-8945-A507-00E28DD85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0096"/>
            <a:ext cx="9428018" cy="4667249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Osseous destruction-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lysis of bone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ischemic infarction of segments of bone (endarteritis and periarteritis)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Intervertebral disc is primarily not involved (avascular structure)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Paradiscal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involvement of vertebrae jeopardizes its nutrition and may get invaded later on.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disease-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Caseous exudative type (more aggressive)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Granular type  (less destructive)</a:t>
            </a: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817B8B07-CCE6-D34B-9779-3A6768C3C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3348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Pathogenesis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2DDC6635-238B-E446-BB1D-7989335F5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29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47EF90-B121-1348-84F3-392895922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4528"/>
            <a:ext cx="5767137" cy="755645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Regional Distribution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xmlns="" id="{0919633D-3199-BD46-BB66-C4A342B76D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2531817"/>
              </p:ext>
            </p:extLst>
          </p:nvPr>
        </p:nvGraphicFramePr>
        <p:xfrm>
          <a:off x="182880" y="1389887"/>
          <a:ext cx="6601968" cy="4791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9F2E8C1B-3D55-DC4B-97A4-0A430EB57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56121" y="471860"/>
            <a:ext cx="4575048" cy="5530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9B08619-C11C-6D4C-AA21-902BB020614B}"/>
              </a:ext>
            </a:extLst>
          </p:cNvPr>
          <p:cNvSpPr txBox="1"/>
          <p:nvPr/>
        </p:nvSpPr>
        <p:spPr>
          <a:xfrm>
            <a:off x="6784847" y="5880976"/>
            <a:ext cx="5679949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Jutte P,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Wuite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S, The B, van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Altena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R,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Veldhuizen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A. Prediction of deformity in spinal tuberculosis. Clin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Orthop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Relat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Res. 2007 Feb;455:196-201.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03F1FC9-7B73-8B4B-B112-3753D85B83D0}"/>
              </a:ext>
            </a:extLst>
          </p:cNvPr>
          <p:cNvSpPr txBox="1"/>
          <p:nvPr/>
        </p:nvSpPr>
        <p:spPr>
          <a:xfrm>
            <a:off x="542544" y="6138517"/>
            <a:ext cx="5553456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Tuli SM. Tuberculosis of the skeletal system. 6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Edition, Jaypee publishers, New Delhi, pp. 209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AED98CF-A2A5-6042-A77B-5ECEAE34B272}"/>
              </a:ext>
            </a:extLst>
          </p:cNvPr>
          <p:cNvSpPr txBox="1"/>
          <p:nvPr/>
        </p:nvSpPr>
        <p:spPr>
          <a:xfrm>
            <a:off x="9210907" y="5040351"/>
            <a:ext cx="1870705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Total:- 53 patients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56718A6-EC5F-4D4F-94D3-349E06798103}"/>
              </a:ext>
            </a:extLst>
          </p:cNvPr>
          <p:cNvSpPr txBox="1"/>
          <p:nvPr/>
        </p:nvSpPr>
        <p:spPr>
          <a:xfrm>
            <a:off x="4627756" y="1204332"/>
            <a:ext cx="957313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1965-74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F589CDDA-57A6-4E4D-8634-3B57CE2BB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827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E670FC-747C-B74C-A23A-B9956140B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34600" cy="946317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Thoracic spine?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F26CABD-87C5-BC4C-9840-FB557510B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607968" cy="2987007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stress of weight bearing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Spongy tissue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Cysterna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chyli, Thoracic duct, Lymph nodes (lymphatic system)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Microtrauma (due to being junctional area)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B11B1E2-4F3E-ED4D-9500-656900D13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029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4EEB24-713A-6541-8807-27C8161A18A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of involvement (based on part of vertebrae involved)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29373869-7C9E-E14C-8DE7-BA251D6227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2712" y="1876568"/>
            <a:ext cx="8938245" cy="310486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86BB890-3F97-6C46-A2C3-A64A57F5B697}"/>
              </a:ext>
            </a:extLst>
          </p:cNvPr>
          <p:cNvSpPr txBox="1"/>
          <p:nvPr/>
        </p:nvSpPr>
        <p:spPr>
          <a:xfrm>
            <a:off x="659892" y="5413245"/>
            <a:ext cx="1466088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Paradiscal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56BD945-D0C2-714C-AE5B-B18EBDF41217}"/>
              </a:ext>
            </a:extLst>
          </p:cNvPr>
          <p:cNvSpPr txBox="1"/>
          <p:nvPr/>
        </p:nvSpPr>
        <p:spPr>
          <a:xfrm>
            <a:off x="3043428" y="5413245"/>
            <a:ext cx="1179656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0DB5E8F-DFF8-FE4E-94F8-3DE0C26F2964}"/>
              </a:ext>
            </a:extLst>
          </p:cNvPr>
          <p:cNvSpPr txBox="1"/>
          <p:nvPr/>
        </p:nvSpPr>
        <p:spPr>
          <a:xfrm>
            <a:off x="5362956" y="5413246"/>
            <a:ext cx="1278476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Anterior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ADBAAE2-06C7-E84D-A475-CF76ED9F98C9}"/>
              </a:ext>
            </a:extLst>
          </p:cNvPr>
          <p:cNvSpPr txBox="1"/>
          <p:nvPr/>
        </p:nvSpPr>
        <p:spPr>
          <a:xfrm>
            <a:off x="7312151" y="5413247"/>
            <a:ext cx="1988805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Appendicular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1DCC073-E2D2-744A-A45F-2DAC4F41F22E}"/>
              </a:ext>
            </a:extLst>
          </p:cNvPr>
          <p:cNvSpPr txBox="1"/>
          <p:nvPr/>
        </p:nvSpPr>
        <p:spPr>
          <a:xfrm>
            <a:off x="9695688" y="5413244"/>
            <a:ext cx="1278476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Synovial</a:t>
            </a:r>
          </a:p>
        </p:txBody>
      </p:sp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xmlns="" id="{D04317F0-36DE-A240-B9F2-A1B7A4716B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41" r="48508" b="50787"/>
          <a:stretch/>
        </p:blipFill>
        <p:spPr>
          <a:xfrm>
            <a:off x="9509760" y="1901000"/>
            <a:ext cx="2319528" cy="1528000"/>
          </a:xfrm>
          <a:prstGeom prst="rect">
            <a:avLst/>
          </a:prstGeom>
        </p:spPr>
      </p:pic>
      <p:pic>
        <p:nvPicPr>
          <p:cNvPr id="12" name="Content Placeholder 3">
            <a:extLst>
              <a:ext uri="{FF2B5EF4-FFF2-40B4-BE49-F238E27FC236}">
                <a16:creationId xmlns:a16="http://schemas.microsoft.com/office/drawing/2014/main" xmlns="" id="{903CCCAE-1DC3-5641-A791-F3EAC63A0E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41" t="4170" r="48508" b="50787"/>
          <a:stretch/>
        </p:blipFill>
        <p:spPr>
          <a:xfrm rot="347876">
            <a:off x="9427625" y="3423846"/>
            <a:ext cx="2199352" cy="132605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xmlns="" id="{39F09B37-7334-D94B-8D1E-2A126A1EB5B3}"/>
                  </a:ext>
                </a:extLst>
              </p14:cNvPr>
              <p14:cNvContentPartPr/>
              <p14:nvPr/>
            </p14:nvContentPartPr>
            <p14:xfrm>
              <a:off x="10743789" y="3347434"/>
              <a:ext cx="155520" cy="1587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39F09B37-7334-D94B-8D1E-2A126A1EB5B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726149" y="3329434"/>
                <a:ext cx="191160" cy="19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xmlns="" id="{2D16C03C-E8A6-9246-AC3F-189708EB4B88}"/>
                  </a:ext>
                </a:extLst>
              </p14:cNvPr>
              <p14:cNvContentPartPr/>
              <p14:nvPr/>
            </p14:nvContentPartPr>
            <p14:xfrm>
              <a:off x="10701669" y="3285154"/>
              <a:ext cx="249120" cy="2916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D16C03C-E8A6-9246-AC3F-189708EB4B8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697349" y="3280834"/>
                <a:ext cx="257760" cy="30024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81A3E238-1E9F-654E-9078-B51A5DD1E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770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134430-E374-5040-810C-C1E994A90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4286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features (Symptoms)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B8996B6-67F9-2B49-904E-DFE24E16A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68687" cy="4351338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Constitutional symptoms (20-38%)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Malaise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Loss of weight/appetite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10% or &gt; 10 pound in 6 months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5% or &gt; 5 pound in 1 month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Night Sweats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Evening rise of temperature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D942672E-37D3-6647-AB8B-AB6F0A063C6B}"/>
              </a:ext>
            </a:extLst>
          </p:cNvPr>
          <p:cNvSpPr txBox="1">
            <a:spLocks/>
          </p:cNvSpPr>
          <p:nvPr/>
        </p:nvSpPr>
        <p:spPr>
          <a:xfrm>
            <a:off x="6096000" y="1825625"/>
            <a:ext cx="4961021" cy="435133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Specific symptoms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Pain- MC symptom of presentation 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Axial/radicular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Continuous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Mechanical/instability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Typical night cries-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sleep muscle spasm relaxes permitting movement between the inflamed surfaces.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Stiffness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Deformity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Restricted ROM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Enlarged Lymph nodes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Cold Abscess- mass effect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Neurological deficits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A611C48-0186-7E44-AAE0-7D8AB76DC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768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AA66E4-7575-CF45-A883-86FD1EB3E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4128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features (Signs)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2E0BAFE-047D-7C4E-8241-BD3CD6A2F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707566" cy="4351338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Attitude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Wry neck (Cervical)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Military position (Upper Thoracic)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Alderman’s gait (Lower Thoracic)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lordosis (Lumbar)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Stiffness of spine :- due to paravertebral muscle spasm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Spinal deformity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Knuckle (1 vertebrae involvement)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Gibbus (2-3)</a:t>
            </a:r>
          </a:p>
          <a:p>
            <a:pPr lvl="1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Kyphus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(&gt;3)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 tissue swelling :– cold abscess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Neurological deficit</a:t>
            </a:r>
          </a:p>
        </p:txBody>
      </p:sp>
      <p:pic>
        <p:nvPicPr>
          <p:cNvPr id="1026" name="Picture 2" descr="Congenital torticollis - Physiopedia">
            <a:extLst>
              <a:ext uri="{FF2B5EF4-FFF2-40B4-BE49-F238E27FC236}">
                <a16:creationId xmlns:a16="http://schemas.microsoft.com/office/drawing/2014/main" xmlns="" id="{71DFF1F8-DA5F-EC42-BDA4-ED4D43B8C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709" y="1825624"/>
            <a:ext cx="1840880" cy="2361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fig034.jpg">
            <a:extLst>
              <a:ext uri="{FF2B5EF4-FFF2-40B4-BE49-F238E27FC236}">
                <a16:creationId xmlns:a16="http://schemas.microsoft.com/office/drawing/2014/main" xmlns="" id="{E82520D3-BA62-6146-88C7-42FD7229B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5200" y="1825624"/>
            <a:ext cx="3076244" cy="451656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DEE2130-F4C5-9C44-9B87-843CAB2A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12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5452C77-1224-3746-8238-4A2F12E4A235}"/>
              </a:ext>
            </a:extLst>
          </p:cNvPr>
          <p:cNvSpPr/>
          <p:nvPr/>
        </p:nvSpPr>
        <p:spPr>
          <a:xfrm>
            <a:off x="9366422" y="4187157"/>
            <a:ext cx="1987378" cy="108917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934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FD02FB-773C-0F42-998A-EF1730DC8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0380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 of Spinal Tuberculosis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D0BAD8A-0520-E14C-9A44-ECA8B5798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69059" cy="4351338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Paraplegia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Cold abscess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Spinal Deformity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Sinuses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Secondary infection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25C95BA-666A-5342-B02F-7FDE97A6A54A}"/>
              </a:ext>
            </a:extLst>
          </p:cNvPr>
          <p:cNvSpPr txBox="1"/>
          <p:nvPr/>
        </p:nvSpPr>
        <p:spPr>
          <a:xfrm>
            <a:off x="5514278" y="2967335"/>
            <a:ext cx="6099716" cy="19389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0" i="0" strike="noStrike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 </a:t>
            </a:r>
            <a:r>
              <a:rPr lang="en-IN" sz="2000" b="1" i="0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complication</a:t>
            </a:r>
            <a:r>
              <a:rPr lang="en-IN" sz="2000" b="0" i="0" strike="noStrike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in medicine, or medical complication, is an unfavourable result of a disease, health condition or treatment.</a:t>
            </a:r>
            <a:endParaRPr lang="en-IN" sz="2000" b="0" i="0" strike="noStrike" dirty="0">
              <a:solidFill>
                <a:srgbClr val="0B008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 are not to be confused with </a:t>
            </a:r>
            <a:r>
              <a:rPr lang="en-US" sz="2000" b="1" dirty="0">
                <a:solidFill>
                  <a:srgbClr val="FF1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sequelae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which are residual effects that occur after the acute (initial, most severe) phase of an illness or injury.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7A36D44-49A3-7D4E-9E64-F53E83A79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054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FD02FB-773C-0F42-998A-EF1730DC8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0380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Cold Abscess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D0BAD8A-0520-E14C-9A44-ECA8B5798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599" cy="4351338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Formed  by collection of products of  liquefaction &amp; reactive exudation from the infected vertebrae without surrounding inflammation.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Seen in 70% cases of Spinal TB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Slow growing, without proteolytic enzymes and spread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subligamentously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effects are largely related to mass effect, not inflammation.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D0CD29E-147E-4142-9F9A-7D5A28E37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796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B5858C-8223-9D4F-9042-3E0BADBB9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8033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 and Spread of Cold Abscess</a:t>
            </a:r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40C44152-92DB-5743-9278-6D56BDE9E230}"/>
              </a:ext>
            </a:extLst>
          </p:cNvPr>
          <p:cNvCxnSpPr>
            <a:cxnSpLocks/>
          </p:cNvCxnSpPr>
          <p:nvPr/>
        </p:nvCxnSpPr>
        <p:spPr>
          <a:xfrm>
            <a:off x="1326995" y="1752600"/>
            <a:ext cx="0" cy="5447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B94C35E-51DE-5E41-AE0C-1ECDEF77DE3B}"/>
              </a:ext>
            </a:extLst>
          </p:cNvPr>
          <p:cNvCxnSpPr>
            <a:cxnSpLocks/>
          </p:cNvCxnSpPr>
          <p:nvPr/>
        </p:nvCxnSpPr>
        <p:spPr>
          <a:xfrm>
            <a:off x="1326995" y="1757462"/>
            <a:ext cx="9554668" cy="43951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480B6D84-2F66-6341-90E5-A92662799989}"/>
              </a:ext>
            </a:extLst>
          </p:cNvPr>
          <p:cNvCxnSpPr>
            <a:cxnSpLocks/>
          </p:cNvCxnSpPr>
          <p:nvPr/>
        </p:nvCxnSpPr>
        <p:spPr>
          <a:xfrm>
            <a:off x="1326995" y="2673355"/>
            <a:ext cx="0" cy="44644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xmlns="" id="{A7EB41F1-17D3-C649-AAA7-5A6BCA28A116}"/>
              </a:ext>
            </a:extLst>
          </p:cNvPr>
          <p:cNvCxnSpPr>
            <a:cxnSpLocks/>
          </p:cNvCxnSpPr>
          <p:nvPr/>
        </p:nvCxnSpPr>
        <p:spPr>
          <a:xfrm>
            <a:off x="6028122" y="1801412"/>
            <a:ext cx="0" cy="52408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F0DFB48D-D668-C048-BCCD-A5481F0126D6}"/>
              </a:ext>
            </a:extLst>
          </p:cNvPr>
          <p:cNvCxnSpPr>
            <a:cxnSpLocks/>
          </p:cNvCxnSpPr>
          <p:nvPr/>
        </p:nvCxnSpPr>
        <p:spPr>
          <a:xfrm>
            <a:off x="6033486" y="1203158"/>
            <a:ext cx="0" cy="54944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3DC329E-B56C-5A4E-BB61-CFF2EE2F4E25}"/>
              </a:ext>
            </a:extLst>
          </p:cNvPr>
          <p:cNvSpPr txBox="1"/>
          <p:nvPr/>
        </p:nvSpPr>
        <p:spPr>
          <a:xfrm>
            <a:off x="477097" y="2304023"/>
            <a:ext cx="2249039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Cervical Spine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671A8CE-043C-F649-876A-3A77BB664D5E}"/>
              </a:ext>
            </a:extLst>
          </p:cNvPr>
          <p:cNvSpPr txBox="1"/>
          <p:nvPr/>
        </p:nvSpPr>
        <p:spPr>
          <a:xfrm>
            <a:off x="4986199" y="2324198"/>
            <a:ext cx="1858808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Thoracic spine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332AEE19-F828-EC40-80C2-C88EE6981F23}"/>
              </a:ext>
            </a:extLst>
          </p:cNvPr>
          <p:cNvSpPr txBox="1"/>
          <p:nvPr/>
        </p:nvSpPr>
        <p:spPr>
          <a:xfrm>
            <a:off x="9789461" y="2341454"/>
            <a:ext cx="179217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Lumbar spine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xmlns="" id="{A5A9326E-6BD8-E245-B825-B88987321DEA}"/>
              </a:ext>
            </a:extLst>
          </p:cNvPr>
          <p:cNvCxnSpPr>
            <a:cxnSpLocks/>
          </p:cNvCxnSpPr>
          <p:nvPr/>
        </p:nvCxnSpPr>
        <p:spPr>
          <a:xfrm flipH="1">
            <a:off x="10865005" y="1790425"/>
            <a:ext cx="16658" cy="5680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xmlns="" id="{C19947E6-AC98-574F-ABD4-2DA505C226B6}"/>
              </a:ext>
            </a:extLst>
          </p:cNvPr>
          <p:cNvCxnSpPr>
            <a:cxnSpLocks/>
          </p:cNvCxnSpPr>
          <p:nvPr/>
        </p:nvCxnSpPr>
        <p:spPr>
          <a:xfrm>
            <a:off x="6018617" y="2693530"/>
            <a:ext cx="0" cy="4262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xmlns="" id="{3EC2CEDA-6B4C-9D48-8A58-D1CEF1F1D714}"/>
              </a:ext>
            </a:extLst>
          </p:cNvPr>
          <p:cNvCxnSpPr>
            <a:cxnSpLocks/>
          </p:cNvCxnSpPr>
          <p:nvPr/>
        </p:nvCxnSpPr>
        <p:spPr>
          <a:xfrm>
            <a:off x="10865005" y="2710786"/>
            <a:ext cx="0" cy="4262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5C3661E-23E5-2C47-8F23-8C6A42AA635C}"/>
              </a:ext>
            </a:extLst>
          </p:cNvPr>
          <p:cNvSpPr txBox="1"/>
          <p:nvPr/>
        </p:nvSpPr>
        <p:spPr>
          <a:xfrm>
            <a:off x="159027" y="3125418"/>
            <a:ext cx="2464904" cy="313932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Retropharyngeal abscess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Presence of  	Hoarseness, 	Dysphagia, 	Respiratory 	stridor or 	Torticollis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Anterior and posterior triangles of neck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8AD4B47-6727-E64B-BD77-E918F790EC80}"/>
              </a:ext>
            </a:extLst>
          </p:cNvPr>
          <p:cNvSpPr txBox="1"/>
          <p:nvPr/>
        </p:nvSpPr>
        <p:spPr>
          <a:xfrm>
            <a:off x="3098508" y="3137060"/>
            <a:ext cx="4957802" cy="23083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Fusiform paravertebral abscess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Posteriorly  - compress the spinal cord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Laterally  -  extra pleural space – effusion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Anteriorly – pierces ALL &amp; goes down, mediastinal abscess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Pass along thoracic spinal nerve to appear at 	anterior chest wall, midaxillary, or 	posterior chest wall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44317A97-148D-744E-B1ED-274977E5E22C}"/>
              </a:ext>
            </a:extLst>
          </p:cNvPr>
          <p:cNvSpPr txBox="1"/>
          <p:nvPr/>
        </p:nvSpPr>
        <p:spPr>
          <a:xfrm>
            <a:off x="8530887" y="3126452"/>
            <a:ext cx="3502083" cy="286232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Along lateral aortic ligament – 	paravertebral lumbar 	abscess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Medial aortic ligament to psoas 	sheath – psoas abscess- 	may present in groin or 	thigh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Lumbar plexus – sciatic nerve – gluteal region – post aspect of thigh &amp; calf.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7D6DFBD7-2B5B-2C4D-8B70-852128159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363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C773DA-25EC-AC43-AB1C-B33545993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127380" cy="813970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Psoas abscess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BF22E13-B51E-7849-A1EA-7229403CA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936"/>
            <a:ext cx="8127380" cy="4887409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Abscess from the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dorsolumbar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lumbar spine follow the well known pattern of tracking down the psoas sheath.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abscess may be palpable in the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Lumbar triangle of Petit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Iliac fossa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Upper part of thigh below inguinal ligament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 track downwards up to the knee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“Pseudo-Hip” – flexion deformity at the hip due spasm of iliopsoas.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does not show any limitation of external &amp; internal rotation of the hip joint when tested in position of flexion deformity</a:t>
            </a:r>
          </a:p>
          <a:p>
            <a:endParaRPr 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C9239AE3-4D90-9C4E-8C4B-7A61D16A4A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81"/>
          <a:stretch/>
        </p:blipFill>
        <p:spPr bwMode="auto">
          <a:xfrm>
            <a:off x="8965580" y="181613"/>
            <a:ext cx="3088888" cy="264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590651B-A1A8-2640-888E-9BC0507561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632" t="33567" r="38596" b="50000"/>
          <a:stretch/>
        </p:blipFill>
        <p:spPr>
          <a:xfrm rot="5400000">
            <a:off x="8793848" y="3822503"/>
            <a:ext cx="3625297" cy="2382984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xmlns="" id="{270BF9EC-5927-214B-B5CB-59B59488FC60}"/>
              </a:ext>
            </a:extLst>
          </p:cNvPr>
          <p:cNvSpPr/>
          <p:nvPr/>
        </p:nvSpPr>
        <p:spPr>
          <a:xfrm>
            <a:off x="4705815" y="1851102"/>
            <a:ext cx="7292606" cy="1351479"/>
          </a:xfrm>
          <a:custGeom>
            <a:avLst/>
            <a:gdLst>
              <a:gd name="connsiteX0" fmla="*/ 0 w 7292606"/>
              <a:gd name="connsiteY0" fmla="*/ 1349298 h 1351479"/>
              <a:gd name="connsiteX1" fmla="*/ 6568068 w 7292606"/>
              <a:gd name="connsiteY1" fmla="*/ 1137425 h 1351479"/>
              <a:gd name="connsiteX2" fmla="*/ 7125629 w 7292606"/>
              <a:gd name="connsiteY2" fmla="*/ 0 h 1351479"/>
              <a:gd name="connsiteX3" fmla="*/ 7125629 w 7292606"/>
              <a:gd name="connsiteY3" fmla="*/ 0 h 1351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2606" h="1351479">
                <a:moveTo>
                  <a:pt x="0" y="1349298"/>
                </a:moveTo>
                <a:cubicBezTo>
                  <a:pt x="2690231" y="1355803"/>
                  <a:pt x="5380463" y="1362308"/>
                  <a:pt x="6568068" y="1137425"/>
                </a:cubicBezTo>
                <a:cubicBezTo>
                  <a:pt x="7755673" y="912542"/>
                  <a:pt x="7125629" y="0"/>
                  <a:pt x="7125629" y="0"/>
                </a:cubicBezTo>
                <a:lnTo>
                  <a:pt x="7125629" y="0"/>
                </a:ln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B5FD5CA-92D7-D248-8EFE-420DD0E77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773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322AC5-98E3-144E-87D4-B38EC8893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0380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POTT’S PARAPLEGIA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2355B50-D11C-EA42-A2EF-1696B331ED7C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10%-30% cases develop neurological deficit.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Age- first 3 decades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 thoracic spine is most commonly affected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Motor functions affected&gt; sensory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5D49E58-96DD-C241-8363-F817B257A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835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4B92EA-E6D6-EE40-A6A0-1FF28EB41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4286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Thoracic spine?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FC968CF-6363-5445-98BE-8709C63F8E58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commonly affected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Canal is narrowest and slightest pressure is enough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 curve of dorsal spine encourages marked kyphosis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Anterior longitudinal ligament in dorsal area loosely confines abscess.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E9C18DF-FB74-C54F-B6E3-CD94AD8DE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8627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A76E2B-C40E-BB42-B976-9BBA954D3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746" y="181080"/>
            <a:ext cx="6824547" cy="898191"/>
          </a:xfrm>
          <a:solidFill>
            <a:srgbClr val="00B050"/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(Hodgson, 1967)</a:t>
            </a:r>
            <a:r>
              <a:rPr lang="en-US" dirty="0"/>
              <a:t>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xmlns="" id="{AA392330-AA54-2145-9D68-672D0BCD27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7793021"/>
              </p:ext>
            </p:extLst>
          </p:nvPr>
        </p:nvGraphicFramePr>
        <p:xfrm>
          <a:off x="146825" y="1097278"/>
          <a:ext cx="6276277" cy="4449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3575">
                  <a:extLst>
                    <a:ext uri="{9D8B030D-6E8A-4147-A177-3AD203B41FA5}">
                      <a16:colId xmlns:a16="http://schemas.microsoft.com/office/drawing/2014/main" xmlns="" val="3384483512"/>
                    </a:ext>
                  </a:extLst>
                </a:gridCol>
                <a:gridCol w="3222702">
                  <a:extLst>
                    <a:ext uri="{9D8B030D-6E8A-4147-A177-3AD203B41FA5}">
                      <a16:colId xmlns:a16="http://schemas.microsoft.com/office/drawing/2014/main" xmlns="" val="4243076817"/>
                    </a:ext>
                  </a:extLst>
                </a:gridCol>
              </a:tblGrid>
              <a:tr h="691629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Early-onset Paraplegia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Late-onset Paraplegia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687382551"/>
                  </a:ext>
                </a:extLst>
              </a:tr>
              <a:tr h="341763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Associated with active disease (Within 2 years)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Associated with healed disease  (After 2 years)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91889211"/>
                  </a:ext>
                </a:extLst>
              </a:tr>
              <a:tr h="341763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Mainly due to inflammation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Mainly mechanical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58311553"/>
                  </a:ext>
                </a:extLst>
              </a:tr>
              <a:tr h="1623376">
                <a:tc>
                  <a:txBody>
                    <a:bodyPr/>
                    <a:lstStyle/>
                    <a:p>
                      <a:r>
                        <a:rPr lang="en-US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Causes: </a:t>
                      </a:r>
                    </a:p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Inflammatory edema</a:t>
                      </a:r>
                    </a:p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Tuberculous Granulation Tissue</a:t>
                      </a:r>
                    </a:p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Tuberculous pus</a:t>
                      </a:r>
                    </a:p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Tuberculous caseous tissue</a:t>
                      </a:r>
                    </a:p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Ischemic lesion of the cord</a:t>
                      </a:r>
                    </a:p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(rare)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Causes:  </a:t>
                      </a:r>
                    </a:p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Severe kyphotic deformity</a:t>
                      </a:r>
                    </a:p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Tubercular debris</a:t>
                      </a:r>
                    </a:p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Sequestra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from vertebral body</a:t>
                      </a:r>
                    </a:p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and disc</a:t>
                      </a:r>
                    </a:p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Internal gibbus</a:t>
                      </a:r>
                    </a:p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Stenosis of the vertebral canal</a:t>
                      </a:r>
                    </a:p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Peridural fibrosis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29083224"/>
                  </a:ext>
                </a:extLst>
              </a:tr>
              <a:tr h="466123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Better prognosis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Poor prognosis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68114562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C0511B6-BCD3-8546-81D4-1FAB9BFC1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3102" y="2781529"/>
            <a:ext cx="5768898" cy="40764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7CECFCC-A63D-0544-8CA0-F3A6D1F8E6ED}"/>
              </a:ext>
            </a:extLst>
          </p:cNvPr>
          <p:cNvSpPr txBox="1"/>
          <p:nvPr/>
        </p:nvSpPr>
        <p:spPr>
          <a:xfrm>
            <a:off x="146825" y="5816600"/>
            <a:ext cx="5581184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Krishnan A, Patil S, Reddy C, </a:t>
            </a:r>
            <a:r>
              <a:rPr lang="en-I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Mayi</a:t>
            </a: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S, </a:t>
            </a:r>
            <a:r>
              <a:rPr lang="en-I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Degulmadi</a:t>
            </a: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D, Rai RR, et al. Ventral sculpting decompression: a novel bone scalpel-based technique in thoracic ventral stenosis/kyphosis with myelopathy. Egypt J </a:t>
            </a:r>
            <a:r>
              <a:rPr lang="en-I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Neurosurg</a:t>
            </a: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2020;35:4. https://</a:t>
            </a:r>
            <a:r>
              <a:rPr lang="en-I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doi.org</a:t>
            </a: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/10.1186/s41984-020-00076-9</a:t>
            </a:r>
            <a:r>
              <a:rPr lang="en-IN" dirty="0"/>
              <a:t>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CD1CD96-66DD-EE40-AAD6-5790A4813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19</a:t>
            </a:fld>
            <a:endParaRPr lang="en-US"/>
          </a:p>
        </p:txBody>
      </p:sp>
      <p:pic>
        <p:nvPicPr>
          <p:cNvPr id="1025" name="Picture 1" descr="page3image2608499776">
            <a:extLst>
              <a:ext uri="{FF2B5EF4-FFF2-40B4-BE49-F238E27FC236}">
                <a16:creationId xmlns:a16="http://schemas.microsoft.com/office/drawing/2014/main" xmlns="" id="{74A6631C-4BC2-0145-985A-1AD062987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475" y="481981"/>
            <a:ext cx="4076700" cy="208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2356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4E8F9F-74CB-9D48-9185-991411D13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4286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Staging of neurological deficit (Goel, Tuli and Kumar)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xmlns="" id="{8DA3DF40-2E6F-C84C-9B71-1F950B4AD20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47765723"/>
                  </p:ext>
                </p:extLst>
              </p:nvPr>
            </p:nvGraphicFramePr>
            <p:xfrm>
              <a:off x="838200" y="1506970"/>
              <a:ext cx="10515600" cy="46742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8914">
                      <a:extLst>
                        <a:ext uri="{9D8B030D-6E8A-4147-A177-3AD203B41FA5}">
                          <a16:colId xmlns:a16="http://schemas.microsoft.com/office/drawing/2014/main" xmlns="" val="429477162"/>
                        </a:ext>
                      </a:extLst>
                    </a:gridCol>
                    <a:gridCol w="7616686">
                      <a:extLst>
                        <a:ext uri="{9D8B030D-6E8A-4147-A177-3AD203B41FA5}">
                          <a16:colId xmlns:a16="http://schemas.microsoft.com/office/drawing/2014/main" xmlns="" val="3375150007"/>
                        </a:ext>
                      </a:extLst>
                    </a:gridCol>
                  </a:tblGrid>
                  <a:tr h="676221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Stage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Clinical features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xmlns="" val="3546751664"/>
                      </a:ext>
                    </a:extLst>
                  </a:tr>
                  <a:tr h="1203682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1. Negligible 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Patient is unaware of neural deficit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Physician detects plantar extensor or ankle clonus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±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ea typeface="Times New Roman"/>
                              <a:cs typeface="Times New Roman" pitchFamily="18" charset="0"/>
                            </a:rPr>
                            <a:t>Brisk tendon reflexes</a:t>
                          </a: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xmlns="" val="734279444"/>
                      </a:ext>
                    </a:extLst>
                  </a:tr>
                  <a:tr h="676221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2. Mild </a:t>
                          </a:r>
                          <a:endParaRPr lang="en-US" sz="200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Patient is aware of deficit but manages to walk with support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xmlns="" val="2710490035"/>
                      </a:ext>
                    </a:extLst>
                  </a:tr>
                  <a:tr h="1203682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3. Moderate 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Non-ambulatory because of spastic paralysis in extension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Sensory deficit &lt; 50%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xmlns="" val="3440826970"/>
                      </a:ext>
                    </a:extLst>
                  </a:tr>
                  <a:tr h="676221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4. Severe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Stage III with flexor spasm/paralysis in flexion / flaccid paralysis </a:t>
                          </a:r>
                        </a:p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sensory deficit &gt;50% /Sphincter involved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xmlns="" val="89112779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8DA3DF40-2E6F-C84C-9B71-1F950B4AD20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47765723"/>
                  </p:ext>
                </p:extLst>
              </p:nvPr>
            </p:nvGraphicFramePr>
            <p:xfrm>
              <a:off x="838200" y="1506970"/>
              <a:ext cx="10515600" cy="46194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8914">
                      <a:extLst>
                        <a:ext uri="{9D8B030D-6E8A-4147-A177-3AD203B41FA5}">
                          <a16:colId xmlns:a16="http://schemas.microsoft.com/office/drawing/2014/main" val="429477162"/>
                        </a:ext>
                      </a:extLst>
                    </a:gridCol>
                    <a:gridCol w="7616686">
                      <a:extLst>
                        <a:ext uri="{9D8B030D-6E8A-4147-A177-3AD203B41FA5}">
                          <a16:colId xmlns:a16="http://schemas.microsoft.com/office/drawing/2014/main" val="3375150007"/>
                        </a:ext>
                      </a:extLst>
                    </a:gridCol>
                  </a:tblGrid>
                  <a:tr h="676221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Stage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Clinical features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546751664"/>
                      </a:ext>
                    </a:extLst>
                  </a:tr>
                  <a:tr h="1203682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1. Negligible 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38167" t="-55208" r="-500" b="-237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4279444"/>
                      </a:ext>
                    </a:extLst>
                  </a:tr>
                  <a:tr h="676221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2. Mild </a:t>
                          </a:r>
                          <a:endParaRPr lang="en-US" sz="200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Patient is aware of deficit but manages to walk with support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710490035"/>
                      </a:ext>
                    </a:extLst>
                  </a:tr>
                  <a:tr h="1203682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3. Moderate 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Non-ambulatory because of spastic paralysis in extension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Sensory deficit &lt; 50%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440826970"/>
                      </a:ext>
                    </a:extLst>
                  </a:tr>
                  <a:tr h="859600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4. Severe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Stage III with flexor spasm/paralysis in flexion / flaccid paralysis </a:t>
                          </a:r>
                        </a:p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a:t>sensory deficit &gt;50% /Sphincter involved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89112779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2DF8E24D-4631-EB43-88C2-7D40148B5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479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3386D6-170A-2B4B-B29D-5B73AD118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8033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features of Pott’s paraplegia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6730C09-C45F-9F44-97AD-103B925FA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5332"/>
            <a:ext cx="5798127" cy="4351338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1st sign of interference with conduction of cord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Spontaneous Twitching Of Muscles In Lower Limb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Clumsiness While Walking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Extensor Plantar Response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Exaggerated Reflex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Sustained clonus of ankle and patella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Motor function affected 1st than sensory </a:t>
            </a:r>
          </a:p>
          <a:p>
            <a:endParaRPr lang="en-US" dirty="0"/>
          </a:p>
        </p:txBody>
      </p:sp>
      <p:pic>
        <p:nvPicPr>
          <p:cNvPr id="2050" name="Picture 2" descr="Incomplete Spinal Cord Injuries - Spine - Orthobullets">
            <a:extLst>
              <a:ext uri="{FF2B5EF4-FFF2-40B4-BE49-F238E27FC236}">
                <a16:creationId xmlns:a16="http://schemas.microsoft.com/office/drawing/2014/main" xmlns="" id="{DF267B66-66EA-124B-8C2B-1753A2A88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468" y="1828507"/>
            <a:ext cx="4857475" cy="1953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own Arrow 3">
            <a:extLst>
              <a:ext uri="{FF2B5EF4-FFF2-40B4-BE49-F238E27FC236}">
                <a16:creationId xmlns:a16="http://schemas.microsoft.com/office/drawing/2014/main" xmlns="" id="{61723AF6-D30C-544E-95B1-3DF5FECB576D}"/>
              </a:ext>
            </a:extLst>
          </p:cNvPr>
          <p:cNvSpPr/>
          <p:nvPr/>
        </p:nvSpPr>
        <p:spPr>
          <a:xfrm rot="10800000">
            <a:off x="9247908" y="3782291"/>
            <a:ext cx="263236" cy="9282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082EBC4-4881-F14F-AC55-FE682EC3224A}"/>
              </a:ext>
            </a:extLst>
          </p:cNvPr>
          <p:cNvSpPr txBox="1"/>
          <p:nvPr/>
        </p:nvSpPr>
        <p:spPr>
          <a:xfrm>
            <a:off x="8898369" y="5190715"/>
            <a:ext cx="962315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Anterior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FBC1784-10F0-0740-AE0C-A5638EEC686B}"/>
              </a:ext>
            </a:extLst>
          </p:cNvPr>
          <p:cNvSpPr txBox="1"/>
          <p:nvPr/>
        </p:nvSpPr>
        <p:spPr>
          <a:xfrm>
            <a:off x="8817842" y="1297953"/>
            <a:ext cx="103259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Posterior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51BCD59-E2D1-C54D-9D1D-B28FFE3AD191}"/>
              </a:ext>
            </a:extLst>
          </p:cNvPr>
          <p:cNvSpPr txBox="1"/>
          <p:nvPr/>
        </p:nvSpPr>
        <p:spPr>
          <a:xfrm>
            <a:off x="9434945" y="4581298"/>
            <a:ext cx="2737929" cy="3693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Compression from this side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C969911-D302-AC4E-9DF7-C1F59388E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21</a:t>
            </a:fld>
            <a:endParaRPr lang="en-US"/>
          </a:p>
        </p:txBody>
      </p:sp>
      <p:pic>
        <p:nvPicPr>
          <p:cNvPr id="10" name="Picture 2" descr="Incomplete Spinal Cord Injuries - Spine - Orthobullets">
            <a:extLst>
              <a:ext uri="{FF2B5EF4-FFF2-40B4-BE49-F238E27FC236}">
                <a16:creationId xmlns:a16="http://schemas.microsoft.com/office/drawing/2014/main" xmlns="" id="{297F3584-8D95-A341-A946-EDA4BC294C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57" t="77990" r="27693" b="13038"/>
          <a:stretch/>
        </p:blipFill>
        <p:spPr bwMode="auto">
          <a:xfrm>
            <a:off x="7202265" y="3220882"/>
            <a:ext cx="524819" cy="20811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4844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3386D6-170A-2B4B-B29D-5B73AD118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6001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features of Pott’s paraplegia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6730C09-C45F-9F44-97AD-103B925FA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9988"/>
            <a:ext cx="8388927" cy="5240194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Paralysis passes through following stages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Spastic motor paraparesis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Spastic paraplegia in extension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Spastic paraplegia in flexion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Advanced compression - bladder involvement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Sense of position and vibration are last to disappear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extreme severe cases all spasticity disappears and paralysis becomes flaccid with anesthesia and loss of sphincter control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SPINAL TUMOUR SYNDROME- Rarely Pott’s paraplegia may present as this due to localized tuberculoma or diffuse granuloma or peridural fibrosis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10A1A1C-06DE-4E4C-825A-1C5776DDE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7127" y="3045218"/>
            <a:ext cx="2964873" cy="2912398"/>
          </a:xfrm>
          <a:prstGeom prst="rect">
            <a:avLst/>
          </a:prstGeom>
        </p:spPr>
      </p:pic>
      <p:sp>
        <p:nvSpPr>
          <p:cNvPr id="4" name="Right Arrow 3">
            <a:extLst>
              <a:ext uri="{FF2B5EF4-FFF2-40B4-BE49-F238E27FC236}">
                <a16:creationId xmlns:a16="http://schemas.microsoft.com/office/drawing/2014/main" xmlns="" id="{70478926-C78D-284D-BC0D-2F17AA13879B}"/>
              </a:ext>
            </a:extLst>
          </p:cNvPr>
          <p:cNvSpPr/>
          <p:nvPr/>
        </p:nvSpPr>
        <p:spPr>
          <a:xfrm rot="21234765">
            <a:off x="5031432" y="4731941"/>
            <a:ext cx="6176878" cy="26042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68E7ED0-79B6-914F-A941-1BE8D3F50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4555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24DB9E-6E49-9F4F-B24A-5D704D585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9907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Prognosis of recovery of cord functions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xmlns="" id="{9043E7F6-667E-C943-9EBC-05F6E6768D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1754536"/>
              </p:ext>
            </p:extLst>
          </p:nvPr>
        </p:nvGraphicFramePr>
        <p:xfrm>
          <a:off x="838200" y="1825625"/>
          <a:ext cx="10515597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xmlns="" val="1147423739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xmlns="" val="178420174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xmlns="" val="1024532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Cord involvement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Better prognosis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Poor prognosis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77319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Degree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Partial (Stage I and II)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Complete (Stage III and IV)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21816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Shorter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Longer (&gt;12 months)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51936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Early onset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Late Onset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59447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Speed of onset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Rapid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38154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Younger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11213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General 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46701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Vertebral disease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Healed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02900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Kyphotic deformity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&lt;60 degrees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&gt;60 degrees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28920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Cord on MRI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Myelomalacia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8343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Peroperative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Wet lesion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Dry lesion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09002295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91E85B7D-1987-5743-8B09-933D7B7FD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3659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B5858C-8223-9D4F-9042-3E0BADBB9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8033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Differential diagnosis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40C44152-92DB-5743-9278-6D56BDE9E230}"/>
              </a:ext>
            </a:extLst>
          </p:cNvPr>
          <p:cNvCxnSpPr/>
          <p:nvPr/>
        </p:nvCxnSpPr>
        <p:spPr>
          <a:xfrm>
            <a:off x="852055" y="2029691"/>
            <a:ext cx="0" cy="5680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B94C35E-51DE-5E41-AE0C-1ECDEF77DE3B}"/>
              </a:ext>
            </a:extLst>
          </p:cNvPr>
          <p:cNvCxnSpPr>
            <a:cxnSpLocks/>
          </p:cNvCxnSpPr>
          <p:nvPr/>
        </p:nvCxnSpPr>
        <p:spPr>
          <a:xfrm flipV="1">
            <a:off x="838200" y="1997082"/>
            <a:ext cx="10826652" cy="11827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480B6D84-2F66-6341-90E5-A92662799989}"/>
              </a:ext>
            </a:extLst>
          </p:cNvPr>
          <p:cNvCxnSpPr/>
          <p:nvPr/>
        </p:nvCxnSpPr>
        <p:spPr>
          <a:xfrm>
            <a:off x="3255819" y="2008909"/>
            <a:ext cx="0" cy="5680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xmlns="" id="{A7EB41F1-17D3-C649-AAA7-5A6BCA28A116}"/>
              </a:ext>
            </a:extLst>
          </p:cNvPr>
          <p:cNvCxnSpPr/>
          <p:nvPr/>
        </p:nvCxnSpPr>
        <p:spPr>
          <a:xfrm>
            <a:off x="5375563" y="2029691"/>
            <a:ext cx="0" cy="5680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xmlns="" id="{9FD5E2B2-326B-6A4B-8AFE-FBE0E4666E52}"/>
              </a:ext>
            </a:extLst>
          </p:cNvPr>
          <p:cNvCxnSpPr/>
          <p:nvPr/>
        </p:nvCxnSpPr>
        <p:spPr>
          <a:xfrm>
            <a:off x="7245927" y="2008909"/>
            <a:ext cx="0" cy="5680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1D6FA0B9-E8DB-4E4D-A2EB-CD8BCC370EAB}"/>
              </a:ext>
            </a:extLst>
          </p:cNvPr>
          <p:cNvCxnSpPr/>
          <p:nvPr/>
        </p:nvCxnSpPr>
        <p:spPr>
          <a:xfrm>
            <a:off x="8919289" y="2008909"/>
            <a:ext cx="0" cy="5680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F0DFB48D-D668-C048-BCCD-A5481F0126D6}"/>
              </a:ext>
            </a:extLst>
          </p:cNvPr>
          <p:cNvCxnSpPr/>
          <p:nvPr/>
        </p:nvCxnSpPr>
        <p:spPr>
          <a:xfrm>
            <a:off x="6137564" y="1440873"/>
            <a:ext cx="0" cy="5680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xmlns="" id="{FE112C86-2365-CF4E-8C18-297DC6A27925}"/>
              </a:ext>
            </a:extLst>
          </p:cNvPr>
          <p:cNvCxnSpPr/>
          <p:nvPr/>
        </p:nvCxnSpPr>
        <p:spPr>
          <a:xfrm>
            <a:off x="10460188" y="2008909"/>
            <a:ext cx="0" cy="5680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3DC329E-B56C-5A4E-BB61-CFF2EE2F4E25}"/>
              </a:ext>
            </a:extLst>
          </p:cNvPr>
          <p:cNvSpPr txBox="1"/>
          <p:nvPr/>
        </p:nvSpPr>
        <p:spPr>
          <a:xfrm>
            <a:off x="1" y="2618508"/>
            <a:ext cx="2249039" cy="19389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Infectious disease </a:t>
            </a:r>
          </a:p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(pyogenic osteomyelitis)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 -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Staph. Aureus</a:t>
            </a:r>
          </a:p>
          <a:p>
            <a:pPr lvl="1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Typhoid spine</a:t>
            </a:r>
          </a:p>
          <a:p>
            <a:pPr lvl="1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Brucella spondylitis</a:t>
            </a:r>
          </a:p>
          <a:p>
            <a:pPr lvl="1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Mycotic spondylitis</a:t>
            </a:r>
          </a:p>
          <a:p>
            <a:pPr lvl="1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Syphilitic infection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671A8CE-043C-F649-876A-3A77BB664D5E}"/>
              </a:ext>
            </a:extLst>
          </p:cNvPr>
          <p:cNvSpPr txBox="1"/>
          <p:nvPr/>
        </p:nvSpPr>
        <p:spPr>
          <a:xfrm>
            <a:off x="2318883" y="2600598"/>
            <a:ext cx="2637534" cy="35394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Tumorous conditions</a:t>
            </a:r>
          </a:p>
          <a:p>
            <a:pPr lvl="1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benign tumor:</a:t>
            </a:r>
          </a:p>
          <a:p>
            <a:pPr lvl="2"/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Haemangioma</a:t>
            </a:r>
            <a:endParaRPr lang="en-U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GCT</a:t>
            </a:r>
          </a:p>
          <a:p>
            <a:pPr lvl="2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ABC</a:t>
            </a:r>
          </a:p>
          <a:p>
            <a:pPr lvl="1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malignant tumor: </a:t>
            </a:r>
          </a:p>
          <a:p>
            <a:pPr lvl="2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Ewing's sarcoma</a:t>
            </a:r>
          </a:p>
          <a:p>
            <a:pPr lvl="2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Osteogenic sarcoma</a:t>
            </a:r>
          </a:p>
          <a:p>
            <a:pPr lvl="2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Chordoma</a:t>
            </a:r>
          </a:p>
          <a:p>
            <a:pPr lvl="2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myeloma</a:t>
            </a:r>
          </a:p>
          <a:p>
            <a:pPr lvl="2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Lymphomas</a:t>
            </a:r>
          </a:p>
          <a:p>
            <a:pPr lvl="2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Secondary neoplastic conditions</a:t>
            </a:r>
          </a:p>
          <a:p>
            <a:pPr lvl="2"/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Histocytosis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332AEE19-F828-EC40-80C2-C88EE6981F23}"/>
              </a:ext>
            </a:extLst>
          </p:cNvPr>
          <p:cNvSpPr txBox="1"/>
          <p:nvPr/>
        </p:nvSpPr>
        <p:spPr>
          <a:xfrm>
            <a:off x="5014258" y="2612256"/>
            <a:ext cx="1520358" cy="19697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Developmental abnormalities of spine-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Hemivertebrae, </a:t>
            </a:r>
          </a:p>
          <a:p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 vertebrae, synostosis of neural arches</a:t>
            </a:r>
          </a:p>
          <a:p>
            <a:endParaRPr lang="en-US" sz="1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34D14A21-83C9-DA48-BE16-9E0E855DB129}"/>
              </a:ext>
            </a:extLst>
          </p:cNvPr>
          <p:cNvSpPr txBox="1"/>
          <p:nvPr/>
        </p:nvSpPr>
        <p:spPr>
          <a:xfrm>
            <a:off x="6592457" y="2622900"/>
            <a:ext cx="1737501" cy="166199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Osteoporotic conditions- </a:t>
            </a:r>
          </a:p>
          <a:p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Senile OP </a:t>
            </a:r>
          </a:p>
          <a:p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 </a:t>
            </a:r>
          </a:p>
          <a:p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Osteomalacia</a:t>
            </a:r>
            <a:endParaRPr lang="en-U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Rickets </a:t>
            </a:r>
          </a:p>
          <a:p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Steroid induced OP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E0FCD175-957D-384A-A0BB-C5331B10091A}"/>
              </a:ext>
            </a:extLst>
          </p:cNvPr>
          <p:cNvSpPr txBox="1"/>
          <p:nvPr/>
        </p:nvSpPr>
        <p:spPr>
          <a:xfrm>
            <a:off x="9508620" y="2629995"/>
            <a:ext cx="1903136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Spondylolisthesis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31A38F62-1C4F-1948-96AE-387B42431F60}"/>
              </a:ext>
            </a:extLst>
          </p:cNvPr>
          <p:cNvSpPr txBox="1"/>
          <p:nvPr/>
        </p:nvSpPr>
        <p:spPr>
          <a:xfrm>
            <a:off x="8360048" y="2617151"/>
            <a:ext cx="1118482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Traumatic conditions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1589F628-5DFF-8C43-908A-0C4DED202DAB}"/>
              </a:ext>
            </a:extLst>
          </p:cNvPr>
          <p:cNvSpPr txBox="1"/>
          <p:nvPr/>
        </p:nvSpPr>
        <p:spPr>
          <a:xfrm>
            <a:off x="5026260" y="4623018"/>
            <a:ext cx="1737500" cy="10772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Spinal osteochondrosis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Scheurmann’s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disease)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A2A2CEF6-1720-F54D-9E30-423EC0B41268}"/>
              </a:ext>
            </a:extLst>
          </p:cNvPr>
          <p:cNvSpPr txBox="1"/>
          <p:nvPr/>
        </p:nvSpPr>
        <p:spPr>
          <a:xfrm>
            <a:off x="10083069" y="3059668"/>
            <a:ext cx="1925444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Hydatid disease 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xmlns="" id="{A5A9326E-6BD8-E245-B825-B88987321DEA}"/>
              </a:ext>
            </a:extLst>
          </p:cNvPr>
          <p:cNvCxnSpPr>
            <a:cxnSpLocks/>
          </p:cNvCxnSpPr>
          <p:nvPr/>
        </p:nvCxnSpPr>
        <p:spPr>
          <a:xfrm>
            <a:off x="11664852" y="1997082"/>
            <a:ext cx="0" cy="106258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2F04E250-C360-A14C-9473-E12188C36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4746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B5858C-8223-9D4F-9042-3E0BADBB9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8033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Investigations</a:t>
            </a:r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40C44152-92DB-5743-9278-6D56BDE9E230}"/>
              </a:ext>
            </a:extLst>
          </p:cNvPr>
          <p:cNvCxnSpPr/>
          <p:nvPr/>
        </p:nvCxnSpPr>
        <p:spPr>
          <a:xfrm>
            <a:off x="1326995" y="1980437"/>
            <a:ext cx="0" cy="5680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B94C35E-51DE-5E41-AE0C-1ECDEF77DE3B}"/>
              </a:ext>
            </a:extLst>
          </p:cNvPr>
          <p:cNvCxnSpPr>
            <a:cxnSpLocks/>
          </p:cNvCxnSpPr>
          <p:nvPr/>
        </p:nvCxnSpPr>
        <p:spPr>
          <a:xfrm flipV="1">
            <a:off x="1310337" y="1962788"/>
            <a:ext cx="9547572" cy="3996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480B6D84-2F66-6341-90E5-A92662799989}"/>
              </a:ext>
            </a:extLst>
          </p:cNvPr>
          <p:cNvCxnSpPr/>
          <p:nvPr/>
        </p:nvCxnSpPr>
        <p:spPr>
          <a:xfrm>
            <a:off x="1601617" y="3041693"/>
            <a:ext cx="0" cy="5680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xmlns="" id="{A7EB41F1-17D3-C649-AAA7-5A6BCA28A116}"/>
              </a:ext>
            </a:extLst>
          </p:cNvPr>
          <p:cNvCxnSpPr>
            <a:cxnSpLocks/>
          </p:cNvCxnSpPr>
          <p:nvPr/>
        </p:nvCxnSpPr>
        <p:spPr>
          <a:xfrm>
            <a:off x="6033486" y="2024388"/>
            <a:ext cx="0" cy="52408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F0DFB48D-D668-C048-BCCD-A5481F0126D6}"/>
              </a:ext>
            </a:extLst>
          </p:cNvPr>
          <p:cNvCxnSpPr>
            <a:cxnSpLocks/>
          </p:cNvCxnSpPr>
          <p:nvPr/>
        </p:nvCxnSpPr>
        <p:spPr>
          <a:xfrm>
            <a:off x="6033486" y="1203158"/>
            <a:ext cx="0" cy="7939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3DC329E-B56C-5A4E-BB61-CFF2EE2F4E25}"/>
              </a:ext>
            </a:extLst>
          </p:cNvPr>
          <p:cNvSpPr txBox="1"/>
          <p:nvPr/>
        </p:nvSpPr>
        <p:spPr>
          <a:xfrm>
            <a:off x="477098" y="2594347"/>
            <a:ext cx="2249039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Laboratory investigations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671A8CE-043C-F649-876A-3A77BB664D5E}"/>
              </a:ext>
            </a:extLst>
          </p:cNvPr>
          <p:cNvSpPr txBox="1"/>
          <p:nvPr/>
        </p:nvSpPr>
        <p:spPr>
          <a:xfrm>
            <a:off x="5070767" y="2556330"/>
            <a:ext cx="1925437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Radiological investigations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332AEE19-F828-EC40-80C2-C88EE6981F23}"/>
              </a:ext>
            </a:extLst>
          </p:cNvPr>
          <p:cNvSpPr txBox="1"/>
          <p:nvPr/>
        </p:nvSpPr>
        <p:spPr>
          <a:xfrm>
            <a:off x="9692690" y="2556330"/>
            <a:ext cx="1925442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Biopsy and Tissue Diagnosis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xmlns="" id="{A5A9326E-6BD8-E245-B825-B88987321DEA}"/>
              </a:ext>
            </a:extLst>
          </p:cNvPr>
          <p:cNvCxnSpPr>
            <a:cxnSpLocks/>
          </p:cNvCxnSpPr>
          <p:nvPr/>
        </p:nvCxnSpPr>
        <p:spPr>
          <a:xfrm>
            <a:off x="10857909" y="1962788"/>
            <a:ext cx="7096" cy="58568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0EEFAAB1-D253-AE4B-9630-5EC09571EB12}"/>
                  </a:ext>
                </a:extLst>
              </p:cNvPr>
              <p:cNvSpPr txBox="1"/>
              <p:nvPr/>
            </p:nvSpPr>
            <p:spPr>
              <a:xfrm>
                <a:off x="192782" y="3609729"/>
                <a:ext cx="3542876" cy="193899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marL="800100" lvl="1" indent="-342900">
                  <a:buAutoNum type="arabicPeriod"/>
                </a:pPr>
                <a:r>
                  <a:rPr lang="en-US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Haematological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investigations:</a:t>
                </a:r>
              </a:p>
              <a:p>
                <a:pPr lvl="2"/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Hb – usually </a:t>
                </a:r>
                <a:r>
                  <a:rPr lang="en-US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anaemia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lvl="2"/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TLC - normal</a:t>
                </a:r>
              </a:p>
              <a:p>
                <a:pPr lvl="2"/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DLC - Lymphocytosis</a:t>
                </a:r>
              </a:p>
              <a:p>
                <a:pPr lvl="2"/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ESR – raised</a:t>
                </a:r>
              </a:p>
              <a:p>
                <a:pPr marL="800100" lvl="1" indent="-342900">
                  <a:buAutoNum type="arabicPeriod"/>
                </a:pPr>
                <a:r>
                  <a:rPr lang="en-US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Montoux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test</a:t>
                </a:r>
              </a:p>
              <a:p>
                <a:pPr marL="800100" lvl="1" indent="-342900">
                  <a:buAutoNum type="arabicPeriod"/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IFN-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𝜸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release assay.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EEFAAB1-D253-AE4B-9630-5EC09571EB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782" y="3609729"/>
                <a:ext cx="3542876" cy="1938992"/>
              </a:xfrm>
              <a:prstGeom prst="rect">
                <a:avLst/>
              </a:prstGeom>
              <a:blipFill>
                <a:blip r:embed="rId2"/>
                <a:stretch>
                  <a:fillRect t="-645" b="-258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0A933B1A-4CCD-4141-9108-E6A6ADE8A031}"/>
              </a:ext>
            </a:extLst>
          </p:cNvPr>
          <p:cNvSpPr txBox="1"/>
          <p:nvPr/>
        </p:nvSpPr>
        <p:spPr>
          <a:xfrm>
            <a:off x="4501972" y="3615563"/>
            <a:ext cx="2629151" cy="286232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1.X ray - Diagnostic 	but not 	confirmatory</a:t>
            </a:r>
          </a:p>
          <a:p>
            <a:pPr lvl="1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CT scan</a:t>
            </a:r>
          </a:p>
          <a:p>
            <a:pPr lvl="1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CT guided 	biopsy</a:t>
            </a:r>
          </a:p>
          <a:p>
            <a:pPr lvl="1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MRI </a:t>
            </a:r>
          </a:p>
          <a:p>
            <a:pPr lvl="1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Bone Scan</a:t>
            </a:r>
          </a:p>
          <a:p>
            <a:pPr lvl="1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PET/</a:t>
            </a:r>
          </a:p>
          <a:p>
            <a:pPr lvl="1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PET/CT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xmlns="" id="{C19947E6-AC98-574F-ABD4-2DA505C226B6}"/>
              </a:ext>
            </a:extLst>
          </p:cNvPr>
          <p:cNvCxnSpPr>
            <a:cxnSpLocks/>
          </p:cNvCxnSpPr>
          <p:nvPr/>
        </p:nvCxnSpPr>
        <p:spPr>
          <a:xfrm>
            <a:off x="6033486" y="3188049"/>
            <a:ext cx="0" cy="4262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xmlns="" id="{3EC2CEDA-6B4C-9D48-8A58-D1CEF1F1D714}"/>
              </a:ext>
            </a:extLst>
          </p:cNvPr>
          <p:cNvCxnSpPr>
            <a:cxnSpLocks/>
          </p:cNvCxnSpPr>
          <p:nvPr/>
        </p:nvCxnSpPr>
        <p:spPr>
          <a:xfrm>
            <a:off x="10857909" y="3188049"/>
            <a:ext cx="0" cy="4262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BB8974CD-DCCC-554D-8012-D5EC3D3C8B39}"/>
              </a:ext>
            </a:extLst>
          </p:cNvPr>
          <p:cNvSpPr txBox="1"/>
          <p:nvPr/>
        </p:nvSpPr>
        <p:spPr>
          <a:xfrm>
            <a:off x="7827818" y="3604661"/>
            <a:ext cx="4364182" cy="25853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Gold Standard diagnostic test of Pott’s spine</a:t>
            </a:r>
          </a:p>
          <a:p>
            <a:pPr lvl="1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1.Smear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Ziehl−Neelsen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Staining </a:t>
            </a:r>
          </a:p>
          <a:p>
            <a:pPr lvl="1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Culture using </a:t>
            </a:r>
          </a:p>
          <a:p>
            <a:pPr lvl="1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Lowenstein −Jensen 	culture media,(5-6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wks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	BACTEC 12B, </a:t>
            </a:r>
          </a:p>
          <a:p>
            <a:pPr lvl="1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GeneXpert MTB/RIF (1-2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wks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Histopathology</a:t>
            </a:r>
          </a:p>
          <a:p>
            <a:pPr lvl="1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PCR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40E09AD-F4CC-3041-9761-8B7F982BB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9099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024A19-B79B-F24F-B6E0-5433BB93E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6159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Investigations (X-Ray)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6F26C32-2AA1-3141-A10D-F06CC43BC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690" y="1414224"/>
            <a:ext cx="4470325" cy="466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Narrowing of the disc is often the 1st radiological finding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Foci of &lt; 1.5cm in diameter is not demonstrable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– 40% calcium must be removed from a particular area to show a radiolucent region in X-rays.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(3-5 months)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Paravertebral shadows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(Bird’s nest abscess)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Kyphotic deformity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4FADDFE-B934-3441-AEF2-B48676F280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24" t="16472" r="26316" b="13119"/>
          <a:stretch/>
        </p:blipFill>
        <p:spPr>
          <a:xfrm rot="5400000">
            <a:off x="7971282" y="1454998"/>
            <a:ext cx="4172282" cy="40907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7F7F9F3-CEE4-BA42-9659-DCFED85752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l="56435" t="18334" r="9817"/>
          <a:stretch/>
        </p:blipFill>
        <p:spPr>
          <a:xfrm>
            <a:off x="5302241" y="1414224"/>
            <a:ext cx="2799023" cy="4172283"/>
          </a:xfrm>
          <a:prstGeom prst="rect">
            <a:avLst/>
          </a:prstGeom>
        </p:spPr>
      </p:pic>
      <p:sp>
        <p:nvSpPr>
          <p:cNvPr id="6" name="Right Arrow 5">
            <a:extLst>
              <a:ext uri="{FF2B5EF4-FFF2-40B4-BE49-F238E27FC236}">
                <a16:creationId xmlns:a16="http://schemas.microsoft.com/office/drawing/2014/main" xmlns="" id="{E48CFB26-BF20-C448-888B-1F4313ECC54C}"/>
              </a:ext>
            </a:extLst>
          </p:cNvPr>
          <p:cNvSpPr/>
          <p:nvPr/>
        </p:nvSpPr>
        <p:spPr>
          <a:xfrm rot="21025756">
            <a:off x="5889365" y="3672662"/>
            <a:ext cx="587973" cy="15037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F39CC54-A083-4442-A60B-BF6E8199C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300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024A19-B79B-F24F-B6E0-5433BB93E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6159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Investigations (CT scan/ CT guided biopsy)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6F26C32-2AA1-3141-A10D-F06CC43BC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22328" cy="4367357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Specially for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posterior spinal disease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T.B of craniovertebral &amp; cervicodorsal region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S.I joint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Sacrum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Delineation of shape, extent and route of spread of a cold abscess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 guided biopsy may be done for getting tissue sample for tissue diagnosis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1622107-79A5-9448-8CE1-3A45B4D88B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3" t="42277" r="44724" b="4668"/>
          <a:stretch/>
        </p:blipFill>
        <p:spPr>
          <a:xfrm>
            <a:off x="8040029" y="1383853"/>
            <a:ext cx="3757961" cy="510902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254BF42-267A-154B-BB45-C7C3EC398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019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024A19-B79B-F24F-B6E0-5433BB93E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6159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Investigations (MRI)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3F807204-70DD-424F-A0C4-F5660A6F4764}"/>
              </a:ext>
            </a:extLst>
          </p:cNvPr>
          <p:cNvSpPr txBox="1">
            <a:spLocks/>
          </p:cNvSpPr>
          <p:nvPr/>
        </p:nvSpPr>
        <p:spPr>
          <a:xfrm>
            <a:off x="838201" y="1359567"/>
            <a:ext cx="6039678" cy="393396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find extent of vertebral destruction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find extent of cold abscess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find cause of paraplegia (abscess, granulation, sequestrum, gibbus)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Site of cord compression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 of cord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diagnosing disease in rare &amp; difficult sites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DAFA84E-223D-134C-846D-96A21F1324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77" t="50000" r="9474"/>
          <a:stretch/>
        </p:blipFill>
        <p:spPr>
          <a:xfrm rot="5400000">
            <a:off x="5519473" y="2803376"/>
            <a:ext cx="5462336" cy="25747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C6D76163-2E4C-7E4F-8558-E686A160D8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737" t="50000" r="30234" b="22008"/>
          <a:stretch/>
        </p:blipFill>
        <p:spPr>
          <a:xfrm rot="5400000">
            <a:off x="9403250" y="1579721"/>
            <a:ext cx="2731173" cy="22908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D1C72CCB-FB53-7A48-AD6C-AD9970F122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737" t="2963" r="30234" b="62788"/>
          <a:stretch/>
        </p:blipFill>
        <p:spPr>
          <a:xfrm rot="5400000">
            <a:off x="9655185" y="4167242"/>
            <a:ext cx="2418345" cy="24819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3E8EFD1-88B5-6843-A6FE-CB97366BA8AB}"/>
              </a:ext>
            </a:extLst>
          </p:cNvPr>
          <p:cNvSpPr txBox="1"/>
          <p:nvPr/>
        </p:nvSpPr>
        <p:spPr>
          <a:xfrm>
            <a:off x="11485880" y="3721403"/>
            <a:ext cx="413896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148A454-CAEB-6C4B-8FFA-353579F9C41D}"/>
              </a:ext>
            </a:extLst>
          </p:cNvPr>
          <p:cNvSpPr txBox="1"/>
          <p:nvPr/>
        </p:nvSpPr>
        <p:spPr>
          <a:xfrm>
            <a:off x="11617036" y="6210848"/>
            <a:ext cx="413896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32CAAD1-0BE1-254F-8FE0-6B92E60E4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3939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024A19-B79B-F24F-B6E0-5433BB93E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6159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Investigations (Tissue Diagnosis)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6F26C32-2AA1-3141-A10D-F06CC43BC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5462"/>
            <a:ext cx="10342418" cy="3250714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Smear- To look for Acid Fast bacilli on ZN staining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Culture- LJ Media, BACTEC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 expert-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capable of detecting mutations causing resistance against Rifampicin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 probe assay- Can detect resistance against Rifampicin and Isoniazid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454ACAB-35EA-6A40-8B53-FBCC84C8A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2784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BE8363-B5A5-9643-AEAB-D7D21EB96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Medical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1BA45EE-2643-234B-B8B7-D20CB985E208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treatment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Rest - absolute bed rest in hard bed with soft mattress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Plaster jackets can be applied (MINERVA JACKET CAST) for 18- 24 months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Supportive therapy with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Multivitamins</a:t>
            </a:r>
          </a:p>
          <a:p>
            <a:pPr lvl="1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Haematinics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Protein Diet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Adequate Sunlight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9EB373B-4CDA-5E43-81B6-0EE3D3FC4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0955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BE8363-B5A5-9643-AEAB-D7D21EB96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91691"/>
            <a:ext cx="10515600" cy="794812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Medical management (1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line drugs)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xmlns="" id="{7B694F10-6A94-2E4A-9658-C269B94E9F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4278580"/>
              </p:ext>
            </p:extLst>
          </p:nvPr>
        </p:nvGraphicFramePr>
        <p:xfrm>
          <a:off x="281608" y="1348709"/>
          <a:ext cx="387294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3661">
                  <a:extLst>
                    <a:ext uri="{9D8B030D-6E8A-4147-A177-3AD203B41FA5}">
                      <a16:colId xmlns:a16="http://schemas.microsoft.com/office/drawing/2014/main" xmlns="" val="1529743344"/>
                    </a:ext>
                  </a:extLst>
                </a:gridCol>
                <a:gridCol w="1749287">
                  <a:extLst>
                    <a:ext uri="{9D8B030D-6E8A-4147-A177-3AD203B41FA5}">
                      <a16:colId xmlns:a16="http://schemas.microsoft.com/office/drawing/2014/main" xmlns="" val="2679530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Bactericidal drugs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8902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err="1"/>
                        <a:t>Isoniazid</a:t>
                      </a:r>
                      <a:r>
                        <a:rPr lang="en-US" dirty="0"/>
                        <a:t> (H)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 mg/kg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25782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err="1"/>
                        <a:t>Rifampicin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10-15 mg/kg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7757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err="1"/>
                        <a:t>Pyrizinamide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20 mg/kg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39388694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981E941E-83BE-884A-9E29-8B45522AA9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8818392"/>
              </p:ext>
            </p:extLst>
          </p:nvPr>
        </p:nvGraphicFramePr>
        <p:xfrm>
          <a:off x="281608" y="3284252"/>
          <a:ext cx="387294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3539">
                  <a:extLst>
                    <a:ext uri="{9D8B030D-6E8A-4147-A177-3AD203B41FA5}">
                      <a16:colId xmlns:a16="http://schemas.microsoft.com/office/drawing/2014/main" xmlns="" val="1529743344"/>
                    </a:ext>
                  </a:extLst>
                </a:gridCol>
                <a:gridCol w="1729409">
                  <a:extLst>
                    <a:ext uri="{9D8B030D-6E8A-4147-A177-3AD203B41FA5}">
                      <a16:colId xmlns:a16="http://schemas.microsoft.com/office/drawing/2014/main" xmlns="" val="2679530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Bacteriostatic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8902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err="1"/>
                        <a:t>Isoniazid</a:t>
                      </a:r>
                      <a:r>
                        <a:rPr lang="en-US" dirty="0"/>
                        <a:t> (H)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 mg/kg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2578278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581183B-BDD9-3C4D-B228-D13D6B0056F7}"/>
              </a:ext>
            </a:extLst>
          </p:cNvPr>
          <p:cNvSpPr txBox="1"/>
          <p:nvPr/>
        </p:nvSpPr>
        <p:spPr>
          <a:xfrm>
            <a:off x="4297019" y="1348709"/>
            <a:ext cx="7480852" cy="26776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ATT</a:t>
            </a:r>
          </a:p>
          <a:p>
            <a:pPr lvl="1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HRZE 	for 2 months</a:t>
            </a:r>
          </a:p>
          <a:p>
            <a:pPr lvl="1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HRZ	for next 4 months</a:t>
            </a:r>
          </a:p>
          <a:p>
            <a:pPr lvl="1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HR		for next 1 year</a:t>
            </a:r>
          </a:p>
          <a:p>
            <a:pPr lvl="1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STREPTOMYCIN replaces one of the drugs except INH in hospitalized patients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0CD9F610-E95E-AB49-95DB-3674678BEB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283181"/>
              </p:ext>
            </p:extLst>
          </p:nvPr>
        </p:nvGraphicFramePr>
        <p:xfrm>
          <a:off x="1032895" y="4551277"/>
          <a:ext cx="3872948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3661">
                  <a:extLst>
                    <a:ext uri="{9D8B030D-6E8A-4147-A177-3AD203B41FA5}">
                      <a16:colId xmlns:a16="http://schemas.microsoft.com/office/drawing/2014/main" xmlns="" val="689398518"/>
                    </a:ext>
                  </a:extLst>
                </a:gridCol>
                <a:gridCol w="1749287">
                  <a:extLst>
                    <a:ext uri="{9D8B030D-6E8A-4147-A177-3AD203B41FA5}">
                      <a16:colId xmlns:a16="http://schemas.microsoft.com/office/drawing/2014/main" xmlns="" val="390307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Streptomycin</a:t>
                      </a:r>
                    </a:p>
                    <a:p>
                      <a:pPr algn="l"/>
                      <a:r>
                        <a:rPr lang="en-US" dirty="0"/>
                        <a:t>(not a 1st line now)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20-25 mg/kg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936746"/>
                  </a:ext>
                </a:extLst>
              </a:tr>
            </a:tbl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3962ECE-A7F8-9D44-8458-3D5BC81E9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31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F90E7819-20DD-D040-93C0-C552467C68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71" t="28109" r="13714" b="40360"/>
          <a:stretch/>
        </p:blipFill>
        <p:spPr>
          <a:xfrm>
            <a:off x="6100972" y="4188571"/>
            <a:ext cx="4416950" cy="259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3301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C420AC5-B466-4443-9768-84B1CDB33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2096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 resistant Tuberculosis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xmlns="" id="{1B9EDD75-4866-9744-8F1B-82BC04F608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902609"/>
              </p:ext>
            </p:extLst>
          </p:nvPr>
        </p:nvGraphicFramePr>
        <p:xfrm>
          <a:off x="838200" y="1772920"/>
          <a:ext cx="9878392" cy="165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9196">
                  <a:extLst>
                    <a:ext uri="{9D8B030D-6E8A-4147-A177-3AD203B41FA5}">
                      <a16:colId xmlns:a16="http://schemas.microsoft.com/office/drawing/2014/main" xmlns="" val="1424322312"/>
                    </a:ext>
                  </a:extLst>
                </a:gridCol>
                <a:gridCol w="4939196">
                  <a:extLst>
                    <a:ext uri="{9D8B030D-6E8A-4147-A177-3AD203B41FA5}">
                      <a16:colId xmlns:a16="http://schemas.microsoft.com/office/drawing/2014/main" xmlns="" val="6830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Types of Drug resistant tuberculosis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28833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MDR (Multi drug-resistant) 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Resistance to at least both Isoniazid and rifampicin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09429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XDR (Extensively drug-resistant) 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Resistance to any fluoroquinolone and at least one injectable  second-line antibiotic in addition to Isoniazid and Rifampicin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30090850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418E5CE4-F2BC-6741-9E29-E718F0EFC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2331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0B9496-B93B-7746-AAFE-D6C050D8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4173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management (Goals)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9C19F7AC-E9ED-4B41-9243-E9521C442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4457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Drain abscess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Debride sequestrated bone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Decompress spinal cord or dura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Stabilize the spine for prevention or correction of deformity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1AD20E95-EA60-0148-B109-9B622E951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1642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4DDF6C-500A-4841-9804-A69155850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700"/>
            <a:ext cx="10515600" cy="1325563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Indications for surgery (in patients without neurological deficit)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1FE1A5C-0251-A14F-9136-858890049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7956"/>
            <a:ext cx="6655420" cy="4496026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Progressive bone destruction in spite of ATT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Failure to respond conservative treatment/drug resistant TB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Evacuation of Para vertebral abscess when it has increased in size in spite of rest &amp; ATT (period of 3 month observation is enough)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Uncertainty of diagnosis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Mechanical instability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Prevention of severe kyphosis in children with extensive dorsal lesions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Spinal deformity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Childhood spine tuberculosis- Spine at risk signs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06E851E-931E-5B4B-827D-D565AAF92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2510" y="1707956"/>
            <a:ext cx="4629490" cy="175169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C455FB4-EAA8-3348-9980-58753DCA994F}"/>
              </a:ext>
            </a:extLst>
          </p:cNvPr>
          <p:cNvSpPr txBox="1"/>
          <p:nvPr/>
        </p:nvSpPr>
        <p:spPr>
          <a:xfrm>
            <a:off x="7562510" y="3612348"/>
            <a:ext cx="4629490" cy="1200329"/>
          </a:xfrm>
          <a:prstGeom prst="rect">
            <a:avLst/>
          </a:prstGeom>
          <a:solidFill>
            <a:srgbClr val="FF6932"/>
          </a:solidFill>
        </p:spPr>
        <p:txBody>
          <a:bodyPr wrap="square">
            <a:spAutoFit/>
          </a:bodyPr>
          <a:lstStyle/>
          <a:p>
            <a:pPr lvl="3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Separation of the facet joints</a:t>
            </a:r>
          </a:p>
          <a:p>
            <a:pPr lvl="3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Posterior retropulsion</a:t>
            </a:r>
          </a:p>
          <a:p>
            <a:pPr lvl="3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Lateral translation</a:t>
            </a:r>
          </a:p>
          <a:p>
            <a:pPr lvl="3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Toppling sign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F504732-F5A4-FF4F-84C8-F79F671BD5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753" t="50139" r="37062" b="19336"/>
          <a:stretch/>
        </p:blipFill>
        <p:spPr>
          <a:xfrm rot="5400000">
            <a:off x="8870324" y="4825358"/>
            <a:ext cx="2013861" cy="198849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7F2D7B9-C8DA-7E4D-A61C-4C4861222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4303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E5AD26-8D7B-CE44-96E6-304B7572E01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Indications for surgery (in patients with neurological deficit)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68ED47-A6EA-2844-9074-4CEE36049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5420"/>
            <a:ext cx="10515600" cy="364565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Neural complication developing or getting worse or remaining stationary (no neurological recovery even after 4 weeks of ATT) or recurrence during the course of conservative treatment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Paraplegia of rapid onset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Spinal tumor syndrome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Neural arch disease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Severe paraplegia (Grade IV)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Painful paraplegia in elderly patients- to avoid prolonged recumbency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A8745D1-144B-DE44-838D-21C47D93D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2164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85D221C-BAC5-9746-B0E4-EE268A0FA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61621" cy="789907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Indications for various surgical procedures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xmlns="" id="{EA14256A-D738-4841-A7C2-8D37D917106C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86716047"/>
                  </p:ext>
                </p:extLst>
              </p:nvPr>
            </p:nvGraphicFramePr>
            <p:xfrm>
              <a:off x="838200" y="1515250"/>
              <a:ext cx="9761621" cy="47371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276477">
                      <a:extLst>
                        <a:ext uri="{9D8B030D-6E8A-4147-A177-3AD203B41FA5}">
                          <a16:colId xmlns:a16="http://schemas.microsoft.com/office/drawing/2014/main" xmlns="" val="3318281742"/>
                        </a:ext>
                      </a:extLst>
                    </a:gridCol>
                    <a:gridCol w="5485144">
                      <a:extLst>
                        <a:ext uri="{9D8B030D-6E8A-4147-A177-3AD203B41FA5}">
                          <a16:colId xmlns:a16="http://schemas.microsoft.com/office/drawing/2014/main" xmlns="" val="3297890842"/>
                        </a:ext>
                      </a:extLst>
                    </a:gridCol>
                  </a:tblGrid>
                  <a:tr h="500986"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Surgery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Indications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3092456724"/>
                      </a:ext>
                    </a:extLst>
                  </a:tr>
                  <a:tr h="864716">
                    <a:tc>
                      <a:txBody>
                        <a:bodyPr/>
                        <a:lstStyle/>
                        <a:p>
                          <a:r>
                            <a:rPr lang="en-US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Decompression </a:t>
                          </a:r>
                          <a14:m>
                            <m:oMath xmlns:m="http://schemas.openxmlformats.org/officeDocument/2006/math">
                              <m:r>
                                <a:rPr lang="en-US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Fusion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For neurological complications which failed to respond to conservative therapy, Too advanced disease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50955936"/>
                      </a:ext>
                    </a:extLst>
                  </a:tr>
                  <a:tr h="591101">
                    <a:tc>
                      <a:txBody>
                        <a:bodyPr/>
                        <a:lstStyle/>
                        <a:p>
                          <a:r>
                            <a:rPr lang="en-US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Debridement</a:t>
                          </a:r>
                          <a14:m>
                            <m:oMath xmlns:m="http://schemas.openxmlformats.org/officeDocument/2006/math">
                              <m: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Fusion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Failure to respond after 3-6 months of non-operative treatment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3107489673"/>
                      </a:ext>
                    </a:extLst>
                  </a:tr>
                  <a:tr h="500986">
                    <a:tc>
                      <a:txBody>
                        <a:bodyPr/>
                        <a:lstStyle/>
                        <a:p>
                          <a:r>
                            <a:rPr lang="en-US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Fusion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Symptomatic Mechanical instability after healing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926745581"/>
                      </a:ext>
                    </a:extLst>
                  </a:tr>
                  <a:tr h="50098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Debridement </a:t>
                          </a:r>
                          <a:r>
                            <a:rPr lang="en-US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Decompression </a:t>
                          </a:r>
                          <a14:m>
                            <m:oMath xmlns:m="http://schemas.openxmlformats.org/officeDocument/2006/math">
                              <m:r>
                                <a:rPr lang="en-US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Fusion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Recurrence of disease or of neural complications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2811283998"/>
                      </a:ext>
                    </a:extLst>
                  </a:tr>
                  <a:tr h="864716"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Anterior transposition of cord (</a:t>
                          </a:r>
                          <a:r>
                            <a:rPr lang="en-US" dirty="0" err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Extrapleural</a:t>
                          </a:r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anterolateral approach)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Severe kyphosis (&gt;60 degrees) </a:t>
                          </a:r>
                          <a14:m>
                            <m:oMath xmlns:m="http://schemas.openxmlformats.org/officeDocument/2006/math">
                              <m:r>
                                <a:rPr lang="en-US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Neural deficit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389348490"/>
                      </a:ext>
                    </a:extLst>
                  </a:tr>
                  <a:tr h="864716"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Laminectomy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Extradural granuloma/ Old healed disease presenting as secondary canal stenosis/ Posterior spinal disease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28899534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EA14256A-D738-4841-A7C2-8D37D917106C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86716047"/>
                  </p:ext>
                </p:extLst>
              </p:nvPr>
            </p:nvGraphicFramePr>
            <p:xfrm>
              <a:off x="838200" y="1515250"/>
              <a:ext cx="9761621" cy="47371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276477">
                      <a:extLst>
                        <a:ext uri="{9D8B030D-6E8A-4147-A177-3AD203B41FA5}">
                          <a16:colId xmlns:a16="http://schemas.microsoft.com/office/drawing/2014/main" val="3318281742"/>
                        </a:ext>
                      </a:extLst>
                    </a:gridCol>
                    <a:gridCol w="5485144">
                      <a:extLst>
                        <a:ext uri="{9D8B030D-6E8A-4147-A177-3AD203B41FA5}">
                          <a16:colId xmlns:a16="http://schemas.microsoft.com/office/drawing/2014/main" val="3297890842"/>
                        </a:ext>
                      </a:extLst>
                    </a:gridCol>
                  </a:tblGrid>
                  <a:tr h="500986"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Surgery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Indications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92456724"/>
                      </a:ext>
                    </a:extLst>
                  </a:tr>
                  <a:tr h="8647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97" t="-61765" r="-128783" b="-392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For neurological complications which failed to respond to conservative therapy, Too advanced disease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0955936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97" t="-220000" r="-128783" b="-43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Failure to respond after 3-6 months of non-operative treatment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7489673"/>
                      </a:ext>
                    </a:extLst>
                  </a:tr>
                  <a:tr h="500986">
                    <a:tc>
                      <a:txBody>
                        <a:bodyPr/>
                        <a:lstStyle/>
                        <a:p>
                          <a:r>
                            <a:rPr lang="en-US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Fusion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Symptomatic Mechanical instability after healing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6745581"/>
                      </a:ext>
                    </a:extLst>
                  </a:tr>
                  <a:tr h="50098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97" t="-512821" r="-128783" b="-35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Recurrence of disease or of neural complications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11283998"/>
                      </a:ext>
                    </a:extLst>
                  </a:tr>
                  <a:tr h="864716"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Anterior transposition of cord (</a:t>
                          </a:r>
                          <a:r>
                            <a:rPr lang="en-US" dirty="0" err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Extrapleural</a:t>
                          </a:r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anterolateral approach)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8241" t="-346377" r="-463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89348490"/>
                      </a:ext>
                    </a:extLst>
                  </a:tr>
                  <a:tr h="864716"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Laminectomy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Extradural granuloma/ Old healed disease presenting as secondary canal stenosis/ Posterior spinal disease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8995349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0F10DB7C-1358-B445-82D4-23970E63A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105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2A5BF8-0BC8-584B-A70E-E71407BB2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Few named surgeries (Important for exam)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B1F6B21-2AC4-8F46-9D6B-C32C8C8DC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167" y="1479936"/>
            <a:ext cx="7646794" cy="4720141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Costotransversectomy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Anterolateral Decompression- for D2-L1 (Griffith, Seddon and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Roaf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 is in right lateral position, approached from left side, semicircular incision,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extrapleural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approach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costotransversectomy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anterolateral surface of vertebrae exposed, debridement and decompression done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Hong Kong procedure (Hodgson and Stock, 1956)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Radical debridement of spine with anterior strut grafting whereby spine is approached anteriorly (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transpleural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anterolateral approach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thoracic spine)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87C33E4-A414-6246-89EF-0AB6223AA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37</a:t>
            </a:fld>
            <a:endParaRPr lang="en-US"/>
          </a:p>
        </p:txBody>
      </p:sp>
      <p:pic>
        <p:nvPicPr>
          <p:cNvPr id="2050" name="Picture 2" descr="JaypeeDigital | eBook Reader">
            <a:extLst>
              <a:ext uri="{FF2B5EF4-FFF2-40B4-BE49-F238E27FC236}">
                <a16:creationId xmlns:a16="http://schemas.microsoft.com/office/drawing/2014/main" xmlns="" id="{AF3F41D0-2DBA-1A4F-9A2D-A28B46A1F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5567" y="1293542"/>
            <a:ext cx="3053266" cy="402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8888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7C7305-25A0-D647-B19F-9174A64FF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1938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flowchart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9C1C37CF-D0E4-884A-BC50-699B64EB39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5256" y="1334970"/>
            <a:ext cx="9270275" cy="54536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AC9DF41-7864-2D4C-ACCF-53CA3D301B39}"/>
              </a:ext>
            </a:extLst>
          </p:cNvPr>
          <p:cNvSpPr txBox="1"/>
          <p:nvPr/>
        </p:nvSpPr>
        <p:spPr>
          <a:xfrm>
            <a:off x="295508" y="6211669"/>
            <a:ext cx="6874726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IN" sz="1200" b="0" i="0" u="none" strike="noStrike" dirty="0">
                <a:solidFill>
                  <a:srgbClr val="212121"/>
                </a:solidFill>
                <a:effectLst/>
              </a:rPr>
              <a:t>Khanna K, Sabharwal S. Spinal tuberculosis: a comprehensive review for the modern spine surgeon. Spine J. 2019 Nov;19(11):1858-1870. </a:t>
            </a:r>
            <a:r>
              <a:rPr lang="en-IN" sz="1200" b="0" i="0" u="none" strike="noStrike" dirty="0" err="1">
                <a:solidFill>
                  <a:srgbClr val="212121"/>
                </a:solidFill>
                <a:effectLst/>
              </a:rPr>
              <a:t>doi</a:t>
            </a:r>
            <a:r>
              <a:rPr lang="en-IN" sz="1200" b="0" i="0" u="none" strike="noStrike" dirty="0">
                <a:solidFill>
                  <a:srgbClr val="212121"/>
                </a:solidFill>
                <a:effectLst/>
              </a:rPr>
              <a:t>: 10.1016/j.spinee.2019.05.002. </a:t>
            </a:r>
            <a:r>
              <a:rPr lang="en-IN" sz="1200" b="0" i="0" u="none" strike="noStrike" dirty="0" err="1">
                <a:solidFill>
                  <a:srgbClr val="212121"/>
                </a:solidFill>
                <a:effectLst/>
              </a:rPr>
              <a:t>Epub</a:t>
            </a:r>
            <a:r>
              <a:rPr lang="en-IN" sz="1200" b="0" i="0" u="none" strike="noStrike" dirty="0">
                <a:solidFill>
                  <a:srgbClr val="212121"/>
                </a:solidFill>
                <a:effectLst/>
              </a:rPr>
              <a:t> 2019 May 15. PMID: 31102727.</a:t>
            </a:r>
            <a:endParaRPr lang="en-US" sz="1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69066857-4256-FC4D-8F3F-DA9660F10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45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C5CD8E5-A46F-4F4F-A126-B8D661DE0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93244" cy="1102727"/>
          </a:xfrm>
          <a:solidFill>
            <a:srgbClr val="00B050"/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/M, D6-D7, Paraparesis (UMN type) with BBI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65411135-8057-BC46-9762-50314D1383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340" t="15359" r="25022" b="14129"/>
          <a:stretch/>
        </p:blipFill>
        <p:spPr>
          <a:xfrm rot="5400000">
            <a:off x="297580" y="1969712"/>
            <a:ext cx="4034021" cy="3461085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C8B539E2-6618-564C-AA70-7EDBD030D2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737" t="62553" r="30702" b="18264"/>
          <a:stretch/>
        </p:blipFill>
        <p:spPr>
          <a:xfrm rot="5400000">
            <a:off x="3581617" y="2674547"/>
            <a:ext cx="4786024" cy="28034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D5A38223-67FA-0541-9658-CAA8E630BE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123" t="21617" r="19298" b="12652"/>
          <a:stretch/>
        </p:blipFill>
        <p:spPr>
          <a:xfrm rot="5400000">
            <a:off x="7904288" y="1769961"/>
            <a:ext cx="3922295" cy="37488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E7007F1-D9C2-824E-BD69-18BA0BE693A2}"/>
              </a:ext>
            </a:extLst>
          </p:cNvPr>
          <p:cNvSpPr txBox="1"/>
          <p:nvPr/>
        </p:nvSpPr>
        <p:spPr>
          <a:xfrm>
            <a:off x="7991004" y="5820931"/>
            <a:ext cx="4204711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Transpedicular decompression and posterior fixation D4-D9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5979924-256E-AE40-98B8-9E98591EC082}"/>
              </a:ext>
            </a:extLst>
          </p:cNvPr>
          <p:cNvSpPr txBox="1"/>
          <p:nvPr/>
        </p:nvSpPr>
        <p:spPr>
          <a:xfrm>
            <a:off x="156117" y="6382858"/>
            <a:ext cx="7641451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i="1" dirty="0"/>
              <a:t>Courtesy: Dr. </a:t>
            </a:r>
            <a:r>
              <a:rPr lang="en-US" i="1" dirty="0" err="1"/>
              <a:t>Neshar</a:t>
            </a:r>
            <a:r>
              <a:rPr lang="en-US" i="1" dirty="0"/>
              <a:t> Ansari, Associate Professor, Hind Medical College, Lucknow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261A52F1-3EEB-D14F-ABB0-202B0E3DF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3302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6FAA95-5298-1D48-A9FE-32EC64264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990" y="365125"/>
            <a:ext cx="11485755" cy="819439"/>
          </a:xfrm>
          <a:solidFill>
            <a:srgbClr val="00B050"/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/M, D11-D12, Paraplegia (UMN+LMN) with BBI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B609DF4D-F9EF-B446-AE9C-7ED9592B48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863" t="4132" r="51623" b="9900"/>
          <a:stretch/>
        </p:blipFill>
        <p:spPr>
          <a:xfrm>
            <a:off x="72362" y="1287679"/>
            <a:ext cx="1578814" cy="313437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1EED234-44B0-5349-8454-5589EC99C3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363" t="50000" r="9931"/>
          <a:stretch/>
        </p:blipFill>
        <p:spPr>
          <a:xfrm rot="5400000">
            <a:off x="1671792" y="2618912"/>
            <a:ext cx="5090814" cy="24283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22B21AD-F825-D149-A866-EE22B37AF2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19" t="7355" r="6238" b="8789"/>
          <a:stretch/>
        </p:blipFill>
        <p:spPr>
          <a:xfrm>
            <a:off x="8831577" y="1287679"/>
            <a:ext cx="3157179" cy="36472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57C20728-B223-9E43-96DE-26DB3346705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931" t="33626" r="11363" b="2392"/>
          <a:stretch/>
        </p:blipFill>
        <p:spPr>
          <a:xfrm rot="5400000">
            <a:off x="4586070" y="2279349"/>
            <a:ext cx="5090816" cy="3107476"/>
          </a:xfrm>
          <a:prstGeom prst="rect">
            <a:avLst/>
          </a:prstGeom>
        </p:spPr>
      </p:pic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xmlns="" id="{E9E57646-C8E0-EA48-B8B5-B1347C3BBE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121" t="4132" r="14887" b="9900"/>
          <a:stretch/>
        </p:blipFill>
        <p:spPr>
          <a:xfrm>
            <a:off x="1611930" y="1287679"/>
            <a:ext cx="1262121" cy="31343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4CB015D-9DC5-A34C-A4F1-A4A5E03A68E3}"/>
              </a:ext>
            </a:extLst>
          </p:cNvPr>
          <p:cNvSpPr txBox="1"/>
          <p:nvPr/>
        </p:nvSpPr>
        <p:spPr>
          <a:xfrm>
            <a:off x="156117" y="6470456"/>
            <a:ext cx="7595926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i="1" dirty="0"/>
              <a:t>Courtesy: Dr. </a:t>
            </a:r>
            <a:r>
              <a:rPr lang="en-US" i="1" dirty="0" err="1"/>
              <a:t>Neshar</a:t>
            </a:r>
            <a:r>
              <a:rPr lang="en-US" i="1" dirty="0"/>
              <a:t> Ansari, Assistant Professor, Hind Medical College, Lucknow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A99FFF8-0BCE-A24E-98F1-2738C0A04CCC}"/>
              </a:ext>
            </a:extLst>
          </p:cNvPr>
          <p:cNvSpPr txBox="1"/>
          <p:nvPr/>
        </p:nvSpPr>
        <p:spPr>
          <a:xfrm>
            <a:off x="8993960" y="5178166"/>
            <a:ext cx="2994795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Decompression and posterior instrumentation (T9-L1)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62D5DE84-E9E2-4C46-93A6-5178995A6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1641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FD242F-844F-F740-B1A0-E23925ECE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811"/>
            <a:ext cx="10515600" cy="1641348"/>
          </a:xfrm>
          <a:solidFill>
            <a:srgbClr val="00B050"/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/F, L1-L3,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Inadequate fixation in a case of suspected mechanical instability, later presenting with paraplegia and implant failure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E277795-A97A-074B-8BAB-55DAE0282456}"/>
              </a:ext>
            </a:extLst>
          </p:cNvPr>
          <p:cNvSpPr txBox="1"/>
          <p:nvPr/>
        </p:nvSpPr>
        <p:spPr>
          <a:xfrm>
            <a:off x="87086" y="6382858"/>
            <a:ext cx="7158682" cy="35394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700" i="1" dirty="0"/>
              <a:t>Courtesy: Dr. </a:t>
            </a:r>
            <a:r>
              <a:rPr lang="en-US" sz="1700" i="1" dirty="0" err="1"/>
              <a:t>Neshar</a:t>
            </a:r>
            <a:r>
              <a:rPr lang="en-US" sz="1700" i="1" dirty="0"/>
              <a:t> Ansari, Assistant Professor, Hind Medical college, Lucknow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F2F6FD9F-D8D7-AE47-B203-67C98F78D0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385" t="18333" r="5414"/>
          <a:stretch/>
        </p:blipFill>
        <p:spPr>
          <a:xfrm>
            <a:off x="1520016" y="1845786"/>
            <a:ext cx="2152186" cy="347998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A2E51FA1-0184-7E45-8E6B-5CF2614420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30" t="18333" r="66258"/>
          <a:stretch/>
        </p:blipFill>
        <p:spPr>
          <a:xfrm>
            <a:off x="163551" y="1845786"/>
            <a:ext cx="1349297" cy="347998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E09AE0AD-2978-9E49-89DE-50E6758185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190" t="50139" r="35080" b="3016"/>
          <a:stretch/>
        </p:blipFill>
        <p:spPr>
          <a:xfrm rot="5400000">
            <a:off x="4167881" y="1567685"/>
            <a:ext cx="2495517" cy="30517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B146E54B-6288-B146-B728-86D621C72B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860" r="35080" b="50000"/>
          <a:stretch/>
        </p:blipFill>
        <p:spPr>
          <a:xfrm rot="5400000">
            <a:off x="4314596" y="3657328"/>
            <a:ext cx="2202088" cy="305171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6FA496EB-6CBB-6D4F-8695-0FD479A510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55" t="11270" r="4709" b="13174"/>
          <a:stretch/>
        </p:blipFill>
        <p:spPr>
          <a:xfrm>
            <a:off x="7245767" y="1845786"/>
            <a:ext cx="4477751" cy="4895944"/>
          </a:xfrm>
          <a:prstGeom prst="rect">
            <a:avLst/>
          </a:prstGeom>
        </p:spPr>
      </p:pic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xmlns="" id="{4AB9B8A4-D5AC-9443-A4CB-F48C8ED45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4872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529D32-F4D1-DF46-98BC-CE4385E75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6705"/>
            <a:ext cx="10515600" cy="805753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76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yrs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/M, T11-T12, Paraparesis with BBI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BF8B1A29-25FA-3E40-A54D-DA561B819B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4675" b="15357"/>
          <a:stretch/>
        </p:blipFill>
        <p:spPr>
          <a:xfrm>
            <a:off x="6081596" y="1081667"/>
            <a:ext cx="2943462" cy="390891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9790986-A97E-BE43-9E90-1F47C50F32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621" b="15610"/>
          <a:stretch/>
        </p:blipFill>
        <p:spPr>
          <a:xfrm>
            <a:off x="9025058" y="1081667"/>
            <a:ext cx="3055430" cy="39089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0FBA6079-FD13-E044-933C-3E65A0AD03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0858" t="6503" b="57236"/>
          <a:stretch/>
        </p:blipFill>
        <p:spPr>
          <a:xfrm>
            <a:off x="303417" y="1083698"/>
            <a:ext cx="2018371" cy="50978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64CC16C5-56CF-F045-8412-3565D231994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080" t="60000" r="76387" b="21626"/>
          <a:stretch/>
        </p:blipFill>
        <p:spPr>
          <a:xfrm>
            <a:off x="2321788" y="1083698"/>
            <a:ext cx="3446652" cy="510725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5A33803-9A74-9840-990F-3F6A4C8A7D38}"/>
              </a:ext>
            </a:extLst>
          </p:cNvPr>
          <p:cNvSpPr txBox="1"/>
          <p:nvPr/>
        </p:nvSpPr>
        <p:spPr>
          <a:xfrm>
            <a:off x="6686554" y="5258208"/>
            <a:ext cx="4705815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Decompression, Debridement, posterior instrumentation (T9-L2) and T11-T12 interbody fusion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4164FD0-8B91-7E40-B992-9E7A33EB0A8C}"/>
              </a:ext>
            </a:extLst>
          </p:cNvPr>
          <p:cNvSpPr txBox="1"/>
          <p:nvPr/>
        </p:nvSpPr>
        <p:spPr>
          <a:xfrm>
            <a:off x="156117" y="6301963"/>
            <a:ext cx="9220345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i="1" dirty="0"/>
              <a:t>Courtesy: Dr. Anuj Gupta, Associate Consultant, Max </a:t>
            </a:r>
            <a:r>
              <a:rPr lang="en-US" i="1" dirty="0" err="1"/>
              <a:t>superspeciality</a:t>
            </a:r>
            <a:r>
              <a:rPr lang="en-US" i="1" dirty="0"/>
              <a:t> hospital, Vaishali, New Delhi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C0CD2DCE-BAB7-BA4C-802D-EAA2357E3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7571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7A27F2-A7B0-EA4C-96B7-ACFEA50C1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8033"/>
          </a:xfrm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Middle path regime (Tuli, 1960)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233D4F8-C862-BC46-B9F8-7E9F7A0F9E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8426"/>
            <a:ext cx="7547517" cy="466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Rationale – All TB spine cases do not require surgery; only those who do not respond to conservative measures should be operated upon.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is non-operative with ATT, rest &amp; spinal braces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Rest in hard bed /plaster of Paris bed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Drugs: HRO(5-6 months) + HZ(3-4 months) + HR(4 months)+ HE (4-5 months)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Radiographs and ESR at 3-6 monthly intervals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Gradual mobilization with the help of braces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Aspiration of Abscesses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Surgery for selected cases- not responding in 4 weeks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Supportive therapy: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Haematinics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Multivitamins, High protein diet</a:t>
            </a:r>
          </a:p>
        </p:txBody>
      </p:sp>
      <p:pic>
        <p:nvPicPr>
          <p:cNvPr id="1026" name="Picture 2" descr="middle path | going outwords &amp;amp; inwords">
            <a:extLst>
              <a:ext uri="{FF2B5EF4-FFF2-40B4-BE49-F238E27FC236}">
                <a16:creationId xmlns:a16="http://schemas.microsoft.com/office/drawing/2014/main" xmlns="" id="{2EA9B0B6-0D04-BF40-A9E5-D3FD048568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87"/>
          <a:stretch/>
        </p:blipFill>
        <p:spPr bwMode="auto">
          <a:xfrm>
            <a:off x="8731869" y="1368426"/>
            <a:ext cx="3250940" cy="3917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B12D35C-FE7A-DC41-9C9B-FF60FD44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5633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87710E-DCFF-F040-83E7-C542B53FEB6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 Home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7C7579F-B37C-354C-B1FB-AAD773003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662639" cy="4351338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Topic- Long question, Short notes, Long case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Pott’s paraplegia is a complication of Pott’s spine 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keep differential diagnosis in mind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examination entails both examination of spine and neurological examination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Medical treatment (ATT) is the mainstay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Don’t forget MDR and XDR TB as a possibility in non-responders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Specific indications of surgery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Middle Path Regime</a:t>
            </a:r>
          </a:p>
        </p:txBody>
      </p:sp>
      <p:pic>
        <p:nvPicPr>
          <p:cNvPr id="2050" name="Picture 2" descr="NEET 2021 Post-Grad Exam Postponed Amid Covid-19 Surge. Details Here |  India.com">
            <a:extLst>
              <a:ext uri="{FF2B5EF4-FFF2-40B4-BE49-F238E27FC236}">
                <a16:creationId xmlns:a16="http://schemas.microsoft.com/office/drawing/2014/main" xmlns="" id="{9921773F-E39A-E648-86BC-74AE3E8367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3"/>
          <a:stretch/>
        </p:blipFill>
        <p:spPr bwMode="auto">
          <a:xfrm>
            <a:off x="9121698" y="2716559"/>
            <a:ext cx="3038710" cy="2245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4CE214C-4F1A-204C-B531-DE4B0F8BB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42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293D61D-A640-0340-8FDE-150D122D9F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390" y="719602"/>
            <a:ext cx="9576110" cy="568642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412CE200-5962-1C43-AC1F-366CECC89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52A57-CA3F-8449-8079-69F245481F1E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311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3625</TotalTime>
  <Words>2392</Words>
  <Application>Microsoft Office PowerPoint</Application>
  <PresentationFormat>Custom</PresentationFormat>
  <Paragraphs>511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Pott’s Paraplegia</vt:lpstr>
      <vt:lpstr>Tuberculosis of spine (Broad Headings)</vt:lpstr>
      <vt:lpstr>History</vt:lpstr>
      <vt:lpstr>PowerPoint Presentation</vt:lpstr>
      <vt:lpstr>PowerPoint Presentation</vt:lpstr>
      <vt:lpstr>Pathogenesis </vt:lpstr>
      <vt:lpstr>Pathogenesis </vt:lpstr>
      <vt:lpstr>Regional Distribution</vt:lpstr>
      <vt:lpstr>Why Thoracic spine?</vt:lpstr>
      <vt:lpstr>Type of involvement (based on part of vertebrae involved)</vt:lpstr>
      <vt:lpstr>Clinical features (Symptoms)</vt:lpstr>
      <vt:lpstr>Clinical features (Signs)</vt:lpstr>
      <vt:lpstr>Complications of Spinal Tuberculosis</vt:lpstr>
      <vt:lpstr>Cold Abscess</vt:lpstr>
      <vt:lpstr>Location and Spread of Cold Abscess</vt:lpstr>
      <vt:lpstr>Psoas abscess</vt:lpstr>
      <vt:lpstr>POTT’S PARAPLEGIA</vt:lpstr>
      <vt:lpstr>Why Thoracic spine?</vt:lpstr>
      <vt:lpstr>Classification (Hodgson, 1967) </vt:lpstr>
      <vt:lpstr>Staging of neurological deficit (Goel, Tuli and Kumar)</vt:lpstr>
      <vt:lpstr>Clinical features of Pott’s paraplegia</vt:lpstr>
      <vt:lpstr>Clinical features of Pott’s paraplegia</vt:lpstr>
      <vt:lpstr>Prognosis of recovery of cord functions</vt:lpstr>
      <vt:lpstr>Differential diagnosis</vt:lpstr>
      <vt:lpstr>Investigations</vt:lpstr>
      <vt:lpstr>Investigations (X-Ray)</vt:lpstr>
      <vt:lpstr>Investigations (CT scan/ CT guided biopsy)</vt:lpstr>
      <vt:lpstr>Investigations (MRI)</vt:lpstr>
      <vt:lpstr>Investigations (Tissue Diagnosis)</vt:lpstr>
      <vt:lpstr>Medical management</vt:lpstr>
      <vt:lpstr>Medical management (1st line drugs)</vt:lpstr>
      <vt:lpstr>Drug resistant Tuberculosis</vt:lpstr>
      <vt:lpstr>Surgical management (Goals)</vt:lpstr>
      <vt:lpstr>Indications for surgery (in patients without neurological deficit)</vt:lpstr>
      <vt:lpstr>Indications for surgery (in patients with neurological deficit)</vt:lpstr>
      <vt:lpstr>Indications for various surgical procedures</vt:lpstr>
      <vt:lpstr>Few named surgeries (Important for exam)</vt:lpstr>
      <vt:lpstr>Treatment flowchart</vt:lpstr>
      <vt:lpstr>28 yr/M, D6-D7, Paraparesis (UMN type) with BBI</vt:lpstr>
      <vt:lpstr>32 yr/M, D11-D12, Paraplegia (UMN+LMN) with BBI</vt:lpstr>
      <vt:lpstr>20 yr/F, L1-L3, Inadequate fixation in a case of suspected mechanical instability, later presenting with paraplegia and implant failure</vt:lpstr>
      <vt:lpstr>76 yrs/M, T11-T12, Paraparesis with BBI</vt:lpstr>
      <vt:lpstr>Middle path regime (Tuli, 1960)</vt:lpstr>
      <vt:lpstr>Take Home message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a case of Pott’s spine</dc:title>
  <dc:creator>KUMAR KESHAV</dc:creator>
  <cp:lastModifiedBy>ortho office</cp:lastModifiedBy>
  <cp:revision>53</cp:revision>
  <dcterms:created xsi:type="dcterms:W3CDTF">2021-11-27T13:33:49Z</dcterms:created>
  <dcterms:modified xsi:type="dcterms:W3CDTF">2024-04-19T04:45:00Z</dcterms:modified>
</cp:coreProperties>
</file>